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2"/>
  </p:notesMasterIdLst>
  <p:sldIdLst>
    <p:sldId id="256" r:id="rId2"/>
    <p:sldId id="257" r:id="rId3"/>
    <p:sldId id="263" r:id="rId4"/>
    <p:sldId id="306" r:id="rId5"/>
    <p:sldId id="287" r:id="rId6"/>
    <p:sldId id="289" r:id="rId7"/>
    <p:sldId id="310" r:id="rId8"/>
    <p:sldId id="311" r:id="rId9"/>
    <p:sldId id="261" r:id="rId10"/>
    <p:sldId id="258" r:id="rId11"/>
    <p:sldId id="288" r:id="rId12"/>
    <p:sldId id="259" r:id="rId13"/>
    <p:sldId id="290" r:id="rId14"/>
    <p:sldId id="291" r:id="rId15"/>
    <p:sldId id="312" r:id="rId16"/>
    <p:sldId id="264" r:id="rId17"/>
    <p:sldId id="278" r:id="rId18"/>
    <p:sldId id="293" r:id="rId19"/>
    <p:sldId id="294" r:id="rId20"/>
    <p:sldId id="268" r:id="rId21"/>
    <p:sldId id="265" r:id="rId22"/>
    <p:sldId id="292" r:id="rId23"/>
    <p:sldId id="274" r:id="rId24"/>
    <p:sldId id="296" r:id="rId25"/>
    <p:sldId id="298" r:id="rId26"/>
    <p:sldId id="297" r:id="rId27"/>
    <p:sldId id="302" r:id="rId28"/>
    <p:sldId id="273" r:id="rId29"/>
    <p:sldId id="299" r:id="rId30"/>
    <p:sldId id="300" r:id="rId31"/>
    <p:sldId id="301" r:id="rId32"/>
    <p:sldId id="266" r:id="rId33"/>
    <p:sldId id="313" r:id="rId34"/>
    <p:sldId id="267" r:id="rId35"/>
    <p:sldId id="303" r:id="rId36"/>
    <p:sldId id="269" r:id="rId37"/>
    <p:sldId id="270" r:id="rId38"/>
    <p:sldId id="295" r:id="rId39"/>
    <p:sldId id="304" r:id="rId40"/>
    <p:sldId id="272" r:id="rId41"/>
    <p:sldId id="275" r:id="rId42"/>
    <p:sldId id="276" r:id="rId43"/>
    <p:sldId id="279" r:id="rId44"/>
    <p:sldId id="280" r:id="rId45"/>
    <p:sldId id="281" r:id="rId46"/>
    <p:sldId id="282" r:id="rId47"/>
    <p:sldId id="283" r:id="rId48"/>
    <p:sldId id="305" r:id="rId49"/>
    <p:sldId id="314" r:id="rId50"/>
    <p:sldId id="307" r:id="rId5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A9B96"/>
    <a:srgbClr val="A6A6A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08" autoAdjust="0"/>
    <p:restoredTop sz="94660"/>
  </p:normalViewPr>
  <p:slideViewPr>
    <p:cSldViewPr snapToGrid="0">
      <p:cViewPr varScale="1">
        <p:scale>
          <a:sx n="89" d="100"/>
          <a:sy n="89" d="100"/>
        </p:scale>
        <p:origin x="114" y="6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46021BE-7531-484C-9D97-8000D1AD0DFB}" type="datetimeFigureOut">
              <a:rPr lang="ru-RU" smtClean="0"/>
              <a:t>27.02.2023</a:t>
            </a:fld>
            <a:endParaRPr lang="ru-R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5D821DE-8A18-46E4-B71D-833F819C15EE}" type="slidenum">
              <a:rPr lang="ru-RU" smtClean="0"/>
              <a:t>‹#›</a:t>
            </a:fld>
            <a:endParaRPr lang="ru-RU"/>
          </a:p>
        </p:txBody>
      </p:sp>
    </p:spTree>
    <p:extLst>
      <p:ext uri="{BB962C8B-B14F-4D97-AF65-F5344CB8AC3E}">
        <p14:creationId xmlns:p14="http://schemas.microsoft.com/office/powerpoint/2010/main" val="25222582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g184d9324a9d_0_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 name="Google Shape;95;g184d9324a9d_0_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161436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endParaRPr lang="en-US"/>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endParaRPr lang="en-US"/>
          </a:p>
        </p:txBody>
      </p:sp>
      <p:sp>
        <p:nvSpPr>
          <p:cNvPr id="4" name="Дата 3"/>
          <p:cNvSpPr>
            <a:spLocks noGrp="1"/>
          </p:cNvSpPr>
          <p:nvPr>
            <p:ph type="dt" sz="half" idx="10"/>
          </p:nvPr>
        </p:nvSpPr>
        <p:spPr/>
        <p:txBody>
          <a:bodyPr/>
          <a:lstStyle/>
          <a:p>
            <a:fld id="{0A5814A7-9AF9-4F65-A01E-9A845C63162E}" type="datetimeFigureOut">
              <a:rPr lang="en-US" smtClean="0"/>
              <a:t>2/27/2023</a:t>
            </a:fld>
            <a:endParaRPr lang="en-US"/>
          </a:p>
        </p:txBody>
      </p:sp>
      <p:sp>
        <p:nvSpPr>
          <p:cNvPr id="5" name="Нижний колонтитул 4"/>
          <p:cNvSpPr>
            <a:spLocks noGrp="1"/>
          </p:cNvSpPr>
          <p:nvPr>
            <p:ph type="ftr" sz="quarter" idx="11"/>
          </p:nvPr>
        </p:nvSpPr>
        <p:spPr/>
        <p:txBody>
          <a:bodyPr/>
          <a:lstStyle/>
          <a:p>
            <a:endParaRPr lang="en-US"/>
          </a:p>
        </p:txBody>
      </p:sp>
      <p:sp>
        <p:nvSpPr>
          <p:cNvPr id="6" name="Номер слайда 5"/>
          <p:cNvSpPr>
            <a:spLocks noGrp="1"/>
          </p:cNvSpPr>
          <p:nvPr>
            <p:ph type="sldNum" sz="quarter" idx="12"/>
          </p:nvPr>
        </p:nvSpPr>
        <p:spPr/>
        <p:txBody>
          <a:bodyPr/>
          <a:lstStyle/>
          <a:p>
            <a:fld id="{838BD5DC-B9B0-499A-B502-D0BE9E357B6E}" type="slidenum">
              <a:rPr lang="en-US" smtClean="0"/>
              <a:t>‹#›</a:t>
            </a:fld>
            <a:endParaRPr lang="en-US"/>
          </a:p>
        </p:txBody>
      </p:sp>
    </p:spTree>
    <p:extLst>
      <p:ext uri="{BB962C8B-B14F-4D97-AF65-F5344CB8AC3E}">
        <p14:creationId xmlns:p14="http://schemas.microsoft.com/office/powerpoint/2010/main" val="35359744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endParaRPr lang="en-US"/>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Дата 3"/>
          <p:cNvSpPr>
            <a:spLocks noGrp="1"/>
          </p:cNvSpPr>
          <p:nvPr>
            <p:ph type="dt" sz="half" idx="10"/>
          </p:nvPr>
        </p:nvSpPr>
        <p:spPr/>
        <p:txBody>
          <a:bodyPr/>
          <a:lstStyle/>
          <a:p>
            <a:fld id="{0A5814A7-9AF9-4F65-A01E-9A845C63162E}" type="datetimeFigureOut">
              <a:rPr lang="en-US" smtClean="0"/>
              <a:t>2/27/2023</a:t>
            </a:fld>
            <a:endParaRPr lang="en-US"/>
          </a:p>
        </p:txBody>
      </p:sp>
      <p:sp>
        <p:nvSpPr>
          <p:cNvPr id="5" name="Нижний колонтитул 4"/>
          <p:cNvSpPr>
            <a:spLocks noGrp="1"/>
          </p:cNvSpPr>
          <p:nvPr>
            <p:ph type="ftr" sz="quarter" idx="11"/>
          </p:nvPr>
        </p:nvSpPr>
        <p:spPr/>
        <p:txBody>
          <a:bodyPr/>
          <a:lstStyle/>
          <a:p>
            <a:endParaRPr lang="en-US"/>
          </a:p>
        </p:txBody>
      </p:sp>
      <p:sp>
        <p:nvSpPr>
          <p:cNvPr id="6" name="Номер слайда 5"/>
          <p:cNvSpPr>
            <a:spLocks noGrp="1"/>
          </p:cNvSpPr>
          <p:nvPr>
            <p:ph type="sldNum" sz="quarter" idx="12"/>
          </p:nvPr>
        </p:nvSpPr>
        <p:spPr/>
        <p:txBody>
          <a:bodyPr/>
          <a:lstStyle/>
          <a:p>
            <a:fld id="{838BD5DC-B9B0-499A-B502-D0BE9E357B6E}" type="slidenum">
              <a:rPr lang="en-US" smtClean="0"/>
              <a:t>‹#›</a:t>
            </a:fld>
            <a:endParaRPr lang="en-US"/>
          </a:p>
        </p:txBody>
      </p:sp>
    </p:spTree>
    <p:extLst>
      <p:ext uri="{BB962C8B-B14F-4D97-AF65-F5344CB8AC3E}">
        <p14:creationId xmlns:p14="http://schemas.microsoft.com/office/powerpoint/2010/main" val="19355707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a:t>Образец заголовка</a:t>
            </a:r>
            <a:endParaRPr lang="en-US"/>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Дата 3"/>
          <p:cNvSpPr>
            <a:spLocks noGrp="1"/>
          </p:cNvSpPr>
          <p:nvPr>
            <p:ph type="dt" sz="half" idx="10"/>
          </p:nvPr>
        </p:nvSpPr>
        <p:spPr/>
        <p:txBody>
          <a:bodyPr/>
          <a:lstStyle/>
          <a:p>
            <a:fld id="{0A5814A7-9AF9-4F65-A01E-9A845C63162E}" type="datetimeFigureOut">
              <a:rPr lang="en-US" smtClean="0"/>
              <a:t>2/27/2023</a:t>
            </a:fld>
            <a:endParaRPr lang="en-US"/>
          </a:p>
        </p:txBody>
      </p:sp>
      <p:sp>
        <p:nvSpPr>
          <p:cNvPr id="5" name="Нижний колонтитул 4"/>
          <p:cNvSpPr>
            <a:spLocks noGrp="1"/>
          </p:cNvSpPr>
          <p:nvPr>
            <p:ph type="ftr" sz="quarter" idx="11"/>
          </p:nvPr>
        </p:nvSpPr>
        <p:spPr/>
        <p:txBody>
          <a:bodyPr/>
          <a:lstStyle/>
          <a:p>
            <a:endParaRPr lang="en-US"/>
          </a:p>
        </p:txBody>
      </p:sp>
      <p:sp>
        <p:nvSpPr>
          <p:cNvPr id="6" name="Номер слайда 5"/>
          <p:cNvSpPr>
            <a:spLocks noGrp="1"/>
          </p:cNvSpPr>
          <p:nvPr>
            <p:ph type="sldNum" sz="quarter" idx="12"/>
          </p:nvPr>
        </p:nvSpPr>
        <p:spPr/>
        <p:txBody>
          <a:bodyPr/>
          <a:lstStyle/>
          <a:p>
            <a:fld id="{838BD5DC-B9B0-499A-B502-D0BE9E357B6E}" type="slidenum">
              <a:rPr lang="en-US" smtClean="0"/>
              <a:t>‹#›</a:t>
            </a:fld>
            <a:endParaRPr lang="en-US"/>
          </a:p>
        </p:txBody>
      </p:sp>
    </p:spTree>
    <p:extLst>
      <p:ext uri="{BB962C8B-B14F-4D97-AF65-F5344CB8AC3E}">
        <p14:creationId xmlns:p14="http://schemas.microsoft.com/office/powerpoint/2010/main" val="31459998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8"/>
        <p:cNvGrpSpPr/>
        <p:nvPr/>
      </p:nvGrpSpPr>
      <p:grpSpPr>
        <a:xfrm>
          <a:off x="0" y="0"/>
          <a:ext cx="0" cy="0"/>
          <a:chOff x="0" y="0"/>
          <a:chExt cx="0" cy="0"/>
        </a:xfrm>
      </p:grpSpPr>
      <p:sp>
        <p:nvSpPr>
          <p:cNvPr id="19" name="Google Shape;19;p4"/>
          <p:cNvSpPr/>
          <p:nvPr/>
        </p:nvSpPr>
        <p:spPr>
          <a:xfrm>
            <a:off x="0" y="6727600"/>
            <a:ext cx="12192000" cy="1304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 name="Google Shape;20;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1" name="Google Shape;21;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22" name="Google Shape;22;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ru" smtClean="0"/>
              <a:pPr/>
              <a:t>‹#›</a:t>
            </a:fld>
            <a:endParaRPr lang="ru"/>
          </a:p>
        </p:txBody>
      </p:sp>
    </p:spTree>
    <p:extLst>
      <p:ext uri="{BB962C8B-B14F-4D97-AF65-F5344CB8AC3E}">
        <p14:creationId xmlns:p14="http://schemas.microsoft.com/office/powerpoint/2010/main" val="3395989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endParaRPr lang="en-US"/>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Дата 3"/>
          <p:cNvSpPr>
            <a:spLocks noGrp="1"/>
          </p:cNvSpPr>
          <p:nvPr>
            <p:ph type="dt" sz="half" idx="10"/>
          </p:nvPr>
        </p:nvSpPr>
        <p:spPr/>
        <p:txBody>
          <a:bodyPr/>
          <a:lstStyle/>
          <a:p>
            <a:fld id="{0A5814A7-9AF9-4F65-A01E-9A845C63162E}" type="datetimeFigureOut">
              <a:rPr lang="en-US" smtClean="0"/>
              <a:t>2/27/2023</a:t>
            </a:fld>
            <a:endParaRPr lang="en-US"/>
          </a:p>
        </p:txBody>
      </p:sp>
      <p:sp>
        <p:nvSpPr>
          <p:cNvPr id="5" name="Нижний колонтитул 4"/>
          <p:cNvSpPr>
            <a:spLocks noGrp="1"/>
          </p:cNvSpPr>
          <p:nvPr>
            <p:ph type="ftr" sz="quarter" idx="11"/>
          </p:nvPr>
        </p:nvSpPr>
        <p:spPr/>
        <p:txBody>
          <a:bodyPr/>
          <a:lstStyle/>
          <a:p>
            <a:endParaRPr lang="en-US"/>
          </a:p>
        </p:txBody>
      </p:sp>
      <p:sp>
        <p:nvSpPr>
          <p:cNvPr id="6" name="Номер слайда 5"/>
          <p:cNvSpPr>
            <a:spLocks noGrp="1"/>
          </p:cNvSpPr>
          <p:nvPr>
            <p:ph type="sldNum" sz="quarter" idx="12"/>
          </p:nvPr>
        </p:nvSpPr>
        <p:spPr/>
        <p:txBody>
          <a:bodyPr/>
          <a:lstStyle/>
          <a:p>
            <a:fld id="{838BD5DC-B9B0-499A-B502-D0BE9E357B6E}" type="slidenum">
              <a:rPr lang="en-US" smtClean="0"/>
              <a:t>‹#›</a:t>
            </a:fld>
            <a:endParaRPr lang="en-US"/>
          </a:p>
        </p:txBody>
      </p:sp>
    </p:spTree>
    <p:extLst>
      <p:ext uri="{BB962C8B-B14F-4D97-AF65-F5344CB8AC3E}">
        <p14:creationId xmlns:p14="http://schemas.microsoft.com/office/powerpoint/2010/main" val="6567542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endParaRPr lang="en-US"/>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0A5814A7-9AF9-4F65-A01E-9A845C63162E}" type="datetimeFigureOut">
              <a:rPr lang="en-US" smtClean="0"/>
              <a:t>2/27/2023</a:t>
            </a:fld>
            <a:endParaRPr lang="en-US"/>
          </a:p>
        </p:txBody>
      </p:sp>
      <p:sp>
        <p:nvSpPr>
          <p:cNvPr id="5" name="Нижний колонтитул 4"/>
          <p:cNvSpPr>
            <a:spLocks noGrp="1"/>
          </p:cNvSpPr>
          <p:nvPr>
            <p:ph type="ftr" sz="quarter" idx="11"/>
          </p:nvPr>
        </p:nvSpPr>
        <p:spPr/>
        <p:txBody>
          <a:bodyPr/>
          <a:lstStyle/>
          <a:p>
            <a:endParaRPr lang="en-US"/>
          </a:p>
        </p:txBody>
      </p:sp>
      <p:sp>
        <p:nvSpPr>
          <p:cNvPr id="6" name="Номер слайда 5"/>
          <p:cNvSpPr>
            <a:spLocks noGrp="1"/>
          </p:cNvSpPr>
          <p:nvPr>
            <p:ph type="sldNum" sz="quarter" idx="12"/>
          </p:nvPr>
        </p:nvSpPr>
        <p:spPr/>
        <p:txBody>
          <a:bodyPr/>
          <a:lstStyle/>
          <a:p>
            <a:fld id="{838BD5DC-B9B0-499A-B502-D0BE9E357B6E}" type="slidenum">
              <a:rPr lang="en-US" smtClean="0"/>
              <a:t>‹#›</a:t>
            </a:fld>
            <a:endParaRPr lang="en-US"/>
          </a:p>
        </p:txBody>
      </p:sp>
    </p:spTree>
    <p:extLst>
      <p:ext uri="{BB962C8B-B14F-4D97-AF65-F5344CB8AC3E}">
        <p14:creationId xmlns:p14="http://schemas.microsoft.com/office/powerpoint/2010/main" val="17033497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endParaRPr lang="en-US"/>
          </a:p>
        </p:txBody>
      </p:sp>
      <p:sp>
        <p:nvSpPr>
          <p:cNvPr id="3" name="Объект 2"/>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Объект 3"/>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5" name="Дата 4"/>
          <p:cNvSpPr>
            <a:spLocks noGrp="1"/>
          </p:cNvSpPr>
          <p:nvPr>
            <p:ph type="dt" sz="half" idx="10"/>
          </p:nvPr>
        </p:nvSpPr>
        <p:spPr/>
        <p:txBody>
          <a:bodyPr/>
          <a:lstStyle/>
          <a:p>
            <a:fld id="{0A5814A7-9AF9-4F65-A01E-9A845C63162E}" type="datetimeFigureOut">
              <a:rPr lang="en-US" smtClean="0"/>
              <a:t>2/27/2023</a:t>
            </a:fld>
            <a:endParaRPr lang="en-US"/>
          </a:p>
        </p:txBody>
      </p:sp>
      <p:sp>
        <p:nvSpPr>
          <p:cNvPr id="6" name="Нижний колонтитул 5"/>
          <p:cNvSpPr>
            <a:spLocks noGrp="1"/>
          </p:cNvSpPr>
          <p:nvPr>
            <p:ph type="ftr" sz="quarter" idx="11"/>
          </p:nvPr>
        </p:nvSpPr>
        <p:spPr/>
        <p:txBody>
          <a:bodyPr/>
          <a:lstStyle/>
          <a:p>
            <a:endParaRPr lang="en-US"/>
          </a:p>
        </p:txBody>
      </p:sp>
      <p:sp>
        <p:nvSpPr>
          <p:cNvPr id="7" name="Номер слайда 6"/>
          <p:cNvSpPr>
            <a:spLocks noGrp="1"/>
          </p:cNvSpPr>
          <p:nvPr>
            <p:ph type="sldNum" sz="quarter" idx="12"/>
          </p:nvPr>
        </p:nvSpPr>
        <p:spPr/>
        <p:txBody>
          <a:bodyPr/>
          <a:lstStyle/>
          <a:p>
            <a:fld id="{838BD5DC-B9B0-499A-B502-D0BE9E357B6E}" type="slidenum">
              <a:rPr lang="en-US" smtClean="0"/>
              <a:t>‹#›</a:t>
            </a:fld>
            <a:endParaRPr lang="en-US"/>
          </a:p>
        </p:txBody>
      </p:sp>
    </p:spTree>
    <p:extLst>
      <p:ext uri="{BB962C8B-B14F-4D97-AF65-F5344CB8AC3E}">
        <p14:creationId xmlns:p14="http://schemas.microsoft.com/office/powerpoint/2010/main" val="38262562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a:t>Образец заголовка</a:t>
            </a:r>
            <a:endParaRPr lang="en-US"/>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7" name="Дата 6"/>
          <p:cNvSpPr>
            <a:spLocks noGrp="1"/>
          </p:cNvSpPr>
          <p:nvPr>
            <p:ph type="dt" sz="half" idx="10"/>
          </p:nvPr>
        </p:nvSpPr>
        <p:spPr/>
        <p:txBody>
          <a:bodyPr/>
          <a:lstStyle/>
          <a:p>
            <a:fld id="{0A5814A7-9AF9-4F65-A01E-9A845C63162E}" type="datetimeFigureOut">
              <a:rPr lang="en-US" smtClean="0"/>
              <a:t>2/27/2023</a:t>
            </a:fld>
            <a:endParaRPr lang="en-US"/>
          </a:p>
        </p:txBody>
      </p:sp>
      <p:sp>
        <p:nvSpPr>
          <p:cNvPr id="8" name="Нижний колонтитул 7"/>
          <p:cNvSpPr>
            <a:spLocks noGrp="1"/>
          </p:cNvSpPr>
          <p:nvPr>
            <p:ph type="ftr" sz="quarter" idx="11"/>
          </p:nvPr>
        </p:nvSpPr>
        <p:spPr/>
        <p:txBody>
          <a:bodyPr/>
          <a:lstStyle/>
          <a:p>
            <a:endParaRPr lang="en-US"/>
          </a:p>
        </p:txBody>
      </p:sp>
      <p:sp>
        <p:nvSpPr>
          <p:cNvPr id="9" name="Номер слайда 8"/>
          <p:cNvSpPr>
            <a:spLocks noGrp="1"/>
          </p:cNvSpPr>
          <p:nvPr>
            <p:ph type="sldNum" sz="quarter" idx="12"/>
          </p:nvPr>
        </p:nvSpPr>
        <p:spPr/>
        <p:txBody>
          <a:bodyPr/>
          <a:lstStyle/>
          <a:p>
            <a:fld id="{838BD5DC-B9B0-499A-B502-D0BE9E357B6E}" type="slidenum">
              <a:rPr lang="en-US" smtClean="0"/>
              <a:t>‹#›</a:t>
            </a:fld>
            <a:endParaRPr lang="en-US"/>
          </a:p>
        </p:txBody>
      </p:sp>
    </p:spTree>
    <p:extLst>
      <p:ext uri="{BB962C8B-B14F-4D97-AF65-F5344CB8AC3E}">
        <p14:creationId xmlns:p14="http://schemas.microsoft.com/office/powerpoint/2010/main" val="35130159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endParaRPr lang="en-US"/>
          </a:p>
        </p:txBody>
      </p:sp>
      <p:sp>
        <p:nvSpPr>
          <p:cNvPr id="3" name="Дата 2"/>
          <p:cNvSpPr>
            <a:spLocks noGrp="1"/>
          </p:cNvSpPr>
          <p:nvPr>
            <p:ph type="dt" sz="half" idx="10"/>
          </p:nvPr>
        </p:nvSpPr>
        <p:spPr/>
        <p:txBody>
          <a:bodyPr/>
          <a:lstStyle/>
          <a:p>
            <a:fld id="{0A5814A7-9AF9-4F65-A01E-9A845C63162E}" type="datetimeFigureOut">
              <a:rPr lang="en-US" smtClean="0"/>
              <a:t>2/27/2023</a:t>
            </a:fld>
            <a:endParaRPr lang="en-US"/>
          </a:p>
        </p:txBody>
      </p:sp>
      <p:sp>
        <p:nvSpPr>
          <p:cNvPr id="4" name="Нижний колонтитул 3"/>
          <p:cNvSpPr>
            <a:spLocks noGrp="1"/>
          </p:cNvSpPr>
          <p:nvPr>
            <p:ph type="ftr" sz="quarter" idx="11"/>
          </p:nvPr>
        </p:nvSpPr>
        <p:spPr/>
        <p:txBody>
          <a:bodyPr/>
          <a:lstStyle/>
          <a:p>
            <a:endParaRPr lang="en-US"/>
          </a:p>
        </p:txBody>
      </p:sp>
      <p:sp>
        <p:nvSpPr>
          <p:cNvPr id="5" name="Номер слайда 4"/>
          <p:cNvSpPr>
            <a:spLocks noGrp="1"/>
          </p:cNvSpPr>
          <p:nvPr>
            <p:ph type="sldNum" sz="quarter" idx="12"/>
          </p:nvPr>
        </p:nvSpPr>
        <p:spPr/>
        <p:txBody>
          <a:bodyPr/>
          <a:lstStyle/>
          <a:p>
            <a:fld id="{838BD5DC-B9B0-499A-B502-D0BE9E357B6E}" type="slidenum">
              <a:rPr lang="en-US" smtClean="0"/>
              <a:t>‹#›</a:t>
            </a:fld>
            <a:endParaRPr lang="en-US"/>
          </a:p>
        </p:txBody>
      </p:sp>
    </p:spTree>
    <p:extLst>
      <p:ext uri="{BB962C8B-B14F-4D97-AF65-F5344CB8AC3E}">
        <p14:creationId xmlns:p14="http://schemas.microsoft.com/office/powerpoint/2010/main" val="22506734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0A5814A7-9AF9-4F65-A01E-9A845C63162E}" type="datetimeFigureOut">
              <a:rPr lang="en-US" smtClean="0"/>
              <a:t>2/27/2023</a:t>
            </a:fld>
            <a:endParaRPr lang="en-US"/>
          </a:p>
        </p:txBody>
      </p:sp>
      <p:sp>
        <p:nvSpPr>
          <p:cNvPr id="3" name="Нижний колонтитул 2"/>
          <p:cNvSpPr>
            <a:spLocks noGrp="1"/>
          </p:cNvSpPr>
          <p:nvPr>
            <p:ph type="ftr" sz="quarter" idx="11"/>
          </p:nvPr>
        </p:nvSpPr>
        <p:spPr/>
        <p:txBody>
          <a:bodyPr/>
          <a:lstStyle/>
          <a:p>
            <a:endParaRPr lang="en-US"/>
          </a:p>
        </p:txBody>
      </p:sp>
      <p:sp>
        <p:nvSpPr>
          <p:cNvPr id="4" name="Номер слайда 3"/>
          <p:cNvSpPr>
            <a:spLocks noGrp="1"/>
          </p:cNvSpPr>
          <p:nvPr>
            <p:ph type="sldNum" sz="quarter" idx="12"/>
          </p:nvPr>
        </p:nvSpPr>
        <p:spPr/>
        <p:txBody>
          <a:bodyPr/>
          <a:lstStyle/>
          <a:p>
            <a:fld id="{838BD5DC-B9B0-499A-B502-D0BE9E357B6E}" type="slidenum">
              <a:rPr lang="en-US" smtClean="0"/>
              <a:t>‹#›</a:t>
            </a:fld>
            <a:endParaRPr lang="en-US"/>
          </a:p>
        </p:txBody>
      </p:sp>
    </p:spTree>
    <p:extLst>
      <p:ext uri="{BB962C8B-B14F-4D97-AF65-F5344CB8AC3E}">
        <p14:creationId xmlns:p14="http://schemas.microsoft.com/office/powerpoint/2010/main" val="17894135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endParaRPr lang="en-US"/>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p>
            <a:fld id="{0A5814A7-9AF9-4F65-A01E-9A845C63162E}" type="datetimeFigureOut">
              <a:rPr lang="en-US" smtClean="0"/>
              <a:t>2/27/2023</a:t>
            </a:fld>
            <a:endParaRPr lang="en-US"/>
          </a:p>
        </p:txBody>
      </p:sp>
      <p:sp>
        <p:nvSpPr>
          <p:cNvPr id="6" name="Нижний колонтитул 5"/>
          <p:cNvSpPr>
            <a:spLocks noGrp="1"/>
          </p:cNvSpPr>
          <p:nvPr>
            <p:ph type="ftr" sz="quarter" idx="11"/>
          </p:nvPr>
        </p:nvSpPr>
        <p:spPr/>
        <p:txBody>
          <a:bodyPr/>
          <a:lstStyle/>
          <a:p>
            <a:endParaRPr lang="en-US"/>
          </a:p>
        </p:txBody>
      </p:sp>
      <p:sp>
        <p:nvSpPr>
          <p:cNvPr id="7" name="Номер слайда 6"/>
          <p:cNvSpPr>
            <a:spLocks noGrp="1"/>
          </p:cNvSpPr>
          <p:nvPr>
            <p:ph type="sldNum" sz="quarter" idx="12"/>
          </p:nvPr>
        </p:nvSpPr>
        <p:spPr/>
        <p:txBody>
          <a:bodyPr/>
          <a:lstStyle/>
          <a:p>
            <a:fld id="{838BD5DC-B9B0-499A-B502-D0BE9E357B6E}" type="slidenum">
              <a:rPr lang="en-US" smtClean="0"/>
              <a:t>‹#›</a:t>
            </a:fld>
            <a:endParaRPr lang="en-US"/>
          </a:p>
        </p:txBody>
      </p:sp>
    </p:spTree>
    <p:extLst>
      <p:ext uri="{BB962C8B-B14F-4D97-AF65-F5344CB8AC3E}">
        <p14:creationId xmlns:p14="http://schemas.microsoft.com/office/powerpoint/2010/main" val="25150840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endParaRPr lang="en-US"/>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p>
            <a:fld id="{0A5814A7-9AF9-4F65-A01E-9A845C63162E}" type="datetimeFigureOut">
              <a:rPr lang="en-US" smtClean="0"/>
              <a:t>2/27/2023</a:t>
            </a:fld>
            <a:endParaRPr lang="en-US"/>
          </a:p>
        </p:txBody>
      </p:sp>
      <p:sp>
        <p:nvSpPr>
          <p:cNvPr id="6" name="Нижний колонтитул 5"/>
          <p:cNvSpPr>
            <a:spLocks noGrp="1"/>
          </p:cNvSpPr>
          <p:nvPr>
            <p:ph type="ftr" sz="quarter" idx="11"/>
          </p:nvPr>
        </p:nvSpPr>
        <p:spPr/>
        <p:txBody>
          <a:bodyPr/>
          <a:lstStyle/>
          <a:p>
            <a:endParaRPr lang="en-US"/>
          </a:p>
        </p:txBody>
      </p:sp>
      <p:sp>
        <p:nvSpPr>
          <p:cNvPr id="7" name="Номер слайда 6"/>
          <p:cNvSpPr>
            <a:spLocks noGrp="1"/>
          </p:cNvSpPr>
          <p:nvPr>
            <p:ph type="sldNum" sz="quarter" idx="12"/>
          </p:nvPr>
        </p:nvSpPr>
        <p:spPr/>
        <p:txBody>
          <a:bodyPr/>
          <a:lstStyle/>
          <a:p>
            <a:fld id="{838BD5DC-B9B0-499A-B502-D0BE9E357B6E}" type="slidenum">
              <a:rPr lang="en-US" smtClean="0"/>
              <a:t>‹#›</a:t>
            </a:fld>
            <a:endParaRPr lang="en-US"/>
          </a:p>
        </p:txBody>
      </p:sp>
    </p:spTree>
    <p:extLst>
      <p:ext uri="{BB962C8B-B14F-4D97-AF65-F5344CB8AC3E}">
        <p14:creationId xmlns:p14="http://schemas.microsoft.com/office/powerpoint/2010/main" val="36175836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endParaRPr lang="en-US"/>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A5814A7-9AF9-4F65-A01E-9A845C63162E}" type="datetimeFigureOut">
              <a:rPr lang="en-US" smtClean="0"/>
              <a:t>2/27/2023</a:t>
            </a:fld>
            <a:endParaRPr lang="en-US"/>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38BD5DC-B9B0-499A-B502-D0BE9E357B6E}" type="slidenum">
              <a:rPr lang="en-US" smtClean="0"/>
              <a:t>‹#›</a:t>
            </a:fld>
            <a:endParaRPr lang="en-US"/>
          </a:p>
        </p:txBody>
      </p:sp>
    </p:spTree>
    <p:extLst>
      <p:ext uri="{BB962C8B-B14F-4D97-AF65-F5344CB8AC3E}">
        <p14:creationId xmlns:p14="http://schemas.microsoft.com/office/powerpoint/2010/main" val="188321743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png"/><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41.png"/><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jpeg"/></Relationships>
</file>

<file path=ppt/slides/_rels/slide2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2.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image" Target="../media/image55.jpeg"/></Relationships>
</file>

<file path=ppt/slides/_rels/slide3.xml.rels><?xml version="1.0" encoding="UTF-8" standalone="yes"?>
<Relationships xmlns="http://schemas.openxmlformats.org/package/2006/relationships"><Relationship Id="rId26" Type="http://schemas.openxmlformats.org/officeDocument/2006/relationships/hyperlink" Target="https://en.wikipedia.org/wiki/Cell_(biology)#cite_note-5" TargetMode="External"/><Relationship Id="rId117" Type="http://schemas.openxmlformats.org/officeDocument/2006/relationships/image" Target="../media/image6.png"/><Relationship Id="rId21" Type="http://schemas.openxmlformats.org/officeDocument/2006/relationships/hyperlink" Target="https://en.wikipedia.org/wiki/Bacteria" TargetMode="External"/><Relationship Id="rId42" Type="http://schemas.openxmlformats.org/officeDocument/2006/relationships/hyperlink" Target="https://en.wikipedia.org/wiki/Cell_(biology)#cite_note-Origin12-10" TargetMode="External"/><Relationship Id="rId47" Type="http://schemas.openxmlformats.org/officeDocument/2006/relationships/hyperlink" Target="https://en.wikipedia.org/wiki/Prokaryote" TargetMode="External"/><Relationship Id="rId63" Type="http://schemas.openxmlformats.org/officeDocument/2006/relationships/hyperlink" Target="https://en.wikipedia.org/wiki/Mycoplasma" TargetMode="External"/><Relationship Id="rId68" Type="http://schemas.openxmlformats.org/officeDocument/2006/relationships/hyperlink" Target="https://en.wikipedia.org/wiki/Hypotonic" TargetMode="External"/><Relationship Id="rId84" Type="http://schemas.openxmlformats.org/officeDocument/2006/relationships/hyperlink" Target="https://en.wikipedia.org/wiki/Fungi" TargetMode="External"/><Relationship Id="rId89" Type="http://schemas.openxmlformats.org/officeDocument/2006/relationships/hyperlink" Target="https://en.wikipedia.org/wiki/Cellular_compartment" TargetMode="External"/><Relationship Id="rId112" Type="http://schemas.openxmlformats.org/officeDocument/2006/relationships/hyperlink" Target="https://en.wikipedia.org/wiki/Cell_division" TargetMode="External"/><Relationship Id="rId16" Type="http://schemas.openxmlformats.org/officeDocument/2006/relationships/hyperlink" Target="https://en.wikipedia.org/wiki/Light_microscope" TargetMode="External"/><Relationship Id="rId107" Type="http://schemas.openxmlformats.org/officeDocument/2006/relationships/hyperlink" Target="https://en.wikipedia.org/wiki/Translation_(biology)" TargetMode="External"/><Relationship Id="rId11" Type="http://schemas.openxmlformats.org/officeDocument/2006/relationships/hyperlink" Target="https://en.wikipedia.org/wiki/RNA" TargetMode="External"/><Relationship Id="rId32" Type="http://schemas.openxmlformats.org/officeDocument/2006/relationships/hyperlink" Target="https://en.wikipedia.org/wiki/Cell_biology" TargetMode="External"/><Relationship Id="rId37" Type="http://schemas.openxmlformats.org/officeDocument/2006/relationships/hyperlink" Target="https://en.wikipedia.org/wiki/Cell_(biology)#cite_note-8" TargetMode="External"/><Relationship Id="rId53" Type="http://schemas.openxmlformats.org/officeDocument/2006/relationships/hyperlink" Target="https://en.wikipedia.org/wiki/Cell_signaling" TargetMode="External"/><Relationship Id="rId58" Type="http://schemas.openxmlformats.org/officeDocument/2006/relationships/hyperlink" Target="https://en.wikipedia.org/wiki/Cell_(biology)#cite_note-15" TargetMode="External"/><Relationship Id="rId74" Type="http://schemas.openxmlformats.org/officeDocument/2006/relationships/hyperlink" Target="https://en.wikipedia.org/wiki/Spirochete" TargetMode="External"/><Relationship Id="rId79" Type="http://schemas.openxmlformats.org/officeDocument/2006/relationships/hyperlink" Target="https://en.wikipedia.org/wiki/Flagella" TargetMode="External"/><Relationship Id="rId102" Type="http://schemas.openxmlformats.org/officeDocument/2006/relationships/hyperlink" Target="https://en.wikipedia.org/wiki/Cell_(biology)#cite_note-raven-18" TargetMode="External"/><Relationship Id="rId5" Type="http://schemas.openxmlformats.org/officeDocument/2006/relationships/hyperlink" Target="https://en.wikipedia.org/wiki/Life_form" TargetMode="External"/><Relationship Id="rId61" Type="http://schemas.openxmlformats.org/officeDocument/2006/relationships/hyperlink" Target="https://en.wikipedia.org/wiki/Cell_wall" TargetMode="External"/><Relationship Id="rId82" Type="http://schemas.openxmlformats.org/officeDocument/2006/relationships/hyperlink" Target="https://en.wikipedia.org/wiki/Plants" TargetMode="External"/><Relationship Id="rId90" Type="http://schemas.openxmlformats.org/officeDocument/2006/relationships/hyperlink" Target="https://en.wikipedia.org/wiki/Chromosome" TargetMode="External"/><Relationship Id="rId95" Type="http://schemas.openxmlformats.org/officeDocument/2006/relationships/hyperlink" Target="https://en.wikipedia.org/wiki/Mechanosensation" TargetMode="External"/><Relationship Id="rId19" Type="http://schemas.openxmlformats.org/officeDocument/2006/relationships/hyperlink" Target="https://en.wikipedia.org/wiki/Electron_microscopy" TargetMode="External"/><Relationship Id="rId14" Type="http://schemas.openxmlformats.org/officeDocument/2006/relationships/hyperlink" Target="https://en.wikipedia.org/wiki/Latin" TargetMode="External"/><Relationship Id="rId22" Type="http://schemas.openxmlformats.org/officeDocument/2006/relationships/hyperlink" Target="https://en.wikipedia.org/wiki/Multicellular" TargetMode="External"/><Relationship Id="rId27" Type="http://schemas.openxmlformats.org/officeDocument/2006/relationships/hyperlink" Target="https://en.wikipedia.org/wiki/Cell_(biology)#cite_note-JCN2-6" TargetMode="External"/><Relationship Id="rId30" Type="http://schemas.openxmlformats.org/officeDocument/2006/relationships/hyperlink" Target="https://en.wikipedia.org/wiki/Ageing" TargetMode="External"/><Relationship Id="rId35" Type="http://schemas.openxmlformats.org/officeDocument/2006/relationships/hyperlink" Target="https://en.wikipedia.org/wiki/Christian_monasticism" TargetMode="External"/><Relationship Id="rId43" Type="http://schemas.openxmlformats.org/officeDocument/2006/relationships/hyperlink" Target="https://en.wikipedia.org/wiki/Cell_(biology)#cite_note-Origin22-11" TargetMode="External"/><Relationship Id="rId48" Type="http://schemas.openxmlformats.org/officeDocument/2006/relationships/hyperlink" Target="https://en.wikipedia.org/wiki/Archaea" TargetMode="External"/><Relationship Id="rId56" Type="http://schemas.openxmlformats.org/officeDocument/2006/relationships/hyperlink" Target="https://en.wikipedia.org/wiki/Circular_prokaryote_chromosome" TargetMode="External"/><Relationship Id="rId64" Type="http://schemas.openxmlformats.org/officeDocument/2006/relationships/hyperlink" Target="https://en.wikipedia.org/wiki/Thermoplasma" TargetMode="External"/><Relationship Id="rId69" Type="http://schemas.openxmlformats.org/officeDocument/2006/relationships/hyperlink" Target="https://en.wikipedia.org/wiki/Plant_cell" TargetMode="External"/><Relationship Id="rId77" Type="http://schemas.openxmlformats.org/officeDocument/2006/relationships/hyperlink" Target="https://en.wikipedia.org/wiki/Cell_(biology)#cite_note-16" TargetMode="External"/><Relationship Id="rId100" Type="http://schemas.openxmlformats.org/officeDocument/2006/relationships/hyperlink" Target="https://en.wikipedia.org/wiki/Conifer" TargetMode="External"/><Relationship Id="rId105" Type="http://schemas.openxmlformats.org/officeDocument/2006/relationships/hyperlink" Target="https://en.wikipedia.org/wiki/Nucleoid_region" TargetMode="External"/><Relationship Id="rId113" Type="http://schemas.openxmlformats.org/officeDocument/2006/relationships/hyperlink" Target="https://en.wikipedia.org/wiki/Binary_fission" TargetMode="External"/><Relationship Id="rId118" Type="http://schemas.openxmlformats.org/officeDocument/2006/relationships/image" Target="../media/image7.png"/><Relationship Id="rId8" Type="http://schemas.openxmlformats.org/officeDocument/2006/relationships/hyperlink" Target="https://en.wikipedia.org/wiki/Biomolecule" TargetMode="External"/><Relationship Id="rId51" Type="http://schemas.openxmlformats.org/officeDocument/2006/relationships/hyperlink" Target="https://en.wikipedia.org/wiki/Life" TargetMode="External"/><Relationship Id="rId72" Type="http://schemas.openxmlformats.org/officeDocument/2006/relationships/hyperlink" Target="https://en.wikipedia.org/wiki/Extrachromosomal_DNA" TargetMode="External"/><Relationship Id="rId80" Type="http://schemas.openxmlformats.org/officeDocument/2006/relationships/hyperlink" Target="https://en.wikipedia.org/wiki/Pilus" TargetMode="External"/><Relationship Id="rId85" Type="http://schemas.openxmlformats.org/officeDocument/2006/relationships/hyperlink" Target="https://en.wikipedia.org/wiki/Slime_mould" TargetMode="External"/><Relationship Id="rId93" Type="http://schemas.openxmlformats.org/officeDocument/2006/relationships/hyperlink" Target="https://en.wikipedia.org/wiki/Cilium" TargetMode="External"/><Relationship Id="rId98" Type="http://schemas.openxmlformats.org/officeDocument/2006/relationships/hyperlink" Target="https://en.wikipedia.org/wiki/Cell_(biology)#cite_note-Christenson2008-17" TargetMode="External"/><Relationship Id="rId121" Type="http://schemas.openxmlformats.org/officeDocument/2006/relationships/image" Target="../media/image10.jpeg"/><Relationship Id="rId3" Type="http://schemas.openxmlformats.org/officeDocument/2006/relationships/image" Target="../media/image3.png"/><Relationship Id="rId12" Type="http://schemas.openxmlformats.org/officeDocument/2006/relationships/hyperlink" Target="https://en.wikipedia.org/wiki/Metabolite" TargetMode="External"/><Relationship Id="rId17" Type="http://schemas.openxmlformats.org/officeDocument/2006/relationships/hyperlink" Target="https://en.wikipedia.org/wiki/Micrometre" TargetMode="External"/><Relationship Id="rId25" Type="http://schemas.openxmlformats.org/officeDocument/2006/relationships/hyperlink" Target="https://en.wikipedia.org/wiki/Microorganism" TargetMode="External"/><Relationship Id="rId33" Type="http://schemas.openxmlformats.org/officeDocument/2006/relationships/hyperlink" Target="https://en.wikipedia.org/wiki/Robert_Hooke" TargetMode="External"/><Relationship Id="rId38" Type="http://schemas.openxmlformats.org/officeDocument/2006/relationships/hyperlink" Target="https://en.wikipedia.org/wiki/Cell_theory" TargetMode="External"/><Relationship Id="rId46" Type="http://schemas.openxmlformats.org/officeDocument/2006/relationships/image" Target="../media/image4.png"/><Relationship Id="rId59" Type="http://schemas.openxmlformats.org/officeDocument/2006/relationships/hyperlink" Target="https://en.wikipedia.org/wiki/Cell_envelope" TargetMode="External"/><Relationship Id="rId67" Type="http://schemas.openxmlformats.org/officeDocument/2006/relationships/hyperlink" Target="https://en.wikipedia.org/wiki/Osmotic_pressure" TargetMode="External"/><Relationship Id="rId103" Type="http://schemas.openxmlformats.org/officeDocument/2006/relationships/hyperlink" Target="https://en.wikipedia.org/wiki/Eukaryote" TargetMode="External"/><Relationship Id="rId108" Type="http://schemas.openxmlformats.org/officeDocument/2006/relationships/hyperlink" Target="https://en.wikipedia.org/wiki/Ribosome" TargetMode="External"/><Relationship Id="rId116" Type="http://schemas.openxmlformats.org/officeDocument/2006/relationships/hyperlink" Target="https://en.wikipedia.org/wiki/Membrane" TargetMode="External"/><Relationship Id="rId20" Type="http://schemas.openxmlformats.org/officeDocument/2006/relationships/hyperlink" Target="https://en.wikipedia.org/wiki/Unicellular" TargetMode="External"/><Relationship Id="rId41" Type="http://schemas.openxmlformats.org/officeDocument/2006/relationships/hyperlink" Target="https://en.wikipedia.org/wiki/Cell_(biology)#cite_note-9" TargetMode="External"/><Relationship Id="rId54" Type="http://schemas.openxmlformats.org/officeDocument/2006/relationships/hyperlink" Target="https://en.wikipedia.org/wiki/Cell_nucleus" TargetMode="External"/><Relationship Id="rId62" Type="http://schemas.openxmlformats.org/officeDocument/2006/relationships/hyperlink" Target="https://en.wikipedia.org/wiki/Bacterial_capsule" TargetMode="External"/><Relationship Id="rId70" Type="http://schemas.openxmlformats.org/officeDocument/2006/relationships/hyperlink" Target="https://en.wikipedia.org/wiki/Fungal" TargetMode="External"/><Relationship Id="rId75" Type="http://schemas.openxmlformats.org/officeDocument/2006/relationships/hyperlink" Target="https://en.wikipedia.org/wiki/Borrelia" TargetMode="External"/><Relationship Id="rId83" Type="http://schemas.openxmlformats.org/officeDocument/2006/relationships/hyperlink" Target="https://en.wikipedia.org/wiki/Animals" TargetMode="External"/><Relationship Id="rId88" Type="http://schemas.openxmlformats.org/officeDocument/2006/relationships/hyperlink" Target="https://en.wikipedia.org/wiki/Eukaryotic" TargetMode="External"/><Relationship Id="rId91" Type="http://schemas.openxmlformats.org/officeDocument/2006/relationships/hyperlink" Target="https://en.wikipedia.org/wiki/Histone" TargetMode="External"/><Relationship Id="rId96" Type="http://schemas.openxmlformats.org/officeDocument/2006/relationships/hyperlink" Target="https://en.wikipedia.org/wiki/Thermosensation" TargetMode="External"/><Relationship Id="rId111" Type="http://schemas.openxmlformats.org/officeDocument/2006/relationships/hyperlink" Target="https://en.wikipedia.org/wiki/Chloroplast" TargetMode="External"/><Relationship Id="rId1" Type="http://schemas.openxmlformats.org/officeDocument/2006/relationships/slideLayout" Target="../slideLayouts/slideLayout2.xml"/><Relationship Id="rId6" Type="http://schemas.openxmlformats.org/officeDocument/2006/relationships/hyperlink" Target="https://en.wikipedia.org/wiki/Cytoplasm" TargetMode="External"/><Relationship Id="rId15" Type="http://schemas.openxmlformats.org/officeDocument/2006/relationships/hyperlink" Target="https://en.wikipedia.org/wiki/Cell_(biology)#cite_note-npr12-2" TargetMode="External"/><Relationship Id="rId23" Type="http://schemas.openxmlformats.org/officeDocument/2006/relationships/hyperlink" Target="https://en.wikipedia.org/wiki/Cell_(biology)#cite_note-NCBI-4" TargetMode="External"/><Relationship Id="rId28" Type="http://schemas.openxmlformats.org/officeDocument/2006/relationships/hyperlink" Target="https://en.wikipedia.org/wiki/Discovery_of_DNA" TargetMode="External"/><Relationship Id="rId36" Type="http://schemas.openxmlformats.org/officeDocument/2006/relationships/hyperlink" Target="https://en.wikipedia.org/wiki/Cell_(biology)#cite_note-Karp20092-7" TargetMode="External"/><Relationship Id="rId49" Type="http://schemas.openxmlformats.org/officeDocument/2006/relationships/hyperlink" Target="https://en.wikipedia.org/wiki/Three_domain_system" TargetMode="External"/><Relationship Id="rId57" Type="http://schemas.openxmlformats.org/officeDocument/2006/relationships/hyperlink" Target="https://en.wikipedia.org/wiki/Nucleoid" TargetMode="External"/><Relationship Id="rId106" Type="http://schemas.openxmlformats.org/officeDocument/2006/relationships/hyperlink" Target="https://en.wikipedia.org/wiki/Transcription_(genetics)" TargetMode="External"/><Relationship Id="rId114" Type="http://schemas.openxmlformats.org/officeDocument/2006/relationships/hyperlink" Target="https://en.wikipedia.org/wiki/Mitosis" TargetMode="External"/><Relationship Id="rId119" Type="http://schemas.openxmlformats.org/officeDocument/2006/relationships/image" Target="../media/image8.jpeg"/><Relationship Id="rId10" Type="http://schemas.openxmlformats.org/officeDocument/2006/relationships/hyperlink" Target="https://en.wikipedia.org/wiki/DNA" TargetMode="External"/><Relationship Id="rId31" Type="http://schemas.openxmlformats.org/officeDocument/2006/relationships/hyperlink" Target="https://en.wikipedia.org/wiki/Developmental_biology" TargetMode="External"/><Relationship Id="rId44" Type="http://schemas.openxmlformats.org/officeDocument/2006/relationships/hyperlink" Target="https://en.wikipedia.org/wiki/Cell_(biology)#cite_note-RavenJohnson20022-12" TargetMode="External"/><Relationship Id="rId52" Type="http://schemas.openxmlformats.org/officeDocument/2006/relationships/hyperlink" Target="https://en.wikipedia.org/wiki/Biological_process" TargetMode="External"/><Relationship Id="rId60" Type="http://schemas.openxmlformats.org/officeDocument/2006/relationships/hyperlink" Target="https://en.wikipedia.org/wiki/Plasma_membrane" TargetMode="External"/><Relationship Id="rId65" Type="http://schemas.openxmlformats.org/officeDocument/2006/relationships/hyperlink" Target="https://en.wikipedia.org/wiki/Peptidoglycan" TargetMode="External"/><Relationship Id="rId73" Type="http://schemas.openxmlformats.org/officeDocument/2006/relationships/hyperlink" Target="https://en.wikipedia.org/wiki/Plasmid" TargetMode="External"/><Relationship Id="rId78" Type="http://schemas.openxmlformats.org/officeDocument/2006/relationships/hyperlink" Target="https://en.wikipedia.org/wiki/Antibiotic_resistance" TargetMode="External"/><Relationship Id="rId81" Type="http://schemas.openxmlformats.org/officeDocument/2006/relationships/image" Target="../media/image5.png"/><Relationship Id="rId86" Type="http://schemas.openxmlformats.org/officeDocument/2006/relationships/hyperlink" Target="https://en.wikipedia.org/wiki/Protozoa" TargetMode="External"/><Relationship Id="rId94" Type="http://schemas.openxmlformats.org/officeDocument/2006/relationships/hyperlink" Target="https://en.wikipedia.org/wiki/Primary_cilia" TargetMode="External"/><Relationship Id="rId99" Type="http://schemas.openxmlformats.org/officeDocument/2006/relationships/hyperlink" Target="https://en.wikipedia.org/wiki/Motile_cilia" TargetMode="External"/><Relationship Id="rId101" Type="http://schemas.openxmlformats.org/officeDocument/2006/relationships/hyperlink" Target="https://en.wikipedia.org/wiki/Flowering_plant" TargetMode="External"/><Relationship Id="rId4" Type="http://schemas.microsoft.com/office/2007/relationships/hdphoto" Target="../media/hdphoto1.wdp"/><Relationship Id="rId9" Type="http://schemas.openxmlformats.org/officeDocument/2006/relationships/hyperlink" Target="https://en.wikipedia.org/wiki/Protein" TargetMode="External"/><Relationship Id="rId13" Type="http://schemas.openxmlformats.org/officeDocument/2006/relationships/hyperlink" Target="https://en.wikipedia.org/wiki/Cell_(biology)#cite_note-Alberts20022-1" TargetMode="External"/><Relationship Id="rId18" Type="http://schemas.openxmlformats.org/officeDocument/2006/relationships/hyperlink" Target="https://en.wikipedia.org/wiki/Cell_(biology)#cite_note-3" TargetMode="External"/><Relationship Id="rId39" Type="http://schemas.openxmlformats.org/officeDocument/2006/relationships/hyperlink" Target="https://en.wikipedia.org/wiki/Matthias_Jakob_Schleiden" TargetMode="External"/><Relationship Id="rId109" Type="http://schemas.openxmlformats.org/officeDocument/2006/relationships/hyperlink" Target="https://en.wikipedia.org/wiki/Chemotaxis" TargetMode="External"/><Relationship Id="rId34" Type="http://schemas.openxmlformats.org/officeDocument/2006/relationships/hyperlink" Target="https://en.wikipedia.org/wiki/Monastic_cell" TargetMode="External"/><Relationship Id="rId50" Type="http://schemas.openxmlformats.org/officeDocument/2006/relationships/hyperlink" Target="https://en.wikipedia.org/wiki/Domain_(biology)" TargetMode="External"/><Relationship Id="rId55" Type="http://schemas.openxmlformats.org/officeDocument/2006/relationships/hyperlink" Target="https://en.wikipedia.org/wiki/Organelle" TargetMode="External"/><Relationship Id="rId76" Type="http://schemas.openxmlformats.org/officeDocument/2006/relationships/hyperlink" Target="https://en.wikipedia.org/wiki/Borrelia_burgdorferi" TargetMode="External"/><Relationship Id="rId97" Type="http://schemas.openxmlformats.org/officeDocument/2006/relationships/hyperlink" Target="https://en.wikipedia.org/wiki/Antenna_(biology)" TargetMode="External"/><Relationship Id="rId104" Type="http://schemas.openxmlformats.org/officeDocument/2006/relationships/hyperlink" Target="https://en.wikipedia.org/wiki/Cell_(biology)#cite_note-CampbellBiology320-20" TargetMode="External"/><Relationship Id="rId120" Type="http://schemas.openxmlformats.org/officeDocument/2006/relationships/image" Target="../media/image9.png"/><Relationship Id="rId7" Type="http://schemas.openxmlformats.org/officeDocument/2006/relationships/hyperlink" Target="https://en.wikipedia.org/wiki/Cell_membrane" TargetMode="External"/><Relationship Id="rId71" Type="http://schemas.openxmlformats.org/officeDocument/2006/relationships/hyperlink" Target="https://en.wikipedia.org/wiki/Genome" TargetMode="External"/><Relationship Id="rId92" Type="http://schemas.openxmlformats.org/officeDocument/2006/relationships/hyperlink" Target="https://en.wikipedia.org/wiki/Mitochondria" TargetMode="External"/><Relationship Id="rId2" Type="http://schemas.openxmlformats.org/officeDocument/2006/relationships/image" Target="../media/image2.png"/><Relationship Id="rId29" Type="http://schemas.openxmlformats.org/officeDocument/2006/relationships/hyperlink" Target="https://en.wikipedia.org/wiki/Cancer_systems_biology" TargetMode="External"/><Relationship Id="rId24" Type="http://schemas.openxmlformats.org/officeDocument/2006/relationships/hyperlink" Target="https://en.wikipedia.org/wiki/Unicellular_organism" TargetMode="External"/><Relationship Id="rId40" Type="http://schemas.openxmlformats.org/officeDocument/2006/relationships/hyperlink" Target="https://en.wikipedia.org/wiki/Theodor_Schwann" TargetMode="External"/><Relationship Id="rId45" Type="http://schemas.openxmlformats.org/officeDocument/2006/relationships/hyperlink" Target="https://en.wikipedia.org/wiki/Cell_(biology)#cite_note-13" TargetMode="External"/><Relationship Id="rId66" Type="http://schemas.openxmlformats.org/officeDocument/2006/relationships/hyperlink" Target="https://en.wikipedia.org/wiki/Cytolysis" TargetMode="External"/><Relationship Id="rId87" Type="http://schemas.openxmlformats.org/officeDocument/2006/relationships/hyperlink" Target="https://en.wikipedia.org/wiki/Algae" TargetMode="External"/><Relationship Id="rId110" Type="http://schemas.openxmlformats.org/officeDocument/2006/relationships/hyperlink" Target="https://en.wikipedia.org/wiki/Mitochondrion" TargetMode="External"/><Relationship Id="rId115" Type="http://schemas.openxmlformats.org/officeDocument/2006/relationships/hyperlink" Target="https://en.wikipedia.org/wiki/Meiosis" TargetMode="External"/></Relationships>
</file>

<file path=ppt/slides/_rels/slide30.xml.rels><?xml version="1.0" encoding="UTF-8" standalone="yes"?>
<Relationships xmlns="http://schemas.openxmlformats.org/package/2006/relationships"><Relationship Id="rId3" Type="http://schemas.openxmlformats.org/officeDocument/2006/relationships/hyperlink" Target="https://flybase.org/search/sd" TargetMode="External"/><Relationship Id="rId2" Type="http://schemas.openxmlformats.org/officeDocument/2006/relationships/hyperlink" Target="https://flybase.org/search/vg" TargetMode="External"/><Relationship Id="rId1" Type="http://schemas.openxmlformats.org/officeDocument/2006/relationships/slideLayout" Target="../slideLayouts/slideLayout2.xml"/><Relationship Id="rId6" Type="http://schemas.openxmlformats.org/officeDocument/2006/relationships/image" Target="../media/image60.jpeg"/><Relationship Id="rId5" Type="http://schemas.openxmlformats.org/officeDocument/2006/relationships/image" Target="../media/image59.jpeg"/><Relationship Id="rId4" Type="http://schemas.openxmlformats.org/officeDocument/2006/relationships/image" Target="../media/image58.png"/></Relationships>
</file>

<file path=ppt/slides/_rels/slide31.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62.png"/><Relationship Id="rId7" Type="http://schemas.openxmlformats.org/officeDocument/2006/relationships/image" Target="../media/image64.png"/><Relationship Id="rId2" Type="http://schemas.openxmlformats.org/officeDocument/2006/relationships/image" Target="../media/image61.jpeg"/><Relationship Id="rId1" Type="http://schemas.openxmlformats.org/officeDocument/2006/relationships/slideLayout" Target="../slideLayouts/slideLayout2.xml"/><Relationship Id="rId6" Type="http://schemas.microsoft.com/office/2007/relationships/hdphoto" Target="../media/hdphoto6.wdp"/><Relationship Id="rId5" Type="http://schemas.openxmlformats.org/officeDocument/2006/relationships/image" Target="../media/image63.png"/><Relationship Id="rId10" Type="http://schemas.openxmlformats.org/officeDocument/2006/relationships/image" Target="../media/image66.png"/><Relationship Id="rId4" Type="http://schemas.microsoft.com/office/2007/relationships/hdphoto" Target="../media/hdphoto5.wdp"/><Relationship Id="rId9" Type="http://schemas.openxmlformats.org/officeDocument/2006/relationships/image" Target="../media/image65.png"/></Relationships>
</file>

<file path=ppt/slides/_rels/slide32.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68.jpeg"/><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34.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2.xml"/><Relationship Id="rId4" Type="http://schemas.openxmlformats.org/officeDocument/2006/relationships/image" Target="../media/image78.jpeg"/></Relationships>
</file>

<file path=ppt/slides/_rels/slide45.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3.jpeg"/><Relationship Id="rId7" Type="http://schemas.microsoft.com/office/2007/relationships/hdphoto" Target="../media/hdphoto3.wdp"/><Relationship Id="rId2" Type="http://schemas.openxmlformats.org/officeDocument/2006/relationships/image" Target="../media/image12.jpeg"/><Relationship Id="rId1" Type="http://schemas.openxmlformats.org/officeDocument/2006/relationships/slideLayout" Target="../slideLayouts/slideLayout2.xml"/><Relationship Id="rId6" Type="http://schemas.openxmlformats.org/officeDocument/2006/relationships/image" Target="../media/image15.png"/><Relationship Id="rId5" Type="http://schemas.microsoft.com/office/2007/relationships/hdphoto" Target="../media/hdphoto2.wdp"/><Relationship Id="rId4" Type="http://schemas.openxmlformats.org/officeDocument/2006/relationships/image" Target="../media/image14.png"/><Relationship Id="rId9" Type="http://schemas.microsoft.com/office/2007/relationships/hdphoto" Target="../media/hdphoto4.wdp"/></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Stream Делать Из Мухи Слона by Victoria Maximova | Listen online for free  on SoundClou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876550"/>
            <a:ext cx="4762500" cy="4762500"/>
          </a:xfrm>
          <a:prstGeom prst="rect">
            <a:avLst/>
          </a:prstGeom>
          <a:noFill/>
          <a:extLst>
            <a:ext uri="{909E8E84-426E-40DD-AFC4-6F175D3DCCD1}">
              <a14:hiddenFill xmlns:a14="http://schemas.microsoft.com/office/drawing/2010/main">
                <a:solidFill>
                  <a:srgbClr val="FFFFFF"/>
                </a:solidFill>
              </a14:hiddenFill>
            </a:ext>
          </a:extLst>
        </p:spPr>
      </p:pic>
      <p:sp>
        <p:nvSpPr>
          <p:cNvPr id="2" name="Заголовок 1"/>
          <p:cNvSpPr>
            <a:spLocks noGrp="1"/>
          </p:cNvSpPr>
          <p:nvPr>
            <p:ph type="ctrTitle"/>
          </p:nvPr>
        </p:nvSpPr>
        <p:spPr>
          <a:xfrm>
            <a:off x="1502485" y="488950"/>
            <a:ext cx="9144000" cy="2387600"/>
          </a:xfrm>
        </p:spPr>
        <p:txBody>
          <a:bodyPr/>
          <a:lstStyle/>
          <a:p>
            <a:r>
              <a:rPr lang="ru-RU" dirty="0"/>
              <a:t>Из мухи слона и не только</a:t>
            </a:r>
            <a:endParaRPr lang="en-US" dirty="0"/>
          </a:p>
        </p:txBody>
      </p:sp>
      <p:sp>
        <p:nvSpPr>
          <p:cNvPr id="3" name="Подзаголовок 2"/>
          <p:cNvSpPr>
            <a:spLocks noGrp="1"/>
          </p:cNvSpPr>
          <p:nvPr>
            <p:ph type="subTitle" idx="1"/>
          </p:nvPr>
        </p:nvSpPr>
        <p:spPr>
          <a:xfrm>
            <a:off x="7874597" y="5801977"/>
            <a:ext cx="4317403" cy="1056023"/>
          </a:xfrm>
        </p:spPr>
        <p:txBody>
          <a:bodyPr>
            <a:normAutofit fontScale="85000" lnSpcReduction="20000"/>
          </a:bodyPr>
          <a:lstStyle/>
          <a:p>
            <a:r>
              <a:rPr lang="ru-RU" dirty="0"/>
              <a:t>Говорит и показывает</a:t>
            </a:r>
          </a:p>
          <a:p>
            <a:r>
              <a:rPr lang="ru-RU" strike="sngStrike" dirty="0"/>
              <a:t>Дубна</a:t>
            </a:r>
          </a:p>
          <a:p>
            <a:r>
              <a:rPr lang="ru-RU" dirty="0"/>
              <a:t>Русакович Артем Николаевич</a:t>
            </a:r>
            <a:endParaRPr lang="en-US" dirty="0"/>
          </a:p>
        </p:txBody>
      </p:sp>
    </p:spTree>
    <p:extLst>
      <p:ext uri="{BB962C8B-B14F-4D97-AF65-F5344CB8AC3E}">
        <p14:creationId xmlns:p14="http://schemas.microsoft.com/office/powerpoint/2010/main" val="1226616027"/>
      </p:ext>
    </p:extLst>
  </p:cSld>
  <p:clrMapOvr>
    <a:masterClrMapping/>
  </p:clrMapOvr>
  <p:transition spd="med">
    <p:pull/>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ДНК - хранение</a:t>
            </a:r>
            <a:endParaRPr lang="en-US" dirty="0"/>
          </a:p>
        </p:txBody>
      </p:sp>
      <p:pic>
        <p:nvPicPr>
          <p:cNvPr id="3074" name="Picture 2" descr="Dna Images - Free Download on Freepik"/>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622516" y="175167"/>
            <a:ext cx="7383928" cy="2594992"/>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DNA - Wikipedi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9124" y="1583290"/>
            <a:ext cx="4136035" cy="4825374"/>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6661847" y="5826471"/>
            <a:ext cx="3737690" cy="384721"/>
          </a:xfrm>
          <a:prstGeom prst="rect">
            <a:avLst/>
          </a:prstGeom>
        </p:spPr>
        <p:txBody>
          <a:bodyPr wrap="none">
            <a:spAutoFit/>
          </a:bodyPr>
          <a:lstStyle/>
          <a:p>
            <a:pPr algn="dist"/>
            <a:r>
              <a:rPr lang="en-US" sz="1900" spc="100" dirty="0" err="1"/>
              <a:t>jointinstitutefornuclearresearch</a:t>
            </a:r>
            <a:endParaRPr lang="en-US" sz="1900" spc="100" dirty="0"/>
          </a:p>
        </p:txBody>
      </p:sp>
      <p:sp>
        <p:nvSpPr>
          <p:cNvPr id="7" name="TextBox 6"/>
          <p:cNvSpPr txBox="1"/>
          <p:nvPr/>
        </p:nvSpPr>
        <p:spPr>
          <a:xfrm>
            <a:off x="5275159" y="3220743"/>
            <a:ext cx="5841403" cy="369332"/>
          </a:xfrm>
          <a:prstGeom prst="rect">
            <a:avLst/>
          </a:prstGeom>
          <a:noFill/>
        </p:spPr>
        <p:txBody>
          <a:bodyPr wrap="square" rtlCol="0">
            <a:spAutoFit/>
          </a:bodyPr>
          <a:lstStyle/>
          <a:p>
            <a:pPr algn="ctr"/>
            <a:r>
              <a:rPr lang="ru-RU" dirty="0"/>
              <a:t>Попарное хранение информации:</a:t>
            </a:r>
            <a:endParaRPr lang="en-US" dirty="0"/>
          </a:p>
        </p:txBody>
      </p:sp>
      <p:sp>
        <p:nvSpPr>
          <p:cNvPr id="8" name="TextBox 7"/>
          <p:cNvSpPr txBox="1"/>
          <p:nvPr/>
        </p:nvSpPr>
        <p:spPr>
          <a:xfrm>
            <a:off x="6862957" y="3995977"/>
            <a:ext cx="2894229" cy="646331"/>
          </a:xfrm>
          <a:prstGeom prst="rect">
            <a:avLst/>
          </a:prstGeom>
          <a:noFill/>
        </p:spPr>
        <p:txBody>
          <a:bodyPr wrap="square" rtlCol="0">
            <a:spAutoFit/>
          </a:bodyPr>
          <a:lstStyle/>
          <a:p>
            <a:r>
              <a:rPr lang="ru-RU" dirty="0"/>
              <a:t>А (</a:t>
            </a:r>
            <a:r>
              <a:rPr lang="ru-RU" dirty="0" err="1"/>
              <a:t>аденин</a:t>
            </a:r>
            <a:r>
              <a:rPr lang="ru-RU" dirty="0"/>
              <a:t>) – Т (</a:t>
            </a:r>
            <a:r>
              <a:rPr lang="ru-RU" dirty="0" err="1"/>
              <a:t>тимин</a:t>
            </a:r>
            <a:r>
              <a:rPr lang="ru-RU" dirty="0"/>
              <a:t>)</a:t>
            </a:r>
          </a:p>
          <a:p>
            <a:r>
              <a:rPr lang="en-US" dirty="0"/>
              <a:t>G (</a:t>
            </a:r>
            <a:r>
              <a:rPr lang="ru-RU" dirty="0"/>
              <a:t>гуанин)  – С (</a:t>
            </a:r>
            <a:r>
              <a:rPr lang="ru-RU" dirty="0" err="1"/>
              <a:t>цитозин</a:t>
            </a:r>
            <a:r>
              <a:rPr lang="ru-RU" dirty="0"/>
              <a:t>)</a:t>
            </a:r>
            <a:endParaRPr lang="en-US" dirty="0"/>
          </a:p>
        </p:txBody>
      </p:sp>
      <p:pic>
        <p:nvPicPr>
          <p:cNvPr id="3078" name="Picture 6" descr="DNA structure and replication review (article) | Khan Academy"/>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08326" y="4914595"/>
            <a:ext cx="7311662" cy="1076564"/>
          </a:xfrm>
          <a:prstGeom prst="rect">
            <a:avLst/>
          </a:prstGeom>
          <a:noFill/>
          <a:extLst>
            <a:ext uri="{909E8E84-426E-40DD-AFC4-6F175D3DCCD1}">
              <a14:hiddenFill xmlns:a14="http://schemas.microsoft.com/office/drawing/2010/main">
                <a:solidFill>
                  <a:srgbClr val="FFFFFF"/>
                </a:solidFill>
              </a14:hiddenFill>
            </a:ext>
          </a:extLst>
        </p:spPr>
      </p:pic>
      <p:pic>
        <p:nvPicPr>
          <p:cNvPr id="9" name="Рисунок 8"/>
          <p:cNvPicPr>
            <a:picLocks noChangeAspect="1"/>
          </p:cNvPicPr>
          <p:nvPr/>
        </p:nvPicPr>
        <p:blipFill>
          <a:blip r:embed="rId5"/>
          <a:stretch>
            <a:fillRect/>
          </a:stretch>
        </p:blipFill>
        <p:spPr>
          <a:xfrm flipV="1">
            <a:off x="6586892" y="6122702"/>
            <a:ext cx="5492972" cy="539074"/>
          </a:xfrm>
          <a:prstGeom prst="rect">
            <a:avLst/>
          </a:prstGeom>
        </p:spPr>
      </p:pic>
      <p:pic>
        <p:nvPicPr>
          <p:cNvPr id="10" name="Рисунок 9"/>
          <p:cNvPicPr>
            <a:picLocks noChangeAspect="1"/>
          </p:cNvPicPr>
          <p:nvPr/>
        </p:nvPicPr>
        <p:blipFill>
          <a:blip r:embed="rId6"/>
          <a:stretch>
            <a:fillRect/>
          </a:stretch>
        </p:blipFill>
        <p:spPr>
          <a:xfrm>
            <a:off x="5550032" y="2947350"/>
            <a:ext cx="5820587" cy="2743583"/>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13308513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8"/>
                                        </p:tgtEl>
                                      </p:cBhvr>
                                    </p:animEffect>
                                    <p:set>
                                      <p:cBhvr>
                                        <p:cTn id="10" dur="1" fill="hold">
                                          <p:stCondLst>
                                            <p:cond delay="499"/>
                                          </p:stCondLst>
                                        </p:cTn>
                                        <p:tgtEl>
                                          <p:spTgt spid="8"/>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500"/>
                                        <p:tgtEl>
                                          <p:spTgt spid="3078"/>
                                        </p:tgtEl>
                                      </p:cBhvr>
                                    </p:animEffect>
                                    <p:set>
                                      <p:cBhvr>
                                        <p:cTn id="13" dur="1" fill="hold">
                                          <p:stCondLst>
                                            <p:cond delay="499"/>
                                          </p:stCondLst>
                                        </p:cTn>
                                        <p:tgtEl>
                                          <p:spTgt spid="3078"/>
                                        </p:tgtEl>
                                        <p:attrNameLst>
                                          <p:attrName>style.visibility</p:attrName>
                                        </p:attrNameLst>
                                      </p:cBhvr>
                                      <p:to>
                                        <p:strVal val="hidden"/>
                                      </p:to>
                                    </p:set>
                                  </p:childTnLst>
                                </p:cTn>
                              </p:par>
                            </p:childTnLst>
                          </p:cTn>
                        </p:par>
                        <p:par>
                          <p:cTn id="14" fill="hold">
                            <p:stCondLst>
                              <p:cond delay="500"/>
                            </p:stCondLst>
                            <p:childTnLst>
                              <p:par>
                                <p:cTn id="15" presetID="10" presetClass="entr" presetSubtype="0"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par>
                                <p:cTn id="18" presetID="10" presetClass="entr" presetSubtype="0" fill="hold"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par>
                                <p:cTn id="21" presetID="10" presetClass="entr" presetSubtype="0"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0" y="5388106"/>
            <a:ext cx="12192001" cy="1469894"/>
          </a:xfrm>
          <a:prstGeom prst="rect">
            <a:avLst/>
          </a:prstGeom>
        </p:spPr>
      </p:pic>
      <p:pic>
        <p:nvPicPr>
          <p:cNvPr id="5" name="Рисунок 4"/>
          <p:cNvPicPr>
            <a:picLocks noChangeAspect="1"/>
          </p:cNvPicPr>
          <p:nvPr/>
        </p:nvPicPr>
        <p:blipFill>
          <a:blip r:embed="rId3"/>
          <a:stretch>
            <a:fillRect/>
          </a:stretch>
        </p:blipFill>
        <p:spPr>
          <a:xfrm>
            <a:off x="2515804" y="532635"/>
            <a:ext cx="7160391" cy="3983186"/>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949796535"/>
      </p:ext>
    </p:extLst>
  </p:cSld>
  <p:clrMapOvr>
    <a:masterClrMapping/>
  </p:clrMapOvr>
  <p:transition spd="med">
    <p:pull/>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219982"/>
            <a:ext cx="10515600" cy="1325563"/>
          </a:xfrm>
        </p:spPr>
        <p:txBody>
          <a:bodyPr/>
          <a:lstStyle/>
          <a:p>
            <a:pPr algn="ctr"/>
            <a:r>
              <a:rPr lang="ru-RU" dirty="0"/>
              <a:t>Центральная догма - реализация</a:t>
            </a:r>
            <a:endParaRPr lang="en-US" dirty="0"/>
          </a:p>
        </p:txBody>
      </p:sp>
      <p:sp>
        <p:nvSpPr>
          <p:cNvPr id="3" name="Объект 2"/>
          <p:cNvSpPr>
            <a:spLocks noGrp="1"/>
          </p:cNvSpPr>
          <p:nvPr>
            <p:ph idx="1"/>
          </p:nvPr>
        </p:nvSpPr>
        <p:spPr>
          <a:xfrm>
            <a:off x="838200" y="1545545"/>
            <a:ext cx="10515600" cy="1335315"/>
          </a:xfrm>
        </p:spPr>
        <p:txBody>
          <a:bodyPr>
            <a:normAutofit/>
          </a:bodyPr>
          <a:lstStyle/>
          <a:p>
            <a:pPr marL="0" indent="0" algn="ctr">
              <a:buNone/>
            </a:pPr>
            <a:r>
              <a:rPr lang="ru-RU" sz="8800" dirty="0"/>
              <a:t>ДНК -</a:t>
            </a:r>
            <a:r>
              <a:rPr lang="en-US" sz="8800" dirty="0"/>
              <a:t>&gt; </a:t>
            </a:r>
            <a:r>
              <a:rPr lang="ru-RU" sz="8800" dirty="0"/>
              <a:t>РНК -</a:t>
            </a:r>
            <a:r>
              <a:rPr lang="en-US" sz="8800" dirty="0"/>
              <a:t>&gt; </a:t>
            </a:r>
            <a:r>
              <a:rPr lang="ru-RU" sz="8800" dirty="0"/>
              <a:t>Белок</a:t>
            </a:r>
            <a:endParaRPr lang="en-US" sz="8800" dirty="0"/>
          </a:p>
        </p:txBody>
      </p:sp>
      <p:pic>
        <p:nvPicPr>
          <p:cNvPr id="5122" name="Picture 2" descr="Boston Dynamics' Spot Robot Dog Goes on Sale - IEEE Spectrum"/>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15086" y="3044259"/>
            <a:ext cx="3856112" cy="289208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124" name="Picture 4" descr="14 лучших программ для написания кода | New-Science.ru"/>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12310"/>
          <a:stretch/>
        </p:blipFill>
        <p:spPr bwMode="auto">
          <a:xfrm>
            <a:off x="116115" y="3045317"/>
            <a:ext cx="3802743" cy="289102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126" name="Picture 6" descr="Как выбрать процессор | Статьи | Компьютерная техника | Фотосклад Эксперт"/>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5561"/>
          <a:stretch/>
        </p:blipFill>
        <p:spPr bwMode="auto">
          <a:xfrm>
            <a:off x="4015316" y="3044259"/>
            <a:ext cx="4103312" cy="289208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07079031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124"/>
                                        </p:tgtEl>
                                        <p:attrNameLst>
                                          <p:attrName>style.visibility</p:attrName>
                                        </p:attrNameLst>
                                      </p:cBhvr>
                                      <p:to>
                                        <p:strVal val="visible"/>
                                      </p:to>
                                    </p:set>
                                    <p:animEffect transition="in" filter="fade">
                                      <p:cBhvr>
                                        <p:cTn id="12" dur="500"/>
                                        <p:tgtEl>
                                          <p:spTgt spid="512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126"/>
                                        </p:tgtEl>
                                        <p:attrNameLst>
                                          <p:attrName>style.visibility</p:attrName>
                                        </p:attrNameLst>
                                      </p:cBhvr>
                                      <p:to>
                                        <p:strVal val="visible"/>
                                      </p:to>
                                    </p:set>
                                    <p:animEffect transition="in" filter="fade">
                                      <p:cBhvr>
                                        <p:cTn id="17" dur="500"/>
                                        <p:tgtEl>
                                          <p:spTgt spid="512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122"/>
                                        </p:tgtEl>
                                        <p:attrNameLst>
                                          <p:attrName>style.visibility</p:attrName>
                                        </p:attrNameLst>
                                      </p:cBhvr>
                                      <p:to>
                                        <p:strVal val="visible"/>
                                      </p:to>
                                    </p:set>
                                    <p:animEffect transition="in" filter="fade">
                                      <p:cBhvr>
                                        <p:cTn id="22"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ru-RU" dirty="0"/>
              <a:t>Миелин Р0 </a:t>
            </a:r>
            <a:br>
              <a:rPr lang="ru-RU" dirty="0"/>
            </a:br>
            <a:r>
              <a:rPr lang="ru-RU" dirty="0"/>
              <a:t>(помогает нам думать)</a:t>
            </a:r>
            <a:endParaRPr lang="en-US" dirty="0"/>
          </a:p>
        </p:txBody>
      </p:sp>
      <p:sp>
        <p:nvSpPr>
          <p:cNvPr id="3" name="Объект 2"/>
          <p:cNvSpPr>
            <a:spLocks noGrp="1"/>
          </p:cNvSpPr>
          <p:nvPr>
            <p:ph idx="1"/>
          </p:nvPr>
        </p:nvSpPr>
        <p:spPr/>
        <p:txBody>
          <a:bodyPr/>
          <a:lstStyle/>
          <a:p>
            <a:endParaRPr lang="en-US"/>
          </a:p>
        </p:txBody>
      </p:sp>
      <p:pic>
        <p:nvPicPr>
          <p:cNvPr id="6146" name="Picture 2" descr="What is central dogma? | Biology Question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3500" y="1412081"/>
            <a:ext cx="9525000" cy="4162426"/>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Myelin protein zero - Wikipedi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75262" y="1581543"/>
            <a:ext cx="6841475" cy="42941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79522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6146"/>
                                        </p:tgtEl>
                                      </p:cBhvr>
                                    </p:animEffect>
                                    <p:set>
                                      <p:cBhvr>
                                        <p:cTn id="7" dur="1" fill="hold">
                                          <p:stCondLst>
                                            <p:cond delay="499"/>
                                          </p:stCondLst>
                                        </p:cTn>
                                        <p:tgtEl>
                                          <p:spTgt spid="6146"/>
                                        </p:tgtEl>
                                        <p:attrNameLst>
                                          <p:attrName>style.visibility</p:attrName>
                                        </p:attrNameLst>
                                      </p:cBhvr>
                                      <p:to>
                                        <p:strVal val="hidden"/>
                                      </p:to>
                                    </p:se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par>
                                <p:cTn id="12" presetID="10" presetClass="entr" presetSubtype="0" fill="hold" nodeType="withEffect">
                                  <p:stCondLst>
                                    <p:cond delay="0"/>
                                  </p:stCondLst>
                                  <p:childTnLst>
                                    <p:set>
                                      <p:cBhvr>
                                        <p:cTn id="13" dur="1" fill="hold">
                                          <p:stCondLst>
                                            <p:cond delay="0"/>
                                          </p:stCondLst>
                                        </p:cTn>
                                        <p:tgtEl>
                                          <p:spTgt spid="6148"/>
                                        </p:tgtEl>
                                        <p:attrNameLst>
                                          <p:attrName>style.visibility</p:attrName>
                                        </p:attrNameLst>
                                      </p:cBhvr>
                                      <p:to>
                                        <p:strVal val="visible"/>
                                      </p:to>
                                    </p:set>
                                    <p:animEffect transition="in" filter="fade">
                                      <p:cBhvr>
                                        <p:cTn id="14" dur="500"/>
                                        <p:tgtEl>
                                          <p:spTgt spid="61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Буквы и слова</a:t>
            </a:r>
            <a:endParaRPr lang="en-US" dirty="0"/>
          </a:p>
        </p:txBody>
      </p:sp>
      <p:pic>
        <p:nvPicPr>
          <p:cNvPr id="7170" name="Picture 2" descr="DNA and RNA codon tables - Wikipedi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10359" y="636942"/>
            <a:ext cx="6254911" cy="616108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66057" y="1513908"/>
            <a:ext cx="5355772" cy="830997"/>
          </a:xfrm>
          <a:prstGeom prst="rect">
            <a:avLst/>
          </a:prstGeom>
          <a:noFill/>
        </p:spPr>
        <p:txBody>
          <a:bodyPr wrap="square" rtlCol="0">
            <a:spAutoFit/>
          </a:bodyPr>
          <a:lstStyle/>
          <a:p>
            <a:pPr marL="342900" indent="-342900">
              <a:buFont typeface="Arial" panose="020B0604020202020204" pitchFamily="34" charset="0"/>
              <a:buChar char="•"/>
            </a:pPr>
            <a:r>
              <a:rPr lang="ru-RU" sz="2400" dirty="0"/>
              <a:t>Гены говорят на собственном </a:t>
            </a:r>
            <a:r>
              <a:rPr lang="ru-RU" sz="2400" dirty="0" smtClean="0"/>
              <a:t>языке, а «магия» их слушает</a:t>
            </a:r>
            <a:endParaRPr lang="en-US" sz="2400" dirty="0"/>
          </a:p>
        </p:txBody>
      </p:sp>
      <p:sp>
        <p:nvSpPr>
          <p:cNvPr id="6" name="TextBox 5"/>
          <p:cNvSpPr txBox="1"/>
          <p:nvPr/>
        </p:nvSpPr>
        <p:spPr>
          <a:xfrm>
            <a:off x="566057" y="2394631"/>
            <a:ext cx="5080000" cy="461665"/>
          </a:xfrm>
          <a:prstGeom prst="rect">
            <a:avLst/>
          </a:prstGeom>
          <a:noFill/>
        </p:spPr>
        <p:txBody>
          <a:bodyPr wrap="square" rtlCol="0">
            <a:spAutoFit/>
          </a:bodyPr>
          <a:lstStyle/>
          <a:p>
            <a:pPr marL="342900" indent="-342900">
              <a:buFont typeface="Arial" panose="020B0604020202020204" pitchFamily="34" charset="0"/>
              <a:buChar char="•"/>
            </a:pPr>
            <a:r>
              <a:rPr lang="ru-RU" sz="2400" dirty="0"/>
              <a:t>Все слова из 3-х букв</a:t>
            </a:r>
            <a:endParaRPr lang="en-US" sz="2400" dirty="0"/>
          </a:p>
        </p:txBody>
      </p:sp>
      <p:sp>
        <p:nvSpPr>
          <p:cNvPr id="7" name="TextBox 6"/>
          <p:cNvSpPr txBox="1"/>
          <p:nvPr/>
        </p:nvSpPr>
        <p:spPr>
          <a:xfrm>
            <a:off x="566057" y="6007752"/>
            <a:ext cx="5080000" cy="461665"/>
          </a:xfrm>
          <a:prstGeom prst="rect">
            <a:avLst/>
          </a:prstGeom>
          <a:noFill/>
        </p:spPr>
        <p:txBody>
          <a:bodyPr wrap="square" rtlCol="0">
            <a:spAutoFit/>
          </a:bodyPr>
          <a:lstStyle/>
          <a:p>
            <a:r>
              <a:rPr lang="ru-RU" sz="2400" dirty="0"/>
              <a:t>«Суд был, фиг вам – дом нам!»</a:t>
            </a:r>
            <a:endParaRPr lang="en-US" sz="2400" dirty="0"/>
          </a:p>
        </p:txBody>
      </p:sp>
      <p:pic>
        <p:nvPicPr>
          <p:cNvPr id="7172" name="Picture 4" descr="Книга: &quot;Толковый словарь живого великорусского языка. В 4-х томах. Том 1&quot; -  Владимир Даль. Купить книгу, читать рецензии | ISBN 978-5-91503-149-3 |  Лабиринт"/>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4117" y="3008795"/>
            <a:ext cx="2316712" cy="2942161"/>
          </a:xfrm>
          <a:prstGeom prst="rect">
            <a:avLst/>
          </a:prstGeom>
          <a:noFill/>
          <a:extLst>
            <a:ext uri="{909E8E84-426E-40DD-AFC4-6F175D3DCCD1}">
              <a14:hiddenFill xmlns:a14="http://schemas.microsoft.com/office/drawing/2010/main">
                <a:solidFill>
                  <a:srgbClr val="FFFFFF"/>
                </a:solidFill>
              </a14:hiddenFill>
            </a:ext>
          </a:extLst>
        </p:spPr>
      </p:pic>
      <p:pic>
        <p:nvPicPr>
          <p:cNvPr id="5" name="Рисунок 4"/>
          <p:cNvPicPr>
            <a:picLocks noChangeAspect="1"/>
          </p:cNvPicPr>
          <p:nvPr/>
        </p:nvPicPr>
        <p:blipFill>
          <a:blip r:embed="rId4"/>
          <a:stretch>
            <a:fillRect/>
          </a:stretch>
        </p:blipFill>
        <p:spPr>
          <a:xfrm>
            <a:off x="5816549" y="951395"/>
            <a:ext cx="5518022" cy="5518022"/>
          </a:xfrm>
          <a:prstGeom prst="ellipse">
            <a:avLst/>
          </a:prstGeom>
        </p:spPr>
      </p:pic>
      <p:pic>
        <p:nvPicPr>
          <p:cNvPr id="18" name="Picture 2" descr="14,374 Question Mark Texture Stock Vectors, Images &amp; Vector Art |  Shutterstock"/>
          <p:cNvPicPr>
            <a:picLocks noChangeAspect="1" noChangeArrowheads="1"/>
          </p:cNvPicPr>
          <p:nvPr/>
        </p:nvPicPr>
        <p:blipFill rotWithShape="1">
          <a:blip r:embed="rId5">
            <a:extLst>
              <a:ext uri="{28A0092B-C50C-407E-A947-70E740481C1C}">
                <a14:useLocalDpi xmlns:a14="http://schemas.microsoft.com/office/drawing/2010/main" val="0"/>
              </a:ext>
            </a:extLst>
          </a:blip>
          <a:srcRect r="37368" b="63734"/>
          <a:stretch/>
        </p:blipFill>
        <p:spPr bwMode="auto">
          <a:xfrm>
            <a:off x="7219861" y="114516"/>
            <a:ext cx="1085985" cy="678311"/>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8373030" y="193403"/>
            <a:ext cx="2302137" cy="523220"/>
          </a:xfrm>
          <a:prstGeom prst="rect">
            <a:avLst/>
          </a:prstGeom>
          <a:noFill/>
        </p:spPr>
        <p:txBody>
          <a:bodyPr wrap="square" rtlCol="0">
            <a:spAutoFit/>
          </a:bodyPr>
          <a:lstStyle/>
          <a:p>
            <a:r>
              <a:rPr lang="ru-RU" sz="2800" dirty="0"/>
              <a:t>- Магия</a:t>
            </a:r>
            <a:endParaRPr lang="en-US" sz="2800" dirty="0"/>
          </a:p>
        </p:txBody>
      </p:sp>
      <p:sp>
        <p:nvSpPr>
          <p:cNvPr id="8" name="Прямоугольник 7"/>
          <p:cNvSpPr/>
          <p:nvPr/>
        </p:nvSpPr>
        <p:spPr>
          <a:xfrm>
            <a:off x="6524607" y="6449805"/>
            <a:ext cx="4226413" cy="400110"/>
          </a:xfrm>
          <a:prstGeom prst="rect">
            <a:avLst/>
          </a:prstGeom>
        </p:spPr>
        <p:txBody>
          <a:bodyPr wrap="none">
            <a:spAutoFit/>
          </a:bodyPr>
          <a:lstStyle/>
          <a:p>
            <a:r>
              <a:rPr lang="en-US" sz="2000" b="1" dirty="0" smtClean="0"/>
              <a:t>AUC</a:t>
            </a:r>
            <a:r>
              <a:rPr lang="ru-RU" sz="2000" b="1" dirty="0" smtClean="0"/>
              <a:t> </a:t>
            </a:r>
            <a:r>
              <a:rPr lang="en-US" sz="2000" b="1" dirty="0" smtClean="0"/>
              <a:t>UUA</a:t>
            </a:r>
            <a:r>
              <a:rPr lang="ru-RU" sz="2000" b="1" dirty="0" smtClean="0"/>
              <a:t> </a:t>
            </a:r>
            <a:r>
              <a:rPr lang="en-US" sz="2000" b="1" dirty="0" smtClean="0"/>
              <a:t>AAC</a:t>
            </a:r>
            <a:r>
              <a:rPr lang="ru-RU" sz="2000" b="1" dirty="0" smtClean="0"/>
              <a:t> </a:t>
            </a:r>
            <a:r>
              <a:rPr lang="en-US" sz="2000" b="1" dirty="0" smtClean="0"/>
              <a:t>CUG</a:t>
            </a:r>
            <a:r>
              <a:rPr lang="ru-RU" sz="2000" b="1" dirty="0" smtClean="0"/>
              <a:t> </a:t>
            </a:r>
            <a:r>
              <a:rPr lang="en-US" sz="2000" b="1" dirty="0" smtClean="0"/>
              <a:t>GCA</a:t>
            </a:r>
            <a:r>
              <a:rPr lang="ru-RU" sz="2000" b="1" dirty="0" smtClean="0"/>
              <a:t> </a:t>
            </a:r>
            <a:r>
              <a:rPr lang="en-US" sz="2000" b="1" dirty="0" smtClean="0"/>
              <a:t>CAC</a:t>
            </a:r>
            <a:r>
              <a:rPr lang="ru-RU" sz="2000" b="1" dirty="0" smtClean="0"/>
              <a:t> </a:t>
            </a:r>
            <a:r>
              <a:rPr lang="en-US" sz="2000" b="1" dirty="0" smtClean="0"/>
              <a:t>AAA</a:t>
            </a:r>
            <a:r>
              <a:rPr lang="ru-RU" sz="2000" b="1" dirty="0" smtClean="0"/>
              <a:t> </a:t>
            </a:r>
            <a:r>
              <a:rPr lang="en-US" sz="2000" b="1" dirty="0" smtClean="0"/>
              <a:t>AAC</a:t>
            </a:r>
            <a:endParaRPr lang="en-US" sz="2000" b="1" dirty="0"/>
          </a:p>
        </p:txBody>
      </p:sp>
    </p:spTree>
    <p:extLst>
      <p:ext uri="{BB962C8B-B14F-4D97-AF65-F5344CB8AC3E}">
        <p14:creationId xmlns:p14="http://schemas.microsoft.com/office/powerpoint/2010/main" val="348784388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18"/>
                                        </p:tgtEl>
                                      </p:cBhvr>
                                    </p:animEffect>
                                    <p:set>
                                      <p:cBhvr>
                                        <p:cTn id="17" dur="1" fill="hold">
                                          <p:stCondLst>
                                            <p:cond delay="499"/>
                                          </p:stCondLst>
                                        </p:cTn>
                                        <p:tgtEl>
                                          <p:spTgt spid="18"/>
                                        </p:tgtEl>
                                        <p:attrNameLst>
                                          <p:attrName>style.visibility</p:attrName>
                                        </p:attrNameLst>
                                      </p:cBhvr>
                                      <p:to>
                                        <p:strVal val="hidden"/>
                                      </p:to>
                                    </p:set>
                                  </p:childTnLst>
                                </p:cTn>
                              </p:par>
                              <p:par>
                                <p:cTn id="18" presetID="10" presetClass="exit" presetSubtype="0" fill="hold" grpId="0" nodeType="withEffect">
                                  <p:stCondLst>
                                    <p:cond delay="0"/>
                                  </p:stCondLst>
                                  <p:childTnLst>
                                    <p:animEffect transition="out" filter="fade">
                                      <p:cBhvr>
                                        <p:cTn id="19" dur="500"/>
                                        <p:tgtEl>
                                          <p:spTgt spid="19"/>
                                        </p:tgtEl>
                                      </p:cBhvr>
                                    </p:animEffect>
                                    <p:set>
                                      <p:cBhvr>
                                        <p:cTn id="20" dur="1" fill="hold">
                                          <p:stCondLst>
                                            <p:cond delay="499"/>
                                          </p:stCondLst>
                                        </p:cTn>
                                        <p:tgtEl>
                                          <p:spTgt spid="19"/>
                                        </p:tgtEl>
                                        <p:attrNameLst>
                                          <p:attrName>style.visibility</p:attrName>
                                        </p:attrNameLst>
                                      </p:cBhvr>
                                      <p:to>
                                        <p:strVal val="hidden"/>
                                      </p:to>
                                    </p:set>
                                  </p:childTnLst>
                                </p:cTn>
                              </p:par>
                              <p:par>
                                <p:cTn id="21" presetID="10" presetClass="exit" presetSubtype="0" fill="hold" nodeType="withEffect">
                                  <p:stCondLst>
                                    <p:cond delay="0"/>
                                  </p:stCondLst>
                                  <p:childTnLst>
                                    <p:animEffect transition="out" filter="fade">
                                      <p:cBhvr>
                                        <p:cTn id="22" dur="500"/>
                                        <p:tgtEl>
                                          <p:spTgt spid="5"/>
                                        </p:tgtEl>
                                      </p:cBhvr>
                                    </p:animEffect>
                                    <p:set>
                                      <p:cBhvr>
                                        <p:cTn id="23" dur="1" fill="hold">
                                          <p:stCondLst>
                                            <p:cond delay="499"/>
                                          </p:stCondLst>
                                        </p:cTn>
                                        <p:tgtEl>
                                          <p:spTgt spid="5"/>
                                        </p:tgtEl>
                                        <p:attrNameLst>
                                          <p:attrName>style.visibility</p:attrName>
                                        </p:attrNameLst>
                                      </p:cBhvr>
                                      <p:to>
                                        <p:strVal val="hidden"/>
                                      </p:to>
                                    </p:set>
                                  </p:childTnLst>
                                </p:cTn>
                              </p:par>
                              <p:par>
                                <p:cTn id="24" presetID="10" presetClass="entr" presetSubtype="0"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P spid="19" grpId="0"/>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62B70261-4827-4A75-8045-9FB6A6D7C6E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3106488" cy="6858000"/>
          </a:xfrm>
          <a:prstGeom prst="rect">
            <a:avLst/>
          </a:prstGeom>
        </p:spPr>
      </p:pic>
      <p:sp>
        <p:nvSpPr>
          <p:cNvPr id="2" name="Title 1">
            <a:extLst>
              <a:ext uri="{FF2B5EF4-FFF2-40B4-BE49-F238E27FC236}">
                <a16:creationId xmlns:a16="http://schemas.microsoft.com/office/drawing/2014/main" xmlns="" id="{1CE3AE01-FED0-4FE1-8E9C-F91B8D3335AE}"/>
              </a:ext>
            </a:extLst>
          </p:cNvPr>
          <p:cNvSpPr>
            <a:spLocks noGrp="1"/>
          </p:cNvSpPr>
          <p:nvPr>
            <p:ph type="title"/>
          </p:nvPr>
        </p:nvSpPr>
        <p:spPr>
          <a:xfrm>
            <a:off x="312906" y="250031"/>
            <a:ext cx="10515600" cy="1325563"/>
          </a:xfrm>
        </p:spPr>
        <p:txBody>
          <a:bodyPr/>
          <a:lstStyle/>
          <a:p>
            <a:r>
              <a:rPr lang="ru-RU" b="1" dirty="0">
                <a:solidFill>
                  <a:schemeClr val="bg1"/>
                </a:solidFill>
              </a:rPr>
              <a:t>На что похож геном?</a:t>
            </a:r>
          </a:p>
        </p:txBody>
      </p:sp>
      <p:sp>
        <p:nvSpPr>
          <p:cNvPr id="3" name="Content Placeholder 2">
            <a:extLst>
              <a:ext uri="{FF2B5EF4-FFF2-40B4-BE49-F238E27FC236}">
                <a16:creationId xmlns:a16="http://schemas.microsoft.com/office/drawing/2014/main" xmlns="" id="{012F20F2-C13E-45B9-93DB-001F5D5BBEE3}"/>
              </a:ext>
            </a:extLst>
          </p:cNvPr>
          <p:cNvSpPr>
            <a:spLocks noGrp="1"/>
          </p:cNvSpPr>
          <p:nvPr>
            <p:ph idx="1"/>
          </p:nvPr>
        </p:nvSpPr>
        <p:spPr>
          <a:xfrm>
            <a:off x="312906" y="1575594"/>
            <a:ext cx="10515600" cy="4351338"/>
          </a:xfrm>
        </p:spPr>
        <p:txBody>
          <a:bodyPr/>
          <a:lstStyle/>
          <a:p>
            <a:r>
              <a:rPr lang="ru-RU" dirty="0">
                <a:solidFill>
                  <a:schemeClr val="bg1"/>
                </a:solidFill>
              </a:rPr>
              <a:t>На горку всячины!</a:t>
            </a:r>
          </a:p>
        </p:txBody>
      </p:sp>
    </p:spTree>
    <p:extLst>
      <p:ext uri="{BB962C8B-B14F-4D97-AF65-F5344CB8AC3E}">
        <p14:creationId xmlns:p14="http://schemas.microsoft.com/office/powerpoint/2010/main" val="2096938433"/>
      </p:ext>
    </p:extLst>
  </p:cSld>
  <p:clrMapOvr>
    <a:masterClrMapping/>
  </p:clrMapOvr>
  <p:transition spd="med">
    <p:pull/>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86481" y="2951806"/>
            <a:ext cx="10515600" cy="1325563"/>
          </a:xfrm>
        </p:spPr>
        <p:txBody>
          <a:bodyPr/>
          <a:lstStyle/>
          <a:p>
            <a:pPr algn="ctr"/>
            <a:r>
              <a:rPr lang="ru-RU" dirty="0"/>
              <a:t>Моя работа</a:t>
            </a:r>
            <a:endParaRPr lang="en-US" dirty="0"/>
          </a:p>
        </p:txBody>
      </p:sp>
    </p:spTree>
    <p:extLst>
      <p:ext uri="{BB962C8B-B14F-4D97-AF65-F5344CB8AC3E}">
        <p14:creationId xmlns:p14="http://schemas.microsoft.com/office/powerpoint/2010/main" val="2729224691"/>
      </p:ext>
    </p:extLst>
  </p:cSld>
  <p:clrMapOvr>
    <a:masterClrMapping/>
  </p:clrMapOvr>
  <p:transition spd="med">
    <p:pull/>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p:cNvPicPr>
            <a:picLocks noChangeAspect="1"/>
          </p:cNvPicPr>
          <p:nvPr/>
        </p:nvPicPr>
        <p:blipFill>
          <a:blip r:embed="rId2"/>
          <a:stretch>
            <a:fillRect/>
          </a:stretch>
        </p:blipFill>
        <p:spPr>
          <a:xfrm>
            <a:off x="3121215" y="457617"/>
            <a:ext cx="5888913" cy="590751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95191030"/>
      </p:ext>
    </p:extLst>
  </p:cSld>
  <p:clrMapOvr>
    <a:masterClrMapping/>
  </p:clrMapOvr>
  <p:transition spd="med">
    <p:pull/>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По простому – о чем моя работа</a:t>
            </a:r>
            <a:endParaRPr lang="en-US" dirty="0"/>
          </a:p>
        </p:txBody>
      </p:sp>
      <p:pic>
        <p:nvPicPr>
          <p:cNvPr id="10242" name="Picture 2" descr="знак радиационной опасности - Сток картинки - iStoc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722" y="1845752"/>
            <a:ext cx="3933597" cy="3933598"/>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АКУЛА-МУТАНТ – когда появятся акулы-мутанты? ∞ Лагуна акул"/>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69633" y="2017486"/>
            <a:ext cx="3343541" cy="362380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0246" name="Picture 6" descr="Задумчивый человек. умный человек думает или решает проблему. задумчивый  парень в окружении вопросительного знака. растерянный человек думает,  пытаясь найти решение. запутанная ситуация | Премиум векторы"/>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15621" y="2017485"/>
            <a:ext cx="4558665" cy="359013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0359712"/>
      </p:ext>
    </p:extLst>
  </p:cSld>
  <p:clrMapOvr>
    <a:masterClrMapping/>
  </p:clrMapOvr>
  <p:transition spd="med">
    <p:pull/>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52714" y="2774496"/>
            <a:ext cx="10515600" cy="1325563"/>
          </a:xfrm>
        </p:spPr>
        <p:txBody>
          <a:bodyPr/>
          <a:lstStyle/>
          <a:p>
            <a:pPr algn="ctr"/>
            <a:r>
              <a:rPr lang="ru-RU" dirty="0"/>
              <a:t>Новый этап</a:t>
            </a:r>
            <a:endParaRPr lang="en-US" dirty="0"/>
          </a:p>
        </p:txBody>
      </p:sp>
    </p:spTree>
    <p:extLst>
      <p:ext uri="{BB962C8B-B14F-4D97-AF65-F5344CB8AC3E}">
        <p14:creationId xmlns:p14="http://schemas.microsoft.com/office/powerpoint/2010/main" val="237301436"/>
      </p:ext>
    </p:extLst>
  </p:cSld>
  <p:clrMapOvr>
    <a:masterClrMapping/>
  </p:clrMapOvr>
  <p:transition spd="med">
    <p:pull/>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37054" y="2556390"/>
            <a:ext cx="10515600" cy="1325563"/>
          </a:xfrm>
        </p:spPr>
        <p:txBody>
          <a:bodyPr/>
          <a:lstStyle/>
          <a:p>
            <a:pPr algn="ctr"/>
            <a:r>
              <a:rPr lang="ru-RU" dirty="0"/>
              <a:t>Ликбез</a:t>
            </a:r>
            <a:endParaRPr lang="en-US" dirty="0"/>
          </a:p>
        </p:txBody>
      </p:sp>
    </p:spTree>
    <p:extLst>
      <p:ext uri="{BB962C8B-B14F-4D97-AF65-F5344CB8AC3E}">
        <p14:creationId xmlns:p14="http://schemas.microsoft.com/office/powerpoint/2010/main" val="3304502284"/>
      </p:ext>
    </p:extLst>
  </p:cSld>
  <p:clrMapOvr>
    <a:masterClrMapping/>
  </p:clrMapOvr>
  <p:transition spd="med">
    <p:pull/>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lgn="ctr"/>
            <a:r>
              <a:rPr lang="ru-RU" sz="5400" dirty="0"/>
              <a:t>Задачи</a:t>
            </a:r>
            <a:endParaRPr lang="en-US" sz="5400" dirty="0"/>
          </a:p>
        </p:txBody>
      </p:sp>
      <p:sp>
        <p:nvSpPr>
          <p:cNvPr id="3" name="Объект 2"/>
          <p:cNvSpPr>
            <a:spLocks noGrp="1"/>
          </p:cNvSpPr>
          <p:nvPr>
            <p:ph idx="1"/>
          </p:nvPr>
        </p:nvSpPr>
        <p:spPr>
          <a:xfrm>
            <a:off x="838200" y="2772229"/>
            <a:ext cx="10515600" cy="3404734"/>
          </a:xfrm>
        </p:spPr>
        <p:txBody>
          <a:bodyPr>
            <a:normAutofit/>
          </a:bodyPr>
          <a:lstStyle/>
          <a:p>
            <a:r>
              <a:rPr lang="ru-RU" sz="3200" dirty="0"/>
              <a:t>Обнаружить генетические эффекты после воздействия радиации</a:t>
            </a:r>
          </a:p>
          <a:p>
            <a:r>
              <a:rPr lang="ru-RU" sz="3200" dirty="0"/>
              <a:t>Понять какие механизмы каким образом ломаются</a:t>
            </a:r>
          </a:p>
        </p:txBody>
      </p:sp>
    </p:spTree>
    <p:extLst>
      <p:ext uri="{BB962C8B-B14F-4D97-AF65-F5344CB8AC3E}">
        <p14:creationId xmlns:p14="http://schemas.microsoft.com/office/powerpoint/2010/main" val="2010296637"/>
      </p:ext>
    </p:extLst>
  </p:cSld>
  <p:clrMapOvr>
    <a:masterClrMapping/>
  </p:clrMapOvr>
  <p:transition spd="med">
    <p:pull/>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Пестрокрылая дрозофила | Biobes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029" y="-1313543"/>
            <a:ext cx="12221029" cy="9165772"/>
          </a:xfrm>
          <a:prstGeom prst="rect">
            <a:avLst/>
          </a:prstGeom>
          <a:noFill/>
          <a:extLst>
            <a:ext uri="{909E8E84-426E-40DD-AFC4-6F175D3DCCD1}">
              <a14:hiddenFill xmlns:a14="http://schemas.microsoft.com/office/drawing/2010/main">
                <a:solidFill>
                  <a:srgbClr val="FFFFFF"/>
                </a:solidFill>
              </a14:hiddenFill>
            </a:ext>
          </a:extLst>
        </p:spPr>
      </p:pic>
      <p:sp>
        <p:nvSpPr>
          <p:cNvPr id="2" name="Заголовок 1"/>
          <p:cNvSpPr>
            <a:spLocks noGrp="1"/>
          </p:cNvSpPr>
          <p:nvPr>
            <p:ph type="title"/>
          </p:nvPr>
        </p:nvSpPr>
        <p:spPr>
          <a:xfrm>
            <a:off x="446314" y="132897"/>
            <a:ext cx="10515600" cy="1325563"/>
          </a:xfrm>
        </p:spPr>
        <p:txBody>
          <a:bodyPr>
            <a:normAutofit/>
          </a:bodyPr>
          <a:lstStyle/>
          <a:p>
            <a:r>
              <a:rPr lang="ru-RU" sz="5400" b="1" i="1" dirty="0">
                <a:solidFill>
                  <a:schemeClr val="bg1"/>
                </a:solidFill>
                <a:latin typeface="Cambria" panose="02040503050406030204" pitchFamily="18" charset="0"/>
                <a:ea typeface="Cambria" panose="02040503050406030204" pitchFamily="18" charset="0"/>
              </a:rPr>
              <a:t>Та самая муха…</a:t>
            </a:r>
            <a:endParaRPr lang="en-US" sz="5400" b="1" i="1" dirty="0">
              <a:solidFill>
                <a:schemeClr val="bg1"/>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973936804"/>
      </p:ext>
    </p:extLst>
  </p:cSld>
  <p:clrMapOvr>
    <a:masterClrMapping/>
  </p:clrMapOvr>
  <p:transition spd="med">
    <p:pull/>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Evolution Courses: Learn the Origin of Species - Earth Ho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40175" y="138112"/>
            <a:ext cx="8096250" cy="6553201"/>
          </a:xfrm>
          <a:prstGeom prst="rect">
            <a:avLst/>
          </a:prstGeom>
          <a:noFill/>
          <a:extLst>
            <a:ext uri="{909E8E84-426E-40DD-AFC4-6F175D3DCCD1}">
              <a14:hiddenFill xmlns:a14="http://schemas.microsoft.com/office/drawing/2010/main">
                <a:solidFill>
                  <a:srgbClr val="FFFFFF"/>
                </a:solidFill>
              </a14:hiddenFill>
            </a:ext>
          </a:extLst>
        </p:spPr>
      </p:pic>
      <p:pic>
        <p:nvPicPr>
          <p:cNvPr id="5" name="Рисунок 4"/>
          <p:cNvPicPr>
            <a:picLocks noChangeAspect="1"/>
          </p:cNvPicPr>
          <p:nvPr/>
        </p:nvPicPr>
        <p:blipFill>
          <a:blip r:embed="rId3"/>
          <a:stretch>
            <a:fillRect/>
          </a:stretch>
        </p:blipFill>
        <p:spPr>
          <a:xfrm rot="2271106">
            <a:off x="3643508" y="-956923"/>
            <a:ext cx="9453875" cy="7849301"/>
          </a:xfrm>
          <a:prstGeom prst="ellipse">
            <a:avLst/>
          </a:prstGeom>
        </p:spPr>
      </p:pic>
      <p:pic>
        <p:nvPicPr>
          <p:cNvPr id="8200" name="Picture 8" descr="What You Need to Know About Hello World in Python | Udacity"/>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8604" y="769257"/>
            <a:ext cx="3284524" cy="1846262"/>
          </a:xfrm>
          <a:prstGeom prst="rect">
            <a:avLst/>
          </a:prstGeom>
          <a:noFill/>
          <a:extLst>
            <a:ext uri="{909E8E84-426E-40DD-AFC4-6F175D3DCCD1}">
              <a14:hiddenFill xmlns:a14="http://schemas.microsoft.com/office/drawing/2010/main">
                <a:solidFill>
                  <a:srgbClr val="FFFFFF"/>
                </a:solidFill>
              </a14:hiddenFill>
            </a:ext>
          </a:extLst>
        </p:spPr>
      </p:pic>
      <p:pic>
        <p:nvPicPr>
          <p:cNvPr id="8" name="Рисунок 7"/>
          <p:cNvPicPr>
            <a:picLocks noChangeAspect="1"/>
          </p:cNvPicPr>
          <p:nvPr/>
        </p:nvPicPr>
        <p:blipFill>
          <a:blip r:embed="rId5"/>
          <a:stretch>
            <a:fillRect/>
          </a:stretch>
        </p:blipFill>
        <p:spPr>
          <a:xfrm>
            <a:off x="314098" y="3825945"/>
            <a:ext cx="5410955" cy="2753109"/>
          </a:xfrm>
          <a:prstGeom prst="rect">
            <a:avLst/>
          </a:prstGeom>
        </p:spPr>
      </p:pic>
      <p:sp>
        <p:nvSpPr>
          <p:cNvPr id="9" name="Стрелка вниз 8"/>
          <p:cNvSpPr/>
          <p:nvPr/>
        </p:nvSpPr>
        <p:spPr>
          <a:xfrm>
            <a:off x="1304850" y="2857875"/>
            <a:ext cx="1452032" cy="72571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8895456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Дерево жизни</a:t>
            </a:r>
            <a:endParaRPr lang="en-US" dirty="0"/>
          </a:p>
        </p:txBody>
      </p:sp>
      <p:pic>
        <p:nvPicPr>
          <p:cNvPr id="4" name="Рисунок 3"/>
          <p:cNvPicPr>
            <a:picLocks noChangeAspect="1"/>
          </p:cNvPicPr>
          <p:nvPr/>
        </p:nvPicPr>
        <p:blipFill>
          <a:blip r:embed="rId2"/>
          <a:stretch>
            <a:fillRect/>
          </a:stretch>
        </p:blipFill>
        <p:spPr>
          <a:xfrm>
            <a:off x="0" y="2130624"/>
            <a:ext cx="12145920" cy="4727376"/>
          </a:xfrm>
          <a:prstGeom prst="rect">
            <a:avLst/>
          </a:prstGeom>
        </p:spPr>
      </p:pic>
      <p:pic>
        <p:nvPicPr>
          <p:cNvPr id="5" name="Рисунок 4"/>
          <p:cNvPicPr>
            <a:picLocks noChangeAspect="1"/>
          </p:cNvPicPr>
          <p:nvPr/>
        </p:nvPicPr>
        <p:blipFill>
          <a:blip r:embed="rId3"/>
          <a:stretch>
            <a:fillRect/>
          </a:stretch>
        </p:blipFill>
        <p:spPr>
          <a:xfrm>
            <a:off x="9735041" y="0"/>
            <a:ext cx="2410879" cy="2922277"/>
          </a:xfrm>
          <a:prstGeom prst="rect">
            <a:avLst/>
          </a:prstGeom>
        </p:spPr>
      </p:pic>
    </p:spTree>
    <p:extLst>
      <p:ext uri="{BB962C8B-B14F-4D97-AF65-F5344CB8AC3E}">
        <p14:creationId xmlns:p14="http://schemas.microsoft.com/office/powerpoint/2010/main" val="455270754"/>
      </p:ext>
    </p:extLst>
  </p:cSld>
  <p:clrMapOvr>
    <a:masterClrMapping/>
  </p:clrMapOvr>
  <p:transition spd="med">
    <p:pull/>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rotWithShape="1">
          <a:blip r:embed="rId2"/>
          <a:srcRect r="5768"/>
          <a:stretch/>
        </p:blipFill>
        <p:spPr>
          <a:xfrm>
            <a:off x="566058" y="0"/>
            <a:ext cx="11495314" cy="4827400"/>
          </a:xfrm>
          <a:prstGeom prst="rect">
            <a:avLst/>
          </a:prstGeom>
        </p:spPr>
      </p:pic>
      <p:cxnSp>
        <p:nvCxnSpPr>
          <p:cNvPr id="7" name="Прямая соединительная линия 6"/>
          <p:cNvCxnSpPr/>
          <p:nvPr/>
        </p:nvCxnSpPr>
        <p:spPr>
          <a:xfrm>
            <a:off x="2859314" y="2627086"/>
            <a:ext cx="333829" cy="493485"/>
          </a:xfrm>
          <a:prstGeom prst="line">
            <a:avLst/>
          </a:prstGeom>
          <a:ln w="38100">
            <a:solidFill>
              <a:schemeClr val="tx1"/>
            </a:solidFill>
          </a:ln>
        </p:spPr>
        <p:style>
          <a:lnRef idx="1">
            <a:schemeClr val="dk1"/>
          </a:lnRef>
          <a:fillRef idx="0">
            <a:schemeClr val="dk1"/>
          </a:fillRef>
          <a:effectRef idx="0">
            <a:schemeClr val="dk1"/>
          </a:effectRef>
          <a:fontRef idx="minor">
            <a:schemeClr val="tx1"/>
          </a:fontRef>
        </p:style>
      </p:cxnSp>
      <p:cxnSp>
        <p:nvCxnSpPr>
          <p:cNvPr id="8" name="Прямая соединительная линия 7"/>
          <p:cNvCxnSpPr/>
          <p:nvPr/>
        </p:nvCxnSpPr>
        <p:spPr>
          <a:xfrm flipV="1">
            <a:off x="2859314" y="4506685"/>
            <a:ext cx="341086" cy="2236485"/>
          </a:xfrm>
          <a:prstGeom prst="line">
            <a:avLst/>
          </a:prstGeom>
          <a:ln w="38100">
            <a:solidFill>
              <a:schemeClr val="tx1"/>
            </a:solidFill>
          </a:ln>
        </p:spPr>
        <p:style>
          <a:lnRef idx="1">
            <a:schemeClr val="dk1"/>
          </a:lnRef>
          <a:fillRef idx="0">
            <a:schemeClr val="dk1"/>
          </a:fillRef>
          <a:effectRef idx="0">
            <a:schemeClr val="dk1"/>
          </a:effectRef>
          <a:fontRef idx="minor">
            <a:schemeClr val="tx1"/>
          </a:fontRef>
        </p:style>
      </p:cxnSp>
      <p:pic>
        <p:nvPicPr>
          <p:cNvPr id="10" name="Рисунок 9"/>
          <p:cNvPicPr>
            <a:picLocks noChangeAspect="1"/>
          </p:cNvPicPr>
          <p:nvPr/>
        </p:nvPicPr>
        <p:blipFill>
          <a:blip r:embed="rId3"/>
          <a:stretch>
            <a:fillRect/>
          </a:stretch>
        </p:blipFill>
        <p:spPr>
          <a:xfrm>
            <a:off x="566057" y="2627086"/>
            <a:ext cx="2334121" cy="4116084"/>
          </a:xfrm>
          <a:prstGeom prst="rect">
            <a:avLst/>
          </a:prstGeom>
        </p:spPr>
      </p:pic>
    </p:spTree>
    <p:extLst>
      <p:ext uri="{BB962C8B-B14F-4D97-AF65-F5344CB8AC3E}">
        <p14:creationId xmlns:p14="http://schemas.microsoft.com/office/powerpoint/2010/main" val="3965435585"/>
      </p:ext>
    </p:extLst>
  </p:cSld>
  <p:clrMapOvr>
    <a:masterClrMapping/>
  </p:clrMapOvr>
  <p:transition spd="med">
    <p:pull/>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2866574" y="-10005"/>
            <a:ext cx="6458851" cy="6878010"/>
          </a:xfrm>
          <a:prstGeom prst="rect">
            <a:avLst/>
          </a:prstGeom>
        </p:spPr>
      </p:pic>
    </p:spTree>
    <p:extLst>
      <p:ext uri="{BB962C8B-B14F-4D97-AF65-F5344CB8AC3E}">
        <p14:creationId xmlns:p14="http://schemas.microsoft.com/office/powerpoint/2010/main" val="1626104957"/>
      </p:ext>
    </p:extLst>
  </p:cSld>
  <p:clrMapOvr>
    <a:masterClrMapping/>
  </p:clrMapOvr>
  <p:transition spd="med">
    <p:pull/>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1404283" y="70969"/>
            <a:ext cx="9383434" cy="6716062"/>
          </a:xfrm>
          <a:prstGeom prst="rect">
            <a:avLst/>
          </a:prstGeom>
        </p:spPr>
      </p:pic>
    </p:spTree>
    <p:extLst>
      <p:ext uri="{BB962C8B-B14F-4D97-AF65-F5344CB8AC3E}">
        <p14:creationId xmlns:p14="http://schemas.microsoft.com/office/powerpoint/2010/main" val="1336727806"/>
      </p:ext>
    </p:extLst>
  </p:cSld>
  <p:clrMapOvr>
    <a:masterClrMapping/>
  </p:clrMapOvr>
  <p:transition spd="med">
    <p:pull/>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1" y="825500"/>
            <a:ext cx="12178868" cy="5016500"/>
          </a:xfrm>
          <a:prstGeom prst="rect">
            <a:avLst/>
          </a:prstGeom>
        </p:spPr>
      </p:pic>
    </p:spTree>
    <p:extLst>
      <p:ext uri="{BB962C8B-B14F-4D97-AF65-F5344CB8AC3E}">
        <p14:creationId xmlns:p14="http://schemas.microsoft.com/office/powerpoint/2010/main" val="2020502389"/>
      </p:ext>
    </p:extLst>
  </p:cSld>
  <p:clrMapOvr>
    <a:masterClrMapping/>
  </p:clrMapOvr>
  <p:transition spd="med">
    <p:pull/>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0"/>
            <a:ext cx="10515600" cy="1325563"/>
          </a:xfrm>
        </p:spPr>
        <p:txBody>
          <a:bodyPr/>
          <a:lstStyle/>
          <a:p>
            <a:r>
              <a:rPr lang="ru-RU" dirty="0" err="1"/>
              <a:t>Ортологи</a:t>
            </a:r>
            <a:r>
              <a:rPr lang="en-US" dirty="0"/>
              <a:t> – </a:t>
            </a:r>
            <a:r>
              <a:rPr lang="ru-RU" dirty="0"/>
              <a:t>на примере калькуляторов</a:t>
            </a:r>
            <a:endParaRPr lang="en-US" dirty="0"/>
          </a:p>
        </p:txBody>
      </p:sp>
      <p:pic>
        <p:nvPicPr>
          <p:cNvPr id="12292" name="Picture 4" descr="Калькулятор Золотой по выгодной цене недорого в интернет-магазине PrimeSV"/>
          <p:cNvPicPr>
            <a:picLocks noChangeAspect="1" noChangeArrowheads="1"/>
          </p:cNvPicPr>
          <p:nvPr/>
        </p:nvPicPr>
        <p:blipFill rotWithShape="1">
          <a:blip r:embed="rId2">
            <a:extLst>
              <a:ext uri="{28A0092B-C50C-407E-A947-70E740481C1C}">
                <a14:useLocalDpi xmlns:a14="http://schemas.microsoft.com/office/drawing/2010/main" val="0"/>
              </a:ext>
            </a:extLst>
          </a:blip>
          <a:srcRect r="13246"/>
          <a:stretch/>
        </p:blipFill>
        <p:spPr bwMode="auto">
          <a:xfrm>
            <a:off x="5685972" y="1325563"/>
            <a:ext cx="6274253" cy="5424147"/>
          </a:xfrm>
          <a:prstGeom prst="rect">
            <a:avLst/>
          </a:prstGeom>
          <a:noFill/>
          <a:extLst>
            <a:ext uri="{909E8E84-426E-40DD-AFC4-6F175D3DCCD1}">
              <a14:hiddenFill xmlns:a14="http://schemas.microsoft.com/office/drawing/2010/main">
                <a:solidFill>
                  <a:srgbClr val="FFFFFF"/>
                </a:solidFill>
              </a14:hiddenFill>
            </a:ext>
          </a:extLst>
        </p:spPr>
      </p:pic>
      <p:pic>
        <p:nvPicPr>
          <p:cNvPr id="12294" name="Picture 6" descr="Калькулятор бухгалтерский CITIZEN SDC-444S, черный — купить в  интернет-магазине по низкой цене на Яндекс Маркете"/>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8200" y="1325563"/>
            <a:ext cx="4702629" cy="49850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8523971"/>
      </p:ext>
    </p:extLst>
  </p:cSld>
  <p:clrMapOvr>
    <a:masterClrMapping/>
  </p:clrMapOvr>
  <p:transition spd="med">
    <p:pull/>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Калькулятор Золотой по выгодной цене недорого в интернет-магазине PrimeSV"/>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13246"/>
          <a:stretch/>
        </p:blipFill>
        <p:spPr bwMode="auto">
          <a:xfrm>
            <a:off x="8098972" y="1322462"/>
            <a:ext cx="2533232" cy="219000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Калькулятор бухгалтерский CITIZEN SDC-444S, черный — купить в  интернет-магазине по низкой цене на Яндекс Маркете"/>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77972" y="0"/>
            <a:ext cx="1898688" cy="2012723"/>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Как сделать моноблок для дома - ЯПлакалъ"/>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31632" y="1649865"/>
            <a:ext cx="2444957" cy="192294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Boston Dynamics' Spot Robot Dog Goes on Sale - IEEE Spectrum"/>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098972" y="4342879"/>
            <a:ext cx="2947929" cy="221094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3320" name="Picture 8" descr="Игровой компьютер Robotcomp Start White V2 Plus настольный компьютер  компьютеры мощный игровой пк системный блок для геймеров - купить по  выгодной цене | AliExpress"/>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63041" y="4075407"/>
            <a:ext cx="2782593" cy="2782593"/>
          </a:xfrm>
          <a:prstGeom prst="rect">
            <a:avLst/>
          </a:prstGeom>
          <a:noFill/>
          <a:extLst>
            <a:ext uri="{909E8E84-426E-40DD-AFC4-6F175D3DCCD1}">
              <a14:hiddenFill xmlns:a14="http://schemas.microsoft.com/office/drawing/2010/main">
                <a:solidFill>
                  <a:srgbClr val="FFFFFF"/>
                </a:solidFill>
              </a14:hiddenFill>
            </a:ext>
          </a:extLst>
        </p:spPr>
      </p:pic>
      <p:sp>
        <p:nvSpPr>
          <p:cNvPr id="9" name="Стрелка вниз 8"/>
          <p:cNvSpPr/>
          <p:nvPr/>
        </p:nvSpPr>
        <p:spPr>
          <a:xfrm rot="3722578">
            <a:off x="4122057" y="754743"/>
            <a:ext cx="623349" cy="125798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Стрелка вниз 11"/>
          <p:cNvSpPr/>
          <p:nvPr/>
        </p:nvSpPr>
        <p:spPr>
          <a:xfrm rot="2944573">
            <a:off x="3185503" y="3565414"/>
            <a:ext cx="623349" cy="125798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Стрелка вниз 12"/>
          <p:cNvSpPr/>
          <p:nvPr/>
        </p:nvSpPr>
        <p:spPr>
          <a:xfrm rot="17964251">
            <a:off x="7444428" y="803395"/>
            <a:ext cx="623349" cy="125798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Стрелка вниз 13"/>
          <p:cNvSpPr/>
          <p:nvPr/>
        </p:nvSpPr>
        <p:spPr>
          <a:xfrm rot="21054008">
            <a:off x="10097470" y="2883473"/>
            <a:ext cx="623349" cy="125798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7329663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31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332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P spid="13" grpId="0" animBg="1"/>
      <p:bldP spid="1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клетка</a:t>
            </a:r>
            <a:endParaRPr lang="en-US" dirty="0"/>
          </a:p>
        </p:txBody>
      </p:sp>
      <p:sp>
        <p:nvSpPr>
          <p:cNvPr id="6" name="Прямоугольник 5"/>
          <p:cNvSpPr/>
          <p:nvPr/>
        </p:nvSpPr>
        <p:spPr>
          <a:xfrm>
            <a:off x="5288692" y="4769708"/>
            <a:ext cx="626077" cy="51898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Прямоугольник 6"/>
          <p:cNvSpPr/>
          <p:nvPr/>
        </p:nvSpPr>
        <p:spPr>
          <a:xfrm>
            <a:off x="5445210" y="2541373"/>
            <a:ext cx="469559" cy="51898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Прямоугольник 7"/>
          <p:cNvSpPr/>
          <p:nvPr/>
        </p:nvSpPr>
        <p:spPr>
          <a:xfrm rot="1188353">
            <a:off x="5562330" y="3042043"/>
            <a:ext cx="115332" cy="54217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Прямоугольник 8"/>
          <p:cNvSpPr/>
          <p:nvPr/>
        </p:nvSpPr>
        <p:spPr>
          <a:xfrm>
            <a:off x="5383166" y="3476625"/>
            <a:ext cx="115332" cy="1722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Прямоугольник 9"/>
          <p:cNvSpPr/>
          <p:nvPr/>
        </p:nvSpPr>
        <p:spPr>
          <a:xfrm>
            <a:off x="5516969" y="3348022"/>
            <a:ext cx="115332" cy="1722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Рисунок 16"/>
          <p:cNvPicPr>
            <a:picLocks noChangeAspect="1"/>
          </p:cNvPicPr>
          <p:nvPr/>
        </p:nvPicPr>
        <p:blipFill>
          <a:blip r:embed="rId2"/>
          <a:stretch>
            <a:fillRect/>
          </a:stretch>
        </p:blipFill>
        <p:spPr>
          <a:xfrm>
            <a:off x="1017592" y="2082760"/>
            <a:ext cx="5078408" cy="3700593"/>
          </a:xfrm>
          <a:prstGeom prst="rect">
            <a:avLst/>
          </a:prstGeom>
        </p:spPr>
      </p:pic>
      <p:pic>
        <p:nvPicPr>
          <p:cNvPr id="18" name="Рисунок 17"/>
          <p:cNvPicPr>
            <a:picLocks noChangeAspect="1"/>
          </p:cNvPicPr>
          <p:nvPr/>
        </p:nvPicPr>
        <p:blipFill rotWithShape="1">
          <a:blip r:embed="rId3">
            <a:extLst>
              <a:ext uri="{BEBA8EAE-BF5A-486C-A8C5-ECC9F3942E4B}">
                <a14:imgProps xmlns:a14="http://schemas.microsoft.com/office/drawing/2010/main">
                  <a14:imgLayer r:embed="rId4">
                    <a14:imgEffect>
                      <a14:backgroundRemoval t="3460" b="89951" l="9964" r="89916"/>
                    </a14:imgEffect>
                  </a14:imgLayer>
                </a14:imgProps>
              </a:ext>
            </a:extLst>
          </a:blip>
          <a:srcRect l="24413" t="5235" r="24195" b="27329"/>
          <a:stretch/>
        </p:blipFill>
        <p:spPr>
          <a:xfrm>
            <a:off x="2255557" y="2274157"/>
            <a:ext cx="2609850" cy="2495551"/>
          </a:xfrm>
          <a:prstGeom prst="rect">
            <a:avLst/>
          </a:prstGeom>
        </p:spPr>
      </p:pic>
      <p:sp>
        <p:nvSpPr>
          <p:cNvPr id="36" name="TextBox 35"/>
          <p:cNvSpPr txBox="1"/>
          <p:nvPr/>
        </p:nvSpPr>
        <p:spPr>
          <a:xfrm>
            <a:off x="6611891" y="531866"/>
            <a:ext cx="5391150" cy="5632311"/>
          </a:xfrm>
          <a:prstGeom prst="rect">
            <a:avLst/>
          </a:prstGeom>
          <a:noFill/>
        </p:spPr>
        <p:txBody>
          <a:bodyPr wrap="square" rtlCol="0">
            <a:spAutoFit/>
          </a:bodyPr>
          <a:lstStyle/>
          <a:p>
            <a:r>
              <a:rPr lang="en-US" sz="1200" dirty="0"/>
              <a:t>The </a:t>
            </a:r>
            <a:r>
              <a:rPr lang="en-US" sz="1200" b="1" dirty="0"/>
              <a:t>cell</a:t>
            </a:r>
            <a:r>
              <a:rPr lang="en-US" sz="1200" dirty="0"/>
              <a:t> is the basic structural and functional unit of </a:t>
            </a:r>
            <a:r>
              <a:rPr lang="en-US" sz="1200" dirty="0">
                <a:hlinkClick r:id="rId5" tooltip="Life form"/>
              </a:rPr>
              <a:t>life forms</a:t>
            </a:r>
            <a:r>
              <a:rPr lang="en-US" sz="1200" dirty="0"/>
              <a:t>. Every cell consists of a </a:t>
            </a:r>
            <a:r>
              <a:rPr lang="en-US" sz="1200" dirty="0">
                <a:hlinkClick r:id="rId6" tooltip="Cytoplasm"/>
              </a:rPr>
              <a:t>cytoplasm</a:t>
            </a:r>
            <a:r>
              <a:rPr lang="en-US" sz="1200" dirty="0"/>
              <a:t> enclosed within a </a:t>
            </a:r>
            <a:r>
              <a:rPr lang="en-US" sz="1200" dirty="0">
                <a:hlinkClick r:id="rId7" tooltip="Cell membrane"/>
              </a:rPr>
              <a:t>membrane</a:t>
            </a:r>
            <a:r>
              <a:rPr lang="en-US" sz="1200" dirty="0"/>
              <a:t>, and contains many </a:t>
            </a:r>
            <a:r>
              <a:rPr lang="en-US" sz="1200" dirty="0">
                <a:hlinkClick r:id="rId8" tooltip="Biomolecule"/>
              </a:rPr>
              <a:t>biomolecules</a:t>
            </a:r>
            <a:r>
              <a:rPr lang="en-US" sz="1200" dirty="0"/>
              <a:t> such as </a:t>
            </a:r>
            <a:r>
              <a:rPr lang="en-US" sz="1200" dirty="0">
                <a:hlinkClick r:id="rId9" tooltip="Protein"/>
              </a:rPr>
              <a:t>proteins</a:t>
            </a:r>
            <a:r>
              <a:rPr lang="en-US" sz="1200" dirty="0"/>
              <a:t>, </a:t>
            </a:r>
            <a:r>
              <a:rPr lang="en-US" sz="1200" dirty="0">
                <a:hlinkClick r:id="rId10" tooltip="DNA"/>
              </a:rPr>
              <a:t>DNA</a:t>
            </a:r>
            <a:r>
              <a:rPr lang="en-US" sz="1200" dirty="0"/>
              <a:t> and </a:t>
            </a:r>
            <a:r>
              <a:rPr lang="en-US" sz="1200" dirty="0">
                <a:hlinkClick r:id="rId11" tooltip="RNA"/>
              </a:rPr>
              <a:t>RNA</a:t>
            </a:r>
            <a:r>
              <a:rPr lang="en-US" sz="1200" dirty="0"/>
              <a:t>, as well as many small molecules of nutrients and </a:t>
            </a:r>
            <a:r>
              <a:rPr lang="en-US" sz="1200" dirty="0">
                <a:hlinkClick r:id="rId12" tooltip="Metabolite"/>
              </a:rPr>
              <a:t>metabolites</a:t>
            </a:r>
            <a:r>
              <a:rPr lang="en-US" sz="1200" dirty="0"/>
              <a:t>.</a:t>
            </a:r>
            <a:r>
              <a:rPr lang="en-US" sz="1200" baseline="30000" dirty="0">
                <a:hlinkClick r:id="rId13"/>
              </a:rPr>
              <a:t>[1]</a:t>
            </a:r>
            <a:r>
              <a:rPr lang="en-US" sz="1200" dirty="0"/>
              <a:t> The term comes from the </a:t>
            </a:r>
            <a:r>
              <a:rPr lang="en-US" sz="1200" dirty="0">
                <a:hlinkClick r:id="rId14" tooltip="Latin"/>
              </a:rPr>
              <a:t>Latin</a:t>
            </a:r>
            <a:r>
              <a:rPr lang="en-US" sz="1200" dirty="0"/>
              <a:t> word </a:t>
            </a:r>
            <a:r>
              <a:rPr lang="en-US" sz="1200" i="1" dirty="0" err="1"/>
              <a:t>cellula</a:t>
            </a:r>
            <a:r>
              <a:rPr lang="en-US" sz="1200" dirty="0"/>
              <a:t> meaning 'small room'.</a:t>
            </a:r>
            <a:r>
              <a:rPr lang="en-US" sz="1200" baseline="30000" dirty="0">
                <a:hlinkClick r:id="rId15"/>
              </a:rPr>
              <a:t>[2]</a:t>
            </a:r>
            <a:endParaRPr lang="en-US" sz="1200" dirty="0"/>
          </a:p>
          <a:p>
            <a:r>
              <a:rPr lang="en-US" sz="1200" dirty="0"/>
              <a:t>Cells can acquire specified function and carry out various tasks within the cell such as replication, </a:t>
            </a:r>
            <a:r>
              <a:rPr lang="en-US" sz="1200" dirty="0">
                <a:hlinkClick r:id="rId10" tooltip="DNA"/>
              </a:rPr>
              <a:t>DNA</a:t>
            </a:r>
            <a:r>
              <a:rPr lang="en-US" sz="1200" dirty="0"/>
              <a:t> repair, protein synthesis, and motility. Cells are capable of specialization and mobility within the cell. Most cells are measured in micrometers due to their small size.</a:t>
            </a:r>
          </a:p>
          <a:p>
            <a:r>
              <a:rPr lang="en-US" sz="1200" dirty="0"/>
              <a:t>Most plant and animal cells are only visible under a </a:t>
            </a:r>
            <a:r>
              <a:rPr lang="en-US" sz="1200" dirty="0">
                <a:hlinkClick r:id="rId16" tooltip="Light microscope"/>
              </a:rPr>
              <a:t>light microscope</a:t>
            </a:r>
            <a:r>
              <a:rPr lang="en-US" sz="1200" dirty="0"/>
              <a:t>, with dimensions between 1 and 100 </a:t>
            </a:r>
            <a:r>
              <a:rPr lang="en-US" sz="1200" dirty="0" err="1">
                <a:hlinkClick r:id="rId17" tooltip="Micrometre"/>
              </a:rPr>
              <a:t>micrometres</a:t>
            </a:r>
            <a:r>
              <a:rPr lang="en-US" sz="1200" dirty="0"/>
              <a:t>.</a:t>
            </a:r>
            <a:r>
              <a:rPr lang="en-US" sz="1200" baseline="30000" dirty="0">
                <a:hlinkClick r:id="rId18"/>
              </a:rPr>
              <a:t>[3]</a:t>
            </a:r>
            <a:r>
              <a:rPr lang="en-US" sz="1200" dirty="0"/>
              <a:t> </a:t>
            </a:r>
            <a:r>
              <a:rPr lang="en-US" sz="1200" dirty="0">
                <a:hlinkClick r:id="rId19" tooltip="Electron microscopy"/>
              </a:rPr>
              <a:t>Electron microscopy</a:t>
            </a:r>
            <a:r>
              <a:rPr lang="en-US" sz="1200" dirty="0"/>
              <a:t> gives a much higher resolution showing greatly detailed cell structure. Organisms can be classified as </a:t>
            </a:r>
            <a:r>
              <a:rPr lang="en-US" sz="1200" dirty="0">
                <a:hlinkClick r:id="rId20" tooltip="Unicellular"/>
              </a:rPr>
              <a:t>unicellular</a:t>
            </a:r>
            <a:r>
              <a:rPr lang="en-US" sz="1200" dirty="0"/>
              <a:t> (consisting of a single cell such as </a:t>
            </a:r>
            <a:r>
              <a:rPr lang="en-US" sz="1200" dirty="0">
                <a:hlinkClick r:id="rId21" tooltip="Bacteria"/>
              </a:rPr>
              <a:t>bacteria</a:t>
            </a:r>
            <a:r>
              <a:rPr lang="en-US" sz="1200" dirty="0"/>
              <a:t>) or </a:t>
            </a:r>
            <a:r>
              <a:rPr lang="en-US" sz="1200" dirty="0">
                <a:hlinkClick r:id="rId22" tooltip="Multicellular"/>
              </a:rPr>
              <a:t>multicellular</a:t>
            </a:r>
            <a:r>
              <a:rPr lang="en-US" sz="1200" dirty="0"/>
              <a:t> (including plants and animals).</a:t>
            </a:r>
            <a:r>
              <a:rPr lang="en-US" sz="1200" baseline="30000" dirty="0">
                <a:hlinkClick r:id="rId23"/>
              </a:rPr>
              <a:t>[4]</a:t>
            </a:r>
            <a:r>
              <a:rPr lang="en-US" sz="1200" dirty="0"/>
              <a:t> Most </a:t>
            </a:r>
            <a:r>
              <a:rPr lang="en-US" sz="1200" dirty="0">
                <a:hlinkClick r:id="rId24" tooltip="Unicellular organism"/>
              </a:rPr>
              <a:t>unicellular organisms</a:t>
            </a:r>
            <a:r>
              <a:rPr lang="en-US" sz="1200" dirty="0"/>
              <a:t> are classed as </a:t>
            </a:r>
            <a:r>
              <a:rPr lang="en-US" sz="1200" dirty="0">
                <a:hlinkClick r:id="rId25" tooltip="Microorganism"/>
              </a:rPr>
              <a:t>microorganisms</a:t>
            </a:r>
            <a:r>
              <a:rPr lang="en-US" sz="1200" dirty="0"/>
              <a:t>. The number of cells in plants and animals varies from species to species; it has been approximated that the human body contains an estimated 37 trillion (3.72×10</a:t>
            </a:r>
            <a:r>
              <a:rPr lang="en-US" sz="1200" baseline="30000" dirty="0"/>
              <a:t>13</a:t>
            </a:r>
            <a:r>
              <a:rPr lang="en-US" sz="1200" dirty="0"/>
              <a:t>) cells.</a:t>
            </a:r>
            <a:r>
              <a:rPr lang="en-US" sz="1200" baseline="30000" dirty="0">
                <a:hlinkClick r:id="rId26"/>
              </a:rPr>
              <a:t>[5]</a:t>
            </a:r>
            <a:r>
              <a:rPr lang="en-US" sz="1200" dirty="0"/>
              <a:t> The brain accounts for around 80 billion of these cells.</a:t>
            </a:r>
            <a:r>
              <a:rPr lang="en-US" sz="1200" baseline="30000" dirty="0">
                <a:hlinkClick r:id="rId27"/>
              </a:rPr>
              <a:t>[6]</a:t>
            </a:r>
            <a:endParaRPr lang="en-US" sz="1200" dirty="0"/>
          </a:p>
          <a:p>
            <a:r>
              <a:rPr lang="en-US" sz="1200" dirty="0"/>
              <a:t>The study of cells and how they work has led to many other studies in related areas of biology, including: </a:t>
            </a:r>
            <a:r>
              <a:rPr lang="en-US" sz="1200" dirty="0">
                <a:hlinkClick r:id="rId28" tooltip="Discovery of DNA"/>
              </a:rPr>
              <a:t>discovery of DNA</a:t>
            </a:r>
            <a:r>
              <a:rPr lang="en-US" sz="1200" dirty="0"/>
              <a:t>, </a:t>
            </a:r>
            <a:r>
              <a:rPr lang="en-US" sz="1200" dirty="0">
                <a:hlinkClick r:id="rId29" tooltip="Cancer systems biology"/>
              </a:rPr>
              <a:t>cancer systems biology</a:t>
            </a:r>
            <a:r>
              <a:rPr lang="en-US" sz="1200" dirty="0"/>
              <a:t>, </a:t>
            </a:r>
            <a:r>
              <a:rPr lang="en-US" sz="1200" dirty="0">
                <a:hlinkClick r:id="rId30" tooltip="Ageing"/>
              </a:rPr>
              <a:t>aging</a:t>
            </a:r>
            <a:r>
              <a:rPr lang="en-US" sz="1200" dirty="0"/>
              <a:t> and </a:t>
            </a:r>
            <a:r>
              <a:rPr lang="en-US" sz="1200" dirty="0">
                <a:hlinkClick r:id="rId31" tooltip="Developmental biology"/>
              </a:rPr>
              <a:t>developmental biology</a:t>
            </a:r>
            <a:r>
              <a:rPr lang="en-US" sz="1200" dirty="0"/>
              <a:t>.</a:t>
            </a:r>
          </a:p>
          <a:p>
            <a:r>
              <a:rPr lang="en-US" sz="1200" dirty="0">
                <a:hlinkClick r:id="rId32" tooltip="Cell biology"/>
              </a:rPr>
              <a:t>Cell biology</a:t>
            </a:r>
            <a:r>
              <a:rPr lang="en-US" sz="1200" dirty="0"/>
              <a:t> is the study of cells, which were discovered by </a:t>
            </a:r>
            <a:r>
              <a:rPr lang="en-US" sz="1200" dirty="0">
                <a:hlinkClick r:id="rId33" tooltip="Robert Hooke"/>
              </a:rPr>
              <a:t>Robert Hooke</a:t>
            </a:r>
            <a:r>
              <a:rPr lang="en-US" sz="1200" dirty="0"/>
              <a:t> in 1665, who named them for their resemblance to </a:t>
            </a:r>
            <a:r>
              <a:rPr lang="en-US" sz="1200" dirty="0">
                <a:hlinkClick r:id="rId34" tooltip="Monastic cell"/>
              </a:rPr>
              <a:t>cells</a:t>
            </a:r>
            <a:r>
              <a:rPr lang="en-US" sz="1200" dirty="0"/>
              <a:t> inhabited by </a:t>
            </a:r>
            <a:r>
              <a:rPr lang="en-US" sz="1200" dirty="0">
                <a:hlinkClick r:id="rId35" tooltip="Christian monasticism"/>
              </a:rPr>
              <a:t>Christian monks</a:t>
            </a:r>
            <a:r>
              <a:rPr lang="en-US" sz="1200" dirty="0"/>
              <a:t> in a monastery.</a:t>
            </a:r>
            <a:r>
              <a:rPr lang="en-US" sz="1200" baseline="30000" dirty="0">
                <a:hlinkClick r:id="rId36"/>
              </a:rPr>
              <a:t>[7]</a:t>
            </a:r>
            <a:r>
              <a:rPr lang="en-US" sz="1200" baseline="30000" dirty="0">
                <a:hlinkClick r:id="rId37"/>
              </a:rPr>
              <a:t>[8]</a:t>
            </a:r>
            <a:r>
              <a:rPr lang="en-US" sz="1200" dirty="0"/>
              <a:t> </a:t>
            </a:r>
            <a:r>
              <a:rPr lang="en-US" sz="1200" dirty="0">
                <a:hlinkClick r:id="rId38" tooltip="Cell theory"/>
              </a:rPr>
              <a:t>Cell theory</a:t>
            </a:r>
            <a:r>
              <a:rPr lang="en-US" sz="1200" dirty="0"/>
              <a:t>, first developed in 1839 by </a:t>
            </a:r>
            <a:r>
              <a:rPr lang="en-US" sz="1200" dirty="0">
                <a:hlinkClick r:id="rId39" tooltip="Matthias Jakob Schleiden"/>
              </a:rPr>
              <a:t>Matthias </a:t>
            </a:r>
            <a:r>
              <a:rPr lang="en-US" sz="1200" dirty="0" err="1">
                <a:hlinkClick r:id="rId39" tooltip="Matthias Jakob Schleiden"/>
              </a:rPr>
              <a:t>Jakob</a:t>
            </a:r>
            <a:r>
              <a:rPr lang="en-US" sz="1200" dirty="0">
                <a:hlinkClick r:id="rId39" tooltip="Matthias Jakob Schleiden"/>
              </a:rPr>
              <a:t> </a:t>
            </a:r>
            <a:r>
              <a:rPr lang="en-US" sz="1200" dirty="0" err="1">
                <a:hlinkClick r:id="rId39" tooltip="Matthias Jakob Schleiden"/>
              </a:rPr>
              <a:t>Schleiden</a:t>
            </a:r>
            <a:r>
              <a:rPr lang="en-US" sz="1200" dirty="0"/>
              <a:t> and </a:t>
            </a:r>
            <a:r>
              <a:rPr lang="en-US" sz="1200" dirty="0">
                <a:hlinkClick r:id="rId40" tooltip="Theodor Schwann"/>
              </a:rPr>
              <a:t>Theodor Schwann</a:t>
            </a:r>
            <a:r>
              <a:rPr lang="en-US" sz="1200" dirty="0"/>
              <a:t>, states that all organisms are composed of one or more cells, that cells are the fundamental unit of structure and function in all living organisms, and that all cells come from pre-existing cells.</a:t>
            </a:r>
            <a:r>
              <a:rPr lang="en-US" sz="1200" baseline="30000" dirty="0">
                <a:hlinkClick r:id="rId41"/>
              </a:rPr>
              <a:t>[9]</a:t>
            </a:r>
            <a:r>
              <a:rPr lang="en-US" sz="1200" dirty="0"/>
              <a:t> Cells emerged on Earth about 4 billion years ago.</a:t>
            </a:r>
            <a:r>
              <a:rPr lang="en-US" sz="1200" baseline="30000" dirty="0">
                <a:hlinkClick r:id="rId42"/>
              </a:rPr>
              <a:t>[10]</a:t>
            </a:r>
            <a:r>
              <a:rPr lang="en-US" sz="1200" baseline="30000" dirty="0">
                <a:hlinkClick r:id="rId43"/>
              </a:rPr>
              <a:t>[11]</a:t>
            </a:r>
            <a:r>
              <a:rPr lang="en-US" sz="1200" baseline="30000" dirty="0">
                <a:hlinkClick r:id="rId44"/>
              </a:rPr>
              <a:t>[12]</a:t>
            </a:r>
            <a:r>
              <a:rPr lang="en-US" sz="1200" baseline="30000" dirty="0">
                <a:hlinkClick r:id="rId45"/>
              </a:rPr>
              <a:t>[13]</a:t>
            </a:r>
            <a:endParaRPr lang="en-US" sz="1200" dirty="0"/>
          </a:p>
          <a:p>
            <a:endParaRPr lang="en-US" sz="1200" dirty="0"/>
          </a:p>
          <a:p>
            <a:endParaRPr lang="en-US" sz="1200" dirty="0"/>
          </a:p>
        </p:txBody>
      </p:sp>
      <p:pic>
        <p:nvPicPr>
          <p:cNvPr id="1064" name="Picture 40" descr="https://upload.wikimedia.org/wikipedia/commons/thumb/c/c5/Prokaryote_cell.svg/280px-Prokaryote_cell.svg.png"/>
          <p:cNvPicPr>
            <a:picLocks noChangeAspect="1" noChangeArrowheads="1"/>
          </p:cNvPicPr>
          <p:nvPr/>
        </p:nvPicPr>
        <p:blipFill>
          <a:blip r:embed="rId46">
            <a:extLst>
              <a:ext uri="{28A0092B-C50C-407E-A947-70E740481C1C}">
                <a14:useLocalDpi xmlns:a14="http://schemas.microsoft.com/office/drawing/2010/main" val="0"/>
              </a:ext>
            </a:extLst>
          </a:blip>
          <a:srcRect/>
          <a:stretch>
            <a:fillRect/>
          </a:stretch>
        </p:blipFill>
        <p:spPr bwMode="auto">
          <a:xfrm>
            <a:off x="3343310" y="92434"/>
            <a:ext cx="2097522" cy="2352221"/>
          </a:xfrm>
          <a:prstGeom prst="rect">
            <a:avLst/>
          </a:prstGeom>
          <a:noFill/>
          <a:extLst>
            <a:ext uri="{909E8E84-426E-40DD-AFC4-6F175D3DCCD1}">
              <a14:hiddenFill xmlns:a14="http://schemas.microsoft.com/office/drawing/2010/main">
                <a:solidFill>
                  <a:srgbClr val="FFFFFF"/>
                </a:solidFill>
              </a14:hiddenFill>
            </a:ext>
          </a:extLst>
        </p:spPr>
      </p:pic>
      <p:sp>
        <p:nvSpPr>
          <p:cNvPr id="37" name="TextBox 36"/>
          <p:cNvSpPr txBox="1"/>
          <p:nvPr/>
        </p:nvSpPr>
        <p:spPr>
          <a:xfrm>
            <a:off x="101600" y="3433255"/>
            <a:ext cx="7184571" cy="3585597"/>
          </a:xfrm>
          <a:prstGeom prst="rect">
            <a:avLst/>
          </a:prstGeom>
          <a:noFill/>
        </p:spPr>
        <p:txBody>
          <a:bodyPr wrap="square" rtlCol="0">
            <a:spAutoFit/>
          </a:bodyPr>
          <a:lstStyle/>
          <a:p>
            <a:r>
              <a:rPr lang="en-US" sz="1100" dirty="0">
                <a:hlinkClick r:id="rId47" tooltip="Prokaryote"/>
              </a:rPr>
              <a:t>Prokaryotes</a:t>
            </a:r>
            <a:r>
              <a:rPr lang="en-US" sz="1100" dirty="0"/>
              <a:t> include </a:t>
            </a:r>
            <a:r>
              <a:rPr lang="en-US" sz="1100" dirty="0">
                <a:hlinkClick r:id="rId21" tooltip="Bacteria"/>
              </a:rPr>
              <a:t>bacteria</a:t>
            </a:r>
            <a:r>
              <a:rPr lang="en-US" sz="1100" dirty="0"/>
              <a:t> and </a:t>
            </a:r>
            <a:r>
              <a:rPr lang="en-US" sz="1100" dirty="0" err="1">
                <a:hlinkClick r:id="rId48" tooltip="Archaea"/>
              </a:rPr>
              <a:t>archaea</a:t>
            </a:r>
            <a:r>
              <a:rPr lang="en-US" sz="1100" dirty="0"/>
              <a:t>, two of the </a:t>
            </a:r>
            <a:r>
              <a:rPr lang="en-US" sz="1100" dirty="0">
                <a:hlinkClick r:id="rId49" tooltip="Three domain system"/>
              </a:rPr>
              <a:t>three</a:t>
            </a:r>
            <a:r>
              <a:rPr lang="en-US" sz="1100" dirty="0"/>
              <a:t> </a:t>
            </a:r>
            <a:r>
              <a:rPr lang="en-US" sz="1100" dirty="0">
                <a:hlinkClick r:id="rId50" tooltip="Domain (biology)"/>
              </a:rPr>
              <a:t>domains of life</a:t>
            </a:r>
            <a:r>
              <a:rPr lang="en-US" sz="1100" dirty="0"/>
              <a:t>. Prokaryotic cells were the first form of </a:t>
            </a:r>
            <a:r>
              <a:rPr lang="en-US" sz="1100" dirty="0">
                <a:hlinkClick r:id="rId51" tooltip="Life"/>
              </a:rPr>
              <a:t>life</a:t>
            </a:r>
            <a:r>
              <a:rPr lang="en-US" sz="1100" dirty="0"/>
              <a:t> on Earth, characterized by having vital </a:t>
            </a:r>
            <a:r>
              <a:rPr lang="en-US" sz="1100" dirty="0">
                <a:hlinkClick r:id="rId52" tooltip="Biological process"/>
              </a:rPr>
              <a:t>biological processes</a:t>
            </a:r>
            <a:r>
              <a:rPr lang="en-US" sz="1100" dirty="0"/>
              <a:t> including </a:t>
            </a:r>
            <a:r>
              <a:rPr lang="en-US" sz="1100" dirty="0">
                <a:hlinkClick r:id="rId53" tooltip="Cell signaling"/>
              </a:rPr>
              <a:t>cell signaling</a:t>
            </a:r>
            <a:r>
              <a:rPr lang="en-US" sz="1100" dirty="0"/>
              <a:t>. They are simpler and smaller than eukaryotic cells, and lack a </a:t>
            </a:r>
            <a:r>
              <a:rPr lang="en-US" sz="1100" dirty="0">
                <a:hlinkClick r:id="rId54" tooltip="Cell nucleus"/>
              </a:rPr>
              <a:t>nucleus</a:t>
            </a:r>
            <a:r>
              <a:rPr lang="en-US" sz="1100" dirty="0"/>
              <a:t>, and other membrane-bound </a:t>
            </a:r>
            <a:r>
              <a:rPr lang="en-US" sz="1100" dirty="0">
                <a:hlinkClick r:id="rId55" tooltip="Organelle"/>
              </a:rPr>
              <a:t>organelles</a:t>
            </a:r>
            <a:r>
              <a:rPr lang="en-US" sz="1100" dirty="0"/>
              <a:t>. The </a:t>
            </a:r>
            <a:r>
              <a:rPr lang="en-US" sz="1100" dirty="0">
                <a:hlinkClick r:id="rId10" tooltip="DNA"/>
              </a:rPr>
              <a:t>DNA</a:t>
            </a:r>
            <a:r>
              <a:rPr lang="en-US" sz="1100" dirty="0"/>
              <a:t> of a prokaryotic cell consists of a single </a:t>
            </a:r>
            <a:r>
              <a:rPr lang="en-US" sz="1100" dirty="0">
                <a:hlinkClick r:id="rId56" tooltip="Circular prokaryote chromosome"/>
              </a:rPr>
              <a:t>circular chromosome</a:t>
            </a:r>
            <a:r>
              <a:rPr lang="en-US" sz="1100" dirty="0"/>
              <a:t> that is in direct contact with the </a:t>
            </a:r>
            <a:r>
              <a:rPr lang="en-US" sz="1100" dirty="0">
                <a:hlinkClick r:id="rId6" tooltip="Cytoplasm"/>
              </a:rPr>
              <a:t>cytoplasm</a:t>
            </a:r>
            <a:r>
              <a:rPr lang="en-US" sz="1100" dirty="0"/>
              <a:t>. The nuclear region in the cytoplasm is called the </a:t>
            </a:r>
            <a:r>
              <a:rPr lang="en-US" sz="1100" dirty="0">
                <a:hlinkClick r:id="rId57" tooltip="Nucleoid"/>
              </a:rPr>
              <a:t>nucleoid</a:t>
            </a:r>
            <a:r>
              <a:rPr lang="en-US" sz="1100" dirty="0"/>
              <a:t>. Most prokaryotes are the smallest of all organisms ranging from 0.5 to 2.0 </a:t>
            </a:r>
            <a:r>
              <a:rPr lang="en-US" sz="1100" dirty="0" err="1"/>
              <a:t>μm</a:t>
            </a:r>
            <a:r>
              <a:rPr lang="en-US" sz="1100" dirty="0"/>
              <a:t> in diameter.</a:t>
            </a:r>
            <a:r>
              <a:rPr lang="en-US" sz="1100" baseline="30000" dirty="0">
                <a:hlinkClick r:id="rId58"/>
              </a:rPr>
              <a:t>[15]</a:t>
            </a:r>
            <a:endParaRPr lang="en-US" sz="1100" dirty="0"/>
          </a:p>
          <a:p>
            <a:r>
              <a:rPr lang="en-US" sz="1100" dirty="0"/>
              <a:t>A prokaryotic cell has three regions:</a:t>
            </a:r>
          </a:p>
          <a:p>
            <a:r>
              <a:rPr lang="en-US" sz="1100" dirty="0"/>
              <a:t>Enclosing the cell is the </a:t>
            </a:r>
            <a:r>
              <a:rPr lang="en-US" sz="1100" dirty="0">
                <a:hlinkClick r:id="rId59" tooltip="Cell envelope"/>
              </a:rPr>
              <a:t>cell envelope</a:t>
            </a:r>
            <a:r>
              <a:rPr lang="en-US" sz="1100" dirty="0"/>
              <a:t> – generally consisting of a </a:t>
            </a:r>
            <a:r>
              <a:rPr lang="en-US" sz="1100" dirty="0">
                <a:hlinkClick r:id="rId60" tooltip="Plasma membrane"/>
              </a:rPr>
              <a:t>plasma membrane</a:t>
            </a:r>
            <a:r>
              <a:rPr lang="en-US" sz="1100" dirty="0"/>
              <a:t> covered by a </a:t>
            </a:r>
            <a:r>
              <a:rPr lang="en-US" sz="1100" dirty="0">
                <a:hlinkClick r:id="rId61" tooltip="Cell wall"/>
              </a:rPr>
              <a:t>cell wall</a:t>
            </a:r>
            <a:r>
              <a:rPr lang="en-US" sz="1100" dirty="0"/>
              <a:t> which, for some bacteria, may be further covered by a third layer called a </a:t>
            </a:r>
            <a:r>
              <a:rPr lang="en-US" sz="1100" dirty="0">
                <a:hlinkClick r:id="rId62" tooltip="Bacterial capsule"/>
              </a:rPr>
              <a:t>capsule</a:t>
            </a:r>
            <a:r>
              <a:rPr lang="en-US" sz="1100" dirty="0"/>
              <a:t>. Though most prokaryotes have both a cell membrane and a cell wall, there are exceptions such as </a:t>
            </a:r>
            <a:r>
              <a:rPr lang="en-US" sz="1100" i="1" dirty="0">
                <a:hlinkClick r:id="rId63" tooltip="Mycoplasma"/>
              </a:rPr>
              <a:t>Mycoplasma</a:t>
            </a:r>
            <a:r>
              <a:rPr lang="en-US" sz="1100" dirty="0"/>
              <a:t> (bacteria) and </a:t>
            </a:r>
            <a:r>
              <a:rPr lang="en-US" sz="1100" i="1" dirty="0" err="1">
                <a:hlinkClick r:id="rId64" tooltip="Thermoplasma"/>
              </a:rPr>
              <a:t>Thermoplasma</a:t>
            </a:r>
            <a:r>
              <a:rPr lang="en-US" sz="1100" dirty="0"/>
              <a:t> (</a:t>
            </a:r>
            <a:r>
              <a:rPr lang="en-US" sz="1100" dirty="0" err="1"/>
              <a:t>archaea</a:t>
            </a:r>
            <a:r>
              <a:rPr lang="en-US" sz="1100" dirty="0"/>
              <a:t>) which only possess the cell membrane layer. The envelope gives rigidity to the cell and separates the interior of the cell from its environment, serving as a protective filter. The cell wall consists of </a:t>
            </a:r>
            <a:r>
              <a:rPr lang="en-US" sz="1100" dirty="0">
                <a:hlinkClick r:id="rId65" tooltip="Peptidoglycan"/>
              </a:rPr>
              <a:t>peptidoglycan</a:t>
            </a:r>
            <a:r>
              <a:rPr lang="en-US" sz="1100" dirty="0"/>
              <a:t> in bacteria and acts as an additional barrier against exterior forces. It also prevents the cell from expanding and bursting (</a:t>
            </a:r>
            <a:r>
              <a:rPr lang="en-US" sz="1100" dirty="0">
                <a:hlinkClick r:id="rId66" tooltip="Cytolysis"/>
              </a:rPr>
              <a:t>cytolysis</a:t>
            </a:r>
            <a:r>
              <a:rPr lang="en-US" sz="1100" dirty="0"/>
              <a:t>) from </a:t>
            </a:r>
            <a:r>
              <a:rPr lang="en-US" sz="1100" dirty="0">
                <a:hlinkClick r:id="rId67" tooltip="Osmotic pressure"/>
              </a:rPr>
              <a:t>osmotic pressure</a:t>
            </a:r>
            <a:r>
              <a:rPr lang="en-US" sz="1100" dirty="0"/>
              <a:t> due to a </a:t>
            </a:r>
            <a:r>
              <a:rPr lang="en-US" sz="1100" dirty="0">
                <a:hlinkClick r:id="rId68" tooltip="Hypotonic"/>
              </a:rPr>
              <a:t>hypotonic</a:t>
            </a:r>
            <a:r>
              <a:rPr lang="en-US" sz="1100" dirty="0"/>
              <a:t> environment. Some eukaryotic cells (</a:t>
            </a:r>
            <a:r>
              <a:rPr lang="en-US" sz="1100" dirty="0">
                <a:hlinkClick r:id="rId69" tooltip="Plant cell"/>
              </a:rPr>
              <a:t>plant cells</a:t>
            </a:r>
            <a:r>
              <a:rPr lang="en-US" sz="1100" dirty="0"/>
              <a:t> and </a:t>
            </a:r>
            <a:r>
              <a:rPr lang="en-US" sz="1100" dirty="0">
                <a:hlinkClick r:id="rId70" tooltip="Fungal"/>
              </a:rPr>
              <a:t>fungal</a:t>
            </a:r>
            <a:r>
              <a:rPr lang="en-US" sz="1100" dirty="0"/>
              <a:t> cells) also have a cell wall.</a:t>
            </a:r>
          </a:p>
          <a:p>
            <a:r>
              <a:rPr lang="en-US" sz="1100" dirty="0"/>
              <a:t>Inside the cell is the </a:t>
            </a:r>
            <a:r>
              <a:rPr lang="en-US" sz="1100" dirty="0">
                <a:hlinkClick r:id="rId6" tooltip="Cytoplasm"/>
              </a:rPr>
              <a:t>cytoplasmic region</a:t>
            </a:r>
            <a:r>
              <a:rPr lang="en-US" sz="1100" dirty="0"/>
              <a:t> that contains the </a:t>
            </a:r>
            <a:r>
              <a:rPr lang="en-US" sz="1100" dirty="0">
                <a:hlinkClick r:id="rId71" tooltip="Genome"/>
              </a:rPr>
              <a:t>genome</a:t>
            </a:r>
            <a:r>
              <a:rPr lang="en-US" sz="1100" dirty="0"/>
              <a:t> (DNA), ribosomes and various sorts of inclusions.</a:t>
            </a:r>
            <a:r>
              <a:rPr lang="en-US" sz="1100" baseline="30000" dirty="0">
                <a:hlinkClick r:id="rId23"/>
              </a:rPr>
              <a:t>[4]</a:t>
            </a:r>
            <a:r>
              <a:rPr lang="en-US" sz="1100" dirty="0"/>
              <a:t> The genetic material is freely found in the cytoplasm. Prokaryotes can carry </a:t>
            </a:r>
            <a:r>
              <a:rPr lang="en-US" sz="1100" dirty="0" err="1">
                <a:hlinkClick r:id="rId72" tooltip="Extrachromosomal DNA"/>
              </a:rPr>
              <a:t>extrachromosomal</a:t>
            </a:r>
            <a:r>
              <a:rPr lang="en-US" sz="1100" dirty="0">
                <a:hlinkClick r:id="rId72" tooltip="Extrachromosomal DNA"/>
              </a:rPr>
              <a:t> DNA</a:t>
            </a:r>
            <a:r>
              <a:rPr lang="en-US" sz="1100" dirty="0"/>
              <a:t> elements called </a:t>
            </a:r>
            <a:r>
              <a:rPr lang="en-US" sz="1100" dirty="0">
                <a:hlinkClick r:id="rId73" tooltip="Plasmid"/>
              </a:rPr>
              <a:t>plasmids</a:t>
            </a:r>
            <a:r>
              <a:rPr lang="en-US" sz="1100" dirty="0"/>
              <a:t>, which are usually circular. Linear bacterial plasmids have been identified in several species of </a:t>
            </a:r>
            <a:r>
              <a:rPr lang="en-US" sz="1100" dirty="0">
                <a:hlinkClick r:id="rId74" tooltip="Spirochete"/>
              </a:rPr>
              <a:t>spirochete</a:t>
            </a:r>
            <a:r>
              <a:rPr lang="en-US" sz="1100" dirty="0"/>
              <a:t> bacteria, including members of the genus </a:t>
            </a:r>
            <a:r>
              <a:rPr lang="en-US" sz="1100" i="1" dirty="0" err="1">
                <a:hlinkClick r:id="rId75" tooltip="Borrelia"/>
              </a:rPr>
              <a:t>Borrelia</a:t>
            </a:r>
            <a:r>
              <a:rPr lang="en-US" sz="1100" dirty="0"/>
              <a:t> notably </a:t>
            </a:r>
            <a:r>
              <a:rPr lang="en-US" sz="1100" i="1" dirty="0" err="1">
                <a:hlinkClick r:id="rId76" tooltip="Borrelia burgdorferi"/>
              </a:rPr>
              <a:t>Borrelia</a:t>
            </a:r>
            <a:r>
              <a:rPr lang="en-US" sz="1100" i="1" dirty="0">
                <a:hlinkClick r:id="rId76" tooltip="Borrelia burgdorferi"/>
              </a:rPr>
              <a:t> </a:t>
            </a:r>
            <a:r>
              <a:rPr lang="en-US" sz="1100" i="1" dirty="0" err="1">
                <a:hlinkClick r:id="rId76" tooltip="Borrelia burgdorferi"/>
              </a:rPr>
              <a:t>burgdorferi</a:t>
            </a:r>
            <a:r>
              <a:rPr lang="en-US" sz="1100" dirty="0"/>
              <a:t>, which causes Lyme disease.</a:t>
            </a:r>
            <a:r>
              <a:rPr lang="en-US" sz="1100" baseline="30000" dirty="0">
                <a:hlinkClick r:id="rId77"/>
              </a:rPr>
              <a:t>[16]</a:t>
            </a:r>
            <a:r>
              <a:rPr lang="en-US" sz="1100" dirty="0"/>
              <a:t> Though not forming a nucleus, the </a:t>
            </a:r>
            <a:r>
              <a:rPr lang="en-US" sz="1100" dirty="0">
                <a:hlinkClick r:id="rId10" tooltip="DNA"/>
              </a:rPr>
              <a:t>DNA</a:t>
            </a:r>
            <a:r>
              <a:rPr lang="en-US" sz="1100" dirty="0"/>
              <a:t> is condensed in a </a:t>
            </a:r>
            <a:r>
              <a:rPr lang="en-US" sz="1100" dirty="0">
                <a:hlinkClick r:id="rId57" tooltip="Nucleoid"/>
              </a:rPr>
              <a:t>nucleoid</a:t>
            </a:r>
            <a:r>
              <a:rPr lang="en-US" sz="1100" dirty="0"/>
              <a:t>. Plasmids encode additional genes, such as </a:t>
            </a:r>
            <a:r>
              <a:rPr lang="en-US" sz="1100" u="sng" dirty="0">
                <a:hlinkClick r:id="rId78"/>
              </a:rPr>
              <a:t>antibiotic resistance</a:t>
            </a:r>
            <a:r>
              <a:rPr lang="en-US" sz="1100" dirty="0"/>
              <a:t> genes.</a:t>
            </a:r>
          </a:p>
          <a:p>
            <a:r>
              <a:rPr lang="en-US" sz="1100" dirty="0"/>
              <a:t>On the outside, </a:t>
            </a:r>
            <a:r>
              <a:rPr lang="en-US" sz="1100" dirty="0">
                <a:hlinkClick r:id="rId79" tooltip="Flagella"/>
              </a:rPr>
              <a:t>flagella</a:t>
            </a:r>
            <a:r>
              <a:rPr lang="en-US" sz="1100" dirty="0"/>
              <a:t> and </a:t>
            </a:r>
            <a:r>
              <a:rPr lang="en-US" sz="1100" dirty="0" err="1">
                <a:hlinkClick r:id="rId80" tooltip="Pilus"/>
              </a:rPr>
              <a:t>pili</a:t>
            </a:r>
            <a:r>
              <a:rPr lang="en-US" sz="1100" dirty="0"/>
              <a:t> project from the cell's surface. These are structures (not present in all prokaryotes) made of proteins that facilitate movement and communication between cells.</a:t>
            </a:r>
          </a:p>
          <a:p>
            <a:endParaRPr lang="en-US" sz="700" dirty="0"/>
          </a:p>
        </p:txBody>
      </p:sp>
      <p:pic>
        <p:nvPicPr>
          <p:cNvPr id="1066" name="Picture 42" descr="undefined"/>
          <p:cNvPicPr>
            <a:picLocks noChangeAspect="1" noChangeArrowheads="1"/>
          </p:cNvPicPr>
          <p:nvPr/>
        </p:nvPicPr>
        <p:blipFill>
          <a:blip r:embed="rId81">
            <a:extLst>
              <a:ext uri="{28A0092B-C50C-407E-A947-70E740481C1C}">
                <a14:useLocalDpi xmlns:a14="http://schemas.microsoft.com/office/drawing/2010/main" val="0"/>
              </a:ext>
            </a:extLst>
          </a:blip>
          <a:srcRect/>
          <a:stretch>
            <a:fillRect/>
          </a:stretch>
        </p:blipFill>
        <p:spPr bwMode="auto">
          <a:xfrm>
            <a:off x="650789" y="-15257"/>
            <a:ext cx="10058400" cy="6726555"/>
          </a:xfrm>
          <a:prstGeom prst="rect">
            <a:avLst/>
          </a:prstGeom>
          <a:noFill/>
          <a:extLst>
            <a:ext uri="{909E8E84-426E-40DD-AFC4-6F175D3DCCD1}">
              <a14:hiddenFill xmlns:a14="http://schemas.microsoft.com/office/drawing/2010/main">
                <a:solidFill>
                  <a:srgbClr val="FFFFFF"/>
                </a:solidFill>
              </a14:hiddenFill>
            </a:ext>
          </a:extLst>
        </p:spPr>
      </p:pic>
      <p:sp>
        <p:nvSpPr>
          <p:cNvPr id="38" name="TextBox 37"/>
          <p:cNvSpPr txBox="1"/>
          <p:nvPr/>
        </p:nvSpPr>
        <p:spPr>
          <a:xfrm>
            <a:off x="720401" y="520681"/>
            <a:ext cx="8290011" cy="6463308"/>
          </a:xfrm>
          <a:prstGeom prst="rect">
            <a:avLst/>
          </a:prstGeom>
          <a:noFill/>
        </p:spPr>
        <p:txBody>
          <a:bodyPr wrap="square" rtlCol="0">
            <a:spAutoFit/>
          </a:bodyPr>
          <a:lstStyle/>
          <a:p>
            <a:r>
              <a:rPr lang="en-US" dirty="0">
                <a:hlinkClick r:id="rId82" tooltip="Plants"/>
              </a:rPr>
              <a:t>Plants</a:t>
            </a:r>
            <a:r>
              <a:rPr lang="en-US" dirty="0"/>
              <a:t>, </a:t>
            </a:r>
            <a:r>
              <a:rPr lang="en-US" dirty="0">
                <a:hlinkClick r:id="rId83" tooltip="Animals"/>
              </a:rPr>
              <a:t>animals</a:t>
            </a:r>
            <a:r>
              <a:rPr lang="en-US" dirty="0"/>
              <a:t>, </a:t>
            </a:r>
            <a:r>
              <a:rPr lang="en-US" dirty="0">
                <a:hlinkClick r:id="rId84" tooltip="Fungi"/>
              </a:rPr>
              <a:t>fungi</a:t>
            </a:r>
            <a:r>
              <a:rPr lang="en-US" dirty="0"/>
              <a:t>, </a:t>
            </a:r>
            <a:r>
              <a:rPr lang="en-US" dirty="0">
                <a:hlinkClick r:id="rId85" tooltip="Slime mould"/>
              </a:rPr>
              <a:t>slime </a:t>
            </a:r>
            <a:r>
              <a:rPr lang="en-US" dirty="0" err="1">
                <a:hlinkClick r:id="rId85" tooltip="Slime mould"/>
              </a:rPr>
              <a:t>moulds</a:t>
            </a:r>
            <a:r>
              <a:rPr lang="en-US" dirty="0"/>
              <a:t>, </a:t>
            </a:r>
            <a:r>
              <a:rPr lang="en-US" dirty="0">
                <a:hlinkClick r:id="rId86" tooltip="Protozoa"/>
              </a:rPr>
              <a:t>protozoa</a:t>
            </a:r>
            <a:r>
              <a:rPr lang="en-US" dirty="0"/>
              <a:t>, and </a:t>
            </a:r>
            <a:r>
              <a:rPr lang="en-US" dirty="0">
                <a:hlinkClick r:id="rId87" tooltip="Algae"/>
              </a:rPr>
              <a:t>algae</a:t>
            </a:r>
            <a:r>
              <a:rPr lang="en-US" dirty="0"/>
              <a:t> are all </a:t>
            </a:r>
            <a:r>
              <a:rPr lang="en-US" dirty="0">
                <a:hlinkClick r:id="rId88" tooltip="Eukaryotic"/>
              </a:rPr>
              <a:t>eukaryotic</a:t>
            </a:r>
            <a:r>
              <a:rPr lang="en-US" dirty="0"/>
              <a:t>. These cells are about fifteen times wider than a typical prokaryote and can be as much as a thousand times greater in volume. The main distinguishing feature of eukaryotes as compared to prokaryotes is </a:t>
            </a:r>
            <a:r>
              <a:rPr lang="en-US" dirty="0">
                <a:hlinkClick r:id="rId89" tooltip="Cellular compartment"/>
              </a:rPr>
              <a:t>compartmentalization</a:t>
            </a:r>
            <a:r>
              <a:rPr lang="en-US" dirty="0"/>
              <a:t>: the presence of membrane-bound </a:t>
            </a:r>
            <a:r>
              <a:rPr lang="en-US" dirty="0">
                <a:hlinkClick r:id="rId55" tooltip="Organelle"/>
              </a:rPr>
              <a:t>organelles</a:t>
            </a:r>
            <a:r>
              <a:rPr lang="en-US" dirty="0"/>
              <a:t> (compartments) in which specific activities take place. Most important among these is a </a:t>
            </a:r>
            <a:r>
              <a:rPr lang="en-US" dirty="0">
                <a:hlinkClick r:id="rId54" tooltip="Cell nucleus"/>
              </a:rPr>
              <a:t>cell nucleus</a:t>
            </a:r>
            <a:r>
              <a:rPr lang="en-US" dirty="0"/>
              <a:t>,</a:t>
            </a:r>
            <a:r>
              <a:rPr lang="en-US" baseline="30000" dirty="0">
                <a:hlinkClick r:id="rId23"/>
              </a:rPr>
              <a:t>[4]</a:t>
            </a:r>
            <a:r>
              <a:rPr lang="en-US" dirty="0"/>
              <a:t> an organelle that houses the cell's </a:t>
            </a:r>
            <a:r>
              <a:rPr lang="en-US" dirty="0">
                <a:hlinkClick r:id="rId10" tooltip="DNA"/>
              </a:rPr>
              <a:t>DNA</a:t>
            </a:r>
            <a:r>
              <a:rPr lang="en-US" dirty="0"/>
              <a:t>. This nucleus gives the eukaryote its name, which means "true kernel (nucleus)". Some of the other differences are:</a:t>
            </a:r>
          </a:p>
          <a:p>
            <a:r>
              <a:rPr lang="en-US" dirty="0"/>
              <a:t>The plasma membrane resembles that of prokaryotes in function, with minor differences in the setup. Cell walls may or may not be present.</a:t>
            </a:r>
          </a:p>
          <a:p>
            <a:r>
              <a:rPr lang="en-US" dirty="0"/>
              <a:t>The eukaryotic DNA is organized in one or more linear molecules, called </a:t>
            </a:r>
            <a:r>
              <a:rPr lang="en-US" dirty="0">
                <a:hlinkClick r:id="rId90" tooltip="Chromosome"/>
              </a:rPr>
              <a:t>chromosomes</a:t>
            </a:r>
            <a:r>
              <a:rPr lang="en-US" dirty="0"/>
              <a:t>, which are associated with </a:t>
            </a:r>
            <a:r>
              <a:rPr lang="en-US" dirty="0">
                <a:hlinkClick r:id="rId91" tooltip="Histone"/>
              </a:rPr>
              <a:t>histone</a:t>
            </a:r>
            <a:r>
              <a:rPr lang="en-US" dirty="0"/>
              <a:t> proteins. All chromosomal DNA is stored in the </a:t>
            </a:r>
            <a:r>
              <a:rPr lang="en-US" dirty="0">
                <a:hlinkClick r:id="rId54" tooltip="Cell nucleus"/>
              </a:rPr>
              <a:t>cell nucleus</a:t>
            </a:r>
            <a:r>
              <a:rPr lang="en-US" dirty="0"/>
              <a:t>, separated from the cytoplasm by a membrane.</a:t>
            </a:r>
            <a:r>
              <a:rPr lang="en-US" baseline="30000" dirty="0">
                <a:hlinkClick r:id="rId23"/>
              </a:rPr>
              <a:t>[4]</a:t>
            </a:r>
            <a:r>
              <a:rPr lang="en-US" dirty="0"/>
              <a:t> Some eukaryotic organelles such as </a:t>
            </a:r>
            <a:r>
              <a:rPr lang="en-US" dirty="0">
                <a:hlinkClick r:id="rId92" tooltip="Mitochondria"/>
              </a:rPr>
              <a:t>mitochondria</a:t>
            </a:r>
            <a:r>
              <a:rPr lang="en-US" dirty="0"/>
              <a:t> also contain some DNA.</a:t>
            </a:r>
          </a:p>
          <a:p>
            <a:r>
              <a:rPr lang="en-US" dirty="0"/>
              <a:t>Many eukaryotic cells are </a:t>
            </a:r>
            <a:r>
              <a:rPr lang="en-US" dirty="0">
                <a:hlinkClick r:id="rId93" tooltip="Cilium"/>
              </a:rPr>
              <a:t>ciliated</a:t>
            </a:r>
            <a:r>
              <a:rPr lang="en-US" dirty="0"/>
              <a:t> with </a:t>
            </a:r>
            <a:r>
              <a:rPr lang="en-US" dirty="0">
                <a:hlinkClick r:id="rId94" tooltip="Primary cilia"/>
              </a:rPr>
              <a:t>primary cilia</a:t>
            </a:r>
            <a:r>
              <a:rPr lang="en-US" dirty="0"/>
              <a:t>. Primary cilia play important roles in </a:t>
            </a:r>
            <a:r>
              <a:rPr lang="en-US" dirty="0" err="1"/>
              <a:t>chemosensation</a:t>
            </a:r>
            <a:r>
              <a:rPr lang="en-US" dirty="0"/>
              <a:t>, </a:t>
            </a:r>
            <a:r>
              <a:rPr lang="en-US" dirty="0" err="1">
                <a:hlinkClick r:id="rId95" tooltip="Mechanosensation"/>
              </a:rPr>
              <a:t>mechanosensation</a:t>
            </a:r>
            <a:r>
              <a:rPr lang="en-US" dirty="0"/>
              <a:t>, and </a:t>
            </a:r>
            <a:r>
              <a:rPr lang="en-US" dirty="0" err="1">
                <a:hlinkClick r:id="rId96" tooltip="Thermosensation"/>
              </a:rPr>
              <a:t>thermosensation</a:t>
            </a:r>
            <a:r>
              <a:rPr lang="en-US" dirty="0"/>
              <a:t>. Each cilium may thus be "viewed as a sensory cellular </a:t>
            </a:r>
            <a:r>
              <a:rPr lang="en-US" dirty="0">
                <a:hlinkClick r:id="rId97" tooltip="Antenna (biology)"/>
              </a:rPr>
              <a:t>antennae</a:t>
            </a:r>
            <a:r>
              <a:rPr lang="en-US" dirty="0"/>
              <a:t> that coordinates a large number of cellular signaling pathways, sometimes coupling the signaling to </a:t>
            </a:r>
            <a:r>
              <a:rPr lang="en-US" dirty="0" err="1"/>
              <a:t>ciliary</a:t>
            </a:r>
            <a:r>
              <a:rPr lang="en-US" dirty="0"/>
              <a:t> motility or alternatively to cell division and differentiation."</a:t>
            </a:r>
            <a:r>
              <a:rPr lang="en-US" baseline="30000" dirty="0">
                <a:hlinkClick r:id="rId98"/>
              </a:rPr>
              <a:t>[17]</a:t>
            </a:r>
            <a:endParaRPr lang="en-US" dirty="0"/>
          </a:p>
          <a:p>
            <a:r>
              <a:rPr lang="en-US" dirty="0"/>
              <a:t>Motile eukaryotes can move using </a:t>
            </a:r>
            <a:r>
              <a:rPr lang="en-US" dirty="0">
                <a:hlinkClick r:id="rId99" tooltip="Motile cilia"/>
              </a:rPr>
              <a:t>motile cilia</a:t>
            </a:r>
            <a:r>
              <a:rPr lang="en-US" dirty="0"/>
              <a:t> or </a:t>
            </a:r>
            <a:r>
              <a:rPr lang="en-US" dirty="0">
                <a:hlinkClick r:id="rId79" tooltip="Flagella"/>
              </a:rPr>
              <a:t>flagella</a:t>
            </a:r>
            <a:r>
              <a:rPr lang="en-US" dirty="0"/>
              <a:t>. Motile cells are absent in </a:t>
            </a:r>
            <a:r>
              <a:rPr lang="en-US" dirty="0">
                <a:hlinkClick r:id="rId100" tooltip="Conifer"/>
              </a:rPr>
              <a:t>conifers</a:t>
            </a:r>
            <a:r>
              <a:rPr lang="en-US" dirty="0"/>
              <a:t> and </a:t>
            </a:r>
            <a:r>
              <a:rPr lang="en-US" dirty="0">
                <a:hlinkClick r:id="rId101" tooltip="Flowering plant"/>
              </a:rPr>
              <a:t>flowering plants</a:t>
            </a:r>
            <a:r>
              <a:rPr lang="en-US" dirty="0"/>
              <a:t>.</a:t>
            </a:r>
            <a:r>
              <a:rPr lang="en-US" baseline="30000" dirty="0">
                <a:hlinkClick r:id="rId102"/>
              </a:rPr>
              <a:t>[18]</a:t>
            </a:r>
            <a:r>
              <a:rPr lang="en-US" dirty="0"/>
              <a:t> Eukaryotic flagella are more complex than those of prokaryotes.</a:t>
            </a:r>
          </a:p>
          <a:p>
            <a:endParaRPr lang="en-US" dirty="0"/>
          </a:p>
        </p:txBody>
      </p:sp>
      <p:graphicFrame>
        <p:nvGraphicFramePr>
          <p:cNvPr id="39" name="Таблица 38"/>
          <p:cNvGraphicFramePr>
            <a:graphicFrameLocks noGrp="1"/>
          </p:cNvGraphicFramePr>
          <p:nvPr>
            <p:extLst>
              <p:ext uri="{D42A27DB-BD31-4B8C-83A1-F6EECF244321}">
                <p14:modId xmlns:p14="http://schemas.microsoft.com/office/powerpoint/2010/main" val="2976396076"/>
              </p:ext>
            </p:extLst>
          </p:nvPr>
        </p:nvGraphicFramePr>
        <p:xfrm>
          <a:off x="1263501" y="919260"/>
          <a:ext cx="8737599" cy="4857524"/>
        </p:xfrm>
        <a:graphic>
          <a:graphicData uri="http://schemas.openxmlformats.org/drawingml/2006/table">
            <a:tbl>
              <a:tblPr>
                <a:tableStyleId>{5C22544A-7EE6-4342-B048-85BDC9FD1C3A}</a:tableStyleId>
              </a:tblPr>
              <a:tblGrid>
                <a:gridCol w="2912533">
                  <a:extLst>
                    <a:ext uri="{9D8B030D-6E8A-4147-A177-3AD203B41FA5}">
                      <a16:colId xmlns:a16="http://schemas.microsoft.com/office/drawing/2014/main" xmlns="" val="20000"/>
                    </a:ext>
                  </a:extLst>
                </a:gridCol>
                <a:gridCol w="2912533">
                  <a:extLst>
                    <a:ext uri="{9D8B030D-6E8A-4147-A177-3AD203B41FA5}">
                      <a16:colId xmlns:a16="http://schemas.microsoft.com/office/drawing/2014/main" xmlns="" val="20001"/>
                    </a:ext>
                  </a:extLst>
                </a:gridCol>
                <a:gridCol w="2912533">
                  <a:extLst>
                    <a:ext uri="{9D8B030D-6E8A-4147-A177-3AD203B41FA5}">
                      <a16:colId xmlns:a16="http://schemas.microsoft.com/office/drawing/2014/main" xmlns="" val="20002"/>
                    </a:ext>
                  </a:extLst>
                </a:gridCol>
              </a:tblGrid>
              <a:tr h="57798">
                <a:tc>
                  <a:txBody>
                    <a:bodyPr/>
                    <a:lstStyle/>
                    <a:p>
                      <a:pPr algn="l" fontAlgn="b"/>
                      <a:r>
                        <a:rPr lang="en-US" sz="1200" u="none" strike="noStrike">
                          <a:effectLst/>
                        </a:rPr>
                        <a:t> </a:t>
                      </a:r>
                      <a:endParaRPr lang="en-US" sz="1200" b="0" i="0" u="none" strike="noStrike">
                        <a:solidFill>
                          <a:srgbClr val="000000"/>
                        </a:solidFill>
                        <a:effectLst/>
                        <a:latin typeface="Calibri" panose="020F0502020204030204" pitchFamily="34" charset="0"/>
                      </a:endParaRPr>
                    </a:p>
                  </a:txBody>
                  <a:tcPr marL="2752" marR="2752" marT="2752" marB="0" anchor="b"/>
                </a:tc>
                <a:tc>
                  <a:txBody>
                    <a:bodyPr/>
                    <a:lstStyle/>
                    <a:p>
                      <a:pPr algn="l" fontAlgn="b"/>
                      <a:r>
                        <a:rPr lang="en-US" sz="1200" u="none" strike="noStrike">
                          <a:effectLst/>
                        </a:rPr>
                        <a:t> </a:t>
                      </a:r>
                      <a:endParaRPr lang="en-US" sz="1200" b="0" i="0" u="none" strike="noStrike">
                        <a:solidFill>
                          <a:srgbClr val="000000"/>
                        </a:solidFill>
                        <a:effectLst/>
                        <a:latin typeface="Calibri" panose="020F0502020204030204" pitchFamily="34" charset="0"/>
                      </a:endParaRPr>
                    </a:p>
                  </a:txBody>
                  <a:tcPr marL="2752" marR="2752" marT="2752" marB="0" anchor="b"/>
                </a:tc>
                <a:tc>
                  <a:txBody>
                    <a:bodyPr/>
                    <a:lstStyle/>
                    <a:p>
                      <a:pPr algn="l" fontAlgn="b"/>
                      <a:r>
                        <a:rPr lang="en-US" sz="1200" u="none" strike="noStrike">
                          <a:effectLst/>
                        </a:rPr>
                        <a:t> </a:t>
                      </a:r>
                      <a:endParaRPr lang="en-US" sz="1200" b="0" i="0" u="none" strike="noStrike">
                        <a:solidFill>
                          <a:srgbClr val="000000"/>
                        </a:solidFill>
                        <a:effectLst/>
                        <a:latin typeface="Calibri" panose="020F0502020204030204" pitchFamily="34" charset="0"/>
                      </a:endParaRPr>
                    </a:p>
                  </a:txBody>
                  <a:tcPr marL="2752" marR="2752" marT="2752" marB="0" anchor="b"/>
                </a:tc>
                <a:extLst>
                  <a:ext uri="{0D108BD9-81ED-4DB2-BD59-A6C34878D82A}">
                    <a16:rowId xmlns:a16="http://schemas.microsoft.com/office/drawing/2014/main" xmlns="" val="10000"/>
                  </a:ext>
                </a:extLst>
              </a:tr>
              <a:tr h="112843">
                <a:tc>
                  <a:txBody>
                    <a:bodyPr/>
                    <a:lstStyle/>
                    <a:p>
                      <a:pPr algn="ctr" fontAlgn="ctr"/>
                      <a:r>
                        <a:rPr lang="en-US" sz="1200" u="sng" strike="noStrike">
                          <a:effectLst/>
                          <a:hlinkClick r:id="rId47" tooltip="Prokaryote"/>
                        </a:rPr>
                        <a:t>Prokaryotes</a:t>
                      </a:r>
                      <a:endParaRPr lang="en-US" sz="1200" b="0" i="0" u="sng" strike="noStrike">
                        <a:solidFill>
                          <a:srgbClr val="0563C1"/>
                        </a:solidFill>
                        <a:effectLst/>
                        <a:latin typeface="Calibri" panose="020F0502020204030204" pitchFamily="34" charset="0"/>
                      </a:endParaRPr>
                    </a:p>
                  </a:txBody>
                  <a:tcPr marL="2752" marR="2752" marT="2752" marB="0" anchor="ctr"/>
                </a:tc>
                <a:tc>
                  <a:txBody>
                    <a:bodyPr/>
                    <a:lstStyle/>
                    <a:p>
                      <a:pPr algn="ctr" fontAlgn="ctr"/>
                      <a:r>
                        <a:rPr lang="en-US" sz="1200" u="sng" strike="noStrike">
                          <a:effectLst/>
                          <a:hlinkClick r:id="rId103" tooltip="Eukaryote"/>
                        </a:rPr>
                        <a:t>Eukaryotes</a:t>
                      </a:r>
                      <a:endParaRPr lang="en-US" sz="1200" b="0" i="0" u="sng" strike="noStrike">
                        <a:solidFill>
                          <a:srgbClr val="0563C1"/>
                        </a:solidFill>
                        <a:effectLst/>
                        <a:latin typeface="Calibri" panose="020F0502020204030204" pitchFamily="34" charset="0"/>
                      </a:endParaRPr>
                    </a:p>
                  </a:txBody>
                  <a:tcPr marL="2752" marR="2752" marT="2752" marB="0" anchor="ctr"/>
                </a:tc>
                <a:tc>
                  <a:txBody>
                    <a:bodyPr/>
                    <a:lstStyle/>
                    <a:p>
                      <a:pPr algn="l" fontAlgn="b"/>
                      <a:r>
                        <a:rPr lang="en-US" sz="1200" u="none" strike="noStrike">
                          <a:effectLst/>
                        </a:rPr>
                        <a:t> </a:t>
                      </a:r>
                      <a:endParaRPr lang="en-US" sz="1200" b="0" i="0" u="none" strike="noStrike">
                        <a:solidFill>
                          <a:srgbClr val="000000"/>
                        </a:solidFill>
                        <a:effectLst/>
                        <a:latin typeface="Calibri" panose="020F0502020204030204" pitchFamily="34" charset="0"/>
                      </a:endParaRPr>
                    </a:p>
                  </a:txBody>
                  <a:tcPr marL="2752" marR="2752" marT="2752" marB="0" anchor="b"/>
                </a:tc>
                <a:extLst>
                  <a:ext uri="{0D108BD9-81ED-4DB2-BD59-A6C34878D82A}">
                    <a16:rowId xmlns:a16="http://schemas.microsoft.com/office/drawing/2014/main" xmlns="" val="10001"/>
                  </a:ext>
                </a:extLst>
              </a:tr>
              <a:tr h="211925">
                <a:tc>
                  <a:txBody>
                    <a:bodyPr/>
                    <a:lstStyle/>
                    <a:p>
                      <a:pPr algn="ctr" fontAlgn="ctr"/>
                      <a:r>
                        <a:rPr lang="en-US" sz="1200" u="none" strike="noStrike">
                          <a:effectLst/>
                        </a:rPr>
                        <a:t>Typical organisms</a:t>
                      </a:r>
                      <a:endParaRPr lang="en-US" sz="1200" b="1" i="0" u="none" strike="noStrike">
                        <a:solidFill>
                          <a:srgbClr val="202122"/>
                        </a:solidFill>
                        <a:effectLst/>
                        <a:latin typeface="Arial" panose="020B0604020202020204" pitchFamily="34" charset="0"/>
                      </a:endParaRPr>
                    </a:p>
                  </a:txBody>
                  <a:tcPr marL="2752" marR="2752" marT="2752" marB="0" anchor="ctr"/>
                </a:tc>
                <a:tc>
                  <a:txBody>
                    <a:bodyPr/>
                    <a:lstStyle/>
                    <a:p>
                      <a:pPr algn="l" fontAlgn="ctr"/>
                      <a:r>
                        <a:rPr lang="en-US" sz="1200" u="none" strike="noStrike">
                          <a:effectLst/>
                        </a:rPr>
                        <a:t>bacteria, archaea</a:t>
                      </a:r>
                      <a:endParaRPr lang="en-US" sz="1200" b="0" i="0" u="none" strike="noStrike">
                        <a:solidFill>
                          <a:srgbClr val="3366CC"/>
                        </a:solidFill>
                        <a:effectLst/>
                        <a:latin typeface="Arial" panose="020B0604020202020204" pitchFamily="34" charset="0"/>
                      </a:endParaRPr>
                    </a:p>
                  </a:txBody>
                  <a:tcPr marL="2752" marR="2752" marT="2752" marB="0" anchor="ctr"/>
                </a:tc>
                <a:tc>
                  <a:txBody>
                    <a:bodyPr/>
                    <a:lstStyle/>
                    <a:p>
                      <a:pPr algn="l" fontAlgn="ctr"/>
                      <a:r>
                        <a:rPr lang="en-US" sz="1200" u="none" strike="noStrike">
                          <a:effectLst/>
                        </a:rPr>
                        <a:t>protists, fungi, plants, animals</a:t>
                      </a:r>
                      <a:endParaRPr lang="en-US" sz="1200" b="0" i="0" u="none" strike="noStrike">
                        <a:solidFill>
                          <a:srgbClr val="3366CC"/>
                        </a:solidFill>
                        <a:effectLst/>
                        <a:latin typeface="Arial" panose="020B0604020202020204" pitchFamily="34" charset="0"/>
                      </a:endParaRPr>
                    </a:p>
                  </a:txBody>
                  <a:tcPr marL="2752" marR="2752" marT="2752" marB="0" anchor="ctr"/>
                </a:tc>
                <a:extLst>
                  <a:ext uri="{0D108BD9-81ED-4DB2-BD59-A6C34878D82A}">
                    <a16:rowId xmlns:a16="http://schemas.microsoft.com/office/drawing/2014/main" xmlns="" val="10002"/>
                  </a:ext>
                </a:extLst>
              </a:tr>
              <a:tr h="167888">
                <a:tc>
                  <a:txBody>
                    <a:bodyPr/>
                    <a:lstStyle/>
                    <a:p>
                      <a:pPr algn="ctr" fontAlgn="ctr"/>
                      <a:r>
                        <a:rPr lang="en-US" sz="1200" u="none" strike="noStrike">
                          <a:effectLst/>
                        </a:rPr>
                        <a:t>Typical size</a:t>
                      </a:r>
                      <a:endParaRPr lang="en-US" sz="1200" b="1" i="0" u="none" strike="noStrike">
                        <a:solidFill>
                          <a:srgbClr val="202122"/>
                        </a:solidFill>
                        <a:effectLst/>
                        <a:latin typeface="Arial" panose="020B0604020202020204" pitchFamily="34" charset="0"/>
                      </a:endParaRPr>
                    </a:p>
                  </a:txBody>
                  <a:tcPr marL="2752" marR="2752" marT="2752" marB="0" anchor="ctr"/>
                </a:tc>
                <a:tc>
                  <a:txBody>
                    <a:bodyPr/>
                    <a:lstStyle/>
                    <a:p>
                      <a:pPr algn="l" fontAlgn="ctr"/>
                      <a:r>
                        <a:rPr lang="el-GR" sz="1200" u="none" strike="noStrike">
                          <a:effectLst/>
                        </a:rPr>
                        <a:t>~ 1–5 μ</a:t>
                      </a:r>
                      <a:r>
                        <a:rPr lang="en-US" sz="1200" u="none" strike="noStrike">
                          <a:effectLst/>
                        </a:rPr>
                        <a:t>m</a:t>
                      </a:r>
                      <a:r>
                        <a:rPr lang="en-US" sz="1100" u="none" strike="noStrike" baseline="30000">
                          <a:effectLst/>
                        </a:rPr>
                        <a:t>[20]</a:t>
                      </a:r>
                      <a:endParaRPr lang="en-US" sz="1200" b="0" i="0" u="none" strike="noStrike">
                        <a:solidFill>
                          <a:srgbClr val="202122"/>
                        </a:solidFill>
                        <a:effectLst/>
                        <a:latin typeface="Arial" panose="020B0604020202020204" pitchFamily="34" charset="0"/>
                      </a:endParaRPr>
                    </a:p>
                  </a:txBody>
                  <a:tcPr marL="2752" marR="2752" marT="2752" marB="0" anchor="ctr"/>
                </a:tc>
                <a:tc>
                  <a:txBody>
                    <a:bodyPr/>
                    <a:lstStyle/>
                    <a:p>
                      <a:pPr algn="l" fontAlgn="ctr"/>
                      <a:r>
                        <a:rPr lang="el-GR" sz="1200" u="sng" strike="noStrike">
                          <a:effectLst/>
                          <a:hlinkClick r:id="rId104"/>
                        </a:rPr>
                        <a:t>~ 10–100 μ</a:t>
                      </a:r>
                      <a:r>
                        <a:rPr lang="en-US" sz="1200" u="sng" strike="noStrike">
                          <a:effectLst/>
                          <a:hlinkClick r:id="rId104"/>
                        </a:rPr>
                        <a:t>m[20]</a:t>
                      </a:r>
                      <a:endParaRPr lang="en-US" sz="1200" b="0" i="0" u="sng" strike="noStrike">
                        <a:solidFill>
                          <a:srgbClr val="0563C1"/>
                        </a:solidFill>
                        <a:effectLst/>
                        <a:latin typeface="Calibri" panose="020F0502020204030204" pitchFamily="34" charset="0"/>
                      </a:endParaRPr>
                    </a:p>
                  </a:txBody>
                  <a:tcPr marL="2752" marR="2752" marT="2752" marB="0" anchor="ctr"/>
                </a:tc>
                <a:extLst>
                  <a:ext uri="{0D108BD9-81ED-4DB2-BD59-A6C34878D82A}">
                    <a16:rowId xmlns:a16="http://schemas.microsoft.com/office/drawing/2014/main" xmlns="" val="10003"/>
                  </a:ext>
                </a:extLst>
              </a:tr>
              <a:tr h="316511">
                <a:tc>
                  <a:txBody>
                    <a:bodyPr/>
                    <a:lstStyle/>
                    <a:p>
                      <a:pPr algn="ctr" fontAlgn="ctr"/>
                      <a:r>
                        <a:rPr lang="en-US" sz="1200" u="sng" strike="noStrike">
                          <a:effectLst/>
                          <a:hlinkClick r:id="rId54" tooltip="Cell nucleus"/>
                        </a:rPr>
                        <a:t>Type of nucleus</a:t>
                      </a:r>
                      <a:endParaRPr lang="en-US" sz="1200" b="0" i="0" u="sng" strike="noStrike">
                        <a:solidFill>
                          <a:srgbClr val="0563C1"/>
                        </a:solidFill>
                        <a:effectLst/>
                        <a:latin typeface="Calibri" panose="020F0502020204030204" pitchFamily="34" charset="0"/>
                      </a:endParaRPr>
                    </a:p>
                  </a:txBody>
                  <a:tcPr marL="2752" marR="2752" marT="2752" marB="0" anchor="ctr"/>
                </a:tc>
                <a:tc>
                  <a:txBody>
                    <a:bodyPr/>
                    <a:lstStyle/>
                    <a:p>
                      <a:pPr algn="l" fontAlgn="ctr"/>
                      <a:r>
                        <a:rPr lang="en-US" sz="1200" u="sng" strike="noStrike">
                          <a:effectLst/>
                          <a:hlinkClick r:id="rId105" tooltip="Nucleoid region"/>
                        </a:rPr>
                        <a:t>nucleoid region; no true nucleus</a:t>
                      </a:r>
                      <a:endParaRPr lang="en-US" sz="1200" b="0" i="0" u="sng" strike="noStrike">
                        <a:solidFill>
                          <a:srgbClr val="0563C1"/>
                        </a:solidFill>
                        <a:effectLst/>
                        <a:latin typeface="Calibri" panose="020F0502020204030204" pitchFamily="34" charset="0"/>
                      </a:endParaRPr>
                    </a:p>
                  </a:txBody>
                  <a:tcPr marL="2752" marR="2752" marT="2752" marB="0" anchor="ctr"/>
                </a:tc>
                <a:tc>
                  <a:txBody>
                    <a:bodyPr/>
                    <a:lstStyle/>
                    <a:p>
                      <a:pPr algn="l" fontAlgn="ctr"/>
                      <a:r>
                        <a:rPr lang="en-US" sz="1200" u="none" strike="noStrike">
                          <a:effectLst/>
                        </a:rPr>
                        <a:t>true nucleus with double membrane</a:t>
                      </a:r>
                      <a:endParaRPr lang="en-US" sz="1200" b="0" i="0" u="none" strike="noStrike">
                        <a:solidFill>
                          <a:srgbClr val="202122"/>
                        </a:solidFill>
                        <a:effectLst/>
                        <a:latin typeface="Arial" panose="020B0604020202020204" pitchFamily="34" charset="0"/>
                      </a:endParaRPr>
                    </a:p>
                  </a:txBody>
                  <a:tcPr marL="2752" marR="2752" marT="2752" marB="0" anchor="ctr"/>
                </a:tc>
                <a:extLst>
                  <a:ext uri="{0D108BD9-81ED-4DB2-BD59-A6C34878D82A}">
                    <a16:rowId xmlns:a16="http://schemas.microsoft.com/office/drawing/2014/main" xmlns="" val="10004"/>
                  </a:ext>
                </a:extLst>
              </a:tr>
              <a:tr h="421097">
                <a:tc>
                  <a:txBody>
                    <a:bodyPr/>
                    <a:lstStyle/>
                    <a:p>
                      <a:pPr algn="ctr" fontAlgn="ctr"/>
                      <a:r>
                        <a:rPr lang="en-US" sz="1200" u="sng" strike="noStrike">
                          <a:effectLst/>
                          <a:hlinkClick r:id="rId10" tooltip="DNA"/>
                        </a:rPr>
                        <a:t>DNA</a:t>
                      </a:r>
                      <a:endParaRPr lang="en-US" sz="1200" b="0" i="0" u="sng" strike="noStrike">
                        <a:solidFill>
                          <a:srgbClr val="0563C1"/>
                        </a:solidFill>
                        <a:effectLst/>
                        <a:latin typeface="Calibri" panose="020F0502020204030204" pitchFamily="34" charset="0"/>
                      </a:endParaRPr>
                    </a:p>
                  </a:txBody>
                  <a:tcPr marL="2752" marR="2752" marT="2752" marB="0" anchor="ctr"/>
                </a:tc>
                <a:tc>
                  <a:txBody>
                    <a:bodyPr/>
                    <a:lstStyle/>
                    <a:p>
                      <a:pPr algn="l" fontAlgn="ctr"/>
                      <a:r>
                        <a:rPr lang="en-US" sz="1200" u="sng" strike="noStrike">
                          <a:effectLst/>
                          <a:hlinkClick r:id="rId56" tooltip="Circular prokaryote chromosome"/>
                        </a:rPr>
                        <a:t>circular (usually)</a:t>
                      </a:r>
                      <a:endParaRPr lang="en-US" sz="1200" b="0" i="0" u="sng" strike="noStrike">
                        <a:solidFill>
                          <a:srgbClr val="0563C1"/>
                        </a:solidFill>
                        <a:effectLst/>
                        <a:latin typeface="Calibri" panose="020F0502020204030204" pitchFamily="34" charset="0"/>
                      </a:endParaRPr>
                    </a:p>
                  </a:txBody>
                  <a:tcPr marL="2752" marR="2752" marT="2752" marB="0" anchor="ctr"/>
                </a:tc>
                <a:tc>
                  <a:txBody>
                    <a:bodyPr/>
                    <a:lstStyle/>
                    <a:p>
                      <a:pPr algn="l" fontAlgn="ctr"/>
                      <a:r>
                        <a:rPr lang="en-US" sz="1200" u="none" strike="noStrike">
                          <a:effectLst/>
                        </a:rPr>
                        <a:t>linear molecules (chromosomes) with histone proteins</a:t>
                      </a:r>
                      <a:endParaRPr lang="en-US" sz="1200" b="0" i="0" u="none" strike="noStrike">
                        <a:solidFill>
                          <a:srgbClr val="202122"/>
                        </a:solidFill>
                        <a:effectLst/>
                        <a:latin typeface="Arial" panose="020B0604020202020204" pitchFamily="34" charset="0"/>
                      </a:endParaRPr>
                    </a:p>
                  </a:txBody>
                  <a:tcPr marL="2752" marR="2752" marT="2752" marB="0" anchor="ctr"/>
                </a:tc>
                <a:extLst>
                  <a:ext uri="{0D108BD9-81ED-4DB2-BD59-A6C34878D82A}">
                    <a16:rowId xmlns:a16="http://schemas.microsoft.com/office/drawing/2014/main" xmlns="" val="10005"/>
                  </a:ext>
                </a:extLst>
              </a:tr>
              <a:tr h="222934">
                <a:tc rowSpan="2">
                  <a:txBody>
                    <a:bodyPr/>
                    <a:lstStyle/>
                    <a:p>
                      <a:pPr algn="ctr" fontAlgn="ctr"/>
                      <a:r>
                        <a:rPr lang="en-US" sz="1200" u="none" strike="noStrike">
                          <a:effectLst/>
                        </a:rPr>
                        <a:t>RNA/protein synthesis</a:t>
                      </a:r>
                      <a:endParaRPr lang="en-US" sz="1200" b="1" i="0" u="none" strike="noStrike">
                        <a:solidFill>
                          <a:srgbClr val="3366CC"/>
                        </a:solidFill>
                        <a:effectLst/>
                        <a:latin typeface="Arial" panose="020B0604020202020204" pitchFamily="34" charset="0"/>
                      </a:endParaRPr>
                    </a:p>
                  </a:txBody>
                  <a:tcPr marL="2752" marR="2752" marT="2752" marB="0" anchor="ctr"/>
                </a:tc>
                <a:tc rowSpan="2">
                  <a:txBody>
                    <a:bodyPr/>
                    <a:lstStyle/>
                    <a:p>
                      <a:pPr algn="l" fontAlgn="ctr"/>
                      <a:r>
                        <a:rPr lang="en-US" sz="1200" u="sng" strike="noStrike">
                          <a:effectLst/>
                          <a:hlinkClick r:id="rId6" tooltip="Cytoplasm"/>
                        </a:rPr>
                        <a:t>coupled in the cytoplasm</a:t>
                      </a:r>
                      <a:endParaRPr lang="en-US" sz="1200" b="0" i="0" u="sng" strike="noStrike">
                        <a:solidFill>
                          <a:srgbClr val="0563C1"/>
                        </a:solidFill>
                        <a:effectLst/>
                        <a:latin typeface="Calibri" panose="020F0502020204030204" pitchFamily="34" charset="0"/>
                      </a:endParaRPr>
                    </a:p>
                  </a:txBody>
                  <a:tcPr marL="2752" marR="2752" marT="2752" marB="0" anchor="ctr"/>
                </a:tc>
                <a:tc>
                  <a:txBody>
                    <a:bodyPr/>
                    <a:lstStyle/>
                    <a:p>
                      <a:pPr algn="l" fontAlgn="ctr"/>
                      <a:r>
                        <a:rPr lang="en-US" sz="1200" u="sng" strike="noStrike">
                          <a:effectLst/>
                          <a:hlinkClick r:id="rId106" tooltip="Transcription (genetics)"/>
                        </a:rPr>
                        <a:t>RNA synthesis in the nucleus</a:t>
                      </a:r>
                      <a:endParaRPr lang="en-US" sz="1200" b="0" i="0" u="sng" strike="noStrike">
                        <a:solidFill>
                          <a:srgbClr val="0563C1"/>
                        </a:solidFill>
                        <a:effectLst/>
                        <a:latin typeface="Calibri" panose="020F0502020204030204" pitchFamily="34" charset="0"/>
                      </a:endParaRPr>
                    </a:p>
                  </a:txBody>
                  <a:tcPr marL="2752" marR="2752" marT="2752" marB="0" anchor="ctr"/>
                </a:tc>
                <a:extLst>
                  <a:ext uri="{0D108BD9-81ED-4DB2-BD59-A6C34878D82A}">
                    <a16:rowId xmlns:a16="http://schemas.microsoft.com/office/drawing/2014/main" xmlns="" val="10006"/>
                  </a:ext>
                </a:extLst>
              </a:tr>
              <a:tr h="277979">
                <a:tc vMerge="1">
                  <a:txBody>
                    <a:bodyPr/>
                    <a:lstStyle/>
                    <a:p>
                      <a:endParaRPr lang="en-US"/>
                    </a:p>
                  </a:txBody>
                  <a:tcPr/>
                </a:tc>
                <a:tc vMerge="1">
                  <a:txBody>
                    <a:bodyPr/>
                    <a:lstStyle/>
                    <a:p>
                      <a:endParaRPr lang="en-US"/>
                    </a:p>
                  </a:txBody>
                  <a:tcPr/>
                </a:tc>
                <a:tc>
                  <a:txBody>
                    <a:bodyPr/>
                    <a:lstStyle/>
                    <a:p>
                      <a:pPr algn="l" fontAlgn="ctr"/>
                      <a:r>
                        <a:rPr lang="en-US" sz="1200" u="sng" strike="noStrike">
                          <a:effectLst/>
                          <a:hlinkClick r:id="rId107" tooltip="Translation (biology)"/>
                        </a:rPr>
                        <a:t>protein synthesis in the cytoplasm</a:t>
                      </a:r>
                      <a:endParaRPr lang="en-US" sz="1200" b="0" i="0" u="sng" strike="noStrike">
                        <a:solidFill>
                          <a:srgbClr val="0563C1"/>
                        </a:solidFill>
                        <a:effectLst/>
                        <a:latin typeface="Calibri" panose="020F0502020204030204" pitchFamily="34" charset="0"/>
                      </a:endParaRPr>
                    </a:p>
                  </a:txBody>
                  <a:tcPr marL="2752" marR="2752" marT="2752" marB="0" anchor="ctr"/>
                </a:tc>
                <a:extLst>
                  <a:ext uri="{0D108BD9-81ED-4DB2-BD59-A6C34878D82A}">
                    <a16:rowId xmlns:a16="http://schemas.microsoft.com/office/drawing/2014/main" xmlns="" val="10007"/>
                  </a:ext>
                </a:extLst>
              </a:tr>
              <a:tr h="112843">
                <a:tc>
                  <a:txBody>
                    <a:bodyPr/>
                    <a:lstStyle/>
                    <a:p>
                      <a:pPr algn="ctr" fontAlgn="ctr"/>
                      <a:r>
                        <a:rPr lang="en-US" sz="1200" u="sng" strike="noStrike">
                          <a:effectLst/>
                          <a:hlinkClick r:id="rId108" tooltip="Ribosome"/>
                        </a:rPr>
                        <a:t>Ribosomes</a:t>
                      </a:r>
                      <a:endParaRPr lang="en-US" sz="1200" b="0" i="0" u="sng" strike="noStrike">
                        <a:solidFill>
                          <a:srgbClr val="0563C1"/>
                        </a:solidFill>
                        <a:effectLst/>
                        <a:latin typeface="Calibri" panose="020F0502020204030204" pitchFamily="34" charset="0"/>
                      </a:endParaRPr>
                    </a:p>
                  </a:txBody>
                  <a:tcPr marL="2752" marR="2752" marT="2752" marB="0" anchor="ctr"/>
                </a:tc>
                <a:tc>
                  <a:txBody>
                    <a:bodyPr/>
                    <a:lstStyle/>
                    <a:p>
                      <a:pPr algn="l" fontAlgn="ctr"/>
                      <a:r>
                        <a:rPr lang="en-US" sz="1200" u="none" strike="noStrike">
                          <a:effectLst/>
                        </a:rPr>
                        <a:t>50S and 30S</a:t>
                      </a:r>
                      <a:endParaRPr lang="en-US" sz="1200" b="0" i="0" u="none" strike="noStrike">
                        <a:solidFill>
                          <a:srgbClr val="3366CC"/>
                        </a:solidFill>
                        <a:effectLst/>
                        <a:latin typeface="Arial" panose="020B0604020202020204" pitchFamily="34" charset="0"/>
                      </a:endParaRPr>
                    </a:p>
                  </a:txBody>
                  <a:tcPr marL="2752" marR="2752" marT="2752" marB="0" anchor="ctr"/>
                </a:tc>
                <a:tc>
                  <a:txBody>
                    <a:bodyPr/>
                    <a:lstStyle/>
                    <a:p>
                      <a:pPr algn="l" fontAlgn="ctr"/>
                      <a:r>
                        <a:rPr lang="en-US" sz="1200" u="none" strike="noStrike">
                          <a:effectLst/>
                        </a:rPr>
                        <a:t>60S and 40S</a:t>
                      </a:r>
                      <a:endParaRPr lang="en-US" sz="1200" b="0" i="0" u="none" strike="noStrike">
                        <a:solidFill>
                          <a:srgbClr val="3366CC"/>
                        </a:solidFill>
                        <a:effectLst/>
                        <a:latin typeface="Arial" panose="020B0604020202020204" pitchFamily="34" charset="0"/>
                      </a:endParaRPr>
                    </a:p>
                  </a:txBody>
                  <a:tcPr marL="2752" marR="2752" marT="2752" marB="0" anchor="ctr"/>
                </a:tc>
                <a:extLst>
                  <a:ext uri="{0D108BD9-81ED-4DB2-BD59-A6C34878D82A}">
                    <a16:rowId xmlns:a16="http://schemas.microsoft.com/office/drawing/2014/main" xmlns="" val="10008"/>
                  </a:ext>
                </a:extLst>
              </a:tr>
              <a:tr h="421097">
                <a:tc>
                  <a:txBody>
                    <a:bodyPr/>
                    <a:lstStyle/>
                    <a:p>
                      <a:pPr algn="ctr" fontAlgn="ctr"/>
                      <a:r>
                        <a:rPr lang="en-US" sz="1200" u="none" strike="noStrike">
                          <a:effectLst/>
                        </a:rPr>
                        <a:t>Cytoplasmic structure</a:t>
                      </a:r>
                      <a:endParaRPr lang="en-US" sz="1200" b="1" i="0" u="none" strike="noStrike">
                        <a:solidFill>
                          <a:srgbClr val="202122"/>
                        </a:solidFill>
                        <a:effectLst/>
                        <a:latin typeface="Arial" panose="020B0604020202020204" pitchFamily="34" charset="0"/>
                      </a:endParaRPr>
                    </a:p>
                  </a:txBody>
                  <a:tcPr marL="2752" marR="2752" marT="2752" marB="0" anchor="ctr"/>
                </a:tc>
                <a:tc>
                  <a:txBody>
                    <a:bodyPr/>
                    <a:lstStyle/>
                    <a:p>
                      <a:pPr algn="l" fontAlgn="ctr"/>
                      <a:r>
                        <a:rPr lang="en-US" sz="1200" u="none" strike="noStrike">
                          <a:effectLst/>
                        </a:rPr>
                        <a:t>very few structures</a:t>
                      </a:r>
                      <a:endParaRPr lang="en-US" sz="1200" b="0" i="0" u="none" strike="noStrike">
                        <a:solidFill>
                          <a:srgbClr val="202122"/>
                        </a:solidFill>
                        <a:effectLst/>
                        <a:latin typeface="Arial" panose="020B0604020202020204" pitchFamily="34" charset="0"/>
                      </a:endParaRPr>
                    </a:p>
                  </a:txBody>
                  <a:tcPr marL="2752" marR="2752" marT="2752" marB="0" anchor="ctr"/>
                </a:tc>
                <a:tc>
                  <a:txBody>
                    <a:bodyPr/>
                    <a:lstStyle/>
                    <a:p>
                      <a:pPr algn="l" fontAlgn="ctr"/>
                      <a:r>
                        <a:rPr lang="en-US" sz="1200" u="none" strike="noStrike">
                          <a:effectLst/>
                        </a:rPr>
                        <a:t>highly structured by endomembranes and a cytoskeleton</a:t>
                      </a:r>
                      <a:endParaRPr lang="en-US" sz="1200" b="0" i="0" u="none" strike="noStrike">
                        <a:solidFill>
                          <a:srgbClr val="202122"/>
                        </a:solidFill>
                        <a:effectLst/>
                        <a:latin typeface="Arial" panose="020B0604020202020204" pitchFamily="34" charset="0"/>
                      </a:endParaRPr>
                    </a:p>
                  </a:txBody>
                  <a:tcPr marL="2752" marR="2752" marT="2752" marB="0" anchor="ctr"/>
                </a:tc>
                <a:extLst>
                  <a:ext uri="{0D108BD9-81ED-4DB2-BD59-A6C34878D82A}">
                    <a16:rowId xmlns:a16="http://schemas.microsoft.com/office/drawing/2014/main" xmlns="" val="10009"/>
                  </a:ext>
                </a:extLst>
              </a:tr>
              <a:tr h="525683">
                <a:tc>
                  <a:txBody>
                    <a:bodyPr/>
                    <a:lstStyle/>
                    <a:p>
                      <a:pPr algn="ctr" fontAlgn="ctr"/>
                      <a:r>
                        <a:rPr lang="en-US" sz="1200" u="sng" strike="noStrike">
                          <a:effectLst/>
                          <a:hlinkClick r:id="rId109" tooltip="Chemotaxis"/>
                        </a:rPr>
                        <a:t>Cell movement</a:t>
                      </a:r>
                      <a:endParaRPr lang="en-US" sz="1200" b="0" i="0" u="sng" strike="noStrike">
                        <a:solidFill>
                          <a:srgbClr val="0563C1"/>
                        </a:solidFill>
                        <a:effectLst/>
                        <a:latin typeface="Calibri" panose="020F0502020204030204" pitchFamily="34" charset="0"/>
                      </a:endParaRPr>
                    </a:p>
                  </a:txBody>
                  <a:tcPr marL="2752" marR="2752" marT="2752" marB="0" anchor="ctr"/>
                </a:tc>
                <a:tc>
                  <a:txBody>
                    <a:bodyPr/>
                    <a:lstStyle/>
                    <a:p>
                      <a:pPr algn="l" fontAlgn="ctr"/>
                      <a:r>
                        <a:rPr lang="en-US" sz="1200" u="none" strike="noStrike">
                          <a:effectLst/>
                        </a:rPr>
                        <a:t>flagella made of flagellin</a:t>
                      </a:r>
                      <a:endParaRPr lang="en-US" sz="1200" b="0" i="0" u="none" strike="noStrike">
                        <a:solidFill>
                          <a:srgbClr val="3366CC"/>
                        </a:solidFill>
                        <a:effectLst/>
                        <a:latin typeface="Arial" panose="020B0604020202020204" pitchFamily="34" charset="0"/>
                      </a:endParaRPr>
                    </a:p>
                  </a:txBody>
                  <a:tcPr marL="2752" marR="2752" marT="2752" marB="0" anchor="ctr"/>
                </a:tc>
                <a:tc>
                  <a:txBody>
                    <a:bodyPr/>
                    <a:lstStyle/>
                    <a:p>
                      <a:pPr algn="l" fontAlgn="ctr"/>
                      <a:r>
                        <a:rPr lang="en-US" sz="1200" u="none" strike="noStrike">
                          <a:effectLst/>
                        </a:rPr>
                        <a:t>flagella and cilia containing microtubules; lamellipodia and filopodia containing actin</a:t>
                      </a:r>
                      <a:endParaRPr lang="en-US" sz="1200" b="0" i="0" u="none" strike="noStrike">
                        <a:solidFill>
                          <a:srgbClr val="202122"/>
                        </a:solidFill>
                        <a:effectLst/>
                        <a:latin typeface="Arial" panose="020B0604020202020204" pitchFamily="34" charset="0"/>
                      </a:endParaRPr>
                    </a:p>
                  </a:txBody>
                  <a:tcPr marL="2752" marR="2752" marT="2752" marB="0" anchor="ctr"/>
                </a:tc>
                <a:extLst>
                  <a:ext uri="{0D108BD9-81ED-4DB2-BD59-A6C34878D82A}">
                    <a16:rowId xmlns:a16="http://schemas.microsoft.com/office/drawing/2014/main" xmlns="" val="10010"/>
                  </a:ext>
                </a:extLst>
              </a:tr>
              <a:tr h="211925">
                <a:tc>
                  <a:txBody>
                    <a:bodyPr/>
                    <a:lstStyle/>
                    <a:p>
                      <a:pPr algn="ctr" fontAlgn="ctr"/>
                      <a:r>
                        <a:rPr lang="en-US" sz="1200" u="sng" strike="noStrike">
                          <a:effectLst/>
                          <a:hlinkClick r:id="rId110" tooltip="Mitochondrion"/>
                        </a:rPr>
                        <a:t>Mitochondria</a:t>
                      </a:r>
                      <a:endParaRPr lang="en-US" sz="1200" b="0" i="0" u="sng" strike="noStrike">
                        <a:solidFill>
                          <a:srgbClr val="0563C1"/>
                        </a:solidFill>
                        <a:effectLst/>
                        <a:latin typeface="Calibri" panose="020F0502020204030204" pitchFamily="34" charset="0"/>
                      </a:endParaRPr>
                    </a:p>
                  </a:txBody>
                  <a:tcPr marL="2752" marR="2752" marT="2752" marB="0" anchor="ctr"/>
                </a:tc>
                <a:tc>
                  <a:txBody>
                    <a:bodyPr/>
                    <a:lstStyle/>
                    <a:p>
                      <a:pPr algn="l" fontAlgn="ctr"/>
                      <a:r>
                        <a:rPr lang="en-US" sz="1200" u="none" strike="noStrike">
                          <a:effectLst/>
                        </a:rPr>
                        <a:t>none</a:t>
                      </a:r>
                      <a:endParaRPr lang="en-US" sz="1200" b="0" i="0" u="none" strike="noStrike">
                        <a:solidFill>
                          <a:srgbClr val="202122"/>
                        </a:solidFill>
                        <a:effectLst/>
                        <a:latin typeface="Arial" panose="020B0604020202020204" pitchFamily="34" charset="0"/>
                      </a:endParaRPr>
                    </a:p>
                  </a:txBody>
                  <a:tcPr marL="2752" marR="2752" marT="2752" marB="0" anchor="ctr"/>
                </a:tc>
                <a:tc>
                  <a:txBody>
                    <a:bodyPr/>
                    <a:lstStyle/>
                    <a:p>
                      <a:pPr algn="l" fontAlgn="ctr"/>
                      <a:r>
                        <a:rPr lang="en-US" sz="1200" u="none" strike="noStrike">
                          <a:effectLst/>
                        </a:rPr>
                        <a:t>one to several thousand</a:t>
                      </a:r>
                      <a:endParaRPr lang="en-US" sz="1200" b="0" i="0" u="none" strike="noStrike">
                        <a:solidFill>
                          <a:srgbClr val="202122"/>
                        </a:solidFill>
                        <a:effectLst/>
                        <a:latin typeface="Arial" panose="020B0604020202020204" pitchFamily="34" charset="0"/>
                      </a:endParaRPr>
                    </a:p>
                  </a:txBody>
                  <a:tcPr marL="2752" marR="2752" marT="2752" marB="0" anchor="ctr"/>
                </a:tc>
                <a:extLst>
                  <a:ext uri="{0D108BD9-81ED-4DB2-BD59-A6C34878D82A}">
                    <a16:rowId xmlns:a16="http://schemas.microsoft.com/office/drawing/2014/main" xmlns="" val="10011"/>
                  </a:ext>
                </a:extLst>
              </a:tr>
              <a:tr h="159632">
                <a:tc>
                  <a:txBody>
                    <a:bodyPr/>
                    <a:lstStyle/>
                    <a:p>
                      <a:pPr algn="ctr" fontAlgn="ctr"/>
                      <a:r>
                        <a:rPr lang="en-US" sz="1200" u="sng" strike="noStrike">
                          <a:effectLst/>
                          <a:hlinkClick r:id="rId111" tooltip="Chloroplast"/>
                        </a:rPr>
                        <a:t>Chloroplasts</a:t>
                      </a:r>
                      <a:endParaRPr lang="en-US" sz="1200" b="0" i="0" u="sng" strike="noStrike">
                        <a:solidFill>
                          <a:srgbClr val="0563C1"/>
                        </a:solidFill>
                        <a:effectLst/>
                        <a:latin typeface="Calibri" panose="020F0502020204030204" pitchFamily="34" charset="0"/>
                      </a:endParaRPr>
                    </a:p>
                  </a:txBody>
                  <a:tcPr marL="2752" marR="2752" marT="2752" marB="0" anchor="ctr"/>
                </a:tc>
                <a:tc>
                  <a:txBody>
                    <a:bodyPr/>
                    <a:lstStyle/>
                    <a:p>
                      <a:pPr algn="l" fontAlgn="ctr"/>
                      <a:r>
                        <a:rPr lang="en-US" sz="1200" u="none" strike="noStrike">
                          <a:effectLst/>
                        </a:rPr>
                        <a:t>none</a:t>
                      </a:r>
                      <a:endParaRPr lang="en-US" sz="1200" b="0" i="0" u="none" strike="noStrike">
                        <a:solidFill>
                          <a:srgbClr val="202122"/>
                        </a:solidFill>
                        <a:effectLst/>
                        <a:latin typeface="Arial" panose="020B0604020202020204" pitchFamily="34" charset="0"/>
                      </a:endParaRPr>
                    </a:p>
                  </a:txBody>
                  <a:tcPr marL="2752" marR="2752" marT="2752" marB="0" anchor="ctr"/>
                </a:tc>
                <a:tc>
                  <a:txBody>
                    <a:bodyPr/>
                    <a:lstStyle/>
                    <a:p>
                      <a:pPr algn="l" fontAlgn="ctr"/>
                      <a:r>
                        <a:rPr lang="en-US" sz="1200" u="none" strike="noStrike">
                          <a:effectLst/>
                        </a:rPr>
                        <a:t>in algae and plants</a:t>
                      </a:r>
                      <a:endParaRPr lang="en-US" sz="1200" b="0" i="0" u="none" strike="noStrike">
                        <a:solidFill>
                          <a:srgbClr val="202122"/>
                        </a:solidFill>
                        <a:effectLst/>
                        <a:latin typeface="Arial" panose="020B0604020202020204" pitchFamily="34" charset="0"/>
                      </a:endParaRPr>
                    </a:p>
                  </a:txBody>
                  <a:tcPr marL="2752" marR="2752" marT="2752" marB="0" anchor="ctr"/>
                </a:tc>
                <a:extLst>
                  <a:ext uri="{0D108BD9-81ED-4DB2-BD59-A6C34878D82A}">
                    <a16:rowId xmlns:a16="http://schemas.microsoft.com/office/drawing/2014/main" xmlns="" val="10012"/>
                  </a:ext>
                </a:extLst>
              </a:tr>
              <a:tr h="525683">
                <a:tc>
                  <a:txBody>
                    <a:bodyPr/>
                    <a:lstStyle/>
                    <a:p>
                      <a:pPr algn="ctr" fontAlgn="ctr"/>
                      <a:r>
                        <a:rPr lang="en-US" sz="1200" u="none" strike="noStrike">
                          <a:effectLst/>
                        </a:rPr>
                        <a:t>Organization</a:t>
                      </a:r>
                      <a:endParaRPr lang="en-US" sz="1200" b="1" i="0" u="none" strike="noStrike">
                        <a:solidFill>
                          <a:srgbClr val="202122"/>
                        </a:solidFill>
                        <a:effectLst/>
                        <a:latin typeface="Arial" panose="020B0604020202020204" pitchFamily="34" charset="0"/>
                      </a:endParaRPr>
                    </a:p>
                  </a:txBody>
                  <a:tcPr marL="2752" marR="2752" marT="2752" marB="0" anchor="ctr"/>
                </a:tc>
                <a:tc>
                  <a:txBody>
                    <a:bodyPr/>
                    <a:lstStyle/>
                    <a:p>
                      <a:pPr algn="l" fontAlgn="ctr"/>
                      <a:r>
                        <a:rPr lang="en-US" sz="1200" u="none" strike="noStrike">
                          <a:effectLst/>
                        </a:rPr>
                        <a:t>usually single cells</a:t>
                      </a:r>
                      <a:endParaRPr lang="en-US" sz="1200" b="0" i="0" u="none" strike="noStrike">
                        <a:solidFill>
                          <a:srgbClr val="202122"/>
                        </a:solidFill>
                        <a:effectLst/>
                        <a:latin typeface="Arial" panose="020B0604020202020204" pitchFamily="34" charset="0"/>
                      </a:endParaRPr>
                    </a:p>
                  </a:txBody>
                  <a:tcPr marL="2752" marR="2752" marT="2752" marB="0" anchor="ctr"/>
                </a:tc>
                <a:tc>
                  <a:txBody>
                    <a:bodyPr/>
                    <a:lstStyle/>
                    <a:p>
                      <a:pPr algn="l" fontAlgn="ctr"/>
                      <a:r>
                        <a:rPr lang="en-US" sz="1200" u="none" strike="noStrike">
                          <a:effectLst/>
                        </a:rPr>
                        <a:t>single cells, colonies, higher multicellular organisms with specialized cells</a:t>
                      </a:r>
                      <a:endParaRPr lang="en-US" sz="1200" b="0" i="0" u="none" strike="noStrike">
                        <a:solidFill>
                          <a:srgbClr val="202122"/>
                        </a:solidFill>
                        <a:effectLst/>
                        <a:latin typeface="Arial" panose="020B0604020202020204" pitchFamily="34" charset="0"/>
                      </a:endParaRPr>
                    </a:p>
                  </a:txBody>
                  <a:tcPr marL="2752" marR="2752" marT="2752" marB="0" anchor="ctr"/>
                </a:tc>
                <a:extLst>
                  <a:ext uri="{0D108BD9-81ED-4DB2-BD59-A6C34878D82A}">
                    <a16:rowId xmlns:a16="http://schemas.microsoft.com/office/drawing/2014/main" xmlns="" val="10013"/>
                  </a:ext>
                </a:extLst>
              </a:tr>
              <a:tr h="167888">
                <a:tc rowSpan="2">
                  <a:txBody>
                    <a:bodyPr/>
                    <a:lstStyle/>
                    <a:p>
                      <a:pPr algn="ctr" fontAlgn="ctr"/>
                      <a:r>
                        <a:rPr lang="en-US" sz="1200" u="sng" strike="noStrike">
                          <a:effectLst/>
                          <a:hlinkClick r:id="rId112" tooltip="Cell division"/>
                        </a:rPr>
                        <a:t>Cell division</a:t>
                      </a:r>
                      <a:endParaRPr lang="en-US" sz="1200" b="0" i="0" u="sng" strike="noStrike">
                        <a:solidFill>
                          <a:srgbClr val="0563C1"/>
                        </a:solidFill>
                        <a:effectLst/>
                        <a:latin typeface="Calibri" panose="020F0502020204030204" pitchFamily="34" charset="0"/>
                      </a:endParaRPr>
                    </a:p>
                  </a:txBody>
                  <a:tcPr marL="2752" marR="2752" marT="2752" marB="0" anchor="ctr"/>
                </a:tc>
                <a:tc rowSpan="2">
                  <a:txBody>
                    <a:bodyPr/>
                    <a:lstStyle/>
                    <a:p>
                      <a:pPr algn="l" fontAlgn="ctr"/>
                      <a:r>
                        <a:rPr lang="en-US" sz="1200" u="sng" strike="noStrike">
                          <a:effectLst/>
                          <a:hlinkClick r:id="rId113" tooltip="Binary fission"/>
                        </a:rPr>
                        <a:t>binary fission (simple division)</a:t>
                      </a:r>
                      <a:endParaRPr lang="en-US" sz="1200" b="0" i="0" u="sng" strike="noStrike">
                        <a:solidFill>
                          <a:srgbClr val="0563C1"/>
                        </a:solidFill>
                        <a:effectLst/>
                        <a:latin typeface="Calibri" panose="020F0502020204030204" pitchFamily="34" charset="0"/>
                      </a:endParaRPr>
                    </a:p>
                  </a:txBody>
                  <a:tcPr marL="2752" marR="2752" marT="2752" marB="0" anchor="ctr"/>
                </a:tc>
                <a:tc>
                  <a:txBody>
                    <a:bodyPr/>
                    <a:lstStyle/>
                    <a:p>
                      <a:pPr algn="l" fontAlgn="ctr"/>
                      <a:r>
                        <a:rPr lang="en-US" sz="1200" u="sng" strike="noStrike">
                          <a:effectLst/>
                          <a:hlinkClick r:id="rId114" tooltip="Mitosis"/>
                        </a:rPr>
                        <a:t>mitosis (fission or budding)</a:t>
                      </a:r>
                      <a:endParaRPr lang="en-US" sz="1200" b="0" i="0" u="sng" strike="noStrike">
                        <a:solidFill>
                          <a:srgbClr val="0563C1"/>
                        </a:solidFill>
                        <a:effectLst/>
                        <a:latin typeface="Calibri" panose="020F0502020204030204" pitchFamily="34" charset="0"/>
                      </a:endParaRPr>
                    </a:p>
                  </a:txBody>
                  <a:tcPr marL="2752" marR="2752" marT="2752" marB="0" anchor="ctr"/>
                </a:tc>
                <a:extLst>
                  <a:ext uri="{0D108BD9-81ED-4DB2-BD59-A6C34878D82A}">
                    <a16:rowId xmlns:a16="http://schemas.microsoft.com/office/drawing/2014/main" xmlns="" val="10014"/>
                  </a:ext>
                </a:extLst>
              </a:tr>
              <a:tr h="57798">
                <a:tc vMerge="1">
                  <a:txBody>
                    <a:bodyPr/>
                    <a:lstStyle/>
                    <a:p>
                      <a:endParaRPr lang="en-US"/>
                    </a:p>
                  </a:txBody>
                  <a:tcPr/>
                </a:tc>
                <a:tc vMerge="1">
                  <a:txBody>
                    <a:bodyPr/>
                    <a:lstStyle/>
                    <a:p>
                      <a:endParaRPr lang="en-US"/>
                    </a:p>
                  </a:txBody>
                  <a:tcPr/>
                </a:tc>
                <a:tc>
                  <a:txBody>
                    <a:bodyPr/>
                    <a:lstStyle/>
                    <a:p>
                      <a:pPr algn="l" fontAlgn="ctr"/>
                      <a:r>
                        <a:rPr lang="en-US" sz="1200" u="sng" strike="noStrike">
                          <a:effectLst/>
                          <a:hlinkClick r:id="rId115" tooltip="Meiosis"/>
                        </a:rPr>
                        <a:t>meiosis</a:t>
                      </a:r>
                      <a:endParaRPr lang="en-US" sz="1200" b="0" i="0" u="sng" strike="noStrike">
                        <a:solidFill>
                          <a:srgbClr val="0563C1"/>
                        </a:solidFill>
                        <a:effectLst/>
                        <a:latin typeface="Calibri" panose="020F0502020204030204" pitchFamily="34" charset="0"/>
                      </a:endParaRPr>
                    </a:p>
                  </a:txBody>
                  <a:tcPr marL="2752" marR="2752" marT="2752" marB="0" anchor="ctr"/>
                </a:tc>
                <a:extLst>
                  <a:ext uri="{0D108BD9-81ED-4DB2-BD59-A6C34878D82A}">
                    <a16:rowId xmlns:a16="http://schemas.microsoft.com/office/drawing/2014/main" xmlns="" val="10015"/>
                  </a:ext>
                </a:extLst>
              </a:tr>
              <a:tr h="211925">
                <a:tc>
                  <a:txBody>
                    <a:bodyPr/>
                    <a:lstStyle/>
                    <a:p>
                      <a:pPr algn="ctr" fontAlgn="ctr"/>
                      <a:r>
                        <a:rPr lang="en-US" sz="1200" u="sng" strike="noStrike">
                          <a:effectLst/>
                          <a:hlinkClick r:id="rId90" tooltip="Chromosome"/>
                        </a:rPr>
                        <a:t>Chromosomes</a:t>
                      </a:r>
                      <a:endParaRPr lang="en-US" sz="1200" b="0" i="0" u="sng" strike="noStrike">
                        <a:solidFill>
                          <a:srgbClr val="0563C1"/>
                        </a:solidFill>
                        <a:effectLst/>
                        <a:latin typeface="Calibri" panose="020F0502020204030204" pitchFamily="34" charset="0"/>
                      </a:endParaRPr>
                    </a:p>
                  </a:txBody>
                  <a:tcPr marL="2752" marR="2752" marT="2752" marB="0" anchor="ctr"/>
                </a:tc>
                <a:tc>
                  <a:txBody>
                    <a:bodyPr/>
                    <a:lstStyle/>
                    <a:p>
                      <a:pPr algn="l" fontAlgn="ctr"/>
                      <a:r>
                        <a:rPr lang="en-US" sz="1200" u="none" strike="noStrike">
                          <a:effectLst/>
                        </a:rPr>
                        <a:t>single chromosome</a:t>
                      </a:r>
                      <a:endParaRPr lang="en-US" sz="1200" b="0" i="0" u="none" strike="noStrike">
                        <a:solidFill>
                          <a:srgbClr val="202122"/>
                        </a:solidFill>
                        <a:effectLst/>
                        <a:latin typeface="Arial" panose="020B0604020202020204" pitchFamily="34" charset="0"/>
                      </a:endParaRPr>
                    </a:p>
                  </a:txBody>
                  <a:tcPr marL="2752" marR="2752" marT="2752" marB="0" anchor="ctr"/>
                </a:tc>
                <a:tc>
                  <a:txBody>
                    <a:bodyPr/>
                    <a:lstStyle/>
                    <a:p>
                      <a:pPr algn="l" fontAlgn="ctr"/>
                      <a:r>
                        <a:rPr lang="en-US" sz="1200" u="none" strike="noStrike">
                          <a:effectLst/>
                        </a:rPr>
                        <a:t>more than one chromosome</a:t>
                      </a:r>
                      <a:endParaRPr lang="en-US" sz="1200" b="0" i="0" u="none" strike="noStrike">
                        <a:solidFill>
                          <a:srgbClr val="202122"/>
                        </a:solidFill>
                        <a:effectLst/>
                        <a:latin typeface="Arial" panose="020B0604020202020204" pitchFamily="34" charset="0"/>
                      </a:endParaRPr>
                    </a:p>
                  </a:txBody>
                  <a:tcPr marL="2752" marR="2752" marT="2752" marB="0" anchor="ctr"/>
                </a:tc>
                <a:extLst>
                  <a:ext uri="{0D108BD9-81ED-4DB2-BD59-A6C34878D82A}">
                    <a16:rowId xmlns:a16="http://schemas.microsoft.com/office/drawing/2014/main" xmlns="" val="10016"/>
                  </a:ext>
                </a:extLst>
              </a:tr>
              <a:tr h="167888">
                <a:tc>
                  <a:txBody>
                    <a:bodyPr/>
                    <a:lstStyle/>
                    <a:p>
                      <a:pPr algn="ctr" fontAlgn="ctr"/>
                      <a:r>
                        <a:rPr lang="en-US" sz="1200" u="sng" strike="noStrike">
                          <a:effectLst/>
                          <a:hlinkClick r:id="rId116" tooltip="Membrane"/>
                        </a:rPr>
                        <a:t>Membranes</a:t>
                      </a:r>
                      <a:endParaRPr lang="en-US" sz="1200" b="0" i="0" u="sng" strike="noStrike">
                        <a:solidFill>
                          <a:srgbClr val="0563C1"/>
                        </a:solidFill>
                        <a:effectLst/>
                        <a:latin typeface="Calibri" panose="020F0502020204030204" pitchFamily="34" charset="0"/>
                      </a:endParaRPr>
                    </a:p>
                  </a:txBody>
                  <a:tcPr marL="2752" marR="2752" marT="2752" marB="0" anchor="ctr"/>
                </a:tc>
                <a:tc>
                  <a:txBody>
                    <a:bodyPr/>
                    <a:lstStyle/>
                    <a:p>
                      <a:pPr algn="l" fontAlgn="ctr"/>
                      <a:r>
                        <a:rPr lang="en-US" sz="1200" u="sng" strike="noStrike">
                          <a:effectLst/>
                          <a:hlinkClick r:id="rId7" tooltip="Cell membrane"/>
                        </a:rPr>
                        <a:t>cell membrane</a:t>
                      </a:r>
                      <a:endParaRPr lang="en-US" sz="1200" b="0" i="0" u="sng" strike="noStrike">
                        <a:solidFill>
                          <a:srgbClr val="0563C1"/>
                        </a:solidFill>
                        <a:effectLst/>
                        <a:latin typeface="Calibri" panose="020F0502020204030204" pitchFamily="34" charset="0"/>
                      </a:endParaRPr>
                    </a:p>
                  </a:txBody>
                  <a:tcPr marL="2752" marR="2752" marT="2752" marB="0" anchor="ctr"/>
                </a:tc>
                <a:tc>
                  <a:txBody>
                    <a:bodyPr/>
                    <a:lstStyle/>
                    <a:p>
                      <a:pPr algn="l" fontAlgn="b"/>
                      <a:r>
                        <a:rPr lang="en-US" sz="1200" u="none" strike="noStrike" dirty="0">
                          <a:effectLst/>
                        </a:rPr>
                        <a:t> </a:t>
                      </a:r>
                      <a:endParaRPr lang="en-US" sz="1200" b="0" i="0" u="none" strike="noStrike" dirty="0">
                        <a:solidFill>
                          <a:srgbClr val="000000"/>
                        </a:solidFill>
                        <a:effectLst/>
                        <a:latin typeface="Calibri" panose="020F0502020204030204" pitchFamily="34" charset="0"/>
                      </a:endParaRPr>
                    </a:p>
                  </a:txBody>
                  <a:tcPr marL="2752" marR="2752" marT="2752" marB="0" anchor="b"/>
                </a:tc>
                <a:extLst>
                  <a:ext uri="{0D108BD9-81ED-4DB2-BD59-A6C34878D82A}">
                    <a16:rowId xmlns:a16="http://schemas.microsoft.com/office/drawing/2014/main" xmlns="" val="10017"/>
                  </a:ext>
                </a:extLst>
              </a:tr>
            </a:tbl>
          </a:graphicData>
        </a:graphic>
      </p:graphicFrame>
      <p:pic>
        <p:nvPicPr>
          <p:cNvPr id="1068" name="Picture 44" descr="https://upload.wikimedia.org/wikipedia/commons/thumb/d/d8/Plant_cell_structure-en.svg/280px-Plant_cell_structure-en.svg.png"/>
          <p:cNvPicPr>
            <a:picLocks noChangeAspect="1" noChangeArrowheads="1"/>
          </p:cNvPicPr>
          <p:nvPr/>
        </p:nvPicPr>
        <p:blipFill>
          <a:blip r:embed="rId117">
            <a:extLst>
              <a:ext uri="{28A0092B-C50C-407E-A947-70E740481C1C}">
                <a14:useLocalDpi xmlns:a14="http://schemas.microsoft.com/office/drawing/2010/main" val="0"/>
              </a:ext>
            </a:extLst>
          </a:blip>
          <a:srcRect/>
          <a:stretch>
            <a:fillRect/>
          </a:stretch>
        </p:blipFill>
        <p:spPr bwMode="auto">
          <a:xfrm>
            <a:off x="985849" y="867806"/>
            <a:ext cx="4496491" cy="3292074"/>
          </a:xfrm>
          <a:prstGeom prst="rect">
            <a:avLst/>
          </a:prstGeom>
          <a:noFill/>
          <a:extLst>
            <a:ext uri="{909E8E84-426E-40DD-AFC4-6F175D3DCCD1}">
              <a14:hiddenFill xmlns:a14="http://schemas.microsoft.com/office/drawing/2010/main">
                <a:solidFill>
                  <a:srgbClr val="FFFFFF"/>
                </a:solidFill>
              </a14:hiddenFill>
            </a:ext>
          </a:extLst>
        </p:spPr>
      </p:pic>
      <p:pic>
        <p:nvPicPr>
          <p:cNvPr id="1070" name="Picture 46" descr="https://upload.wikimedia.org/wikipedia/commons/thumb/d/da/Cell_membrane_detailed_diagram_en.svg/300px-Cell_membrane_detailed_diagram_en.svg.png"/>
          <p:cNvPicPr>
            <a:picLocks noChangeAspect="1" noChangeArrowheads="1"/>
          </p:cNvPicPr>
          <p:nvPr/>
        </p:nvPicPr>
        <p:blipFill>
          <a:blip r:embed="rId118">
            <a:extLst>
              <a:ext uri="{28A0092B-C50C-407E-A947-70E740481C1C}">
                <a14:useLocalDpi xmlns:a14="http://schemas.microsoft.com/office/drawing/2010/main" val="0"/>
              </a:ext>
            </a:extLst>
          </a:blip>
          <a:srcRect/>
          <a:stretch>
            <a:fillRect/>
          </a:stretch>
        </p:blipFill>
        <p:spPr bwMode="auto">
          <a:xfrm>
            <a:off x="3556796" y="2873685"/>
            <a:ext cx="6248546" cy="2561904"/>
          </a:xfrm>
          <a:prstGeom prst="rect">
            <a:avLst/>
          </a:prstGeom>
          <a:noFill/>
          <a:extLst>
            <a:ext uri="{909E8E84-426E-40DD-AFC4-6F175D3DCCD1}">
              <a14:hiddenFill xmlns:a14="http://schemas.microsoft.com/office/drawing/2010/main">
                <a:solidFill>
                  <a:srgbClr val="FFFFFF"/>
                </a:solidFill>
              </a14:hiddenFill>
            </a:ext>
          </a:extLst>
        </p:spPr>
      </p:pic>
      <p:pic>
        <p:nvPicPr>
          <p:cNvPr id="1074" name="Picture 50" descr="https://upload.wikimedia.org/wikipedia/commons/thumb/6/63/DAPIMitoTrackerRedAlexaFluor488BPAE.jpg/220px-DAPIMitoTrackerRedAlexaFluor488BPAE.jpg"/>
          <p:cNvPicPr>
            <a:picLocks noChangeAspect="1" noChangeArrowheads="1"/>
          </p:cNvPicPr>
          <p:nvPr/>
        </p:nvPicPr>
        <p:blipFill>
          <a:blip r:embed="rId119">
            <a:extLst>
              <a:ext uri="{28A0092B-C50C-407E-A947-70E740481C1C}">
                <a14:useLocalDpi xmlns:a14="http://schemas.microsoft.com/office/drawing/2010/main" val="0"/>
              </a:ext>
            </a:extLst>
          </a:blip>
          <a:srcRect/>
          <a:stretch>
            <a:fillRect/>
          </a:stretch>
        </p:blipFill>
        <p:spPr bwMode="auto">
          <a:xfrm>
            <a:off x="2496457" y="922307"/>
            <a:ext cx="6054081" cy="4540564"/>
          </a:xfrm>
          <a:prstGeom prst="rect">
            <a:avLst/>
          </a:prstGeom>
          <a:noFill/>
          <a:extLst>
            <a:ext uri="{909E8E84-426E-40DD-AFC4-6F175D3DCCD1}">
              <a14:hiddenFill xmlns:a14="http://schemas.microsoft.com/office/drawing/2010/main">
                <a:solidFill>
                  <a:srgbClr val="FFFFFF"/>
                </a:solidFill>
              </a14:hiddenFill>
            </a:ext>
          </a:extLst>
        </p:spPr>
      </p:pic>
      <p:pic>
        <p:nvPicPr>
          <p:cNvPr id="1076" name="Picture 52" descr="https://upload.wikimedia.org/wikipedia/commons/thumb/b/b8/Endomembrane_system_diagram_en.svg/280px-Endomembrane_system_diagram_en.svg.png"/>
          <p:cNvPicPr>
            <a:picLocks noChangeAspect="1" noChangeArrowheads="1"/>
          </p:cNvPicPr>
          <p:nvPr/>
        </p:nvPicPr>
        <p:blipFill>
          <a:blip r:embed="rId120">
            <a:extLst>
              <a:ext uri="{28A0092B-C50C-407E-A947-70E740481C1C}">
                <a14:useLocalDpi xmlns:a14="http://schemas.microsoft.com/office/drawing/2010/main" val="0"/>
              </a:ext>
            </a:extLst>
          </a:blip>
          <a:srcRect/>
          <a:stretch>
            <a:fillRect/>
          </a:stretch>
        </p:blipFill>
        <p:spPr bwMode="auto">
          <a:xfrm rot="9093910">
            <a:off x="3934625" y="1821937"/>
            <a:ext cx="4272664" cy="3387612"/>
          </a:xfrm>
          <a:prstGeom prst="rect">
            <a:avLst/>
          </a:prstGeom>
          <a:noFill/>
          <a:extLst>
            <a:ext uri="{909E8E84-426E-40DD-AFC4-6F175D3DCCD1}">
              <a14:hiddenFill xmlns:a14="http://schemas.microsoft.com/office/drawing/2010/main">
                <a:solidFill>
                  <a:srgbClr val="FFFFFF"/>
                </a:solidFill>
              </a14:hiddenFill>
            </a:ext>
          </a:extLst>
        </p:spPr>
      </p:pic>
      <p:pic>
        <p:nvPicPr>
          <p:cNvPr id="1078" name="Picture 54" descr="https://duet-cdn.vox-cdn.com/thumbor/0x0:900x500/2400x1600/filters:focal(450x250:451x251):format(webp)/cdn.vox-cdn.com/uploads/chorus_asset/file/6438793/this-is-fine.jpg"/>
          <p:cNvPicPr>
            <a:picLocks noChangeAspect="1" noChangeArrowheads="1"/>
          </p:cNvPicPr>
          <p:nvPr/>
        </p:nvPicPr>
        <p:blipFill rotWithShape="1">
          <a:blip r:embed="rId121">
            <a:extLst>
              <a:ext uri="{28A0092B-C50C-407E-A947-70E740481C1C}">
                <a14:useLocalDpi xmlns:a14="http://schemas.microsoft.com/office/drawing/2010/main" val="0"/>
              </a:ext>
            </a:extLst>
          </a:blip>
          <a:srcRect l="11663" t="22456" r="11098" b="20627"/>
          <a:stretch/>
        </p:blipFill>
        <p:spPr bwMode="auto">
          <a:xfrm>
            <a:off x="720401" y="1240005"/>
            <a:ext cx="9622971" cy="47274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759334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nodeType="afterEffect">
                                  <p:stCondLst>
                                    <p:cond delay="7000"/>
                                  </p:stCondLst>
                                  <p:childTnLst>
                                    <p:set>
                                      <p:cBhvr>
                                        <p:cTn id="13" dur="1" fill="hold">
                                          <p:stCondLst>
                                            <p:cond delay="0"/>
                                          </p:stCondLst>
                                        </p:cTn>
                                        <p:tgtEl>
                                          <p:spTgt spid="1064"/>
                                        </p:tgtEl>
                                        <p:attrNameLst>
                                          <p:attrName>style.visibility</p:attrName>
                                        </p:attrNameLst>
                                      </p:cBhvr>
                                      <p:to>
                                        <p:strVal val="visible"/>
                                      </p:to>
                                    </p:set>
                                  </p:childTnLst>
                                </p:cTn>
                              </p:par>
                            </p:childTnLst>
                          </p:cTn>
                        </p:par>
                        <p:par>
                          <p:cTn id="14" fill="hold">
                            <p:stCondLst>
                              <p:cond delay="7000"/>
                            </p:stCondLst>
                            <p:childTnLst>
                              <p:par>
                                <p:cTn id="15" presetID="1" presetClass="entr" presetSubtype="0" fill="hold" grpId="0" nodeType="afterEffect">
                                  <p:stCondLst>
                                    <p:cond delay="1000"/>
                                  </p:stCondLst>
                                  <p:childTnLst>
                                    <p:set>
                                      <p:cBhvr>
                                        <p:cTn id="16" dur="1" fill="hold">
                                          <p:stCondLst>
                                            <p:cond delay="0"/>
                                          </p:stCondLst>
                                        </p:cTn>
                                        <p:tgtEl>
                                          <p:spTgt spid="37"/>
                                        </p:tgtEl>
                                        <p:attrNameLst>
                                          <p:attrName>style.visibility</p:attrName>
                                        </p:attrNameLst>
                                      </p:cBhvr>
                                      <p:to>
                                        <p:strVal val="visible"/>
                                      </p:to>
                                    </p:set>
                                  </p:childTnLst>
                                </p:cTn>
                              </p:par>
                            </p:childTnLst>
                          </p:cTn>
                        </p:par>
                        <p:par>
                          <p:cTn id="17" fill="hold">
                            <p:stCondLst>
                              <p:cond delay="8000"/>
                            </p:stCondLst>
                            <p:childTnLst>
                              <p:par>
                                <p:cTn id="18" presetID="1" presetClass="entr" presetSubtype="0" fill="hold" nodeType="afterEffect">
                                  <p:stCondLst>
                                    <p:cond delay="1000"/>
                                  </p:stCondLst>
                                  <p:childTnLst>
                                    <p:set>
                                      <p:cBhvr>
                                        <p:cTn id="19" dur="1" fill="hold">
                                          <p:stCondLst>
                                            <p:cond delay="0"/>
                                          </p:stCondLst>
                                        </p:cTn>
                                        <p:tgtEl>
                                          <p:spTgt spid="1066"/>
                                        </p:tgtEl>
                                        <p:attrNameLst>
                                          <p:attrName>style.visibility</p:attrName>
                                        </p:attrNameLst>
                                      </p:cBhvr>
                                      <p:to>
                                        <p:strVal val="visible"/>
                                      </p:to>
                                    </p:set>
                                  </p:childTnLst>
                                </p:cTn>
                              </p:par>
                            </p:childTnLst>
                          </p:cTn>
                        </p:par>
                        <p:par>
                          <p:cTn id="20" fill="hold">
                            <p:stCondLst>
                              <p:cond delay="9000"/>
                            </p:stCondLst>
                            <p:childTnLst>
                              <p:par>
                                <p:cTn id="21" presetID="1" presetClass="entr" presetSubtype="0" fill="hold" grpId="0" nodeType="afterEffect">
                                  <p:stCondLst>
                                    <p:cond delay="1000"/>
                                  </p:stCondLst>
                                  <p:childTnLst>
                                    <p:set>
                                      <p:cBhvr>
                                        <p:cTn id="22" dur="1" fill="hold">
                                          <p:stCondLst>
                                            <p:cond delay="0"/>
                                          </p:stCondLst>
                                        </p:cTn>
                                        <p:tgtEl>
                                          <p:spTgt spid="38"/>
                                        </p:tgtEl>
                                        <p:attrNameLst>
                                          <p:attrName>style.visibility</p:attrName>
                                        </p:attrNameLst>
                                      </p:cBhvr>
                                      <p:to>
                                        <p:strVal val="visible"/>
                                      </p:to>
                                    </p:set>
                                  </p:childTnLst>
                                </p:cTn>
                              </p:par>
                            </p:childTnLst>
                          </p:cTn>
                        </p:par>
                        <p:par>
                          <p:cTn id="23" fill="hold">
                            <p:stCondLst>
                              <p:cond delay="10000"/>
                            </p:stCondLst>
                            <p:childTnLst>
                              <p:par>
                                <p:cTn id="24" presetID="1" presetClass="entr" presetSubtype="0" fill="hold" nodeType="afterEffect">
                                  <p:stCondLst>
                                    <p:cond delay="1000"/>
                                  </p:stCondLst>
                                  <p:childTnLst>
                                    <p:set>
                                      <p:cBhvr>
                                        <p:cTn id="25" dur="1" fill="hold">
                                          <p:stCondLst>
                                            <p:cond delay="0"/>
                                          </p:stCondLst>
                                        </p:cTn>
                                        <p:tgtEl>
                                          <p:spTgt spid="39"/>
                                        </p:tgtEl>
                                        <p:attrNameLst>
                                          <p:attrName>style.visibility</p:attrName>
                                        </p:attrNameLst>
                                      </p:cBhvr>
                                      <p:to>
                                        <p:strVal val="visible"/>
                                      </p:to>
                                    </p:set>
                                  </p:childTnLst>
                                </p:cTn>
                              </p:par>
                            </p:childTnLst>
                          </p:cTn>
                        </p:par>
                        <p:par>
                          <p:cTn id="26" fill="hold">
                            <p:stCondLst>
                              <p:cond delay="11000"/>
                            </p:stCondLst>
                            <p:childTnLst>
                              <p:par>
                                <p:cTn id="27" presetID="1" presetClass="entr" presetSubtype="0" fill="hold" nodeType="afterEffect">
                                  <p:stCondLst>
                                    <p:cond delay="1000"/>
                                  </p:stCondLst>
                                  <p:childTnLst>
                                    <p:set>
                                      <p:cBhvr>
                                        <p:cTn id="28" dur="1" fill="hold">
                                          <p:stCondLst>
                                            <p:cond delay="0"/>
                                          </p:stCondLst>
                                        </p:cTn>
                                        <p:tgtEl>
                                          <p:spTgt spid="1068"/>
                                        </p:tgtEl>
                                        <p:attrNameLst>
                                          <p:attrName>style.visibility</p:attrName>
                                        </p:attrNameLst>
                                      </p:cBhvr>
                                      <p:to>
                                        <p:strVal val="visible"/>
                                      </p:to>
                                    </p:set>
                                  </p:childTnLst>
                                </p:cTn>
                              </p:par>
                            </p:childTnLst>
                          </p:cTn>
                        </p:par>
                        <p:par>
                          <p:cTn id="29" fill="hold">
                            <p:stCondLst>
                              <p:cond delay="12000"/>
                            </p:stCondLst>
                            <p:childTnLst>
                              <p:par>
                                <p:cTn id="30" presetID="1" presetClass="entr" presetSubtype="0" fill="hold" nodeType="afterEffect">
                                  <p:stCondLst>
                                    <p:cond delay="1000"/>
                                  </p:stCondLst>
                                  <p:childTnLst>
                                    <p:set>
                                      <p:cBhvr>
                                        <p:cTn id="31" dur="1" fill="hold">
                                          <p:stCondLst>
                                            <p:cond delay="0"/>
                                          </p:stCondLst>
                                        </p:cTn>
                                        <p:tgtEl>
                                          <p:spTgt spid="1070"/>
                                        </p:tgtEl>
                                        <p:attrNameLst>
                                          <p:attrName>style.visibility</p:attrName>
                                        </p:attrNameLst>
                                      </p:cBhvr>
                                      <p:to>
                                        <p:strVal val="visible"/>
                                      </p:to>
                                    </p:set>
                                  </p:childTnLst>
                                </p:cTn>
                              </p:par>
                            </p:childTnLst>
                          </p:cTn>
                        </p:par>
                        <p:par>
                          <p:cTn id="32" fill="hold">
                            <p:stCondLst>
                              <p:cond delay="13000"/>
                            </p:stCondLst>
                            <p:childTnLst>
                              <p:par>
                                <p:cTn id="33" presetID="1" presetClass="entr" presetSubtype="0" fill="hold" nodeType="afterEffect">
                                  <p:stCondLst>
                                    <p:cond delay="1000"/>
                                  </p:stCondLst>
                                  <p:childTnLst>
                                    <p:set>
                                      <p:cBhvr>
                                        <p:cTn id="34" dur="1" fill="hold">
                                          <p:stCondLst>
                                            <p:cond delay="0"/>
                                          </p:stCondLst>
                                        </p:cTn>
                                        <p:tgtEl>
                                          <p:spTgt spid="1074"/>
                                        </p:tgtEl>
                                        <p:attrNameLst>
                                          <p:attrName>style.visibility</p:attrName>
                                        </p:attrNameLst>
                                      </p:cBhvr>
                                      <p:to>
                                        <p:strVal val="visible"/>
                                      </p:to>
                                    </p:set>
                                  </p:childTnLst>
                                </p:cTn>
                              </p:par>
                            </p:childTnLst>
                          </p:cTn>
                        </p:par>
                        <p:par>
                          <p:cTn id="35" fill="hold">
                            <p:stCondLst>
                              <p:cond delay="14000"/>
                            </p:stCondLst>
                            <p:childTnLst>
                              <p:par>
                                <p:cTn id="36" presetID="1" presetClass="entr" presetSubtype="0" fill="hold" nodeType="afterEffect">
                                  <p:stCondLst>
                                    <p:cond delay="1000"/>
                                  </p:stCondLst>
                                  <p:childTnLst>
                                    <p:set>
                                      <p:cBhvr>
                                        <p:cTn id="37" dur="1" fill="hold">
                                          <p:stCondLst>
                                            <p:cond delay="0"/>
                                          </p:stCondLst>
                                        </p:cTn>
                                        <p:tgtEl>
                                          <p:spTgt spid="1076"/>
                                        </p:tgtEl>
                                        <p:attrNameLst>
                                          <p:attrName>style.visibility</p:attrName>
                                        </p:attrNameLst>
                                      </p:cBhvr>
                                      <p:to>
                                        <p:strVal val="visible"/>
                                      </p:to>
                                    </p:set>
                                  </p:childTnLst>
                                </p:cTn>
                              </p:par>
                            </p:childTnLst>
                          </p:cTn>
                        </p:par>
                        <p:par>
                          <p:cTn id="38" fill="hold">
                            <p:stCondLst>
                              <p:cond delay="15000"/>
                            </p:stCondLst>
                            <p:childTnLst>
                              <p:par>
                                <p:cTn id="39" presetID="1" presetClass="entr" presetSubtype="0" fill="hold" nodeType="afterEffect">
                                  <p:stCondLst>
                                    <p:cond delay="1000"/>
                                  </p:stCondLst>
                                  <p:childTnLst>
                                    <p:set>
                                      <p:cBhvr>
                                        <p:cTn id="40" dur="1" fill="hold">
                                          <p:stCondLst>
                                            <p:cond delay="0"/>
                                          </p:stCondLst>
                                        </p:cTn>
                                        <p:tgtEl>
                                          <p:spTgt spid="10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7" grpId="0"/>
      <p:bldP spid="3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i="1" dirty="0"/>
              <a:t>vestigial</a:t>
            </a:r>
          </a:p>
        </p:txBody>
      </p:sp>
      <p:sp>
        <p:nvSpPr>
          <p:cNvPr id="3" name="Объект 2"/>
          <p:cNvSpPr>
            <a:spLocks noGrp="1"/>
          </p:cNvSpPr>
          <p:nvPr>
            <p:ph idx="1"/>
          </p:nvPr>
        </p:nvSpPr>
        <p:spPr>
          <a:xfrm>
            <a:off x="109120" y="1690688"/>
            <a:ext cx="4009572" cy="4351338"/>
          </a:xfrm>
        </p:spPr>
        <p:txBody>
          <a:bodyPr>
            <a:normAutofit/>
          </a:bodyPr>
          <a:lstStyle/>
          <a:p>
            <a:r>
              <a:rPr lang="en-US" sz="2000" dirty="0"/>
              <a:t>vestigial (</a:t>
            </a:r>
            <a:r>
              <a:rPr lang="en-US" sz="2000" dirty="0">
                <a:hlinkClick r:id="rId2"/>
              </a:rPr>
              <a:t>vg</a:t>
            </a:r>
            <a:r>
              <a:rPr lang="en-US" sz="2000" dirty="0"/>
              <a:t>) encodes a wing/</a:t>
            </a:r>
            <a:r>
              <a:rPr lang="en-US" sz="2000" dirty="0" err="1"/>
              <a:t>haltere</a:t>
            </a:r>
            <a:r>
              <a:rPr lang="en-US" sz="2000" dirty="0"/>
              <a:t> identity selector gene. It functions as a transcriptional activator when bound to the product of </a:t>
            </a:r>
            <a:r>
              <a:rPr lang="en-US" sz="2000" dirty="0" err="1">
                <a:hlinkClick r:id="rId3"/>
              </a:rPr>
              <a:t>sd</a:t>
            </a:r>
            <a:r>
              <a:rPr lang="en-US" sz="2000" dirty="0"/>
              <a:t> to direct wing specific gene expression and regulate cell proliferation. It also has a role in muscle specification.</a:t>
            </a:r>
          </a:p>
        </p:txBody>
      </p:sp>
      <p:pic>
        <p:nvPicPr>
          <p:cNvPr id="4" name="Рисунок 3"/>
          <p:cNvPicPr>
            <a:picLocks noChangeAspect="1"/>
          </p:cNvPicPr>
          <p:nvPr/>
        </p:nvPicPr>
        <p:blipFill>
          <a:blip r:embed="rId4"/>
          <a:stretch>
            <a:fillRect/>
          </a:stretch>
        </p:blipFill>
        <p:spPr>
          <a:xfrm>
            <a:off x="4118692" y="4446918"/>
            <a:ext cx="7871636" cy="1987423"/>
          </a:xfrm>
          <a:prstGeom prst="rect">
            <a:avLst/>
          </a:prstGeom>
          <a:ln>
            <a:noFill/>
          </a:ln>
          <a:effectLst>
            <a:outerShdw blurRad="292100" dist="139700" dir="2700000" algn="tl" rotWithShape="0">
              <a:srgbClr val="333333">
                <a:alpha val="65000"/>
              </a:srgbClr>
            </a:outerShdw>
          </a:effectLst>
        </p:spPr>
      </p:pic>
      <p:pic>
        <p:nvPicPr>
          <p:cNvPr id="14338" name="Picture 2" descr="Genetics Practice - Bunnies and Fruit Flie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3401" y="4598924"/>
            <a:ext cx="3881009" cy="1759857"/>
          </a:xfrm>
          <a:prstGeom prst="rect">
            <a:avLst/>
          </a:prstGeom>
          <a:noFill/>
          <a:extLst>
            <a:ext uri="{909E8E84-426E-40DD-AFC4-6F175D3DCCD1}">
              <a14:hiddenFill xmlns:a14="http://schemas.microsoft.com/office/drawing/2010/main">
                <a:solidFill>
                  <a:srgbClr val="FFFFFF"/>
                </a:solidFill>
              </a14:hiddenFill>
            </a:ext>
          </a:extLst>
        </p:spPr>
      </p:pic>
      <p:sp>
        <p:nvSpPr>
          <p:cNvPr id="7" name="Объект 2"/>
          <p:cNvSpPr txBox="1">
            <a:spLocks/>
          </p:cNvSpPr>
          <p:nvPr/>
        </p:nvSpPr>
        <p:spPr>
          <a:xfrm>
            <a:off x="4188530" y="1690688"/>
            <a:ext cx="4009572" cy="1400855"/>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t>Mammalian vestigial-like 2, a cofactor of TEF-1 and MEF2 transcription factors that promotes skeletal muscle differentiation.</a:t>
            </a:r>
          </a:p>
        </p:txBody>
      </p:sp>
      <p:pic>
        <p:nvPicPr>
          <p:cNvPr id="14340" name="Picture 4" descr="Researchers Discovered Proteins Essential to Development of Skeletal Muscle  - Science news - Tasnim News Agency | Tasnim News Agency"/>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64011" y="1016000"/>
            <a:ext cx="3971616" cy="276523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9897521"/>
      </p:ext>
    </p:extLst>
  </p:cSld>
  <p:clrMapOvr>
    <a:masterClrMapping/>
  </p:clrMapOvr>
  <p:transition spd="med">
    <p:pull/>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Кореец с маленькой бумажкой - мем из сериала &quot;Сообщество&qu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35428"/>
            <a:ext cx="12207295" cy="75184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Genetics Practice - Bunnies and Fruit Flies"/>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2649" b="92053" l="48949" r="95796"/>
                    </a14:imgEffect>
                  </a14:imgLayer>
                </a14:imgProps>
              </a:ext>
              <a:ext uri="{28A0092B-C50C-407E-A947-70E740481C1C}">
                <a14:useLocalDpi xmlns:a14="http://schemas.microsoft.com/office/drawing/2010/main" val="0"/>
              </a:ext>
            </a:extLst>
          </a:blip>
          <a:srcRect/>
          <a:stretch>
            <a:fillRect/>
          </a:stretch>
        </p:blipFill>
        <p:spPr bwMode="auto">
          <a:xfrm rot="2956566">
            <a:off x="2542168" y="1612924"/>
            <a:ext cx="2385864" cy="1081878"/>
          </a:xfrm>
          <a:prstGeom prst="rect">
            <a:avLst/>
          </a:prstGeom>
          <a:noFill/>
          <a:extLst>
            <a:ext uri="{909E8E84-426E-40DD-AFC4-6F175D3DCCD1}">
              <a14:hiddenFill xmlns:a14="http://schemas.microsoft.com/office/drawing/2010/main">
                <a:solidFill>
                  <a:srgbClr val="FFFFFF"/>
                </a:solidFill>
              </a14:hiddenFill>
            </a:ext>
          </a:extLst>
        </p:spPr>
      </p:pic>
      <p:pic>
        <p:nvPicPr>
          <p:cNvPr id="15364" name="Picture 4" descr="Drosophila melanogaster / KXCI"/>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20200" b="51400" l="67333" r="82000"/>
                    </a14:imgEffect>
                  </a14:imgLayer>
                </a14:imgProps>
              </a:ext>
              <a:ext uri="{28A0092B-C50C-407E-A947-70E740481C1C}">
                <a14:useLocalDpi xmlns:a14="http://schemas.microsoft.com/office/drawing/2010/main" val="0"/>
              </a:ext>
            </a:extLst>
          </a:blip>
          <a:srcRect l="65910" t="19657" r="17836" b="44991"/>
          <a:stretch/>
        </p:blipFill>
        <p:spPr bwMode="auto">
          <a:xfrm rot="20825548" flipH="1">
            <a:off x="4106801" y="672316"/>
            <a:ext cx="3187972" cy="368861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Кореец с маленькой бумажкой - мем из сериала &quot;Сообщество&quot;"/>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12097" b="54570" l="36755" r="64238">
                        <a14:backgroundMark x1="39404" y1="30376" x2="49503" y2="50269"/>
                        <a14:backgroundMark x1="42881" y1="27957" x2="52152" y2="49731"/>
                        <a14:backgroundMark x1="53808" y1="44086" x2="56457" y2="43011"/>
                        <a14:backgroundMark x1="49338" y1="38172" x2="47351" y2="25000"/>
                        <a14:backgroundMark x1="41556" y1="26075" x2="44702" y2="24731"/>
                        <a14:backgroundMark x1="45364" y1="25806" x2="48675" y2="25000"/>
                        <a14:backgroundMark x1="48510" y1="25538" x2="51325" y2="41667"/>
                        <a14:backgroundMark x1="53311" y1="44892" x2="54139" y2="42473"/>
                      </a14:backgroundRemoval>
                    </a14:imgEffect>
                  </a14:imgLayer>
                </a14:imgProps>
              </a:ext>
              <a:ext uri="{28A0092B-C50C-407E-A947-70E740481C1C}">
                <a14:useLocalDpi xmlns:a14="http://schemas.microsoft.com/office/drawing/2010/main" val="0"/>
              </a:ext>
            </a:extLst>
          </a:blip>
          <a:srcRect l="35907" t="10618" r="34606" b="40348"/>
          <a:stretch/>
        </p:blipFill>
        <p:spPr bwMode="auto">
          <a:xfrm>
            <a:off x="4383314" y="362856"/>
            <a:ext cx="3599543" cy="3686629"/>
          </a:xfrm>
          <a:prstGeom prst="rect">
            <a:avLst/>
          </a:prstGeom>
          <a:noFill/>
          <a:extLst>
            <a:ext uri="{909E8E84-426E-40DD-AFC4-6F175D3DCCD1}">
              <a14:hiddenFill xmlns:a14="http://schemas.microsoft.com/office/drawing/2010/main">
                <a:solidFill>
                  <a:srgbClr val="FFFFFF"/>
                </a:solidFill>
              </a14:hiddenFill>
            </a:ext>
          </a:extLst>
        </p:spPr>
      </p:pic>
      <p:pic>
        <p:nvPicPr>
          <p:cNvPr id="15368" name="Picture 8" descr="How to Draw DNA - Really Easy Drawing Tutorial"/>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18584224">
            <a:off x="3454227" y="1985583"/>
            <a:ext cx="1186033" cy="118254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Кореец с маленькой бумажкой - мем из сериала &quot;Сообщество&quot;"/>
          <p:cNvPicPr>
            <a:picLocks noChangeAspect="1" noChangeArrowheads="1"/>
          </p:cNvPicPr>
          <p:nvPr/>
        </p:nvPicPr>
        <p:blipFill rotWithShape="1">
          <a:blip r:embed="rId10">
            <a:extLst>
              <a:ext uri="{BEBA8EAE-BF5A-486C-A8C5-ECC9F3942E4B}">
                <a14:imgProps xmlns:a14="http://schemas.microsoft.com/office/drawing/2010/main">
                  <a14:imgLayer r:embed="rId8">
                    <a14:imgEffect>
                      <a14:backgroundRemoval t="35215" b="47581" l="29305" r="37748">
                        <a14:foregroundMark x1="29801" y1="41129" x2="32616" y2="41129"/>
                        <a14:backgroundMark x1="32781" y1="37097" x2="35265" y2="41129"/>
                      </a14:backgroundRemoval>
                    </a14:imgEffect>
                  </a14:imgLayer>
                </a14:imgProps>
              </a:ext>
              <a:ext uri="{28A0092B-C50C-407E-A947-70E740481C1C}">
                <a14:useLocalDpi xmlns:a14="http://schemas.microsoft.com/office/drawing/2010/main" val="0"/>
              </a:ext>
            </a:extLst>
          </a:blip>
          <a:srcRect l="28834" t="33880" r="65578" b="50869"/>
          <a:stretch/>
        </p:blipFill>
        <p:spPr bwMode="auto">
          <a:xfrm>
            <a:off x="3528556" y="2117841"/>
            <a:ext cx="682173" cy="11466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676050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20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par>
                          <p:cTn id="8" fill="hold">
                            <p:stCondLst>
                              <p:cond delay="4000"/>
                            </p:stCondLst>
                            <p:childTnLst>
                              <p:par>
                                <p:cTn id="9" presetID="10" presetClass="exit" presetSubtype="0" fill="hold" nodeType="afterEffect">
                                  <p:stCondLst>
                                    <p:cond delay="1500"/>
                                  </p:stCondLst>
                                  <p:childTnLst>
                                    <p:animEffect transition="out" filter="fade">
                                      <p:cBhvr>
                                        <p:cTn id="10" dur="1000"/>
                                        <p:tgtEl>
                                          <p:spTgt spid="5"/>
                                        </p:tgtEl>
                                      </p:cBhvr>
                                    </p:animEffect>
                                    <p:set>
                                      <p:cBhvr>
                                        <p:cTn id="11" dur="1" fill="hold">
                                          <p:stCondLst>
                                            <p:cond delay="999"/>
                                          </p:stCondLst>
                                        </p:cTn>
                                        <p:tgtEl>
                                          <p:spTgt spid="5"/>
                                        </p:tgtEl>
                                        <p:attrNameLst>
                                          <p:attrName>style.visibility</p:attrName>
                                        </p:attrNameLst>
                                      </p:cBhvr>
                                      <p:to>
                                        <p:strVal val="hidden"/>
                                      </p:to>
                                    </p:set>
                                  </p:childTnLst>
                                </p:cTn>
                              </p:par>
                            </p:childTnLst>
                          </p:cTn>
                        </p:par>
                        <p:par>
                          <p:cTn id="12" fill="hold">
                            <p:stCondLst>
                              <p:cond delay="6500"/>
                            </p:stCondLst>
                            <p:childTnLst>
                              <p:par>
                                <p:cTn id="13" presetID="10" presetClass="entr" presetSubtype="0" fill="hold" nodeType="afterEffect">
                                  <p:stCondLst>
                                    <p:cond delay="0"/>
                                  </p:stCondLst>
                                  <p:childTnLst>
                                    <p:set>
                                      <p:cBhvr>
                                        <p:cTn id="14" dur="1" fill="hold">
                                          <p:stCondLst>
                                            <p:cond delay="0"/>
                                          </p:stCondLst>
                                        </p:cTn>
                                        <p:tgtEl>
                                          <p:spTgt spid="15368"/>
                                        </p:tgtEl>
                                        <p:attrNameLst>
                                          <p:attrName>style.visibility</p:attrName>
                                        </p:attrNameLst>
                                      </p:cBhvr>
                                      <p:to>
                                        <p:strVal val="visible"/>
                                      </p:to>
                                    </p:set>
                                    <p:animEffect transition="in" filter="fade">
                                      <p:cBhvr>
                                        <p:cTn id="15" dur="1000"/>
                                        <p:tgtEl>
                                          <p:spTgt spid="15368"/>
                                        </p:tgtEl>
                                      </p:cBhvr>
                                    </p:animEffect>
                                  </p:childTnLst>
                                </p:cTn>
                              </p:par>
                              <p:par>
                                <p:cTn id="16" presetID="10" presetClass="entr" presetSubtype="0" fill="hold" nodeType="withEffect">
                                  <p:stCondLst>
                                    <p:cond delay="0"/>
                                  </p:stCondLst>
                                  <p:childTnLst>
                                    <p:set>
                                      <p:cBhvr>
                                        <p:cTn id="17" dur="1" fill="hold">
                                          <p:stCondLst>
                                            <p:cond delay="0"/>
                                          </p:stCondLst>
                                        </p:cTn>
                                        <p:tgtEl>
                                          <p:spTgt spid="15364"/>
                                        </p:tgtEl>
                                        <p:attrNameLst>
                                          <p:attrName>style.visibility</p:attrName>
                                        </p:attrNameLst>
                                      </p:cBhvr>
                                      <p:to>
                                        <p:strVal val="visible"/>
                                      </p:to>
                                    </p:set>
                                    <p:animEffect transition="in" filter="fade">
                                      <p:cBhvr>
                                        <p:cTn id="18" dur="1000"/>
                                        <p:tgtEl>
                                          <p:spTgt spid="153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18886" y="279400"/>
            <a:ext cx="10515600" cy="1325563"/>
          </a:xfrm>
        </p:spPr>
        <p:txBody>
          <a:bodyPr/>
          <a:lstStyle/>
          <a:p>
            <a:r>
              <a:rPr lang="ru-RU" dirty="0"/>
              <a:t>Выделение ДНК</a:t>
            </a:r>
            <a:endParaRPr lang="en-US" dirty="0"/>
          </a:p>
        </p:txBody>
      </p:sp>
      <p:sp>
        <p:nvSpPr>
          <p:cNvPr id="3" name="Объект 2"/>
          <p:cNvSpPr>
            <a:spLocks noGrp="1"/>
          </p:cNvSpPr>
          <p:nvPr>
            <p:ph idx="1"/>
          </p:nvPr>
        </p:nvSpPr>
        <p:spPr>
          <a:xfrm>
            <a:off x="693057" y="1935956"/>
            <a:ext cx="10515600" cy="4351338"/>
          </a:xfrm>
        </p:spPr>
        <p:txBody>
          <a:bodyPr/>
          <a:lstStyle/>
          <a:p>
            <a:r>
              <a:rPr lang="ru-RU" dirty="0"/>
              <a:t>«Химией»</a:t>
            </a:r>
          </a:p>
          <a:p>
            <a:r>
              <a:rPr lang="ru-RU" dirty="0"/>
              <a:t>Фильтром</a:t>
            </a:r>
          </a:p>
          <a:p>
            <a:r>
              <a:rPr lang="ru-RU" dirty="0"/>
              <a:t>Микрочастицами</a:t>
            </a:r>
          </a:p>
        </p:txBody>
      </p:sp>
      <p:pic>
        <p:nvPicPr>
          <p:cNvPr id="17414" name="Picture 6" descr="谈谈“拧毛巾”功法- 知乎"/>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5800" y="1715294"/>
            <a:ext cx="6858000" cy="457200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230135214"/>
      </p:ext>
    </p:extLst>
  </p:cSld>
  <p:clrMapOvr>
    <a:masterClrMapping/>
  </p:clrMapOvr>
  <p:transition spd="med">
    <p:pull/>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Купить Механические весы ВРНЦ-10 - «ККМ Плюс»">
            <a:extLst>
              <a:ext uri="{FF2B5EF4-FFF2-40B4-BE49-F238E27FC236}">
                <a16:creationId xmlns:a16="http://schemas.microsoft.com/office/drawing/2014/main" xmlns="" id="{0B1B8BEC-E730-4DD1-9949-A2B237E8F8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1218" y="241890"/>
            <a:ext cx="8498958" cy="637421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Genetics Practice - Bunnies and Fruit Flies">
            <a:extLst>
              <a:ext uri="{FF2B5EF4-FFF2-40B4-BE49-F238E27FC236}">
                <a16:creationId xmlns:a16="http://schemas.microsoft.com/office/drawing/2014/main" xmlns="" id="{C57D86A1-3D1E-460A-BD3F-FF3DC03022F1}"/>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47859"/>
          <a:stretch/>
        </p:blipFill>
        <p:spPr bwMode="auto">
          <a:xfrm rot="10284414">
            <a:off x="3673427" y="3982757"/>
            <a:ext cx="1215464" cy="105705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Наклейка на авто Воздушный шарик 28 машину виниловая - матовая, глянцевая,  светоотражающая, магнитная, металлизированная">
            <a:extLst>
              <a:ext uri="{FF2B5EF4-FFF2-40B4-BE49-F238E27FC236}">
                <a16:creationId xmlns:a16="http://schemas.microsoft.com/office/drawing/2014/main" xmlns="" id="{8342541A-8658-40AF-BC1B-4107762FFAD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3161"/>
          <a:stretch/>
        </p:blipFill>
        <p:spPr bwMode="auto">
          <a:xfrm flipH="1">
            <a:off x="6697123" y="1321551"/>
            <a:ext cx="3095461" cy="34205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3959870"/>
      </p:ext>
    </p:extLst>
  </p:cSld>
  <p:clrMapOvr>
    <a:masterClrMapping/>
  </p:clrMapOvr>
  <p:transition spd="slow">
    <p:cove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199" y="321582"/>
            <a:ext cx="10515600" cy="1325563"/>
          </a:xfrm>
        </p:spPr>
        <p:txBody>
          <a:bodyPr/>
          <a:lstStyle/>
          <a:p>
            <a:pPr algn="ctr"/>
            <a:r>
              <a:rPr lang="ru-RU" dirty="0"/>
              <a:t>Амплификация (преумножение)</a:t>
            </a:r>
            <a:endParaRPr lang="en-US" dirty="0"/>
          </a:p>
        </p:txBody>
      </p:sp>
      <p:pic>
        <p:nvPicPr>
          <p:cNvPr id="18434" name="Picture 2" descr="Chessboard With Exponential Growing Heaps Of Rice Grains-foton och fler  bilder på Schackbräde - iStoc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65059" y="1900235"/>
            <a:ext cx="6461881" cy="4297363"/>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360250735"/>
      </p:ext>
    </p:extLst>
  </p:cSld>
  <p:clrMapOvr>
    <a:masterClrMapping/>
  </p:clrMapOvr>
  <p:transition spd="med">
    <p:pull/>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2643868"/>
            <a:ext cx="10515600" cy="1325563"/>
          </a:xfrm>
        </p:spPr>
        <p:txBody>
          <a:bodyPr/>
          <a:lstStyle/>
          <a:p>
            <a:pPr algn="ctr"/>
            <a:r>
              <a:rPr lang="ru-RU" dirty="0" err="1"/>
              <a:t>Секвенирование</a:t>
            </a:r>
            <a:endParaRPr lang="en-US" dirty="0"/>
          </a:p>
        </p:txBody>
      </p:sp>
    </p:spTree>
    <p:extLst>
      <p:ext uri="{BB962C8B-B14F-4D97-AF65-F5344CB8AC3E}">
        <p14:creationId xmlns:p14="http://schemas.microsoft.com/office/powerpoint/2010/main" val="11215740"/>
      </p:ext>
    </p:extLst>
  </p:cSld>
  <p:clrMapOvr>
    <a:masterClrMapping/>
  </p:clrMapOvr>
  <p:transition spd="med">
    <p:pull/>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199" y="183018"/>
            <a:ext cx="10515600" cy="1325563"/>
          </a:xfrm>
        </p:spPr>
        <p:txBody>
          <a:bodyPr/>
          <a:lstStyle/>
          <a:p>
            <a:r>
              <a:rPr lang="ru-RU" dirty="0" err="1"/>
              <a:t>Секвенирование</a:t>
            </a:r>
            <a:r>
              <a:rPr lang="ru-RU" dirty="0"/>
              <a:t> по </a:t>
            </a:r>
            <a:r>
              <a:rPr lang="ru-RU" dirty="0" err="1"/>
              <a:t>Сэнгеру</a:t>
            </a:r>
            <a:endParaRPr lang="en-US" dirty="0"/>
          </a:p>
        </p:txBody>
      </p:sp>
      <p:pic>
        <p:nvPicPr>
          <p:cNvPr id="19458" name="Picture 2" descr="Sanger sequencing | IKM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8194" y="1116695"/>
            <a:ext cx="9815609" cy="48917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7048257"/>
      </p:ext>
    </p:extLst>
  </p:cSld>
  <p:clrMapOvr>
    <a:masterClrMapping/>
  </p:clrMapOvr>
  <p:transition spd="med">
    <p:pull/>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12799" y="-56119"/>
            <a:ext cx="10515600" cy="1325563"/>
          </a:xfrm>
        </p:spPr>
        <p:txBody>
          <a:bodyPr/>
          <a:lstStyle/>
          <a:p>
            <a:pPr algn="ctr"/>
            <a:r>
              <a:rPr lang="en-US" dirty="0"/>
              <a:t>Next-Generation Sequencing</a:t>
            </a:r>
          </a:p>
        </p:txBody>
      </p:sp>
      <p:pic>
        <p:nvPicPr>
          <p:cNvPr id="16386" name="Picture 2" descr="Про современное искусство. | Пикабу"/>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73086" y="544059"/>
            <a:ext cx="4515487" cy="5624019"/>
          </a:xfrm>
          <a:prstGeom prst="rect">
            <a:avLst/>
          </a:prstGeom>
          <a:noFill/>
          <a:extLst>
            <a:ext uri="{909E8E84-426E-40DD-AFC4-6F175D3DCCD1}">
              <a14:hiddenFill xmlns:a14="http://schemas.microsoft.com/office/drawing/2010/main">
                <a:solidFill>
                  <a:srgbClr val="FFFFFF"/>
                </a:solidFill>
              </a14:hiddenFill>
            </a:ext>
          </a:extLst>
        </p:spPr>
      </p:pic>
      <p:cxnSp>
        <p:nvCxnSpPr>
          <p:cNvPr id="5" name="Прямая соединительная линия 4"/>
          <p:cNvCxnSpPr/>
          <p:nvPr/>
        </p:nvCxnSpPr>
        <p:spPr>
          <a:xfrm>
            <a:off x="-5184502" y="844732"/>
            <a:ext cx="1325880" cy="4572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Прямая соединительная линия 6"/>
          <p:cNvCxnSpPr/>
          <p:nvPr/>
        </p:nvCxnSpPr>
        <p:spPr>
          <a:xfrm>
            <a:off x="-4239622" y="3580312"/>
            <a:ext cx="769620" cy="609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Прямая соединительная линия 9"/>
          <p:cNvCxnSpPr/>
          <p:nvPr/>
        </p:nvCxnSpPr>
        <p:spPr>
          <a:xfrm flipV="1">
            <a:off x="-4224382" y="3528790"/>
            <a:ext cx="754380" cy="16582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5273086" y="827349"/>
            <a:ext cx="2141220" cy="246221"/>
          </a:xfrm>
          <a:prstGeom prst="rect">
            <a:avLst/>
          </a:prstGeom>
          <a:noFill/>
        </p:spPr>
        <p:txBody>
          <a:bodyPr wrap="square" rtlCol="0">
            <a:spAutoFit/>
          </a:bodyPr>
          <a:lstStyle/>
          <a:p>
            <a:r>
              <a:rPr lang="ru-RU" sz="1000" b="1" dirty="0">
                <a:solidFill>
                  <a:srgbClr val="FF0000"/>
                </a:solidFill>
              </a:rPr>
              <a:t>мощное </a:t>
            </a:r>
            <a:r>
              <a:rPr lang="ru-RU" sz="1000" b="1" dirty="0" err="1">
                <a:solidFill>
                  <a:srgbClr val="FF0000"/>
                </a:solidFill>
              </a:rPr>
              <a:t>секвенирование</a:t>
            </a:r>
            <a:endParaRPr lang="en-US" sz="1000" b="1" dirty="0">
              <a:solidFill>
                <a:srgbClr val="FF0000"/>
              </a:solidFill>
            </a:endParaRPr>
          </a:p>
        </p:txBody>
      </p:sp>
      <p:sp>
        <p:nvSpPr>
          <p:cNvPr id="16" name="TextBox 15"/>
          <p:cNvSpPr txBox="1"/>
          <p:nvPr/>
        </p:nvSpPr>
        <p:spPr>
          <a:xfrm>
            <a:off x="-4372972" y="3540723"/>
            <a:ext cx="2141220" cy="307777"/>
          </a:xfrm>
          <a:prstGeom prst="rect">
            <a:avLst/>
          </a:prstGeom>
          <a:noFill/>
        </p:spPr>
        <p:txBody>
          <a:bodyPr wrap="square" rtlCol="0">
            <a:spAutoFit/>
          </a:bodyPr>
          <a:lstStyle/>
          <a:p>
            <a:r>
              <a:rPr lang="ru-RU" sz="1400" b="1" dirty="0" err="1">
                <a:solidFill>
                  <a:srgbClr val="FF0000"/>
                </a:solidFill>
              </a:rPr>
              <a:t>анлизирует</a:t>
            </a:r>
            <a:endParaRPr lang="en-US" sz="1400" b="1" dirty="0">
              <a:solidFill>
                <a:srgbClr val="FF0000"/>
              </a:solidFill>
            </a:endParaRPr>
          </a:p>
        </p:txBody>
      </p:sp>
      <p:pic>
        <p:nvPicPr>
          <p:cNvPr id="15" name="Рисунок 14"/>
          <p:cNvPicPr>
            <a:picLocks noChangeAspect="1"/>
          </p:cNvPicPr>
          <p:nvPr/>
        </p:nvPicPr>
        <p:blipFill rotWithShape="1">
          <a:blip r:embed="rId3"/>
          <a:srcRect r="50785" b="51604"/>
          <a:stretch/>
        </p:blipFill>
        <p:spPr>
          <a:xfrm>
            <a:off x="202570" y="1813731"/>
            <a:ext cx="2847428" cy="3483984"/>
          </a:xfrm>
          <a:prstGeom prst="rect">
            <a:avLst/>
          </a:prstGeom>
        </p:spPr>
      </p:pic>
      <p:pic>
        <p:nvPicPr>
          <p:cNvPr id="24" name="Рисунок 23"/>
          <p:cNvPicPr>
            <a:picLocks noChangeAspect="1"/>
          </p:cNvPicPr>
          <p:nvPr/>
        </p:nvPicPr>
        <p:blipFill rotWithShape="1">
          <a:blip r:embed="rId3"/>
          <a:srcRect l="50926" t="-201" r="-141" b="51805"/>
          <a:stretch/>
        </p:blipFill>
        <p:spPr>
          <a:xfrm>
            <a:off x="3158356" y="1813731"/>
            <a:ext cx="2847428" cy="3483984"/>
          </a:xfrm>
          <a:prstGeom prst="rect">
            <a:avLst/>
          </a:prstGeom>
        </p:spPr>
      </p:pic>
      <p:pic>
        <p:nvPicPr>
          <p:cNvPr id="25" name="Рисунок 24"/>
          <p:cNvPicPr>
            <a:picLocks noChangeAspect="1"/>
          </p:cNvPicPr>
          <p:nvPr/>
        </p:nvPicPr>
        <p:blipFill rotWithShape="1">
          <a:blip r:embed="rId3"/>
          <a:srcRect l="-250" t="51614" r="51035" b="-10"/>
          <a:stretch/>
        </p:blipFill>
        <p:spPr>
          <a:xfrm>
            <a:off x="6168320" y="1813731"/>
            <a:ext cx="2847428" cy="3483984"/>
          </a:xfrm>
          <a:prstGeom prst="rect">
            <a:avLst/>
          </a:prstGeom>
        </p:spPr>
      </p:pic>
      <p:sp>
        <p:nvSpPr>
          <p:cNvPr id="23" name="TextBox 22"/>
          <p:cNvSpPr txBox="1"/>
          <p:nvPr/>
        </p:nvSpPr>
        <p:spPr>
          <a:xfrm rot="19425243">
            <a:off x="4644060" y="2908045"/>
            <a:ext cx="957943" cy="584775"/>
          </a:xfrm>
          <a:prstGeom prst="rect">
            <a:avLst/>
          </a:prstGeom>
          <a:noFill/>
        </p:spPr>
        <p:txBody>
          <a:bodyPr wrap="square" rtlCol="0">
            <a:spAutoFit/>
          </a:bodyPr>
          <a:lstStyle/>
          <a:p>
            <a:r>
              <a:rPr lang="en-US" sz="3200" b="1" dirty="0">
                <a:solidFill>
                  <a:schemeClr val="accent6">
                    <a:lumMod val="40000"/>
                    <a:lumOff val="60000"/>
                  </a:schemeClr>
                </a:solidFill>
              </a:rPr>
              <a:t>NGS</a:t>
            </a:r>
          </a:p>
        </p:txBody>
      </p:sp>
      <p:sp>
        <p:nvSpPr>
          <p:cNvPr id="29" name="TextBox 28"/>
          <p:cNvSpPr txBox="1"/>
          <p:nvPr/>
        </p:nvSpPr>
        <p:spPr>
          <a:xfrm rot="4401208">
            <a:off x="7349671" y="2742481"/>
            <a:ext cx="957943" cy="584775"/>
          </a:xfrm>
          <a:prstGeom prst="rect">
            <a:avLst/>
          </a:prstGeom>
          <a:noFill/>
        </p:spPr>
        <p:txBody>
          <a:bodyPr wrap="square" rtlCol="0">
            <a:spAutoFit/>
          </a:bodyPr>
          <a:lstStyle/>
          <a:p>
            <a:r>
              <a:rPr lang="en-US" sz="3200" b="1" dirty="0">
                <a:solidFill>
                  <a:schemeClr val="accent6">
                    <a:lumMod val="40000"/>
                    <a:lumOff val="60000"/>
                  </a:schemeClr>
                </a:solidFill>
              </a:rPr>
              <a:t>NGS</a:t>
            </a:r>
          </a:p>
        </p:txBody>
      </p:sp>
      <p:pic>
        <p:nvPicPr>
          <p:cNvPr id="26" name="Рисунок 25"/>
          <p:cNvPicPr>
            <a:picLocks noChangeAspect="1"/>
          </p:cNvPicPr>
          <p:nvPr/>
        </p:nvPicPr>
        <p:blipFill rotWithShape="1">
          <a:blip r:embed="rId3"/>
          <a:srcRect l="50927" t="51614" r="-142" b="-10"/>
          <a:stretch/>
        </p:blipFill>
        <p:spPr>
          <a:xfrm>
            <a:off x="9178284" y="1813731"/>
            <a:ext cx="2847428" cy="3483984"/>
          </a:xfrm>
          <a:prstGeom prst="rect">
            <a:avLst/>
          </a:prstGeom>
        </p:spPr>
      </p:pic>
    </p:spTree>
    <p:extLst>
      <p:ext uri="{BB962C8B-B14F-4D97-AF65-F5344CB8AC3E}">
        <p14:creationId xmlns:p14="http://schemas.microsoft.com/office/powerpoint/2010/main" val="152411134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par>
                          <p:cTn id="8" fill="hold">
                            <p:stCondLst>
                              <p:cond delay="500"/>
                            </p:stCondLst>
                            <p:childTnLst>
                              <p:par>
                                <p:cTn id="9" presetID="10" presetClass="entr" presetSubtype="0" fill="hold" nodeType="afterEffect">
                                  <p:stCondLst>
                                    <p:cond delay="1500"/>
                                  </p:stCondLst>
                                  <p:childTnLst>
                                    <p:set>
                                      <p:cBhvr>
                                        <p:cTn id="10" dur="1" fill="hold">
                                          <p:stCondLst>
                                            <p:cond delay="0"/>
                                          </p:stCondLst>
                                        </p:cTn>
                                        <p:tgtEl>
                                          <p:spTgt spid="24"/>
                                        </p:tgtEl>
                                        <p:attrNameLst>
                                          <p:attrName>style.visibility</p:attrName>
                                        </p:attrNameLst>
                                      </p:cBhvr>
                                      <p:to>
                                        <p:strVal val="visible"/>
                                      </p:to>
                                    </p:set>
                                    <p:animEffect transition="in" filter="fade">
                                      <p:cBhvr>
                                        <p:cTn id="11" dur="500"/>
                                        <p:tgtEl>
                                          <p:spTgt spid="24"/>
                                        </p:tgtEl>
                                      </p:cBhvr>
                                    </p:animEffect>
                                  </p:childTnLst>
                                </p:cTn>
                              </p:par>
                              <p:par>
                                <p:cTn id="12" presetID="10" presetClass="entr" presetSubtype="0" fill="hold" grpId="0" nodeType="withEffect">
                                  <p:stCondLst>
                                    <p:cond delay="1500"/>
                                  </p:stCondLst>
                                  <p:childTnLst>
                                    <p:set>
                                      <p:cBhvr>
                                        <p:cTn id="13" dur="1" fill="hold">
                                          <p:stCondLst>
                                            <p:cond delay="0"/>
                                          </p:stCondLst>
                                        </p:cTn>
                                        <p:tgtEl>
                                          <p:spTgt spid="23"/>
                                        </p:tgtEl>
                                        <p:attrNameLst>
                                          <p:attrName>style.visibility</p:attrName>
                                        </p:attrNameLst>
                                      </p:cBhvr>
                                      <p:to>
                                        <p:strVal val="visible"/>
                                      </p:to>
                                    </p:set>
                                    <p:animEffect transition="in" filter="fade">
                                      <p:cBhvr>
                                        <p:cTn id="14" dur="500"/>
                                        <p:tgtEl>
                                          <p:spTgt spid="23"/>
                                        </p:tgtEl>
                                      </p:cBhvr>
                                    </p:animEffect>
                                  </p:childTnLst>
                                </p:cTn>
                              </p:par>
                            </p:childTnLst>
                          </p:cTn>
                        </p:par>
                        <p:par>
                          <p:cTn id="15" fill="hold">
                            <p:stCondLst>
                              <p:cond delay="2500"/>
                            </p:stCondLst>
                            <p:childTnLst>
                              <p:par>
                                <p:cTn id="16" presetID="10" presetClass="entr" presetSubtype="0" fill="hold" nodeType="afterEffect">
                                  <p:stCondLst>
                                    <p:cond delay="1500"/>
                                  </p:stCondLst>
                                  <p:childTnLst>
                                    <p:set>
                                      <p:cBhvr>
                                        <p:cTn id="17" dur="1" fill="hold">
                                          <p:stCondLst>
                                            <p:cond delay="0"/>
                                          </p:stCondLst>
                                        </p:cTn>
                                        <p:tgtEl>
                                          <p:spTgt spid="25"/>
                                        </p:tgtEl>
                                        <p:attrNameLst>
                                          <p:attrName>style.visibility</p:attrName>
                                        </p:attrNameLst>
                                      </p:cBhvr>
                                      <p:to>
                                        <p:strVal val="visible"/>
                                      </p:to>
                                    </p:set>
                                    <p:animEffect transition="in" filter="fade">
                                      <p:cBhvr>
                                        <p:cTn id="18" dur="500"/>
                                        <p:tgtEl>
                                          <p:spTgt spid="25"/>
                                        </p:tgtEl>
                                      </p:cBhvr>
                                    </p:animEffect>
                                  </p:childTnLst>
                                </p:cTn>
                              </p:par>
                              <p:par>
                                <p:cTn id="19" presetID="10" presetClass="entr" presetSubtype="0" fill="hold" grpId="0" nodeType="withEffect">
                                  <p:stCondLst>
                                    <p:cond delay="1500"/>
                                  </p:stCondLst>
                                  <p:childTnLst>
                                    <p:set>
                                      <p:cBhvr>
                                        <p:cTn id="20" dur="1" fill="hold">
                                          <p:stCondLst>
                                            <p:cond delay="0"/>
                                          </p:stCondLst>
                                        </p:cTn>
                                        <p:tgtEl>
                                          <p:spTgt spid="29"/>
                                        </p:tgtEl>
                                        <p:attrNameLst>
                                          <p:attrName>style.visibility</p:attrName>
                                        </p:attrNameLst>
                                      </p:cBhvr>
                                      <p:to>
                                        <p:strVal val="visible"/>
                                      </p:to>
                                    </p:set>
                                    <p:animEffect transition="in" filter="fade">
                                      <p:cBhvr>
                                        <p:cTn id="21" dur="500"/>
                                        <p:tgtEl>
                                          <p:spTgt spid="29"/>
                                        </p:tgtEl>
                                      </p:cBhvr>
                                    </p:animEffect>
                                  </p:childTnLst>
                                </p:cTn>
                              </p:par>
                            </p:childTnLst>
                          </p:cTn>
                        </p:par>
                        <p:par>
                          <p:cTn id="22" fill="hold">
                            <p:stCondLst>
                              <p:cond delay="4500"/>
                            </p:stCondLst>
                            <p:childTnLst>
                              <p:par>
                                <p:cTn id="23" presetID="10" presetClass="entr" presetSubtype="0" fill="hold" nodeType="afterEffect">
                                  <p:stCondLst>
                                    <p:cond delay="1500"/>
                                  </p:stCondLst>
                                  <p:childTnLst>
                                    <p:set>
                                      <p:cBhvr>
                                        <p:cTn id="24" dur="1" fill="hold">
                                          <p:stCondLst>
                                            <p:cond delay="0"/>
                                          </p:stCondLst>
                                        </p:cTn>
                                        <p:tgtEl>
                                          <p:spTgt spid="26"/>
                                        </p:tgtEl>
                                        <p:attrNameLst>
                                          <p:attrName>style.visibility</p:attrName>
                                        </p:attrNameLst>
                                      </p:cBhvr>
                                      <p:to>
                                        <p:strVal val="visible"/>
                                      </p:to>
                                    </p:set>
                                    <p:animEffect transition="in" filter="fade">
                                      <p:cBhvr>
                                        <p:cTn id="25"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9"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Анализ</a:t>
            </a:r>
            <a:endParaRPr lang="en-US" dirty="0"/>
          </a:p>
        </p:txBody>
      </p:sp>
      <p:pic>
        <p:nvPicPr>
          <p:cNvPr id="20486" name="Picture 6" descr="A sample of the FASTQ file. | Download Scientific Diagra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7143" y="2329316"/>
            <a:ext cx="10717713" cy="27361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2800780"/>
      </p:ext>
    </p:extLst>
  </p:cSld>
  <p:clrMapOvr>
    <a:masterClrMapping/>
  </p:clrMapOvr>
  <p:transition spd="med">
    <p:pull/>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199" y="0"/>
            <a:ext cx="10515600" cy="1325563"/>
          </a:xfrm>
        </p:spPr>
        <p:txBody>
          <a:bodyPr/>
          <a:lstStyle/>
          <a:p>
            <a:pPr algn="ctr"/>
            <a:r>
              <a:rPr lang="ru-RU" dirty="0"/>
              <a:t>Результат</a:t>
            </a:r>
            <a:endParaRPr lang="en-US" dirty="0"/>
          </a:p>
        </p:txBody>
      </p:sp>
      <p:sp>
        <p:nvSpPr>
          <p:cNvPr id="3" name="Объект 2"/>
          <p:cNvSpPr>
            <a:spLocks noGrp="1"/>
          </p:cNvSpPr>
          <p:nvPr>
            <p:ph idx="1"/>
          </p:nvPr>
        </p:nvSpPr>
        <p:spPr>
          <a:xfrm>
            <a:off x="491671" y="1143453"/>
            <a:ext cx="11208657" cy="4351338"/>
          </a:xfrm>
        </p:spPr>
        <p:txBody>
          <a:bodyPr>
            <a:noAutofit/>
          </a:bodyPr>
          <a:lstStyle/>
          <a:p>
            <a:pPr marL="0" indent="0" algn="just">
              <a:buNone/>
            </a:pPr>
            <a:r>
              <a:rPr lang="en-US" sz="1200" dirty="0"/>
              <a:t>CTCAAGATACCTTCTACAGATTATTTAAAGCTAGTGCACAACAACAATAAATTGACTAAGTTATGTCATTTTAAGCGGTCAAAATGGGTGATTTTTCGATTTCAAGTACCAGGCGAACAGAAGACACCTTCTAGAGATTCTGTTCAACTGGTAAGCAAAAACAGTAAATTGCCTAAGTTTAACAATTTAAGCGGTCAAAATGGGTGATTTTCCGATTTCAAGTACCAGACAAACAGAAGATACCTTATACAGATTATTTAAACCTGGTACACAAAAACAATAAATTGACTAAGTTATGTCATTTTAAGCGGTCAAAATGGGTGAATTTCCGATTTCAAGTAATAGGCGAACTCAAGATACCTTCTACAGATTATTTAAAGCTAGTGCACAACAACAATAAATTGACTAAGTTATGTCATTTTAAGCGGTCAAAATGGGTGATTTTTCGATTTCAAGTACCAGGCGAACAGAAGACACCTTCTAGAGATTCTGTTCAACTGGTAAGCAAAAACAGTAAATTGCCTAAGTTTAACAATTTAAGCGGTCAAAATGGGTGATTTTCCGATTTCAAGTACCAGACAAACAGAAGATACCTTCTACAGATAATTTAAACCTGGTACACAAAAACAATAAATTGACTAAGTAATGTCATTTTAAGCGGTCAAATTTGTGATTTTTCGATTTCAAGTACCAGGCGAACAGAAGACACCTTCTAGAGATTCTGTTCAACTGGTAAGCAAAAACAGTAAATTGCCTAAGTTTTACATTTTAAGCGGTCAAAATGGGTGATTTTCCAAATTAAAGTACCAGACAAACAGAAAATACCTTCTAGATATTCTGTTCAACTGGTAAGCAAAAACAGTAAATTGCCTGAGTTTTACATTTTAAGCGGTCAAAATGGGTGATTTTCCGATTTCAAGTACCAGACAAACAGAAGATACCTTCTACAGATTATTAAACCTGGTACACAAAAACAATAAATTGACTAAGTTATGTCATTTTAAGCGGTCAAAATGGGTGATTTTCCGATTTCAAGTACCAGGCGAACAGAAGTCACCTTCTAGAGATTCTGTTCAACTGGTAAGCAAAAACAGTAAATTGCCTAAGTTTAACATTTTAATCGGTCAAAATGGGTGATTTTCCGATTTCAAGTACCAGACAAACAGAAGATACCTTCTACAGATTATTTAAACCTGGTACACAAAAACAATAAATTGACTAAGTTATGTCATTTTAAGCGGTCAAAATGGGTGAATTTCCGATTTCAAGTAATAGGCGAACTCAAGATACCTTCTACAGATTATTTAAAGCTAGTGCACAACAACAATAAATTGACTAAGTTATGTCATTTTAAGCGGTCAAAATGGGTGATTTTTCGATTTCAAGTACCAGGCGAACAGAAGACACCTTCTAGAGATTCTGTTCAACTGGTAAGCAAAAACAGTAAATTGCCTAAGTTTAACAATTTAAGCGGTCAAAATGGGTGATTTTCCGATTTCAAGAACCAGACAAACAGAAGATACCTTCTACAGATTATTTAAACCTGGTACACAAAAACAATAAATTGACTAAGTTATGTCATTTTAAGCGGTCAAAATGGGTGATTTTCCGATTTCAAGTACCAGGCGAACAGAAGACACCTTCTAGAGATTCTGTTCAACTGGTAAGCAAAAACAGTAAATTGCCTAAGTTTTACATTATAAGCGGTCAAAATGGGTGATTTTCCGATTTCAAGTACCAGACAAACAGAAGATACCTTCTACAGATTACTTAAACCTGGCACACAAAAACAATAAATTGACTAAGTTATGTCATTTTAAGCGGTCAAAATTGGTGATTTTTCGATTTCAAGTACCAGGCGAACAGAAGACACCTTCTAGAGATTCTGTTCAACTGGTAAGCAAAAACAGTAAATTGCCTAAGTTTTACATTTTAAGCGGTCAAAATGGGTGATTTTCCGATTTCAAGTACCAGACAAACAGAAGATACCTTCTACAGATTATTTAAACCTGGTACACAAAAACAATAAATTGACTAAGTTATGTCATTTTAAGCGGTCAAAATGGGTGATTTTTCGATTTCAAGTACCAGGCGAACAGAAGACACCTTCTAGAGATTCTGTTCAACTGGTAAACAAAAACAGTAAATTGCCTAAGTTTTACATTATAAGCGGTCAAAATTGGTGATTTTCCGATTTCAAGTACCAGACACACAGAAGATACCTTCTACAGATTATTTAAACCTGGTACACAAAAACAATAAATTGACTAAGTTATGTCATTTTAAGCGGTCAAATGGGTGATTTTTCGATTTCAAGTACCAGACAAACAGAAGATACCTTCTAGAGATTCTGTTCAACTGGTACAGCAAAAACAGTAAATTGCCTAAGTTTTACATTTTAAGCGGTCAAAATGGGTGATTTTCCGATTTCAAGTACCAGACAAACAGAAGATACCTTCTACAGATTATTTAAACCTGGTACACAAAAACAATAAATTGACTAAGTTATGTCATTTTAAGCGGTCAAAATGGGTGAATTTTCGATTTCAAGTACCAGGCGAACAGAAGACACCTTCTAGAGATTCTGTTCAACTGGTAAGCTAAAACAGTAAATTGCCTAAGTTTTACATTATAAGCGGTCAAAATGGGTGATTTTCCGATTTCAAGTACCAGACAAACAGAAGATACCTTCTACAGATTATTTAAACCTGGCACACAAAAACAATAAATTGACTAAGTTATGTCATTTTAAGCGGTCAAAATTGGTGATTTTTCGATTTCAAGTACCAGGCGAACAGAAGACACCTTCTAGAGATTCTGTTCACCTGGTAAGCAAAAACAGTAAATTGCCTAAGTTTTACATTTTAAGCGGTCAAAATGGGTGATTTTCCGATTTCAAGTACCAGACAAACAGAAGATACCTTCTACAGATTATTTAAACCTGGCACACAAAAACAATAAATTGACTAAGTTATGTCATTTTAAGCGGTCAAAATGGGTGATTTTTCGATTTCAAGTACCAGGCGAACAGAAGACACCTTCTAGAGATTCTGTTCAACTGGTAAGCTAAAACAGTAAATTGCCTAAGTTTTACATTATAAGCGGTCAAAATGGGTCATTTTCCGATTTCAAGTACCAGACAAACAGAAGATACCTTCTACAGATTACTTAAACCTGGCACACAAAAACAATAAATTGACTAAGTTATGTCATTTTAAGCGGTCAAAATTGGTGATTTTTCGATTTCAAGTACCAGGCGAACAGAAGACACCTTCTAGAGATTCTGTTCAACTGGTAAGCAAAAACAGTAAATTGCCTAAGTTTTACATTTTAAGCGGTCAAAATGGGTGATTTTCCGATTTCAAGTACCAGACAAACGGAAGATACCTTCTACAGATTATTTAAACCTGGTACACAAAAACAATAAATTGACTAAGTTATGTCATTTTAAGCGGTCAAAATGGGTGATTTTTCGATTTCAAGTACCAGGCGAACAGAAGACACCTTCTAGAGATTCTGTTCAACTGGTTAACAAAAACAGTAAATTGCCTAAGTTTTACATTATAAGCGGGCAAAATTGGTGATTTTCCGATTTCAAGTACCAGACACACAGAAGATACCTTCTACAGATTATTTAAGCCTGGTACACAAAAACAATAAATTGACTAAGTTGTGTCATTTTAAGCGGTCAAAATGGGTGATTTTTCGATTTCAAGTACCAGGCGAACAGAAGACACCCTCCGCATATTAAGGTTACCTGGTACCCAAAAATAATTTGAATGGGGGATTTTCATGTCATGATATGTCATTTTAACGGGTCAAAATGGGTGATTTTCCGATTTCAAGTACCAGATAAACAGGAGATACCTACTAAAGATTATTTAAACCTGGTACACAAAAACAATAAATTGAATAAGTTATGAAATTTTAAGTGGTCTTAATGGGCAATTTTCCGATTTCAAATACCAAACGAACTGAATACACCTTCCGCAGATTAAGTTCACCTGGTACCCAAAATAATTTGACCAAGTTATGAAATTCTACGCGGTCAAAATGGGTGAATTTCCGATTTCAAGTAATAGACGAACTGAAGATACCTACTAAGGATTATTTAAACCTGGTACACAAAAACAATAAATTGACTAAGTTATGTCATTTTAAGCGGTCAAAATGGGTGAATTCCCGATTTCAAGTACCAGATAAACAGAAGATAACTACTAAAGATTATTTAAACCTGGTACACACAAACAATAAATTGCCTAAGTTATGTCATTTTAAGCGGTCAAAATGGGTGATTTTCCGCTTTCAAGTACCAGGCGAACAGAAGATACCTTCTAGAG</a:t>
            </a:r>
          </a:p>
        </p:txBody>
      </p:sp>
    </p:spTree>
    <p:extLst>
      <p:ext uri="{BB962C8B-B14F-4D97-AF65-F5344CB8AC3E}">
        <p14:creationId xmlns:p14="http://schemas.microsoft.com/office/powerpoint/2010/main" val="160185326"/>
      </p:ext>
    </p:extLst>
  </p:cSld>
  <p:clrMapOvr>
    <a:masterClrMapping/>
  </p:clrMapOvr>
  <p:transition spd="med">
    <p:pull/>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ru-RU" dirty="0"/>
              <a:t>Тон презентации</a:t>
            </a:r>
            <a:endParaRPr lang="en-US" dirty="0"/>
          </a:p>
        </p:txBody>
      </p:sp>
      <p:pic>
        <p:nvPicPr>
          <p:cNvPr id="28674" name="Picture 2" descr="Что такое тональность в музыке, учимся определять и изменять тональности"/>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4576" y="1690688"/>
            <a:ext cx="10309224" cy="47858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24190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39346" y="2712909"/>
            <a:ext cx="10515600" cy="1325563"/>
          </a:xfrm>
        </p:spPr>
        <p:txBody>
          <a:bodyPr/>
          <a:lstStyle/>
          <a:p>
            <a:pPr algn="ctr"/>
            <a:r>
              <a:rPr lang="ru-RU" dirty="0"/>
              <a:t>Наблюдаемые эффекты</a:t>
            </a:r>
            <a:endParaRPr lang="en-US" dirty="0"/>
          </a:p>
        </p:txBody>
      </p:sp>
    </p:spTree>
    <p:extLst>
      <p:ext uri="{BB962C8B-B14F-4D97-AF65-F5344CB8AC3E}">
        <p14:creationId xmlns:p14="http://schemas.microsoft.com/office/powerpoint/2010/main" val="1424247981"/>
      </p:ext>
    </p:extLst>
  </p:cSld>
  <p:clrMapOvr>
    <a:masterClrMapping/>
  </p:clrMapOvr>
  <p:transition spd="med">
    <p:pull/>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p:cNvSpPr/>
          <p:nvPr/>
        </p:nvSpPr>
        <p:spPr>
          <a:xfrm>
            <a:off x="4796924" y="1802263"/>
            <a:ext cx="5820228" cy="468811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Заголовок 1"/>
          <p:cNvSpPr>
            <a:spLocks noGrp="1"/>
          </p:cNvSpPr>
          <p:nvPr>
            <p:ph type="title"/>
          </p:nvPr>
        </p:nvSpPr>
        <p:spPr>
          <a:xfrm>
            <a:off x="665205" y="1139482"/>
            <a:ext cx="10515600" cy="1325563"/>
          </a:xfrm>
        </p:spPr>
        <p:txBody>
          <a:bodyPr>
            <a:normAutofit fontScale="90000"/>
          </a:bodyPr>
          <a:lstStyle/>
          <a:p>
            <a:r>
              <a:rPr lang="ru-RU" dirty="0"/>
              <a:t>Видишь эффект? Слышишь эффект? Детектируешь эффект супер сложным методом?</a:t>
            </a:r>
            <a:br>
              <a:rPr lang="ru-RU" dirty="0"/>
            </a:br>
            <a:r>
              <a:rPr lang="ru-RU" dirty="0"/>
              <a:t>Нет?</a:t>
            </a:r>
            <a:br>
              <a:rPr lang="ru-RU" dirty="0"/>
            </a:br>
            <a:r>
              <a:rPr lang="ru-RU" dirty="0"/>
              <a:t>А он есть</a:t>
            </a:r>
            <a:endParaRPr lang="en-US" dirty="0"/>
          </a:p>
        </p:txBody>
      </p:sp>
      <p:sp>
        <p:nvSpPr>
          <p:cNvPr id="5" name="Стрелка вправо 4"/>
          <p:cNvSpPr/>
          <p:nvPr/>
        </p:nvSpPr>
        <p:spPr>
          <a:xfrm rot="20049136">
            <a:off x="6010113" y="2960606"/>
            <a:ext cx="2496458" cy="972457"/>
          </a:xfrm>
          <a:prstGeom prst="rightArrow">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5219820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923795" y="0"/>
            <a:ext cx="7330862" cy="1325563"/>
          </a:xfrm>
        </p:spPr>
        <p:txBody>
          <a:bodyPr/>
          <a:lstStyle/>
          <a:p>
            <a:pPr algn="ctr"/>
            <a:r>
              <a:rPr lang="ru-RU" dirty="0"/>
              <a:t>Эффект есть</a:t>
            </a:r>
            <a:r>
              <a:rPr lang="en-US" dirty="0"/>
              <a:t>,</a:t>
            </a:r>
            <a:r>
              <a:rPr lang="ru-RU" dirty="0"/>
              <a:t> но эффекта нет</a:t>
            </a:r>
            <a:endParaRPr lang="en-US" dirty="0"/>
          </a:p>
        </p:txBody>
      </p:sp>
      <p:pic>
        <p:nvPicPr>
          <p:cNvPr id="6" name="Рисунок 5"/>
          <p:cNvPicPr>
            <a:picLocks noChangeAspect="1"/>
          </p:cNvPicPr>
          <p:nvPr/>
        </p:nvPicPr>
        <p:blipFill>
          <a:blip r:embed="rId2"/>
          <a:stretch>
            <a:fillRect/>
          </a:stretch>
        </p:blipFill>
        <p:spPr>
          <a:xfrm>
            <a:off x="0" y="0"/>
            <a:ext cx="12193057" cy="6858594"/>
          </a:xfrm>
          <a:prstGeom prst="rect">
            <a:avLst/>
          </a:prstGeom>
        </p:spPr>
      </p:pic>
    </p:spTree>
    <p:extLst>
      <p:ext uri="{BB962C8B-B14F-4D97-AF65-F5344CB8AC3E}">
        <p14:creationId xmlns:p14="http://schemas.microsoft.com/office/powerpoint/2010/main" val="66634351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0" y="0"/>
            <a:ext cx="12192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Заголовок 1"/>
          <p:cNvSpPr>
            <a:spLocks noGrp="1"/>
          </p:cNvSpPr>
          <p:nvPr>
            <p:ph type="title"/>
          </p:nvPr>
        </p:nvSpPr>
        <p:spPr/>
        <p:txBody>
          <a:bodyPr>
            <a:normAutofit/>
          </a:bodyPr>
          <a:lstStyle/>
          <a:p>
            <a:pPr algn="ctr"/>
            <a:r>
              <a:rPr lang="ru-RU" sz="5400" b="1" dirty="0">
                <a:solidFill>
                  <a:schemeClr val="bg1"/>
                </a:solidFill>
                <a:latin typeface="Arial Narrow" panose="020B0606020202030204" pitchFamily="34" charset="0"/>
              </a:rPr>
              <a:t>«Все сломалось»</a:t>
            </a:r>
            <a:endParaRPr lang="en-US" sz="5400" b="1" dirty="0">
              <a:solidFill>
                <a:schemeClr val="bg1"/>
              </a:solidFill>
              <a:latin typeface="Arial Narrow" panose="020B0606020202030204" pitchFamily="34" charset="0"/>
            </a:endParaRPr>
          </a:p>
        </p:txBody>
      </p:sp>
      <p:sp>
        <p:nvSpPr>
          <p:cNvPr id="3" name="Объект 2"/>
          <p:cNvSpPr>
            <a:spLocks noGrp="1"/>
          </p:cNvSpPr>
          <p:nvPr>
            <p:ph idx="1"/>
          </p:nvPr>
        </p:nvSpPr>
        <p:spPr>
          <a:xfrm>
            <a:off x="838200" y="2098675"/>
            <a:ext cx="10515600" cy="4351338"/>
          </a:xfrm>
        </p:spPr>
        <p:txBody>
          <a:bodyPr/>
          <a:lstStyle/>
          <a:p>
            <a:pPr marL="0" indent="0" algn="ctr">
              <a:buNone/>
            </a:pPr>
            <a:r>
              <a:rPr lang="ru-RU" dirty="0">
                <a:solidFill>
                  <a:schemeClr val="bg1"/>
                </a:solidFill>
                <a:latin typeface="Times New Roman" panose="02020603050405020304" pitchFamily="18" charset="0"/>
                <a:cs typeface="Times New Roman" panose="02020603050405020304" pitchFamily="18" charset="0"/>
              </a:rPr>
              <a:t>В фильме участвовали:</a:t>
            </a:r>
          </a:p>
          <a:p>
            <a:pPr marL="0" indent="0" algn="ctr">
              <a:buNone/>
            </a:pPr>
            <a:endParaRPr lang="ru-RU" dirty="0">
              <a:solidFill>
                <a:schemeClr val="bg1"/>
              </a:solidFill>
              <a:latin typeface="Times New Roman" panose="02020603050405020304" pitchFamily="18" charset="0"/>
              <a:cs typeface="Times New Roman" panose="02020603050405020304" pitchFamily="18" charset="0"/>
            </a:endParaRPr>
          </a:p>
          <a:p>
            <a:pPr marL="0" indent="0" algn="ctr">
              <a:buNone/>
            </a:pPr>
            <a:r>
              <a:rPr lang="ru-RU" dirty="0">
                <a:solidFill>
                  <a:schemeClr val="bg1"/>
                </a:solidFill>
                <a:latin typeface="Times New Roman" panose="02020603050405020304" pitchFamily="18" charset="0"/>
                <a:cs typeface="Times New Roman" panose="02020603050405020304" pitchFamily="18" charset="0"/>
              </a:rPr>
              <a:t>Сдвиг рамки считывания</a:t>
            </a:r>
          </a:p>
          <a:p>
            <a:pPr marL="0" indent="0" algn="ctr">
              <a:buNone/>
            </a:pPr>
            <a:r>
              <a:rPr lang="ru-RU" dirty="0">
                <a:solidFill>
                  <a:schemeClr val="bg1"/>
                </a:solidFill>
                <a:latin typeface="Times New Roman" panose="02020603050405020304" pitchFamily="18" charset="0"/>
                <a:cs typeface="Times New Roman" panose="02020603050405020304" pitchFamily="18" charset="0"/>
              </a:rPr>
              <a:t>Возникновение стоп-кодона</a:t>
            </a:r>
          </a:p>
          <a:p>
            <a:pPr marL="0" indent="0" algn="ctr">
              <a:buNone/>
            </a:pPr>
            <a:r>
              <a:rPr lang="ru-RU" dirty="0">
                <a:solidFill>
                  <a:schemeClr val="bg1"/>
                </a:solidFill>
                <a:latin typeface="Times New Roman" panose="02020603050405020304" pitchFamily="18" charset="0"/>
                <a:cs typeface="Times New Roman" panose="02020603050405020304" pitchFamily="18" charset="0"/>
              </a:rPr>
              <a:t>Потеря/вставка участка</a:t>
            </a:r>
          </a:p>
          <a:p>
            <a:pPr marL="0" indent="0" algn="ctr">
              <a:buNone/>
            </a:pPr>
            <a:r>
              <a:rPr lang="ru-RU" dirty="0">
                <a:solidFill>
                  <a:schemeClr val="bg1"/>
                </a:solidFill>
                <a:latin typeface="Times New Roman" panose="02020603050405020304" pitchFamily="18" charset="0"/>
                <a:cs typeface="Times New Roman" panose="02020603050405020304" pitchFamily="18" charset="0"/>
              </a:rPr>
              <a:t>И другие…</a:t>
            </a:r>
          </a:p>
        </p:txBody>
      </p:sp>
    </p:spTree>
    <p:extLst>
      <p:ext uri="{BB962C8B-B14F-4D97-AF65-F5344CB8AC3E}">
        <p14:creationId xmlns:p14="http://schemas.microsoft.com/office/powerpoint/2010/main" val="2686822740"/>
      </p:ext>
    </p:extLst>
  </p:cSld>
  <p:clrMapOvr>
    <a:masterClrMapping/>
  </p:clrMapOvr>
  <p:transition spd="med">
    <p:pull/>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ru-RU" dirty="0"/>
              <a:t>Не всё сломалось</a:t>
            </a:r>
            <a:endParaRPr lang="en-US" dirty="0"/>
          </a:p>
        </p:txBody>
      </p:sp>
      <p:pic>
        <p:nvPicPr>
          <p:cNvPr id="26626" name="Picture 2" descr="Drosophila-melanogaster-AW32415 - Entomology Today"/>
          <p:cNvPicPr>
            <a:picLocks noChangeAspect="1" noChangeArrowheads="1"/>
          </p:cNvPicPr>
          <p:nvPr/>
        </p:nvPicPr>
        <p:blipFill rotWithShape="1">
          <a:blip r:embed="rId2">
            <a:extLst>
              <a:ext uri="{28A0092B-C50C-407E-A947-70E740481C1C}">
                <a14:useLocalDpi xmlns:a14="http://schemas.microsoft.com/office/drawing/2010/main" val="0"/>
              </a:ext>
            </a:extLst>
          </a:blip>
          <a:srcRect b="10582"/>
          <a:stretch/>
        </p:blipFill>
        <p:spPr bwMode="auto">
          <a:xfrm>
            <a:off x="4117975" y="2442027"/>
            <a:ext cx="4340592" cy="2044767"/>
          </a:xfrm>
          <a:prstGeom prst="rect">
            <a:avLst/>
          </a:prstGeom>
          <a:noFill/>
          <a:extLst>
            <a:ext uri="{909E8E84-426E-40DD-AFC4-6F175D3DCCD1}">
              <a14:hiddenFill xmlns:a14="http://schemas.microsoft.com/office/drawing/2010/main">
                <a:solidFill>
                  <a:srgbClr val="FFFFFF"/>
                </a:solidFill>
              </a14:hiddenFill>
            </a:ext>
          </a:extLst>
        </p:spPr>
      </p:pic>
      <p:pic>
        <p:nvPicPr>
          <p:cNvPr id="26628" name="Picture 4" descr="Ward's® Live &lt;i&gt;Drosophila melanogaster&lt;/i&gt; - Chromosome I Mutants | VW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87035" y="2442027"/>
            <a:ext cx="3072736" cy="2044767"/>
          </a:xfrm>
          <a:prstGeom prst="rect">
            <a:avLst/>
          </a:prstGeom>
          <a:noFill/>
          <a:extLst>
            <a:ext uri="{909E8E84-426E-40DD-AFC4-6F175D3DCCD1}">
              <a14:hiddenFill xmlns:a14="http://schemas.microsoft.com/office/drawing/2010/main">
                <a:solidFill>
                  <a:srgbClr val="FFFFFF"/>
                </a:solidFill>
              </a14:hiddenFill>
            </a:ext>
          </a:extLst>
        </p:spPr>
      </p:pic>
      <p:pic>
        <p:nvPicPr>
          <p:cNvPr id="26630" name="Picture 6" descr="Secret wing colors attract female fruit flies | EurekAlert!"/>
          <p:cNvPicPr>
            <a:picLocks noChangeAspect="1" noChangeArrowheads="1"/>
          </p:cNvPicPr>
          <p:nvPr/>
        </p:nvPicPr>
        <p:blipFill rotWithShape="1">
          <a:blip r:embed="rId4">
            <a:extLst>
              <a:ext uri="{28A0092B-C50C-407E-A947-70E740481C1C}">
                <a14:useLocalDpi xmlns:a14="http://schemas.microsoft.com/office/drawing/2010/main" val="0"/>
              </a:ext>
            </a:extLst>
          </a:blip>
          <a:srcRect l="53130" t="32652" r="13286" b="36874"/>
          <a:stretch/>
        </p:blipFill>
        <p:spPr bwMode="auto">
          <a:xfrm flipH="1">
            <a:off x="145141" y="2442028"/>
            <a:ext cx="3463585" cy="20447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2322689"/>
      </p:ext>
    </p:extLst>
  </p:cSld>
  <p:clrMapOvr>
    <a:masterClrMapping/>
  </p:clrMapOvr>
  <p:transition spd="med">
    <p:pull/>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ru-RU" dirty="0"/>
              <a:t>Сломалось, но не то</a:t>
            </a:r>
            <a:endParaRPr lang="en-US" dirty="0"/>
          </a:p>
        </p:txBody>
      </p:sp>
      <p:pic>
        <p:nvPicPr>
          <p:cNvPr id="4" name="Picture 2" descr="Леонардо да Винчи — Википедия"/>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03996" y="1999114"/>
            <a:ext cx="2466826" cy="386953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Леонардо (мультсериал 1987) | Черепахопедия | Fandom"/>
          <p:cNvPicPr>
            <a:picLocks noChangeAspect="1" noChangeArrowheads="1"/>
          </p:cNvPicPr>
          <p:nvPr/>
        </p:nvPicPr>
        <p:blipFill rotWithShape="1">
          <a:blip r:embed="rId3">
            <a:extLst>
              <a:ext uri="{28A0092B-C50C-407E-A947-70E740481C1C}">
                <a14:useLocalDpi xmlns:a14="http://schemas.microsoft.com/office/drawing/2010/main" val="0"/>
              </a:ext>
            </a:extLst>
          </a:blip>
          <a:srcRect l="12975" r="13882"/>
          <a:stretch/>
        </p:blipFill>
        <p:spPr bwMode="auto">
          <a:xfrm>
            <a:off x="7697377" y="1999114"/>
            <a:ext cx="2264228" cy="386953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5556785" y="1999114"/>
            <a:ext cx="1654629" cy="2877711"/>
          </a:xfrm>
          <a:prstGeom prst="rect">
            <a:avLst/>
          </a:prstGeom>
          <a:noFill/>
        </p:spPr>
        <p:txBody>
          <a:bodyPr wrap="square" rtlCol="0">
            <a:spAutoFit/>
          </a:bodyPr>
          <a:lstStyle/>
          <a:p>
            <a:pPr algn="ctr"/>
            <a:r>
              <a:rPr lang="ru-RU" sz="6600" dirty="0"/>
              <a:t>?</a:t>
            </a:r>
          </a:p>
          <a:p>
            <a:pPr algn="ctr"/>
            <a:r>
              <a:rPr lang="ru-RU" sz="11500" dirty="0"/>
              <a:t>=</a:t>
            </a:r>
            <a:endParaRPr lang="en-US" sz="11500" dirty="0"/>
          </a:p>
        </p:txBody>
      </p:sp>
    </p:spTree>
    <p:extLst>
      <p:ext uri="{BB962C8B-B14F-4D97-AF65-F5344CB8AC3E}">
        <p14:creationId xmlns:p14="http://schemas.microsoft.com/office/powerpoint/2010/main" val="328448694"/>
      </p:ext>
    </p:extLst>
  </p:cSld>
  <p:clrMapOvr>
    <a:masterClrMapping/>
  </p:clrMapOvr>
  <p:transition spd="med">
    <p:pull/>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Починилось???</a:t>
            </a:r>
            <a:endParaRPr lang="en-US" dirty="0"/>
          </a:p>
        </p:txBody>
      </p:sp>
      <p:pic>
        <p:nvPicPr>
          <p:cNvPr id="23554" name="Picture 2" descr="What we learned from fruit fli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66671" y="1690688"/>
            <a:ext cx="7258658" cy="44488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3097137"/>
      </p:ext>
    </p:extLst>
  </p:cSld>
  <p:clrMapOvr>
    <a:masterClrMapping/>
  </p:clrMapOvr>
  <p:transition spd="med">
    <p:pull/>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49215" y="2709771"/>
            <a:ext cx="10515600" cy="1325563"/>
          </a:xfrm>
        </p:spPr>
        <p:txBody>
          <a:bodyPr/>
          <a:lstStyle/>
          <a:p>
            <a:pPr algn="ctr"/>
            <a:r>
              <a:rPr lang="ru-RU" dirty="0"/>
              <a:t>Что -то еще влияет?</a:t>
            </a:r>
            <a:endParaRPr lang="en-US" dirty="0"/>
          </a:p>
        </p:txBody>
      </p:sp>
    </p:spTree>
    <p:extLst>
      <p:ext uri="{BB962C8B-B14F-4D97-AF65-F5344CB8AC3E}">
        <p14:creationId xmlns:p14="http://schemas.microsoft.com/office/powerpoint/2010/main" val="3272345527"/>
      </p:ext>
    </p:extLst>
  </p:cSld>
  <p:clrMapOvr>
    <a:masterClrMapping/>
  </p:clrMapOvr>
  <p:transition spd="med">
    <p:pull/>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Гарри Поттер и Волан-де-Морт вернулись: фанаты сняли великолепную новую  часть саги"/>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530447" y="0"/>
            <a:ext cx="13215931"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rot="4777115">
            <a:off x="5820229" y="2802782"/>
            <a:ext cx="5892800" cy="584775"/>
          </a:xfrm>
          <a:prstGeom prst="rect">
            <a:avLst/>
          </a:prstGeom>
          <a:noFill/>
        </p:spPr>
        <p:txBody>
          <a:bodyPr wrap="square" rtlCol="0">
            <a:spAutoFit/>
          </a:bodyPr>
          <a:lstStyle/>
          <a:p>
            <a:r>
              <a:rPr lang="ru-RU" sz="3200" dirty="0"/>
              <a:t>Экспрессия, </a:t>
            </a:r>
            <a:r>
              <a:rPr lang="ru-RU" sz="3200" dirty="0" err="1"/>
              <a:t>фолдинг</a:t>
            </a:r>
            <a:r>
              <a:rPr lang="ru-RU" sz="3200" dirty="0"/>
              <a:t>, </a:t>
            </a:r>
            <a:r>
              <a:rPr lang="ru-RU" sz="3200" dirty="0" err="1"/>
              <a:t>сплайсинг</a:t>
            </a:r>
            <a:r>
              <a:rPr lang="ru-RU" sz="3200" dirty="0"/>
              <a:t>!</a:t>
            </a:r>
            <a:endParaRPr lang="en-US" sz="3200" dirty="0"/>
          </a:p>
        </p:txBody>
      </p:sp>
    </p:spTree>
    <p:extLst>
      <p:ext uri="{BB962C8B-B14F-4D97-AF65-F5344CB8AC3E}">
        <p14:creationId xmlns:p14="http://schemas.microsoft.com/office/powerpoint/2010/main" val="3695183876"/>
      </p:ext>
    </p:extLst>
  </p:cSld>
  <p:clrMapOvr>
    <a:masterClrMapping/>
  </p:clrMapOvr>
  <p:transition spd="med">
    <p:pull/>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02746" y="2634988"/>
            <a:ext cx="10515600" cy="1325563"/>
          </a:xfrm>
        </p:spPr>
        <p:txBody>
          <a:bodyPr/>
          <a:lstStyle/>
          <a:p>
            <a:pPr algn="ctr"/>
            <a:r>
              <a:rPr lang="ru-RU" dirty="0" smtClean="0"/>
              <a:t>Заключение</a:t>
            </a:r>
            <a:endParaRPr lang="en-US" dirty="0"/>
          </a:p>
        </p:txBody>
      </p:sp>
    </p:spTree>
    <p:extLst>
      <p:ext uri="{BB962C8B-B14F-4D97-AF65-F5344CB8AC3E}">
        <p14:creationId xmlns:p14="http://schemas.microsoft.com/office/powerpoint/2010/main" val="2869856637"/>
      </p:ext>
    </p:extLst>
  </p:cSld>
  <p:clrMapOvr>
    <a:masterClrMapping/>
  </p:clrMapOvr>
  <p:transition spd="med">
    <p:pull/>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Dot Pattern Images - Free Download on Freepi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228" y="1986846"/>
            <a:ext cx="5401962" cy="3598432"/>
          </a:xfrm>
          <a:prstGeom prst="rect">
            <a:avLst/>
          </a:prstGeom>
          <a:noFill/>
          <a:extLst>
            <a:ext uri="{909E8E84-426E-40DD-AFC4-6F175D3DCCD1}">
              <a14:hiddenFill xmlns:a14="http://schemas.microsoft.com/office/drawing/2010/main">
                <a:solidFill>
                  <a:srgbClr val="FFFFFF"/>
                </a:solidFill>
              </a14:hiddenFill>
            </a:ext>
          </a:extLst>
        </p:spPr>
      </p:pic>
      <p:sp>
        <p:nvSpPr>
          <p:cNvPr id="2" name="Заголовок 1"/>
          <p:cNvSpPr>
            <a:spLocks noGrp="1"/>
          </p:cNvSpPr>
          <p:nvPr>
            <p:ph type="title"/>
          </p:nvPr>
        </p:nvSpPr>
        <p:spPr>
          <a:xfrm>
            <a:off x="838200" y="70370"/>
            <a:ext cx="3099099" cy="1325563"/>
          </a:xfrm>
        </p:spPr>
        <p:txBody>
          <a:bodyPr/>
          <a:lstStyle/>
          <a:p>
            <a:r>
              <a:rPr lang="ru-RU" dirty="0"/>
              <a:t>Клеточка</a:t>
            </a:r>
            <a:endParaRPr lang="en-US" dirty="0"/>
          </a:p>
        </p:txBody>
      </p:sp>
      <p:pic>
        <p:nvPicPr>
          <p:cNvPr id="5" name="Picture 2" descr="14,374 Question Mark Texture Stock Vectors, Images &amp; Vector Art |  Shutterstock"/>
          <p:cNvPicPr>
            <a:picLocks noChangeAspect="1" noChangeArrowheads="1"/>
          </p:cNvPicPr>
          <p:nvPr/>
        </p:nvPicPr>
        <p:blipFill rotWithShape="1">
          <a:blip r:embed="rId3">
            <a:extLst>
              <a:ext uri="{28A0092B-C50C-407E-A947-70E740481C1C}">
                <a14:useLocalDpi xmlns:a14="http://schemas.microsoft.com/office/drawing/2010/main" val="0"/>
              </a:ext>
            </a:extLst>
          </a:blip>
          <a:srcRect r="37368" b="63734"/>
          <a:stretch/>
        </p:blipFill>
        <p:spPr bwMode="auto">
          <a:xfrm>
            <a:off x="7057540" y="5168864"/>
            <a:ext cx="1085985" cy="678311"/>
          </a:xfrm>
          <a:prstGeom prst="rect">
            <a:avLst/>
          </a:prstGeom>
          <a:noFill/>
          <a:extLst>
            <a:ext uri="{909E8E84-426E-40DD-AFC4-6F175D3DCCD1}">
              <a14:hiddenFill xmlns:a14="http://schemas.microsoft.com/office/drawing/2010/main">
                <a:solidFill>
                  <a:srgbClr val="FFFFFF"/>
                </a:solidFill>
              </a14:hiddenFill>
            </a:ext>
          </a:extLst>
        </p:spPr>
      </p:pic>
      <p:sp>
        <p:nvSpPr>
          <p:cNvPr id="13" name="Овал 12"/>
          <p:cNvSpPr/>
          <p:nvPr/>
        </p:nvSpPr>
        <p:spPr>
          <a:xfrm rot="19403175">
            <a:off x="1045898" y="2699987"/>
            <a:ext cx="3399417" cy="2172151"/>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4" descr="Dot Pattern Images - Free Download on Freepik"/>
          <p:cNvPicPr>
            <a:picLocks noChangeAspect="1" noChangeArrowheads="1"/>
          </p:cNvPicPr>
          <p:nvPr/>
        </p:nvPicPr>
        <p:blipFill rotWithShape="1">
          <a:blip r:embed="rId2">
            <a:extLst>
              <a:ext uri="{28A0092B-C50C-407E-A947-70E740481C1C}">
                <a14:useLocalDpi xmlns:a14="http://schemas.microsoft.com/office/drawing/2010/main" val="0"/>
              </a:ext>
            </a:extLst>
          </a:blip>
          <a:srcRect r="72732" b="77698"/>
          <a:stretch/>
        </p:blipFill>
        <p:spPr bwMode="auto">
          <a:xfrm>
            <a:off x="7057539" y="2695640"/>
            <a:ext cx="1085985" cy="591670"/>
          </a:xfrm>
          <a:prstGeom prst="rect">
            <a:avLst/>
          </a:prstGeom>
          <a:noFill/>
          <a:extLst>
            <a:ext uri="{909E8E84-426E-40DD-AFC4-6F175D3DCCD1}">
              <a14:hiddenFill xmlns:a14="http://schemas.microsoft.com/office/drawing/2010/main">
                <a:solidFill>
                  <a:srgbClr val="FFFFFF"/>
                </a:solidFill>
              </a14:hiddenFill>
            </a:ext>
          </a:extLst>
        </p:spPr>
      </p:pic>
      <p:cxnSp>
        <p:nvCxnSpPr>
          <p:cNvPr id="15" name="Прямая соединительная линия 14"/>
          <p:cNvCxnSpPr/>
          <p:nvPr/>
        </p:nvCxnSpPr>
        <p:spPr>
          <a:xfrm>
            <a:off x="7111058" y="1952160"/>
            <a:ext cx="978946"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pic>
        <p:nvPicPr>
          <p:cNvPr id="20" name="Рисунок 19"/>
          <p:cNvPicPr>
            <a:picLocks noChangeAspect="1"/>
          </p:cNvPicPr>
          <p:nvPr/>
        </p:nvPicPr>
        <p:blipFill rotWithShape="1">
          <a:blip r:embed="rId4">
            <a:extLst>
              <a:ext uri="{BEBA8EAE-BF5A-486C-A8C5-ECC9F3942E4B}">
                <a14:imgProps xmlns:a14="http://schemas.microsoft.com/office/drawing/2010/main">
                  <a14:imgLayer r:embed="rId5">
                    <a14:imgEffect>
                      <a14:artisticPaintBrush/>
                    </a14:imgEffect>
                  </a14:imgLayer>
                </a14:imgProps>
              </a:ext>
            </a:extLst>
          </a:blip>
          <a:srcRect l="52935" t="39165" r="31410" b="50001"/>
          <a:stretch/>
        </p:blipFill>
        <p:spPr>
          <a:xfrm>
            <a:off x="7057540" y="3780377"/>
            <a:ext cx="1085985" cy="695711"/>
          </a:xfrm>
          <a:prstGeom prst="rect">
            <a:avLst/>
          </a:prstGeom>
        </p:spPr>
      </p:pic>
      <p:pic>
        <p:nvPicPr>
          <p:cNvPr id="21" name="Рисунок 20"/>
          <p:cNvPicPr>
            <a:picLocks noChangeAspect="1"/>
          </p:cNvPicPr>
          <p:nvPr/>
        </p:nvPicPr>
        <p:blipFill>
          <a:blip r:embed="rId6">
            <a:extLst>
              <a:ext uri="{BEBA8EAE-BF5A-486C-A8C5-ECC9F3942E4B}">
                <a14:imgProps xmlns:a14="http://schemas.microsoft.com/office/drawing/2010/main">
                  <a14:imgLayer r:embed="rId7">
                    <a14:imgEffect>
                      <a14:backgroundRemoval t="9857" b="92115" l="3399" r="95886">
                        <a14:backgroundMark x1="81932" y1="11828" x2="86941" y2="14337"/>
                        <a14:backgroundMark x1="90698" y1="18817" x2="95170" y2="25806"/>
                        <a14:backgroundMark x1="61002" y1="83871" x2="78712" y2="72760"/>
                        <a14:backgroundMark x1="45259" y1="13799" x2="50626" y2="12366"/>
                      </a14:backgroundRemoval>
                    </a14:imgEffect>
                  </a14:imgLayer>
                </a14:imgProps>
              </a:ext>
            </a:extLst>
          </a:blip>
          <a:stretch>
            <a:fillRect/>
          </a:stretch>
        </p:blipFill>
        <p:spPr>
          <a:xfrm>
            <a:off x="1041626" y="2085129"/>
            <a:ext cx="3407959" cy="3401863"/>
          </a:xfrm>
          <a:prstGeom prst="rect">
            <a:avLst/>
          </a:prstGeom>
        </p:spPr>
      </p:pic>
      <p:pic>
        <p:nvPicPr>
          <p:cNvPr id="2054" name="Picture 6" descr="317,028 Basketball Ball Images, Stock Photos &amp; Vectors | Shutterstock"/>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2437975" y="2793329"/>
            <a:ext cx="1649931" cy="1182970"/>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p:cNvSpPr txBox="1"/>
          <p:nvPr/>
        </p:nvSpPr>
        <p:spPr>
          <a:xfrm>
            <a:off x="8593699" y="2726943"/>
            <a:ext cx="1376979" cy="523220"/>
          </a:xfrm>
          <a:prstGeom prst="rect">
            <a:avLst/>
          </a:prstGeom>
          <a:noFill/>
        </p:spPr>
        <p:txBody>
          <a:bodyPr wrap="square" rtlCol="0">
            <a:spAutoFit/>
          </a:bodyPr>
          <a:lstStyle/>
          <a:p>
            <a:r>
              <a:rPr lang="ru-RU" sz="2800" dirty="0" err="1"/>
              <a:t>Наружа</a:t>
            </a:r>
            <a:endParaRPr lang="en-US" sz="2800" dirty="0"/>
          </a:p>
        </p:txBody>
      </p:sp>
      <p:sp>
        <p:nvSpPr>
          <p:cNvPr id="31" name="TextBox 30"/>
          <p:cNvSpPr txBox="1"/>
          <p:nvPr/>
        </p:nvSpPr>
        <p:spPr>
          <a:xfrm>
            <a:off x="8593699" y="1475457"/>
            <a:ext cx="1827155" cy="954107"/>
          </a:xfrm>
          <a:prstGeom prst="rect">
            <a:avLst/>
          </a:prstGeom>
          <a:noFill/>
        </p:spPr>
        <p:txBody>
          <a:bodyPr wrap="square" rtlCol="0">
            <a:spAutoFit/>
          </a:bodyPr>
          <a:lstStyle/>
          <a:p>
            <a:r>
              <a:rPr lang="ru-RU" sz="2800" dirty="0"/>
              <a:t>Клеточная стенка</a:t>
            </a:r>
            <a:endParaRPr lang="en-US" sz="2800" dirty="0"/>
          </a:p>
        </p:txBody>
      </p:sp>
      <p:sp>
        <p:nvSpPr>
          <p:cNvPr id="32" name="TextBox 31"/>
          <p:cNvSpPr txBox="1"/>
          <p:nvPr/>
        </p:nvSpPr>
        <p:spPr>
          <a:xfrm>
            <a:off x="8593699" y="3866622"/>
            <a:ext cx="2302137" cy="523220"/>
          </a:xfrm>
          <a:prstGeom prst="rect">
            <a:avLst/>
          </a:prstGeom>
          <a:noFill/>
        </p:spPr>
        <p:txBody>
          <a:bodyPr wrap="square" rtlCol="0">
            <a:spAutoFit/>
          </a:bodyPr>
          <a:lstStyle/>
          <a:p>
            <a:r>
              <a:rPr lang="ru-RU" sz="2800" dirty="0"/>
              <a:t>Ядро клетки</a:t>
            </a:r>
            <a:endParaRPr lang="en-US" sz="2800" dirty="0"/>
          </a:p>
        </p:txBody>
      </p:sp>
      <p:sp>
        <p:nvSpPr>
          <p:cNvPr id="33" name="TextBox 32"/>
          <p:cNvSpPr txBox="1"/>
          <p:nvPr/>
        </p:nvSpPr>
        <p:spPr>
          <a:xfrm>
            <a:off x="8593698" y="5246409"/>
            <a:ext cx="2302137" cy="523220"/>
          </a:xfrm>
          <a:prstGeom prst="rect">
            <a:avLst/>
          </a:prstGeom>
          <a:noFill/>
        </p:spPr>
        <p:txBody>
          <a:bodyPr wrap="square" rtlCol="0">
            <a:spAutoFit/>
          </a:bodyPr>
          <a:lstStyle/>
          <a:p>
            <a:r>
              <a:rPr lang="ru-RU" sz="2800" dirty="0"/>
              <a:t>Магия</a:t>
            </a:r>
            <a:endParaRPr lang="en-US" sz="2800" dirty="0"/>
          </a:p>
        </p:txBody>
      </p:sp>
      <p:sp>
        <p:nvSpPr>
          <p:cNvPr id="35" name="Заголовок 1"/>
          <p:cNvSpPr txBox="1">
            <a:spLocks/>
          </p:cNvSpPr>
          <p:nvPr/>
        </p:nvSpPr>
        <p:spPr>
          <a:xfrm>
            <a:off x="6656443" y="149894"/>
            <a:ext cx="460681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ru-RU" sz="2800" dirty="0"/>
              <a:t>Принятые обозначения:</a:t>
            </a:r>
            <a:endParaRPr lang="en-US" sz="2800" dirty="0"/>
          </a:p>
        </p:txBody>
      </p:sp>
      <p:sp>
        <p:nvSpPr>
          <p:cNvPr id="29" name="Стрелка вправо 28"/>
          <p:cNvSpPr/>
          <p:nvPr/>
        </p:nvSpPr>
        <p:spPr>
          <a:xfrm rot="13953259">
            <a:off x="2923504" y="3947215"/>
            <a:ext cx="2850777" cy="1510693"/>
          </a:xfrm>
          <a:prstGeom prst="rightArrow">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6295539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31"/>
                                        </p:tgtEl>
                                        <p:attrNameLst>
                                          <p:attrName>style.visibility</p:attrName>
                                        </p:attrNameLst>
                                      </p:cBhvr>
                                      <p:to>
                                        <p:strVal val="visible"/>
                                      </p:to>
                                    </p:set>
                                    <p:animEffect transition="in" filter="fade">
                                      <p:cBhvr>
                                        <p:cTn id="14" dur="500"/>
                                        <p:tgtEl>
                                          <p:spTgt spid="31"/>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fade">
                                      <p:cBhvr>
                                        <p:cTn id="25" dur="500"/>
                                        <p:tgtEl>
                                          <p:spTgt spid="22"/>
                                        </p:tgtEl>
                                      </p:cBhvr>
                                    </p:animEffect>
                                  </p:childTnLst>
                                </p:cTn>
                              </p:par>
                              <p:par>
                                <p:cTn id="26" presetID="10" presetClass="entr" presetSubtype="0" fill="hold" nodeType="withEffect">
                                  <p:stCondLst>
                                    <p:cond delay="0"/>
                                  </p:stCondLst>
                                  <p:childTnLst>
                                    <p:set>
                                      <p:cBhvr>
                                        <p:cTn id="27" dur="1" fill="hold">
                                          <p:stCondLst>
                                            <p:cond delay="0"/>
                                          </p:stCondLst>
                                        </p:cTn>
                                        <p:tgtEl>
                                          <p:spTgt spid="2052"/>
                                        </p:tgtEl>
                                        <p:attrNameLst>
                                          <p:attrName>style.visibility</p:attrName>
                                        </p:attrNameLst>
                                      </p:cBhvr>
                                      <p:to>
                                        <p:strVal val="visible"/>
                                      </p:to>
                                    </p:set>
                                    <p:animEffect transition="in" filter="fade">
                                      <p:cBhvr>
                                        <p:cTn id="28" dur="500"/>
                                        <p:tgtEl>
                                          <p:spTgt spid="2052"/>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fade">
                                      <p:cBhvr>
                                        <p:cTn id="33" dur="500"/>
                                        <p:tgtEl>
                                          <p:spTgt spid="20"/>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32"/>
                                        </p:tgtEl>
                                        <p:attrNameLst>
                                          <p:attrName>style.visibility</p:attrName>
                                        </p:attrNameLst>
                                      </p:cBhvr>
                                      <p:to>
                                        <p:strVal val="visible"/>
                                      </p:to>
                                    </p:set>
                                    <p:animEffect transition="in" filter="fade">
                                      <p:cBhvr>
                                        <p:cTn id="36" dur="500"/>
                                        <p:tgtEl>
                                          <p:spTgt spid="32"/>
                                        </p:tgtEl>
                                      </p:cBhvr>
                                    </p:animEffect>
                                  </p:childTnLst>
                                </p:cTn>
                              </p:par>
                            </p:childTnLst>
                          </p:cTn>
                        </p:par>
                        <p:par>
                          <p:cTn id="37" fill="hold">
                            <p:stCondLst>
                              <p:cond delay="500"/>
                            </p:stCondLst>
                            <p:childTnLst>
                              <p:par>
                                <p:cTn id="38" presetID="1" presetClass="entr" presetSubtype="0" fill="hold" nodeType="afterEffect">
                                  <p:stCondLst>
                                    <p:cond delay="2000"/>
                                  </p:stCondLst>
                                  <p:childTnLst>
                                    <p:set>
                                      <p:cBhvr>
                                        <p:cTn id="39" dur="1" fill="hold">
                                          <p:stCondLst>
                                            <p:cond delay="0"/>
                                          </p:stCondLst>
                                        </p:cTn>
                                        <p:tgtEl>
                                          <p:spTgt spid="2054"/>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26" presetClass="entr" presetSubtype="0" fill="hold" grpId="0" nodeType="clickEffect">
                                  <p:stCondLst>
                                    <p:cond delay="0"/>
                                  </p:stCondLst>
                                  <p:childTnLst>
                                    <p:set>
                                      <p:cBhvr>
                                        <p:cTn id="43" dur="1" fill="hold">
                                          <p:stCondLst>
                                            <p:cond delay="0"/>
                                          </p:stCondLst>
                                        </p:cTn>
                                        <p:tgtEl>
                                          <p:spTgt spid="33"/>
                                        </p:tgtEl>
                                        <p:attrNameLst>
                                          <p:attrName>style.visibility</p:attrName>
                                        </p:attrNameLst>
                                      </p:cBhvr>
                                      <p:to>
                                        <p:strVal val="visible"/>
                                      </p:to>
                                    </p:set>
                                    <p:animEffect transition="in" filter="wipe(down)">
                                      <p:cBhvr>
                                        <p:cTn id="44" dur="870">
                                          <p:stCondLst>
                                            <p:cond delay="0"/>
                                          </p:stCondLst>
                                        </p:cTn>
                                        <p:tgtEl>
                                          <p:spTgt spid="33"/>
                                        </p:tgtEl>
                                      </p:cBhvr>
                                    </p:animEffect>
                                    <p:anim calcmode="lin" valueType="num">
                                      <p:cBhvr>
                                        <p:cTn id="45" dur="2733" tmFilter="0,0; 0.14,0.36; 0.43,0.73; 0.71,0.91; 1.0,1.0">
                                          <p:stCondLst>
                                            <p:cond delay="0"/>
                                          </p:stCondLst>
                                        </p:cTn>
                                        <p:tgtEl>
                                          <p:spTgt spid="33"/>
                                        </p:tgtEl>
                                        <p:attrNameLst>
                                          <p:attrName>ppt_x</p:attrName>
                                        </p:attrNameLst>
                                      </p:cBhvr>
                                      <p:tavLst>
                                        <p:tav tm="0">
                                          <p:val>
                                            <p:strVal val="#ppt_x-0.25"/>
                                          </p:val>
                                        </p:tav>
                                        <p:tav tm="100000">
                                          <p:val>
                                            <p:strVal val="#ppt_x"/>
                                          </p:val>
                                        </p:tav>
                                      </p:tavLst>
                                    </p:anim>
                                    <p:anim calcmode="lin" valueType="num">
                                      <p:cBhvr>
                                        <p:cTn id="46" dur="996" tmFilter="0.0,0.0; 0.25,0.07; 0.50,0.2; 0.75,0.467; 1.0,1.0">
                                          <p:stCondLst>
                                            <p:cond delay="0"/>
                                          </p:stCondLst>
                                        </p:cTn>
                                        <p:tgtEl>
                                          <p:spTgt spid="33"/>
                                        </p:tgtEl>
                                        <p:attrNameLst>
                                          <p:attrName>ppt_y</p:attrName>
                                        </p:attrNameLst>
                                      </p:cBhvr>
                                      <p:tavLst>
                                        <p:tav tm="0" fmla="#ppt_y-sin(pi*$)/3">
                                          <p:val>
                                            <p:fltVal val="0.5"/>
                                          </p:val>
                                        </p:tav>
                                        <p:tav tm="100000">
                                          <p:val>
                                            <p:fltVal val="1"/>
                                          </p:val>
                                        </p:tav>
                                      </p:tavLst>
                                    </p:anim>
                                    <p:anim calcmode="lin" valueType="num">
                                      <p:cBhvr>
                                        <p:cTn id="47" dur="996" tmFilter="0, 0; 0.125,0.2665; 0.25,0.4; 0.375,0.465; 0.5,0.5;  0.625,0.535; 0.75,0.6; 0.875,0.7335; 1,1">
                                          <p:stCondLst>
                                            <p:cond delay="996"/>
                                          </p:stCondLst>
                                        </p:cTn>
                                        <p:tgtEl>
                                          <p:spTgt spid="33"/>
                                        </p:tgtEl>
                                        <p:attrNameLst>
                                          <p:attrName>ppt_y</p:attrName>
                                        </p:attrNameLst>
                                      </p:cBhvr>
                                      <p:tavLst>
                                        <p:tav tm="0" fmla="#ppt_y-sin(pi*$)/9">
                                          <p:val>
                                            <p:fltVal val="0"/>
                                          </p:val>
                                        </p:tav>
                                        <p:tav tm="100000">
                                          <p:val>
                                            <p:fltVal val="1"/>
                                          </p:val>
                                        </p:tav>
                                      </p:tavLst>
                                    </p:anim>
                                    <p:anim calcmode="lin" valueType="num">
                                      <p:cBhvr>
                                        <p:cTn id="48" dur="498" tmFilter="0, 0; 0.125,0.2665; 0.25,0.4; 0.375,0.465; 0.5,0.5;  0.625,0.535; 0.75,0.6; 0.875,0.7335; 1,1">
                                          <p:stCondLst>
                                            <p:cond delay="1986"/>
                                          </p:stCondLst>
                                        </p:cTn>
                                        <p:tgtEl>
                                          <p:spTgt spid="33"/>
                                        </p:tgtEl>
                                        <p:attrNameLst>
                                          <p:attrName>ppt_y</p:attrName>
                                        </p:attrNameLst>
                                      </p:cBhvr>
                                      <p:tavLst>
                                        <p:tav tm="0" fmla="#ppt_y-sin(pi*$)/27">
                                          <p:val>
                                            <p:fltVal val="0"/>
                                          </p:val>
                                        </p:tav>
                                        <p:tav tm="100000">
                                          <p:val>
                                            <p:fltVal val="1"/>
                                          </p:val>
                                        </p:tav>
                                      </p:tavLst>
                                    </p:anim>
                                    <p:anim calcmode="lin" valueType="num">
                                      <p:cBhvr>
                                        <p:cTn id="49" dur="246" tmFilter="0, 0; 0.125,0.2665; 0.25,0.4; 0.375,0.465; 0.5,0.5;  0.625,0.535; 0.75,0.6; 0.875,0.7335; 1,1">
                                          <p:stCondLst>
                                            <p:cond delay="2484"/>
                                          </p:stCondLst>
                                        </p:cTn>
                                        <p:tgtEl>
                                          <p:spTgt spid="33"/>
                                        </p:tgtEl>
                                        <p:attrNameLst>
                                          <p:attrName>ppt_y</p:attrName>
                                        </p:attrNameLst>
                                      </p:cBhvr>
                                      <p:tavLst>
                                        <p:tav tm="0" fmla="#ppt_y-sin(pi*$)/81">
                                          <p:val>
                                            <p:fltVal val="0"/>
                                          </p:val>
                                        </p:tav>
                                        <p:tav tm="100000">
                                          <p:val>
                                            <p:fltVal val="1"/>
                                          </p:val>
                                        </p:tav>
                                      </p:tavLst>
                                    </p:anim>
                                    <p:animScale>
                                      <p:cBhvr>
                                        <p:cTn id="50" dur="39">
                                          <p:stCondLst>
                                            <p:cond delay="975"/>
                                          </p:stCondLst>
                                        </p:cTn>
                                        <p:tgtEl>
                                          <p:spTgt spid="33"/>
                                        </p:tgtEl>
                                      </p:cBhvr>
                                      <p:to x="100000" y="60000"/>
                                    </p:animScale>
                                    <p:animScale>
                                      <p:cBhvr>
                                        <p:cTn id="51" dur="249" decel="50000">
                                          <p:stCondLst>
                                            <p:cond delay="1014"/>
                                          </p:stCondLst>
                                        </p:cTn>
                                        <p:tgtEl>
                                          <p:spTgt spid="33"/>
                                        </p:tgtEl>
                                      </p:cBhvr>
                                      <p:to x="100000" y="100000"/>
                                    </p:animScale>
                                    <p:animScale>
                                      <p:cBhvr>
                                        <p:cTn id="52" dur="39">
                                          <p:stCondLst>
                                            <p:cond delay="1968"/>
                                          </p:stCondLst>
                                        </p:cTn>
                                        <p:tgtEl>
                                          <p:spTgt spid="33"/>
                                        </p:tgtEl>
                                      </p:cBhvr>
                                      <p:to x="100000" y="80000"/>
                                    </p:animScale>
                                    <p:animScale>
                                      <p:cBhvr>
                                        <p:cTn id="53" dur="249" decel="50000">
                                          <p:stCondLst>
                                            <p:cond delay="2007"/>
                                          </p:stCondLst>
                                        </p:cTn>
                                        <p:tgtEl>
                                          <p:spTgt spid="33"/>
                                        </p:tgtEl>
                                      </p:cBhvr>
                                      <p:to x="100000" y="100000"/>
                                    </p:animScale>
                                    <p:animScale>
                                      <p:cBhvr>
                                        <p:cTn id="54" dur="39">
                                          <p:stCondLst>
                                            <p:cond delay="2463"/>
                                          </p:stCondLst>
                                        </p:cTn>
                                        <p:tgtEl>
                                          <p:spTgt spid="33"/>
                                        </p:tgtEl>
                                      </p:cBhvr>
                                      <p:to x="100000" y="90000"/>
                                    </p:animScale>
                                    <p:animScale>
                                      <p:cBhvr>
                                        <p:cTn id="55" dur="249" decel="50000">
                                          <p:stCondLst>
                                            <p:cond delay="2502"/>
                                          </p:stCondLst>
                                        </p:cTn>
                                        <p:tgtEl>
                                          <p:spTgt spid="33"/>
                                        </p:tgtEl>
                                      </p:cBhvr>
                                      <p:to x="100000" y="100000"/>
                                    </p:animScale>
                                    <p:animScale>
                                      <p:cBhvr>
                                        <p:cTn id="56" dur="39">
                                          <p:stCondLst>
                                            <p:cond delay="2712"/>
                                          </p:stCondLst>
                                        </p:cTn>
                                        <p:tgtEl>
                                          <p:spTgt spid="33"/>
                                        </p:tgtEl>
                                      </p:cBhvr>
                                      <p:to x="100000" y="95000"/>
                                    </p:animScale>
                                    <p:animScale>
                                      <p:cBhvr>
                                        <p:cTn id="57" dur="249" decel="50000">
                                          <p:stCondLst>
                                            <p:cond delay="2751"/>
                                          </p:stCondLst>
                                        </p:cTn>
                                        <p:tgtEl>
                                          <p:spTgt spid="33"/>
                                        </p:tgtEl>
                                      </p:cBhvr>
                                      <p:to x="100000" y="100000"/>
                                    </p:animScale>
                                  </p:childTnLst>
                                </p:cTn>
                              </p:par>
                              <p:par>
                                <p:cTn id="58" presetID="14" presetClass="entr" presetSubtype="10" fill="hold" nodeType="withEffect">
                                  <p:stCondLst>
                                    <p:cond delay="0"/>
                                  </p:stCondLst>
                                  <p:childTnLst>
                                    <p:set>
                                      <p:cBhvr>
                                        <p:cTn id="59" dur="1" fill="hold">
                                          <p:stCondLst>
                                            <p:cond delay="0"/>
                                          </p:stCondLst>
                                        </p:cTn>
                                        <p:tgtEl>
                                          <p:spTgt spid="5"/>
                                        </p:tgtEl>
                                        <p:attrNameLst>
                                          <p:attrName>style.visibility</p:attrName>
                                        </p:attrNameLst>
                                      </p:cBhvr>
                                      <p:to>
                                        <p:strVal val="visible"/>
                                      </p:to>
                                    </p:set>
                                    <p:animEffect transition="in" filter="randombar(horizontal)">
                                      <p:cBhvr>
                                        <p:cTn id="60" dur="3000"/>
                                        <p:tgtEl>
                                          <p:spTgt spid="5"/>
                                        </p:tgtEl>
                                      </p:cBhvr>
                                    </p:animEffect>
                                  </p:childTnLst>
                                </p:cTn>
                              </p:par>
                            </p:childTnLst>
                          </p:cTn>
                        </p:par>
                        <p:par>
                          <p:cTn id="61" fill="hold">
                            <p:stCondLst>
                              <p:cond delay="3000"/>
                            </p:stCondLst>
                            <p:childTnLst>
                              <p:par>
                                <p:cTn id="62" presetID="6" presetClass="entr" presetSubtype="16" fill="hold" nodeType="afterEffect">
                                  <p:stCondLst>
                                    <p:cond delay="0"/>
                                  </p:stCondLst>
                                  <p:childTnLst>
                                    <p:set>
                                      <p:cBhvr>
                                        <p:cTn id="63" dur="1" fill="hold">
                                          <p:stCondLst>
                                            <p:cond delay="0"/>
                                          </p:stCondLst>
                                        </p:cTn>
                                        <p:tgtEl>
                                          <p:spTgt spid="21"/>
                                        </p:tgtEl>
                                        <p:attrNameLst>
                                          <p:attrName>style.visibility</p:attrName>
                                        </p:attrNameLst>
                                      </p:cBhvr>
                                      <p:to>
                                        <p:strVal val="visible"/>
                                      </p:to>
                                    </p:set>
                                    <p:animEffect transition="in" filter="circle(in)">
                                      <p:cBhvr>
                                        <p:cTn id="64" dur="3000"/>
                                        <p:tgtEl>
                                          <p:spTgt spid="21"/>
                                        </p:tgtEl>
                                      </p:cBhvr>
                                    </p:animEffec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2" grpId="0"/>
      <p:bldP spid="31" grpId="0"/>
      <p:bldP spid="32" grpId="0"/>
      <p:bldP spid="33" grpId="0"/>
      <p:bldP spid="35" grpId="0"/>
      <p:bldP spid="29"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39800" y="2803525"/>
            <a:ext cx="10515600" cy="1325563"/>
          </a:xfrm>
        </p:spPr>
        <p:txBody>
          <a:bodyPr>
            <a:normAutofit/>
          </a:bodyPr>
          <a:lstStyle/>
          <a:p>
            <a:pPr algn="ctr"/>
            <a:r>
              <a:rPr lang="ru-RU" sz="5400" dirty="0"/>
              <a:t>Спасибо за внимание!</a:t>
            </a:r>
            <a:endParaRPr lang="en-US" sz="5400" dirty="0"/>
          </a:p>
        </p:txBody>
      </p:sp>
      <p:sp>
        <p:nvSpPr>
          <p:cNvPr id="3" name="TextBox 2">
            <a:extLst>
              <a:ext uri="{FF2B5EF4-FFF2-40B4-BE49-F238E27FC236}">
                <a16:creationId xmlns:a16="http://schemas.microsoft.com/office/drawing/2014/main" xmlns="" id="{FC338F4B-C0AD-43FF-BBDC-05DAB964D5F9}"/>
              </a:ext>
            </a:extLst>
          </p:cNvPr>
          <p:cNvSpPr txBox="1"/>
          <p:nvPr/>
        </p:nvSpPr>
        <p:spPr>
          <a:xfrm>
            <a:off x="7814931" y="5555511"/>
            <a:ext cx="4104168" cy="1200329"/>
          </a:xfrm>
          <a:prstGeom prst="rect">
            <a:avLst/>
          </a:prstGeom>
          <a:noFill/>
        </p:spPr>
        <p:txBody>
          <a:bodyPr wrap="square" rtlCol="0">
            <a:spAutoFit/>
          </a:bodyPr>
          <a:lstStyle/>
          <a:p>
            <a:r>
              <a:rPr lang="ru-RU" dirty="0"/>
              <a:t>Если у вас возник вопрос после лекции, пишите на почту или в </a:t>
            </a:r>
            <a:r>
              <a:rPr lang="ru-RU" dirty="0" err="1"/>
              <a:t>телеграм</a:t>
            </a:r>
            <a:r>
              <a:rPr lang="ru-RU" dirty="0"/>
              <a:t>: </a:t>
            </a:r>
          </a:p>
          <a:p>
            <a:pPr algn="r"/>
            <a:r>
              <a:rPr lang="en-US" dirty="0"/>
              <a:t>artemrusakovich@yandex.ru</a:t>
            </a:r>
          </a:p>
          <a:p>
            <a:pPr algn="r"/>
            <a:r>
              <a:rPr lang="en-US" dirty="0"/>
              <a:t>@a_rusakovich</a:t>
            </a:r>
            <a:endParaRPr lang="ru-RU" dirty="0"/>
          </a:p>
        </p:txBody>
      </p:sp>
    </p:spTree>
    <p:extLst>
      <p:ext uri="{BB962C8B-B14F-4D97-AF65-F5344CB8AC3E}">
        <p14:creationId xmlns:p14="http://schemas.microsoft.com/office/powerpoint/2010/main" val="2800615913"/>
      </p:ext>
    </p:extLst>
  </p:cSld>
  <p:clrMapOvr>
    <a:masterClrMapping/>
  </p:clrMapOvr>
  <p:transition spd="med">
    <p:pull/>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lgn="ctr"/>
            <a:r>
              <a:rPr lang="ru-RU" sz="5400" dirty="0"/>
              <a:t>Информация</a:t>
            </a:r>
            <a:endParaRPr lang="en-US" sz="5400" dirty="0"/>
          </a:p>
        </p:txBody>
      </p:sp>
      <p:sp>
        <p:nvSpPr>
          <p:cNvPr id="3" name="Объект 2"/>
          <p:cNvSpPr>
            <a:spLocks noGrp="1"/>
          </p:cNvSpPr>
          <p:nvPr>
            <p:ph idx="1"/>
          </p:nvPr>
        </p:nvSpPr>
        <p:spPr>
          <a:xfrm>
            <a:off x="838200" y="2670629"/>
            <a:ext cx="10515600" cy="3506334"/>
          </a:xfrm>
        </p:spPr>
        <p:txBody>
          <a:bodyPr>
            <a:normAutofit/>
          </a:bodyPr>
          <a:lstStyle/>
          <a:p>
            <a:pPr algn="ctr"/>
            <a:r>
              <a:rPr lang="ru-RU" sz="3200" dirty="0"/>
              <a:t>Хранится</a:t>
            </a:r>
          </a:p>
          <a:p>
            <a:pPr algn="ctr"/>
            <a:r>
              <a:rPr lang="ru-RU" sz="3200" dirty="0"/>
              <a:t>Реализуется</a:t>
            </a:r>
            <a:endParaRPr lang="en-US" sz="3200" dirty="0"/>
          </a:p>
        </p:txBody>
      </p:sp>
    </p:spTree>
    <p:extLst>
      <p:ext uri="{BB962C8B-B14F-4D97-AF65-F5344CB8AC3E}">
        <p14:creationId xmlns:p14="http://schemas.microsoft.com/office/powerpoint/2010/main" val="2644647713"/>
      </p:ext>
    </p:extLst>
  </p:cSld>
  <p:clrMapOvr>
    <a:masterClrMapping/>
  </p:clrMapOvr>
  <p:transition spd="med">
    <p:pull/>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D3BEE07C-BB65-408B-825F-D5D7C471911F}"/>
              </a:ext>
            </a:extLst>
          </p:cNvPr>
          <p:cNvSpPr>
            <a:spLocks noGrp="1"/>
          </p:cNvSpPr>
          <p:nvPr>
            <p:ph idx="1"/>
          </p:nvPr>
        </p:nvSpPr>
        <p:spPr>
          <a:xfrm>
            <a:off x="838200" y="1027957"/>
            <a:ext cx="10515600" cy="4351338"/>
          </a:xfrm>
        </p:spPr>
        <p:txBody>
          <a:bodyPr/>
          <a:lstStyle/>
          <a:p>
            <a:r>
              <a:rPr lang="ru-RU" dirty="0"/>
              <a:t>ДНК - </a:t>
            </a:r>
            <a:r>
              <a:rPr lang="ru-RU" dirty="0" err="1"/>
              <a:t>двухцепочечная</a:t>
            </a:r>
            <a:r>
              <a:rPr lang="ru-RU" dirty="0"/>
              <a:t> молекула, несущая в себе генетическую информацию. Это “молекула-инструкция”, которая описывает наш организм.</a:t>
            </a:r>
          </a:p>
        </p:txBody>
      </p:sp>
      <p:sp>
        <p:nvSpPr>
          <p:cNvPr id="4" name="Заголовок 1">
            <a:extLst>
              <a:ext uri="{FF2B5EF4-FFF2-40B4-BE49-F238E27FC236}">
                <a16:creationId xmlns:a16="http://schemas.microsoft.com/office/drawing/2014/main" xmlns="" id="{05AA552C-E0B7-4783-8F35-D7997D773795}"/>
              </a:ext>
            </a:extLst>
          </p:cNvPr>
          <p:cNvSpPr txBox="1">
            <a:spLocks/>
          </p:cNvSpPr>
          <p:nvPr/>
        </p:nvSpPr>
        <p:spPr>
          <a:xfrm>
            <a:off x="838200" y="-40294"/>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ru-RU" dirty="0"/>
              <a:t>ДНК - хранение</a:t>
            </a:r>
            <a:endParaRPr lang="en-US" dirty="0"/>
          </a:p>
        </p:txBody>
      </p:sp>
      <p:pic>
        <p:nvPicPr>
          <p:cNvPr id="5" name="Google Shape;72;p15">
            <a:extLst>
              <a:ext uri="{FF2B5EF4-FFF2-40B4-BE49-F238E27FC236}">
                <a16:creationId xmlns:a16="http://schemas.microsoft.com/office/drawing/2014/main" xmlns="" id="{4391C301-7262-4F36-A172-198A5B4B2513}"/>
              </a:ext>
            </a:extLst>
          </p:cNvPr>
          <p:cNvPicPr preferRelativeResize="0"/>
          <p:nvPr/>
        </p:nvPicPr>
        <p:blipFill>
          <a:blip r:embed="rId2">
            <a:alphaModFix/>
          </a:blip>
          <a:stretch>
            <a:fillRect/>
          </a:stretch>
        </p:blipFill>
        <p:spPr>
          <a:xfrm>
            <a:off x="3051300" y="2005168"/>
            <a:ext cx="5703203" cy="4670065"/>
          </a:xfrm>
          <a:prstGeom prst="rect">
            <a:avLst/>
          </a:prstGeom>
          <a:noFill/>
          <a:ln>
            <a:noFill/>
          </a:ln>
        </p:spPr>
      </p:pic>
    </p:spTree>
    <p:extLst>
      <p:ext uri="{BB962C8B-B14F-4D97-AF65-F5344CB8AC3E}">
        <p14:creationId xmlns:p14="http://schemas.microsoft.com/office/powerpoint/2010/main" val="2639381827"/>
      </p:ext>
    </p:extLst>
  </p:cSld>
  <p:clrMapOvr>
    <a:masterClrMapping/>
  </p:clrMapOvr>
  <p:transition spd="med">
    <p:pull/>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xmlns="" id="{277D9F51-C418-40FB-80B0-76F9A5EFFAC7}"/>
              </a:ext>
            </a:extLst>
          </p:cNvPr>
          <p:cNvSpPr>
            <a:spLocks noGrp="1"/>
          </p:cNvSpPr>
          <p:nvPr>
            <p:ph type="body" idx="1"/>
          </p:nvPr>
        </p:nvSpPr>
        <p:spPr>
          <a:xfrm>
            <a:off x="415600" y="233126"/>
            <a:ext cx="11360800" cy="4555200"/>
          </a:xfrm>
        </p:spPr>
        <p:txBody>
          <a:bodyPr/>
          <a:lstStyle/>
          <a:p>
            <a:pPr marL="152396" indent="0">
              <a:buNone/>
            </a:pPr>
            <a:r>
              <a:rPr lang="ru-RU" dirty="0"/>
              <a:t>Полный набор генетических инструкций организма называется геномом. Геном любого организма содержит всю информацию, необходимую для его создания, роста и развития.</a:t>
            </a:r>
          </a:p>
          <a:p>
            <a:r>
              <a:rPr lang="ru-RU" dirty="0"/>
              <a:t>Геном человека упакован в 23 пары хромосом, расположенных в ядре клетки. </a:t>
            </a:r>
          </a:p>
        </p:txBody>
      </p:sp>
      <p:pic>
        <p:nvPicPr>
          <p:cNvPr id="4" name="Google Shape;77;p16">
            <a:extLst>
              <a:ext uri="{FF2B5EF4-FFF2-40B4-BE49-F238E27FC236}">
                <a16:creationId xmlns:a16="http://schemas.microsoft.com/office/drawing/2014/main" xmlns="" id="{2956F27B-7A3A-4A29-A248-A20D4C507356}"/>
              </a:ext>
            </a:extLst>
          </p:cNvPr>
          <p:cNvPicPr preferRelativeResize="0"/>
          <p:nvPr/>
        </p:nvPicPr>
        <p:blipFill rotWithShape="1">
          <a:blip r:embed="rId2">
            <a:alphaModFix/>
          </a:blip>
          <a:srcRect/>
          <a:stretch/>
        </p:blipFill>
        <p:spPr>
          <a:xfrm>
            <a:off x="2508749" y="2407306"/>
            <a:ext cx="7174501" cy="4217568"/>
          </a:xfrm>
          <a:prstGeom prst="rect">
            <a:avLst/>
          </a:prstGeom>
          <a:noFill/>
          <a:ln>
            <a:noFill/>
          </a:ln>
        </p:spPr>
      </p:pic>
    </p:spTree>
    <p:extLst>
      <p:ext uri="{BB962C8B-B14F-4D97-AF65-F5344CB8AC3E}">
        <p14:creationId xmlns:p14="http://schemas.microsoft.com/office/powerpoint/2010/main" val="3935370177"/>
      </p:ext>
    </p:extLst>
  </p:cSld>
  <p:clrMapOvr>
    <a:masterClrMapping/>
  </p:clrMapOvr>
  <p:transition spd="med">
    <p:pull/>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7" name="Google Shape;97;p18"/>
          <p:cNvSpPr txBox="1">
            <a:spLocks noGrp="1"/>
          </p:cNvSpPr>
          <p:nvPr>
            <p:ph type="body" idx="1"/>
          </p:nvPr>
        </p:nvSpPr>
        <p:spPr>
          <a:xfrm>
            <a:off x="396433" y="1226000"/>
            <a:ext cx="4657600" cy="4904000"/>
          </a:xfrm>
          <a:prstGeom prst="rect">
            <a:avLst/>
          </a:prstGeom>
        </p:spPr>
        <p:txBody>
          <a:bodyPr spcFirstLastPara="1" vert="horz" wrap="square" lIns="121900" tIns="121900" rIns="121900" bIns="121900" rtlCol="0" anchor="t" anchorCtr="0">
            <a:normAutofit/>
          </a:bodyPr>
          <a:lstStyle/>
          <a:p>
            <a:pPr marL="0" indent="0">
              <a:buNone/>
            </a:pPr>
            <a:r>
              <a:rPr lang="ru" dirty="0">
                <a:solidFill>
                  <a:schemeClr val="dk1"/>
                </a:solidFill>
                <a:ea typeface="Roboto"/>
                <a:cs typeface="Roboto"/>
                <a:sym typeface="Roboto"/>
              </a:rPr>
              <a:t>ДНК, инструкция по построению организма, содержит нуклеотиды: </a:t>
            </a:r>
            <a:r>
              <a:rPr lang="ru" b="1" dirty="0">
                <a:solidFill>
                  <a:schemeClr val="dk1"/>
                </a:solidFill>
                <a:highlight>
                  <a:schemeClr val="accent6"/>
                </a:highlight>
                <a:ea typeface="Roboto"/>
                <a:cs typeface="Roboto"/>
                <a:sym typeface="Roboto"/>
              </a:rPr>
              <a:t>Аденин (А)</a:t>
            </a:r>
            <a:r>
              <a:rPr lang="ru" dirty="0">
                <a:solidFill>
                  <a:schemeClr val="dk1"/>
                </a:solidFill>
                <a:ea typeface="Roboto"/>
                <a:cs typeface="Roboto"/>
                <a:sym typeface="Roboto"/>
              </a:rPr>
              <a:t>, </a:t>
            </a:r>
            <a:r>
              <a:rPr lang="ru" b="1" dirty="0">
                <a:solidFill>
                  <a:schemeClr val="dk1"/>
                </a:solidFill>
                <a:highlight>
                  <a:srgbClr val="A4C2F4"/>
                </a:highlight>
                <a:ea typeface="Roboto"/>
                <a:cs typeface="Roboto"/>
                <a:sym typeface="Roboto"/>
              </a:rPr>
              <a:t>Гуанин (Г)</a:t>
            </a:r>
            <a:r>
              <a:rPr lang="ru" dirty="0">
                <a:solidFill>
                  <a:schemeClr val="dk1"/>
                </a:solidFill>
                <a:ea typeface="Roboto"/>
                <a:cs typeface="Roboto"/>
                <a:sym typeface="Roboto"/>
              </a:rPr>
              <a:t>, </a:t>
            </a:r>
            <a:r>
              <a:rPr lang="ru" b="1" dirty="0">
                <a:solidFill>
                  <a:schemeClr val="dk1"/>
                </a:solidFill>
                <a:highlight>
                  <a:srgbClr val="B6D7A8"/>
                </a:highlight>
                <a:ea typeface="Roboto"/>
                <a:cs typeface="Roboto"/>
                <a:sym typeface="Roboto"/>
              </a:rPr>
              <a:t>Тимин (Т)</a:t>
            </a:r>
            <a:r>
              <a:rPr lang="ru" dirty="0">
                <a:solidFill>
                  <a:schemeClr val="dk1"/>
                </a:solidFill>
                <a:ea typeface="Roboto"/>
                <a:cs typeface="Roboto"/>
                <a:sym typeface="Roboto"/>
              </a:rPr>
              <a:t>, </a:t>
            </a:r>
            <a:r>
              <a:rPr lang="ru" b="1" dirty="0">
                <a:solidFill>
                  <a:schemeClr val="dk1"/>
                </a:solidFill>
                <a:highlight>
                  <a:srgbClr val="EA9999"/>
                </a:highlight>
                <a:ea typeface="Roboto"/>
                <a:cs typeface="Roboto"/>
                <a:sym typeface="Roboto"/>
              </a:rPr>
              <a:t>Цитозин (Ц)</a:t>
            </a:r>
            <a:r>
              <a:rPr lang="ru" dirty="0">
                <a:solidFill>
                  <a:schemeClr val="dk1"/>
                </a:solidFill>
                <a:ea typeface="Roboto"/>
                <a:cs typeface="Roboto"/>
                <a:sym typeface="Roboto"/>
              </a:rPr>
              <a:t>.</a:t>
            </a:r>
            <a:endParaRPr dirty="0">
              <a:solidFill>
                <a:schemeClr val="dk1"/>
              </a:solidFill>
              <a:ea typeface="Roboto"/>
              <a:cs typeface="Roboto"/>
              <a:sym typeface="Roboto"/>
            </a:endParaRPr>
          </a:p>
          <a:p>
            <a:pPr marL="0" indent="0">
              <a:spcBef>
                <a:spcPts val="1600"/>
              </a:spcBef>
              <a:spcAft>
                <a:spcPts val="1600"/>
              </a:spcAft>
              <a:buNone/>
            </a:pPr>
            <a:r>
              <a:rPr lang="ru" dirty="0">
                <a:solidFill>
                  <a:schemeClr val="dk1"/>
                </a:solidFill>
                <a:ea typeface="Roboto"/>
                <a:cs typeface="Roboto"/>
                <a:sym typeface="Roboto"/>
              </a:rPr>
              <a:t>РНК, выступающая “молекулой-посредником”, отличается от ДНК тем, что </a:t>
            </a:r>
            <a:r>
              <a:rPr lang="ru" b="1" dirty="0">
                <a:solidFill>
                  <a:schemeClr val="dk1"/>
                </a:solidFill>
                <a:highlight>
                  <a:schemeClr val="accent6"/>
                </a:highlight>
                <a:ea typeface="Roboto"/>
                <a:cs typeface="Roboto"/>
                <a:sym typeface="Roboto"/>
              </a:rPr>
              <a:t>Аденин (А)</a:t>
            </a:r>
            <a:r>
              <a:rPr lang="ru" dirty="0">
                <a:solidFill>
                  <a:schemeClr val="dk1"/>
                </a:solidFill>
                <a:ea typeface="Roboto"/>
                <a:cs typeface="Roboto"/>
                <a:sym typeface="Roboto"/>
              </a:rPr>
              <a:t> в ней заменен на </a:t>
            </a:r>
            <a:r>
              <a:rPr lang="ru" b="1" dirty="0">
                <a:solidFill>
                  <a:schemeClr val="dk1"/>
                </a:solidFill>
                <a:highlight>
                  <a:srgbClr val="F6B26B"/>
                </a:highlight>
                <a:ea typeface="Roboto"/>
                <a:cs typeface="Roboto"/>
                <a:sym typeface="Roboto"/>
              </a:rPr>
              <a:t>Урацил (У)</a:t>
            </a:r>
            <a:r>
              <a:rPr lang="ru" dirty="0">
                <a:solidFill>
                  <a:schemeClr val="dk1"/>
                </a:solidFill>
                <a:ea typeface="Roboto"/>
                <a:cs typeface="Roboto"/>
                <a:sym typeface="Roboto"/>
              </a:rPr>
              <a:t>.</a:t>
            </a:r>
            <a:endParaRPr b="1" dirty="0">
              <a:solidFill>
                <a:schemeClr val="dk1"/>
              </a:solidFill>
              <a:ea typeface="Roboto"/>
              <a:cs typeface="Roboto"/>
              <a:sym typeface="Roboto"/>
            </a:endParaRPr>
          </a:p>
        </p:txBody>
      </p:sp>
      <p:sp>
        <p:nvSpPr>
          <p:cNvPr id="98" name="Google Shape;98;p18"/>
          <p:cNvSpPr txBox="1"/>
          <p:nvPr/>
        </p:nvSpPr>
        <p:spPr>
          <a:xfrm>
            <a:off x="1332889" y="0"/>
            <a:ext cx="9692248" cy="1169511"/>
          </a:xfrm>
          <a:prstGeom prst="rect">
            <a:avLst/>
          </a:prstGeom>
          <a:noFill/>
          <a:ln>
            <a:noFill/>
          </a:ln>
        </p:spPr>
        <p:txBody>
          <a:bodyPr spcFirstLastPara="1" wrap="square" lIns="121900" tIns="121900" rIns="121900" bIns="121900" anchor="t" anchorCtr="0">
            <a:spAutoFit/>
          </a:bodyPr>
          <a:lstStyle/>
          <a:p>
            <a:pPr algn="ctr"/>
            <a:r>
              <a:rPr lang="ru" sz="6000" dirty="0">
                <a:ea typeface="Roboto"/>
                <a:cs typeface="Roboto"/>
                <a:sym typeface="Roboto"/>
              </a:rPr>
              <a:t>Генетический алфавит</a:t>
            </a:r>
            <a:endParaRPr sz="6000" dirty="0">
              <a:ea typeface="Roboto"/>
              <a:cs typeface="Roboto"/>
              <a:sym typeface="Roboto"/>
            </a:endParaRPr>
          </a:p>
        </p:txBody>
      </p:sp>
      <p:pic>
        <p:nvPicPr>
          <p:cNvPr id="99" name="Google Shape;99;p18"/>
          <p:cNvPicPr preferRelativeResize="0"/>
          <p:nvPr/>
        </p:nvPicPr>
        <p:blipFill>
          <a:blip r:embed="rId3">
            <a:alphaModFix/>
          </a:blip>
          <a:stretch>
            <a:fillRect/>
          </a:stretch>
        </p:blipFill>
        <p:spPr>
          <a:xfrm>
            <a:off x="5575898" y="1226000"/>
            <a:ext cx="5880911" cy="5415918"/>
          </a:xfrm>
          <a:prstGeom prst="rect">
            <a:avLst/>
          </a:prstGeom>
          <a:noFill/>
          <a:ln>
            <a:noFill/>
          </a:ln>
        </p:spPr>
      </p:pic>
    </p:spTree>
  </p:cSld>
  <p:clrMapOvr>
    <a:masterClrMapping/>
  </p:clrMapOvr>
  <p:transition spd="med">
    <p:pull/>
  </p:transition>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5894</TotalTime>
  <Words>520</Words>
  <Application>Microsoft Office PowerPoint</Application>
  <PresentationFormat>Широкоэкранный</PresentationFormat>
  <Paragraphs>153</Paragraphs>
  <Slides>50</Slides>
  <Notes>1</Notes>
  <HiddenSlides>0</HiddenSlides>
  <MMClips>0</MMClips>
  <ScaleCrop>false</ScaleCrop>
  <HeadingPairs>
    <vt:vector size="6" baseType="variant">
      <vt:variant>
        <vt:lpstr>Использованные шрифты</vt:lpstr>
      </vt:variant>
      <vt:variant>
        <vt:i4>7</vt:i4>
      </vt:variant>
      <vt:variant>
        <vt:lpstr>Тема</vt:lpstr>
      </vt:variant>
      <vt:variant>
        <vt:i4>1</vt:i4>
      </vt:variant>
      <vt:variant>
        <vt:lpstr>Заголовки слайдов</vt:lpstr>
      </vt:variant>
      <vt:variant>
        <vt:i4>50</vt:i4>
      </vt:variant>
    </vt:vector>
  </HeadingPairs>
  <TitlesOfParts>
    <vt:vector size="58" baseType="lpstr">
      <vt:lpstr>Arial</vt:lpstr>
      <vt:lpstr>Arial Narrow</vt:lpstr>
      <vt:lpstr>Calibri</vt:lpstr>
      <vt:lpstr>Calibri Light</vt:lpstr>
      <vt:lpstr>Cambria</vt:lpstr>
      <vt:lpstr>Roboto</vt:lpstr>
      <vt:lpstr>Times New Roman</vt:lpstr>
      <vt:lpstr>Тема Office</vt:lpstr>
      <vt:lpstr>Из мухи слона и не только</vt:lpstr>
      <vt:lpstr>Ликбез</vt:lpstr>
      <vt:lpstr>клетка</vt:lpstr>
      <vt:lpstr>Тон презентации</vt:lpstr>
      <vt:lpstr>Клеточка</vt:lpstr>
      <vt:lpstr>Информация</vt:lpstr>
      <vt:lpstr>Презентация PowerPoint</vt:lpstr>
      <vt:lpstr>Презентация PowerPoint</vt:lpstr>
      <vt:lpstr>Презентация PowerPoint</vt:lpstr>
      <vt:lpstr>ДНК - хранение</vt:lpstr>
      <vt:lpstr>Презентация PowerPoint</vt:lpstr>
      <vt:lpstr>Центральная догма - реализация</vt:lpstr>
      <vt:lpstr>Миелин Р0  (помогает нам думать)</vt:lpstr>
      <vt:lpstr>Буквы и слова</vt:lpstr>
      <vt:lpstr>На что похож геном?</vt:lpstr>
      <vt:lpstr>Моя работа</vt:lpstr>
      <vt:lpstr>Презентация PowerPoint</vt:lpstr>
      <vt:lpstr>По простому – о чем моя работа</vt:lpstr>
      <vt:lpstr>Новый этап</vt:lpstr>
      <vt:lpstr>Задачи</vt:lpstr>
      <vt:lpstr>Та самая муха…</vt:lpstr>
      <vt:lpstr>Презентация PowerPoint</vt:lpstr>
      <vt:lpstr>Дерево жизни</vt:lpstr>
      <vt:lpstr>Презентация PowerPoint</vt:lpstr>
      <vt:lpstr>Презентация PowerPoint</vt:lpstr>
      <vt:lpstr>Презентация PowerPoint</vt:lpstr>
      <vt:lpstr>Презентация PowerPoint</vt:lpstr>
      <vt:lpstr>Ортологи – на примере калькуляторов</vt:lpstr>
      <vt:lpstr>Презентация PowerPoint</vt:lpstr>
      <vt:lpstr>vestigial</vt:lpstr>
      <vt:lpstr>Презентация PowerPoint</vt:lpstr>
      <vt:lpstr>Выделение ДНК</vt:lpstr>
      <vt:lpstr>Презентация PowerPoint</vt:lpstr>
      <vt:lpstr>Амплификация (преумножение)</vt:lpstr>
      <vt:lpstr>Секвенирование</vt:lpstr>
      <vt:lpstr>Секвенирование по Сэнгеру</vt:lpstr>
      <vt:lpstr>Next-Generation Sequencing</vt:lpstr>
      <vt:lpstr>Анализ</vt:lpstr>
      <vt:lpstr>Результат</vt:lpstr>
      <vt:lpstr>Наблюдаемые эффекты</vt:lpstr>
      <vt:lpstr>Видишь эффект? Слышишь эффект? Детектируешь эффект супер сложным методом? Нет? А он есть</vt:lpstr>
      <vt:lpstr>Эффект есть, но эффекта нет</vt:lpstr>
      <vt:lpstr>«Все сломалось»</vt:lpstr>
      <vt:lpstr>Не всё сломалось</vt:lpstr>
      <vt:lpstr>Сломалось, но не то</vt:lpstr>
      <vt:lpstr>Починилось???</vt:lpstr>
      <vt:lpstr>Что -то еще влияет?</vt:lpstr>
      <vt:lpstr>Презентация PowerPoint</vt:lpstr>
      <vt:lpstr>Заключение</vt:lpstr>
      <vt:lpstr>Спасибо за внимание!</vt:lpstr>
    </vt:vector>
  </TitlesOfParts>
  <Company>SPecialiST RePack</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имя</dc:title>
  <dc:creator>Учетная запись Майкрософт</dc:creator>
  <cp:lastModifiedBy>Учетная запись Майкрософт</cp:lastModifiedBy>
  <cp:revision>50</cp:revision>
  <dcterms:created xsi:type="dcterms:W3CDTF">2023-02-24T11:41:16Z</dcterms:created>
  <dcterms:modified xsi:type="dcterms:W3CDTF">2023-03-01T12:21:22Z</dcterms:modified>
</cp:coreProperties>
</file>