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9" r:id="rId3"/>
    <p:sldId id="257" r:id="rId4"/>
    <p:sldId id="268" r:id="rId5"/>
    <p:sldId id="270" r:id="rId6"/>
    <p:sldId id="259" r:id="rId7"/>
    <p:sldId id="260" r:id="rId8"/>
    <p:sldId id="261" r:id="rId9"/>
    <p:sldId id="262" r:id="rId10"/>
    <p:sldId id="258" r:id="rId11"/>
    <p:sldId id="277" r:id="rId12"/>
    <p:sldId id="271" r:id="rId13"/>
    <p:sldId id="272" r:id="rId14"/>
    <p:sldId id="265" r:id="rId15"/>
    <p:sldId id="266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v+vMY63mhMRxG+EDydiZKbazH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4e67d91e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4e67d91e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44e67d91e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44e67d91e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4f9c64b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4f9c64b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-RU" sz="3600" dirty="0"/>
              <a:t>Газонаполненный сепаратор GASSOL для экспериментов по химии СТЭ</a:t>
            </a:r>
            <a:endParaRPr sz="3600" dirty="0"/>
          </a:p>
        </p:txBody>
      </p:sp>
      <p:sp>
        <p:nvSpPr>
          <p:cNvPr id="61" name="Google Shape;61;p1"/>
          <p:cNvSpPr txBox="1">
            <a:spLocks noGrp="1"/>
          </p:cNvSpPr>
          <p:nvPr>
            <p:ph type="subTitle" idx="1"/>
          </p:nvPr>
        </p:nvSpPr>
        <p:spPr>
          <a:xfrm>
            <a:off x="265525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/>
              <a:t>Соловьев Д.И</a:t>
            </a:r>
            <a:r>
              <a:rPr lang="ru-RU" dirty="0"/>
              <a:t>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0" y="-775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Результаты моделирования</a:t>
            </a:r>
            <a:endParaRPr/>
          </a:p>
        </p:txBody>
      </p:sp>
      <p:sp>
        <p:nvSpPr>
          <p:cNvPr id="80" name="Google Shape;80;p3"/>
          <p:cNvSpPr txBox="1"/>
          <p:nvPr/>
        </p:nvSpPr>
        <p:spPr>
          <a:xfrm>
            <a:off x="0" y="4595104"/>
            <a:ext cx="4878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Эффективность сбора в зависимости от </a:t>
            </a:r>
            <a:r>
              <a:rPr lang="ru-RU" sz="1600" dirty="0">
                <a:solidFill>
                  <a:schemeClr val="dk1"/>
                </a:solidFill>
              </a:rPr>
              <a:t>B</a:t>
            </a:r>
            <a:r>
              <a:rPr lang="ru-RU" sz="16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частицы</a:t>
            </a:r>
          </a:p>
        </p:txBody>
      </p:sp>
      <p:sp>
        <p:nvSpPr>
          <p:cNvPr id="81" name="Google Shape;81;p3"/>
          <p:cNvSpPr txBox="1"/>
          <p:nvPr/>
        </p:nvSpPr>
        <p:spPr>
          <a:xfrm>
            <a:off x="5152528" y="4610404"/>
            <a:ext cx="38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Размер изображения в зависимости от поля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D8700-C388-4F56-035F-CCE4BEFDD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81" y="815004"/>
            <a:ext cx="4366847" cy="36152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30C878-E39F-14C1-6592-CD6F9D64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01" y="815004"/>
            <a:ext cx="4483599" cy="361522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Турбина</a:t>
            </a:r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body" idx="1"/>
          </p:nvPr>
        </p:nvSpPr>
        <p:spPr>
          <a:xfrm>
            <a:off x="311700" y="169275"/>
            <a:ext cx="8520600" cy="14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Дополнительный фактор подавления в 10</a:t>
            </a:r>
            <a:r>
              <a:rPr lang="en" baseline="30000" dirty="0">
                <a:solidFill>
                  <a:schemeClr val="dk1"/>
                </a:solidFill>
              </a:rPr>
              <a:t>6</a:t>
            </a:r>
            <a:r>
              <a:rPr lang="en" dirty="0">
                <a:solidFill>
                  <a:schemeClr val="dk1"/>
                </a:solidFill>
              </a:rPr>
              <a:t> для камеры радиусом 15 мм для частиц с магнитной жесткостью в диапазоне от 0.005 до 1.8 Т*м  </a:t>
            </a:r>
            <a:endParaRPr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dirty="0">
                <a:solidFill>
                  <a:schemeClr val="dk1"/>
                </a:solidFill>
              </a:rPr>
              <a:t>Полоса пропускания  от 2 до 3 Т*м всё еще довольно широка</a:t>
            </a: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324" name="Google Shape;324;p47"/>
          <p:cNvGraphicFramePr/>
          <p:nvPr>
            <p:extLst>
              <p:ext uri="{D42A27DB-BD31-4B8C-83A1-F6EECF244321}">
                <p14:modId xmlns:p14="http://schemas.microsoft.com/office/powerpoint/2010/main" val="934795921"/>
              </p:ext>
            </p:extLst>
          </p:nvPr>
        </p:nvGraphicFramePr>
        <p:xfrm>
          <a:off x="215950" y="1638375"/>
          <a:ext cx="8712100" cy="346000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4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4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70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4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Число лопастей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Длина, мм</a:t>
                      </a:r>
                      <a:endParaRPr sz="13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Полный угол поворота турбины, град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/>
                        <a:t>Потери ОИ при несмещенных отн. магнитопровода катушках </a:t>
                      </a:r>
                      <a:endParaRPr sz="1300" b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Потери ОИ при смещенных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</a:rPr>
                        <a:t>отн. магнитопровода</a:t>
                      </a:r>
                      <a:r>
                        <a:rPr lang="en" sz="1300" b="1"/>
                        <a:t> на ±5 мм катушках</a:t>
                      </a:r>
                      <a:endParaRPr sz="13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0.0947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0.1132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0.1075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0.1457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700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48.72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0.1285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0.1977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900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62.64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0.1657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0.2728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0.143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0.1669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0.1631</a:t>
                      </a:r>
                      <a:endParaRPr sz="13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0.2183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15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700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48.72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0.1927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0.2945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20.88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0.1891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0.2226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2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500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34.8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0.2184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/>
                        <a:t>0.2926</a:t>
                      </a:r>
                      <a:endParaRPr sz="13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/>
        </p:nvSpPr>
        <p:spPr>
          <a:xfrm>
            <a:off x="127901" y="63201"/>
            <a:ext cx="6337200" cy="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Результаты расчета</a:t>
            </a:r>
            <a:endParaRPr sz="2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0"/>
          <p:cNvSpPr txBox="1"/>
          <p:nvPr/>
        </p:nvSpPr>
        <p:spPr>
          <a:xfrm>
            <a:off x="200050" y="2742199"/>
            <a:ext cx="3513900" cy="2381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Результаты: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Трансмиссия установки ≈ </a:t>
            </a:r>
            <a:r>
              <a:rPr lang="ru-RU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0% </a:t>
            </a:r>
            <a:r>
              <a:rPr lang="en" sz="7200" dirty="0">
                <a:latin typeface="Calibri"/>
                <a:ea typeface="Calibri"/>
                <a:cs typeface="Calibri"/>
                <a:sym typeface="Calibri"/>
              </a:rPr>
              <a:t>до фокальной плоскости</a:t>
            </a:r>
            <a:r>
              <a:rPr lang="ru-RU" sz="7200" dirty="0">
                <a:latin typeface="Calibri"/>
                <a:ea typeface="Calibri"/>
                <a:cs typeface="Calibri"/>
                <a:sym typeface="Calibri"/>
              </a:rPr>
              <a:t> с установленной турбиной и стоппером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Изображение в оптимуме 1 сигма </a:t>
            </a:r>
            <a:r>
              <a:rPr lang="en" sz="7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≈</a:t>
            </a: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 мм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" sz="7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Количество атомов в день на детекторах порядок выше, чем на ГНС-2</a:t>
            </a:r>
            <a:endParaRPr sz="7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6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0"/>
          <p:cNvSpPr txBox="1"/>
          <p:nvPr/>
        </p:nvSpPr>
        <p:spPr>
          <a:xfrm>
            <a:off x="200050" y="584406"/>
            <a:ext cx="360233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Начальные условия: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Мишень 0.4 мг/см</a:t>
            </a:r>
            <a:r>
              <a:rPr lang="en" sz="18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 baseline="300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Пучок 1 мкА-частиц 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Камера: цилиндр длиной 1 см</a:t>
            </a:r>
            <a:endParaRPr sz="1800" dirty="0"/>
          </a:p>
          <a:p>
            <a:pPr marL="285750" marR="0" lvl="0" indent="-2349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Поток газа 1.8 л/мин</a:t>
            </a:r>
            <a:endParaRPr sz="1800" dirty="0"/>
          </a:p>
        </p:txBody>
      </p:sp>
      <p:sp>
        <p:nvSpPr>
          <p:cNvPr id="260" name="Google Shape;260;p40"/>
          <p:cNvSpPr txBox="1">
            <a:spLocks noGrp="1"/>
          </p:cNvSpPr>
          <p:nvPr>
            <p:ph type="sldNum" idx="12"/>
          </p:nvPr>
        </p:nvSpPr>
        <p:spPr>
          <a:xfrm>
            <a:off x="8652458" y="480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575" y="52050"/>
            <a:ext cx="3786426" cy="25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575" y="2571750"/>
            <a:ext cx="3828037" cy="255202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/>
              <p:nvPr/>
            </p:nvSpPr>
            <p:spPr>
              <a:xfrm>
                <a:off x="23613" y="2148988"/>
                <a:ext cx="4600352" cy="504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sz="1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𝑐𝑎𝑚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</m:t>
                    </m:r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𝑒𝑥𝑝</m:t>
                    </m:r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⁡(−</m:t>
                    </m:r>
                    <m:f>
                      <m:f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𝑙𝑛</m:t>
                        </m:r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ru-RU" sz="1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1/2</m:t>
                            </m:r>
                          </m:sub>
                        </m:sSub>
                      </m:den>
                    </m:f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∗(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𝑐𝑎𝑚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𝑐𝑎𝑝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b>
                        <m:r>
                          <a:rPr lang="ru-RU" sz="1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𝑑𝑒𝑡</m:t>
                        </m:r>
                      </m:sub>
                    </m:sSub>
                    <m:r>
                      <a:rPr lang="ru-RU" sz="1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 )</m:t>
                    </m:r>
                  </m:oMath>
                </a14:m>
                <a:r>
                  <a:rPr lang="ru-RU" sz="1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</a:t>
                </a:r>
                <a:endParaRPr lang="ru-RU" sz="1100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13" y="2148988"/>
                <a:ext cx="4600352" cy="504625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>
            <a:spLocks noGrp="1"/>
          </p:cNvSpPr>
          <p:nvPr>
            <p:ph type="title"/>
          </p:nvPr>
        </p:nvSpPr>
        <p:spPr>
          <a:xfrm>
            <a:off x="2545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41"/>
          <p:cNvSpPr txBox="1"/>
          <p:nvPr/>
        </p:nvSpPr>
        <p:spPr>
          <a:xfrm>
            <a:off x="6185175" y="1926775"/>
            <a:ext cx="295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/>
          </a:p>
        </p:txBody>
      </p:sp>
      <p:sp>
        <p:nvSpPr>
          <p:cNvPr id="269" name="Google Shape;269;p41"/>
          <p:cNvSpPr txBox="1"/>
          <p:nvPr/>
        </p:nvSpPr>
        <p:spPr>
          <a:xfrm>
            <a:off x="6185175" y="4235925"/>
            <a:ext cx="295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311700" y="3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Выводы</a:t>
            </a:r>
            <a:endParaRPr dirty="0"/>
          </a:p>
        </p:txBody>
      </p:sp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155199" y="520574"/>
            <a:ext cx="5395703" cy="248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9250" algn="just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800" dirty="0">
                <a:solidFill>
                  <a:schemeClr val="dk1"/>
                </a:solidFill>
              </a:rPr>
              <a:t>Высокая расчетная трансмиссия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800" dirty="0">
                <a:solidFill>
                  <a:schemeClr val="dk1"/>
                </a:solidFill>
              </a:rPr>
              <a:t>Малые расчетные размеры изображения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800" dirty="0">
                <a:solidFill>
                  <a:schemeClr val="dk1"/>
                </a:solidFill>
              </a:rPr>
              <a:t>Возможно изучение хим. свойств 116 и 117 методами газовой термохроматографии, если будут созданы устойчивые мишени и малая детекторная система </a:t>
            </a:r>
          </a:p>
          <a:p>
            <a:pPr marL="457200" lvl="0" indent="-34925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-"/>
            </a:pPr>
            <a:r>
              <a:rPr lang="ru-RU" sz="1800" dirty="0">
                <a:solidFill>
                  <a:schemeClr val="dk1"/>
                </a:solidFill>
              </a:rPr>
              <a:t>Уровень подавления фоновых частиц - неясен, может быть измерен только экспериментально</a:t>
            </a:r>
          </a:p>
          <a:p>
            <a:pPr marL="10795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lang="ru-RU" sz="1800" dirty="0">
              <a:solidFill>
                <a:schemeClr val="dk1"/>
              </a:solidFill>
            </a:endParaRPr>
          </a:p>
        </p:txBody>
      </p:sp>
      <p:pic>
        <p:nvPicPr>
          <p:cNvPr id="2" name="Google Shape;167;p8">
            <a:extLst>
              <a:ext uri="{FF2B5EF4-FFF2-40B4-BE49-F238E27FC236}">
                <a16:creationId xmlns:a16="http://schemas.microsoft.com/office/drawing/2014/main" id="{7627724D-CC46-92F9-A44D-717D97E932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7403" y="137448"/>
            <a:ext cx="3182338" cy="45083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A1B39B-5777-2F08-85B3-9CE87A3433C4}"/>
              </a:ext>
            </a:extLst>
          </p:cNvPr>
          <p:cNvSpPr txBox="1"/>
          <p:nvPr/>
        </p:nvSpPr>
        <p:spPr>
          <a:xfrm>
            <a:off x="0" y="3237931"/>
            <a:ext cx="56989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000" dirty="0"/>
              <a:t>Состояние на декабрь 2022: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В июне завершено создание концептуального проекта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Осенью прошли закупки, выбрана компания </a:t>
            </a:r>
          </a:p>
          <a:p>
            <a:pPr algn="just"/>
            <a:r>
              <a:rPr lang="en-US" sz="1600" dirty="0" err="1"/>
              <a:t>Xi’An</a:t>
            </a:r>
            <a:r>
              <a:rPr lang="en-US" sz="1600" dirty="0"/>
              <a:t> Superconducting Magnet Technology (</a:t>
            </a:r>
            <a:r>
              <a:rPr lang="ru-RU" sz="1600" dirty="0"/>
              <a:t>Сиань, Китай) 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В настоящее время идет подписание контракта</a:t>
            </a:r>
          </a:p>
          <a:p>
            <a:pPr marL="285750" indent="-285750" algn="just">
              <a:buFontTx/>
              <a:buChar char="-"/>
            </a:pPr>
            <a:r>
              <a:rPr lang="ru-RU" sz="1600" dirty="0"/>
              <a:t>Предположительный срок изготовления – 17 месяцев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"/>
          <p:cNvSpPr txBox="1">
            <a:spLocks noGrp="1"/>
          </p:cNvSpPr>
          <p:nvPr>
            <p:ph type="title"/>
          </p:nvPr>
        </p:nvSpPr>
        <p:spPr>
          <a:xfrm>
            <a:off x="311700" y="2212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Спасибо за внимание!</a:t>
            </a:r>
            <a:endParaRPr sz="33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C86B-449D-A4B0-EFEF-25BA05B5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Химические свойства СТЭ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BD177-325F-348A-A0B4-0ABED5FDC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90968"/>
            <a:ext cx="4692502" cy="4291394"/>
          </a:xfrm>
        </p:spPr>
        <p:txBody>
          <a:bodyPr/>
          <a:lstStyle/>
          <a:p>
            <a:pPr algn="just"/>
            <a:r>
              <a:rPr lang="ru-RU" dirty="0"/>
              <a:t>Релятивисткие эффекты оказывают влияние на структуру электронных оболочек СТЭ</a:t>
            </a:r>
          </a:p>
          <a:p>
            <a:pPr algn="just"/>
            <a:r>
              <a:rPr lang="ru-RU" dirty="0"/>
              <a:t>Как следствие, химические свойства СТЭ могут отличаться от свойств их ближайших гомологов</a:t>
            </a:r>
          </a:p>
          <a:p>
            <a:pPr algn="just"/>
            <a:r>
              <a:rPr lang="ru-RU" dirty="0"/>
              <a:t>Экспериментальное изучение оложнено малыми количествами СТЭ и их короткими временами жизни</a:t>
            </a:r>
          </a:p>
          <a:p>
            <a:pPr algn="just"/>
            <a:r>
              <a:rPr lang="ru-RU" dirty="0"/>
              <a:t>В настоящее время один из немногих способов изучения – газовая термохроматография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915F6-337F-8EB4-85D9-957676528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t="4272"/>
          <a:stretch/>
        </p:blipFill>
        <p:spPr>
          <a:xfrm>
            <a:off x="4988362" y="0"/>
            <a:ext cx="3912939" cy="4923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785AB-79DA-F472-C0BB-025BDCBEC9E5}"/>
              </a:ext>
            </a:extLst>
          </p:cNvPr>
          <p:cNvSpPr txBox="1"/>
          <p:nvPr/>
        </p:nvSpPr>
        <p:spPr>
          <a:xfrm>
            <a:off x="4316819" y="4743390"/>
            <a:ext cx="49866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Jerabek, P., </a:t>
            </a:r>
            <a:r>
              <a:rPr lang="en-US" sz="1000" dirty="0" err="1"/>
              <a:t>Schuetrumpf</a:t>
            </a:r>
            <a:r>
              <a:rPr lang="en-US" sz="1000" dirty="0"/>
              <a:t>, B., </a:t>
            </a:r>
            <a:r>
              <a:rPr lang="en-US" sz="1000" dirty="0" err="1"/>
              <a:t>Schwerdtfeger</a:t>
            </a:r>
            <a:r>
              <a:rPr lang="en-US" sz="1000" dirty="0"/>
              <a:t>, P., </a:t>
            </a:r>
            <a:r>
              <a:rPr lang="en-US" sz="1000" dirty="0" err="1"/>
              <a:t>Nazarewicz</a:t>
            </a:r>
            <a:r>
              <a:rPr lang="en-US" sz="1000" dirty="0"/>
              <a:t>, W. </a:t>
            </a:r>
            <a:r>
              <a:rPr lang="ru-RU" sz="1000" dirty="0"/>
              <a:t>2017 </a:t>
            </a:r>
            <a:r>
              <a:rPr lang="en-US" sz="1000" dirty="0"/>
              <a:t>Electron and Nucleon Localization Functions of </a:t>
            </a:r>
            <a:r>
              <a:rPr lang="en-US" sz="1000" dirty="0" err="1"/>
              <a:t>Oganesson</a:t>
            </a:r>
            <a:r>
              <a:rPr lang="en-US" sz="1000" dirty="0"/>
              <a:t>: Approaching the Thomas-Fermi Limit</a:t>
            </a:r>
          </a:p>
        </p:txBody>
      </p:sp>
    </p:spTree>
    <p:extLst>
      <p:ext uri="{BB962C8B-B14F-4D97-AF65-F5344CB8AC3E}">
        <p14:creationId xmlns:p14="http://schemas.microsoft.com/office/powerpoint/2010/main" val="4095356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0" y="-662"/>
            <a:ext cx="8520600" cy="49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Схема </a:t>
            </a:r>
            <a:r>
              <a:rPr lang="ru-RU" dirty="0"/>
              <a:t>детекторной системы</a:t>
            </a:r>
            <a:endParaRPr dirty="0"/>
          </a:p>
        </p:txBody>
      </p:sp>
      <p:pic>
        <p:nvPicPr>
          <p:cNvPr id="69" name="Google Shape;6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0789" y="1061927"/>
            <a:ext cx="4691289" cy="311888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 txBox="1"/>
          <p:nvPr/>
        </p:nvSpPr>
        <p:spPr>
          <a:xfrm>
            <a:off x="5326578" y="4250978"/>
            <a:ext cx="328380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Схема криодетекторов</a:t>
            </a:r>
            <a:endParaRPr sz="2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F4D03-0942-3D93-35CE-6EA3113838D3}"/>
              </a:ext>
            </a:extLst>
          </p:cNvPr>
          <p:cNvSpPr txBox="1"/>
          <p:nvPr/>
        </p:nvSpPr>
        <p:spPr>
          <a:xfrm>
            <a:off x="-106323" y="387740"/>
            <a:ext cx="4625162" cy="4843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Производится экспериментальное сравнение температуры адсорбции СТЭ с температурой адсорбции их гомологов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rgbClr val="595959"/>
                </a:solidFill>
              </a:rPr>
              <a:t>Критическая характеристика – время транспортировки: СТЭ имеют малые времена жизни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Время транспортировки: время обновления камеры + время пролета через капилляр + время пролета через детекторную систему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ru-RU" sz="1800" dirty="0">
                <a:solidFill>
                  <a:srgbClr val="595959"/>
                </a:solidFill>
              </a:rPr>
              <a:t>Время обновления камеры сбора зависит от размеров камеры =</a:t>
            </a:r>
            <a:r>
              <a:rPr lang="en-US" sz="1800" dirty="0">
                <a:solidFill>
                  <a:srgbClr val="595959"/>
                </a:solidFill>
              </a:rPr>
              <a:t>&gt; </a:t>
            </a:r>
            <a:r>
              <a:rPr lang="ru-RU" sz="1800" dirty="0">
                <a:solidFill>
                  <a:srgbClr val="595959"/>
                </a:solidFill>
              </a:rPr>
              <a:t>зависят от размера изображения СТЭ в фокальной плоскости!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8867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ru-RU" dirty="0"/>
              <a:t>С</a:t>
            </a:r>
            <a:r>
              <a:rPr lang="en" dirty="0"/>
              <a:t>оленоид SOLITAIRE</a:t>
            </a:r>
            <a:endParaRPr dirty="0"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4" y="874279"/>
            <a:ext cx="4572003" cy="211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9289" y="438563"/>
            <a:ext cx="4816137" cy="464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828B5-AFA5-1BE5-6771-D63387988E1F}"/>
              </a:ext>
            </a:extLst>
          </p:cNvPr>
          <p:cNvSpPr txBox="1"/>
          <p:nvPr/>
        </p:nvSpPr>
        <p:spPr>
          <a:xfrm>
            <a:off x="165248" y="3313281"/>
            <a:ext cx="34143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dirty="0"/>
              <a:t>Установлен в </a:t>
            </a:r>
            <a:r>
              <a:rPr lang="en-US" dirty="0"/>
              <a:t>ANU</a:t>
            </a:r>
            <a:r>
              <a:rPr lang="ru-RU" dirty="0"/>
              <a:t>, Австралия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Используется для изучения реакций полного слияния</a:t>
            </a:r>
          </a:p>
          <a:p>
            <a:pPr marL="285750" indent="-285750" algn="just">
              <a:buFontTx/>
              <a:buChar char="-"/>
            </a:pPr>
            <a:r>
              <a:rPr lang="ru-RU" dirty="0"/>
              <a:t>Малый размер изображения: </a:t>
            </a:r>
            <a:r>
              <a:rPr lang="en-US" dirty="0"/>
              <a:t>FWHM &lt; 1 </a:t>
            </a:r>
            <a:r>
              <a:rPr lang="ru-RU" dirty="0"/>
              <a:t>см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FE7E-6179-5031-68BC-EE008578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Принцип работы </a:t>
            </a:r>
            <a:r>
              <a:rPr lang="en-US" dirty="0"/>
              <a:t>GASSOL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A3DAA2-2484-881F-BEF1-FBAB5229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" y="485083"/>
            <a:ext cx="6914886" cy="2152152"/>
          </a:xfrm>
          <a:prstGeom prst="rect">
            <a:avLst/>
          </a:prstGeom>
        </p:spPr>
      </p:pic>
      <p:sp>
        <p:nvSpPr>
          <p:cNvPr id="10" name="Google Shape;120;p4">
            <a:extLst>
              <a:ext uri="{FF2B5EF4-FFF2-40B4-BE49-F238E27FC236}">
                <a16:creationId xmlns:a16="http://schemas.microsoft.com/office/drawing/2014/main" id="{70A83B1B-E44D-1ED2-DD81-E856EF1A801A}"/>
              </a:ext>
            </a:extLst>
          </p:cNvPr>
          <p:cNvSpPr txBox="1">
            <a:spLocks/>
          </p:cNvSpPr>
          <p:nvPr/>
        </p:nvSpPr>
        <p:spPr>
          <a:xfrm>
            <a:off x="6319462" y="2789149"/>
            <a:ext cx="2390310" cy="203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 algn="just">
              <a:lnSpc>
                <a:spcPct val="9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Импульс пучка и ядер отдачи одинаков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Заряд пучка в газе примерно в 3 раза выше </a:t>
            </a:r>
          </a:p>
          <a:p>
            <a:pPr marL="228600" indent="-228600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-RU" dirty="0"/>
              <a:t>Фокусное расстояние для пучка ближе – ставим туда стоппер!</a:t>
            </a:r>
          </a:p>
          <a:p>
            <a:pPr marL="228600" indent="-64135" algn="just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ru-RU" dirty="0"/>
          </a:p>
        </p:txBody>
      </p:sp>
      <p:sp>
        <p:nvSpPr>
          <p:cNvPr id="11" name="Google Shape;122;p4">
            <a:extLst>
              <a:ext uri="{FF2B5EF4-FFF2-40B4-BE49-F238E27FC236}">
                <a16:creationId xmlns:a16="http://schemas.microsoft.com/office/drawing/2014/main" id="{6A5AA5C8-62BB-FCDA-2A3D-B8EC953D445D}"/>
              </a:ext>
            </a:extLst>
          </p:cNvPr>
          <p:cNvSpPr txBox="1"/>
          <p:nvPr/>
        </p:nvSpPr>
        <p:spPr>
          <a:xfrm>
            <a:off x="6160739" y="954247"/>
            <a:ext cx="3364461" cy="63170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C7D383-3D67-BF93-4CFE-15C564977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33" y="2637235"/>
            <a:ext cx="5975498" cy="2262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C768D35-2AF5-9EF9-3752-B834BADD3E54}"/>
              </a:ext>
            </a:extLst>
          </p:cNvPr>
          <p:cNvSpPr txBox="1"/>
          <p:nvPr/>
        </p:nvSpPr>
        <p:spPr>
          <a:xfrm>
            <a:off x="-432392" y="4821551"/>
            <a:ext cx="6776485" cy="320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quantiles of the radial distribution of </a:t>
            </a:r>
            <a:r>
              <a:rPr lang="ru-RU" sz="14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</a:t>
            </a: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 with energy of 254 MeV</a:t>
            </a:r>
            <a:endParaRPr lang="ru-RU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45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381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Проблема очистки</a:t>
            </a: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311700" y="469151"/>
            <a:ext cx="8520600" cy="45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Пучок: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Большая часть пучка останавливается в стоппере.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SOLITAIRE: в реакции </a:t>
            </a:r>
            <a:r>
              <a:rPr lang="en" sz="2098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30</a:t>
            </a:r>
            <a:r>
              <a:rPr lang="en" sz="2098" dirty="0">
                <a:solidFill>
                  <a:schemeClr val="dk1"/>
                </a:solidFill>
                <a:highlight>
                  <a:srgbClr val="FFFFFF"/>
                </a:highlight>
              </a:rPr>
              <a:t>Si+</a:t>
            </a:r>
            <a:r>
              <a:rPr lang="en" sz="2098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186</a:t>
            </a:r>
            <a:r>
              <a:rPr lang="en" sz="2098" dirty="0">
                <a:solidFill>
                  <a:schemeClr val="dk1"/>
                </a:solidFill>
                <a:highlight>
                  <a:srgbClr val="FFFFFF"/>
                </a:highlight>
              </a:rPr>
              <a:t>W</a:t>
            </a:r>
            <a:r>
              <a:rPr lang="en" sz="1503" dirty="0">
                <a:solidFill>
                  <a:schemeClr val="dk1"/>
                </a:solidFill>
                <a:highlight>
                  <a:srgbClr val="FFFFFF"/>
                </a:highlight>
              </a:rPr>
              <a:t>  </a:t>
            </a:r>
            <a:r>
              <a:rPr lang="en" sz="2098" dirty="0">
                <a:solidFill>
                  <a:schemeClr val="dk1"/>
                </a:solidFill>
              </a:rPr>
              <a:t>в 1 см при пучке 10</a:t>
            </a:r>
            <a:r>
              <a:rPr lang="en" sz="2098" baseline="30000" dirty="0">
                <a:solidFill>
                  <a:schemeClr val="dk1"/>
                </a:solidFill>
              </a:rPr>
              <a:t>8</a:t>
            </a:r>
            <a:r>
              <a:rPr lang="en" sz="2098" dirty="0">
                <a:solidFill>
                  <a:schemeClr val="dk1"/>
                </a:solidFill>
              </a:rPr>
              <a:t> ионов/с счет был 100 ионов/с, исходя из этого, очистка на SOLITAIRE примерно 6 порядков. На GASSOL, таким образом, </a:t>
            </a:r>
            <a:r>
              <a:rPr lang="en" sz="2098" b="1" dirty="0">
                <a:solidFill>
                  <a:schemeClr val="dk1"/>
                </a:solidFill>
              </a:rPr>
              <a:t>при пучке в 6*10</a:t>
            </a:r>
            <a:r>
              <a:rPr lang="en" sz="2098" b="1" baseline="30000" dirty="0">
                <a:solidFill>
                  <a:schemeClr val="dk1"/>
                </a:solidFill>
              </a:rPr>
              <a:t>13</a:t>
            </a:r>
            <a:r>
              <a:rPr lang="en" sz="2098" b="1" dirty="0">
                <a:solidFill>
                  <a:schemeClr val="dk1"/>
                </a:solidFill>
              </a:rPr>
              <a:t> ионов/с (~ 10 мкА-частиц) </a:t>
            </a:r>
            <a:r>
              <a:rPr lang="en" sz="2098" dirty="0">
                <a:solidFill>
                  <a:schemeClr val="dk1"/>
                </a:solidFill>
              </a:rPr>
              <a:t> стоит ожидать </a:t>
            </a:r>
            <a:r>
              <a:rPr lang="en" sz="2098" b="1" dirty="0">
                <a:solidFill>
                  <a:schemeClr val="dk1"/>
                </a:solidFill>
              </a:rPr>
              <a:t>не менее, чем 6*10</a:t>
            </a:r>
            <a:r>
              <a:rPr lang="en" sz="2098" b="1" baseline="30000" dirty="0">
                <a:solidFill>
                  <a:schemeClr val="dk1"/>
                </a:solidFill>
              </a:rPr>
              <a:t>7</a:t>
            </a:r>
            <a:r>
              <a:rPr lang="en" sz="2098" b="1" dirty="0">
                <a:solidFill>
                  <a:schemeClr val="dk1"/>
                </a:solidFill>
              </a:rPr>
              <a:t> ионов/с</a:t>
            </a:r>
            <a:r>
              <a:rPr lang="en" sz="2098" dirty="0">
                <a:solidFill>
                  <a:schemeClr val="dk1"/>
                </a:solidFill>
              </a:rPr>
              <a:t>  в камере радиусом 1 см. Основной источник фона - </a:t>
            </a:r>
            <a:r>
              <a:rPr lang="en" sz="2098" b="1" dirty="0">
                <a:solidFill>
                  <a:schemeClr val="dk1"/>
                </a:solidFill>
              </a:rPr>
              <a:t>рассеянные ионы пучка</a:t>
            </a:r>
            <a:r>
              <a:rPr lang="en" sz="2098" dirty="0">
                <a:solidFill>
                  <a:schemeClr val="dk1"/>
                </a:solidFill>
              </a:rPr>
              <a:t>.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Продукты передач: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2098" dirty="0">
                <a:solidFill>
                  <a:schemeClr val="dk1"/>
                </a:solidFill>
              </a:rPr>
              <a:t>Дают фон альфа-частиц и деления на криодетекторах - могут помешать идентификации сверхтяжелых</a:t>
            </a:r>
            <a:endParaRPr sz="2098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endParaRPr sz="1729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0" y="-1369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 dirty="0"/>
              <a:t>Проблема очистки</a:t>
            </a:r>
            <a:endParaRPr dirty="0"/>
          </a:p>
        </p:txBody>
      </p:sp>
      <p:sp>
        <p:nvSpPr>
          <p:cNvPr id="93" name="Google Shape;93;p5"/>
          <p:cNvSpPr txBox="1">
            <a:spLocks noGrp="1"/>
          </p:cNvSpPr>
          <p:nvPr>
            <p:ph type="body" idx="1"/>
          </p:nvPr>
        </p:nvSpPr>
        <p:spPr>
          <a:xfrm>
            <a:off x="108207" y="452400"/>
            <a:ext cx="2709216" cy="283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765" dirty="0">
                <a:solidFill>
                  <a:schemeClr val="dk1"/>
                </a:solidFill>
              </a:rPr>
              <a:t>Поле 5,9 Тесла</a:t>
            </a:r>
            <a:endParaRPr sz="1765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en" sz="1765" dirty="0">
                <a:solidFill>
                  <a:schemeClr val="dk1"/>
                </a:solidFill>
              </a:rPr>
              <a:t>Меняется B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765" dirty="0">
                <a:solidFill>
                  <a:schemeClr val="dk1"/>
                </a:solidFill>
              </a:rPr>
              <a:t> частицы от 0.005 до 3 Т/м:  хотим понять, какие B</a:t>
            </a:r>
            <a:r>
              <a:rPr lang="ru-RU" sz="18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765" dirty="0">
                <a:solidFill>
                  <a:schemeClr val="dk1"/>
                </a:solidFill>
              </a:rPr>
              <a:t> прилетят в камеру в хим. опытах</a:t>
            </a:r>
            <a:endParaRPr lang="en-US" sz="1765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ru-RU" sz="1765" dirty="0">
                <a:solidFill>
                  <a:schemeClr val="dk1"/>
                </a:solidFill>
              </a:rPr>
              <a:t>Такой же расчет был проведен для </a:t>
            </a:r>
            <a:r>
              <a:rPr lang="en-US" sz="1765" dirty="0">
                <a:solidFill>
                  <a:schemeClr val="dk1"/>
                </a:solidFill>
              </a:rPr>
              <a:t>DGFRS-2</a:t>
            </a:r>
            <a:endParaRPr sz="1765" dirty="0">
              <a:solidFill>
                <a:schemeClr val="dk1"/>
              </a:solidFill>
            </a:endParaRPr>
          </a:p>
        </p:txBody>
      </p:sp>
      <p:pic>
        <p:nvPicPr>
          <p:cNvPr id="95" name="Google Shape;95;p5"/>
          <p:cNvPicPr preferRelativeResize="0"/>
          <p:nvPr/>
        </p:nvPicPr>
        <p:blipFill rotWithShape="1">
          <a:blip r:embed="rId3">
            <a:alphaModFix/>
          </a:blip>
          <a:srcRect t="49833" b="34722"/>
          <a:stretch/>
        </p:blipFill>
        <p:spPr>
          <a:xfrm>
            <a:off x="51500" y="3896775"/>
            <a:ext cx="8852399" cy="7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5"/>
          <p:cNvSpPr txBox="1">
            <a:spLocks noGrp="1"/>
          </p:cNvSpPr>
          <p:nvPr>
            <p:ph type="body" idx="1"/>
          </p:nvPr>
        </p:nvSpPr>
        <p:spPr>
          <a:xfrm>
            <a:off x="311700" y="4691100"/>
            <a:ext cx="8520600" cy="40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995" dirty="0">
                <a:solidFill>
                  <a:schemeClr val="dk1"/>
                </a:solidFill>
              </a:rPr>
              <a:t>Моделирование 100 траекторий для </a:t>
            </a:r>
            <a:r>
              <a:rPr lang="en" sz="2000" dirty="0">
                <a:solidFill>
                  <a:schemeClr val="dk1"/>
                </a:solidFill>
              </a:rPr>
              <a:t>B</a:t>
            </a:r>
            <a:r>
              <a:rPr lang="ru-RU" sz="20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995" dirty="0">
                <a:solidFill>
                  <a:schemeClr val="dk1"/>
                </a:solidFill>
              </a:rPr>
              <a:t> = 0.6 T/м</a:t>
            </a:r>
            <a:endParaRPr sz="1995" dirty="0">
              <a:solidFill>
                <a:schemeClr val="dk1"/>
              </a:solidFill>
            </a:endParaRPr>
          </a:p>
        </p:txBody>
      </p:sp>
      <p:sp>
        <p:nvSpPr>
          <p:cNvPr id="97" name="Google Shape;97;p5"/>
          <p:cNvSpPr txBox="1"/>
          <p:nvPr/>
        </p:nvSpPr>
        <p:spPr>
          <a:xfrm>
            <a:off x="2817423" y="3419775"/>
            <a:ext cx="6191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Эффективность сбора в зависимости от </a:t>
            </a:r>
            <a:r>
              <a:rPr lang="en" sz="2000" dirty="0">
                <a:solidFill>
                  <a:schemeClr val="dk1"/>
                </a:solidFill>
              </a:rPr>
              <a:t>B</a:t>
            </a:r>
            <a:r>
              <a:rPr lang="ru-RU" sz="2000" dirty="0">
                <a:effectLst/>
                <a:latin typeface="+mn-lt"/>
                <a:ea typeface="Times New Roman" panose="02020603050405020304" pitchFamily="18" charset="0"/>
              </a:rPr>
              <a:t>ρ</a:t>
            </a:r>
            <a:r>
              <a:rPr lang="en" sz="19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частицы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3BAB7-412A-71F1-10D2-158DDBE90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485" y="219740"/>
            <a:ext cx="5653180" cy="32747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73000" y="-70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Принцип очистки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Google Shape;103;p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249151" y="723014"/>
                <a:ext cx="4073698" cy="3593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285750" indent="-285750"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В поле соленоида частицы вращаются вокруг оси соленоида с частотой </a:t>
                </a:r>
                <a14:m>
                  <m:oMath xmlns:m="http://schemas.openxmlformats.org/officeDocument/2006/math">
                    <m:r>
                      <a:rPr lang="ru-RU" sz="1800" i="1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ru-RU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ru-RU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𝑞𝐵</m:t>
                        </m:r>
                      </m:num>
                      <m:den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ru-RU" sz="18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1625" dirty="0">
                  <a:solidFill>
                    <a:schemeClr val="dk1"/>
                  </a:solidFill>
                </a:endParaRPr>
              </a:p>
              <a:p>
                <a:pPr marL="285750" indent="-285750"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В области постоянного поля частицы с одинаковым BR имеют одинаковую угловую скорость =&gt; азимутальный угол начинает быть линейно зависимым от Z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SzPts val="688"/>
                </a:pPr>
                <a:r>
                  <a:rPr lang="ru-RU" sz="1625" dirty="0">
                    <a:solidFill>
                      <a:schemeClr val="dk1"/>
                    </a:solidFill>
                  </a:rPr>
                  <a:t>Частицы с одинаковым 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ru-RU" sz="160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ru-RU" sz="1625" dirty="0">
                    <a:solidFill>
                      <a:schemeClr val="dk1"/>
                    </a:solidFill>
                  </a:rPr>
                  <a:t> за некоторое Z в центре соленоида повернутся на одинаковый угол</a:t>
                </a:r>
                <a:r>
                  <a:rPr lang="en-US" sz="1625" dirty="0">
                    <a:solidFill>
                      <a:schemeClr val="dk1"/>
                    </a:solidFill>
                  </a:rPr>
                  <a:t>:</a:t>
                </a:r>
              </a:p>
              <a:p>
                <a:pPr marL="0" indent="0">
                  <a:spcBef>
                    <a:spcPts val="1200"/>
                  </a:spcBef>
                  <a:spcAft>
                    <a:spcPts val="1200"/>
                  </a:spcAft>
                  <a:buSzPts val="688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𝑚𝑣𝑐𝑜𝑠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𝐵𝑍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2(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sty m:val="p"/>
                            </m:rPr>
                            <a:rPr lang="ru-RU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ru-RU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1625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03" name="Google Shape;103;p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49151" y="723014"/>
                <a:ext cx="4073698" cy="3593805"/>
              </a:xfrm>
              <a:prstGeom prst="rect">
                <a:avLst/>
              </a:prstGeom>
              <a:blipFill>
                <a:blip r:embed="rId3"/>
                <a:stretch>
                  <a:fillRect r="-1946" b="-207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Google Shape;105;p6"/>
          <p:cNvSpPr txBox="1"/>
          <p:nvPr/>
        </p:nvSpPr>
        <p:spPr>
          <a:xfrm>
            <a:off x="5544164" y="4149675"/>
            <a:ext cx="2854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Угловые траектории </a:t>
            </a:r>
            <a:r>
              <a:rPr lang="en" sz="17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287</a:t>
            </a: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4">
            <a:alphaModFix/>
          </a:blip>
          <a:srcRect t="8213" r="7654"/>
          <a:stretch/>
        </p:blipFill>
        <p:spPr>
          <a:xfrm>
            <a:off x="4486939" y="993825"/>
            <a:ext cx="4234399" cy="31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ru-RU" dirty="0"/>
              <a:t>Статичная т</a:t>
            </a:r>
            <a:r>
              <a:rPr lang="en" dirty="0"/>
              <a:t>урбина</a:t>
            </a:r>
            <a:endParaRPr dirty="0"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l="14250" t="13006" r="21032" b="18027"/>
          <a:stretch/>
        </p:blipFill>
        <p:spPr>
          <a:xfrm>
            <a:off x="3737800" y="1428300"/>
            <a:ext cx="5406200" cy="33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448" y="1386900"/>
            <a:ext cx="3499677" cy="342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/>
          <p:nvPr/>
        </p:nvSpPr>
        <p:spPr>
          <a:xfrm>
            <a:off x="1154938" y="4734050"/>
            <a:ext cx="160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Эскиз турбины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 txBox="1"/>
          <p:nvPr/>
        </p:nvSpPr>
        <p:spPr>
          <a:xfrm>
            <a:off x="5579625" y="4687325"/>
            <a:ext cx="278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Турбина в расчетной модели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 txBox="1"/>
          <p:nvPr/>
        </p:nvSpPr>
        <p:spPr>
          <a:xfrm>
            <a:off x="207450" y="625800"/>
            <a:ext cx="3847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Длина турбины 500 мм, полный угол поворота одной лопасти 37°</a:t>
            </a:r>
            <a:endParaRPr sz="1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3496</TotalTime>
  <Words>750</Words>
  <Application>Microsoft Office PowerPoint</Application>
  <PresentationFormat>On-screen Show (16:9)</PresentationFormat>
  <Paragraphs>132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Simple Light</vt:lpstr>
      <vt:lpstr>Газонаполненный сепаратор GASSOL для экспериментов по химии СТЭ</vt:lpstr>
      <vt:lpstr>Химические свойства СТЭ</vt:lpstr>
      <vt:lpstr>Схема детекторной системы</vt:lpstr>
      <vt:lpstr>Соленоид SOLITAIRE</vt:lpstr>
      <vt:lpstr>Принцип работы GASSOL</vt:lpstr>
      <vt:lpstr>Проблема очистки</vt:lpstr>
      <vt:lpstr>Проблема очистки</vt:lpstr>
      <vt:lpstr>Принцип очистки</vt:lpstr>
      <vt:lpstr>Статичная турбина</vt:lpstr>
      <vt:lpstr>Результаты моделирования</vt:lpstr>
      <vt:lpstr>Турбина</vt:lpstr>
      <vt:lpstr>PowerPoint Presentation</vt:lpstr>
      <vt:lpstr>PowerPoint Presentation</vt:lpstr>
      <vt:lpstr>Выводы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Газонаполненный сепаратор GASSOL для экспериментов по химии СТЭ</dc:title>
  <dc:creator>Дмитрий Соловьев</dc:creator>
  <cp:lastModifiedBy>Дмитрий Соловьев</cp:lastModifiedBy>
  <cp:revision>4</cp:revision>
  <dcterms:modified xsi:type="dcterms:W3CDTF">2022-12-19T11:00:35Z</dcterms:modified>
</cp:coreProperties>
</file>