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83" r:id="rId7"/>
    <p:sldId id="263" r:id="rId8"/>
    <p:sldId id="264" r:id="rId9"/>
    <p:sldId id="265" r:id="rId10"/>
    <p:sldId id="285" r:id="rId11"/>
    <p:sldId id="267" r:id="rId12"/>
    <p:sldId id="286" r:id="rId13"/>
    <p:sldId id="287" r:id="rId14"/>
    <p:sldId id="289" r:id="rId15"/>
    <p:sldId id="284" r:id="rId16"/>
    <p:sldId id="270" r:id="rId17"/>
    <p:sldId id="288" r:id="rId18"/>
    <p:sldId id="271" r:id="rId19"/>
    <p:sldId id="272" r:id="rId20"/>
    <p:sldId id="273" r:id="rId21"/>
    <p:sldId id="274" r:id="rId22"/>
    <p:sldId id="275" r:id="rId23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97"/>
    <p:restoredTop sz="94551"/>
  </p:normalViewPr>
  <p:slideViewPr>
    <p:cSldViewPr snapToGrid="0">
      <p:cViewPr varScale="1">
        <p:scale>
          <a:sx n="101" d="100"/>
          <a:sy n="10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B9A2F00-1840-4FC1-98E8-13A7E39A26E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58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en-US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405900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en-US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D3932FD-9206-488F-A270-78738813E2D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58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en-US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en-US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en-US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en-US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AEF2C04-91B3-40B3-BFA9-12EED1361F8B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58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en-US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en-US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en-US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en-US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en-US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en-US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19B7565-6E93-411B-9B44-3B7B1F1C41A7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58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EC83DEA-4C7A-4712-B2AB-E295B0A72CEC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58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en-US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733FA10-B858-468A-81D8-F7B006D8331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58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en-US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en-US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6FCE13E-33E0-4B55-9B0F-3A657C6526D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58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8FD9C34-BECE-4C95-800E-AD3E4991450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C3F2D33-E042-48A9-B68E-32758E3CD68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58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en-US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en-US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en-US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324F442-4839-46E5-9FBB-AC4089351B2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58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en-US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en-US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en-US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0E9E78D-E1E0-4BEA-9971-B661ADDBD9C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586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en-US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en-US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405900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888"/>
              </a:spcBef>
              <a:buNone/>
            </a:pPr>
            <a:endParaRPr lang="en-US" sz="42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5F20336-17F1-4088-BEBC-DB4117F0779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586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27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51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73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113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75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67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7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7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7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6886800"/>
            <a:ext cx="2348280" cy="52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6886800"/>
            <a:ext cx="3195000" cy="52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6886800"/>
            <a:ext cx="2348280" cy="52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88A84946-5DC7-46D9-92E0-BE85DA42B0A8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-5400" y="2576880"/>
            <a:ext cx="10080000" cy="657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2000" b="0" strike="noStrike" spc="-1" dirty="0">
                <a:solidFill>
                  <a:srgbClr val="000000"/>
                </a:solidFill>
                <a:latin typeface="Arial"/>
              </a:rPr>
              <a:t>Изучение процессов рождения адронов, образования ядер и гиперядер в столкновениях тяжёлых ионов в модели PHQMD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0000" y="3960000"/>
            <a:ext cx="8629200" cy="792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Специальность 1.3.15 –- “Физика атомных ядер и элементарных частиц, физика высоких энергий”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37440" y="382221"/>
            <a:ext cx="4534560" cy="541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b="1" strike="noStrike" spc="-1" dirty="0">
                <a:solidFill>
                  <a:srgbClr val="000000"/>
                </a:solidFill>
                <a:latin typeface="Arial"/>
              </a:rPr>
              <a:t>Объединенный Институт Ядерных Исследований</a:t>
            </a:r>
            <a:endParaRPr lang="en-US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94320" y="1620360"/>
            <a:ext cx="2620800" cy="60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КИРЕЕВ</a:t>
            </a:r>
          </a:p>
          <a:p>
            <a:pPr algn="ctr"/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Виктор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Александрович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29440" y="4716000"/>
            <a:ext cx="6622560" cy="858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ДИССЕРТАЦИЯ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на соискание учной степени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кандидата физико-математических наук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8560" y="5928480"/>
            <a:ext cx="9739440" cy="767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Работа выполнена в Лаборатории физики высоких энергий им. В.И. Векслера и А.М. Балдина Объединенного института ядерных исследований, г. Дубна.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8000" y="6768000"/>
            <a:ext cx="6677640" cy="403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Руководитель: д-р физ.-мат. наук Колесников В.И.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Рисунок 119"/>
          <p:cNvPicPr/>
          <p:nvPr/>
        </p:nvPicPr>
        <p:blipFill>
          <a:blip r:embed="rId2"/>
          <a:stretch/>
        </p:blipFill>
        <p:spPr>
          <a:xfrm>
            <a:off x="0" y="1049640"/>
            <a:ext cx="6379200" cy="2525880"/>
          </a:xfrm>
          <a:prstGeom prst="rect">
            <a:avLst/>
          </a:prstGeom>
          <a:ln w="0">
            <a:noFill/>
          </a:ln>
        </p:spPr>
      </p:pic>
      <p:pic>
        <p:nvPicPr>
          <p:cNvPr id="121" name="Рисунок 120"/>
          <p:cNvPicPr/>
          <p:nvPr/>
        </p:nvPicPr>
        <p:blipFill>
          <a:blip r:embed="rId3"/>
          <a:stretch/>
        </p:blipFill>
        <p:spPr>
          <a:xfrm>
            <a:off x="6489000" y="1049640"/>
            <a:ext cx="3591625" cy="2539200"/>
          </a:xfrm>
          <a:prstGeom prst="rect">
            <a:avLst/>
          </a:prstGeom>
          <a:ln w="0">
            <a:noFill/>
          </a:ln>
        </p:spPr>
      </p:pic>
      <p:sp>
        <p:nvSpPr>
          <p:cNvPr id="124" name="TextBox 123"/>
          <p:cNvSpPr txBox="1"/>
          <p:nvPr/>
        </p:nvSpPr>
        <p:spPr>
          <a:xfrm>
            <a:off x="216000" y="4140000"/>
            <a:ext cx="9439560" cy="1133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С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помощью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генератора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событий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PHQMD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проведены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расчеты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по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выходам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легких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ядер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гиперядер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в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области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энергий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ускорителя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NICA.</a:t>
            </a:r>
            <a:endParaRPr lang="ru-RU" sz="1800" b="0" strike="noStrike" spc="-1" dirty="0">
              <a:solidFill>
                <a:srgbClr val="000000"/>
              </a:solidFill>
              <a:latin typeface="Arial"/>
              <a:ea typeface="Source Han Sans C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Представлена зависимость множественности лёгких и тяжёлых гиперядер от центральности столкновения.</a:t>
            </a:r>
          </a:p>
          <a:p>
            <a:pPr algn="just"/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80E9846-9150-4955-80A8-6D0DE87B5AB5}" type="slidenum">
              <a:rPr/>
              <a:t>10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4900D-22CA-B0B7-11DF-B7984DFD8E24}"/>
              </a:ext>
            </a:extLst>
          </p:cNvPr>
          <p:cNvSpPr txBox="1"/>
          <p:nvPr/>
        </p:nvSpPr>
        <p:spPr>
          <a:xfrm>
            <a:off x="130680" y="6116830"/>
            <a:ext cx="9729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lang="en-US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J. </a:t>
            </a:r>
            <a:r>
              <a:rPr lang="en-US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Aichelin</a:t>
            </a:r>
            <a:r>
              <a:rPr lang="en-US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(...) and </a:t>
            </a:r>
            <a:r>
              <a:rPr lang="en-US" b="1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V. </a:t>
            </a:r>
            <a:r>
              <a:rPr lang="en-US" b="1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Kireyeu</a:t>
            </a:r>
            <a:r>
              <a:rPr lang="en-US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et al. ≪Parton-hadron-quantum-molecular dynamics: A novel microscopic n -body transport approach for heavy-ion collisions, dynamical cluster formation, and </a:t>
            </a:r>
            <a:r>
              <a:rPr lang="en-US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hypernuclei</a:t>
            </a:r>
            <a:r>
              <a:rPr lang="en-US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production≫. In: Phys. Rev. C 101.4 (2020), p. 044905.</a:t>
            </a:r>
            <a:endParaRPr lang="en-US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CF96DF6-FC9C-137B-AF37-B5075221F5A6}"/>
              </a:ext>
            </a:extLst>
          </p:cNvPr>
          <p:cNvSpPr/>
          <p:nvPr/>
        </p:nvSpPr>
        <p:spPr>
          <a:xfrm>
            <a:off x="1921273" y="4574580"/>
            <a:ext cx="8028672" cy="25258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D06D34-AFBE-BA23-7B5E-BCC92518D764}"/>
              </a:ext>
            </a:extLst>
          </p:cNvPr>
          <p:cNvSpPr txBox="1"/>
          <p:nvPr/>
        </p:nvSpPr>
        <p:spPr>
          <a:xfrm>
            <a:off x="1921273" y="4596988"/>
            <a:ext cx="80286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Личный вклад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49BD10-C002-7D8F-F77E-11F260679577}"/>
              </a:ext>
            </a:extLst>
          </p:cNvPr>
          <p:cNvSpPr txBox="1"/>
          <p:nvPr/>
        </p:nvSpPr>
        <p:spPr>
          <a:xfrm>
            <a:off x="1972945" y="5043518"/>
            <a:ext cx="7776072" cy="1881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Подготовка модельных предсказаний.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Разработка программ анализа, получение материалов для статьи.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Участие в подготовке текста публикации.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D9634C-AC5E-D397-F7E4-42FBE08B0F83}"/>
              </a:ext>
            </a:extLst>
          </p:cNvPr>
          <p:cNvSpPr txBox="1"/>
          <p:nvPr/>
        </p:nvSpPr>
        <p:spPr>
          <a:xfrm>
            <a:off x="720000" y="216000"/>
            <a:ext cx="8640000" cy="45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600" b="0" strike="noStrike" spc="-1" dirty="0">
                <a:solidFill>
                  <a:srgbClr val="CC0000"/>
                </a:solidFill>
                <a:latin typeface="Arial"/>
              </a:rPr>
              <a:t>Разработка процедуры поиска (</a:t>
            </a:r>
            <a:r>
              <a:rPr lang="ru-RU" sz="2600" b="0" strike="noStrike" spc="-1" dirty="0" err="1">
                <a:solidFill>
                  <a:srgbClr val="CC0000"/>
                </a:solidFill>
                <a:latin typeface="Arial"/>
              </a:rPr>
              <a:t>гипер</a:t>
            </a:r>
            <a:r>
              <a:rPr lang="ru-RU" sz="2600" b="0" strike="noStrike" spc="-1" dirty="0">
                <a:solidFill>
                  <a:srgbClr val="CC0000"/>
                </a:solidFill>
                <a:latin typeface="Arial"/>
              </a:rPr>
              <a:t>)ядер в PHQMD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535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Box 127"/>
          <p:cNvSpPr txBox="1"/>
          <p:nvPr/>
        </p:nvSpPr>
        <p:spPr>
          <a:xfrm>
            <a:off x="587040" y="216000"/>
            <a:ext cx="9212280" cy="45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600" b="0" strike="noStrike" spc="-1" dirty="0">
                <a:solidFill>
                  <a:srgbClr val="CC0000"/>
                </a:solidFill>
                <a:latin typeface="Arial"/>
              </a:rPr>
              <a:t>Разработка независимого алгоритма поиска (</a:t>
            </a:r>
            <a:r>
              <a:rPr lang="ru-RU" sz="2600" b="0" strike="noStrike" spc="-1" dirty="0" err="1">
                <a:solidFill>
                  <a:srgbClr val="CC0000"/>
                </a:solidFill>
                <a:latin typeface="Arial"/>
              </a:rPr>
              <a:t>гипер</a:t>
            </a:r>
            <a:r>
              <a:rPr lang="ru-RU" sz="2600" b="0" strike="noStrike" spc="-1" dirty="0">
                <a:solidFill>
                  <a:srgbClr val="CC0000"/>
                </a:solidFill>
                <a:latin typeface="Arial"/>
              </a:rPr>
              <a:t>)ядер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87040" y="1104720"/>
            <a:ext cx="8988600" cy="4838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Разработан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новый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универсальный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алгоритм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для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поиска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ядер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и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гиперядер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реализованный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в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библиотеке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“Phase-space Minimum Spanning Tree” (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psMST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):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C++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библиотека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основана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на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идее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алгоритма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MST.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Стандартный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алгоритм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MST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расширен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включением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импульсного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пространства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: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psMST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может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быть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использована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для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изучения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влияния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импульсных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корреляций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на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образование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ядер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и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гиперядер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.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Не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зависит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от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генераторов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событий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: </a:t>
            </a: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применялась с 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PHSD, PHQMD, SMASH,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UrQMD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и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может работать с </a:t>
            </a:r>
            <a:r>
              <a:rPr lang="ru-RU" sz="2000" spc="-1" dirty="0">
                <a:solidFill>
                  <a:srgbClr val="000000"/>
                </a:solidFill>
                <a:latin typeface="Arial"/>
                <a:ea typeface="Source Han Sans CN"/>
              </a:rPr>
              <a:t>д</a:t>
            </a: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ругими генераторами, где описывается динамика барионов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.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Включает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в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себя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алгоритм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коалесценции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для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дейтронов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.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6C21B01-DB09-45CC-BBCF-B877D53F93A0}" type="slidenum">
              <a:rPr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5B7F940-6567-46E2-82CB-61AA2AEC5FCE}" type="slidenum">
              <a:rPr/>
              <a:t>12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D41D41-492F-32C5-B3E6-D397E542C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309" y="969216"/>
            <a:ext cx="4484011" cy="3240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242AC7-EF90-4796-3B59-415963EF0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05" y="969216"/>
            <a:ext cx="4484012" cy="324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DB7602-B687-01E5-0BB1-CCEB21D33D02}"/>
              </a:ext>
            </a:extLst>
          </p:cNvPr>
          <p:cNvSpPr txBox="1"/>
          <p:nvPr/>
        </p:nvSpPr>
        <p:spPr>
          <a:xfrm>
            <a:off x="587040" y="216000"/>
            <a:ext cx="9212280" cy="45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600" b="0" strike="noStrike" spc="-1" dirty="0">
                <a:solidFill>
                  <a:srgbClr val="CC0000"/>
                </a:solidFill>
                <a:latin typeface="Arial"/>
              </a:rPr>
              <a:t>Разработка независимого алгоритма поиска (</a:t>
            </a:r>
            <a:r>
              <a:rPr lang="ru-RU" sz="2600" b="0" strike="noStrike" spc="-1" dirty="0" err="1">
                <a:solidFill>
                  <a:srgbClr val="CC0000"/>
                </a:solidFill>
                <a:latin typeface="Arial"/>
              </a:rPr>
              <a:t>гипер</a:t>
            </a:r>
            <a:r>
              <a:rPr lang="ru-RU" sz="2600" b="0" strike="noStrike" spc="-1" dirty="0">
                <a:solidFill>
                  <a:srgbClr val="CC0000"/>
                </a:solidFill>
                <a:latin typeface="Arial"/>
              </a:rPr>
              <a:t>)ядер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47D9B8-74D9-0008-4592-216DE646746D}"/>
                  </a:ext>
                </a:extLst>
              </p:cNvPr>
              <p:cNvSpPr txBox="1"/>
              <p:nvPr/>
            </p:nvSpPr>
            <p:spPr>
              <a:xfrm>
                <a:off x="0" y="4093150"/>
                <a:ext cx="9949218" cy="2605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С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применением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библиотеки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“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psMST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”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впервые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было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проведено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исследование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зависимости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множественности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рождения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ядер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и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гиперядер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от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реализации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динамики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нуклонов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в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различных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генераторах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событий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в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диапазоне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энергий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комплекса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NICA.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800" b="1" strike="noStrike" spc="-1" dirty="0" err="1">
                    <a:solidFill>
                      <a:srgbClr val="CC0000"/>
                    </a:solidFill>
                    <a:latin typeface="Arial"/>
                  </a:rPr>
                  <a:t>Низкие</a:t>
                </a:r>
                <a:r>
                  <a:rPr lang="en-US" sz="1800" b="1" strike="noStrike" spc="-1" dirty="0">
                    <a:solidFill>
                      <a:srgbClr val="CC0000"/>
                    </a:solidFill>
                    <a:latin typeface="Arial"/>
                  </a:rPr>
                  <a:t> </a:t>
                </a:r>
                <a:r>
                  <a:rPr lang="en-US" sz="1800" b="1" strike="noStrike" spc="-1" dirty="0" err="1">
                    <a:solidFill>
                      <a:srgbClr val="CC0000"/>
                    </a:solidFill>
                    <a:latin typeface="Arial"/>
                  </a:rPr>
                  <a:t>энергии</a:t>
                </a:r>
                <a:r>
                  <a:rPr lang="en-US" sz="1800" b="1" strike="noStrike" spc="-1" dirty="0">
                    <a:solidFill>
                      <a:srgbClr val="CC0000"/>
                    </a:solidFill>
                    <a:latin typeface="Arial"/>
                  </a:rPr>
                  <a:t> </a:t>
                </a:r>
                <a:r>
                  <a:rPr lang="en-US" sz="1800" strike="noStrike" spc="-1" dirty="0">
                    <a:solidFill>
                      <a:srgbClr val="CC0000"/>
                    </a:solidFill>
                    <a:latin typeface="Arial"/>
                  </a:rPr>
                  <a:t>(</a:t>
                </a:r>
                <a:r>
                  <a:rPr lang="ru-RU" sz="1800" strike="noStrike" spc="-1" dirty="0">
                    <a:solidFill>
                      <a:srgbClr val="CC0000"/>
                    </a:solidFill>
                    <a:latin typeface="Arial"/>
                  </a:rPr>
                  <a:t>до </a:t>
                </a:r>
                <a14:m>
                  <m:oMath xmlns:m="http://schemas.openxmlformats.org/officeDocument/2006/math">
                    <m:r>
                      <a:rPr lang="ru-RU" sz="1800" b="0" i="1" strike="noStrike" spc="-1" smtClean="0">
                        <a:solidFill>
                          <a:srgbClr val="CC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sSub>
                      <m:sSubPr>
                        <m:ctrlPr>
                          <a:rPr lang="en-GB" i="1" spc="-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pc="-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b="0" i="1" spc="-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𝑁𝑁</m:t>
                        </m:r>
                      </m:sub>
                    </m:sSub>
                  </m:oMath>
                </a14:m>
                <a:r>
                  <a:rPr lang="en-US" sz="1800" strike="noStrike" spc="-1" dirty="0">
                    <a:solidFill>
                      <a:srgbClr val="CC0000"/>
                    </a:solidFill>
                    <a:latin typeface="Arial"/>
                  </a:rPr>
                  <a:t>=</a:t>
                </a:r>
                <a:r>
                  <a:rPr lang="ru-RU" sz="1800" strike="noStrike" spc="-1" dirty="0">
                    <a:solidFill>
                      <a:srgbClr val="CC0000"/>
                    </a:solidFill>
                    <a:latin typeface="Arial"/>
                  </a:rPr>
                  <a:t> </a:t>
                </a:r>
                <a:r>
                  <a:rPr lang="en-US" sz="1800" strike="noStrike" spc="-1" dirty="0">
                    <a:solidFill>
                      <a:srgbClr val="CC0000"/>
                    </a:solidFill>
                    <a:latin typeface="Arial"/>
                  </a:rPr>
                  <a:t>3 </a:t>
                </a:r>
                <a:r>
                  <a:rPr lang="ru-RU" sz="1800" strike="noStrike" spc="-1" dirty="0">
                    <a:solidFill>
                      <a:srgbClr val="CC0000"/>
                    </a:solidFill>
                    <a:latin typeface="Arial"/>
                  </a:rPr>
                  <a:t>ГэВ)</a:t>
                </a:r>
                <a:r>
                  <a:rPr lang="en-US" sz="1800" b="1" strike="noStrike" spc="-1" dirty="0">
                    <a:solidFill>
                      <a:srgbClr val="CC0000"/>
                    </a:solidFill>
                    <a:latin typeface="Arial"/>
                  </a:rPr>
                  <a:t>: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быстротные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распределения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ядер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и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гиперядер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с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массовыми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числами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A=2, 3, [4-20]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сильно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различаются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. PHQMD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с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psMST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предсказывает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в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области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центральных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быстрот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больше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ядер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чем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другие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модели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800" b="1" strike="noStrike" spc="-1" dirty="0" err="1">
                    <a:solidFill>
                      <a:srgbClr val="CC0000"/>
                    </a:solidFill>
                    <a:latin typeface="Arial"/>
                  </a:rPr>
                  <a:t>Высокие</a:t>
                </a:r>
                <a:r>
                  <a:rPr lang="en-US" sz="1800" b="1" strike="noStrike" spc="-1" dirty="0">
                    <a:solidFill>
                      <a:srgbClr val="CC0000"/>
                    </a:solidFill>
                    <a:latin typeface="Arial"/>
                  </a:rPr>
                  <a:t> </a:t>
                </a:r>
                <a:r>
                  <a:rPr lang="en-US" sz="1800" b="1" strike="noStrike" spc="-1" dirty="0" err="1">
                    <a:solidFill>
                      <a:srgbClr val="CC0000"/>
                    </a:solidFill>
                    <a:latin typeface="Arial"/>
                  </a:rPr>
                  <a:t>энергии</a:t>
                </a:r>
                <a:r>
                  <a:rPr lang="en-US" sz="1800" b="1" strike="noStrike" spc="-1" dirty="0">
                    <a:solidFill>
                      <a:srgbClr val="CC0000"/>
                    </a:solidFill>
                    <a:latin typeface="Arial"/>
                  </a:rPr>
                  <a:t>: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все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модели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дают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качественно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аналогичные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результаты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,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поскольку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динамика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в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основном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определяется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столкновениями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и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множественным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образованием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частиц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,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а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не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потенциальными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взаимодействиями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47D9B8-74D9-0008-4592-216DE6467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3150"/>
                <a:ext cx="9949218" cy="2605970"/>
              </a:xfrm>
              <a:prstGeom prst="rect">
                <a:avLst/>
              </a:prstGeom>
              <a:blipFill>
                <a:blip r:embed="rId4"/>
                <a:stretch>
                  <a:fillRect l="-510" t="-971" r="-510" b="-29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C7382AB-7BD3-61F8-3FE3-7EFF4781F56B}"/>
              </a:ext>
            </a:extLst>
          </p:cNvPr>
          <p:cNvSpPr txBox="1"/>
          <p:nvPr/>
        </p:nvSpPr>
        <p:spPr>
          <a:xfrm>
            <a:off x="0" y="6732670"/>
            <a:ext cx="9280478" cy="858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Viktar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Kireyeu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. ≪Cluster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dynamics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studied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with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the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phase-space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Minimum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Spanning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Tree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approach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≫. In: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Phys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.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Rev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.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C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103.5 (2021),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p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. 054905.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48CB4A8-9261-B60F-755B-E02A3DC54BFC}"/>
              </a:ext>
            </a:extLst>
          </p:cNvPr>
          <p:cNvSpPr/>
          <p:nvPr/>
        </p:nvSpPr>
        <p:spPr>
          <a:xfrm>
            <a:off x="1921273" y="4574580"/>
            <a:ext cx="8028672" cy="25258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7C78C5-0E2A-37FD-B686-0BD6FEE2541A}"/>
              </a:ext>
            </a:extLst>
          </p:cNvPr>
          <p:cNvSpPr txBox="1"/>
          <p:nvPr/>
        </p:nvSpPr>
        <p:spPr>
          <a:xfrm>
            <a:off x="1921273" y="4596988"/>
            <a:ext cx="80286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Личный вклад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52ADD8-E73D-5B87-C86C-C426D49D0054}"/>
              </a:ext>
            </a:extLst>
          </p:cNvPr>
          <p:cNvSpPr txBox="1"/>
          <p:nvPr/>
        </p:nvSpPr>
        <p:spPr>
          <a:xfrm>
            <a:off x="1972945" y="5043518"/>
            <a:ext cx="7776072" cy="1881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Предложение идеи и реализация алгоритма.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spc="-1" dirty="0">
                <a:solidFill>
                  <a:srgbClr val="000000"/>
                </a:solidFill>
                <a:latin typeface="Arial"/>
                <a:ea typeface="Source Han Sans CN"/>
              </a:rPr>
              <a:t>Разработка программ анализа, проведение симуляций и подготовка материалов для статьи.</a:t>
            </a:r>
            <a:endParaRPr lang="ru-RU" sz="2000" b="0" strike="noStrike" spc="-1" dirty="0">
              <a:solidFill>
                <a:srgbClr val="000000"/>
              </a:solidFill>
              <a:latin typeface="Arial"/>
              <a:ea typeface="Source Han Sans CN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Подготовка текста публикации.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0CAD6C-B654-7B5A-5516-DD56DD1A09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306" y="675360"/>
            <a:ext cx="7772400" cy="30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Рисунок 136"/>
          <p:cNvPicPr/>
          <p:nvPr/>
        </p:nvPicPr>
        <p:blipFill>
          <a:blip r:embed="rId2"/>
          <a:stretch/>
        </p:blipFill>
        <p:spPr>
          <a:xfrm>
            <a:off x="6782485" y="926565"/>
            <a:ext cx="3339083" cy="2442105"/>
          </a:xfrm>
          <a:prstGeom prst="rect">
            <a:avLst/>
          </a:prstGeom>
          <a:ln w="0">
            <a:noFill/>
          </a:ln>
        </p:spPr>
      </p:pic>
      <p:pic>
        <p:nvPicPr>
          <p:cNvPr id="138" name="Рисунок 137"/>
          <p:cNvPicPr/>
          <p:nvPr/>
        </p:nvPicPr>
        <p:blipFill>
          <a:blip r:embed="rId3"/>
          <a:stretch/>
        </p:blipFill>
        <p:spPr>
          <a:xfrm>
            <a:off x="0" y="859185"/>
            <a:ext cx="6771600" cy="2509486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831D543-973F-4262-89A8-F50FFE10ECA3}" type="slidenum">
              <a:rPr/>
              <a:t>13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3A287A-3BB7-9096-DFF0-99262C1DEF3C}"/>
              </a:ext>
            </a:extLst>
          </p:cNvPr>
          <p:cNvSpPr txBox="1"/>
          <p:nvPr/>
        </p:nvSpPr>
        <p:spPr>
          <a:xfrm>
            <a:off x="587040" y="216000"/>
            <a:ext cx="9212280" cy="45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600" b="0" strike="noStrike" spc="-1" dirty="0">
                <a:solidFill>
                  <a:srgbClr val="CC0000"/>
                </a:solidFill>
                <a:latin typeface="Arial"/>
              </a:rPr>
              <a:t>Разработка независимого алгоритма поиска (</a:t>
            </a:r>
            <a:r>
              <a:rPr lang="ru-RU" sz="2600" b="0" strike="noStrike" spc="-1" dirty="0" err="1">
                <a:solidFill>
                  <a:srgbClr val="CC0000"/>
                </a:solidFill>
                <a:latin typeface="Arial"/>
              </a:rPr>
              <a:t>гипер</a:t>
            </a:r>
            <a:r>
              <a:rPr lang="ru-RU" sz="2600" b="0" strike="noStrike" spc="-1" dirty="0">
                <a:solidFill>
                  <a:srgbClr val="CC0000"/>
                </a:solidFill>
                <a:latin typeface="Arial"/>
              </a:rPr>
              <a:t>)ядер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451185-0C04-D166-D706-CEC1B840F571}"/>
              </a:ext>
            </a:extLst>
          </p:cNvPr>
          <p:cNvSpPr txBox="1"/>
          <p:nvPr/>
        </p:nvSpPr>
        <p:spPr>
          <a:xfrm>
            <a:off x="72624" y="3368671"/>
            <a:ext cx="993537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000" indent="-216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Продемонстрировано, что п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рименённые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к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раз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н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ым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генераторам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событий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коалесценция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MST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выдают</a:t>
            </a:r>
            <a:r>
              <a:rPr lang="ru-RU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похожие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множественности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быстротные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спектры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распределения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поперечного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импульса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.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Показана независимость результатов от генератора событий (</a:t>
            </a:r>
            <a:r>
              <a:rPr lang="ru-RU" spc="-1" dirty="0">
                <a:solidFill>
                  <a:srgbClr val="000000"/>
                </a:solidFill>
                <a:latin typeface="Arial"/>
                <a:ea typeface="Source Han Sans CN"/>
              </a:rPr>
              <a:t>б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ыстротные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распределения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спектры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поперечного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импульса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p</a:t>
            </a:r>
            <a:r>
              <a:rPr lang="en-US" sz="1800" b="0" strike="noStrike" spc="-1" baseline="-8000" dirty="0" err="1">
                <a:solidFill>
                  <a:srgbClr val="000000"/>
                </a:solidFill>
                <a:latin typeface="Arial"/>
                <a:ea typeface="Source Han Sans CN"/>
              </a:rPr>
              <a:t>T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дейтронов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схожи для 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PHQMD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UrQMD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).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Показано, что независимо от алгоритма кластеризации (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коалесценция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или 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MST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)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показывает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в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поперечном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направлении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дейтроны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остаются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ближе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к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центру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столкновения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чем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свободные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нуклоны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: таким образом</a:t>
            </a:r>
            <a:r>
              <a:rPr lang="ru-RU" spc="-1" dirty="0">
                <a:solidFill>
                  <a:srgbClr val="000000"/>
                </a:solidFill>
                <a:latin typeface="Arial"/>
                <a:ea typeface="Source Han Sans CN"/>
              </a:rPr>
              <a:t>,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дейтроны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не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пересекают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расширяющийся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“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файербол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”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и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не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разрушаются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столкновениями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с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адронами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из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него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.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12F171-97E9-5810-D173-E7C340C099DA}"/>
              </a:ext>
            </a:extLst>
          </p:cNvPr>
          <p:cNvSpPr txBox="1"/>
          <p:nvPr/>
        </p:nvSpPr>
        <p:spPr>
          <a:xfrm>
            <a:off x="0" y="6633110"/>
            <a:ext cx="83797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Viktar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Kireyeu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et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al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. ≪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Deuteron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production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in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ultrarelativistic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heavy-ion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collisions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: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A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comparison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of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the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coalescence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and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the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minimum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spanning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tree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procedure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≫. In: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Phys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.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Rev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.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C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105.4 (2022),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p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. 044909.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E53DA74-4A29-2185-B448-A8EE4B98FC67}"/>
              </a:ext>
            </a:extLst>
          </p:cNvPr>
          <p:cNvSpPr/>
          <p:nvPr/>
        </p:nvSpPr>
        <p:spPr>
          <a:xfrm>
            <a:off x="1921273" y="4574580"/>
            <a:ext cx="8028672" cy="28331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77C07A-36FD-1280-EEA8-6AF8D7B2F4C2}"/>
              </a:ext>
            </a:extLst>
          </p:cNvPr>
          <p:cNvSpPr txBox="1"/>
          <p:nvPr/>
        </p:nvSpPr>
        <p:spPr>
          <a:xfrm>
            <a:off x="1921273" y="4596988"/>
            <a:ext cx="80286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Личный вклад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35643B-4CEE-575D-B33E-8E6451BE43F2}"/>
              </a:ext>
            </a:extLst>
          </p:cNvPr>
          <p:cNvSpPr txBox="1"/>
          <p:nvPr/>
        </p:nvSpPr>
        <p:spPr>
          <a:xfrm>
            <a:off x="1972945" y="5043518"/>
            <a:ext cx="7776072" cy="2343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Предложение идеи, реализация алгоритма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коалесценции</a:t>
            </a:r>
            <a:r>
              <a:rPr lang="ru-RU" sz="2000" spc="-1" dirty="0">
                <a:solidFill>
                  <a:srgbClr val="000000"/>
                </a:solidFill>
                <a:latin typeface="Arial"/>
                <a:ea typeface="Source Han Sans CN"/>
              </a:rPr>
              <a:t> для дейтронов.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spc="-1" dirty="0">
                <a:solidFill>
                  <a:srgbClr val="000000"/>
                </a:solidFill>
                <a:latin typeface="Arial"/>
                <a:ea typeface="Source Han Sans CN"/>
              </a:rPr>
              <a:t>Разработка программ анализа, проведение симуляций и подготовка материалов для статьи.</a:t>
            </a:r>
            <a:endParaRPr lang="ru-RU" sz="2000" b="0" strike="noStrike" spc="-1" dirty="0">
              <a:solidFill>
                <a:srgbClr val="000000"/>
              </a:solidFill>
              <a:latin typeface="Arial"/>
              <a:ea typeface="Source Han Sans CN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spc="-1" dirty="0">
                <a:solidFill>
                  <a:srgbClr val="000000"/>
                </a:solidFill>
                <a:latin typeface="Arial"/>
                <a:ea typeface="Source Han Sans CN"/>
              </a:rPr>
              <a:t>Активное участие в п</a:t>
            </a: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одготовке текста публикации.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076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80E9846-9150-4955-80A8-6D0DE87B5AB5}" type="slidenum">
              <a:rPr/>
              <a:t>14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5BDBA8-3D32-7973-C736-994A608DFB25}"/>
              </a:ext>
            </a:extLst>
          </p:cNvPr>
          <p:cNvSpPr txBox="1"/>
          <p:nvPr/>
        </p:nvSpPr>
        <p:spPr>
          <a:xfrm>
            <a:off x="288000" y="166549"/>
            <a:ext cx="928764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b="0" strike="noStrike" spc="-1" dirty="0">
                <a:solidFill>
                  <a:srgbClr val="CC0000"/>
                </a:solidFill>
                <a:latin typeface="Arial"/>
              </a:rPr>
              <a:t>Применение PHQMD для моделирования экспериментов на </a:t>
            </a:r>
            <a:r>
              <a:rPr lang="en-GB" sz="2600" b="0" strike="noStrike" spc="-1" dirty="0">
                <a:solidFill>
                  <a:srgbClr val="CC0000"/>
                </a:solidFill>
                <a:latin typeface="Arial"/>
              </a:rPr>
              <a:t>NICA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9BDAF4-62DE-000C-5A33-BAB863DFE4AB}"/>
                  </a:ext>
                </a:extLst>
              </p:cNvPr>
              <p:cNvSpPr txBox="1"/>
              <p:nvPr/>
            </p:nvSpPr>
            <p:spPr>
              <a:xfrm>
                <a:off x="288000" y="1756224"/>
                <a:ext cx="9579331" cy="5070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Генератор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событий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PHQMD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используется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в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реалистичной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цепочк</a:t>
                </a:r>
                <a:r>
                  <a:rPr lang="ru-RU" sz="1800" b="0" strike="noStrike" spc="-1" dirty="0">
                    <a:solidFill>
                      <a:srgbClr val="000000"/>
                    </a:solidFill>
                    <a:latin typeface="Arial"/>
                  </a:rPr>
                  <a:t>е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реконструкции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</a:rPr>
                  <a:t>эксперимента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 MPD</a:t>
                </a:r>
                <a:r>
                  <a:rPr lang="ru-RU" spc="-1" dirty="0">
                    <a:solidFill>
                      <a:srgbClr val="000000"/>
                    </a:solidFill>
                    <a:latin typeface="Arial"/>
                  </a:rPr>
                  <a:t> (</a:t>
                </a:r>
                <a:r>
                  <a:rPr lang="en-US" spc="-1" dirty="0">
                    <a:solidFill>
                      <a:srgbClr val="000000"/>
                    </a:solidFill>
                    <a:latin typeface="Arial"/>
                  </a:rPr>
                  <a:t>https://mpdforum.jinr.ru/c/mcprod/26</a:t>
                </a:r>
                <a:r>
                  <a:rPr lang="ru-RU" sz="1800" b="0" strike="noStrike" spc="-1" dirty="0">
                    <a:solidFill>
                      <a:srgbClr val="000000"/>
                    </a:solidFill>
                    <a:latin typeface="Arial"/>
                  </a:rPr>
                  <a:t>):</a:t>
                </a:r>
                <a:endParaRPr lang="en-GB" sz="1800" b="0" strike="noStrike" spc="-1" dirty="0">
                  <a:solidFill>
                    <a:srgbClr val="000000"/>
                  </a:solidFill>
                  <a:latin typeface="Arial"/>
                </a:endParaRPr>
              </a:p>
              <a:p>
                <a:endParaRPr lang="ru-RU" sz="1800" b="0" strike="noStrike" spc="-1" dirty="0">
                  <a:solidFill>
                    <a:srgbClr val="000000"/>
                  </a:solidFill>
                  <a:latin typeface="Arial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sz="1800" b="0" strike="noStrike" spc="-1" dirty="0">
                    <a:solidFill>
                      <a:srgbClr val="000000"/>
                    </a:solidFill>
                    <a:latin typeface="Arial"/>
                  </a:rPr>
                  <a:t>Request 29: 20M </a:t>
                </a:r>
                <a:r>
                  <a:rPr lang="en-GB" sz="1800" b="0" strike="noStrike" spc="-1" dirty="0" err="1">
                    <a:solidFill>
                      <a:srgbClr val="000000"/>
                    </a:solidFill>
                    <a:latin typeface="Arial"/>
                  </a:rPr>
                  <a:t>Bi+Bi</a:t>
                </a:r>
                <a:r>
                  <a:rPr lang="en-GB" sz="1800" b="0" strike="noStrike" spc="-1" dirty="0">
                    <a:solidFill>
                      <a:srgbClr val="000000"/>
                    </a:solidFill>
                    <a:latin typeface="Arial"/>
                  </a:rPr>
                  <a:t> @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800" b="0" i="1" strike="noStrike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GB" sz="1800" b="0" i="1" strike="noStrike" spc="-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b="0" i="1" strike="noStrike" spc="-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sz="1800" b="0" i="1" strike="noStrike" spc="-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  <m:r>
                          <a:rPr lang="en-GB" sz="1800" b="0" i="1" strike="noStrike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GB" sz="1800" b="0" strike="noStrike" spc="-1" dirty="0">
                    <a:solidFill>
                      <a:srgbClr val="000000"/>
                    </a:solidFill>
                    <a:latin typeface="Arial"/>
                  </a:rPr>
                  <a:t> = 9.2 GeV (</a:t>
                </a:r>
                <a:r>
                  <a:rPr lang="en-GB" sz="1800" b="0" strike="noStrike" spc="-1" dirty="0" err="1">
                    <a:solidFill>
                      <a:srgbClr val="000000"/>
                    </a:solidFill>
                    <a:latin typeface="Arial"/>
                  </a:rPr>
                  <a:t>hypernuclei</a:t>
                </a:r>
                <a:r>
                  <a:rPr lang="en-GB" sz="1800" b="0" strike="noStrike" spc="-1" dirty="0">
                    <a:solidFill>
                      <a:srgbClr val="000000"/>
                    </a:solidFill>
                    <a:latin typeface="Arial"/>
                  </a:rPr>
                  <a:t>, second collaboration paper)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sz="1800" b="0" strike="noStrike" spc="-1" dirty="0">
                    <a:solidFill>
                      <a:srgbClr val="000000"/>
                    </a:solidFill>
                    <a:latin typeface="Arial"/>
                  </a:rPr>
                  <a:t>Request 27: 1M </a:t>
                </a:r>
                <a:r>
                  <a:rPr lang="en-GB" sz="1800" b="0" strike="noStrike" spc="-1" dirty="0" err="1">
                    <a:solidFill>
                      <a:srgbClr val="000000"/>
                    </a:solidFill>
                    <a:latin typeface="Arial"/>
                  </a:rPr>
                  <a:t>Bi+Bi</a:t>
                </a:r>
                <a:r>
                  <a:rPr lang="en-GB" sz="1800" b="0" strike="noStrike" spc="-1" dirty="0">
                    <a:solidFill>
                      <a:srgbClr val="000000"/>
                    </a:solidFill>
                    <a:latin typeface="Arial"/>
                  </a:rPr>
                  <a:t> @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800" b="0" i="1" strike="noStrike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GB" sz="1800" b="0" i="1" strike="noStrike" spc="-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b="0" i="1" strike="noStrike" spc="-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sz="1800" b="0" i="1" strike="noStrike" spc="-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  <m:r>
                          <a:rPr lang="en-GB" sz="1800" b="0" i="1" strike="noStrike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GB" sz="1800" b="0" strike="noStrike" spc="-1" dirty="0">
                    <a:solidFill>
                      <a:srgbClr val="000000"/>
                    </a:solidFill>
                    <a:latin typeface="Arial"/>
                  </a:rPr>
                  <a:t> = 9.2 GeV (general-purpose, second collaboration paper)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sz="1800" b="0" strike="noStrike" spc="-1" dirty="0">
                    <a:solidFill>
                      <a:srgbClr val="000000"/>
                    </a:solidFill>
                    <a:latin typeface="Arial"/>
                  </a:rPr>
                  <a:t>Request 17: 20M </a:t>
                </a:r>
                <a:r>
                  <a:rPr lang="en-GB" sz="1800" b="0" strike="noStrike" spc="-1" dirty="0" err="1">
                    <a:solidFill>
                      <a:srgbClr val="000000"/>
                    </a:solidFill>
                    <a:latin typeface="Arial"/>
                  </a:rPr>
                  <a:t>Bi+Bi</a:t>
                </a:r>
                <a:r>
                  <a:rPr lang="en-GB" sz="1800" b="0" strike="noStrike" spc="-1" dirty="0">
                    <a:solidFill>
                      <a:srgbClr val="000000"/>
                    </a:solidFill>
                    <a:latin typeface="Arial"/>
                  </a:rPr>
                  <a:t> @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800" b="0" i="1" strike="noStrike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GB" sz="1800" b="0" i="1" strike="noStrike" spc="-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b="0" i="1" strike="noStrike" spc="-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sz="1800" b="0" i="1" strike="noStrike" spc="-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  <m:r>
                          <a:rPr lang="en-GB" sz="1800" b="0" i="1" strike="noStrike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GB" sz="1800" b="0" strike="noStrike" spc="-1" dirty="0">
                    <a:solidFill>
                      <a:srgbClr val="000000"/>
                    </a:solidFill>
                    <a:latin typeface="Arial"/>
                  </a:rPr>
                  <a:t> = </a:t>
                </a:r>
                <a:r>
                  <a:rPr lang="en-GB" spc="-1" dirty="0">
                    <a:solidFill>
                      <a:srgbClr val="000000"/>
                    </a:solidFill>
                    <a:latin typeface="Arial"/>
                  </a:rPr>
                  <a:t>2.4, 3.0, 4.5</a:t>
                </a:r>
                <a:r>
                  <a:rPr lang="en-GB" sz="1800" b="0" strike="noStrike" spc="-1" dirty="0">
                    <a:solidFill>
                      <a:srgbClr val="000000"/>
                    </a:solidFill>
                    <a:latin typeface="Arial"/>
                  </a:rPr>
                  <a:t> GeV (flow)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spc="-1" dirty="0">
                    <a:solidFill>
                      <a:srgbClr val="000000"/>
                    </a:solidFill>
                    <a:latin typeface="Arial"/>
                  </a:rPr>
                  <a:t>Request 15</a:t>
                </a:r>
                <a:r>
                  <a:rPr lang="en-GB" sz="1800" b="0" strike="noStrike" spc="-1" dirty="0">
                    <a:solidFill>
                      <a:srgbClr val="000000"/>
                    </a:solidFill>
                    <a:latin typeface="Arial"/>
                  </a:rPr>
                  <a:t>: 40M </a:t>
                </a:r>
                <a:r>
                  <a:rPr lang="en-GB" sz="1800" b="0" strike="noStrike" spc="-1" dirty="0" err="1">
                    <a:solidFill>
                      <a:srgbClr val="000000"/>
                    </a:solidFill>
                    <a:latin typeface="Arial"/>
                  </a:rPr>
                  <a:t>Bi+Bi</a:t>
                </a:r>
                <a:r>
                  <a:rPr lang="en-GB" sz="1800" b="0" strike="noStrike" spc="-1" dirty="0">
                    <a:solidFill>
                      <a:srgbClr val="000000"/>
                    </a:solidFill>
                    <a:latin typeface="Arial"/>
                  </a:rPr>
                  <a:t> @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800" b="0" i="1" strike="noStrike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GB" sz="1800" b="0" i="1" strike="noStrike" spc="-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b="0" i="1" strike="noStrike" spc="-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sz="1800" b="0" i="1" strike="noStrike" spc="-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  <m:r>
                          <a:rPr lang="en-GB" sz="1800" b="0" i="1" strike="noStrike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GB" sz="1800" b="0" strike="noStrike" spc="-1" dirty="0">
                    <a:solidFill>
                      <a:srgbClr val="000000"/>
                    </a:solidFill>
                    <a:latin typeface="Arial"/>
                  </a:rPr>
                  <a:t> = 9.2 GeV (</a:t>
                </a:r>
                <a:r>
                  <a:rPr lang="en-GB" sz="1800" b="0" strike="noStrike" spc="-1" dirty="0" err="1">
                    <a:solidFill>
                      <a:srgbClr val="000000"/>
                    </a:solidFill>
                    <a:latin typeface="Arial"/>
                  </a:rPr>
                  <a:t>hypernuclei</a:t>
                </a:r>
                <a:r>
                  <a:rPr lang="en-GB" sz="1800" b="0" strike="noStrike" spc="-1" dirty="0">
                    <a:solidFill>
                      <a:srgbClr val="000000"/>
                    </a:solidFill>
                    <a:latin typeface="Arial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endParaRPr lang="en-GB" spc="-1" dirty="0">
                  <a:solidFill>
                    <a:srgbClr val="000000"/>
                  </a:solidFill>
                  <a:latin typeface="Arial"/>
                </a:endParaRPr>
              </a:p>
              <a:p>
                <a:r>
                  <a:rPr lang="ru-RU" sz="1800" b="0" strike="noStrike" spc="-1" dirty="0">
                    <a:solidFill>
                      <a:srgbClr val="000000"/>
                    </a:solidFill>
                    <a:latin typeface="Arial"/>
                  </a:rPr>
                  <a:t>Исследование характеристик детектора 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</a:rPr>
                  <a:t>MPD</a:t>
                </a:r>
                <a:r>
                  <a:rPr lang="ru-RU" sz="1800" b="0" strike="noStrike" spc="-1" dirty="0">
                    <a:solidFill>
                      <a:srgbClr val="000000"/>
                    </a:solidFill>
                    <a:latin typeface="Arial"/>
                  </a:rPr>
                  <a:t> по реконструкции гиперонов, легких ядер</a:t>
                </a:r>
              </a:p>
              <a:p>
                <a:r>
                  <a:rPr lang="ru-RU" spc="-1" dirty="0">
                    <a:solidFill>
                      <a:srgbClr val="000000"/>
                    </a:solidFill>
                    <a:latin typeface="Arial"/>
                  </a:rPr>
                  <a:t>и</a:t>
                </a:r>
                <a:r>
                  <a:rPr lang="ru-RU" sz="1800" b="0" strike="noStrike" spc="-1" dirty="0">
                    <a:solidFill>
                      <a:srgbClr val="000000"/>
                    </a:solidFill>
                    <a:latin typeface="Arial"/>
                  </a:rPr>
                  <a:t> гиперядер для задач по выходам частиц, флуктуациям нуклонной плотности, оценка сигналов гармоник азимутальных потоков </a:t>
                </a:r>
                <a:r>
                  <a:rPr lang="en-GB" sz="1800" b="0" strike="noStrike" spc="-1" dirty="0" err="1">
                    <a:solidFill>
                      <a:srgbClr val="000000"/>
                    </a:solidFill>
                    <a:latin typeface="Arial"/>
                  </a:rPr>
                  <a:t>vn</a:t>
                </a:r>
                <a:r>
                  <a:rPr lang="en-GB" sz="1800" b="0" strike="noStrike" spc="-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ru-RU" sz="1800" b="0" strike="noStrike" spc="-1" dirty="0">
                    <a:solidFill>
                      <a:srgbClr val="000000"/>
                    </a:solidFill>
                    <a:latin typeface="Arial"/>
                  </a:rPr>
                  <a:t>для энергий эксперимента </a:t>
                </a:r>
                <a:r>
                  <a:rPr lang="en-GB" sz="1800" b="0" strike="noStrike" spc="-1" dirty="0">
                    <a:solidFill>
                      <a:srgbClr val="000000"/>
                    </a:solidFill>
                    <a:latin typeface="Arial"/>
                  </a:rPr>
                  <a:t>BM@N.</a:t>
                </a:r>
                <a:endParaRPr lang="ru-RU" sz="1800" b="0" strike="noStrike" spc="-1" dirty="0">
                  <a:solidFill>
                    <a:srgbClr val="000000"/>
                  </a:solidFill>
                  <a:latin typeface="Arial"/>
                </a:endParaRPr>
              </a:p>
              <a:p>
                <a:endParaRPr lang="ru-RU" spc="-1" dirty="0">
                  <a:solidFill>
                    <a:srgbClr val="000000"/>
                  </a:solidFill>
                  <a:latin typeface="Arial"/>
                </a:endParaRPr>
              </a:p>
              <a:p>
                <a:r>
                  <a:rPr lang="ru-RU" spc="-1" dirty="0">
                    <a:solidFill>
                      <a:srgbClr val="000000"/>
                    </a:solidFill>
                    <a:latin typeface="Arial"/>
                  </a:rPr>
                  <a:t>Получены данные по эффективности установки, разрешению, сделаны оценки скорости набора сигнала и т.д.</a:t>
                </a:r>
                <a:endParaRPr lang="en-GB" sz="1800" b="0" strike="noStrike" spc="-1" dirty="0">
                  <a:solidFill>
                    <a:srgbClr val="000000"/>
                  </a:solidFill>
                  <a:latin typeface="Arial"/>
                </a:endParaRPr>
              </a:p>
              <a:p>
                <a:pPr>
                  <a:lnSpc>
                    <a:spcPct val="150000"/>
                  </a:lnSpc>
                </a:pPr>
                <a:endParaRPr lang="en-GB" spc="-1" dirty="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9BDAF4-62DE-000C-5A33-BAB863DFE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" y="1756224"/>
                <a:ext cx="9579331" cy="5070555"/>
              </a:xfrm>
              <a:prstGeom prst="rect">
                <a:avLst/>
              </a:prstGeom>
              <a:blipFill>
                <a:blip r:embed="rId2"/>
                <a:stretch>
                  <a:fillRect l="-529" t="-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2366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80E9846-9150-4955-80A8-6D0DE87B5AB5}" type="slidenum">
              <a:rPr/>
              <a:t>15</a:t>
            </a:fld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5BDBA8-3D32-7973-C736-994A608DFB25}"/>
              </a:ext>
            </a:extLst>
          </p:cNvPr>
          <p:cNvSpPr txBox="1"/>
          <p:nvPr/>
        </p:nvSpPr>
        <p:spPr>
          <a:xfrm>
            <a:off x="288000" y="166549"/>
            <a:ext cx="928764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b="0" strike="noStrike" spc="-1" dirty="0">
                <a:solidFill>
                  <a:srgbClr val="CC0000"/>
                </a:solidFill>
                <a:latin typeface="Arial"/>
              </a:rPr>
              <a:t>Применение PHQMD для моделирования экспериментов на </a:t>
            </a:r>
            <a:r>
              <a:rPr lang="en-GB" sz="2600" b="0" strike="noStrike" spc="-1" dirty="0">
                <a:solidFill>
                  <a:srgbClr val="CC0000"/>
                </a:solidFill>
                <a:latin typeface="Arial"/>
              </a:rPr>
              <a:t>NICA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A131A1A-554C-0D55-14AF-59FA5F630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61" y="1205132"/>
            <a:ext cx="3927851" cy="27032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3B646A-4072-995B-2246-3B2CFE2E9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347" y="1205132"/>
            <a:ext cx="3979875" cy="27734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E4C6E2-6310-BEE6-3D08-51FD7598E9EF}"/>
              </a:ext>
            </a:extLst>
          </p:cNvPr>
          <p:cNvSpPr txBox="1"/>
          <p:nvPr/>
        </p:nvSpPr>
        <p:spPr>
          <a:xfrm>
            <a:off x="128845" y="4445400"/>
            <a:ext cx="915352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567"/>
              </a:spcBef>
              <a:spcAft>
                <a:spcPts val="567"/>
              </a:spcAft>
              <a:buFont typeface="Arial" panose="020B0604020202020204" pitchFamily="34" charset="0"/>
              <a:buChar char="•"/>
            </a:pPr>
            <a:r>
              <a:rPr lang="ru-RU" sz="160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Viktar</a:t>
            </a:r>
            <a:r>
              <a:rPr lang="ru-RU" sz="160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ru-RU" sz="160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Kireyeu</a:t>
            </a:r>
            <a:r>
              <a:rPr lang="ru-RU" sz="160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et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al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. ≪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Prospects for the (Hyper)Nuclei Study in the Nica Energy Range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≫. In: 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Particles 2023, 6(1), 399-404</a:t>
            </a:r>
          </a:p>
          <a:p>
            <a:pPr marL="285750" indent="-285750" algn="just">
              <a:spcBef>
                <a:spcPts val="567"/>
              </a:spcBef>
              <a:spcAft>
                <a:spcPts val="567"/>
              </a:spcAft>
              <a:buFont typeface="Arial" panose="020B0604020202020204" pitchFamily="34" charset="0"/>
              <a:buChar char="•"/>
            </a:pP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V. Kolesnikov, V.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Kireyeu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et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al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. ≪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Monte Carlo Studies of the MPD Detector Performance for the Measurement of Hypertritons in Heavy-Ion Collisions at NICA Energies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≫. In: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Phys.Part.Nucl.Lett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. 19 (2022) 1, 46-53</a:t>
            </a:r>
          </a:p>
          <a:p>
            <a:pPr marL="285750" indent="-285750" algn="just">
              <a:spcBef>
                <a:spcPts val="567"/>
              </a:spcBef>
              <a:spcAft>
                <a:spcPts val="567"/>
              </a:spcAft>
              <a:buFont typeface="Arial" panose="020B0604020202020204" pitchFamily="34" charset="0"/>
              <a:buChar char="•"/>
            </a:pP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V. Kolesnikov, V.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Kireyeu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et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al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. ≪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Perspective study of strangeness with the MPD detector at NICA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≫. In: 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Int.J.Mod.Phys.E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29 (2020) 11, 2040008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EA6F58E-10A2-A391-D5C9-2FB11AFAAC4C}"/>
              </a:ext>
            </a:extLst>
          </p:cNvPr>
          <p:cNvSpPr/>
          <p:nvPr/>
        </p:nvSpPr>
        <p:spPr>
          <a:xfrm>
            <a:off x="1546968" y="3521403"/>
            <a:ext cx="8028672" cy="28331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0F9212-D126-46EC-2E32-49DA66C26E70}"/>
              </a:ext>
            </a:extLst>
          </p:cNvPr>
          <p:cNvSpPr txBox="1"/>
          <p:nvPr/>
        </p:nvSpPr>
        <p:spPr>
          <a:xfrm>
            <a:off x="1546968" y="3543811"/>
            <a:ext cx="80286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Личный вклад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F03552-A0B8-AFC3-C371-050B96B5AB26}"/>
              </a:ext>
            </a:extLst>
          </p:cNvPr>
          <p:cNvSpPr txBox="1"/>
          <p:nvPr/>
        </p:nvSpPr>
        <p:spPr>
          <a:xfrm>
            <a:off x="1598640" y="3990341"/>
            <a:ext cx="7776072" cy="1881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spc="-1" dirty="0">
                <a:solidFill>
                  <a:srgbClr val="000000"/>
                </a:solidFill>
                <a:latin typeface="Arial"/>
              </a:rPr>
              <a:t>Разработка ПО для автоматизации запуска </a:t>
            </a:r>
            <a:r>
              <a:rPr lang="en-GB" sz="2000" spc="-1" dirty="0">
                <a:solidFill>
                  <a:srgbClr val="000000"/>
                </a:solidFill>
                <a:latin typeface="Arial"/>
              </a:rPr>
              <a:t>PHQMD </a:t>
            </a:r>
            <a:r>
              <a:rPr lang="ru-RU" sz="2000" spc="-1" dirty="0">
                <a:solidFill>
                  <a:srgbClr val="000000"/>
                </a:solidFill>
                <a:latin typeface="Arial"/>
              </a:rPr>
              <a:t>и цепочки реконструкции на вычислительных кластерах, подготовка модельных предсказаний.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spc="-1" dirty="0">
                <a:solidFill>
                  <a:srgbClr val="000000"/>
                </a:solidFill>
                <a:latin typeface="Arial"/>
                <a:ea typeface="Source Han Sans CN"/>
              </a:rPr>
              <a:t>Участие в п</a:t>
            </a: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одготовке публикаций.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662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Box 140"/>
          <p:cNvSpPr txBox="1"/>
          <p:nvPr/>
        </p:nvSpPr>
        <p:spPr>
          <a:xfrm>
            <a:off x="720000" y="216000"/>
            <a:ext cx="8640000" cy="45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600" b="0" strike="noStrike" spc="-1">
                <a:solidFill>
                  <a:srgbClr val="CC0000"/>
                </a:solidFill>
                <a:latin typeface="Arial"/>
              </a:rPr>
              <a:t>Научная новизна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720000" y="1470240"/>
            <a:ext cx="8640000" cy="4937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/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Научная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новизна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диссертационной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работы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включает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в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себя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развитие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уникального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транспортного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подхода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PHQMD,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в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котором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ядра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гиперядра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формируются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динамически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.</a:t>
            </a:r>
            <a:r>
              <a:rPr lang="en-GB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На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основе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детального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Монте-Карло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моделирования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проведены расчёты для эффективности регистрации гиперядер в экспериментах 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NICA,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Arial"/>
              </a:rPr>
              <a:t>да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</a:rPr>
              <a:t>ны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оценки времени жизни гиперядер.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/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/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Разработана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независимая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от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транспортных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моделей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библиотека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”Phase-space Minimum Spanning Tree”,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предназначенная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для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поиска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ядер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гиперядер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При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помощи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библиотеки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psMST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впервые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было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проведено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исследование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сравнение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предсказаний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для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выходов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ядер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в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различных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транспортных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подходах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с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полностью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идентичным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алгоритмом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поиска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фрагментов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Наглядно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показана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чувствительность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образования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ядер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к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реализации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потенциальных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взаимодействий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в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теоретических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подходах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Полученные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результаты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расширяют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наше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понимание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динамики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столкновений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тяжелых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ионов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F321D61-8099-435D-B755-1EB72C49BFAA}" type="slidenum">
              <a:rPr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Box 140"/>
          <p:cNvSpPr txBox="1"/>
          <p:nvPr/>
        </p:nvSpPr>
        <p:spPr>
          <a:xfrm>
            <a:off x="528930" y="24928"/>
            <a:ext cx="8640000" cy="45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600" spc="-1" dirty="0">
                <a:solidFill>
                  <a:srgbClr val="CC0000"/>
                </a:solidFill>
                <a:latin typeface="Arial"/>
              </a:rPr>
              <a:t>Актуальность работы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F321D61-8099-435D-B755-1EB72C49BFAA}" type="slidenum">
              <a:rPr/>
              <a:t>17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D80C97-1A28-9F5C-2EF0-4CCD2AFE4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9" y="514052"/>
            <a:ext cx="7772400" cy="158312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0152A6-83EC-3B1C-7F1F-69B46F628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143" y="2110827"/>
            <a:ext cx="7772400" cy="158312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952CCF-B6A1-E9B0-3B00-7845FD556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79" y="3693954"/>
            <a:ext cx="7772400" cy="19977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DFD32B-6C84-4B9D-7020-FB0EB6F85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984" y="5692937"/>
            <a:ext cx="7772400" cy="1839442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87B2EAD-136A-B1D6-6DF9-3A47D01A28E7}"/>
              </a:ext>
            </a:extLst>
          </p:cNvPr>
          <p:cNvCxnSpPr>
            <a:cxnSpLocks/>
          </p:cNvCxnSpPr>
          <p:nvPr/>
        </p:nvCxnSpPr>
        <p:spPr>
          <a:xfrm>
            <a:off x="6782937" y="2097179"/>
            <a:ext cx="1188545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249263F-31EE-CAE0-BDED-E09A6921DD15}"/>
              </a:ext>
            </a:extLst>
          </p:cNvPr>
          <p:cNvCxnSpPr>
            <a:cxnSpLocks/>
          </p:cNvCxnSpPr>
          <p:nvPr/>
        </p:nvCxnSpPr>
        <p:spPr>
          <a:xfrm>
            <a:off x="8827287" y="3711597"/>
            <a:ext cx="1188545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D90F73F-07DA-5F4D-98DB-CA8299263372}"/>
              </a:ext>
            </a:extLst>
          </p:cNvPr>
          <p:cNvCxnSpPr>
            <a:cxnSpLocks/>
          </p:cNvCxnSpPr>
          <p:nvPr/>
        </p:nvCxnSpPr>
        <p:spPr>
          <a:xfrm>
            <a:off x="6724622" y="5691709"/>
            <a:ext cx="1188545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69C93979-198D-33EF-6EA5-0B1DEC4BD1A8}"/>
              </a:ext>
            </a:extLst>
          </p:cNvPr>
          <p:cNvCxnSpPr>
            <a:cxnSpLocks/>
          </p:cNvCxnSpPr>
          <p:nvPr/>
        </p:nvCxnSpPr>
        <p:spPr>
          <a:xfrm>
            <a:off x="8233014" y="7532379"/>
            <a:ext cx="1188545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724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Box 142"/>
          <p:cNvSpPr txBox="1"/>
          <p:nvPr/>
        </p:nvSpPr>
        <p:spPr>
          <a:xfrm>
            <a:off x="720000" y="216000"/>
            <a:ext cx="8640000" cy="45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600" b="0" strike="noStrike" spc="-1">
                <a:solidFill>
                  <a:srgbClr val="CC0000"/>
                </a:solidFill>
                <a:latin typeface="Arial"/>
              </a:rPr>
              <a:t>Положения, выносимые на защиту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A782E49-F1FF-47D9-9273-1441066BB6B9}" type="slidenum">
              <a:t>18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F3ACE1-C991-3349-1A1C-F3CEB53E6818}"/>
              </a:ext>
            </a:extLst>
          </p:cNvPr>
          <p:cNvSpPr txBox="1"/>
          <p:nvPr/>
        </p:nvSpPr>
        <p:spPr>
          <a:xfrm>
            <a:off x="270107" y="1117569"/>
            <a:ext cx="9539786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000" indent="-216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Проведён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детальный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анализ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энергетической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зависимости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выходов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странных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адронов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в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элементарных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i="1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p+p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столкновениях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в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области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энергий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от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3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до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30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ГэВ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.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Развит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адаптирован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к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области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энергий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экспериментов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на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ускорительном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комплексе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NICA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генератор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событий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PHQMD,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в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котором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впервые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реализован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процесс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динамического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образования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лёгких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ядер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гиперядер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тяжёлых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ядерных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фрагментов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.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На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основе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детального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Монте-Карло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моделирования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с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использованием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генератора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событий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PHQMD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впервые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продемонстрированы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зависимости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выходов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ядер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гиперядер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от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: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360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энергии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столкновения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;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360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атомного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веса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сталкивающихся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ядер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;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360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прицельного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параметра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столкновения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;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360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уравнения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состояния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ядерной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материи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.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С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помощью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генератора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событий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PHQMD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проведены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расчеты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по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выходам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легких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ядер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гиперядер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в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области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энергий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ускорителя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NICA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для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различных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комбинаций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пучков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в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широком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диапазоне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кинематических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переменных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реакции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.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Box 144"/>
          <p:cNvSpPr txBox="1"/>
          <p:nvPr/>
        </p:nvSpPr>
        <p:spPr>
          <a:xfrm>
            <a:off x="720000" y="216000"/>
            <a:ext cx="8640000" cy="45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600" b="0" strike="noStrike" spc="-1">
                <a:solidFill>
                  <a:srgbClr val="CC0000"/>
                </a:solidFill>
                <a:latin typeface="Arial"/>
              </a:rPr>
              <a:t>Положения, выносимые на защиту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61F5CD5-0009-4589-BFEA-1C32D4D221F0}" type="slidenum">
              <a:rPr/>
              <a:t>19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E17DA0-CCD8-1D6E-367B-A2FA2E92B9B8}"/>
                  </a:ext>
                </a:extLst>
              </p:cNvPr>
              <p:cNvSpPr txBox="1"/>
              <p:nvPr/>
            </p:nvSpPr>
            <p:spPr>
              <a:xfrm>
                <a:off x="286603" y="1425346"/>
                <a:ext cx="9289037" cy="4708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16000" indent="-216000" algn="just">
                  <a:lnSpc>
                    <a:spcPct val="100000"/>
                  </a:lnSpc>
                  <a:spcBef>
                    <a:spcPts val="567"/>
                  </a:spcBef>
                  <a:spcAft>
                    <a:spcPts val="567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Проведено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детальное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моделирование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столкновений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ионов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baseline="33000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209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Bi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при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800" b="0" i="1" strike="noStrike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GB" sz="1800" b="0" i="1" strike="noStrike" spc="-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b="0" i="1" strike="noStrike" spc="-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sz="1800" b="0" i="1" strike="noStrike" spc="-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  <m:r>
                          <a:rPr lang="en-GB" sz="1800" b="0" i="1" strike="noStrike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  <m:r>
                      <a:rPr lang="en-GB" sz="1800" b="0" i="1" strike="noStrike" spc="-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= 9.2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ГэВ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и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даны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оценки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множественности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рождения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гиперядер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для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планируемого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первого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периода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набора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данных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эксперимента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NICA/MPD.</a:t>
                </a:r>
                <a:endParaRPr lang="en-US" sz="1800" b="0" strike="noStrike" spc="-1" dirty="0">
                  <a:solidFill>
                    <a:srgbClr val="000000"/>
                  </a:solidFill>
                  <a:latin typeface="Arial"/>
                </a:endParaRPr>
              </a:p>
              <a:p>
                <a:pPr marL="216000" indent="-216000" algn="just">
                  <a:lnSpc>
                    <a:spcPct val="100000"/>
                  </a:lnSpc>
                  <a:spcBef>
                    <a:spcPts val="567"/>
                  </a:spcBef>
                  <a:spcAft>
                    <a:spcPts val="567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Разработан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новый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универсальный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алгоритм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для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поиска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ядер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и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гиперядер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,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реализованный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в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библиотеке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“Phase-space Minimum Spanning Tree” (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psMST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),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который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может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быть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применён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с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различными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генераторами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событий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и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интегрирован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в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экспериментальное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программное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обеспечение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.</a:t>
                </a:r>
                <a:endParaRPr lang="en-US" sz="1800" b="0" strike="noStrike" spc="-1" dirty="0">
                  <a:solidFill>
                    <a:srgbClr val="000000"/>
                  </a:solidFill>
                  <a:latin typeface="Arial"/>
                </a:endParaRPr>
              </a:p>
              <a:p>
                <a:pPr marL="216000" indent="-216000" algn="just">
                  <a:lnSpc>
                    <a:spcPct val="100000"/>
                  </a:lnSpc>
                  <a:spcBef>
                    <a:spcPts val="567"/>
                  </a:spcBef>
                  <a:spcAft>
                    <a:spcPts val="567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С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применением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библиотеки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“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psMST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”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впервые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было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проведено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исследование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зависимости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множественности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рождения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ядер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и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гиперядер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от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реализации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динамики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нуклонов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в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различных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генераторах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событий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в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диапазоне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энергий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комплекса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NICA.</a:t>
                </a:r>
                <a:endParaRPr lang="en-US" sz="1800" b="0" strike="noStrike" spc="-1" dirty="0">
                  <a:solidFill>
                    <a:srgbClr val="000000"/>
                  </a:solidFill>
                  <a:latin typeface="Arial"/>
                </a:endParaRPr>
              </a:p>
              <a:p>
                <a:pPr marL="216000" indent="-216000" algn="just">
                  <a:lnSpc>
                    <a:spcPct val="100000"/>
                  </a:lnSpc>
                  <a:spcBef>
                    <a:spcPts val="567"/>
                  </a:spcBef>
                  <a:spcAft>
                    <a:spcPts val="567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С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помощью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библиотеки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psMST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впервые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было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проведено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сравнение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двух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различных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алгоритмов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поиска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ядер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,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коалесценции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и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MST,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в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рамках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одного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кода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,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применённого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к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двум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различным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транспортным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генераторам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событий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,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UrQMD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</a:t>
                </a:r>
                <a:r>
                  <a:rPr lang="en-US" sz="1800" b="0" strike="noStrike" spc="-1" dirty="0" err="1">
                    <a:solidFill>
                      <a:srgbClr val="000000"/>
                    </a:solidFill>
                    <a:latin typeface="Arial"/>
                    <a:ea typeface="Source Han Sans CN"/>
                  </a:rPr>
                  <a:t>и</a:t>
                </a:r>
                <a:r>
                  <a:rPr lang="en-US" sz="1800" b="0" strike="noStrike" spc="-1" dirty="0">
                    <a:solidFill>
                      <a:srgbClr val="000000"/>
                    </a:solidFill>
                    <a:latin typeface="Arial"/>
                    <a:ea typeface="Source Han Sans CN"/>
                  </a:rPr>
                  <a:t> PHQMD.</a:t>
                </a:r>
                <a:endParaRPr lang="en-US" sz="1800" b="0" strike="noStrike" spc="-1" dirty="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E17DA0-CCD8-1D6E-367B-A2FA2E92B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03" y="1425346"/>
                <a:ext cx="9289037" cy="4708981"/>
              </a:xfrm>
              <a:prstGeom prst="rect">
                <a:avLst/>
              </a:prstGeom>
              <a:blipFill>
                <a:blip r:embed="rId2"/>
                <a:stretch>
                  <a:fillRect t="-1078" r="-409" b="-1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720000" y="216000"/>
            <a:ext cx="8640000" cy="45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600" b="0" strike="noStrike" spc="-1">
                <a:solidFill>
                  <a:srgbClr val="CC0000"/>
                </a:solidFill>
                <a:latin typeface="Arial"/>
              </a:rPr>
              <a:t>Актуальность темы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9" name="Рисунок 5"/>
          <p:cNvPicPr/>
          <p:nvPr/>
        </p:nvPicPr>
        <p:blipFill>
          <a:blip r:embed="rId2"/>
          <a:stretch/>
        </p:blipFill>
        <p:spPr>
          <a:xfrm>
            <a:off x="5688000" y="4560520"/>
            <a:ext cx="3145680" cy="2843640"/>
          </a:xfrm>
          <a:prstGeom prst="rect">
            <a:avLst/>
          </a:prstGeom>
          <a:ln w="0">
            <a:noFill/>
          </a:ln>
        </p:spPr>
      </p:pic>
      <p:sp>
        <p:nvSpPr>
          <p:cNvPr id="51" name="TextBox 50"/>
          <p:cNvSpPr txBox="1"/>
          <p:nvPr/>
        </p:nvSpPr>
        <p:spPr>
          <a:xfrm>
            <a:off x="6249240" y="4064847"/>
            <a:ext cx="2023200" cy="348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490" b="0" strike="noStrike" spc="-1" dirty="0">
                <a:solidFill>
                  <a:srgbClr val="000000"/>
                </a:solidFill>
                <a:latin typeface="ArialMT"/>
                <a:ea typeface="DejaVu Sans"/>
              </a:rPr>
              <a:t>Neutron star merger</a:t>
            </a:r>
            <a:endParaRPr lang="en-US" sz="149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76000" y="4265414"/>
            <a:ext cx="2521080" cy="331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490" b="0" strike="noStrike" spc="-1">
                <a:solidFill>
                  <a:srgbClr val="000000"/>
                </a:solidFill>
                <a:latin typeface="Arial"/>
                <a:ea typeface="DejaVu Sans"/>
              </a:rPr>
              <a:t>T ~ 10-100 MeV,  </a:t>
            </a:r>
            <a:r>
              <a:rPr lang="en-US" sz="1490" b="0" strike="noStrike" spc="-1">
                <a:solidFill>
                  <a:srgbClr val="000000"/>
                </a:solidFill>
                <a:latin typeface="Symbol"/>
                <a:ea typeface="DejaVu Sans"/>
              </a:rPr>
              <a:t>r </a:t>
            </a:r>
            <a:r>
              <a:rPr lang="en-US" sz="1490" b="0" strike="noStrike" spc="-1">
                <a:solidFill>
                  <a:srgbClr val="000000"/>
                </a:solidFill>
                <a:latin typeface="Arial"/>
                <a:ea typeface="DejaVu Sans"/>
              </a:rPr>
              <a:t>~ 2-6 </a:t>
            </a:r>
            <a:r>
              <a:rPr lang="en-US" sz="1490" b="0" strike="noStrike" spc="-1">
                <a:solidFill>
                  <a:srgbClr val="000000"/>
                </a:solidFill>
                <a:latin typeface="Symbol"/>
                <a:ea typeface="DejaVu Sans"/>
              </a:rPr>
              <a:t>r</a:t>
            </a:r>
            <a:r>
              <a:rPr lang="en-US" sz="1489" b="0" strike="noStrike" spc="-1" baseline="-25000">
                <a:solidFill>
                  <a:srgbClr val="000000"/>
                </a:solidFill>
                <a:latin typeface="Arial"/>
                <a:ea typeface="DejaVu Sans"/>
              </a:rPr>
              <a:t>0</a:t>
            </a:r>
            <a:endParaRPr lang="en-US" sz="149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A0C127A-C59B-4F06-9D98-A4668E6BD22A}" type="slidenum">
              <a:rPr/>
              <a:t>2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E9D33A-D772-B094-74EF-246AA6CCF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049870" y="4418982"/>
            <a:ext cx="3605207" cy="2998080"/>
          </a:xfrm>
          <a:prstGeom prst="rect">
            <a:avLst/>
          </a:prstGeom>
          <a:ln w="0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FA429F-2B49-135E-7B95-316D0D6E7706}"/>
              </a:ext>
            </a:extLst>
          </p:cNvPr>
          <p:cNvSpPr txBox="1"/>
          <p:nvPr/>
        </p:nvSpPr>
        <p:spPr>
          <a:xfrm>
            <a:off x="125100" y="623728"/>
            <a:ext cx="98298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Столкновения релятивистских ядер – образование сильновзаимодействующей материи при экстремальных условиях.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Исследование структуры фазовой диаграммы сильновзаимодействующей материи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уравнение состояния, фазовые переходы, критическая точка.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Изучение динамики и глобальных характеристик реакции, определение структуры источника частиц (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фаербола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).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Коллективные эффекты, пространственно-импульсные корреляции и механизмы образования слабо-связанных нуклонных кластеров в плотной горячей ядерной материи.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Роль странности в фазовой диаграмме, 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YN (YY) 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потенциалы в плотной материи, нейтронные звезды и астрофизика.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Востребованность предсказаний по выходам и импульсным распределениям частиц для планирования экспериментов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146"/>
          <p:cNvSpPr txBox="1"/>
          <p:nvPr/>
        </p:nvSpPr>
        <p:spPr>
          <a:xfrm>
            <a:off x="720000" y="216000"/>
            <a:ext cx="8640000" cy="45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600" b="0" strike="noStrike" spc="-1">
                <a:solidFill>
                  <a:srgbClr val="CC0000"/>
                </a:solidFill>
                <a:latin typeface="Arial"/>
              </a:rPr>
              <a:t>Апробация работы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20000" y="1470240"/>
            <a:ext cx="8640000" cy="4937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Основные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результаты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работы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неоднократно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обсуждались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на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совещаниях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коллаборации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MPD,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на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методических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семинарах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совещаниях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рабочих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групп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: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в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Лаборатории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физики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высоких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энергий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ОИЯИ,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Центре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по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изучению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тяжёлых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ионов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имени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Гельмгольца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(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Дармштадт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),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Франкфуртском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университете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а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также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докладывались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на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международных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конференциях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: The 6th International Conference on Particle Physics and Astrophysics (ICPPA-2022)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, 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Workshop on physics performance studies at NICA (NICA-2022), 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“The 5th International Conference on Particle Physics and Astrophysics” (ICPPA 2020,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Россия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), “Workshop on analysis techniques for centrality determination and flow measurements at FAIR and NICA” (2020,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Россия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Германия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), “The 18th International Conference on Strangeness in Quark Matter” (SQM 2019,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Италия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), “The 27th International Conference on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Ultrarelativistic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Nucleus-Nucleus Collisions” (QM 2018,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Италия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), “VI International Conference on Particle Physics and Astrophysics” (ICPPA 2018,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Россия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), “The International Conference on Strangeness in Quark Matter” (SQM 2017,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Нидерланды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), “The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XXIVth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International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Baldin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Seminar on High Energy Physics Problems” (2018,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Россия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), “International Workshop on Simulations of HIC for NICA energies” (2017,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Россия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)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др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.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5469FBF-A407-4E0C-A124-3306AECCEA5B}" type="slidenum">
              <a:rPr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Box 148"/>
          <p:cNvSpPr txBox="1"/>
          <p:nvPr/>
        </p:nvSpPr>
        <p:spPr>
          <a:xfrm>
            <a:off x="720000" y="-2368"/>
            <a:ext cx="8640000" cy="45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600" b="0" strike="noStrike" spc="-1" dirty="0">
                <a:solidFill>
                  <a:srgbClr val="CC0000"/>
                </a:solidFill>
                <a:latin typeface="Arial"/>
              </a:rPr>
              <a:t>Публикации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7F37562-3633-4CE9-9A7A-3404329AEA9B}" type="slidenum">
              <a:rPr/>
              <a:t>21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C1F37A-10CB-BBD3-6600-39737C854245}"/>
              </a:ext>
            </a:extLst>
          </p:cNvPr>
          <p:cNvSpPr txBox="1"/>
          <p:nvPr/>
        </p:nvSpPr>
        <p:spPr>
          <a:xfrm>
            <a:off x="0" y="497936"/>
            <a:ext cx="9908275" cy="6606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000" indent="-21600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1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Viktar</a:t>
            </a:r>
            <a:r>
              <a:rPr lang="en-US" sz="1400" b="1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Kireyeu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et al. ≪Deuteron production in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ultrarelativistic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heavy-ion collisions: A comparison of the coalescence and the minimum spanning tree procedure≫. In: Phys. Rev. C 105.4 (2022), p. 044909.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1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Viktar</a:t>
            </a:r>
            <a:r>
              <a:rPr lang="en-US" sz="1400" b="1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Kireyeu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. ≪Cluster dynamics studied with the phase-space Minimum Spanning Tree approach≫. In: Phys. Rev. C 103.5 (2021), p. 054905.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J.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Aichelin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(...) and </a:t>
            </a:r>
            <a:r>
              <a:rPr lang="en-US" sz="1400" b="1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V. 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Kireyeu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et al. ≪Parton-hadron-quantum-molecular dynamics: A novel microscopic n -body transport approach for heavy-ion collisions, dynamical cluster formation, and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hypernuclei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production≫. In: Phys. Rev. C 101.4 (2020), p. 044905.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S.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Gl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̈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aßel</a:t>
            </a:r>
            <a:r>
              <a:rPr lang="en-US" sz="1400" spc="-1" dirty="0">
                <a:solidFill>
                  <a:srgbClr val="000000"/>
                </a:solidFill>
                <a:latin typeface="Arial"/>
                <a:ea typeface="Source Han Sans CN"/>
              </a:rPr>
              <a:t>,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400" b="1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V. 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Kireyeu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et al. ≪Cluster and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hypercluster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production in relativistic heavy-ion collisions within the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parton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-hadron-quantum-molecular-dynamics approach≫. In: Phys. Rev. C 105.1 (2022), p. 014908.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1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V. 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Kireyeu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et al. ≪Hadron production in elementary nucleon–nucleon reactions from low to ultra-relativistic energies≫. In: Eur. Phys. J. A 56.9 (2020), p. 223.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V. Kolesnikov and </a:t>
            </a:r>
            <a:r>
              <a:rPr lang="en-US" sz="1400" b="1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V. 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Kireyeu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et al. ≪A new review of excitation functions of hadron production in pp collisions in the NICA energy range≫. In: Phys. Part.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Nucl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. Lett. 17.2 (2020), pp. 142–153.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1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V. 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Kireyeu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et al. ≪Prospects for the study of the strangeness production within the PHQMD model≫. In: J. Phys. Conf. Ser. 1690.1 (2020), p. 012113.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1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V. 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Kireyeu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et al. ≪PHQMD Model for the Formation of Nuclear Clusters and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Hypernuclei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in Heavy Ion Collisions≫. In: Bull. Russ. Acad. Sci. Phys. 84.8 (2020), pp. 957–961.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J.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Aichelin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(...) and </a:t>
            </a:r>
            <a:r>
              <a:rPr lang="en-US" sz="1400" b="1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V. 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Kireyeu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et al. ≪Preliminary Results from the Parton-Hadron-Quantum-Molecular Dynamics (PHQMD) Transport Approach≫. In: J. Phys. Conf. Ser. 1070.1 (2018), p. 012005.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1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Viktar</a:t>
            </a:r>
            <a:r>
              <a:rPr lang="en-US" sz="1400" b="1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Kireyeu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, Arnaud Le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F`evre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, and Elena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Bratkovskaya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. ≪Study of clusters and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hypernuclei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production within PHSD+FRIGA model≫. In: EPJ Web Conf. 138 (2017), p. 03004.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1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V. 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Kireyeu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. ≪Study of clusters and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hypernuclei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production with the NICA/MPD experiment≫. In: Phys. Atom.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Nucl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. 78.13 (2015), pp. 1508–1510.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1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V. </a:t>
            </a:r>
            <a:r>
              <a:rPr lang="en-US" sz="1400" b="1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Kireyeu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. ≪Study of clusters and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hypernuclei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production with NICA/MPD and BM@N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experiments≫.In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: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PoS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BaldinISHEPPXXII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(2015), p. 127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150"/>
          <p:cNvSpPr txBox="1"/>
          <p:nvPr/>
        </p:nvSpPr>
        <p:spPr>
          <a:xfrm>
            <a:off x="720000" y="3168000"/>
            <a:ext cx="8640000" cy="45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2600" b="0" strike="noStrike" spc="-1">
                <a:solidFill>
                  <a:srgbClr val="CC0000"/>
                </a:solidFill>
                <a:latin typeface="Arial"/>
              </a:rPr>
              <a:t>Спасибо за внимание!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079A395-7CD1-4D2D-91DA-0791E745EDF2}" type="slidenum">
              <a:t>22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720000" y="216000"/>
            <a:ext cx="8640000" cy="45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600" b="0" strike="noStrike" spc="-1">
                <a:solidFill>
                  <a:srgbClr val="CC0000"/>
                </a:solidFill>
                <a:latin typeface="Arial"/>
              </a:rPr>
              <a:t>Актуальность темы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33800" y="870481"/>
            <a:ext cx="6151327" cy="1339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/>
            <a:r>
              <a:rPr lang="ru-RU" b="0" strike="noStrike" spc="-1" dirty="0">
                <a:solidFill>
                  <a:srgbClr val="000000"/>
                </a:solidFill>
                <a:latin typeface="Arial"/>
              </a:rPr>
              <a:t>Изучение гиперядер – один из приоритетов будущих экспериментов на ускорительных комплексах NICA и FAIR. Статистические расчеты предсказывают, что гиперядра в большом количестве образуются в энергетических режимах, доступных для этих комплексов.</a:t>
            </a:r>
            <a:endParaRPr lang="en-US" b="0" strike="noStrike" spc="-1" dirty="0">
              <a:solidFill>
                <a:srgbClr val="000000"/>
              </a:solidFill>
              <a:latin typeface="Arial"/>
            </a:endParaRPr>
          </a:p>
          <a:p>
            <a:pPr algn="just"/>
            <a:endParaRPr lang="ru-RU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FC4AF9E-0076-4F0E-9CBD-B1F0060BD76E}" type="slidenum">
              <a:rPr/>
              <a:t>3</a:t>
            </a:fld>
            <a:endParaRPr dirty="0"/>
          </a:p>
        </p:txBody>
      </p:sp>
      <p:grpSp>
        <p:nvGrpSpPr>
          <p:cNvPr id="3" name="Группа 6">
            <a:extLst>
              <a:ext uri="{FF2B5EF4-FFF2-40B4-BE49-F238E27FC236}">
                <a16:creationId xmlns:a16="http://schemas.microsoft.com/office/drawing/2014/main" id="{0CC6990E-3DFF-A08B-AE85-9AB95F0C01D0}"/>
              </a:ext>
            </a:extLst>
          </p:cNvPr>
          <p:cNvGrpSpPr>
            <a:grpSpLocks noChangeAspect="1"/>
          </p:cNvGrpSpPr>
          <p:nvPr/>
        </p:nvGrpSpPr>
        <p:grpSpPr>
          <a:xfrm>
            <a:off x="195498" y="763715"/>
            <a:ext cx="3314739" cy="3222351"/>
            <a:chOff x="144575" y="1902777"/>
            <a:chExt cx="4009765" cy="3898006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B59A1BEF-640F-4A9A-BB75-E37DCA6AE7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575" y="2272783"/>
              <a:ext cx="4009765" cy="352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テキスト ボックス 5">
              <a:extLst>
                <a:ext uri="{FF2B5EF4-FFF2-40B4-BE49-F238E27FC236}">
                  <a16:creationId xmlns:a16="http://schemas.microsoft.com/office/drawing/2014/main" id="{636CA2C7-276C-6BA3-62E9-A59979716B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138" y="1902777"/>
              <a:ext cx="3322638" cy="338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kumimoji="1" lang="en-US" altLang="ja-JP" sz="1600" dirty="0"/>
                <a:t>A. </a:t>
              </a:r>
              <a:r>
                <a:rPr kumimoji="1" lang="en-US" altLang="ja-JP" sz="1600" dirty="0" err="1"/>
                <a:t>Andronic</a:t>
              </a:r>
              <a:r>
                <a:rPr kumimoji="1" lang="en-US" altLang="ja-JP" sz="1600" dirty="0"/>
                <a:t> et al, PLB697 (2011) 203 </a:t>
              </a:r>
              <a:endParaRPr kumimoji="1" lang="ja-JP" altLang="en-US" sz="1600" dirty="0"/>
            </a:p>
          </p:txBody>
        </p:sp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2C68620D-797D-5A7F-1082-15EE3219656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013" y="2379663"/>
              <a:ext cx="684000" cy="30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50211DF-CDAA-0399-7703-034B12C64F55}"/>
              </a:ext>
            </a:extLst>
          </p:cNvPr>
          <p:cNvSpPr txBox="1"/>
          <p:nvPr/>
        </p:nvSpPr>
        <p:spPr>
          <a:xfrm>
            <a:off x="195185" y="6227529"/>
            <a:ext cx="94525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strike="noStrike" spc="-1" dirty="0" err="1">
                <a:solidFill>
                  <a:srgbClr val="000000"/>
                </a:solidFill>
                <a:latin typeface="Arial"/>
              </a:rPr>
              <a:t>P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HQMD: 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широкий диапазон энергий, предсказания по всему фазовому пространству, </a:t>
            </a:r>
          </a:p>
          <a:p>
            <a:r>
              <a:rPr lang="ru-RU" spc="-1" dirty="0">
                <a:solidFill>
                  <a:srgbClr val="000000"/>
                </a:solidFill>
                <a:latin typeface="Arial"/>
              </a:rPr>
              <a:t>динамическое образование ядер любых масс в течение всего времени эволюции реакции.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C36E76-E3B9-0263-2557-0B035390BDE6}"/>
              </a:ext>
            </a:extLst>
          </p:cNvPr>
          <p:cNvSpPr txBox="1"/>
          <p:nvPr/>
        </p:nvSpPr>
        <p:spPr>
          <a:xfrm>
            <a:off x="3733487" y="2661516"/>
            <a:ext cx="615132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800" spc="-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Коалесценция</a:t>
            </a:r>
            <a:r>
              <a:rPr lang="ru-RU" sz="18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DCM-QGSM (V.D. </a:t>
            </a:r>
            <a:r>
              <a:rPr lang="en-US" sz="1800" spc="-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Toneev</a:t>
            </a:r>
            <a:r>
              <a:rPr lang="en-US" sz="18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K.K. </a:t>
            </a:r>
            <a:r>
              <a:rPr lang="en-US" sz="1800" spc="-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Gudima</a:t>
            </a:r>
            <a:r>
              <a:rPr lang="en-US" sz="18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NPA. 1983. V. 400, P. 173-190</a:t>
            </a:r>
            <a:r>
              <a:rPr lang="en-US" sz="18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8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DCM-SMM (M. </a:t>
            </a:r>
            <a:r>
              <a:rPr lang="en-US" sz="1800" spc="-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Baznat</a:t>
            </a:r>
            <a:r>
              <a:rPr lang="en-US" sz="18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en-US" sz="1800" spc="-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Botvina</a:t>
            </a:r>
            <a:r>
              <a:rPr lang="en-US" sz="18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et. al, PEPAN Letters 17, 2020, 303–324), </a:t>
            </a:r>
            <a:r>
              <a:rPr lang="en-US" sz="1800" spc="-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UrQMD</a:t>
            </a:r>
            <a:r>
              <a:rPr lang="en-US" sz="18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(Tom Reichert et. </a:t>
            </a:r>
            <a:r>
              <a:rPr lang="en-US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l, </a:t>
            </a:r>
            <a:r>
              <a:rPr lang="en-GB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PRC </a:t>
            </a:r>
            <a:r>
              <a:rPr lang="en-GB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107</a:t>
            </a:r>
            <a:r>
              <a:rPr lang="en-GB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014912</a:t>
            </a:r>
            <a:r>
              <a:rPr lang="en-US" sz="18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8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з</a:t>
            </a:r>
            <a:r>
              <a:rPr lang="ru-RU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ависимость от</a:t>
            </a:r>
            <a:r>
              <a:rPr lang="ru-RU" sz="18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множества параметров, применение после </a:t>
            </a:r>
            <a:r>
              <a:rPr lang="ru-RU" sz="1800" spc="-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1800" spc="-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reeze</a:t>
            </a:r>
            <a:r>
              <a:rPr lang="en-GB" sz="18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-out</a:t>
            </a:r>
            <a:r>
              <a:rPr lang="ru-RU" sz="18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ABBDCA-4B05-16E8-138F-1DBE87A1B38D}"/>
              </a:ext>
            </a:extLst>
          </p:cNvPr>
          <p:cNvSpPr txBox="1"/>
          <p:nvPr/>
        </p:nvSpPr>
        <p:spPr>
          <a:xfrm>
            <a:off x="195185" y="4228498"/>
            <a:ext cx="96896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Статистические подходы (</a:t>
            </a:r>
            <a:r>
              <a:rPr lang="en-GB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GB" spc="-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Andronic</a:t>
            </a:r>
            <a:r>
              <a:rPr lang="en-GB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PLB 697 (2011) 203</a:t>
            </a:r>
            <a:r>
              <a:rPr lang="ru-RU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8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отсутствие динамики, </a:t>
            </a:r>
            <a:r>
              <a:rPr lang="ru-RU" sz="1800" spc="-1" dirty="0">
                <a:solidFill>
                  <a:srgbClr val="000000"/>
                </a:solidFill>
                <a:latin typeface="Arial"/>
              </a:rPr>
              <a:t>предсказания только для интегральных выходов или отношений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(нет предсказаний по фазовому пространству).</a:t>
            </a:r>
          </a:p>
          <a:p>
            <a:pPr algn="just">
              <a:defRPr/>
            </a:pPr>
            <a:endParaRPr lang="en-GB" sz="1800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GB" spc="-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pc="-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идродинамические</a:t>
            </a:r>
            <a:r>
              <a:rPr lang="ru-RU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модели со статистическим подходом (</a:t>
            </a:r>
            <a:r>
              <a:rPr kumimoji="0" lang="en-GB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kumimoji="0" lang="en-GB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Kozhevnikova</a:t>
            </a:r>
            <a:r>
              <a:rPr kumimoji="0" lang="en-GB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GB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Yu.B</a:t>
            </a:r>
            <a:r>
              <a:rPr kumimoji="0" lang="en-GB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Ivanov, PRC 107 (2023) 024903</a:t>
            </a:r>
            <a:r>
              <a:rPr lang="ru-RU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в разработке, предсказания только для лёгких ядер.</a:t>
            </a:r>
            <a:endParaRPr lang="en-GB" sz="1800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720000" y="216000"/>
            <a:ext cx="8640000" cy="45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600" b="0" strike="noStrike" spc="-1">
                <a:solidFill>
                  <a:srgbClr val="CC0000"/>
                </a:solidFill>
                <a:latin typeface="Arial"/>
              </a:rPr>
              <a:t>Цель и задачи работы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20000" y="746280"/>
            <a:ext cx="8712000" cy="6140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/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Целью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диссертационной работы: развитие генератора событий с динамическим образованием ядер и гиперядер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</a:rPr>
              <a:t>Parton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-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</a:rPr>
              <a:t>Hadron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-Quantum-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</a:rPr>
              <a:t>Molecular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Dynamics (PHQMD), проведение расчетов по выходам ядер и гиперядер для области энергий ускорителя NICA.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/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/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Задачи работы: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Детальный анализ энергетической зависимости выходов странных адронов в элементарных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Arial"/>
              </a:rPr>
              <a:t>p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 +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Arial"/>
              </a:rPr>
              <a:t>p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 столкновениях в области энергий (в системе центра масс) от 3 до 30 ГэВ. Полученные параметризации для сечений рождения адронов, формы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Arial"/>
              </a:rPr>
              <a:t>быстротных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 распределений и спектров по поперечному импульсу необходимо использовать для развития и тестирования процессов рождения странных частиц в подходе PHQMD.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Развитие генератора событий PHQMD для реализации процесса динамического образования лёгких ядер, гиперядер и тяжёлых ядерных фрагментов в столкновения тяжелых ионов. В частности, модель PHQMD необходимо адаптировать к области энергий экспериментов на ускорительном комплексе NICA.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Разработка и тестирование универсального алгоритма поиска ядер и гиперядер, не зависящего от генераторов событий.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Проведение исследования механизмов образования ядер и гиперядер в столкновениях тяжелых ионов в области энергий ускорителя NICA с помощью подхода PHQMD. Изучение зависимость выходов ядер от энергии столкновения, атомного веса сталкивающихся ионов, прицельного параметра столкновения, а также от уравнения состояния ядерной материи.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Проведение расчетов по выходам легких ядер и гиперядер в области энергии ускорителя NICA для различных комбинаций пучков в широком диапазоне кинематических переменных реакции.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9DE6214-5620-4314-966E-3E1405464CB9}" type="slidenum">
              <a:rPr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720000" y="216000"/>
            <a:ext cx="8640000" cy="45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600" b="0" strike="noStrike" spc="-1" dirty="0">
                <a:solidFill>
                  <a:srgbClr val="CC0000"/>
                </a:solidFill>
                <a:latin typeface="Arial"/>
              </a:rPr>
              <a:t>Подход </a:t>
            </a:r>
            <a:r>
              <a:rPr lang="ru-RU" sz="2600" b="0" strike="noStrike" spc="-1" dirty="0" err="1">
                <a:solidFill>
                  <a:srgbClr val="CC0000"/>
                </a:solidFill>
                <a:latin typeface="Arial"/>
              </a:rPr>
              <a:t>Parton</a:t>
            </a:r>
            <a:r>
              <a:rPr lang="ru-RU" sz="2600" b="0" strike="noStrike" spc="-1" dirty="0">
                <a:solidFill>
                  <a:srgbClr val="CC0000"/>
                </a:solidFill>
                <a:latin typeface="Arial"/>
              </a:rPr>
              <a:t>-</a:t>
            </a:r>
            <a:r>
              <a:rPr lang="ru-RU" sz="2600" b="0" strike="noStrike" spc="-1" dirty="0" err="1">
                <a:solidFill>
                  <a:srgbClr val="CC0000"/>
                </a:solidFill>
                <a:latin typeface="Arial"/>
              </a:rPr>
              <a:t>Hadron</a:t>
            </a:r>
            <a:r>
              <a:rPr lang="ru-RU" sz="2600" b="0" strike="noStrike" spc="-1" dirty="0">
                <a:solidFill>
                  <a:srgbClr val="CC0000"/>
                </a:solidFill>
                <a:latin typeface="Arial"/>
              </a:rPr>
              <a:t>-Quantum-</a:t>
            </a:r>
            <a:r>
              <a:rPr lang="ru-RU" sz="2600" b="0" strike="noStrike" spc="-1" dirty="0" err="1">
                <a:solidFill>
                  <a:srgbClr val="CC0000"/>
                </a:solidFill>
                <a:latin typeface="Arial"/>
              </a:rPr>
              <a:t>Molecular</a:t>
            </a:r>
            <a:r>
              <a:rPr lang="ru-RU" sz="2600" b="0" strike="noStrike" spc="-1" dirty="0">
                <a:solidFill>
                  <a:srgbClr val="CC0000"/>
                </a:solidFill>
                <a:latin typeface="Arial"/>
              </a:rPr>
              <a:t> Dynamics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feld 64"/>
          <p:cNvSpPr/>
          <p:nvPr/>
        </p:nvSpPr>
        <p:spPr>
          <a:xfrm>
            <a:off x="-12572" y="7232874"/>
            <a:ext cx="986400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de-DE" sz="1400" b="0" strike="noStrike" spc="-1" dirty="0">
                <a:solidFill>
                  <a:srgbClr val="000000"/>
                </a:solidFill>
                <a:latin typeface="Arial"/>
                <a:ea typeface="Helvetica Neue Light"/>
              </a:rPr>
              <a:t>PHSD: W. </a:t>
            </a:r>
            <a:r>
              <a:rPr lang="de-DE" sz="1400" b="0" strike="noStrike" spc="-1" dirty="0" err="1">
                <a:solidFill>
                  <a:srgbClr val="000000"/>
                </a:solidFill>
                <a:latin typeface="Arial"/>
                <a:ea typeface="Helvetica Neue Light"/>
              </a:rPr>
              <a:t>Cassing</a:t>
            </a:r>
            <a:r>
              <a:rPr lang="de-DE" sz="1400" b="0" strike="noStrike" spc="-1" dirty="0">
                <a:solidFill>
                  <a:srgbClr val="000000"/>
                </a:solidFill>
                <a:latin typeface="Arial"/>
                <a:ea typeface="Helvetica Neue Light"/>
              </a:rPr>
              <a:t>, E. </a:t>
            </a:r>
            <a:r>
              <a:rPr lang="de-DE" sz="1400" b="0" strike="noStrike" spc="-1" dirty="0" err="1">
                <a:solidFill>
                  <a:srgbClr val="000000"/>
                </a:solidFill>
                <a:latin typeface="Arial"/>
                <a:ea typeface="Helvetica Neue Light"/>
              </a:rPr>
              <a:t>Bratkovskaya</a:t>
            </a:r>
            <a:r>
              <a:rPr lang="de-DE" sz="1400" b="0" strike="noStrike" spc="-1" dirty="0">
                <a:solidFill>
                  <a:srgbClr val="000000"/>
                </a:solidFill>
                <a:latin typeface="Arial"/>
                <a:ea typeface="Helvetica Neue Light"/>
              </a:rPr>
              <a:t>, PRC 78 (2008) 034919; NPA831 (2009) 215; W. </a:t>
            </a:r>
            <a:r>
              <a:rPr lang="de-DE" sz="1400" b="0" strike="noStrike" spc="-1" dirty="0" err="1">
                <a:solidFill>
                  <a:srgbClr val="000000"/>
                </a:solidFill>
                <a:latin typeface="Arial"/>
                <a:ea typeface="Helvetica Neue Light"/>
              </a:rPr>
              <a:t>Cassing</a:t>
            </a:r>
            <a:r>
              <a:rPr lang="de-DE" sz="1400" b="0" strike="noStrike" spc="-1" dirty="0">
                <a:solidFill>
                  <a:srgbClr val="000000"/>
                </a:solidFill>
                <a:latin typeface="Arial"/>
                <a:ea typeface="Helvetica Neue Light"/>
              </a:rPr>
              <a:t>, EPJ ST 168(2009)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52663" y="829080"/>
            <a:ext cx="9622857" cy="939562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spcBef>
                <a:spcPts val="1191"/>
              </a:spcBef>
              <a:spcAft>
                <a:spcPts val="992"/>
              </a:spcAft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PHQMD: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микроскопический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многочастичный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транспортный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подход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описывающий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эволюцию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взаимодействующей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системы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путем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решения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уравнений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движения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включающий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в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себя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описание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динамического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образования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ядер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гиперядер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sp>
        <p:nvSpPr>
          <p:cNvPr id="102" name="Textfeld 1"/>
          <p:cNvSpPr/>
          <p:nvPr/>
        </p:nvSpPr>
        <p:spPr>
          <a:xfrm>
            <a:off x="-23828" y="6556897"/>
            <a:ext cx="9864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  <a:ea typeface="Helvetica Neue Light"/>
              </a:rPr>
              <a:t>Для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Helvetica Neue Light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  <a:ea typeface="Helvetica Neue Light"/>
              </a:rPr>
              <a:t>элементарных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Helvetica Neue Light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  <a:ea typeface="Helvetica Neue Light"/>
              </a:rPr>
              <a:t>реакций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Helvetica Neue Light"/>
              </a:rPr>
              <a:t>: PHQMD = PHSD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E004582-4CB9-4BD6-99C4-2AC9CE49A002}" type="slidenum">
              <a:rPr/>
              <a:t>5</a:t>
            </a:fld>
            <a:endParaRPr/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3D73BACC-043A-2216-0FEE-59DAE8A746D8}"/>
              </a:ext>
            </a:extLst>
          </p:cNvPr>
          <p:cNvGrpSpPr/>
          <p:nvPr/>
        </p:nvGrpSpPr>
        <p:grpSpPr>
          <a:xfrm>
            <a:off x="5479303" y="5468318"/>
            <a:ext cx="4396217" cy="1122238"/>
            <a:chOff x="1371600" y="3469631"/>
            <a:chExt cx="6623113" cy="2322552"/>
          </a:xfrm>
        </p:grpSpPr>
        <p:pic>
          <p:nvPicPr>
            <p:cNvPr id="4" name="Picture 8">
              <a:extLst>
                <a:ext uri="{FF2B5EF4-FFF2-40B4-BE49-F238E27FC236}">
                  <a16:creationId xmlns:a16="http://schemas.microsoft.com/office/drawing/2014/main" id="{169891BC-374C-D156-F76D-8177E0CA5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8637" y="3469631"/>
              <a:ext cx="6090590" cy="1525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Line 9">
              <a:extLst>
                <a:ext uri="{FF2B5EF4-FFF2-40B4-BE49-F238E27FC236}">
                  <a16:creationId xmlns:a16="http://schemas.microsoft.com/office/drawing/2014/main" id="{964D4EA6-4E12-B382-0B73-08C45D8FC2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1600" y="5047146"/>
              <a:ext cx="57058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FD0DB82A-EB7A-E1D7-57CE-36AE56B41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5513" y="4994759"/>
              <a:ext cx="1319200" cy="700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ea typeface="ヒラギノ角ゴ ProN W6" charset="0"/>
                  <a:cs typeface="ヒラギノ角ゴ ProN W6" charset="0"/>
                  <a:sym typeface="Arial Bold" charset="0"/>
                </a:rPr>
                <a:t>time</a:t>
              </a:r>
              <a:endPara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ヒラギノ角ゴ ProN W6" charset="0"/>
                <a:cs typeface="ヒラギノ角ゴ ProN W6" charset="0"/>
                <a:sym typeface="Arial Bold" charset="0"/>
              </a:endParaRPr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2B079A19-F073-4AE6-26CB-F458929C3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374" y="5048934"/>
              <a:ext cx="1378915" cy="338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ea typeface="+mn-ea"/>
                  <a:cs typeface="Times New Roman" panose="02020603050405020304" pitchFamily="18" charset="0"/>
                </a:rPr>
                <a:t>QMD&amp;PHSD</a:t>
              </a:r>
              <a:endPara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FB33A13E-8D46-AF2F-979C-CEA56792A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9701" y="5091521"/>
              <a:ext cx="1889014" cy="700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ea typeface="+mn-ea"/>
                  <a:cs typeface="Times New Roman" panose="02020603050405020304" pitchFamily="18" charset="0"/>
                </a:rPr>
                <a:t>MST/SACA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5FFB4C9-47A8-1524-C20A-B7A97461F942}"/>
              </a:ext>
            </a:extLst>
          </p:cNvPr>
          <p:cNvCxnSpPr/>
          <p:nvPr/>
        </p:nvCxnSpPr>
        <p:spPr bwMode="auto">
          <a:xfrm flipV="1">
            <a:off x="8187987" y="5664959"/>
            <a:ext cx="0" cy="54028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21">
            <a:extLst>
              <a:ext uri="{FF2B5EF4-FFF2-40B4-BE49-F238E27FC236}">
                <a16:creationId xmlns:a16="http://schemas.microsoft.com/office/drawing/2014/main" id="{16C5FBF5-4E03-3A83-EE87-BA516DC453CA}"/>
              </a:ext>
            </a:extLst>
          </p:cNvPr>
          <p:cNvCxnSpPr/>
          <p:nvPr/>
        </p:nvCxnSpPr>
        <p:spPr bwMode="auto">
          <a:xfrm flipV="1">
            <a:off x="8908067" y="5659582"/>
            <a:ext cx="0" cy="54028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22">
            <a:extLst>
              <a:ext uri="{FF2B5EF4-FFF2-40B4-BE49-F238E27FC236}">
                <a16:creationId xmlns:a16="http://schemas.microsoft.com/office/drawing/2014/main" id="{AFE093A6-2623-8F9B-7727-15DCDDF3E21E}"/>
              </a:ext>
            </a:extLst>
          </p:cNvPr>
          <p:cNvCxnSpPr/>
          <p:nvPr/>
        </p:nvCxnSpPr>
        <p:spPr bwMode="auto">
          <a:xfrm flipV="1">
            <a:off x="8404011" y="5659582"/>
            <a:ext cx="0" cy="54028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23">
            <a:extLst>
              <a:ext uri="{FF2B5EF4-FFF2-40B4-BE49-F238E27FC236}">
                <a16:creationId xmlns:a16="http://schemas.microsoft.com/office/drawing/2014/main" id="{1006DAF8-6203-CE9E-C046-F9D9E7DB9DA7}"/>
              </a:ext>
            </a:extLst>
          </p:cNvPr>
          <p:cNvCxnSpPr/>
          <p:nvPr/>
        </p:nvCxnSpPr>
        <p:spPr bwMode="auto">
          <a:xfrm flipV="1">
            <a:off x="8692043" y="5655919"/>
            <a:ext cx="0" cy="54028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24">
            <a:extLst>
              <a:ext uri="{FF2B5EF4-FFF2-40B4-BE49-F238E27FC236}">
                <a16:creationId xmlns:a16="http://schemas.microsoft.com/office/drawing/2014/main" id="{9107BA63-7E1F-EF68-F246-7E2F50DDC8E2}"/>
              </a:ext>
            </a:extLst>
          </p:cNvPr>
          <p:cNvCxnSpPr/>
          <p:nvPr/>
        </p:nvCxnSpPr>
        <p:spPr bwMode="auto">
          <a:xfrm flipV="1">
            <a:off x="7941057" y="5690272"/>
            <a:ext cx="0" cy="54028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25">
            <a:extLst>
              <a:ext uri="{FF2B5EF4-FFF2-40B4-BE49-F238E27FC236}">
                <a16:creationId xmlns:a16="http://schemas.microsoft.com/office/drawing/2014/main" id="{05B3BF80-7982-E3B8-C36E-72773CAA602C}"/>
              </a:ext>
            </a:extLst>
          </p:cNvPr>
          <p:cNvCxnSpPr/>
          <p:nvPr/>
        </p:nvCxnSpPr>
        <p:spPr bwMode="auto">
          <a:xfrm flipV="1">
            <a:off x="7675547" y="5690272"/>
            <a:ext cx="0" cy="54028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EE46914-0661-2F25-1A17-A577540C7019}"/>
              </a:ext>
            </a:extLst>
          </p:cNvPr>
          <p:cNvSpPr txBox="1"/>
          <p:nvPr/>
        </p:nvSpPr>
        <p:spPr>
          <a:xfrm>
            <a:off x="0" y="2036944"/>
            <a:ext cx="100806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0" strike="noStrike" spc="-1" dirty="0" err="1">
                <a:solidFill>
                  <a:srgbClr val="C00000"/>
                </a:solidFill>
                <a:latin typeface="Arial"/>
              </a:rPr>
              <a:t>P</a:t>
            </a:r>
            <a:r>
              <a:rPr lang="ru-RU" sz="1800" b="0" strike="noStrike" spc="-1" dirty="0" err="1">
                <a:latin typeface="Arial"/>
              </a:rPr>
              <a:t>arton</a:t>
            </a:r>
            <a:r>
              <a:rPr lang="ru-RU" sz="1800" b="0" strike="noStrike" spc="-1" dirty="0">
                <a:latin typeface="Arial"/>
              </a:rPr>
              <a:t>-</a:t>
            </a:r>
            <a:r>
              <a:rPr lang="ru-RU" sz="1800" b="0" strike="noStrike" spc="-1" dirty="0" err="1">
                <a:solidFill>
                  <a:srgbClr val="C00000"/>
                </a:solidFill>
                <a:latin typeface="Arial"/>
              </a:rPr>
              <a:t>H</a:t>
            </a:r>
            <a:r>
              <a:rPr lang="ru-RU" sz="1800" b="0" strike="noStrike" spc="-1" dirty="0" err="1">
                <a:latin typeface="Arial"/>
              </a:rPr>
              <a:t>adron</a:t>
            </a:r>
            <a:r>
              <a:rPr lang="ru-RU" sz="1800" b="0" strike="noStrike" spc="-1" dirty="0">
                <a:latin typeface="Arial"/>
              </a:rPr>
              <a:t>-</a:t>
            </a:r>
            <a:r>
              <a:rPr lang="ru-RU" sz="1800" b="0" strike="noStrike" spc="-1" dirty="0">
                <a:solidFill>
                  <a:srgbClr val="C00000"/>
                </a:solidFill>
                <a:latin typeface="Arial"/>
              </a:rPr>
              <a:t>Q</a:t>
            </a:r>
            <a:r>
              <a:rPr lang="ru-RU" sz="1800" b="0" strike="noStrike" spc="-1" dirty="0">
                <a:latin typeface="Arial"/>
              </a:rPr>
              <a:t>uantum-</a:t>
            </a:r>
            <a:r>
              <a:rPr lang="ru-RU" sz="1800" b="0" strike="noStrike" spc="-1" dirty="0" err="1">
                <a:solidFill>
                  <a:srgbClr val="C00000"/>
                </a:solidFill>
                <a:latin typeface="Arial"/>
              </a:rPr>
              <a:t>M</a:t>
            </a:r>
            <a:r>
              <a:rPr lang="ru-RU" sz="1800" b="0" strike="noStrike" spc="-1" dirty="0" err="1">
                <a:latin typeface="Arial"/>
              </a:rPr>
              <a:t>olecular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>
                <a:solidFill>
                  <a:srgbClr val="C00000"/>
                </a:solidFill>
                <a:latin typeface="Arial"/>
              </a:rPr>
              <a:t>D</a:t>
            </a:r>
            <a:r>
              <a:rPr lang="ru-RU" sz="1800" b="0" strike="noStrike" spc="-1" dirty="0">
                <a:latin typeface="Arial"/>
              </a:rPr>
              <a:t>ynamics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70323C-F4CC-4AF5-8D33-03A34DE6C092}"/>
              </a:ext>
            </a:extLst>
          </p:cNvPr>
          <p:cNvSpPr txBox="1"/>
          <p:nvPr/>
        </p:nvSpPr>
        <p:spPr>
          <a:xfrm>
            <a:off x="-12572" y="2810972"/>
            <a:ext cx="100931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pc="-1" dirty="0">
                <a:solidFill>
                  <a:srgbClr val="000000"/>
                </a:solidFill>
                <a:latin typeface="Arial"/>
              </a:rPr>
              <a:t>Инициализация и движение барионов:</a:t>
            </a:r>
            <a:r>
              <a:rPr lang="en-GB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pc="-1" dirty="0">
                <a:solidFill>
                  <a:srgbClr val="C00000"/>
                </a:solidFill>
                <a:latin typeface="Arial"/>
              </a:rPr>
              <a:t>QMD</a:t>
            </a:r>
            <a:r>
              <a:rPr lang="en-GB" spc="-1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GB" spc="-1" dirty="0">
                <a:solidFill>
                  <a:srgbClr val="C00000"/>
                </a:solidFill>
                <a:latin typeface="Arial"/>
              </a:rPr>
              <a:t>Q</a:t>
            </a:r>
            <a:r>
              <a:rPr lang="en-GB" spc="-1" dirty="0">
                <a:solidFill>
                  <a:srgbClr val="000000"/>
                </a:solidFill>
                <a:latin typeface="Arial"/>
              </a:rPr>
              <a:t>uantum-</a:t>
            </a:r>
            <a:r>
              <a:rPr lang="en-GB" spc="-1" dirty="0">
                <a:solidFill>
                  <a:srgbClr val="C00000"/>
                </a:solidFill>
                <a:latin typeface="Arial"/>
              </a:rPr>
              <a:t>M</a:t>
            </a:r>
            <a:r>
              <a:rPr lang="en-GB" spc="-1" dirty="0">
                <a:solidFill>
                  <a:srgbClr val="000000"/>
                </a:solidFill>
                <a:latin typeface="Arial"/>
              </a:rPr>
              <a:t>olecular </a:t>
            </a:r>
            <a:r>
              <a:rPr lang="en-GB" spc="-1" dirty="0">
                <a:solidFill>
                  <a:srgbClr val="C00000"/>
                </a:solidFill>
                <a:latin typeface="Arial"/>
              </a:rPr>
              <a:t>D</a:t>
            </a:r>
            <a:r>
              <a:rPr lang="en-GB" spc="-1" dirty="0">
                <a:solidFill>
                  <a:srgbClr val="000000"/>
                </a:solidFill>
                <a:latin typeface="Arial"/>
              </a:rPr>
              <a:t>ynamics)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118A8E-57AB-916C-444F-9498A84DA095}"/>
              </a:ext>
            </a:extLst>
          </p:cNvPr>
          <p:cNvSpPr txBox="1"/>
          <p:nvPr/>
        </p:nvSpPr>
        <p:spPr>
          <a:xfrm>
            <a:off x="-12571" y="3578288"/>
            <a:ext cx="100931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pc="-1" dirty="0">
                <a:solidFill>
                  <a:srgbClr val="000000"/>
                </a:solidFill>
                <a:latin typeface="Arial"/>
              </a:rPr>
              <a:t>Движение партонов (кварки, </a:t>
            </a:r>
            <a:r>
              <a:rPr lang="ru-RU" spc="-1" dirty="0" err="1">
                <a:solidFill>
                  <a:srgbClr val="000000"/>
                </a:solidFill>
                <a:latin typeface="Arial"/>
              </a:rPr>
              <a:t>глюоны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) и мезонов + интеграл столкновения: взаимодействия адронов и партонов </a:t>
            </a:r>
            <a:r>
              <a:rPr lang="en-GB" spc="-1" dirty="0" err="1">
                <a:solidFill>
                  <a:srgbClr val="000000"/>
                </a:solidFill>
                <a:latin typeface="Arial"/>
              </a:rPr>
              <a:t>и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з </a:t>
            </a:r>
            <a:r>
              <a:rPr lang="en-GB" spc="-1" dirty="0">
                <a:solidFill>
                  <a:srgbClr val="C00000"/>
                </a:solidFill>
                <a:latin typeface="Arial"/>
              </a:rPr>
              <a:t>PHSD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GB" spc="-1" dirty="0">
                <a:solidFill>
                  <a:srgbClr val="C00000"/>
                </a:solidFill>
                <a:latin typeface="Arial"/>
              </a:rPr>
              <a:t>P</a:t>
            </a:r>
            <a:r>
              <a:rPr lang="en-GB" spc="-1" dirty="0">
                <a:solidFill>
                  <a:srgbClr val="000000"/>
                </a:solidFill>
                <a:latin typeface="Arial"/>
              </a:rPr>
              <a:t>arton-</a:t>
            </a:r>
            <a:r>
              <a:rPr lang="en-GB" spc="-1" dirty="0">
                <a:solidFill>
                  <a:srgbClr val="C00000"/>
                </a:solidFill>
                <a:latin typeface="Arial"/>
              </a:rPr>
              <a:t>H</a:t>
            </a:r>
            <a:r>
              <a:rPr lang="en-GB" spc="-1" dirty="0">
                <a:solidFill>
                  <a:srgbClr val="000000"/>
                </a:solidFill>
                <a:latin typeface="Arial"/>
              </a:rPr>
              <a:t>adron-</a:t>
            </a:r>
            <a:r>
              <a:rPr lang="en-GB" spc="-1" dirty="0">
                <a:solidFill>
                  <a:srgbClr val="C00000"/>
                </a:solidFill>
                <a:latin typeface="Arial"/>
              </a:rPr>
              <a:t>S</a:t>
            </a:r>
            <a:r>
              <a:rPr lang="en-GB" spc="-1" dirty="0">
                <a:solidFill>
                  <a:srgbClr val="000000"/>
                </a:solidFill>
                <a:latin typeface="Arial"/>
              </a:rPr>
              <a:t>tring </a:t>
            </a:r>
            <a:r>
              <a:rPr lang="en-GB" spc="-1" dirty="0">
                <a:solidFill>
                  <a:srgbClr val="C00000"/>
                </a:solidFill>
                <a:latin typeface="Arial"/>
              </a:rPr>
              <a:t>D</a:t>
            </a:r>
            <a:r>
              <a:rPr lang="en-GB" spc="-1" dirty="0">
                <a:solidFill>
                  <a:srgbClr val="000000"/>
                </a:solidFill>
                <a:latin typeface="Arial"/>
              </a:rPr>
              <a:t>ynamics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)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8042A9-1728-3175-F6C7-7625D518383F}"/>
              </a:ext>
            </a:extLst>
          </p:cNvPr>
          <p:cNvSpPr txBox="1"/>
          <p:nvPr/>
        </p:nvSpPr>
        <p:spPr>
          <a:xfrm>
            <a:off x="-1" y="4619318"/>
            <a:ext cx="10080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pc="-1" dirty="0">
                <a:solidFill>
                  <a:srgbClr val="000000"/>
                </a:solidFill>
                <a:latin typeface="Arial"/>
              </a:rPr>
              <a:t>Поиск кластеров:</a:t>
            </a:r>
          </a:p>
          <a:p>
            <a:pPr algn="ctr"/>
            <a:r>
              <a:rPr lang="ru-RU" spc="-1" dirty="0" err="1">
                <a:solidFill>
                  <a:srgbClr val="C00000"/>
                </a:solidFill>
                <a:latin typeface="Arial"/>
              </a:rPr>
              <a:t>S</a:t>
            </a:r>
            <a:r>
              <a:rPr lang="en-GB" spc="-1" dirty="0">
                <a:solidFill>
                  <a:srgbClr val="C00000"/>
                </a:solidFill>
                <a:latin typeface="Arial"/>
              </a:rPr>
              <a:t>ACA</a:t>
            </a:r>
            <a:r>
              <a:rPr lang="en-GB" spc="-1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GB" spc="-1" dirty="0">
                <a:solidFill>
                  <a:srgbClr val="C00000"/>
                </a:solidFill>
                <a:latin typeface="Arial"/>
              </a:rPr>
              <a:t>S</a:t>
            </a:r>
            <a:r>
              <a:rPr lang="en-GB" spc="-1" dirty="0">
                <a:solidFill>
                  <a:srgbClr val="000000"/>
                </a:solidFill>
                <a:latin typeface="Arial"/>
              </a:rPr>
              <a:t>imulated </a:t>
            </a:r>
            <a:r>
              <a:rPr lang="en-GB" spc="-1" dirty="0">
                <a:solidFill>
                  <a:srgbClr val="C00000"/>
                </a:solidFill>
                <a:latin typeface="Arial"/>
              </a:rPr>
              <a:t>A</a:t>
            </a:r>
            <a:r>
              <a:rPr lang="en-GB" spc="-1" dirty="0">
                <a:solidFill>
                  <a:srgbClr val="000000"/>
                </a:solidFill>
                <a:latin typeface="Arial"/>
              </a:rPr>
              <a:t>nnealing </a:t>
            </a:r>
            <a:r>
              <a:rPr lang="en-GB" spc="-1" dirty="0" err="1">
                <a:solidFill>
                  <a:srgbClr val="C00000"/>
                </a:solidFill>
                <a:latin typeface="Arial"/>
              </a:rPr>
              <a:t>C</a:t>
            </a:r>
            <a:r>
              <a:rPr lang="en-GB" spc="-1" dirty="0" err="1">
                <a:solidFill>
                  <a:srgbClr val="000000"/>
                </a:solidFill>
                <a:latin typeface="Arial"/>
              </a:rPr>
              <a:t>lusterization</a:t>
            </a:r>
            <a:r>
              <a:rPr lang="en-GB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pc="-1" dirty="0">
                <a:solidFill>
                  <a:srgbClr val="C00000"/>
                </a:solidFill>
                <a:latin typeface="Arial"/>
              </a:rPr>
              <a:t>A</a:t>
            </a:r>
            <a:r>
              <a:rPr lang="en-GB" spc="-1" dirty="0">
                <a:solidFill>
                  <a:srgbClr val="000000"/>
                </a:solidFill>
                <a:latin typeface="Arial"/>
              </a:rPr>
              <a:t>lgorithm) 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или </a:t>
            </a:r>
            <a:r>
              <a:rPr lang="en-GB" spc="-1" dirty="0">
                <a:solidFill>
                  <a:srgbClr val="C00000"/>
                </a:solidFill>
                <a:latin typeface="Arial"/>
              </a:rPr>
              <a:t>MST</a:t>
            </a:r>
            <a:r>
              <a:rPr lang="en-GB" spc="-1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GB" spc="-1" dirty="0">
                <a:solidFill>
                  <a:srgbClr val="C00000"/>
                </a:solidFill>
                <a:latin typeface="Arial"/>
              </a:rPr>
              <a:t>M</a:t>
            </a:r>
            <a:r>
              <a:rPr lang="en-GB" spc="-1" dirty="0">
                <a:solidFill>
                  <a:srgbClr val="000000"/>
                </a:solidFill>
                <a:latin typeface="Arial"/>
              </a:rPr>
              <a:t>inimum </a:t>
            </a:r>
            <a:r>
              <a:rPr lang="en-GB" spc="-1" dirty="0">
                <a:solidFill>
                  <a:srgbClr val="C00000"/>
                </a:solidFill>
                <a:latin typeface="Arial"/>
              </a:rPr>
              <a:t>S</a:t>
            </a:r>
            <a:r>
              <a:rPr lang="en-GB" spc="-1" dirty="0">
                <a:solidFill>
                  <a:srgbClr val="000000"/>
                </a:solidFill>
                <a:latin typeface="Arial"/>
              </a:rPr>
              <a:t>panning </a:t>
            </a:r>
            <a:r>
              <a:rPr lang="en-GB" spc="-1" dirty="0">
                <a:solidFill>
                  <a:srgbClr val="C00000"/>
                </a:solidFill>
                <a:latin typeface="Arial"/>
              </a:rPr>
              <a:t>T</a:t>
            </a:r>
            <a:r>
              <a:rPr lang="en-GB" spc="-1" dirty="0">
                <a:solidFill>
                  <a:srgbClr val="000000"/>
                </a:solidFill>
                <a:latin typeface="Arial"/>
              </a:rPr>
              <a:t>ree)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B8106D-1699-0476-51E9-4AF1C985CF44}"/>
              </a:ext>
            </a:extLst>
          </p:cNvPr>
          <p:cNvSpPr txBox="1"/>
          <p:nvPr/>
        </p:nvSpPr>
        <p:spPr>
          <a:xfrm>
            <a:off x="-12572" y="6938201"/>
            <a:ext cx="65336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0" strike="noStrike" spc="-1" dirty="0">
                <a:solidFill>
                  <a:srgbClr val="000000"/>
                </a:solidFill>
                <a:latin typeface="Arial"/>
                <a:ea typeface="Helvetica Neue Light"/>
              </a:rPr>
              <a:t>PHQMD: 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J.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Aichelin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(...), </a:t>
            </a:r>
            <a:r>
              <a:rPr lang="en-US" sz="140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V. </a:t>
            </a:r>
            <a:r>
              <a:rPr lang="en-US" sz="140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Kireyeu</a:t>
            </a:r>
            <a:r>
              <a:rPr lang="en-US" sz="140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et al. </a:t>
            </a:r>
            <a:r>
              <a:rPr lang="de-DE" sz="1400" b="0" strike="noStrike" spc="-1" dirty="0">
                <a:solidFill>
                  <a:srgbClr val="000000"/>
                </a:solidFill>
                <a:latin typeface="Arial"/>
                <a:ea typeface="Helvetica Neue Light"/>
              </a:rPr>
              <a:t>PRC 101 (2020) 044905</a:t>
            </a: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Стрелка вниз 23">
            <a:extLst>
              <a:ext uri="{FF2B5EF4-FFF2-40B4-BE49-F238E27FC236}">
                <a16:creationId xmlns:a16="http://schemas.microsoft.com/office/drawing/2014/main" id="{6BF3AF96-ECC0-759C-CAC4-2E042893DEEE}"/>
              </a:ext>
            </a:extLst>
          </p:cNvPr>
          <p:cNvSpPr/>
          <p:nvPr/>
        </p:nvSpPr>
        <p:spPr>
          <a:xfrm>
            <a:off x="4754087" y="2500794"/>
            <a:ext cx="559875" cy="260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>
            <a:extLst>
              <a:ext uri="{FF2B5EF4-FFF2-40B4-BE49-F238E27FC236}">
                <a16:creationId xmlns:a16="http://schemas.microsoft.com/office/drawing/2014/main" id="{B51CCC0D-2251-D14A-B4F0-60FA61EFE53A}"/>
              </a:ext>
            </a:extLst>
          </p:cNvPr>
          <p:cNvSpPr/>
          <p:nvPr/>
        </p:nvSpPr>
        <p:spPr>
          <a:xfrm>
            <a:off x="4754086" y="3291619"/>
            <a:ext cx="559875" cy="260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>
            <a:extLst>
              <a:ext uri="{FF2B5EF4-FFF2-40B4-BE49-F238E27FC236}">
                <a16:creationId xmlns:a16="http://schemas.microsoft.com/office/drawing/2014/main" id="{5C0A03F8-ACDB-47C5-12F5-AB213674D99E}"/>
              </a:ext>
            </a:extLst>
          </p:cNvPr>
          <p:cNvSpPr/>
          <p:nvPr/>
        </p:nvSpPr>
        <p:spPr>
          <a:xfrm>
            <a:off x="4754085" y="4311212"/>
            <a:ext cx="559875" cy="260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102"/>
          <p:cNvSpPr txBox="1"/>
          <p:nvPr/>
        </p:nvSpPr>
        <p:spPr>
          <a:xfrm>
            <a:off x="360312" y="216000"/>
            <a:ext cx="9560928" cy="45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GB" sz="2600" spc="-1" dirty="0" err="1">
                <a:solidFill>
                  <a:srgbClr val="CC0000"/>
                </a:solidFill>
                <a:latin typeface="Arial"/>
              </a:rPr>
              <a:t>И</a:t>
            </a:r>
            <a:r>
              <a:rPr lang="ru-RU" sz="2600" spc="-1" dirty="0" err="1">
                <a:solidFill>
                  <a:srgbClr val="CC0000"/>
                </a:solidFill>
                <a:latin typeface="Arial"/>
              </a:rPr>
              <a:t>зучение</a:t>
            </a:r>
            <a:r>
              <a:rPr lang="ru-RU" sz="2600" spc="-1" dirty="0">
                <a:solidFill>
                  <a:srgbClr val="CC0000"/>
                </a:solidFill>
                <a:latin typeface="Arial"/>
              </a:rPr>
              <a:t> элементарных столкновений для развития </a:t>
            </a:r>
            <a:r>
              <a:rPr lang="en-GB" sz="2600" spc="-1" dirty="0">
                <a:solidFill>
                  <a:srgbClr val="CC0000"/>
                </a:solidFill>
                <a:latin typeface="Arial"/>
              </a:rPr>
              <a:t>PHQMD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4" name="Рисунок 103"/>
          <p:cNvPicPr/>
          <p:nvPr/>
        </p:nvPicPr>
        <p:blipFill>
          <a:blip r:embed="rId2"/>
          <a:stretch/>
        </p:blipFill>
        <p:spPr>
          <a:xfrm>
            <a:off x="0" y="675360"/>
            <a:ext cx="10080625" cy="3212640"/>
          </a:xfrm>
          <a:prstGeom prst="rect">
            <a:avLst/>
          </a:prstGeom>
          <a:ln w="0">
            <a:noFill/>
          </a:ln>
        </p:spPr>
      </p:pic>
      <p:sp>
        <p:nvSpPr>
          <p:cNvPr id="105" name="TextBox 104"/>
          <p:cNvSpPr txBox="1"/>
          <p:nvPr/>
        </p:nvSpPr>
        <p:spPr>
          <a:xfrm>
            <a:off x="360312" y="3960000"/>
            <a:ext cx="9360000" cy="173214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Собрана компиляция экспериментальных данных </a:t>
            </a:r>
            <a:r>
              <a:rPr lang="ru-RU" sz="1800" b="0" i="1" strike="noStrike" spc="-1" dirty="0" err="1">
                <a:solidFill>
                  <a:srgbClr val="000000"/>
                </a:solidFill>
                <a:latin typeface="Arial"/>
              </a:rPr>
              <a:t>p</a:t>
            </a:r>
            <a:r>
              <a:rPr lang="ru-RU" sz="1800" b="0" i="1" strike="noStrike" spc="-1" dirty="0">
                <a:solidFill>
                  <a:srgbClr val="000000"/>
                </a:solidFill>
                <a:latin typeface="Arial"/>
              </a:rPr>
              <a:t> + </a:t>
            </a:r>
            <a:r>
              <a:rPr lang="ru-RU" sz="1800" b="0" i="1" strike="noStrike" spc="-1" dirty="0" err="1">
                <a:solidFill>
                  <a:srgbClr val="000000"/>
                </a:solidFill>
                <a:latin typeface="Arial"/>
              </a:rPr>
              <a:t>p</a:t>
            </a:r>
            <a:r>
              <a:rPr lang="ru-RU" sz="1800" b="0" i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столкновений.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Выполнен детальный анализ спектров и энергетической зависимости выходов странных адронов в элементарных </a:t>
            </a:r>
            <a:r>
              <a:rPr lang="ru-RU" sz="1800" b="0" i="1" strike="noStrike" spc="-1" dirty="0" err="1">
                <a:solidFill>
                  <a:srgbClr val="000000"/>
                </a:solidFill>
                <a:latin typeface="Arial"/>
              </a:rPr>
              <a:t>p</a:t>
            </a:r>
            <a:r>
              <a:rPr lang="ru-RU" sz="1800" b="0" i="1" strike="noStrike" spc="-1" dirty="0">
                <a:solidFill>
                  <a:srgbClr val="000000"/>
                </a:solidFill>
                <a:latin typeface="Arial"/>
              </a:rPr>
              <a:t> + </a:t>
            </a:r>
            <a:r>
              <a:rPr lang="ru-RU" sz="1800" b="0" i="1" strike="noStrike" spc="-1" dirty="0" err="1">
                <a:solidFill>
                  <a:srgbClr val="000000"/>
                </a:solidFill>
                <a:latin typeface="Arial"/>
              </a:rPr>
              <a:t>p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столкновениях в широкой области энергий до 7 ТэВ.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Полученные результаты используются для улучшения описания множественного рождения адронов в PHQMD. 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0" y="5750100"/>
            <a:ext cx="8993880" cy="70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AE0A11A-BA18-47D1-9355-79BF04EE4A4E}" type="slidenum">
              <a:rPr/>
              <a:t>6</a:t>
            </a:fld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87CB16-DE4F-B923-2DB2-48CFE5F142ED}"/>
              </a:ext>
            </a:extLst>
          </p:cNvPr>
          <p:cNvSpPr txBox="1"/>
          <p:nvPr/>
        </p:nvSpPr>
        <p:spPr>
          <a:xfrm>
            <a:off x="0" y="5800440"/>
            <a:ext cx="99212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V.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Kireyeu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et al. ≪Hadron production in elementary nucleon–nucleon reactions from low to ultra-relativistic energies≫. In: Eur. Phys. J. A 56.9 (2020), p. 223.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V. Kolesnikov, </a:t>
            </a: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V.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Kireyeu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et al. ≪</a:t>
            </a:r>
            <a:r>
              <a:rPr lang="en-GB" dirty="0"/>
              <a:t>A new review of excitation functions of hadron production in </a:t>
            </a:r>
            <a:r>
              <a:rPr lang="en-GB" i="1" dirty="0"/>
              <a:t>pp</a:t>
            </a:r>
            <a:r>
              <a:rPr lang="en-GB" dirty="0"/>
              <a:t> collisions in the NICA energy range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≫. In:</a:t>
            </a:r>
            <a:r>
              <a:rPr lang="ru-RU" dirty="0"/>
              <a:t> </a:t>
            </a:r>
            <a:r>
              <a:rPr lang="ru-RU" dirty="0" err="1"/>
              <a:t>Phys.Part.Nucl.Lett</a:t>
            </a:r>
            <a:r>
              <a:rPr lang="ru-RU" dirty="0"/>
              <a:t>. 17 (2020) 2, 142-153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3A7946A-650D-E1C9-0616-5487BFF6A264}"/>
              </a:ext>
            </a:extLst>
          </p:cNvPr>
          <p:cNvSpPr/>
          <p:nvPr/>
        </p:nvSpPr>
        <p:spPr>
          <a:xfrm>
            <a:off x="1546968" y="3829174"/>
            <a:ext cx="8028672" cy="32126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7CFB0-4290-54CA-1005-273637C5A5BF}"/>
              </a:ext>
            </a:extLst>
          </p:cNvPr>
          <p:cNvSpPr txBox="1"/>
          <p:nvPr/>
        </p:nvSpPr>
        <p:spPr>
          <a:xfrm>
            <a:off x="1546968" y="3851582"/>
            <a:ext cx="80286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Личный вклад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1FC55E-387F-1B6E-15FB-27B2F0C76623}"/>
              </a:ext>
            </a:extLst>
          </p:cNvPr>
          <p:cNvSpPr txBox="1"/>
          <p:nvPr/>
        </p:nvSpPr>
        <p:spPr>
          <a:xfrm>
            <a:off x="1598640" y="4298112"/>
            <a:ext cx="7776072" cy="2343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Сбор и анализ компиляции экспериментальных данных.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latin typeface="Arial"/>
              </a:rPr>
              <a:t>Настройка генераторов событий и получение предсказаний.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Разработка программ анализа, обработка результатов </a:t>
            </a: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PHQMD</a:t>
            </a: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и </a:t>
            </a:r>
            <a:r>
              <a:rPr lang="en-GB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PYTHIA,</a:t>
            </a: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подготовка материалов для статей.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spc="-1" dirty="0">
                <a:solidFill>
                  <a:srgbClr val="000000"/>
                </a:solidFill>
                <a:latin typeface="Arial"/>
              </a:rPr>
              <a:t>Активное участие в работе над текстом публикации.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143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106"/>
          <p:cNvSpPr txBox="1"/>
          <p:nvPr/>
        </p:nvSpPr>
        <p:spPr>
          <a:xfrm>
            <a:off x="720000" y="216000"/>
            <a:ext cx="8640000" cy="45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600" b="0" strike="noStrike" spc="-1" dirty="0">
                <a:solidFill>
                  <a:srgbClr val="CC0000"/>
                </a:solidFill>
                <a:latin typeface="Arial"/>
              </a:rPr>
              <a:t>Разработка процедуры поиска (</a:t>
            </a:r>
            <a:r>
              <a:rPr lang="ru-RU" sz="2600" b="0" strike="noStrike" spc="-1" dirty="0" err="1">
                <a:solidFill>
                  <a:srgbClr val="CC0000"/>
                </a:solidFill>
                <a:latin typeface="Arial"/>
              </a:rPr>
              <a:t>гипер</a:t>
            </a:r>
            <a:r>
              <a:rPr lang="ru-RU" sz="2600" b="0" strike="noStrike" spc="-1" dirty="0">
                <a:solidFill>
                  <a:srgbClr val="CC0000"/>
                </a:solidFill>
                <a:latin typeface="Arial"/>
              </a:rPr>
              <a:t>)ядер в PHQMD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20000" y="1152000"/>
            <a:ext cx="8712000" cy="5696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/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В алгоритме </a:t>
            </a:r>
            <a:r>
              <a:rPr lang="ru-RU" sz="1800" b="1" strike="noStrike" spc="-1" dirty="0" err="1">
                <a:solidFill>
                  <a:srgbClr val="CC0000"/>
                </a:solidFill>
                <a:latin typeface="Arial"/>
              </a:rPr>
              <a:t>Minimum</a:t>
            </a:r>
            <a:r>
              <a:rPr lang="ru-RU" sz="1800" b="1" strike="noStrike" spc="-1" dirty="0">
                <a:solidFill>
                  <a:srgbClr val="CC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CC0000"/>
                </a:solidFill>
                <a:latin typeface="Arial"/>
              </a:rPr>
              <a:t>Spanning</a:t>
            </a:r>
            <a:r>
              <a:rPr lang="ru-RU" sz="1800" b="1" strike="noStrike" spc="-1" dirty="0">
                <a:solidFill>
                  <a:srgbClr val="CC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CC0000"/>
                </a:solidFill>
                <a:latin typeface="Arial"/>
              </a:rPr>
              <a:t>Tree</a:t>
            </a:r>
            <a:r>
              <a:rPr lang="ru-RU" sz="1800" b="1" strike="noStrike" spc="-1" dirty="0">
                <a:solidFill>
                  <a:srgbClr val="CC0000"/>
                </a:solidFill>
                <a:latin typeface="Arial"/>
              </a:rPr>
              <a:t> (MST)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используется информация только о координатном пространстве, поэтому этот метод может идентифицировать ядра только тогда, когда свободные нуклоны и группы нуклонов хорошо разделены в координатном пространстве: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Два нуклона считаются частью (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</a:rPr>
              <a:t>гипер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)ядра, если расстояние между ними меньше радиуса кластеризации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</a:rPr>
              <a:t>r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= 4.0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</a:rPr>
              <a:t>фм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.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Частица считается частью ядра если она связана условием выше хотя бы с одним нуклоном ядра.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/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/>
            <a:r>
              <a:rPr lang="ru-RU" sz="1400" b="0" strike="noStrike" spc="-1" dirty="0" err="1">
                <a:solidFill>
                  <a:srgbClr val="666666"/>
                </a:solidFill>
                <a:latin typeface="Arial"/>
              </a:rPr>
              <a:t>R</a:t>
            </a:r>
            <a:r>
              <a:rPr lang="ru-RU" sz="1400" b="0" strike="noStrike" spc="-1" dirty="0">
                <a:solidFill>
                  <a:srgbClr val="666666"/>
                </a:solidFill>
                <a:latin typeface="Arial"/>
              </a:rPr>
              <a:t>. </a:t>
            </a:r>
            <a:r>
              <a:rPr lang="ru-RU" sz="1400" b="0" strike="noStrike" spc="-1" dirty="0" err="1">
                <a:solidFill>
                  <a:srgbClr val="666666"/>
                </a:solidFill>
                <a:latin typeface="Arial"/>
              </a:rPr>
              <a:t>K</a:t>
            </a:r>
            <a:r>
              <a:rPr lang="ru-RU" sz="1400" b="0" strike="noStrike" spc="-1" dirty="0">
                <a:solidFill>
                  <a:srgbClr val="666666"/>
                </a:solidFill>
                <a:latin typeface="Arial"/>
              </a:rPr>
              <a:t>. </a:t>
            </a:r>
            <a:r>
              <a:rPr lang="ru-RU" sz="1400" b="0" strike="noStrike" spc="-1" dirty="0" err="1">
                <a:solidFill>
                  <a:srgbClr val="666666"/>
                </a:solidFill>
                <a:latin typeface="Arial"/>
              </a:rPr>
              <a:t>Puri</a:t>
            </a:r>
            <a:r>
              <a:rPr lang="ru-RU" sz="1400" b="0" strike="noStrike" spc="-1" dirty="0">
                <a:solidFill>
                  <a:srgbClr val="666666"/>
                </a:solidFill>
                <a:latin typeface="Arial"/>
              </a:rPr>
              <a:t>, </a:t>
            </a:r>
            <a:r>
              <a:rPr lang="ru-RU" sz="1400" b="0" strike="noStrike" spc="-1" dirty="0" err="1">
                <a:solidFill>
                  <a:srgbClr val="666666"/>
                </a:solidFill>
                <a:latin typeface="Arial"/>
              </a:rPr>
              <a:t>J</a:t>
            </a:r>
            <a:r>
              <a:rPr lang="ru-RU" sz="1400" b="0" strike="noStrike" spc="-1" dirty="0">
                <a:solidFill>
                  <a:srgbClr val="666666"/>
                </a:solidFill>
                <a:latin typeface="Arial"/>
              </a:rPr>
              <a:t>. </a:t>
            </a:r>
            <a:r>
              <a:rPr lang="ru-RU" sz="1400" b="0" strike="noStrike" spc="-1" dirty="0" err="1">
                <a:solidFill>
                  <a:srgbClr val="666666"/>
                </a:solidFill>
                <a:latin typeface="Arial"/>
              </a:rPr>
              <a:t>Aichelin</a:t>
            </a:r>
            <a:r>
              <a:rPr lang="ru-RU" sz="1400" b="0" strike="noStrike" spc="-1" dirty="0">
                <a:solidFill>
                  <a:srgbClr val="666666"/>
                </a:solidFill>
                <a:latin typeface="Arial"/>
              </a:rPr>
              <a:t>, </a:t>
            </a:r>
            <a:r>
              <a:rPr lang="ru-RU" sz="1400" b="0" strike="noStrike" spc="-1" dirty="0" err="1">
                <a:solidFill>
                  <a:srgbClr val="666666"/>
                </a:solidFill>
                <a:latin typeface="Arial"/>
              </a:rPr>
              <a:t>J.Comp</a:t>
            </a:r>
            <a:r>
              <a:rPr lang="ru-RU" sz="1400" b="0" strike="noStrike" spc="-1" dirty="0">
                <a:solidFill>
                  <a:srgbClr val="666666"/>
                </a:solidFill>
                <a:latin typeface="Arial"/>
              </a:rPr>
              <a:t>. </a:t>
            </a:r>
            <a:r>
              <a:rPr lang="ru-RU" sz="1400" b="0" strike="noStrike" spc="-1" dirty="0" err="1">
                <a:solidFill>
                  <a:srgbClr val="666666"/>
                </a:solidFill>
                <a:latin typeface="Arial"/>
              </a:rPr>
              <a:t>Phys</a:t>
            </a:r>
            <a:r>
              <a:rPr lang="ru-RU" sz="1400" b="0" strike="noStrike" spc="-1" dirty="0">
                <a:solidFill>
                  <a:srgbClr val="666666"/>
                </a:solidFill>
                <a:latin typeface="Arial"/>
              </a:rPr>
              <a:t>. 162 (2000) 245-266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/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/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/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Алгоритм </a:t>
            </a:r>
            <a:r>
              <a:rPr lang="ru-RU" sz="1800" b="1" strike="noStrike" spc="-1" dirty="0" err="1">
                <a:solidFill>
                  <a:srgbClr val="CC0000"/>
                </a:solidFill>
                <a:latin typeface="Arial"/>
              </a:rPr>
              <a:t>Simulated</a:t>
            </a:r>
            <a:r>
              <a:rPr lang="ru-RU" sz="1800" b="1" strike="noStrike" spc="-1" dirty="0">
                <a:solidFill>
                  <a:srgbClr val="CC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CC0000"/>
                </a:solidFill>
                <a:latin typeface="Arial"/>
              </a:rPr>
              <a:t>Annealing</a:t>
            </a:r>
            <a:r>
              <a:rPr lang="ru-RU" sz="1800" b="1" strike="noStrike" spc="-1" dirty="0">
                <a:solidFill>
                  <a:srgbClr val="CC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CC0000"/>
                </a:solidFill>
                <a:latin typeface="Arial"/>
              </a:rPr>
              <a:t>Clusterization</a:t>
            </a:r>
            <a:r>
              <a:rPr lang="ru-RU" sz="1800" b="1" strike="noStrike" spc="-1" dirty="0">
                <a:solidFill>
                  <a:srgbClr val="CC0000"/>
                </a:solidFill>
                <a:latin typeface="Arial"/>
              </a:rPr>
              <a:t> </a:t>
            </a:r>
            <a:r>
              <a:rPr lang="ru-RU" sz="1800" b="1" strike="noStrike" spc="-1" dirty="0" err="1">
                <a:solidFill>
                  <a:srgbClr val="CC0000"/>
                </a:solidFill>
                <a:latin typeface="Arial"/>
              </a:rPr>
              <a:t>Algorithm</a:t>
            </a:r>
            <a:r>
              <a:rPr lang="ru-RU" sz="1800" b="1" strike="noStrike" spc="-1" dirty="0">
                <a:solidFill>
                  <a:srgbClr val="CC0000"/>
                </a:solidFill>
                <a:latin typeface="Arial"/>
              </a:rPr>
              <a:t> (SACA)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: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Использует координаты и импульсы всех нуклонов в некоторое время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</a:rPr>
              <a:t>t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.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Для каждой возможной конфигурации ядер и свободных нуклонов вычисляется полная энергия связи.</a:t>
            </a:r>
            <a:endParaRPr lang="en-US" spc="-1" dirty="0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Выбирается конфигурация с наибольшей энергией связи.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/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0" strike="noStrike" spc="-1" dirty="0" err="1">
                <a:solidFill>
                  <a:srgbClr val="666666"/>
                </a:solidFill>
                <a:latin typeface="Arial"/>
              </a:rPr>
              <a:t>C.Dorso</a:t>
            </a:r>
            <a:r>
              <a:rPr lang="ru-RU" sz="1400" b="0" strike="noStrike" spc="-1" dirty="0">
                <a:solidFill>
                  <a:srgbClr val="666666"/>
                </a:solidFill>
                <a:latin typeface="Arial"/>
              </a:rPr>
              <a:t>, </a:t>
            </a:r>
            <a:r>
              <a:rPr lang="ru-RU" sz="1400" b="0" strike="noStrike" spc="-1" dirty="0" err="1">
                <a:solidFill>
                  <a:srgbClr val="666666"/>
                </a:solidFill>
                <a:latin typeface="Arial"/>
              </a:rPr>
              <a:t>J.Randrup</a:t>
            </a:r>
            <a:r>
              <a:rPr lang="ru-RU" sz="1400" b="0" strike="noStrike" spc="-1" dirty="0">
                <a:solidFill>
                  <a:srgbClr val="666666"/>
                </a:solidFill>
                <a:latin typeface="Arial"/>
              </a:rPr>
              <a:t>, </a:t>
            </a:r>
            <a:r>
              <a:rPr lang="ru-RU" sz="1400" b="0" strike="noStrike" spc="-1" dirty="0" err="1">
                <a:solidFill>
                  <a:srgbClr val="666666"/>
                </a:solidFill>
                <a:latin typeface="Arial"/>
              </a:rPr>
              <a:t>Phys.Lett</a:t>
            </a:r>
            <a:r>
              <a:rPr lang="ru-RU" sz="1400" b="0" strike="noStrike" spc="-1" dirty="0">
                <a:solidFill>
                  <a:srgbClr val="666666"/>
                </a:solidFill>
                <a:latin typeface="Arial"/>
              </a:rPr>
              <a:t>. </a:t>
            </a:r>
            <a:r>
              <a:rPr lang="ru-RU" sz="1400" b="0" strike="noStrike" spc="-1" dirty="0" err="1">
                <a:solidFill>
                  <a:srgbClr val="666666"/>
                </a:solidFill>
                <a:latin typeface="Arial"/>
              </a:rPr>
              <a:t>B</a:t>
            </a:r>
            <a:r>
              <a:rPr lang="ru-RU" sz="1400" b="0" strike="noStrike" spc="-1" dirty="0">
                <a:solidFill>
                  <a:srgbClr val="666666"/>
                </a:solidFill>
                <a:latin typeface="Arial"/>
              </a:rPr>
              <a:t> 301 (1993) 328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/>
            <a:r>
              <a:rPr lang="ru-RU" sz="1400" b="0" strike="noStrike" spc="-1" dirty="0" err="1">
                <a:solidFill>
                  <a:srgbClr val="666666"/>
                </a:solidFill>
                <a:latin typeface="Arial"/>
              </a:rPr>
              <a:t>R</a:t>
            </a:r>
            <a:r>
              <a:rPr lang="ru-RU" sz="1400" b="0" strike="noStrike" spc="-1" dirty="0">
                <a:solidFill>
                  <a:srgbClr val="666666"/>
                </a:solidFill>
                <a:latin typeface="Arial"/>
              </a:rPr>
              <a:t>. </a:t>
            </a:r>
            <a:r>
              <a:rPr lang="ru-RU" sz="1400" b="0" strike="noStrike" spc="-1" dirty="0" err="1">
                <a:solidFill>
                  <a:srgbClr val="666666"/>
                </a:solidFill>
                <a:latin typeface="Arial"/>
              </a:rPr>
              <a:t>K</a:t>
            </a:r>
            <a:r>
              <a:rPr lang="ru-RU" sz="1400" b="0" strike="noStrike" spc="-1" dirty="0">
                <a:solidFill>
                  <a:srgbClr val="666666"/>
                </a:solidFill>
                <a:latin typeface="Arial"/>
              </a:rPr>
              <a:t>. </a:t>
            </a:r>
            <a:r>
              <a:rPr lang="ru-RU" sz="1400" b="0" strike="noStrike" spc="-1" dirty="0" err="1">
                <a:solidFill>
                  <a:srgbClr val="666666"/>
                </a:solidFill>
                <a:latin typeface="Arial"/>
              </a:rPr>
              <a:t>Puri</a:t>
            </a:r>
            <a:r>
              <a:rPr lang="ru-RU" sz="1400" b="0" strike="noStrike" spc="-1" dirty="0">
                <a:solidFill>
                  <a:srgbClr val="666666"/>
                </a:solidFill>
                <a:latin typeface="Arial"/>
              </a:rPr>
              <a:t>, </a:t>
            </a:r>
            <a:r>
              <a:rPr lang="ru-RU" sz="1400" b="0" strike="noStrike" spc="-1" dirty="0" err="1">
                <a:solidFill>
                  <a:srgbClr val="666666"/>
                </a:solidFill>
                <a:latin typeface="Arial"/>
              </a:rPr>
              <a:t>J</a:t>
            </a:r>
            <a:r>
              <a:rPr lang="ru-RU" sz="1400" b="0" strike="noStrike" spc="-1" dirty="0">
                <a:solidFill>
                  <a:srgbClr val="666666"/>
                </a:solidFill>
                <a:latin typeface="Arial"/>
              </a:rPr>
              <a:t>. </a:t>
            </a:r>
            <a:r>
              <a:rPr lang="ru-RU" sz="1400" b="0" strike="noStrike" spc="-1" dirty="0" err="1">
                <a:solidFill>
                  <a:srgbClr val="666666"/>
                </a:solidFill>
                <a:latin typeface="Arial"/>
              </a:rPr>
              <a:t>Aichelin</a:t>
            </a:r>
            <a:r>
              <a:rPr lang="ru-RU" sz="1400" b="0" strike="noStrike" spc="-1" dirty="0">
                <a:solidFill>
                  <a:srgbClr val="666666"/>
                </a:solidFill>
                <a:latin typeface="Arial"/>
              </a:rPr>
              <a:t>, PLB301 (1993) 328,  </a:t>
            </a:r>
            <a:r>
              <a:rPr lang="ru-RU" sz="1400" b="0" strike="noStrike" spc="-1" dirty="0" err="1">
                <a:solidFill>
                  <a:srgbClr val="666666"/>
                </a:solidFill>
                <a:latin typeface="Arial"/>
              </a:rPr>
              <a:t>J.Comput.Phys</a:t>
            </a:r>
            <a:r>
              <a:rPr lang="ru-RU" sz="1400" b="0" strike="noStrike" spc="-1" dirty="0">
                <a:solidFill>
                  <a:srgbClr val="666666"/>
                </a:solidFill>
                <a:latin typeface="Arial"/>
              </a:rPr>
              <a:t>. 162 (2000) 245-266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/>
            <a:r>
              <a:rPr lang="ru-RU" sz="1400" b="0" strike="noStrike" spc="-1" dirty="0">
                <a:solidFill>
                  <a:srgbClr val="666666"/>
                </a:solidFill>
                <a:latin typeface="Arial"/>
              </a:rPr>
              <a:t>P.B. </a:t>
            </a:r>
            <a:r>
              <a:rPr lang="ru-RU" sz="1400" b="0" strike="noStrike" spc="-1" dirty="0" err="1">
                <a:solidFill>
                  <a:srgbClr val="666666"/>
                </a:solidFill>
                <a:latin typeface="Arial"/>
              </a:rPr>
              <a:t>Gossiaux</a:t>
            </a:r>
            <a:r>
              <a:rPr lang="ru-RU" sz="1400" b="0" strike="noStrike" spc="-1" dirty="0">
                <a:solidFill>
                  <a:srgbClr val="666666"/>
                </a:solidFill>
                <a:latin typeface="Arial"/>
              </a:rPr>
              <a:t>, </a:t>
            </a:r>
            <a:r>
              <a:rPr lang="ru-RU" sz="1400" b="0" strike="noStrike" spc="-1" dirty="0" err="1">
                <a:solidFill>
                  <a:srgbClr val="666666"/>
                </a:solidFill>
                <a:latin typeface="Arial"/>
              </a:rPr>
              <a:t>R</a:t>
            </a:r>
            <a:r>
              <a:rPr lang="ru-RU" sz="1400" b="0" strike="noStrike" spc="-1" dirty="0">
                <a:solidFill>
                  <a:srgbClr val="666666"/>
                </a:solidFill>
                <a:latin typeface="Arial"/>
              </a:rPr>
              <a:t>. </a:t>
            </a:r>
            <a:r>
              <a:rPr lang="ru-RU" sz="1400" b="0" strike="noStrike" spc="-1" dirty="0" err="1">
                <a:solidFill>
                  <a:srgbClr val="666666"/>
                </a:solidFill>
                <a:latin typeface="Arial"/>
              </a:rPr>
              <a:t>Puri</a:t>
            </a:r>
            <a:r>
              <a:rPr lang="ru-RU" sz="1400" b="0" strike="noStrike" spc="-1" dirty="0">
                <a:solidFill>
                  <a:srgbClr val="666666"/>
                </a:solidFill>
                <a:latin typeface="Arial"/>
              </a:rPr>
              <a:t>, </a:t>
            </a:r>
            <a:r>
              <a:rPr lang="ru-RU" sz="1400" b="0" strike="noStrike" spc="-1" dirty="0" err="1">
                <a:solidFill>
                  <a:srgbClr val="666666"/>
                </a:solidFill>
                <a:latin typeface="Arial"/>
              </a:rPr>
              <a:t>Ch</a:t>
            </a:r>
            <a:r>
              <a:rPr lang="ru-RU" sz="1400" b="0" strike="noStrike" spc="-1" dirty="0">
                <a:solidFill>
                  <a:srgbClr val="666666"/>
                </a:solidFill>
                <a:latin typeface="Arial"/>
              </a:rPr>
              <a:t>. </a:t>
            </a:r>
            <a:r>
              <a:rPr lang="ru-RU" sz="1400" b="0" strike="noStrike" spc="-1" dirty="0" err="1">
                <a:solidFill>
                  <a:srgbClr val="666666"/>
                </a:solidFill>
                <a:latin typeface="Arial"/>
              </a:rPr>
              <a:t>Hartnack</a:t>
            </a:r>
            <a:r>
              <a:rPr lang="ru-RU" sz="1400" b="0" strike="noStrike" spc="-1" dirty="0">
                <a:solidFill>
                  <a:srgbClr val="666666"/>
                </a:solidFill>
                <a:latin typeface="Arial"/>
              </a:rPr>
              <a:t>, </a:t>
            </a:r>
            <a:r>
              <a:rPr lang="ru-RU" sz="1400" b="0" strike="noStrike" spc="-1" dirty="0" err="1">
                <a:solidFill>
                  <a:srgbClr val="666666"/>
                </a:solidFill>
                <a:latin typeface="Arial"/>
              </a:rPr>
              <a:t>J</a:t>
            </a:r>
            <a:r>
              <a:rPr lang="ru-RU" sz="1400" b="0" strike="noStrike" spc="-1" dirty="0">
                <a:solidFill>
                  <a:srgbClr val="666666"/>
                </a:solidFill>
                <a:latin typeface="Arial"/>
              </a:rPr>
              <a:t>. </a:t>
            </a:r>
            <a:r>
              <a:rPr lang="ru-RU" sz="1400" b="0" strike="noStrike" spc="-1" dirty="0" err="1">
                <a:solidFill>
                  <a:srgbClr val="666666"/>
                </a:solidFill>
                <a:latin typeface="Arial"/>
              </a:rPr>
              <a:t>Aichelin</a:t>
            </a:r>
            <a:r>
              <a:rPr lang="ru-RU" sz="1400" b="0" strike="noStrike" spc="-1" dirty="0">
                <a:solidFill>
                  <a:srgbClr val="666666"/>
                </a:solidFill>
                <a:latin typeface="Arial"/>
              </a:rPr>
              <a:t>, </a:t>
            </a:r>
            <a:r>
              <a:rPr lang="ru-RU" sz="1400" b="0" strike="noStrike" spc="-1" dirty="0" err="1">
                <a:solidFill>
                  <a:srgbClr val="666666"/>
                </a:solidFill>
                <a:latin typeface="Arial"/>
              </a:rPr>
              <a:t>Nuclear</a:t>
            </a:r>
            <a:r>
              <a:rPr lang="ru-RU" sz="1400" b="0" strike="noStrike" spc="-1" dirty="0">
                <a:solidFill>
                  <a:srgbClr val="666666"/>
                </a:solidFill>
                <a:latin typeface="Arial"/>
              </a:rPr>
              <a:t> </a:t>
            </a:r>
            <a:r>
              <a:rPr lang="ru-RU" sz="1400" b="0" strike="noStrike" spc="-1" dirty="0" err="1">
                <a:solidFill>
                  <a:srgbClr val="666666"/>
                </a:solidFill>
                <a:latin typeface="Arial"/>
              </a:rPr>
              <a:t>Physics</a:t>
            </a:r>
            <a:r>
              <a:rPr lang="ru-RU" sz="1400" b="0" strike="noStrike" spc="-1" dirty="0">
                <a:solidFill>
                  <a:srgbClr val="666666"/>
                </a:solidFill>
                <a:latin typeface="Arial"/>
              </a:rPr>
              <a:t> </a:t>
            </a:r>
            <a:r>
              <a:rPr lang="ru-RU" sz="1400" b="0" strike="noStrike" spc="-1" dirty="0" err="1">
                <a:solidFill>
                  <a:srgbClr val="666666"/>
                </a:solidFill>
                <a:latin typeface="Arial"/>
              </a:rPr>
              <a:t>A</a:t>
            </a:r>
            <a:r>
              <a:rPr lang="ru-RU" sz="1400" b="0" strike="noStrike" spc="-1" dirty="0">
                <a:solidFill>
                  <a:srgbClr val="666666"/>
                </a:solidFill>
                <a:latin typeface="Arial"/>
              </a:rPr>
              <a:t> 619 (1997) 379-390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B910448-2248-4FD1-975F-1C07DF5E43CB}" type="slidenum">
              <a:rPr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Рисунок 108"/>
          <p:cNvPicPr/>
          <p:nvPr/>
        </p:nvPicPr>
        <p:blipFill>
          <a:blip r:embed="rId2"/>
          <a:stretch/>
        </p:blipFill>
        <p:spPr>
          <a:xfrm>
            <a:off x="40679" y="859320"/>
            <a:ext cx="4916425" cy="3336480"/>
          </a:xfrm>
          <a:prstGeom prst="rect">
            <a:avLst/>
          </a:prstGeom>
          <a:ln w="0">
            <a:noFill/>
          </a:ln>
        </p:spPr>
      </p:pic>
      <p:pic>
        <p:nvPicPr>
          <p:cNvPr id="110" name="Рисунок 109"/>
          <p:cNvPicPr/>
          <p:nvPr/>
        </p:nvPicPr>
        <p:blipFill>
          <a:blip r:embed="rId3"/>
          <a:stretch/>
        </p:blipFill>
        <p:spPr>
          <a:xfrm>
            <a:off x="4963464" y="900000"/>
            <a:ext cx="4690296" cy="3295800"/>
          </a:xfrm>
          <a:prstGeom prst="rect">
            <a:avLst/>
          </a:prstGeom>
          <a:ln w="0">
            <a:noFill/>
          </a:ln>
        </p:spPr>
      </p:pic>
      <p:sp>
        <p:nvSpPr>
          <p:cNvPr id="114" name="TextBox 113"/>
          <p:cNvSpPr txBox="1"/>
          <p:nvPr/>
        </p:nvSpPr>
        <p:spPr>
          <a:xfrm>
            <a:off x="385920" y="4259258"/>
            <a:ext cx="9936000" cy="657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82CC04F-CE39-4EBE-89C1-3BFC08F701DF}" type="slidenum">
              <a:rPr/>
              <a:t>8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918C14-9FD3-4C15-65D3-81BCBC00F228}"/>
              </a:ext>
            </a:extLst>
          </p:cNvPr>
          <p:cNvSpPr txBox="1"/>
          <p:nvPr/>
        </p:nvSpPr>
        <p:spPr>
          <a:xfrm>
            <a:off x="720000" y="216000"/>
            <a:ext cx="8640000" cy="45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600" b="0" strike="noStrike" spc="-1" dirty="0">
                <a:solidFill>
                  <a:srgbClr val="CC0000"/>
                </a:solidFill>
                <a:latin typeface="Arial"/>
              </a:rPr>
              <a:t>Разработка процедуры поиска (</a:t>
            </a:r>
            <a:r>
              <a:rPr lang="ru-RU" sz="2600" b="0" strike="noStrike" spc="-1" dirty="0" err="1">
                <a:solidFill>
                  <a:srgbClr val="CC0000"/>
                </a:solidFill>
                <a:latin typeface="Arial"/>
              </a:rPr>
              <a:t>гипер</a:t>
            </a:r>
            <a:r>
              <a:rPr lang="ru-RU" sz="2600" b="0" strike="noStrike" spc="-1" dirty="0">
                <a:solidFill>
                  <a:srgbClr val="CC0000"/>
                </a:solidFill>
                <a:latin typeface="Arial"/>
              </a:rPr>
              <a:t>)ядер в PHQMD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C6EE00-EE83-3EA0-FA29-3C7EBD1653AA}"/>
              </a:ext>
            </a:extLst>
          </p:cNvPr>
          <p:cNvSpPr txBox="1"/>
          <p:nvPr/>
        </p:nvSpPr>
        <p:spPr>
          <a:xfrm>
            <a:off x="385920" y="4379760"/>
            <a:ext cx="91897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Представлена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зависимость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множественности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ядер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от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реализации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динамики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барионов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:</a:t>
            </a:r>
            <a:endParaRPr lang="ru-RU" sz="1800" spc="-1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Для динамики среднего поля (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MF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)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показано, что число ядер сильно зависит от времени поиска кластеров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;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ядра со временем исчезают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; 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ядра в области центральных быстрот исчезают быстрее чем ядра из области быстрот пучка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</a:rPr>
              <a:t>/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мишени.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Продемонтстировано</a:t>
            </a:r>
            <a:r>
              <a:rPr lang="ru-RU" spc="-1" dirty="0">
                <a:solidFill>
                  <a:srgbClr val="000000"/>
                </a:solidFill>
                <a:latin typeface="Arial"/>
                <a:ea typeface="Source Han Sans CN"/>
              </a:rPr>
              <a:t>, что 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для динамики </a:t>
            </a:r>
            <a:r>
              <a:rPr lang="en-GB" spc="-1" dirty="0">
                <a:solidFill>
                  <a:srgbClr val="000000"/>
                </a:solidFill>
                <a:latin typeface="Arial"/>
              </a:rPr>
              <a:t>QMD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число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ядер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слабо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зависит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от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времени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: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алгоритм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MST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находит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при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50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фм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/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с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примерно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столько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же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ядер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сколько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при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 150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фм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/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Source Han Sans CN"/>
              </a:rPr>
              <a:t>с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Source Han Sans CN"/>
              </a:rPr>
              <a:t>).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Рисунок 115"/>
          <p:cNvPicPr/>
          <p:nvPr/>
        </p:nvPicPr>
        <p:blipFill>
          <a:blip r:embed="rId2"/>
          <a:stretch/>
        </p:blipFill>
        <p:spPr>
          <a:xfrm>
            <a:off x="205559" y="1081080"/>
            <a:ext cx="9669505" cy="3378600"/>
          </a:xfrm>
          <a:prstGeom prst="rect">
            <a:avLst/>
          </a:prstGeom>
          <a:ln w="0">
            <a:noFill/>
          </a:ln>
        </p:spPr>
      </p:pic>
      <p:sp>
        <p:nvSpPr>
          <p:cNvPr id="117" name="TextBox 116"/>
          <p:cNvSpPr txBox="1"/>
          <p:nvPr/>
        </p:nvSpPr>
        <p:spPr>
          <a:xfrm>
            <a:off x="457200" y="5107680"/>
            <a:ext cx="9118440" cy="940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/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Показана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чувствительность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выходов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ядер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к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уравнению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состояния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ядерной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материи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вещество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спектаторов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менее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стабильно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с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''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мягким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''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уравнением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Arial"/>
              </a:rPr>
              <a:t>состояния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ABA5685-BA65-48BB-885E-367CE25793BC}" type="slidenum">
              <a:rPr/>
              <a:t>9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7EC101-3973-4CEA-6AB2-59F11FA4E0FB}"/>
              </a:ext>
            </a:extLst>
          </p:cNvPr>
          <p:cNvSpPr txBox="1"/>
          <p:nvPr/>
        </p:nvSpPr>
        <p:spPr>
          <a:xfrm>
            <a:off x="720000" y="216000"/>
            <a:ext cx="8640000" cy="45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600" b="0" strike="noStrike" spc="-1" dirty="0">
                <a:solidFill>
                  <a:srgbClr val="CC0000"/>
                </a:solidFill>
                <a:latin typeface="Arial"/>
              </a:rPr>
              <a:t>Разработка процедуры поиска (</a:t>
            </a:r>
            <a:r>
              <a:rPr lang="ru-RU" sz="2600" b="0" strike="noStrike" spc="-1" dirty="0" err="1">
                <a:solidFill>
                  <a:srgbClr val="CC0000"/>
                </a:solidFill>
                <a:latin typeface="Arial"/>
              </a:rPr>
              <a:t>гипер</a:t>
            </a:r>
            <a:r>
              <a:rPr lang="ru-RU" sz="2600" b="0" strike="noStrike" spc="-1" dirty="0">
                <a:solidFill>
                  <a:srgbClr val="CC0000"/>
                </a:solidFill>
                <a:latin typeface="Arial"/>
              </a:rPr>
              <a:t>)ядер в PHQMD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4788</TotalTime>
  <Words>3233</Words>
  <Application>Microsoft Macintosh PowerPoint</Application>
  <PresentationFormat>Произвольный</PresentationFormat>
  <Paragraphs>190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ArialMT</vt:lpstr>
      <vt:lpstr>Calibri</vt:lpstr>
      <vt:lpstr>Cambria Math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dc:description/>
  <cp:lastModifiedBy>Viktar Kireyeu</cp:lastModifiedBy>
  <cp:revision>262</cp:revision>
  <dcterms:created xsi:type="dcterms:W3CDTF">2023-02-20T13:11:37Z</dcterms:created>
  <dcterms:modified xsi:type="dcterms:W3CDTF">2023-03-13T08:52:01Z</dcterms:modified>
  <dc:language>ru-RU</dc:language>
</cp:coreProperties>
</file>