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1" r:id="rId4"/>
    <p:sldId id="274" r:id="rId5"/>
    <p:sldId id="276" r:id="rId6"/>
    <p:sldId id="273" r:id="rId7"/>
    <p:sldId id="275" r:id="rId8"/>
    <p:sldId id="290" r:id="rId9"/>
    <p:sldId id="289" r:id="rId10"/>
    <p:sldId id="258" r:id="rId11"/>
    <p:sldId id="266" r:id="rId12"/>
    <p:sldId id="269" r:id="rId13"/>
    <p:sldId id="263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9D6D7-8981-4547-8D1C-EF679831191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D7308-1BE5-4266-AE55-0D4CDE8F5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7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49A5-EA9D-4527-96E6-05F09D319361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7967-8F0E-415E-B311-D673C13DC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3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6372-D850-421F-A9C9-EF942BDDDB4D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7967-8F0E-415E-B311-D673C13DC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0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9658-D087-4861-BFEE-38F0AF874BFE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7967-8F0E-415E-B311-D673C13DC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1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E106-9D80-49B7-8E80-27CBD369C673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7967-8F0E-415E-B311-D673C13DC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8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85DA-B170-4CDF-A086-4E7EF6CA749A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7967-8F0E-415E-B311-D673C13DC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6B14-8BC5-4004-AA37-AC3A600BC749}" type="datetime1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7967-8F0E-415E-B311-D673C13DC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6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EE71-4F19-4204-9D38-2F0333E64E47}" type="datetime1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7967-8F0E-415E-B311-D673C13DC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EE2-16A0-4293-ACB5-142901E96F95}" type="datetime1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7967-8F0E-415E-B311-D673C13DC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2AA1-51C5-4025-B854-74EA443FF404}" type="datetime1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7967-8F0E-415E-B311-D673C13DC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3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D85E-203A-4CD0-AA7C-C1B8A5682320}" type="datetime1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7967-8F0E-415E-B311-D673C13DC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1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18E8-1193-48BA-ADCF-7D98A30F8E0A}" type="datetime1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7967-8F0E-415E-B311-D673C13DC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C5FF-9969-4B8C-A98C-F44D4951D945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S.Pivovarov, BINP, SPD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77967-8F0E-415E-B311-D673C13DC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3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Images/Content/0/Load_0_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mages/Content/0/Result_0_2.png" TargetMode="External"/><Relationship Id="rId5" Type="http://schemas.openxmlformats.org/officeDocument/2006/relationships/image" Target="../media/image18.png"/><Relationship Id="rId4" Type="http://schemas.openxmlformats.org/officeDocument/2006/relationships/hyperlink" Target="Images/Content/0/Result_0_1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9980" y="77216"/>
            <a:ext cx="10515600" cy="5890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07056" y="3873266"/>
            <a:ext cx="11122380" cy="2882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Криостат: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диаметр –400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диаметр –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мм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мм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– 270 мм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Холодная масса: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диаметр –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756 мм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Внутренний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–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3330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Катушки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шт.): </a:t>
            </a:r>
            <a:r>
              <a:rPr 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слоев– 2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витков 2х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  <a:r>
              <a:rPr lang="ru-RU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слоев– 2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витков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</a:p>
          <a:p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витков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750</a:t>
            </a:r>
            <a:endPara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Вес: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криостат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6200 кг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экран     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1020 кг</a:t>
            </a:r>
          </a:p>
          <a:p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холодная </a:t>
            </a:r>
            <a:r>
              <a:rPr lang="ru-RU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 </a:t>
            </a:r>
            <a:r>
              <a:rPr lang="ru-RU" sz="1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кг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Total: ~2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en-US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0940275" y="6390677"/>
            <a:ext cx="1052433" cy="365125"/>
          </a:xfrm>
        </p:spPr>
        <p:txBody>
          <a:bodyPr/>
          <a:lstStyle/>
          <a:p>
            <a:fld id="{62C2CAA0-6C4D-453C-84D4-BF0A098636AF}" type="datetime1">
              <a:rPr lang="ru-RU" smtClean="0"/>
              <a:t>14.03.2023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pic>
        <p:nvPicPr>
          <p:cNvPr id="7" name="Рисунок 6" descr="SPD_Magnet_геометрия-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t="56667" r="2908" b="13435"/>
          <a:stretch/>
        </p:blipFill>
        <p:spPr>
          <a:xfrm>
            <a:off x="336016" y="487059"/>
            <a:ext cx="11519967" cy="33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9980" y="77216"/>
            <a:ext cx="10515600" cy="5890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 с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Dewar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0884676" y="6356350"/>
            <a:ext cx="981808" cy="365125"/>
          </a:xfrm>
        </p:spPr>
        <p:txBody>
          <a:bodyPr/>
          <a:lstStyle/>
          <a:p>
            <a:fld id="{536F1497-EF0C-4EFE-A21F-F5802E4057B4}" type="datetime1">
              <a:rPr lang="ru-RU" smtClean="0"/>
              <a:t>14.03.2023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46786" y="6356350"/>
            <a:ext cx="4114800" cy="365125"/>
          </a:xfrm>
        </p:spPr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5285" r="47256" b="-494"/>
          <a:stretch/>
        </p:blipFill>
        <p:spPr>
          <a:xfrm>
            <a:off x="1241687" y="832519"/>
            <a:ext cx="4710143" cy="49664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9" t="2345" r="32516" b="2204"/>
          <a:stretch/>
        </p:blipFill>
        <p:spPr>
          <a:xfrm>
            <a:off x="7149945" y="579222"/>
            <a:ext cx="3369277" cy="50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t="5026" r="32187" b="3097"/>
          <a:stretch/>
        </p:blipFill>
        <p:spPr>
          <a:xfrm>
            <a:off x="41189" y="143196"/>
            <a:ext cx="3987114" cy="5082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55" y="1358787"/>
            <a:ext cx="3056175" cy="16639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-2914" r="32269" b="21"/>
          <a:stretch/>
        </p:blipFill>
        <p:spPr>
          <a:xfrm>
            <a:off x="7782010" y="1014336"/>
            <a:ext cx="4409990" cy="44555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9980" y="77216"/>
            <a:ext cx="10515600" cy="5890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 (фиксация)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34746" y="4184821"/>
            <a:ext cx="840259" cy="428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865282" y="4277928"/>
            <a:ext cx="802718" cy="564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806873" y="3022705"/>
            <a:ext cx="1871263" cy="12674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3"/>
          </p:cNvCxnSpPr>
          <p:nvPr/>
        </p:nvCxnSpPr>
        <p:spPr>
          <a:xfrm>
            <a:off x="7612530" y="4257085"/>
            <a:ext cx="2252752" cy="4384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t="15140" r="21391" b="15061"/>
          <a:stretch/>
        </p:blipFill>
        <p:spPr>
          <a:xfrm>
            <a:off x="4508566" y="3396244"/>
            <a:ext cx="3103964" cy="17216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4770" y="5771812"/>
            <a:ext cx="10491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Крепление криостата в железном ярме осуществляется с помощью специальных регулируемых опор, закрепленных на октантах.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915449" y="6356350"/>
            <a:ext cx="920262" cy="365125"/>
          </a:xfrm>
        </p:spPr>
        <p:txBody>
          <a:bodyPr/>
          <a:lstStyle/>
          <a:p>
            <a:fld id="{C2B9A424-B4C9-489A-B974-07F4519D587C}" type="datetime1">
              <a:rPr lang="ru-RU" smtClean="0"/>
              <a:t>14.03.2023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03147" y="6330765"/>
            <a:ext cx="4114800" cy="365125"/>
          </a:xfrm>
        </p:spPr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oke_Magnet_Control_Dewar_SPD-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t="15967" r="3748" b="29465"/>
          <a:stretch/>
        </p:blipFill>
        <p:spPr>
          <a:xfrm>
            <a:off x="4240512" y="1355996"/>
            <a:ext cx="6626579" cy="37422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t="5026" r="32187" b="3097"/>
          <a:stretch/>
        </p:blipFill>
        <p:spPr>
          <a:xfrm>
            <a:off x="95966" y="89845"/>
            <a:ext cx="3987114" cy="508274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491" y="40415"/>
            <a:ext cx="10515600" cy="5890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 (фиксация)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47821" y="3324979"/>
            <a:ext cx="229157" cy="24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336844" y="1179689"/>
            <a:ext cx="1309512" cy="8579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517788" y="926810"/>
            <a:ext cx="2401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/>
                </a:solidFill>
              </a:rPr>
              <a:t>Регулируемая опора</a:t>
            </a:r>
            <a:endParaRPr lang="ru-RU" sz="1400" dirty="0">
              <a:solidFill>
                <a:schemeClr val="accent6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867091" y="6369294"/>
            <a:ext cx="1016977" cy="365125"/>
          </a:xfrm>
        </p:spPr>
        <p:txBody>
          <a:bodyPr/>
          <a:lstStyle/>
          <a:p>
            <a:fld id="{FF56E165-DB5C-4F0C-A74D-B113BBD2BCB8}" type="datetime1">
              <a:rPr lang="ru-RU" smtClean="0"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9980" y="77216"/>
            <a:ext cx="10515600" cy="58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октант ярма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–80 t)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64352" y="5839986"/>
            <a:ext cx="10811228" cy="641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dirty="0">
                <a:solidFill>
                  <a:srgbClr val="0070C0"/>
                </a:solidFill>
              </a:rPr>
              <a:t>Наибольшее напряжение </a:t>
            </a:r>
            <a:r>
              <a:rPr lang="ru-RU" altLang="ru-RU" sz="2000" dirty="0" smtClean="0">
                <a:solidFill>
                  <a:srgbClr val="0070C0"/>
                </a:solidFill>
              </a:rPr>
              <a:t>–</a:t>
            </a:r>
            <a:r>
              <a:rPr lang="en-GB" altLang="ru-RU" sz="2000" dirty="0" smtClean="0">
                <a:solidFill>
                  <a:srgbClr val="0070C0"/>
                </a:solidFill>
              </a:rPr>
              <a:t> </a:t>
            </a:r>
            <a:r>
              <a:rPr lang="en-US" altLang="ru-RU" sz="2000" dirty="0" smtClean="0">
                <a:solidFill>
                  <a:srgbClr val="0070C0"/>
                </a:solidFill>
              </a:rPr>
              <a:t>95 </a:t>
            </a:r>
            <a:r>
              <a:rPr lang="en-GB" altLang="ru-RU" sz="2000" dirty="0" smtClean="0">
                <a:solidFill>
                  <a:srgbClr val="0070C0"/>
                </a:solidFill>
              </a:rPr>
              <a:t>MPa</a:t>
            </a:r>
            <a:r>
              <a:rPr lang="en-GB" altLang="ru-RU" sz="2000" dirty="0">
                <a:solidFill>
                  <a:srgbClr val="0070C0"/>
                </a:solidFill>
              </a:rPr>
              <a:t>. </a:t>
            </a:r>
            <a:r>
              <a:rPr lang="ru-RU" altLang="ru-RU" sz="2000" dirty="0">
                <a:solidFill>
                  <a:srgbClr val="0070C0"/>
                </a:solidFill>
              </a:rPr>
              <a:t>Наибольшая деформация -</a:t>
            </a:r>
            <a:r>
              <a:rPr lang="en-GB" altLang="ru-RU" sz="2000" dirty="0">
                <a:solidFill>
                  <a:srgbClr val="0070C0"/>
                </a:solidFill>
              </a:rPr>
              <a:t> </a:t>
            </a:r>
            <a:r>
              <a:rPr lang="ru-RU" altLang="ru-RU" sz="2000" dirty="0" smtClean="0">
                <a:solidFill>
                  <a:srgbClr val="0070C0"/>
                </a:solidFill>
              </a:rPr>
              <a:t>1</a:t>
            </a:r>
            <a:r>
              <a:rPr lang="en-GB" altLang="ru-RU" sz="2000" dirty="0" smtClean="0">
                <a:solidFill>
                  <a:srgbClr val="0070C0"/>
                </a:solidFill>
              </a:rPr>
              <a:t>,6 </a:t>
            </a:r>
            <a:r>
              <a:rPr lang="en-GB" altLang="ru-RU" sz="2000" dirty="0">
                <a:solidFill>
                  <a:srgbClr val="0070C0"/>
                </a:solidFill>
              </a:rPr>
              <a:t>mm.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0823257" y="6314643"/>
            <a:ext cx="911469" cy="365125"/>
          </a:xfrm>
        </p:spPr>
        <p:txBody>
          <a:bodyPr/>
          <a:lstStyle/>
          <a:p>
            <a:fld id="{41E7880E-81E6-4398-937F-543FEBC130FF}" type="datetime1">
              <a:rPr lang="ru-RU" smtClean="0"/>
              <a:t>14.03.2023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48995" t="11244" r="17414" b="20047"/>
          <a:stretch/>
        </p:blipFill>
        <p:spPr bwMode="auto">
          <a:xfrm>
            <a:off x="692635" y="1387446"/>
            <a:ext cx="5751196" cy="3905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49525" t="9163" r="16604" b="22962"/>
          <a:stretch/>
        </p:blipFill>
        <p:spPr bwMode="auto">
          <a:xfrm>
            <a:off x="6593656" y="1673377"/>
            <a:ext cx="5239756" cy="3307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71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040" y="5715171"/>
            <a:ext cx="10811228" cy="64117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Наружный диаметр -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4008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диаметр - 3468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- 4080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Наружный диаметр катушки -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две крайние катушки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- 1260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катушка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630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970099" y="0"/>
            <a:ext cx="10515600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940561" y="6391690"/>
            <a:ext cx="955431" cy="365125"/>
          </a:xfrm>
        </p:spPr>
        <p:txBody>
          <a:bodyPr/>
          <a:lstStyle/>
          <a:p>
            <a:fld id="{85A02D6F-8599-4908-BA9C-819EBE2FBE14}" type="datetime1">
              <a:rPr lang="ru-RU" smtClean="0"/>
              <a:t>14.03.2023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8881" t="16061" r="25233" b="13101"/>
          <a:stretch/>
        </p:blipFill>
        <p:spPr>
          <a:xfrm>
            <a:off x="2970068" y="536738"/>
            <a:ext cx="5882987" cy="51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833" y="5855367"/>
            <a:ext cx="10811228" cy="641179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Материал: нержавеющая сталь 1.4541. Вес криостата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~16.2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980856" y="83633"/>
            <a:ext cx="10515600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Криостат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-743" r="29107" b="1950"/>
          <a:stretch/>
        </p:blipFill>
        <p:spPr>
          <a:xfrm>
            <a:off x="425116" y="776938"/>
            <a:ext cx="6027232" cy="5078429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987967" y="6314643"/>
            <a:ext cx="1016977" cy="365125"/>
          </a:xfrm>
        </p:spPr>
        <p:txBody>
          <a:bodyPr/>
          <a:lstStyle/>
          <a:p>
            <a:fld id="{456824F2-B929-4DB5-BB51-DA3A55B811D0}" type="datetime1">
              <a:rPr lang="ru-RU" smtClean="0"/>
              <a:t>14.03.2023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pic>
        <p:nvPicPr>
          <p:cNvPr id="7" name="Рисунок 6" descr="Cryostat_SP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4" t="19596" r="25867" b="32222"/>
          <a:stretch/>
        </p:blipFill>
        <p:spPr>
          <a:xfrm>
            <a:off x="7822203" y="962889"/>
            <a:ext cx="3761294" cy="39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7210" y="4946487"/>
            <a:ext cx="4059341" cy="1074821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Наружный диаметр -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3898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диаметр -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3568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- -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3600 mm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Толщина стенки - 4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– алюминиевый сплав АМг-5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 экрана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74351" y="40026"/>
            <a:ext cx="10515600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Защитный экран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-289" r="33254" b="-171"/>
          <a:stretch/>
        </p:blipFill>
        <p:spPr>
          <a:xfrm>
            <a:off x="96663" y="272716"/>
            <a:ext cx="4692316" cy="4132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5460" r="42823" b="5276"/>
          <a:stretch/>
        </p:blipFill>
        <p:spPr>
          <a:xfrm>
            <a:off x="4836601" y="543136"/>
            <a:ext cx="3136421" cy="28512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419" r="48724" b="5125"/>
          <a:stretch/>
        </p:blipFill>
        <p:spPr>
          <a:xfrm>
            <a:off x="4058436" y="3428157"/>
            <a:ext cx="2839452" cy="2627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0" t="-592" r="6538" b="17986"/>
          <a:stretch/>
        </p:blipFill>
        <p:spPr>
          <a:xfrm>
            <a:off x="8020644" y="282288"/>
            <a:ext cx="3938705" cy="22951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9" t="7340" r="31037" b="57440"/>
          <a:stretch/>
        </p:blipFill>
        <p:spPr>
          <a:xfrm>
            <a:off x="8547784" y="3198407"/>
            <a:ext cx="3395717" cy="2857085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10824447" y="3032977"/>
            <a:ext cx="495759" cy="1570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690335" y="2948287"/>
            <a:ext cx="729427" cy="13484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374551" y="2700898"/>
            <a:ext cx="1019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Зазор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09711" y="2715999"/>
            <a:ext cx="12079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Изолятор </a:t>
            </a:r>
            <a:r>
              <a:rPr lang="en-US" sz="1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G10</a:t>
            </a:r>
            <a:endParaRPr lang="ru-RU" sz="1200" dirty="0">
              <a:solidFill>
                <a:schemeClr val="accent6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9285650" y="2958433"/>
            <a:ext cx="396246" cy="6584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17210" y="5953792"/>
            <a:ext cx="11629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Экран разделен по периметру на 4 части с помощью изоляторов из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G10.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наружную и внутреннюю и боковую поверхность накладывается </a:t>
            </a:r>
            <a:r>
              <a:rPr lang="ru-RU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суперизоляция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30 слоев.</a:t>
            </a:r>
            <a:endParaRPr lang="ru-RU" sz="16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7" t="21292" r="67265" b="72198"/>
          <a:stretch/>
        </p:blipFill>
        <p:spPr>
          <a:xfrm>
            <a:off x="6902696" y="3149897"/>
            <a:ext cx="1520783" cy="120653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16273" r="65273" b="50012"/>
          <a:stretch/>
        </p:blipFill>
        <p:spPr>
          <a:xfrm>
            <a:off x="2873333" y="3945697"/>
            <a:ext cx="977781" cy="967061"/>
          </a:xfrm>
          <a:prstGeom prst="rect">
            <a:avLst/>
          </a:prstGeom>
        </p:spPr>
      </p:pic>
      <p:cxnSp>
        <p:nvCxnSpPr>
          <p:cNvPr id="34" name="Прямая со стрелкой 33"/>
          <p:cNvCxnSpPr>
            <a:stCxn id="33" idx="1"/>
          </p:cNvCxnSpPr>
          <p:nvPr/>
        </p:nvCxnSpPr>
        <p:spPr>
          <a:xfrm flipH="1" flipV="1">
            <a:off x="2408540" y="3945697"/>
            <a:ext cx="464793" cy="483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23851" y="3108854"/>
            <a:ext cx="1722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Коллектор</a:t>
            </a:r>
            <a:endParaRPr lang="ru-RU" sz="1600" dirty="0">
              <a:solidFill>
                <a:schemeClr val="accent6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690741" y="3348201"/>
            <a:ext cx="145860" cy="3621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928461" y="2559534"/>
            <a:ext cx="165036" cy="537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1072326" y="6356350"/>
            <a:ext cx="990600" cy="365125"/>
          </a:xfrm>
        </p:spPr>
        <p:txBody>
          <a:bodyPr/>
          <a:lstStyle/>
          <a:p>
            <a:fld id="{EDEEA290-7F33-49A0-BED2-568149631615}" type="datetime1">
              <a:rPr lang="ru-RU" smtClean="0"/>
              <a:t>14.03.2023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061" y="6006505"/>
            <a:ext cx="10811228" cy="641179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диаметр -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Наружный диаметр -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mm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Длина -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3330 mm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Вес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940751" y="131759"/>
            <a:ext cx="10515600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Холодная масса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1043" r="35162" b="2634"/>
          <a:stretch/>
        </p:blipFill>
        <p:spPr>
          <a:xfrm>
            <a:off x="506262" y="720791"/>
            <a:ext cx="5337108" cy="4831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1178" r="15402" b="5729"/>
          <a:stretch/>
        </p:blipFill>
        <p:spPr>
          <a:xfrm>
            <a:off x="6198551" y="832753"/>
            <a:ext cx="5078321" cy="3269021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7241383" y="745222"/>
            <a:ext cx="719850" cy="989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778166" y="832753"/>
            <a:ext cx="952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Bus-bars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3294190" y="3197487"/>
            <a:ext cx="1950385" cy="19813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964965" y="3990110"/>
            <a:ext cx="279610" cy="1188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244575" y="5006062"/>
            <a:ext cx="14509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Thermobriges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7750759" y="1086679"/>
            <a:ext cx="1087190" cy="936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294355" y="1090602"/>
            <a:ext cx="543594" cy="1308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9097985" y="1348451"/>
            <a:ext cx="692443" cy="753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9730645" y="1136458"/>
            <a:ext cx="952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Manifold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46302" y="468995"/>
            <a:ext cx="20269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brackets</a:t>
            </a:r>
            <a:endParaRPr lang="ru-RU" sz="1400" dirty="0">
              <a:solidFill>
                <a:srgbClr val="00B050"/>
              </a:solidFill>
            </a:endParaRPr>
          </a:p>
        </p:txBody>
      </p:sp>
      <p:pic>
        <p:nvPicPr>
          <p:cNvPr id="43" name="Picture 29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4722968"/>
            <a:ext cx="2367403" cy="1253250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7750759" y="4393581"/>
            <a:ext cx="2510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layer-to-layer and coil-to-coil joints</a:t>
            </a:r>
            <a:endParaRPr lang="ru-RU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0877573" y="6378087"/>
            <a:ext cx="955431" cy="365125"/>
          </a:xfrm>
        </p:spPr>
        <p:txBody>
          <a:bodyPr/>
          <a:lstStyle/>
          <a:p>
            <a:fld id="{80C14D15-A123-4421-B7DD-93D23B601F3F}" type="datetime1">
              <a:rPr lang="ru-RU" smtClean="0"/>
              <a:t>14.03.2023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S.Pivovarov</a:t>
            </a:r>
            <a:r>
              <a:rPr lang="en-US" dirty="0" smtClean="0"/>
              <a:t>, BINP, SPD Magnet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3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040" y="6030568"/>
            <a:ext cx="10811228" cy="641179"/>
          </a:xfrm>
        </p:spPr>
        <p:txBody>
          <a:bodyPr>
            <a:noAutofit/>
          </a:bodyPr>
          <a:lstStyle/>
          <a:p>
            <a:r>
              <a:rPr lang="ru-RU" altLang="ru-RU" sz="2000" dirty="0" smtClean="0">
                <a:solidFill>
                  <a:srgbClr val="0070C0"/>
                </a:solidFill>
              </a:rPr>
              <a:t>Наибольшее напряжение -</a:t>
            </a:r>
            <a:r>
              <a:rPr lang="en-GB" altLang="ru-RU" sz="2000" dirty="0" smtClean="0">
                <a:solidFill>
                  <a:srgbClr val="0070C0"/>
                </a:solidFill>
              </a:rPr>
              <a:t> </a:t>
            </a:r>
            <a:r>
              <a:rPr lang="ru-RU" altLang="ru-RU" sz="2000" dirty="0" smtClean="0">
                <a:solidFill>
                  <a:srgbClr val="0070C0"/>
                </a:solidFill>
              </a:rPr>
              <a:t>65</a:t>
            </a:r>
            <a:r>
              <a:rPr lang="en-GB" altLang="ru-RU" sz="2000" dirty="0" smtClean="0">
                <a:solidFill>
                  <a:srgbClr val="0070C0"/>
                </a:solidFill>
              </a:rPr>
              <a:t> </a:t>
            </a:r>
            <a:r>
              <a:rPr lang="en-GB" altLang="ru-RU" sz="2000" dirty="0">
                <a:solidFill>
                  <a:srgbClr val="0070C0"/>
                </a:solidFill>
              </a:rPr>
              <a:t>MPa. </a:t>
            </a:r>
            <a:r>
              <a:rPr lang="ru-RU" altLang="ru-RU" sz="2000" dirty="0" smtClean="0">
                <a:solidFill>
                  <a:srgbClr val="0070C0"/>
                </a:solidFill>
              </a:rPr>
              <a:t>Наибольшая деформация -</a:t>
            </a:r>
            <a:r>
              <a:rPr lang="en-GB" altLang="ru-RU" sz="2000" dirty="0" smtClean="0">
                <a:solidFill>
                  <a:srgbClr val="0070C0"/>
                </a:solidFill>
              </a:rPr>
              <a:t> </a:t>
            </a:r>
            <a:r>
              <a:rPr lang="ru-RU" altLang="ru-RU" sz="2000" dirty="0" smtClean="0">
                <a:solidFill>
                  <a:srgbClr val="0070C0"/>
                </a:solidFill>
              </a:rPr>
              <a:t>1</a:t>
            </a:r>
            <a:r>
              <a:rPr lang="en-GB" altLang="ru-RU" sz="2000" dirty="0" smtClean="0">
                <a:solidFill>
                  <a:srgbClr val="0070C0"/>
                </a:solidFill>
              </a:rPr>
              <a:t> </a:t>
            </a:r>
            <a:r>
              <a:rPr lang="en-GB" altLang="ru-RU" sz="2000" dirty="0">
                <a:solidFill>
                  <a:srgbClr val="0070C0"/>
                </a:solidFill>
              </a:rPr>
              <a:t>mm. </a:t>
            </a:r>
            <a:r>
              <a:rPr lang="de-DE" altLang="ru-RU" sz="2000" dirty="0">
                <a:solidFill>
                  <a:srgbClr val="0070C0"/>
                </a:solidFill>
              </a:rPr>
              <a:t/>
            </a:r>
            <a:br>
              <a:rPr lang="de-DE" alt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536040" y="107696"/>
            <a:ext cx="10515600" cy="758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Криостат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ru-RU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давление </a:t>
            </a:r>
            <a:r>
              <a:rPr lang="en-US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(p=0.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en-US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MPa</a:t>
            </a:r>
            <a:r>
              <a:rPr lang="en-US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вес.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0861072" y="6356350"/>
            <a:ext cx="902677" cy="365125"/>
          </a:xfrm>
        </p:spPr>
        <p:txBody>
          <a:bodyPr/>
          <a:lstStyle/>
          <a:p>
            <a:fld id="{E13EF261-1BC4-4B0A-900F-ACDF6B6298D2}" type="datetime1">
              <a:rPr lang="ru-RU" smtClean="0"/>
              <a:t>14.03.2023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" r="42743" b="27116"/>
          <a:stretch/>
        </p:blipFill>
        <p:spPr>
          <a:xfrm>
            <a:off x="637178" y="1616219"/>
            <a:ext cx="5156662" cy="360001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" r="52491" b="38241"/>
          <a:stretch/>
        </p:blipFill>
        <p:spPr>
          <a:xfrm>
            <a:off x="6303819" y="1407939"/>
            <a:ext cx="5631872" cy="380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040" y="6038589"/>
            <a:ext cx="10811228" cy="641179"/>
          </a:xfrm>
        </p:spPr>
        <p:txBody>
          <a:bodyPr>
            <a:noAutofit/>
          </a:bodyPr>
          <a:lstStyle/>
          <a:p>
            <a:r>
              <a:rPr lang="ru-RU" altLang="ru-RU" sz="2000" dirty="0">
                <a:solidFill>
                  <a:srgbClr val="0070C0"/>
                </a:solidFill>
              </a:rPr>
              <a:t>Наибольшее </a:t>
            </a:r>
            <a:r>
              <a:rPr lang="ru-RU" altLang="ru-RU" sz="2000" dirty="0" smtClean="0">
                <a:solidFill>
                  <a:srgbClr val="0070C0"/>
                </a:solidFill>
              </a:rPr>
              <a:t>напряжение -</a:t>
            </a:r>
            <a:r>
              <a:rPr lang="en-GB" altLang="ru-RU" sz="2000" dirty="0" smtClean="0">
                <a:solidFill>
                  <a:srgbClr val="0070C0"/>
                </a:solidFill>
              </a:rPr>
              <a:t> 1</a:t>
            </a:r>
            <a:r>
              <a:rPr lang="ru-RU" altLang="ru-RU" sz="2000" dirty="0" smtClean="0">
                <a:solidFill>
                  <a:srgbClr val="0070C0"/>
                </a:solidFill>
              </a:rPr>
              <a:t>20</a:t>
            </a:r>
            <a:r>
              <a:rPr lang="en-GB" altLang="ru-RU" sz="2000" dirty="0" smtClean="0">
                <a:solidFill>
                  <a:srgbClr val="0070C0"/>
                </a:solidFill>
              </a:rPr>
              <a:t> </a:t>
            </a:r>
            <a:r>
              <a:rPr lang="en-GB" altLang="ru-RU" sz="2000" dirty="0">
                <a:solidFill>
                  <a:srgbClr val="0070C0"/>
                </a:solidFill>
              </a:rPr>
              <a:t>MPa. </a:t>
            </a:r>
            <a:r>
              <a:rPr lang="ru-RU" altLang="ru-RU" sz="2000" dirty="0">
                <a:solidFill>
                  <a:srgbClr val="0070C0"/>
                </a:solidFill>
              </a:rPr>
              <a:t>Наибольшая деформация -</a:t>
            </a:r>
            <a:r>
              <a:rPr lang="en-GB" altLang="ru-RU" sz="2000" dirty="0">
                <a:solidFill>
                  <a:srgbClr val="0070C0"/>
                </a:solidFill>
              </a:rPr>
              <a:t> </a:t>
            </a:r>
            <a:r>
              <a:rPr lang="en-GB" altLang="ru-RU" sz="2000" dirty="0" smtClean="0">
                <a:solidFill>
                  <a:srgbClr val="0070C0"/>
                </a:solidFill>
              </a:rPr>
              <a:t>0</a:t>
            </a:r>
            <a:r>
              <a:rPr lang="ru-RU" altLang="ru-RU" sz="2000" dirty="0" smtClean="0">
                <a:solidFill>
                  <a:srgbClr val="0070C0"/>
                </a:solidFill>
              </a:rPr>
              <a:t>73</a:t>
            </a:r>
            <a:r>
              <a:rPr lang="en-GB" altLang="ru-RU" sz="2000" dirty="0" smtClean="0">
                <a:solidFill>
                  <a:srgbClr val="0070C0"/>
                </a:solidFill>
              </a:rPr>
              <a:t> </a:t>
            </a:r>
            <a:r>
              <a:rPr lang="en-GB" altLang="ru-RU" sz="2000" dirty="0">
                <a:solidFill>
                  <a:srgbClr val="0070C0"/>
                </a:solidFill>
              </a:rPr>
              <a:t>mm. </a:t>
            </a:r>
            <a:r>
              <a:rPr lang="de-DE" altLang="ru-RU" sz="2000" dirty="0">
                <a:solidFill>
                  <a:srgbClr val="0070C0"/>
                </a:solidFill>
              </a:rPr>
              <a:t/>
            </a:r>
            <a:br>
              <a:rPr lang="de-DE" alt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536040" y="107696"/>
            <a:ext cx="10515600" cy="758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Криостат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Наружное давление </a:t>
            </a:r>
            <a:r>
              <a:rPr lang="en-US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(p=0.1 MPa</a:t>
            </a:r>
            <a:r>
              <a:rPr lang="en-US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вес + вес калориметра (6</a:t>
            </a:r>
            <a:r>
              <a:rPr lang="en-US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0t )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Images\Content\0\Load_0_2.pn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t="4826" r="6579" b="-1140"/>
          <a:stretch/>
        </p:blipFill>
        <p:spPr bwMode="auto">
          <a:xfrm>
            <a:off x="312136" y="1193557"/>
            <a:ext cx="3642928" cy="3176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1051640" y="6373446"/>
            <a:ext cx="973015" cy="365125"/>
          </a:xfrm>
        </p:spPr>
        <p:txBody>
          <a:bodyPr/>
          <a:lstStyle/>
          <a:p>
            <a:fld id="{3D1E60B7-995F-495E-8933-57E432CBE023}" type="datetime1">
              <a:rPr lang="ru-RU" smtClean="0"/>
              <a:t>14.03.2023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pic>
        <p:nvPicPr>
          <p:cNvPr id="9" name="Рисунок 8" descr="C:\Images\Content\0\Result_0_1.png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" r="11231" b="26453"/>
          <a:stretch/>
        </p:blipFill>
        <p:spPr bwMode="auto">
          <a:xfrm>
            <a:off x="4038600" y="1975194"/>
            <a:ext cx="4703618" cy="2920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Images\Content\0\Result_0_2.png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 r="13540" b="24060"/>
          <a:stretch/>
        </p:blipFill>
        <p:spPr bwMode="auto">
          <a:xfrm>
            <a:off x="7595755" y="916747"/>
            <a:ext cx="4333008" cy="2630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13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5868" y="5697416"/>
            <a:ext cx="10135772" cy="940150"/>
          </a:xfrm>
        </p:spPr>
        <p:txBody>
          <a:bodyPr>
            <a:noAutofit/>
          </a:bodyPr>
          <a:lstStyle/>
          <a:p>
            <a:r>
              <a:rPr lang="ru-RU" altLang="ru-RU" sz="2000" dirty="0" smtClean="0">
                <a:solidFill>
                  <a:srgbClr val="0070C0"/>
                </a:solidFill>
              </a:rPr>
              <a:t>Наибольшее напряжение –</a:t>
            </a:r>
            <a:r>
              <a:rPr lang="en-GB" altLang="ru-RU" sz="2000" dirty="0" smtClean="0">
                <a:solidFill>
                  <a:srgbClr val="0070C0"/>
                </a:solidFill>
              </a:rPr>
              <a:t> </a:t>
            </a:r>
            <a:r>
              <a:rPr lang="ru-RU" altLang="ru-RU" sz="2000" dirty="0" smtClean="0">
                <a:solidFill>
                  <a:srgbClr val="0070C0"/>
                </a:solidFill>
              </a:rPr>
              <a:t>101</a:t>
            </a:r>
            <a:r>
              <a:rPr lang="en-GB" altLang="ru-RU" sz="2000" dirty="0" smtClean="0">
                <a:solidFill>
                  <a:srgbClr val="0070C0"/>
                </a:solidFill>
              </a:rPr>
              <a:t> </a:t>
            </a:r>
            <a:r>
              <a:rPr lang="en-GB" altLang="ru-RU" sz="2000" dirty="0" err="1" smtClean="0">
                <a:solidFill>
                  <a:srgbClr val="0070C0"/>
                </a:solidFill>
              </a:rPr>
              <a:t>Mpa</a:t>
            </a:r>
            <a:r>
              <a:rPr lang="en-GB" altLang="ru-RU" sz="2000" dirty="0" smtClean="0">
                <a:solidFill>
                  <a:srgbClr val="0070C0"/>
                </a:solidFill>
              </a:rPr>
              <a:t> (</a:t>
            </a:r>
            <a:r>
              <a:rPr lang="ru-RU" altLang="ru-RU" sz="2000" dirty="0" smtClean="0">
                <a:solidFill>
                  <a:srgbClr val="0070C0"/>
                </a:solidFill>
              </a:rPr>
              <a:t>Предельные напряжения 132 Мпа)</a:t>
            </a:r>
            <a:r>
              <a:rPr lang="en-GB" altLang="ru-RU" sz="2000" dirty="0" smtClean="0">
                <a:solidFill>
                  <a:srgbClr val="0070C0"/>
                </a:solidFill>
              </a:rPr>
              <a:t>. </a:t>
            </a:r>
            <a:r>
              <a:rPr lang="ru-RU" altLang="ru-RU" sz="2000" dirty="0" smtClean="0">
                <a:solidFill>
                  <a:srgbClr val="0070C0"/>
                </a:solidFill>
              </a:rPr>
              <a:t/>
            </a:r>
            <a:br>
              <a:rPr lang="ru-RU" altLang="ru-RU" sz="2000" dirty="0" smtClean="0">
                <a:solidFill>
                  <a:srgbClr val="0070C0"/>
                </a:solidFill>
              </a:rPr>
            </a:br>
            <a:r>
              <a:rPr lang="ru-RU" altLang="ru-RU" sz="2000" dirty="0" smtClean="0">
                <a:solidFill>
                  <a:srgbClr val="0070C0"/>
                </a:solidFill>
              </a:rPr>
              <a:t>Наибольшая деформация -</a:t>
            </a:r>
            <a:r>
              <a:rPr lang="en-GB" altLang="ru-RU" sz="2000" dirty="0" smtClean="0">
                <a:solidFill>
                  <a:srgbClr val="0070C0"/>
                </a:solidFill>
              </a:rPr>
              <a:t> </a:t>
            </a:r>
            <a:r>
              <a:rPr lang="ru-RU" altLang="ru-RU" sz="2000" dirty="0" smtClean="0">
                <a:solidFill>
                  <a:srgbClr val="0070C0"/>
                </a:solidFill>
              </a:rPr>
              <a:t>1</a:t>
            </a:r>
            <a:r>
              <a:rPr lang="en-GB" altLang="ru-RU" sz="2000" dirty="0" smtClean="0">
                <a:solidFill>
                  <a:srgbClr val="0070C0"/>
                </a:solidFill>
              </a:rPr>
              <a:t>,</a:t>
            </a:r>
            <a:r>
              <a:rPr lang="ru-RU" altLang="ru-RU" sz="2000" dirty="0" smtClean="0">
                <a:solidFill>
                  <a:srgbClr val="0070C0"/>
                </a:solidFill>
              </a:rPr>
              <a:t>4</a:t>
            </a:r>
            <a:r>
              <a:rPr lang="en-GB" altLang="ru-RU" sz="2000" dirty="0" smtClean="0">
                <a:solidFill>
                  <a:srgbClr val="0070C0"/>
                </a:solidFill>
              </a:rPr>
              <a:t> </a:t>
            </a:r>
            <a:r>
              <a:rPr lang="en-GB" altLang="ru-RU" sz="2000" dirty="0">
                <a:solidFill>
                  <a:srgbClr val="0070C0"/>
                </a:solidFill>
              </a:rPr>
              <a:t>mm.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536040" y="107696"/>
            <a:ext cx="10515600" cy="758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Подвеска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на поперечную силу Р=1,5 т. (материал – стеклотекстолит СТЭФ-1)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0896600" y="6364654"/>
            <a:ext cx="920262" cy="365125"/>
          </a:xfrm>
        </p:spPr>
        <p:txBody>
          <a:bodyPr/>
          <a:lstStyle/>
          <a:p>
            <a:fld id="{5F243B2C-B2BB-4940-A967-13E00AEED3C8}" type="datetime1">
              <a:rPr lang="ru-RU" smtClean="0"/>
              <a:t>14.03.2023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S.Pivovarov</a:t>
            </a:r>
            <a:r>
              <a:rPr lang="en-US" dirty="0" smtClean="0"/>
              <a:t>, BINP, SPD Magnet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24915" r="3018" b="17426"/>
          <a:stretch/>
        </p:blipFill>
        <p:spPr bwMode="auto">
          <a:xfrm>
            <a:off x="447848" y="1163465"/>
            <a:ext cx="4539788" cy="3457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6" b="28984"/>
          <a:stretch>
            <a:fillRect/>
          </a:stretch>
        </p:blipFill>
        <p:spPr bwMode="auto">
          <a:xfrm>
            <a:off x="5257771" y="3129788"/>
            <a:ext cx="3761537" cy="268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72" b="28496"/>
          <a:stretch>
            <a:fillRect/>
          </a:stretch>
        </p:blipFill>
        <p:spPr bwMode="auto">
          <a:xfrm>
            <a:off x="7737764" y="866275"/>
            <a:ext cx="4239490" cy="284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3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040" y="6038589"/>
            <a:ext cx="10811228" cy="641179"/>
          </a:xfrm>
        </p:spPr>
        <p:txBody>
          <a:bodyPr>
            <a:noAutofit/>
          </a:bodyPr>
          <a:lstStyle/>
          <a:p>
            <a:r>
              <a:rPr lang="ru-RU" altLang="ru-RU" sz="2000" dirty="0" smtClean="0">
                <a:solidFill>
                  <a:srgbClr val="0070C0"/>
                </a:solidFill>
              </a:rPr>
              <a:t>Наибольшее напряжение –</a:t>
            </a:r>
            <a:r>
              <a:rPr lang="en-GB" altLang="ru-RU" sz="2000" dirty="0" smtClean="0">
                <a:solidFill>
                  <a:srgbClr val="0070C0"/>
                </a:solidFill>
              </a:rPr>
              <a:t> 46.2 </a:t>
            </a:r>
            <a:r>
              <a:rPr lang="en-GB" altLang="ru-RU" sz="2000" dirty="0">
                <a:solidFill>
                  <a:srgbClr val="0070C0"/>
                </a:solidFill>
              </a:rPr>
              <a:t>MPa. </a:t>
            </a:r>
            <a:r>
              <a:rPr lang="ru-RU" altLang="ru-RU" sz="2000" dirty="0" smtClean="0">
                <a:solidFill>
                  <a:srgbClr val="0070C0"/>
                </a:solidFill>
              </a:rPr>
              <a:t>Наибольшая деформация -</a:t>
            </a:r>
            <a:r>
              <a:rPr lang="en-GB" altLang="ru-RU" sz="2000" dirty="0" smtClean="0">
                <a:solidFill>
                  <a:srgbClr val="0070C0"/>
                </a:solidFill>
              </a:rPr>
              <a:t> 0,43 </a:t>
            </a:r>
            <a:r>
              <a:rPr lang="en-GB" altLang="ru-RU" sz="2000" dirty="0">
                <a:solidFill>
                  <a:srgbClr val="0070C0"/>
                </a:solidFill>
              </a:rPr>
              <a:t>mm. </a:t>
            </a:r>
            <a:r>
              <a:rPr lang="de-DE" altLang="ru-RU" sz="2000" dirty="0">
                <a:solidFill>
                  <a:srgbClr val="0070C0"/>
                </a:solidFill>
              </a:rPr>
              <a:t/>
            </a:r>
            <a:br>
              <a:rPr lang="de-DE" alt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536040" y="107696"/>
            <a:ext cx="10515600" cy="758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Р=9</a:t>
            </a:r>
            <a:r>
              <a:rPr lang="en-US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(магнитные силы от смещения вдоль оси на 5 мм) +</a:t>
            </a:r>
            <a:r>
              <a:rPr lang="en-US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(</a:t>
            </a:r>
            <a:r>
              <a:rPr lang="en-US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0873949" y="6420557"/>
            <a:ext cx="946638" cy="365125"/>
          </a:xfrm>
        </p:spPr>
        <p:txBody>
          <a:bodyPr/>
          <a:lstStyle/>
          <a:p>
            <a:fld id="{C36DAEE5-A797-4103-AB32-1033D3A24CE4}" type="datetime1">
              <a:rPr lang="ru-RU" smtClean="0"/>
              <a:t>14.03.2023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SPD Magnet</a:t>
            </a:r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2"/>
          <a:srcRect l="49408" t="9581" r="18618" b="28376"/>
          <a:stretch/>
        </p:blipFill>
        <p:spPr bwMode="auto">
          <a:xfrm>
            <a:off x="768985" y="1326776"/>
            <a:ext cx="5327015" cy="3322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l="49396" t="10828" r="18752" b="29625"/>
          <a:stretch/>
        </p:blipFill>
        <p:spPr bwMode="auto">
          <a:xfrm>
            <a:off x="6268384" y="1495051"/>
            <a:ext cx="4969510" cy="2985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00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532</Words>
  <Application>Microsoft Office PowerPoint</Application>
  <PresentationFormat>Широкоэкранный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SPD Магнит (геометрия)</vt:lpstr>
      <vt:lpstr>Наружный диаметр - 4008 mm, Внутренний диаметр - 3468 mm, Длина - 4080 mm Наружный диаметр катушки - 3708 mm, длина: две крайние катушки - 1260 mm, средняя катушка – 630 mm.</vt:lpstr>
      <vt:lpstr>Материал: нержавеющая сталь 1.4541. Вес криостата ~16.2 t </vt:lpstr>
      <vt:lpstr>Наружный диаметр - 3898 mm, внутренний диаметр - 3568 mm, длина - - 3600 mm. Толщина стенки - 4 mm,  Материал – алюминиевый сплав АМг-5. Вес экрана ~1 t </vt:lpstr>
      <vt:lpstr>Внутренний диаметр - 3662 mm,  Наружный диаметр - 3756 mm, Длина - 3330 mm, Вес ~5,2 t.  </vt:lpstr>
      <vt:lpstr>Наибольшее напряжение - 65 MPa. Наибольшая деформация - 1 mm.  </vt:lpstr>
      <vt:lpstr>Наибольшее напряжение - 120 MPa. Наибольшая деформация - 073 mm.  </vt:lpstr>
      <vt:lpstr>Наибольшее напряжение – 101 Mpa (Предельные напряжения 132 Мпа).  Наибольшая деформация - 1,4 mm. </vt:lpstr>
      <vt:lpstr>Наибольшее напряжение – 46.2 MPa. Наибольшая деформация - 0,43 mm.  </vt:lpstr>
      <vt:lpstr>SPD Магнит с Control Dewar</vt:lpstr>
      <vt:lpstr>SPD Магнит (фиксация)</vt:lpstr>
      <vt:lpstr>SPD Магнит (фиксация)</vt:lpstr>
      <vt:lpstr>Нижний октант ярма (Нагрузка –80 t)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Magnet (Предварительные размеры)</dc:title>
  <dc:creator>Sergey</dc:creator>
  <cp:lastModifiedBy>Sergey</cp:lastModifiedBy>
  <cp:revision>170</cp:revision>
  <cp:lastPrinted>2022-05-16T04:00:58Z</cp:lastPrinted>
  <dcterms:created xsi:type="dcterms:W3CDTF">2021-10-13T13:30:43Z</dcterms:created>
  <dcterms:modified xsi:type="dcterms:W3CDTF">2023-03-14T03:10:56Z</dcterms:modified>
</cp:coreProperties>
</file>