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19" autoAdjust="0"/>
    <p:restoredTop sz="94660"/>
  </p:normalViewPr>
  <p:slideViewPr>
    <p:cSldViewPr snapToGrid="0">
      <p:cViewPr varScale="1">
        <p:scale>
          <a:sx n="82" d="100"/>
          <a:sy n="82" d="100"/>
        </p:scale>
        <p:origin x="12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3A642-5CC6-41F6-BF76-CA07AB66CE3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D2185-B282-460E-B6EA-CE81DE2D0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140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3A642-5CC6-41F6-BF76-CA07AB66CE3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D2185-B282-460E-B6EA-CE81DE2D0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619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3A642-5CC6-41F6-BF76-CA07AB66CE3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D2185-B282-460E-B6EA-CE81DE2D0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455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3A642-5CC6-41F6-BF76-CA07AB66CE3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D2185-B282-460E-B6EA-CE81DE2D0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908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3A642-5CC6-41F6-BF76-CA07AB66CE3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D2185-B282-460E-B6EA-CE81DE2D0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324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3A642-5CC6-41F6-BF76-CA07AB66CE3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D2185-B282-460E-B6EA-CE81DE2D0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29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3A642-5CC6-41F6-BF76-CA07AB66CE3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D2185-B282-460E-B6EA-CE81DE2D0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232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3A642-5CC6-41F6-BF76-CA07AB66CE3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D2185-B282-460E-B6EA-CE81DE2D0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08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3A642-5CC6-41F6-BF76-CA07AB66CE3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D2185-B282-460E-B6EA-CE81DE2D0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568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3A642-5CC6-41F6-BF76-CA07AB66CE3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D2185-B282-460E-B6EA-CE81DE2D0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28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3A642-5CC6-41F6-BF76-CA07AB66CE3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D2185-B282-460E-B6EA-CE81DE2D0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704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3A642-5CC6-41F6-BF76-CA07AB66CE3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D2185-B282-460E-B6EA-CE81DE2D0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663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8291" y="197970"/>
            <a:ext cx="9144000" cy="1547759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Оценка силовой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конструкции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RS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установки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SPD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b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и системы ее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перемещения по залу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800" b="1" dirty="0" smtClean="0">
                <a:solidFill>
                  <a:srgbClr val="0070C0"/>
                </a:solidFill>
              </a:rPr>
              <a:t>(</a:t>
            </a:r>
            <a:r>
              <a:rPr lang="ru-RU" sz="2800" b="1" dirty="0" smtClean="0">
                <a:solidFill>
                  <a:srgbClr val="0070C0"/>
                </a:solidFill>
              </a:rPr>
              <a:t>геометрия на 03.2023)  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err="1" smtClean="0">
                <a:solidFill>
                  <a:srgbClr val="0070C0"/>
                </a:solidFill>
              </a:rPr>
              <a:t>А.Г.Самарцев</a:t>
            </a:r>
            <a:r>
              <a:rPr lang="en-US" sz="2800" b="1" dirty="0" smtClean="0">
                <a:solidFill>
                  <a:srgbClr val="0070C0"/>
                </a:solidFill>
              </a:rPr>
              <a:t>  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8291" y="1745729"/>
            <a:ext cx="9144000" cy="1295841"/>
          </a:xfrm>
          <a:solidFill>
            <a:srgbClr val="FFFF00"/>
          </a:solidFill>
        </p:spPr>
        <p:txBody>
          <a:bodyPr>
            <a:normAutofit lnSpcReduction="10000"/>
          </a:bodyPr>
          <a:lstStyle/>
          <a:p>
            <a:r>
              <a:rPr lang="ru-RU" dirty="0" smtClean="0"/>
              <a:t>Длина барреля –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5232</a:t>
            </a:r>
            <a:r>
              <a:rPr lang="ru-RU" dirty="0" smtClean="0"/>
              <a:t> мм,</a:t>
            </a:r>
          </a:p>
          <a:p>
            <a:r>
              <a:rPr lang="ru-RU" dirty="0" smtClean="0"/>
              <a:t>Диаметр барреля </a:t>
            </a:r>
            <a:r>
              <a:rPr lang="ru-RU" b="1" dirty="0" smtClean="0"/>
              <a:t>6828</a:t>
            </a:r>
            <a:r>
              <a:rPr lang="ru-RU" dirty="0" smtClean="0"/>
              <a:t> мм,</a:t>
            </a:r>
          </a:p>
          <a:p>
            <a:r>
              <a:rPr lang="ru-RU" dirty="0" smtClean="0"/>
              <a:t>Толщина ЕС и 8-ми модулей барреля по радиусу </a:t>
            </a:r>
            <a:r>
              <a:rPr lang="ru-RU" b="1" dirty="0" smtClean="0"/>
              <a:t>1390</a:t>
            </a:r>
            <a:r>
              <a:rPr lang="ru-RU" dirty="0" smtClean="0"/>
              <a:t> мм.</a:t>
            </a:r>
          </a:p>
          <a:p>
            <a:endParaRPr lang="ru-RU" sz="5000" dirty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618291" y="3129493"/>
            <a:ext cx="9144000" cy="200054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При </a:t>
            </a:r>
            <a:r>
              <a:rPr lang="ru-RU" sz="2400" dirty="0"/>
              <a:t>этих </a:t>
            </a:r>
            <a:r>
              <a:rPr lang="ru-RU" sz="2400" dirty="0" smtClean="0"/>
              <a:t>размерах </a:t>
            </a:r>
            <a:r>
              <a:rPr lang="en-US" sz="2400" dirty="0" smtClean="0"/>
              <a:t>:</a:t>
            </a:r>
            <a:endParaRPr lang="ru-RU" sz="2400" dirty="0" smtClean="0"/>
          </a:p>
          <a:p>
            <a:r>
              <a:rPr lang="ru-RU" sz="2400" dirty="0" smtClean="0"/>
              <a:t>1)</a:t>
            </a:r>
            <a:r>
              <a:rPr lang="en-US" sz="2400" dirty="0" smtClean="0"/>
              <a:t> </a:t>
            </a:r>
            <a:r>
              <a:rPr lang="ru-RU" sz="2400" dirty="0" smtClean="0"/>
              <a:t>Вес модуля  </a:t>
            </a:r>
            <a:r>
              <a:rPr lang="ru-RU" sz="2400" b="1" dirty="0" smtClean="0"/>
              <a:t>66.86</a:t>
            </a:r>
            <a:r>
              <a:rPr lang="ru-RU" sz="2400" dirty="0" smtClean="0"/>
              <a:t> т,</a:t>
            </a:r>
          </a:p>
          <a:p>
            <a:r>
              <a:rPr lang="ru-RU" sz="2400" dirty="0" smtClean="0"/>
              <a:t>     Вес барреля </a:t>
            </a:r>
            <a:r>
              <a:rPr lang="ru-RU" sz="2400" b="1" dirty="0" smtClean="0"/>
              <a:t>534.9</a:t>
            </a:r>
            <a:r>
              <a:rPr lang="ru-RU" sz="2400" dirty="0" smtClean="0"/>
              <a:t> т (увеличение на </a:t>
            </a:r>
            <a:r>
              <a:rPr lang="ru-RU" sz="2400" b="1" dirty="0" smtClean="0"/>
              <a:t>53.3</a:t>
            </a:r>
            <a:r>
              <a:rPr lang="ru-RU" sz="2400" dirty="0" smtClean="0"/>
              <a:t> т).</a:t>
            </a:r>
          </a:p>
          <a:p>
            <a:r>
              <a:rPr lang="ru-RU" sz="2400" dirty="0" smtClean="0"/>
              <a:t>2) Вес 2-ух ЕС составляет </a:t>
            </a:r>
            <a:r>
              <a:rPr lang="ru-RU" sz="2400" b="1" dirty="0" smtClean="0"/>
              <a:t>471.3 </a:t>
            </a:r>
            <a:r>
              <a:rPr lang="ru-RU" sz="2400" dirty="0" smtClean="0"/>
              <a:t>т (</a:t>
            </a:r>
            <a:r>
              <a:rPr lang="ru-RU" sz="2400" dirty="0" err="1" smtClean="0"/>
              <a:t>увеичение</a:t>
            </a:r>
            <a:r>
              <a:rPr lang="ru-RU" sz="2400" dirty="0" smtClean="0"/>
              <a:t> на </a:t>
            </a:r>
            <a:r>
              <a:rPr lang="ru-RU" sz="2400" b="1" dirty="0" smtClean="0"/>
              <a:t>23.3</a:t>
            </a:r>
            <a:r>
              <a:rPr lang="ru-RU" sz="2400" dirty="0" smtClean="0"/>
              <a:t> т)</a:t>
            </a:r>
            <a:endParaRPr lang="ru-RU" sz="2400" dirty="0"/>
          </a:p>
          <a:p>
            <a:r>
              <a:rPr lang="ru-RU" sz="2400" dirty="0" smtClean="0"/>
              <a:t>3) Общее увеличение  веса ярма составило </a:t>
            </a:r>
            <a:r>
              <a:rPr lang="ru-RU" sz="2400" b="1" dirty="0" smtClean="0"/>
              <a:t>76.6</a:t>
            </a:r>
            <a:r>
              <a:rPr lang="ru-RU" sz="2400" dirty="0" smtClean="0"/>
              <a:t> т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618290" y="5217964"/>
            <a:ext cx="9144001" cy="181588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Расчеты проводились  при </a:t>
            </a:r>
            <a:r>
              <a:rPr lang="en-US" sz="2800" dirty="0" smtClean="0"/>
              <a:t>:</a:t>
            </a:r>
            <a:endParaRPr lang="ru-RU" sz="2800" dirty="0" smtClean="0"/>
          </a:p>
          <a:p>
            <a:r>
              <a:rPr lang="ru-RU" sz="2800" dirty="0" smtClean="0"/>
              <a:t>1. Гравитационная нагрузка</a:t>
            </a:r>
          </a:p>
          <a:p>
            <a:r>
              <a:rPr lang="ru-RU" sz="2800" smtClean="0"/>
              <a:t>2. Вес  </a:t>
            </a:r>
            <a:r>
              <a:rPr lang="ru-RU" sz="2800" dirty="0" smtClean="0"/>
              <a:t>верхней платформы с оборудованием </a:t>
            </a:r>
            <a:r>
              <a:rPr lang="ru-RU" sz="2800" b="1" dirty="0" smtClean="0"/>
              <a:t>40</a:t>
            </a:r>
            <a:r>
              <a:rPr lang="ru-RU" sz="2800" dirty="0" smtClean="0"/>
              <a:t> т.</a:t>
            </a:r>
          </a:p>
          <a:p>
            <a:r>
              <a:rPr lang="ru-RU" sz="2800" dirty="0" smtClean="0"/>
              <a:t>3. Вес внутренних детекторов в сумме  </a:t>
            </a:r>
            <a:r>
              <a:rPr lang="ru-RU" sz="2800" b="1" dirty="0" smtClean="0"/>
              <a:t>100</a:t>
            </a:r>
            <a:r>
              <a:rPr lang="ru-RU" sz="2800" dirty="0" smtClean="0"/>
              <a:t> т.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37628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BA67420-EA44-4FCF-A963-EA23A525A9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962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B4380FD-B856-42D6-A869-92395E16B3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93" y="867508"/>
            <a:ext cx="9564078" cy="5379794"/>
          </a:xfrm>
        </p:spPr>
      </p:pic>
    </p:spTree>
    <p:extLst>
      <p:ext uri="{BB962C8B-B14F-4D97-AF65-F5344CB8AC3E}">
        <p14:creationId xmlns:p14="http://schemas.microsoft.com/office/powerpoint/2010/main" val="3876020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E03341C-D850-43DA-9E21-0A12CF513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669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35" y="468923"/>
            <a:ext cx="10712288" cy="602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583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348154" y="373816"/>
            <a:ext cx="9414137" cy="4936737"/>
          </a:xfrm>
          <a:prstGeom prst="rect">
            <a:avLst/>
          </a:prstGeom>
          <a:solidFill>
            <a:srgbClr val="FFC000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Итого 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             </a:t>
            </a:r>
          </a:p>
          <a:p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Общий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вес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сетапа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(ярмо, силовая конструкция  с учетом  6-ти больших тележек по 675 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к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г и 8- малых по 52 кг, 40т на верху, 100 т для детекторов внутри барреля) составил 1244.5 т.</a:t>
            </a:r>
          </a:p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Из них силовая конструкция – 98 т., т.е. прирост на 21 т.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890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65E59-06F2-4F95-B8DB-DBD63D4FA9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EE1250-56ED-4639-B810-6EC53BABC2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8311E5-5D2D-4ABC-98EC-F556C17ECC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267" y="0"/>
            <a:ext cx="5733465" cy="6858000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6876849" y="5257365"/>
            <a:ext cx="212583" cy="10159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998602" y="5267472"/>
            <a:ext cx="211708" cy="10826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202163" y="5221530"/>
            <a:ext cx="209709" cy="15421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898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DE6ACD-29B3-4B72-8CCB-DF7B8A7680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690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138646-123B-488D-BA24-BFCD15C2D6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486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0252AE-AF89-45E4-8653-6A7AD1A497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809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8F990F-F0EF-43AC-93D9-DD64104147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040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B4AE18-70D9-4DEC-A452-49FEE8635E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76" y="336306"/>
            <a:ext cx="11594123" cy="652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011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D48244-5AB3-4660-9F11-9387C79C5A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984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C81D94-E224-4832-A4BF-F16B78C86E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382465"/>
            <a:ext cx="11512062" cy="647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5774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174</Words>
  <Application>Microsoft Office PowerPoint</Application>
  <PresentationFormat>Широкоэкранный</PresentationFormat>
  <Paragraphs>18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Оценка силовой конструкции RS установки SPD   и системы ее перемещения по залу (геометрия на 03.2023)   А.Г.Самарцев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SAGRI</dc:creator>
  <cp:lastModifiedBy>Administrator</cp:lastModifiedBy>
  <cp:revision>23</cp:revision>
  <dcterms:created xsi:type="dcterms:W3CDTF">2022-03-11T12:06:28Z</dcterms:created>
  <dcterms:modified xsi:type="dcterms:W3CDTF">2023-03-13T23:02:20Z</dcterms:modified>
</cp:coreProperties>
</file>