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2"/>
  </p:notesMasterIdLst>
  <p:handoutMasterIdLst>
    <p:handoutMasterId r:id="rId113"/>
  </p:handoutMasterIdLst>
  <p:sldIdLst>
    <p:sldId id="1079" r:id="rId2"/>
    <p:sldId id="3420" r:id="rId3"/>
    <p:sldId id="1081" r:id="rId4"/>
    <p:sldId id="1135" r:id="rId5"/>
    <p:sldId id="1084" r:id="rId6"/>
    <p:sldId id="1086" r:id="rId7"/>
    <p:sldId id="1087" r:id="rId8"/>
    <p:sldId id="290" r:id="rId9"/>
    <p:sldId id="1093" r:id="rId10"/>
    <p:sldId id="3419" r:id="rId11"/>
    <p:sldId id="3410" r:id="rId12"/>
    <p:sldId id="3422" r:id="rId13"/>
    <p:sldId id="1091" r:id="rId14"/>
    <p:sldId id="3418" r:id="rId15"/>
    <p:sldId id="1125" r:id="rId16"/>
    <p:sldId id="743" r:id="rId17"/>
    <p:sldId id="745" r:id="rId18"/>
    <p:sldId id="753" r:id="rId19"/>
    <p:sldId id="551" r:id="rId20"/>
    <p:sldId id="720" r:id="rId21"/>
    <p:sldId id="749" r:id="rId22"/>
    <p:sldId id="755" r:id="rId23"/>
    <p:sldId id="750" r:id="rId24"/>
    <p:sldId id="3417" r:id="rId25"/>
    <p:sldId id="3416" r:id="rId26"/>
    <p:sldId id="3409" r:id="rId27"/>
    <p:sldId id="3370" r:id="rId28"/>
    <p:sldId id="3372" r:id="rId29"/>
    <p:sldId id="555" r:id="rId30"/>
    <p:sldId id="556" r:id="rId31"/>
    <p:sldId id="3400" r:id="rId32"/>
    <p:sldId id="3401" r:id="rId33"/>
    <p:sldId id="3402" r:id="rId34"/>
    <p:sldId id="3411" r:id="rId35"/>
    <p:sldId id="1088" r:id="rId36"/>
    <p:sldId id="557" r:id="rId37"/>
    <p:sldId id="3404" r:id="rId38"/>
    <p:sldId id="538" r:id="rId39"/>
    <p:sldId id="3392" r:id="rId40"/>
    <p:sldId id="3412" r:id="rId41"/>
    <p:sldId id="574" r:id="rId42"/>
    <p:sldId id="566" r:id="rId43"/>
    <p:sldId id="3389" r:id="rId44"/>
    <p:sldId id="3388" r:id="rId45"/>
    <p:sldId id="558" r:id="rId46"/>
    <p:sldId id="562" r:id="rId47"/>
    <p:sldId id="563" r:id="rId48"/>
    <p:sldId id="564" r:id="rId49"/>
    <p:sldId id="565" r:id="rId50"/>
    <p:sldId id="569" r:id="rId51"/>
    <p:sldId id="567" r:id="rId52"/>
    <p:sldId id="568" r:id="rId53"/>
    <p:sldId id="570" r:id="rId54"/>
    <p:sldId id="535" r:id="rId55"/>
    <p:sldId id="559" r:id="rId56"/>
    <p:sldId id="356" r:id="rId57"/>
    <p:sldId id="561" r:id="rId58"/>
    <p:sldId id="571" r:id="rId59"/>
    <p:sldId id="572" r:id="rId60"/>
    <p:sldId id="543" r:id="rId61"/>
    <p:sldId id="573" r:id="rId62"/>
    <p:sldId id="706" r:id="rId63"/>
    <p:sldId id="3373" r:id="rId64"/>
    <p:sldId id="3375" r:id="rId65"/>
    <p:sldId id="3394" r:id="rId66"/>
    <p:sldId id="3393" r:id="rId67"/>
    <p:sldId id="3380" r:id="rId68"/>
    <p:sldId id="3390" r:id="rId69"/>
    <p:sldId id="3396" r:id="rId70"/>
    <p:sldId id="3374" r:id="rId71"/>
    <p:sldId id="3391" r:id="rId72"/>
    <p:sldId id="3377" r:id="rId73"/>
    <p:sldId id="3385" r:id="rId74"/>
    <p:sldId id="3384" r:id="rId75"/>
    <p:sldId id="3387" r:id="rId76"/>
    <p:sldId id="3386" r:id="rId77"/>
    <p:sldId id="3405" r:id="rId78"/>
    <p:sldId id="3398" r:id="rId79"/>
    <p:sldId id="3397" r:id="rId80"/>
    <p:sldId id="3399" r:id="rId81"/>
    <p:sldId id="540" r:id="rId82"/>
    <p:sldId id="553" r:id="rId83"/>
    <p:sldId id="1114" r:id="rId84"/>
    <p:sldId id="709" r:id="rId85"/>
    <p:sldId id="757" r:id="rId86"/>
    <p:sldId id="3415" r:id="rId87"/>
    <p:sldId id="714" r:id="rId88"/>
    <p:sldId id="712" r:id="rId89"/>
    <p:sldId id="3413" r:id="rId90"/>
    <p:sldId id="3414" r:id="rId91"/>
    <p:sldId id="1453" r:id="rId92"/>
    <p:sldId id="1491" r:id="rId93"/>
    <p:sldId id="1492" r:id="rId94"/>
    <p:sldId id="1493" r:id="rId95"/>
    <p:sldId id="1494" r:id="rId96"/>
    <p:sldId id="1495" r:id="rId97"/>
    <p:sldId id="1442" r:id="rId98"/>
    <p:sldId id="1505" r:id="rId99"/>
    <p:sldId id="363" r:id="rId100"/>
    <p:sldId id="3407" r:id="rId101"/>
    <p:sldId id="3406" r:id="rId102"/>
    <p:sldId id="3408" r:id="rId103"/>
    <p:sldId id="3381" r:id="rId104"/>
    <p:sldId id="3379" r:id="rId105"/>
    <p:sldId id="3378" r:id="rId106"/>
    <p:sldId id="347" r:id="rId107"/>
    <p:sldId id="348" r:id="rId108"/>
    <p:sldId id="315" r:id="rId109"/>
    <p:sldId id="309" r:id="rId110"/>
    <p:sldId id="332" r:id="rId111"/>
  </p:sldIdLst>
  <p:sldSz cx="9906000" cy="6858000" type="A4"/>
  <p:notesSz cx="6858000" cy="9144000"/>
  <p:defaultTextStyle>
    <a:defPPr>
      <a:defRPr lang="ru-RU"/>
    </a:defPPr>
    <a:lvl1pPr marL="0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8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6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5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92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40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88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36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84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ofessional" initials="P" lastIdx="0" clrIdx="0">
    <p:extLst>
      <p:ext uri="{19B8F6BF-5375-455C-9EA6-DF929625EA0E}">
        <p15:presenceInfo xmlns:p15="http://schemas.microsoft.com/office/powerpoint/2012/main" userId="Professiona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117" autoAdjust="0"/>
    <p:restoredTop sz="96514" autoAdjust="0"/>
  </p:normalViewPr>
  <p:slideViewPr>
    <p:cSldViewPr>
      <p:cViewPr varScale="1">
        <p:scale>
          <a:sx n="68" d="100"/>
          <a:sy n="68" d="100"/>
        </p:scale>
        <p:origin x="792" y="4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>
        <p:scale>
          <a:sx n="125" d="100"/>
          <a:sy n="125" d="100"/>
        </p:scale>
        <p:origin x="1731" y="-1053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handoutMaster" Target="handoutMasters/handoutMaster1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BE9639F-457D-4DD1-963A-1A3C46215F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C14952C-D1E9-438C-8431-8A367018DB4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20463-1797-4C11-910E-5A8A9D7B41E9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CBA7F9C-76A6-4BE4-9AE2-ACFC1712A6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0B993D-8656-4D23-8177-B545E715DD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43F15D-427B-464D-A3F3-0C061A7CA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5403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3A4EC-4B71-44DE-A387-366C03E05821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A151F-D67D-4185-AA95-2D86D9C43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8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6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5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92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40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88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36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84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CC7C7EE-056D-440F-9489-0F854D4F45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02D5EF-67AF-4FB2-A349-049662B5E456}" type="slidenum">
              <a:rPr lang="en-US" altLang="ru-RU"/>
              <a:pPr/>
              <a:t>8</a:t>
            </a:fld>
            <a:endParaRPr lang="en-US" altLang="ru-RU"/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261DEBD8-E06E-4DD6-BC59-07A5C05C62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2FA8B789-AE01-455D-BDBD-2D8704F35B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445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267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560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86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6558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1741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8835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3717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90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4046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106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018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597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805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701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919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596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743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828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929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9"/>
            <a:ext cx="84201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29.09.2023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Sergei Shmatov, The Actual Problems of Microworld Physics, Minsk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29.09.2023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The Actual Problems of Microworld Physics, Minsk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0"/>
            <a:ext cx="222885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40"/>
            <a:ext cx="652145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29.09.2023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The Actual Problems of Microworld Physics, Minsk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190112" y="6464861"/>
            <a:ext cx="2311400" cy="365125"/>
          </a:xfrm>
        </p:spPr>
        <p:txBody>
          <a:bodyPr/>
          <a:lstStyle>
            <a:lvl1pPr>
              <a:defRPr sz="1400">
                <a:solidFill>
                  <a:srgbClr val="002060"/>
                </a:solidFill>
              </a:defRPr>
            </a:lvl1pPr>
          </a:lstStyle>
          <a:p>
            <a:r>
              <a:rPr lang="ru-RU"/>
              <a:t>29.09.2023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5097016" cy="401485"/>
          </a:xfrm>
        </p:spPr>
        <p:txBody>
          <a:bodyPr/>
          <a:lstStyle>
            <a:lvl1pPr>
              <a:defRPr sz="14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620023" y="6492875"/>
            <a:ext cx="2311400" cy="365125"/>
          </a:xfrm>
        </p:spPr>
        <p:txBody>
          <a:bodyPr/>
          <a:lstStyle>
            <a:lvl1pPr>
              <a:defRPr sz="1400">
                <a:solidFill>
                  <a:srgbClr val="002060"/>
                </a:solidFill>
              </a:defRPr>
            </a:lvl1pPr>
          </a:lstStyle>
          <a:p>
            <a:fld id="{921B4A73-5931-42FD-882D-05F401D05453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B84A4A5B-BA5E-44CD-834D-85D8F35F6D15}"/>
              </a:ext>
            </a:extLst>
          </p:cNvPr>
          <p:cNvCxnSpPr/>
          <p:nvPr userDrawn="1"/>
        </p:nvCxnSpPr>
        <p:spPr>
          <a:xfrm>
            <a:off x="200472" y="6525344"/>
            <a:ext cx="9577064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29.09.2023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The Actual Problems of Microworld Physics, Minsk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29.09.2023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The Actual Problems of Microworld Physics, Minsk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5"/>
            <a:ext cx="4376870" cy="639763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4" y="1535115"/>
            <a:ext cx="4378590" cy="639763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90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29.09.2023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The Actual Problems of Microworld Physics, Minsk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29.09.2023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The Actual Problems of Microworld Physics, Minsk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29.09.2023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The Actual Problems of Microworld Physics, Minsk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4" y="273051"/>
            <a:ext cx="3259006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54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4" y="1435104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100"/>
            </a:lvl3pPr>
            <a:lvl4pPr marL="1371445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29.09.2023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The Actual Problems of Microworld Physics, Minsk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1"/>
            <a:ext cx="59436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8" indent="0">
              <a:buNone/>
              <a:defRPr sz="2800"/>
            </a:lvl2pPr>
            <a:lvl3pPr marL="914296" indent="0">
              <a:buNone/>
              <a:defRPr sz="2300"/>
            </a:lvl3pPr>
            <a:lvl4pPr marL="1371445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41"/>
            <a:ext cx="59436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100"/>
            </a:lvl3pPr>
            <a:lvl4pPr marL="1371445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29.09.2023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The Actual Problems of Microworld Physics, Minsk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806" y="0"/>
            <a:ext cx="8489663" cy="620688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2"/>
            <a:ext cx="23114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29.09.2023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2"/>
            <a:ext cx="31369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Sergei Shmatov, The Actual Problems of Microworld Physics, Minsk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2"/>
            <a:ext cx="23114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B4A73-5931-42FD-882D-05F401D0545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3314" name="Picture 2" descr="Photo | Joint Institute for Nuclear Research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985448" y="5"/>
            <a:ext cx="920552" cy="764703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5C18D8-EA6A-4650-9F6B-0399AB89EE7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6330" y="0"/>
            <a:ext cx="659476" cy="6452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296" rtl="0" eaLnBrk="1" latinLnBrk="0" hangingPunct="1">
        <a:spcBef>
          <a:spcPct val="0"/>
        </a:spcBef>
        <a:buNone/>
        <a:defRPr sz="3800" b="1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861" indent="-342861" algn="l" defTabSz="91429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6" indent="-285717" algn="l" defTabSz="91429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0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7" indent="-228574" algn="l" defTabSz="91429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66" indent="-228574" algn="l" defTabSz="91429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14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2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0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8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5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hmatov@cern.ch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mailto:shmatov@jinr.r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1.04040" TargetMode="External"/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1.04040" TargetMode="External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6.emf"/><Relationship Id="rId4" Type="http://schemas.openxmlformats.org/officeDocument/2006/relationships/image" Target="../media/image317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hyperlink" Target="https://arxiv.org/abs/1901.0404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9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1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4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7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7" Type="http://schemas.openxmlformats.org/officeDocument/2006/relationships/image" Target="../media/image333.png"/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2.png"/><Relationship Id="rId5" Type="http://schemas.openxmlformats.org/officeDocument/2006/relationships/image" Target="../media/image331.png"/><Relationship Id="rId4" Type="http://schemas.openxmlformats.org/officeDocument/2006/relationships/image" Target="../media/image3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png"/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hyperlink" Target="https://twiki.cern.ch/twiki/bin/view/CMSPublic/PhysicsResultsMUO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twiki.cern.ch/twiki/bin/view/CMSPublic/PhysicsResultsCombined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wiki.cern.ch/twiki/bin/view/CMSPublic/PhysicsResultsCombined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12" Type="http://schemas.openxmlformats.org/officeDocument/2006/relationships/image" Target="../media/image7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nk.springer.com/article/10.1007/JHEP01(2021)148" TargetMode="External"/><Relationship Id="rId11" Type="http://schemas.openxmlformats.org/officeDocument/2006/relationships/image" Target="../media/image50.png"/><Relationship Id="rId5" Type="http://schemas.openxmlformats.org/officeDocument/2006/relationships/image" Target="../media/image700.png"/><Relationship Id="rId10" Type="http://schemas.openxmlformats.org/officeDocument/2006/relationships/image" Target="../media/image740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hyperlink" Target="https://link.springer.com/article/10.1007/JHEP03(2021)003" TargetMode="External"/><Relationship Id="rId9" Type="http://schemas.openxmlformats.org/officeDocument/2006/relationships/hyperlink" Target="https://link.springer.com/article/10.1007/JHEP07(2023)091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ki.cern.ch/twiki/bin/view/CMSPublic/SummaryResultsHIG" TargetMode="Externa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13" Type="http://schemas.openxmlformats.org/officeDocument/2006/relationships/image" Target="../media/image101.emf"/><Relationship Id="rId3" Type="http://schemas.openxmlformats.org/officeDocument/2006/relationships/image" Target="../media/image92.emf"/><Relationship Id="rId7" Type="http://schemas.openxmlformats.org/officeDocument/2006/relationships/image" Target="../media/image96.emf"/><Relationship Id="rId12" Type="http://schemas.openxmlformats.org/officeDocument/2006/relationships/image" Target="../media/image100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emf"/><Relationship Id="rId11" Type="http://schemas.openxmlformats.org/officeDocument/2006/relationships/hyperlink" Target="https://arxiv.org/abs/2103.11769" TargetMode="External"/><Relationship Id="rId5" Type="http://schemas.openxmlformats.org/officeDocument/2006/relationships/image" Target="../media/image94.emf"/><Relationship Id="rId10" Type="http://schemas.openxmlformats.org/officeDocument/2006/relationships/image" Target="../media/image99.emf"/><Relationship Id="rId4" Type="http://schemas.openxmlformats.org/officeDocument/2006/relationships/image" Target="../media/image93.emf"/><Relationship Id="rId9" Type="http://schemas.openxmlformats.org/officeDocument/2006/relationships/image" Target="../media/image9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emf"/><Relationship Id="rId3" Type="http://schemas.openxmlformats.org/officeDocument/2006/relationships/image" Target="../media/image107.emf"/><Relationship Id="rId7" Type="http://schemas.openxmlformats.org/officeDocument/2006/relationships/image" Target="../media/image111.png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emf"/><Relationship Id="rId4" Type="http://schemas.openxmlformats.org/officeDocument/2006/relationships/image" Target="../media/image108.emf"/><Relationship Id="rId9" Type="http://schemas.openxmlformats.org/officeDocument/2006/relationships/image" Target="../media/image11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twiki.cern.ch/twiki/bin/view/CMSPublic/SummaryPlotsEXO13TeV" TargetMode="Externa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wiki.cern.ch/twiki/bin/view/CMSPublic/PhysicsResultsSUS#Run_2_Summary_Plots_13_TeV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4.png"/><Relationship Id="rId7" Type="http://schemas.openxmlformats.org/officeDocument/2006/relationships/hyperlink" Target="https://link.springer.com/article/10.1007/JHEP07(2021)208" TargetMode="Externa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10" Type="http://schemas.openxmlformats.org/officeDocument/2006/relationships/image" Target="../media/image130.png"/><Relationship Id="rId4" Type="http://schemas.openxmlformats.org/officeDocument/2006/relationships/image" Target="../media/image125.png"/><Relationship Id="rId9" Type="http://schemas.openxmlformats.org/officeDocument/2006/relationships/image" Target="../media/image1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hyperlink" Target="https://journals.aps.org/prd/abstract/10.1103/PhysRevD.105.092007?ft=1" TargetMode="External"/><Relationship Id="rId7" Type="http://schemas.openxmlformats.org/officeDocument/2006/relationships/image" Target="../media/image150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530.png"/><Relationship Id="rId4" Type="http://schemas.openxmlformats.org/officeDocument/2006/relationships/image" Target="../media/image520.png"/><Relationship Id="rId9" Type="http://schemas.openxmlformats.org/officeDocument/2006/relationships/image" Target="../media/image15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590.png"/><Relationship Id="rId7" Type="http://schemas.openxmlformats.org/officeDocument/2006/relationships/image" Target="../media/image157.png"/><Relationship Id="rId12" Type="http://schemas.openxmlformats.org/officeDocument/2006/relationships/hyperlink" Target="https://journals.aps.org/prd/abstract/10.1103/PhysRevD.104.032013" TargetMode="External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11" Type="http://schemas.openxmlformats.org/officeDocument/2006/relationships/image" Target="../media/image161.png"/><Relationship Id="rId5" Type="http://schemas.openxmlformats.org/officeDocument/2006/relationships/image" Target="../media/image155.png"/><Relationship Id="rId10" Type="http://schemas.openxmlformats.org/officeDocument/2006/relationships/image" Target="../media/image160.png"/><Relationship Id="rId4" Type="http://schemas.openxmlformats.org/officeDocument/2006/relationships/image" Target="../media/image154.png"/><Relationship Id="rId9" Type="http://schemas.openxmlformats.org/officeDocument/2006/relationships/image" Target="../media/image15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10" Type="http://schemas.openxmlformats.org/officeDocument/2006/relationships/hyperlink" Target="https://link.springer.com/article/10.1007/JHEP03(2020)103" TargetMode="External"/><Relationship Id="rId4" Type="http://schemas.openxmlformats.org/officeDocument/2006/relationships/image" Target="../media/image163.png"/><Relationship Id="rId9" Type="http://schemas.openxmlformats.org/officeDocument/2006/relationships/image" Target="../media/image16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13" Type="http://schemas.openxmlformats.org/officeDocument/2006/relationships/image" Target="../media/image176.emf"/><Relationship Id="rId3" Type="http://schemas.openxmlformats.org/officeDocument/2006/relationships/image" Target="../media/image170.png"/><Relationship Id="rId7" Type="http://schemas.openxmlformats.org/officeDocument/2006/relationships/hyperlink" Target="http://cds.cern.ch/record/2803725" TargetMode="External"/><Relationship Id="rId12" Type="http://schemas.openxmlformats.org/officeDocument/2006/relationships/image" Target="../media/image175.emf"/><Relationship Id="rId2" Type="http://schemas.openxmlformats.org/officeDocument/2006/relationships/image" Target="../media/image16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11" Type="http://schemas.openxmlformats.org/officeDocument/2006/relationships/hyperlink" Target="https://link.springer.com/article/10.1140/epjc/s10052-022-10127-0" TargetMode="External"/><Relationship Id="rId5" Type="http://schemas.openxmlformats.org/officeDocument/2006/relationships/image" Target="../media/image171.png"/><Relationship Id="rId10" Type="http://schemas.openxmlformats.org/officeDocument/2006/relationships/image" Target="../media/image174.emf"/><Relationship Id="rId4" Type="http://schemas.openxmlformats.org/officeDocument/2006/relationships/image" Target="../media/image780.png"/><Relationship Id="rId9" Type="http://schemas.openxmlformats.org/officeDocument/2006/relationships/image" Target="../media/image17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twiki.cern.ch/twiki/bin/view/CMSPublic/Summary2HDMSRun2" TargetMode="External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7" Type="http://schemas.openxmlformats.org/officeDocument/2006/relationships/image" Target="../media/image184.emf"/><Relationship Id="rId2" Type="http://schemas.openxmlformats.org/officeDocument/2006/relationships/image" Target="../media/image17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emf"/><Relationship Id="rId5" Type="http://schemas.openxmlformats.org/officeDocument/2006/relationships/image" Target="../media/image182.emf"/><Relationship Id="rId4" Type="http://schemas.openxmlformats.org/officeDocument/2006/relationships/image" Target="../media/image181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3" Type="http://schemas.openxmlformats.org/officeDocument/2006/relationships/image" Target="../media/image188.png"/><Relationship Id="rId7" Type="http://schemas.openxmlformats.org/officeDocument/2006/relationships/hyperlink" Target="https://link.springer.com/article/10.1140/epjc/s10052-019-6730-7" TargetMode="External"/><Relationship Id="rId2" Type="http://schemas.openxmlformats.org/officeDocument/2006/relationships/image" Target="../media/image18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emf"/><Relationship Id="rId5" Type="http://schemas.openxmlformats.org/officeDocument/2006/relationships/image" Target="../media/image980.png"/><Relationship Id="rId10" Type="http://schemas.openxmlformats.org/officeDocument/2006/relationships/image" Target="../media/image1020.png"/><Relationship Id="rId4" Type="http://schemas.openxmlformats.org/officeDocument/2006/relationships/image" Target="../media/image189.png"/><Relationship Id="rId9" Type="http://schemas.openxmlformats.org/officeDocument/2006/relationships/image" Target="../media/image101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emf"/><Relationship Id="rId3" Type="http://schemas.openxmlformats.org/officeDocument/2006/relationships/image" Target="../media/image192.png"/><Relationship Id="rId7" Type="http://schemas.openxmlformats.org/officeDocument/2006/relationships/image" Target="../media/image195.emf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emf"/><Relationship Id="rId5" Type="http://schemas.openxmlformats.org/officeDocument/2006/relationships/image" Target="../media/image193.emf"/><Relationship Id="rId4" Type="http://schemas.openxmlformats.org/officeDocument/2006/relationships/hyperlink" Target="https://link.springer.com/article/10.1140/epjc/s10052-021-09472-3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1.04040" TargetMode="External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ms-results.web.cern.ch/cms-results/public-results/publications/EXO/LLP.html" TargetMode="External"/><Relationship Id="rId4" Type="http://schemas.openxmlformats.org/officeDocument/2006/relationships/hyperlink" Target="https://twiki.cern.ch/twiki/pub/CMSPublic/SummaryPlotsEXO13TeV/barplot_RPV_RPC_OLL.svg" TargetMode="Externa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svg"/><Relationship Id="rId13" Type="http://schemas.openxmlformats.org/officeDocument/2006/relationships/hyperlink" Target="https://arxiv.org/abs/2205.08582" TargetMode="External"/><Relationship Id="rId3" Type="http://schemas.openxmlformats.org/officeDocument/2006/relationships/image" Target="../media/image203.png"/><Relationship Id="rId7" Type="http://schemas.openxmlformats.org/officeDocument/2006/relationships/image" Target="../media/image205.png"/><Relationship Id="rId12" Type="http://schemas.openxmlformats.org/officeDocument/2006/relationships/image" Target="../media/image208.pn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svg"/><Relationship Id="rId11" Type="http://schemas.openxmlformats.org/officeDocument/2006/relationships/image" Target="../media/image207.png"/><Relationship Id="rId5" Type="http://schemas.openxmlformats.org/officeDocument/2006/relationships/image" Target="../media/image204.png"/><Relationship Id="rId10" Type="http://schemas.openxmlformats.org/officeDocument/2006/relationships/image" Target="../media/image210.svg"/><Relationship Id="rId4" Type="http://schemas.openxmlformats.org/officeDocument/2006/relationships/image" Target="../media/image204.svg"/><Relationship Id="rId9" Type="http://schemas.openxmlformats.org/officeDocument/2006/relationships/image" Target="../media/image20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hyperlink" Target="https://doi.org/10.1140/epjc/s10052-022-10027-3" TargetMode="External"/><Relationship Id="rId2" Type="http://schemas.openxmlformats.org/officeDocument/2006/relationships/image" Target="../media/image20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emf"/><Relationship Id="rId5" Type="http://schemas.openxmlformats.org/officeDocument/2006/relationships/image" Target="../media/image212.emf"/><Relationship Id="rId4" Type="http://schemas.openxmlformats.org/officeDocument/2006/relationships/image" Target="../media/image2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s://cms.cern/news/new-window-shadow-world-exotic-particle-decays-muon-detectors" TargetMode="External"/><Relationship Id="rId3" Type="http://schemas.openxmlformats.org/officeDocument/2006/relationships/image" Target="../media/image215.png"/><Relationship Id="rId7" Type="http://schemas.openxmlformats.org/officeDocument/2006/relationships/hyperlink" Target="https://doi.org/10.1103/PhysRevLett.127.261804" TargetMode="External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png"/><Relationship Id="rId5" Type="http://schemas.openxmlformats.org/officeDocument/2006/relationships/image" Target="../media/image217.png"/><Relationship Id="rId10" Type="http://schemas.openxmlformats.org/officeDocument/2006/relationships/image" Target="../media/image219.emf"/><Relationship Id="rId4" Type="http://schemas.openxmlformats.org/officeDocument/2006/relationships/image" Target="../media/image216.emf"/><Relationship Id="rId9" Type="http://schemas.openxmlformats.org/officeDocument/2006/relationships/image" Target="../media/image132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png"/><Relationship Id="rId3" Type="http://schemas.openxmlformats.org/officeDocument/2006/relationships/image" Target="../media/image221.png"/><Relationship Id="rId7" Type="http://schemas.openxmlformats.org/officeDocument/2006/relationships/hyperlink" Target="http://dx.doi.org/10.1007/JHEP03(2022)160" TargetMode="External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0.png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7.png"/><Relationship Id="rId5" Type="http://schemas.openxmlformats.org/officeDocument/2006/relationships/image" Target="../media/image236.png"/><Relationship Id="rId4" Type="http://schemas.openxmlformats.org/officeDocument/2006/relationships/hyperlink" Target="https://arxiv.org/abs/1901.04040" TargetMode="Externa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7" Type="http://schemas.openxmlformats.org/officeDocument/2006/relationships/image" Target="../media/image244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ature.com/nphys" TargetMode="External"/><Relationship Id="rId5" Type="http://schemas.openxmlformats.org/officeDocument/2006/relationships/image" Target="../media/image243.png"/><Relationship Id="rId4" Type="http://schemas.openxmlformats.org/officeDocument/2006/relationships/image" Target="../media/image24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ature.com/nphys" TargetMode="Externa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1.png"/><Relationship Id="rId4" Type="http://schemas.openxmlformats.org/officeDocument/2006/relationships/image" Target="../media/image25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4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59.png"/><Relationship Id="rId7" Type="http://schemas.openxmlformats.org/officeDocument/2006/relationships/hyperlink" Target="https://cms-results-search.web.cern.ch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ms-results.web.cern.ch/cms-results/public-results/publications/" TargetMode="External"/><Relationship Id="rId5" Type="http://schemas.openxmlformats.org/officeDocument/2006/relationships/hyperlink" Target="http://cern.ch/cms-results/public-results/publications-vs-time/" TargetMode="External"/><Relationship Id="rId4" Type="http://schemas.openxmlformats.org/officeDocument/2006/relationships/hyperlink" Target="https://cms.cern/tags/physics-briefing?page=0" TargetMode="Externa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png"/><Relationship Id="rId3" Type="http://schemas.openxmlformats.org/officeDocument/2006/relationships/hyperlink" Target="https://twiki.cern.ch/twiki/bin/view/CMSPublic/PhysicsResultsMUO" TargetMode="External"/><Relationship Id="rId7" Type="http://schemas.openxmlformats.org/officeDocument/2006/relationships/image" Target="../media/image264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3.emf"/><Relationship Id="rId5" Type="http://schemas.openxmlformats.org/officeDocument/2006/relationships/image" Target="../media/image262.png"/><Relationship Id="rId4" Type="http://schemas.openxmlformats.org/officeDocument/2006/relationships/image" Target="../media/image26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7" Type="http://schemas.openxmlformats.org/officeDocument/2006/relationships/hyperlink" Target="https://twiki.cern.ch/twiki/bin/view/CMSPublic/LumiPublicResult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ki.cern.ch/twiki/bin/view/CMSPublic/DataQuality" TargetMode="External"/><Relationship Id="rId5" Type="http://schemas.openxmlformats.org/officeDocument/2006/relationships/image" Target="../media/image267.png"/><Relationship Id="rId4" Type="http://schemas.openxmlformats.org/officeDocument/2006/relationships/image" Target="../media/image21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268.png"/><Relationship Id="rId12" Type="http://schemas.openxmlformats.org/officeDocument/2006/relationships/image" Target="../media/image27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269.png"/><Relationship Id="rId5" Type="http://schemas.openxmlformats.org/officeDocument/2006/relationships/image" Target="../media/image36.png"/><Relationship Id="rId10" Type="http://schemas.openxmlformats.org/officeDocument/2006/relationships/hyperlink" Target="https://twiki.cern.ch/twiki/bin/view/LHCPhysics/CERNYellowReportPageBR" TargetMode="External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png"/><Relationship Id="rId13" Type="http://schemas.openxmlformats.org/officeDocument/2006/relationships/image" Target="../media/image281.emf"/><Relationship Id="rId3" Type="http://schemas.openxmlformats.org/officeDocument/2006/relationships/image" Target="../media/image271.png"/><Relationship Id="rId7" Type="http://schemas.openxmlformats.org/officeDocument/2006/relationships/image" Target="../media/image275.png"/><Relationship Id="rId12" Type="http://schemas.openxmlformats.org/officeDocument/2006/relationships/image" Target="../media/image28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4.png"/><Relationship Id="rId11" Type="http://schemas.openxmlformats.org/officeDocument/2006/relationships/image" Target="../media/image279.png"/><Relationship Id="rId5" Type="http://schemas.openxmlformats.org/officeDocument/2006/relationships/image" Target="../media/image273.png"/><Relationship Id="rId10" Type="http://schemas.openxmlformats.org/officeDocument/2006/relationships/image" Target="../media/image278.png"/><Relationship Id="rId4" Type="http://schemas.openxmlformats.org/officeDocument/2006/relationships/image" Target="../media/image272.png"/><Relationship Id="rId9" Type="http://schemas.openxmlformats.org/officeDocument/2006/relationships/image" Target="../media/image27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4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286.png"/><Relationship Id="rId7" Type="http://schemas.openxmlformats.org/officeDocument/2006/relationships/image" Target="../media/image289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8.png"/><Relationship Id="rId11" Type="http://schemas.openxmlformats.org/officeDocument/2006/relationships/hyperlink" Target="https://inspirehep.net/literature/1792999" TargetMode="External"/><Relationship Id="rId5" Type="http://schemas.openxmlformats.org/officeDocument/2006/relationships/hyperlink" Target="https://www.sciencedirect.com/science/article/pii/S0370269320300678?via%3Dihub" TargetMode="External"/><Relationship Id="rId10" Type="http://schemas.openxmlformats.org/officeDocument/2006/relationships/image" Target="../media/image292.emf"/><Relationship Id="rId4" Type="http://schemas.openxmlformats.org/officeDocument/2006/relationships/image" Target="../media/image287.png"/><Relationship Id="rId9" Type="http://schemas.openxmlformats.org/officeDocument/2006/relationships/image" Target="../media/image29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7" Type="http://schemas.openxmlformats.org/officeDocument/2006/relationships/image" Target="../media/image301.png"/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0.png"/><Relationship Id="rId5" Type="http://schemas.openxmlformats.org/officeDocument/2006/relationships/image" Target="../media/image299.png"/><Relationship Id="rId4" Type="http://schemas.openxmlformats.org/officeDocument/2006/relationships/image" Target="../media/image298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0.png"/><Relationship Id="rId2" Type="http://schemas.openxmlformats.org/officeDocument/2006/relationships/image" Target="../media/image8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3.emf"/><Relationship Id="rId4" Type="http://schemas.openxmlformats.org/officeDocument/2006/relationships/image" Target="../media/image3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6" descr="hadron">
            <a:extLst>
              <a:ext uri="{FF2B5EF4-FFF2-40B4-BE49-F238E27FC236}">
                <a16:creationId xmlns:a16="http://schemas.microsoft.com/office/drawing/2014/main" id="{E9A3274B-82E6-44D6-BB8E-AAD59F841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94"/>
            <a:ext cx="9906000" cy="6874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9">
            <a:extLst>
              <a:ext uri="{FF2B5EF4-FFF2-40B4-BE49-F238E27FC236}">
                <a16:creationId xmlns:a16="http://schemas.microsoft.com/office/drawing/2014/main" id="{89E759EB-822F-4B7C-80AA-F264E5972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963" y="5661248"/>
            <a:ext cx="7696200" cy="936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</a:rPr>
              <a:t>27 August - 3 September, 2023</a:t>
            </a:r>
          </a:p>
          <a:p>
            <a:pPr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</a:rPr>
              <a:t>Minsk</a:t>
            </a:r>
            <a:endParaRPr lang="en-AU" alt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B4D5AB-EA41-40E9-ABCF-9387FE2D3EBF}"/>
              </a:ext>
            </a:extLst>
          </p:cNvPr>
          <p:cNvSpPr txBox="1">
            <a:spLocks noChangeArrowheads="1"/>
          </p:cNvSpPr>
          <p:nvPr/>
        </p:nvSpPr>
        <p:spPr>
          <a:xfrm>
            <a:off x="920551" y="1907292"/>
            <a:ext cx="8280921" cy="888266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Physics beyond the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Standa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r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d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Model </a:t>
            </a:r>
          </a:p>
          <a:p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at the LHC</a:t>
            </a:r>
            <a:endParaRPr lang="en-US" altLang="ru-RU" sz="34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C8249F1D-84E0-4803-811B-3D6986571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3034726"/>
            <a:ext cx="8535326" cy="70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en-US" altLang="ru-RU" sz="2000" dirty="0">
                <a:solidFill>
                  <a:schemeClr val="bg1"/>
                </a:solidFill>
                <a:cs typeface="Arial" pitchFamily="34" charset="0"/>
              </a:rPr>
              <a:t>Sergei </a:t>
            </a:r>
            <a:r>
              <a:rPr lang="en-US" altLang="ru-RU" sz="2000" dirty="0" err="1">
                <a:solidFill>
                  <a:schemeClr val="bg1"/>
                </a:solidFill>
                <a:cs typeface="Arial" pitchFamily="34" charset="0"/>
              </a:rPr>
              <a:t>Shmatov</a:t>
            </a:r>
            <a:r>
              <a:rPr lang="ru-RU" altLang="ru-RU" sz="2000" dirty="0">
                <a:solidFill>
                  <a:schemeClr val="bg1"/>
                </a:solidFill>
                <a:cs typeface="Arial" pitchFamily="34" charset="0"/>
              </a:rPr>
              <a:t> (</a:t>
            </a:r>
            <a:r>
              <a:rPr lang="en-US" altLang="ru-RU" sz="2000" dirty="0">
                <a:solidFill>
                  <a:schemeClr val="bg1"/>
                </a:solidFill>
                <a:cs typeface="Arial" pitchFamily="34" charset="0"/>
              </a:rPr>
              <a:t>JINR, </a:t>
            </a:r>
            <a:r>
              <a:rPr lang="en-US" altLang="ru-RU" sz="2000" dirty="0" err="1">
                <a:solidFill>
                  <a:schemeClr val="bg1"/>
                </a:solidFill>
                <a:cs typeface="Arial" pitchFamily="34" charset="0"/>
              </a:rPr>
              <a:t>Dubna</a:t>
            </a:r>
            <a:r>
              <a:rPr lang="ru-RU" altLang="ru-RU" sz="2000" dirty="0">
                <a:solidFill>
                  <a:schemeClr val="bg1"/>
                </a:solidFill>
                <a:cs typeface="Arial" pitchFamily="34" charset="0"/>
              </a:rPr>
              <a:t>)</a:t>
            </a:r>
            <a:endParaRPr lang="en-US" altLang="ru-RU" sz="2000" dirty="0">
              <a:solidFill>
                <a:schemeClr val="bg1"/>
              </a:solidFill>
              <a:cs typeface="Arial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altLang="ru-RU" sz="2000" dirty="0">
                <a:solidFill>
                  <a:schemeClr val="bg1"/>
                </a:solidFill>
                <a:cs typeface="Arial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shmatov@cern.ch</a:t>
            </a:r>
            <a:r>
              <a:rPr lang="en-US" altLang="ru-RU" sz="2000" dirty="0">
                <a:solidFill>
                  <a:schemeClr val="bg1"/>
                </a:solidFill>
                <a:cs typeface="Arial" pitchFamily="34" charset="0"/>
              </a:rPr>
              <a:t>    </a:t>
            </a:r>
            <a:r>
              <a:rPr lang="en-US" altLang="ru-RU" sz="2000" dirty="0">
                <a:solidFill>
                  <a:schemeClr val="bg1"/>
                </a:solidFill>
                <a:cs typeface="Arial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shmatov@jinr.ru</a:t>
            </a:r>
            <a:r>
              <a:rPr lang="en-US" altLang="ru-RU" sz="2000" dirty="0">
                <a:solidFill>
                  <a:schemeClr val="bg1"/>
                </a:solidFill>
                <a:cs typeface="Arial" pitchFamily="34" charset="0"/>
              </a:rPr>
              <a:t>  </a:t>
            </a:r>
            <a:endParaRPr lang="ru-RU" altLang="ru-RU" sz="20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5A5578-AA36-4F2D-A0A2-B5FE2A8C1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161" y="351017"/>
            <a:ext cx="7620023" cy="12090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520" y="-27384"/>
            <a:ext cx="842493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How we can escape beyond the Standard Model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SU(3)</a:t>
            </a:r>
            <a:r>
              <a:rPr lang="ru-RU" altLang="ru-RU" sz="3000" b="1" baseline="-25000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</a:t>
            </a: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×SU(2) ×U(1)?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333FEE-3021-4A27-9338-9E791EE16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464" y="955854"/>
            <a:ext cx="9028112" cy="557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2200" dirty="0">
                <a:solidFill>
                  <a:srgbClr val="002060"/>
                </a:solidFill>
                <a:latin typeface="+mn-lt"/>
              </a:rPr>
              <a:t>Simplest extension of SM</a:t>
            </a:r>
            <a:r>
              <a:rPr kumimoji="0" lang="ru-RU" altLang="ru-RU" sz="2200" dirty="0">
                <a:solidFill>
                  <a:srgbClr val="002060"/>
                </a:solidFill>
                <a:latin typeface="+mn-lt"/>
              </a:rPr>
              <a:t> (</a:t>
            </a:r>
            <a:r>
              <a:rPr kumimoji="0" lang="en-US" altLang="ru-RU" sz="2200" dirty="0">
                <a:solidFill>
                  <a:srgbClr val="002060"/>
                </a:solidFill>
                <a:latin typeface="+mn-lt"/>
              </a:rPr>
              <a:t>based on SM gauge group</a:t>
            </a:r>
            <a:r>
              <a:rPr kumimoji="0" lang="ru-RU" altLang="ru-RU" sz="2200" dirty="0">
                <a:solidFill>
                  <a:srgbClr val="002060"/>
                </a:solidFill>
                <a:latin typeface="+mn-lt"/>
              </a:rPr>
              <a:t>)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ru-RU" altLang="ru-RU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4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generation of fermions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</a:rPr>
              <a:t>,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 q*, l*…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endParaRPr kumimoji="0" lang="ru-RU" altLang="ru-RU" sz="500" dirty="0">
              <a:solidFill>
                <a:srgbClr val="002060"/>
              </a:solidFill>
              <a:latin typeface="+mn-lt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2200" dirty="0">
                <a:solidFill>
                  <a:srgbClr val="002060"/>
                </a:solidFill>
                <a:latin typeface="+mn-lt"/>
              </a:rPr>
              <a:t>Extended gauge sector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en-US" altLang="ru-RU" sz="1800" dirty="0" err="1">
                <a:solidFill>
                  <a:srgbClr val="002060"/>
                </a:solidFill>
                <a:latin typeface="+mn-lt"/>
              </a:rPr>
              <a:t>ExQCD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 (colorons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</a:rPr>
              <a:t>, 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axigluons,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diquarks </a:t>
            </a:r>
            <a:r>
              <a:rPr kumimoji="0" lang="en-US" altLang="ru-RU" sz="1800" dirty="0" err="1">
                <a:solidFill>
                  <a:srgbClr val="002060"/>
                </a:solidFill>
                <a:latin typeface="+mn-lt"/>
              </a:rPr>
              <a:t>etc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)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en-US" altLang="ru-RU" sz="1800" dirty="0" err="1">
                <a:solidFill>
                  <a:srgbClr val="002060"/>
                </a:solidFill>
                <a:latin typeface="+mn-lt"/>
              </a:rPr>
              <a:t>ExEW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  (W’, Z’, 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</a:rPr>
              <a:t>…)</a:t>
            </a:r>
            <a:endParaRPr kumimoji="0" lang="en-US" altLang="ru-RU" sz="1800" dirty="0">
              <a:solidFill>
                <a:srgbClr val="002060"/>
              </a:solidFill>
              <a:latin typeface="+mn-lt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GUT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(leptoquarks)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endParaRPr kumimoji="0" lang="ru-RU" altLang="ru-RU" sz="500" b="0" dirty="0">
              <a:solidFill>
                <a:srgbClr val="002060"/>
              </a:solidFill>
              <a:latin typeface="+mn-lt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2200" b="0" dirty="0">
                <a:solidFill>
                  <a:srgbClr val="002060"/>
                </a:solidFill>
                <a:latin typeface="+mn-lt"/>
              </a:rPr>
              <a:t>Extended Higgs Sector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Higgs Doublet Models</a:t>
            </a:r>
            <a:r>
              <a:rPr kumimoji="0" lang="ru-RU" altLang="ru-RU" sz="1800" b="0" dirty="0">
                <a:solidFill>
                  <a:srgbClr val="002060"/>
                </a:solidFill>
                <a:latin typeface="+mn-lt"/>
              </a:rPr>
              <a:t> (</a:t>
            </a: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HDM</a:t>
            </a:r>
            <a:r>
              <a:rPr kumimoji="0" lang="ru-RU" altLang="ru-RU" sz="1800" b="0" dirty="0">
                <a:solidFill>
                  <a:srgbClr val="002060"/>
                </a:solidFill>
                <a:latin typeface="+mn-lt"/>
              </a:rPr>
              <a:t>)</a:t>
            </a:r>
            <a:endParaRPr kumimoji="0" lang="en-US" altLang="ru-RU" sz="1800" b="0" dirty="0">
              <a:solidFill>
                <a:srgbClr val="002060"/>
              </a:solidFill>
              <a:latin typeface="+mn-lt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Higgs in ED, Higgs-</a:t>
            </a:r>
            <a:r>
              <a:rPr kumimoji="0" lang="en-US" altLang="ru-RU" sz="1800" b="0" dirty="0" err="1">
                <a:solidFill>
                  <a:srgbClr val="002060"/>
                </a:solidFill>
                <a:latin typeface="+mn-lt"/>
              </a:rPr>
              <a:t>Radion</a:t>
            </a: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 mixing, composite Higgs</a:t>
            </a:r>
            <a:r>
              <a:rPr kumimoji="0" lang="ru-RU" altLang="ru-RU" sz="1800" b="0" dirty="0">
                <a:solidFill>
                  <a:srgbClr val="002060"/>
                </a:solidFill>
                <a:latin typeface="+mn-lt"/>
              </a:rPr>
              <a:t> (</a:t>
            </a: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RS type</a:t>
            </a:r>
            <a:r>
              <a:rPr kumimoji="0" lang="ru-RU" altLang="ru-RU" sz="1800" b="0" dirty="0">
                <a:solidFill>
                  <a:srgbClr val="002060"/>
                </a:solidFill>
                <a:latin typeface="+mn-lt"/>
              </a:rPr>
              <a:t>)</a:t>
            </a:r>
            <a:endParaRPr kumimoji="0" lang="en-US" altLang="ru-RU" sz="1800" b="0" dirty="0">
              <a:solidFill>
                <a:srgbClr val="002060"/>
              </a:solidFill>
              <a:latin typeface="+mn-lt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kumimoji="0" lang="en-US" altLang="ru-RU" sz="500" b="0" dirty="0">
              <a:solidFill>
                <a:srgbClr val="002060"/>
              </a:solidFill>
              <a:latin typeface="+mn-lt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2200" b="0" dirty="0">
                <a:solidFill>
                  <a:srgbClr val="002060"/>
                </a:solidFill>
                <a:latin typeface="+mn-lt"/>
              </a:rPr>
              <a:t> Hierarchy problem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SUSY (s</a:t>
            </a:r>
            <a:r>
              <a:rPr kumimoji="0" lang="ru-RU" altLang="ru-RU" sz="1800" b="0" dirty="0">
                <a:solidFill>
                  <a:srgbClr val="002060"/>
                </a:solidFill>
                <a:latin typeface="+mn-lt"/>
              </a:rPr>
              <a:t>-</a:t>
            </a: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particles, LSP </a:t>
            </a:r>
            <a:r>
              <a:rPr kumimoji="0" lang="ru-RU" altLang="ru-RU" sz="1800" b="0" dirty="0">
                <a:solidFill>
                  <a:srgbClr val="002060"/>
                </a:solidFill>
                <a:latin typeface="+mn-lt"/>
              </a:rPr>
              <a:t>из </a:t>
            </a: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RPV/split/GM SUSY…)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Extra dimensions</a:t>
            </a:r>
            <a:r>
              <a:rPr kumimoji="0" lang="ru-RU" altLang="ru-RU" sz="1800" b="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(ED)</a:t>
            </a:r>
          </a:p>
          <a:p>
            <a:pPr lvl="2">
              <a:spcBef>
                <a:spcPct val="0"/>
              </a:spcBef>
              <a:buFont typeface="Calibri" panose="020F0502020204030204" pitchFamily="34" charset="0"/>
              <a:buChar char="−"/>
            </a:pPr>
            <a:r>
              <a:rPr kumimoji="0" lang="ru-RU" altLang="ru-RU" sz="1800" b="0" dirty="0">
                <a:solidFill>
                  <a:srgbClr val="002060"/>
                </a:solidFill>
                <a:latin typeface="+mn-lt"/>
              </a:rPr>
              <a:t>КК-</a:t>
            </a: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modes of particles</a:t>
            </a:r>
            <a:r>
              <a:rPr kumimoji="0" lang="ru-RU" altLang="ru-RU" sz="1800" b="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SM,</a:t>
            </a:r>
            <a:r>
              <a:rPr kumimoji="0" lang="ru-RU" altLang="ru-RU" sz="1800" b="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KKPV, FCNC…</a:t>
            </a:r>
            <a:endParaRPr kumimoji="0" lang="ru-RU" altLang="ru-RU" sz="1800" b="0" dirty="0">
              <a:solidFill>
                <a:srgbClr val="002060"/>
              </a:solidFill>
              <a:latin typeface="+mn-lt"/>
            </a:endParaRPr>
          </a:p>
          <a:p>
            <a:pPr lvl="2">
              <a:spcBef>
                <a:spcPct val="0"/>
              </a:spcBef>
              <a:buFont typeface="Calibri" panose="020F0502020204030204" pitchFamily="34" charset="0"/>
              <a:buChar char="−"/>
            </a:pP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microscopic black holes </a:t>
            </a:r>
            <a:r>
              <a:rPr kumimoji="0" lang="ru-RU" altLang="ru-RU" sz="1800" b="0" dirty="0">
                <a:solidFill>
                  <a:srgbClr val="002060"/>
                </a:solidFill>
                <a:latin typeface="+mn-lt"/>
              </a:rPr>
              <a:t>(</a:t>
            </a: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semi-classical</a:t>
            </a:r>
            <a:r>
              <a:rPr kumimoji="0" lang="ru-RU" altLang="ru-RU" sz="1800" b="0" dirty="0">
                <a:solidFill>
                  <a:srgbClr val="002060"/>
                </a:solidFill>
                <a:latin typeface="+mn-lt"/>
              </a:rPr>
              <a:t>, </a:t>
            </a: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string balls, quantum black holes</a:t>
            </a:r>
            <a:r>
              <a:rPr kumimoji="0" lang="ru-RU" altLang="ru-RU" sz="1800" b="0" dirty="0">
                <a:solidFill>
                  <a:srgbClr val="002060"/>
                </a:solidFill>
                <a:latin typeface="+mn-lt"/>
              </a:rPr>
              <a:t>)</a:t>
            </a:r>
            <a:endParaRPr kumimoji="0" lang="en-US" altLang="ru-RU" sz="1800" b="0" dirty="0">
              <a:solidFill>
                <a:srgbClr val="002060"/>
              </a:solidFill>
              <a:latin typeface="+mn-lt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Technicolor (</a:t>
            </a:r>
            <a:r>
              <a:rPr kumimoji="0" lang="en-US" altLang="ru-RU" sz="1800" b="0" dirty="0" err="1">
                <a:solidFill>
                  <a:srgbClr val="002060"/>
                </a:solidFill>
                <a:latin typeface="+mn-lt"/>
              </a:rPr>
              <a:t>technibosons</a:t>
            </a: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 and </a:t>
            </a:r>
            <a:r>
              <a:rPr kumimoji="0" lang="en-US" altLang="ru-RU" sz="1800" b="0" dirty="0" err="1">
                <a:solidFill>
                  <a:srgbClr val="002060"/>
                </a:solidFill>
                <a:latin typeface="+mn-lt"/>
              </a:rPr>
              <a:t>technifermions</a:t>
            </a:r>
            <a:r>
              <a:rPr kumimoji="0" lang="ru-RU" altLang="ru-RU" sz="1800" b="0" dirty="0">
                <a:solidFill>
                  <a:srgbClr val="002060"/>
                </a:solidFill>
                <a:latin typeface="+mn-lt"/>
              </a:rPr>
              <a:t>, </a:t>
            </a: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leptoquarks …)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en-US" altLang="ru-RU" sz="1800" b="0" dirty="0">
                <a:solidFill>
                  <a:srgbClr val="002060"/>
                </a:solidFill>
                <a:latin typeface="+mn-lt"/>
              </a:rPr>
              <a:t>Compositeness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kumimoji="0" lang="en-US" altLang="ru-RU" sz="500" b="0" dirty="0">
              <a:solidFill>
                <a:srgbClr val="002060"/>
              </a:solidFill>
              <a:latin typeface="+mn-lt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kumimoji="0" lang="en-US" altLang="ru-RU" sz="500" b="0" dirty="0">
              <a:solidFill>
                <a:srgbClr val="002060"/>
              </a:solidFill>
              <a:latin typeface="+mn-lt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2200" b="0" dirty="0">
                <a:solidFill>
                  <a:srgbClr val="002060"/>
                </a:solidFill>
                <a:latin typeface="+mn-lt"/>
              </a:rPr>
              <a:t>Dark Matter (EFT)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A1A069-5C83-4020-B65F-1DE726E3FC6B}"/>
              </a:ext>
            </a:extLst>
          </p:cNvPr>
          <p:cNvSpPr txBox="1"/>
          <p:nvPr/>
        </p:nvSpPr>
        <p:spPr>
          <a:xfrm rot="19860108">
            <a:off x="4979746" y="1627521"/>
            <a:ext cx="4691013" cy="1323439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Will be discussed in details someday</a:t>
            </a:r>
          </a:p>
        </p:txBody>
      </p:sp>
      <p:sp>
        <p:nvSpPr>
          <p:cNvPr id="2" name="Дата 3">
            <a:extLst>
              <a:ext uri="{FF2B5EF4-FFF2-40B4-BE49-F238E27FC236}">
                <a16:creationId xmlns:a16="http://schemas.microsoft.com/office/drawing/2014/main" id="{73CF42C5-E336-A76A-1EB2-B4BC07734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0E58256A-1219-5C16-D920-C7E0855DF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56EDBC77-0E7F-0F8C-A58D-B3A54B0D2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6" y="6496095"/>
            <a:ext cx="504657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744158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03F97A-40CA-46E7-BD37-23EDB2AC7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168" y="-27384"/>
            <a:ext cx="8489663" cy="648072"/>
          </a:xfrm>
        </p:spPr>
        <p:txBody>
          <a:bodyPr/>
          <a:lstStyle/>
          <a:p>
            <a:r>
              <a:rPr lang="en-US" sz="3000" dirty="0"/>
              <a:t>Portals to Dark Sector</a:t>
            </a:r>
            <a:endParaRPr lang="en-US" dirty="0"/>
          </a:p>
        </p:txBody>
      </p:sp>
      <p:pic>
        <p:nvPicPr>
          <p:cNvPr id="22" name="Рисунок 2">
            <a:extLst>
              <a:ext uri="{FF2B5EF4-FFF2-40B4-BE49-F238E27FC236}">
                <a16:creationId xmlns:a16="http://schemas.microsoft.com/office/drawing/2014/main" id="{EC87B408-4B65-467E-9BFC-45550FBAD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88" y="980728"/>
            <a:ext cx="9085166" cy="376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0881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03F97A-40CA-46E7-BD37-23EDB2AC7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168" y="-27384"/>
            <a:ext cx="8489663" cy="648072"/>
          </a:xfrm>
        </p:spPr>
        <p:txBody>
          <a:bodyPr/>
          <a:lstStyle/>
          <a:p>
            <a:r>
              <a:rPr lang="en-US" sz="3000" dirty="0"/>
              <a:t/>
            </a:r>
            <a:br>
              <a:rPr lang="en-US" sz="3000" dirty="0"/>
            </a:br>
            <a:r>
              <a:rPr lang="en-US" sz="3000" dirty="0"/>
              <a:t>The simplest DM: one DM particle + one mediator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8F38FF-AB34-4D9B-93FC-78E9B5B36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57" y="980728"/>
            <a:ext cx="8489662" cy="512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51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03F97A-40CA-46E7-BD37-23EDB2AC7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168" y="-27384"/>
            <a:ext cx="8489663" cy="648072"/>
          </a:xfrm>
        </p:spPr>
        <p:txBody>
          <a:bodyPr/>
          <a:lstStyle/>
          <a:p>
            <a:r>
              <a:rPr lang="en-US" sz="3000" dirty="0"/>
              <a:t>Higgs Portal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0A05F7-C884-41EE-BE19-90176A949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72" y="1124744"/>
            <a:ext cx="9195981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054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7EB6419-F315-4849-9C11-6670B6141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06" y="0"/>
            <a:ext cx="8489663" cy="873908"/>
          </a:xfrm>
        </p:spPr>
        <p:txBody>
          <a:bodyPr/>
          <a:lstStyle/>
          <a:p>
            <a:r>
              <a:rPr lang="en-US" sz="3000" dirty="0" err="1"/>
              <a:t>MAssive</a:t>
            </a:r>
            <a:r>
              <a:rPr lang="en-US" sz="3000" dirty="0"/>
              <a:t> Timing </a:t>
            </a:r>
            <a:r>
              <a:rPr lang="en-US" sz="3000" dirty="0" err="1"/>
              <a:t>Hodoscope</a:t>
            </a:r>
            <a:r>
              <a:rPr lang="en-US" sz="3000" dirty="0"/>
              <a:t> for  Ultra-Stable </a:t>
            </a:r>
            <a:r>
              <a:rPr lang="en-US" sz="3000" dirty="0" err="1"/>
              <a:t>neutraLpArticles</a:t>
            </a:r>
            <a:endParaRPr lang="ru-RU" sz="30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2FE63B0-19B7-4DE7-AC03-C887F0315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09" y="873908"/>
            <a:ext cx="9627778" cy="413556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7DCEE54-011B-421E-997B-A848DDDA5F64}"/>
              </a:ext>
            </a:extLst>
          </p:cNvPr>
          <p:cNvSpPr/>
          <p:nvPr/>
        </p:nvSpPr>
        <p:spPr>
          <a:xfrm>
            <a:off x="498624" y="4647449"/>
            <a:ext cx="4953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>
                <a:solidFill>
                  <a:srgbClr val="002060"/>
                </a:solidFill>
              </a:rPr>
              <a:t>The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full-scale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detector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could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then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become</a:t>
            </a:r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dirty="0" err="1">
                <a:solidFill>
                  <a:srgbClr val="002060"/>
                </a:solidFill>
              </a:rPr>
              <a:t>operational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by</a:t>
            </a:r>
            <a:r>
              <a:rPr lang="ru-RU" sz="2000" dirty="0">
                <a:solidFill>
                  <a:srgbClr val="002060"/>
                </a:solidFill>
              </a:rPr>
              <a:t> 2025-26.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A0CBFD2-780C-4364-A787-DD1767E9E80E}"/>
              </a:ext>
            </a:extLst>
          </p:cNvPr>
          <p:cNvSpPr/>
          <p:nvPr/>
        </p:nvSpPr>
        <p:spPr>
          <a:xfrm>
            <a:off x="560512" y="5799700"/>
            <a:ext cx="3365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3"/>
              </a:rPr>
              <a:t>https://arxiv.org/abs/1901.04040</a:t>
            </a:r>
            <a:r>
              <a:rPr lang="ru-RU" dirty="0"/>
              <a:t> </a:t>
            </a: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83524A3F-CCAF-4975-B20B-B512D6FD9D96}"/>
              </a:ext>
            </a:extLst>
          </p:cNvPr>
          <p:cNvCxnSpPr/>
          <p:nvPr/>
        </p:nvCxnSpPr>
        <p:spPr>
          <a:xfrm flipH="1" flipV="1">
            <a:off x="8049344" y="3590897"/>
            <a:ext cx="576064" cy="1854327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CC162B6-36D4-40C4-985C-D9C130B3590A}"/>
              </a:ext>
            </a:extLst>
          </p:cNvPr>
          <p:cNvSpPr txBox="1"/>
          <p:nvPr/>
        </p:nvSpPr>
        <p:spPr>
          <a:xfrm>
            <a:off x="8409384" y="5445224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CMS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01341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7EB6419-F315-4849-9C11-6670B614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Projected MATHUSLA sensitivity</a:t>
            </a:r>
            <a:r>
              <a:rPr lang="ru-RU" sz="3000" dirty="0"/>
              <a:t> </a:t>
            </a:r>
            <a:r>
              <a:rPr lang="en-US" sz="3000" dirty="0"/>
              <a:t>at the HL-LHC (1)</a:t>
            </a:r>
            <a:endParaRPr lang="ru-RU" sz="30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4F75CA6-D7DE-4A6B-A81F-D05C4B769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52" y="869844"/>
            <a:ext cx="6602896" cy="2865773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B24EE0A-5223-4023-921E-E39B797D37F3}"/>
              </a:ext>
            </a:extLst>
          </p:cNvPr>
          <p:cNvSpPr/>
          <p:nvPr/>
        </p:nvSpPr>
        <p:spPr>
          <a:xfrm>
            <a:off x="249486" y="5802366"/>
            <a:ext cx="336560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hlinkClick r:id="rId3"/>
              </a:rPr>
              <a:t>https://arxiv.org/abs/1901.04040</a:t>
            </a:r>
            <a:r>
              <a:rPr lang="ru-RU" dirty="0"/>
              <a:t>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E713261-5BC9-4F9D-9F8F-C5D51A4DCA27}"/>
              </a:ext>
            </a:extLst>
          </p:cNvPr>
          <p:cNvSpPr/>
          <p:nvPr/>
        </p:nvSpPr>
        <p:spPr>
          <a:xfrm>
            <a:off x="177478" y="617790"/>
            <a:ext cx="3024336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err="1">
                <a:solidFill>
                  <a:srgbClr val="002060"/>
                </a:solidFill>
              </a:rPr>
              <a:t>Exotic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Higgs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decays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to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LLPs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553D123-4A32-486E-8D94-27CF9BC367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595" y="3926304"/>
            <a:ext cx="4336926" cy="259904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00D600E-65C4-46F3-B30A-6CF40D81B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219" y="1035735"/>
            <a:ext cx="3286309" cy="272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2822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7EB6419-F315-4849-9C11-6670B614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Projected MATHUSLA sensitivity</a:t>
            </a:r>
            <a:r>
              <a:rPr lang="ru-RU" sz="3000" dirty="0"/>
              <a:t> </a:t>
            </a:r>
            <a:r>
              <a:rPr lang="en-US" sz="3000" dirty="0"/>
              <a:t>at the HL-LHC (2)</a:t>
            </a:r>
            <a:endParaRPr lang="ru-RU" sz="30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3C81530-12AB-476B-A6C8-3D973F8F2A2E}"/>
              </a:ext>
            </a:extLst>
          </p:cNvPr>
          <p:cNvSpPr/>
          <p:nvPr/>
        </p:nvSpPr>
        <p:spPr>
          <a:xfrm>
            <a:off x="335300" y="5950546"/>
            <a:ext cx="336560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hlinkClick r:id="rId2"/>
              </a:rPr>
              <a:t>https://arxiv.org/abs/1901.04040</a:t>
            </a:r>
            <a:r>
              <a:rPr lang="ru-RU" dirty="0"/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3F6E6C-C321-4CD6-A9EC-FE4148C52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28" y="1905488"/>
            <a:ext cx="4320480" cy="38383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9C7733A-12C7-433A-B7C7-159D0F1FC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772" y="1968077"/>
            <a:ext cx="5162124" cy="3713147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FEAF705-9A40-44BB-AC6F-06054C6A10B8}"/>
              </a:ext>
            </a:extLst>
          </p:cNvPr>
          <p:cNvSpPr/>
          <p:nvPr/>
        </p:nvSpPr>
        <p:spPr>
          <a:xfrm>
            <a:off x="134828" y="538122"/>
            <a:ext cx="4320480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002060"/>
                </a:solidFill>
              </a:rPr>
              <a:t> “</a:t>
            </a:r>
            <a:r>
              <a:rPr lang="ru-RU" dirty="0" err="1">
                <a:solidFill>
                  <a:srgbClr val="002060"/>
                </a:solidFill>
              </a:rPr>
              <a:t>Dark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Scalar</a:t>
            </a:r>
            <a:r>
              <a:rPr lang="ru-RU" dirty="0">
                <a:solidFill>
                  <a:srgbClr val="002060"/>
                </a:solidFill>
              </a:rPr>
              <a:t>” </a:t>
            </a:r>
            <a:r>
              <a:rPr lang="ru-RU" dirty="0" err="1">
                <a:solidFill>
                  <a:srgbClr val="002060"/>
                </a:solidFill>
              </a:rPr>
              <a:t>LLPs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in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the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minimal</a:t>
            </a:r>
            <a:r>
              <a:rPr lang="ru-RU" dirty="0">
                <a:solidFill>
                  <a:srgbClr val="002060"/>
                </a:solidFill>
              </a:rPr>
              <a:t> SM+S </a:t>
            </a:r>
            <a:r>
              <a:rPr lang="ru-RU" dirty="0" err="1">
                <a:solidFill>
                  <a:srgbClr val="002060"/>
                </a:solidFill>
              </a:rPr>
              <a:t>extension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where</a:t>
            </a:r>
            <a:r>
              <a:rPr lang="ru-RU" dirty="0">
                <a:solidFill>
                  <a:srgbClr val="002060"/>
                </a:solidFill>
              </a:rPr>
              <a:t> a </a:t>
            </a:r>
            <a:r>
              <a:rPr lang="ru-RU" dirty="0" err="1">
                <a:solidFill>
                  <a:srgbClr val="002060"/>
                </a:solidFill>
              </a:rPr>
              <a:t>scalar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of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mass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mS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mixes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has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mixing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angle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sin</a:t>
            </a:r>
            <a:r>
              <a:rPr lang="ru-RU" dirty="0">
                <a:solidFill>
                  <a:srgbClr val="002060"/>
                </a:solidFill>
              </a:rPr>
              <a:t> θ </a:t>
            </a:r>
            <a:r>
              <a:rPr lang="ru-RU" dirty="0" err="1">
                <a:solidFill>
                  <a:srgbClr val="002060"/>
                </a:solidFill>
              </a:rPr>
              <a:t>with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the</a:t>
            </a:r>
            <a:r>
              <a:rPr lang="ru-RU" dirty="0">
                <a:solidFill>
                  <a:srgbClr val="002060"/>
                </a:solidFill>
              </a:rPr>
              <a:t> 125 </a:t>
            </a:r>
            <a:r>
              <a:rPr lang="ru-RU" dirty="0" err="1">
                <a:solidFill>
                  <a:srgbClr val="002060"/>
                </a:solidFill>
              </a:rPr>
              <a:t>GeV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Higgs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boson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E870428-21B2-4B5B-A15E-12549FBC690F}"/>
              </a:ext>
            </a:extLst>
          </p:cNvPr>
          <p:cNvSpPr/>
          <p:nvPr/>
        </p:nvSpPr>
        <p:spPr>
          <a:xfrm>
            <a:off x="4818172" y="538122"/>
            <a:ext cx="4953000" cy="92333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>
                <a:solidFill>
                  <a:srgbClr val="002060"/>
                </a:solidFill>
              </a:rPr>
              <a:t>Right-Handed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Neutrino</a:t>
            </a:r>
            <a:r>
              <a:rPr lang="ru-RU" dirty="0">
                <a:solidFill>
                  <a:srgbClr val="002060"/>
                </a:solidFill>
              </a:rPr>
              <a:t> LLP </a:t>
            </a:r>
            <a:r>
              <a:rPr lang="ru-RU" dirty="0" err="1">
                <a:solidFill>
                  <a:srgbClr val="002060"/>
                </a:solidFill>
              </a:rPr>
              <a:t>simpliﬁed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model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where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the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mixing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with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active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neutrinos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is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dominated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by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the</a:t>
            </a:r>
            <a:r>
              <a:rPr lang="ru-RU" dirty="0">
                <a:solidFill>
                  <a:srgbClr val="002060"/>
                </a:solidFill>
              </a:rPr>
              <a:t> 2nd </a:t>
            </a:r>
            <a:r>
              <a:rPr lang="ru-RU" dirty="0" err="1">
                <a:solidFill>
                  <a:srgbClr val="002060"/>
                </a:solidFill>
              </a:rPr>
              <a:t>generation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332950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1320168" y="91310"/>
            <a:ext cx="8136904" cy="5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>
              <a:spcBef>
                <a:spcPct val="25000"/>
              </a:spcBef>
              <a:buClr>
                <a:schemeClr val="tx1"/>
              </a:buClr>
            </a:pPr>
            <a:r>
              <a:rPr lang="ru-RU" altLang="ru-RU" sz="3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Простая </a:t>
            </a:r>
            <a:r>
              <a:rPr lang="ru-RU" altLang="ru-RU" sz="3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реинтерпретация</a:t>
            </a:r>
            <a:r>
              <a:rPr lang="ru-RU" altLang="ru-RU" sz="3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результатов</a:t>
            </a:r>
            <a:endParaRPr lang="en-US" altLang="ru-RU" sz="3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05DA0DE-1C09-4207-8763-10685B592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96" y="1988840"/>
            <a:ext cx="8536520" cy="4816049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176D6AC8-0D79-4817-B2CD-3A186E2BB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552" y="645298"/>
            <a:ext cx="479911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Font typeface="Wingdings" pitchFamily="2" charset="2"/>
              <a:buChar char="ü"/>
            </a:pP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используем имеющиеся каналы наблюдения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alt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002060"/>
              </a:buClr>
              <a:buFont typeface="Wingdings" pitchFamily="2" charset="2"/>
              <a:buChar char="ü"/>
            </a:pP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доступны публичные результаты </a:t>
            </a:r>
          </a:p>
          <a:p>
            <a:pPr>
              <a:buClr>
                <a:srgbClr val="002060"/>
              </a:buClr>
              <a:buFont typeface="Wingdings" pitchFamily="2" charset="2"/>
              <a:buChar char="ü"/>
            </a:pP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топологии практически независимы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7722129-7151-41F4-83EC-D79BE105A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3562" y="645298"/>
            <a:ext cx="512243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Clr>
                <a:srgbClr val="002060"/>
              </a:buClr>
              <a:buFont typeface="Wingdings" pitchFamily="2" charset="2"/>
              <a:buChar char="ü"/>
            </a:pP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можно создать новые топологии событий</a:t>
            </a:r>
          </a:p>
          <a:p>
            <a:pPr algn="just">
              <a:buClr>
                <a:srgbClr val="002060"/>
              </a:buClr>
              <a:buFont typeface="Wingdings" pitchFamily="2" charset="2"/>
              <a:buChar char="ü"/>
            </a:pP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результаты могут быть абсолютно новыми</a:t>
            </a:r>
          </a:p>
          <a:p>
            <a:pPr algn="just">
              <a:buClr>
                <a:srgbClr val="002060"/>
              </a:buClr>
              <a:buFont typeface="Wingdings" pitchFamily="2" charset="2"/>
              <a:buChar char="ü"/>
            </a:pP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 перспективе возможность глобального фита по топологиям </a:t>
            </a:r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EA2B6525-6E62-4589-BCB0-366BC9D89644}"/>
              </a:ext>
            </a:extLst>
          </p:cNvPr>
          <p:cNvSpPr/>
          <p:nvPr/>
        </p:nvSpPr>
        <p:spPr>
          <a:xfrm>
            <a:off x="1784648" y="1753294"/>
            <a:ext cx="720080" cy="4014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2E4FD758-3684-4D31-B5F4-4A0A80872C7B}"/>
              </a:ext>
            </a:extLst>
          </p:cNvPr>
          <p:cNvSpPr/>
          <p:nvPr/>
        </p:nvSpPr>
        <p:spPr>
          <a:xfrm>
            <a:off x="7401272" y="1731371"/>
            <a:ext cx="720080" cy="4014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AEC8F1C-874D-48BA-ABA3-0A74327F88D2}"/>
              </a:ext>
            </a:extLst>
          </p:cNvPr>
          <p:cNvSpPr/>
          <p:nvPr/>
        </p:nvSpPr>
        <p:spPr>
          <a:xfrm>
            <a:off x="4504736" y="2368402"/>
            <a:ext cx="4696736" cy="4489598"/>
          </a:xfrm>
          <a:prstGeom prst="rect">
            <a:avLst/>
          </a:prstGeom>
          <a:blipFill dpi="0" rotWithShape="1">
            <a:blip r:embed="rId4" cstate="print">
              <a:alphaModFix amt="45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50963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/>
              <a:t>Классические </a:t>
            </a:r>
            <a:r>
              <a:rPr lang="ru-RU" sz="3000" dirty="0" err="1"/>
              <a:t>дилептоны</a:t>
            </a:r>
            <a:r>
              <a:rPr lang="en-US" sz="3000" dirty="0"/>
              <a:t>: </a:t>
            </a:r>
            <a:r>
              <a:rPr lang="ru-RU" sz="3000" dirty="0" err="1"/>
              <a:t>реинтерпретация</a:t>
            </a:r>
            <a:r>
              <a:rPr lang="ru-RU" sz="3000" dirty="0"/>
              <a:t> </a:t>
            </a:r>
            <a:r>
              <a:rPr lang="en-US" sz="3000" dirty="0"/>
              <a:t>EGM</a:t>
            </a:r>
            <a:endParaRPr lang="ru-RU" sz="3000" dirty="0"/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200472" y="673095"/>
            <a:ext cx="9449604" cy="131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spcBef>
                <a:spcPts val="300"/>
              </a:spcBef>
              <a:buNone/>
            </a:pPr>
            <a:r>
              <a:rPr lang="ru-RU" altLang="ru-RU" sz="1800" dirty="0">
                <a:solidFill>
                  <a:srgbClr val="002060"/>
                </a:solidFill>
              </a:rPr>
              <a:t>Пример типичной </a:t>
            </a:r>
            <a:r>
              <a:rPr lang="ru-RU" altLang="ru-RU" sz="1800" dirty="0" err="1">
                <a:solidFill>
                  <a:srgbClr val="002060"/>
                </a:solidFill>
              </a:rPr>
              <a:t>реинтерпретации</a:t>
            </a:r>
            <a:r>
              <a:rPr lang="ru-RU" altLang="ru-RU" sz="1800" dirty="0">
                <a:solidFill>
                  <a:srgbClr val="002060"/>
                </a:solidFill>
              </a:rPr>
              <a:t> результатов поиска новых тяжелых резонансов</a:t>
            </a:r>
          </a:p>
          <a:p>
            <a:pPr marL="342900" indent="-342900">
              <a:spcBef>
                <a:spcPts val="300"/>
              </a:spcBef>
              <a:buNone/>
            </a:pPr>
            <a:r>
              <a:rPr lang="ru-RU" altLang="ru-RU" sz="1800" dirty="0">
                <a:solidFill>
                  <a:srgbClr val="002060"/>
                </a:solidFill>
              </a:rPr>
              <a:t>в рамках новых моделей </a:t>
            </a:r>
            <a:r>
              <a:rPr lang="en-US" altLang="ru-RU" sz="1800" dirty="0">
                <a:solidFill>
                  <a:srgbClr val="002060"/>
                </a:solidFill>
              </a:rPr>
              <a:t>BSM</a:t>
            </a:r>
            <a:r>
              <a:rPr lang="ru-RU" altLang="ru-RU" sz="1800" dirty="0">
                <a:solidFill>
                  <a:srgbClr val="002060"/>
                </a:solidFill>
              </a:rPr>
              <a:t>: использование модельно–независимый предела на </a:t>
            </a:r>
          </a:p>
          <a:p>
            <a:pPr marL="342900" indent="-342900">
              <a:spcBef>
                <a:spcPts val="300"/>
              </a:spcBef>
              <a:buNone/>
            </a:pPr>
            <a:r>
              <a:rPr lang="ru-RU" altLang="ru-RU" sz="1800" dirty="0">
                <a:solidFill>
                  <a:srgbClr val="002060"/>
                </a:solidFill>
              </a:rPr>
              <a:t>сечение для установления ограничений на массу новых узких резонансов со спином 1 </a:t>
            </a:r>
          </a:p>
          <a:p>
            <a:pPr marL="342900" indent="-342900">
              <a:spcBef>
                <a:spcPts val="300"/>
              </a:spcBef>
              <a:buNone/>
            </a:pPr>
            <a:r>
              <a:rPr lang="ru-RU" altLang="ru-RU" sz="1800" dirty="0">
                <a:solidFill>
                  <a:srgbClr val="002060"/>
                </a:solidFill>
              </a:rPr>
              <a:t>и спином 2. Например, для  расширенных калибровочных моделей GSM, LR и E</a:t>
            </a:r>
            <a:r>
              <a:rPr lang="ru-RU" altLang="ru-RU" sz="1800" baseline="-25000" dirty="0">
                <a:solidFill>
                  <a:srgbClr val="002060"/>
                </a:solidFill>
              </a:rPr>
              <a:t>6</a:t>
            </a:r>
            <a:endParaRPr lang="en-US" altLang="ru-RU" sz="1600" baseline="-25000" dirty="0">
              <a:solidFill>
                <a:srgbClr val="00206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45803B-0C46-4FE0-AEC7-BAF843462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80" y="2039882"/>
            <a:ext cx="4968552" cy="39093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ED68505-0B70-44B5-9350-52023EE21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889" y="2564904"/>
            <a:ext cx="3731780" cy="5040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61B0FBA-E68D-4555-A5C4-008D42CEF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854" y="3890273"/>
            <a:ext cx="2601146" cy="967444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F1C124A-E4C9-450B-B546-4A995543BCBD}"/>
              </a:ext>
            </a:extLst>
          </p:cNvPr>
          <p:cNvSpPr/>
          <p:nvPr/>
        </p:nvSpPr>
        <p:spPr>
          <a:xfrm>
            <a:off x="5388620" y="2132856"/>
            <a:ext cx="4074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 В приближении узкого резонанса NWA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2502BBC-D7C2-4E09-B777-543DA63563F6}"/>
              </a:ext>
            </a:extLst>
          </p:cNvPr>
          <p:cNvSpPr/>
          <p:nvPr/>
        </p:nvSpPr>
        <p:spPr>
          <a:xfrm>
            <a:off x="5421538" y="5013176"/>
            <a:ext cx="45000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Первая </a:t>
            </a:r>
            <a:r>
              <a:rPr lang="ru-RU" dirty="0" err="1">
                <a:solidFill>
                  <a:srgbClr val="C00000"/>
                </a:solidFill>
              </a:rPr>
              <a:t>реинтерпретация</a:t>
            </a:r>
            <a:r>
              <a:rPr lang="ru-RU" dirty="0">
                <a:solidFill>
                  <a:srgbClr val="C00000"/>
                </a:solidFill>
              </a:rPr>
              <a:t> в данном канале,</a:t>
            </a:r>
          </a:p>
          <a:p>
            <a:r>
              <a:rPr lang="ru-RU" dirty="0">
                <a:solidFill>
                  <a:srgbClr val="C00000"/>
                </a:solidFill>
              </a:rPr>
              <a:t>начиная с </a:t>
            </a:r>
            <a:r>
              <a:rPr lang="en-US" dirty="0">
                <a:solidFill>
                  <a:srgbClr val="C00000"/>
                </a:solidFill>
              </a:rPr>
              <a:t>RUN1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B2AFA8C-D233-49E0-9375-3F3CF8BAE4DA}"/>
              </a:ext>
            </a:extLst>
          </p:cNvPr>
          <p:cNvSpPr/>
          <p:nvPr/>
        </p:nvSpPr>
        <p:spPr>
          <a:xfrm>
            <a:off x="5559889" y="3145796"/>
            <a:ext cx="33469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коэффициенты, связанные с СФ </a:t>
            </a:r>
          </a:p>
          <a:p>
            <a:r>
              <a:rPr lang="ru-RU" dirty="0">
                <a:solidFill>
                  <a:srgbClr val="C00000"/>
                </a:solidFill>
              </a:rPr>
              <a:t>(модельно-независимые) </a:t>
            </a: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5DE917EE-1483-4B89-823C-06E7DDCEBF2F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7040030" y="2959372"/>
            <a:ext cx="193330" cy="186424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339AE23F-73C4-4022-9F79-136ED470EA07}"/>
              </a:ext>
            </a:extLst>
          </p:cNvPr>
          <p:cNvCxnSpPr>
            <a:cxnSpLocks/>
          </p:cNvCxnSpPr>
          <p:nvPr/>
        </p:nvCxnSpPr>
        <p:spPr>
          <a:xfrm flipV="1">
            <a:off x="8193360" y="2959371"/>
            <a:ext cx="121322" cy="28283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65BA0E64-F592-4E74-B7F3-59462CD9851B}"/>
              </a:ext>
            </a:extLst>
          </p:cNvPr>
          <p:cNvSpPr/>
          <p:nvPr/>
        </p:nvSpPr>
        <p:spPr>
          <a:xfrm>
            <a:off x="272480" y="5877272"/>
            <a:ext cx="93992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Позволяет в случае экспериментального обнаружения Z′ произвести отбор соответствующей ему модели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2EE225C5-6035-4566-ADC1-9BBCE374A79C}"/>
              </a:ext>
            </a:extLst>
          </p:cNvPr>
          <p:cNvSpPr/>
          <p:nvPr/>
        </p:nvSpPr>
        <p:spPr>
          <a:xfrm>
            <a:off x="1712640" y="2632256"/>
            <a:ext cx="1279180" cy="5847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EXO-19-019</a:t>
            </a:r>
            <a:r>
              <a:rPr lang="ru-RU" sz="1600" dirty="0">
                <a:solidFill>
                  <a:srgbClr val="C00000"/>
                </a:solidFill>
              </a:rPr>
              <a:t>,</a:t>
            </a:r>
          </a:p>
          <a:p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en-US" sz="1600" dirty="0">
                <a:solidFill>
                  <a:srgbClr val="C00000"/>
                </a:solidFill>
              </a:rPr>
              <a:t>rev. 2021</a:t>
            </a:r>
            <a:endParaRPr lang="ru-RU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35978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B3B2C7-5F6C-4AF2-B1E5-D831443E4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581" y="3862956"/>
            <a:ext cx="3492947" cy="287841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C1885F-4E44-4AF1-B9F5-3DD5221F1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194" y="616017"/>
            <a:ext cx="3403821" cy="28755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/>
              <a:t>Темная материя на </a:t>
            </a:r>
            <a:r>
              <a:rPr lang="en-US" sz="3000" dirty="0"/>
              <a:t>LHC: </a:t>
            </a:r>
            <a:r>
              <a:rPr lang="ru-RU" sz="3000" dirty="0"/>
              <a:t>классические </a:t>
            </a:r>
            <a:r>
              <a:rPr lang="ru-RU" sz="3000" dirty="0" err="1"/>
              <a:t>дилептоны</a:t>
            </a:r>
            <a:endParaRPr lang="ru-RU" sz="3000" dirty="0"/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56456" y="620688"/>
            <a:ext cx="6192688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spcBef>
                <a:spcPts val="600"/>
              </a:spcBef>
              <a:buNone/>
            </a:pPr>
            <a:r>
              <a:rPr lang="ru-RU" altLang="ru-RU" sz="1800" dirty="0">
                <a:solidFill>
                  <a:srgbClr val="002060"/>
                </a:solidFill>
              </a:rPr>
              <a:t>Максимально простая модель ТМ (</a:t>
            </a:r>
            <a:r>
              <a:rPr lang="en-US" altLang="ru-RU" sz="1800" dirty="0">
                <a:solidFill>
                  <a:srgbClr val="002060"/>
                </a:solidFill>
              </a:rPr>
              <a:t>Simplest DM model</a:t>
            </a:r>
            <a:r>
              <a:rPr lang="ru-RU" altLang="ru-RU" sz="1800" dirty="0">
                <a:solidFill>
                  <a:srgbClr val="002060"/>
                </a:solidFill>
              </a:rPr>
              <a:t>)</a:t>
            </a:r>
            <a:endParaRPr lang="en-US" altLang="ru-RU" sz="1800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ü"/>
            </a:pPr>
            <a:r>
              <a:rPr lang="ru-RU" altLang="ru-RU" sz="1600" dirty="0">
                <a:solidFill>
                  <a:srgbClr val="002060"/>
                </a:solidFill>
              </a:rPr>
              <a:t>один векторный или аксиально-векторный переносчик (спин 1) взаимодействия СМ-ТМ</a:t>
            </a:r>
            <a:r>
              <a:rPr lang="en-US" altLang="ru-RU" sz="1600" dirty="0">
                <a:solidFill>
                  <a:srgbClr val="002060"/>
                </a:solidFill>
              </a:rPr>
              <a:t> (V/AV)</a:t>
            </a:r>
            <a:endParaRPr lang="ru-RU" altLang="ru-RU" sz="1600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ü"/>
            </a:pPr>
            <a:r>
              <a:rPr lang="ru-RU" altLang="ru-RU" sz="1600" dirty="0">
                <a:solidFill>
                  <a:srgbClr val="002060"/>
                </a:solidFill>
              </a:rPr>
              <a:t>взаимодействие в </a:t>
            </a:r>
            <a:r>
              <a:rPr lang="en-US" altLang="ru-RU" sz="1600" i="1" dirty="0">
                <a:solidFill>
                  <a:srgbClr val="002060"/>
                </a:solidFill>
              </a:rPr>
              <a:t>s-</a:t>
            </a:r>
            <a:r>
              <a:rPr lang="ru-RU" altLang="ru-RU" sz="1600" dirty="0">
                <a:solidFill>
                  <a:srgbClr val="002060"/>
                </a:solidFill>
              </a:rPr>
              <a:t>канале (</a:t>
            </a:r>
            <a:r>
              <a:rPr lang="ru-RU" altLang="ru-RU" sz="1600" dirty="0" err="1">
                <a:solidFill>
                  <a:srgbClr val="002060"/>
                </a:solidFill>
              </a:rPr>
              <a:t>ДЯ-тип</a:t>
            </a:r>
            <a:r>
              <a:rPr lang="ru-RU" altLang="ru-RU" sz="1600" dirty="0">
                <a:solidFill>
                  <a:srgbClr val="002060"/>
                </a:solidFill>
              </a:rPr>
              <a:t>)</a:t>
            </a:r>
            <a:endParaRPr lang="en-US" altLang="ru-RU" sz="1600" dirty="0">
              <a:solidFill>
                <a:srgbClr val="002060"/>
              </a:solidFill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128464" y="3284984"/>
            <a:ext cx="6264696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spcBef>
                <a:spcPts val="600"/>
              </a:spcBef>
              <a:buNone/>
            </a:pPr>
            <a:r>
              <a:rPr lang="ru-RU" altLang="ru-RU" sz="1800" dirty="0">
                <a:solidFill>
                  <a:srgbClr val="002060"/>
                </a:solidFill>
              </a:rPr>
              <a:t>Два сценария (набора параметров)</a:t>
            </a:r>
            <a:endParaRPr lang="en-US" altLang="ru-RU" sz="1800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ü"/>
            </a:pPr>
            <a:r>
              <a:rPr lang="ru-RU" altLang="ru-RU" sz="1600" dirty="0">
                <a:solidFill>
                  <a:srgbClr val="002060"/>
                </a:solidFill>
              </a:rPr>
              <a:t>векторный переносчик с подавленным лептонным</a:t>
            </a:r>
            <a:r>
              <a:rPr lang="en-US" altLang="ru-RU" sz="1600" dirty="0">
                <a:solidFill>
                  <a:srgbClr val="002060"/>
                </a:solidFill>
              </a:rPr>
              <a:t> </a:t>
            </a:r>
            <a:r>
              <a:rPr lang="ru-RU" altLang="ru-RU" sz="1600" dirty="0">
                <a:solidFill>
                  <a:srgbClr val="002060"/>
                </a:solidFill>
              </a:rPr>
              <a:t>сектором</a:t>
            </a:r>
            <a:r>
              <a:rPr lang="en-US" altLang="ru-RU" sz="1600" dirty="0">
                <a:solidFill>
                  <a:srgbClr val="002060"/>
                </a:solidFill>
              </a:rPr>
              <a:t>: </a:t>
            </a:r>
            <a:r>
              <a:rPr lang="en-US" altLang="ru-RU" sz="1600" dirty="0" err="1">
                <a:solidFill>
                  <a:srgbClr val="002060"/>
                </a:solidFill>
              </a:rPr>
              <a:t>g</a:t>
            </a:r>
            <a:r>
              <a:rPr lang="en-US" altLang="ru-RU" sz="1600" baseline="-25000" dirty="0" err="1">
                <a:solidFill>
                  <a:srgbClr val="002060"/>
                </a:solidFill>
              </a:rPr>
              <a:t>q</a:t>
            </a:r>
            <a:r>
              <a:rPr lang="en-US" altLang="ru-RU" sz="1600" baseline="-25000" dirty="0">
                <a:solidFill>
                  <a:srgbClr val="002060"/>
                </a:solidFill>
              </a:rPr>
              <a:t> </a:t>
            </a:r>
            <a:r>
              <a:rPr lang="en-US" altLang="ru-RU" sz="1600" dirty="0">
                <a:solidFill>
                  <a:srgbClr val="002060"/>
                </a:solidFill>
              </a:rPr>
              <a:t>= 0.1, </a:t>
            </a:r>
            <a:r>
              <a:rPr lang="en-US" altLang="ru-RU" sz="1600" dirty="0" err="1">
                <a:solidFill>
                  <a:srgbClr val="002060"/>
                </a:solidFill>
              </a:rPr>
              <a:t>g</a:t>
            </a:r>
            <a:r>
              <a:rPr lang="en-US" altLang="ru-RU" sz="1600" baseline="-25000" dirty="0" err="1">
                <a:solidFill>
                  <a:srgbClr val="002060"/>
                </a:solidFill>
              </a:rPr>
              <a:t>DM</a:t>
            </a:r>
            <a:r>
              <a:rPr lang="en-US" altLang="ru-RU" sz="1600" dirty="0">
                <a:solidFill>
                  <a:srgbClr val="002060"/>
                </a:solidFill>
              </a:rPr>
              <a:t> = 1.0, </a:t>
            </a:r>
            <a:r>
              <a:rPr lang="en-US" altLang="ru-RU" sz="1600" dirty="0" err="1">
                <a:solidFill>
                  <a:srgbClr val="002060"/>
                </a:solidFill>
              </a:rPr>
              <a:t>g</a:t>
            </a:r>
            <a:r>
              <a:rPr lang="en-US" altLang="ru-RU" sz="1600" baseline="-25000" dirty="0" err="1">
                <a:solidFill>
                  <a:srgbClr val="002060"/>
                </a:solidFill>
              </a:rPr>
              <a:t>l</a:t>
            </a:r>
            <a:r>
              <a:rPr lang="en-US" altLang="ru-RU" sz="1600" baseline="-25000" dirty="0">
                <a:solidFill>
                  <a:srgbClr val="002060"/>
                </a:solidFill>
              </a:rPr>
              <a:t> </a:t>
            </a:r>
            <a:r>
              <a:rPr lang="en-US" altLang="ru-RU" sz="1600" dirty="0">
                <a:solidFill>
                  <a:srgbClr val="002060"/>
                </a:solidFill>
              </a:rPr>
              <a:t>= 0.01</a:t>
            </a:r>
            <a:endParaRPr lang="ru-RU" altLang="ru-RU" sz="1600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ü"/>
            </a:pPr>
            <a:r>
              <a:rPr lang="ru-RU" altLang="ru-RU" sz="1600" dirty="0">
                <a:solidFill>
                  <a:srgbClr val="002060"/>
                </a:solidFill>
              </a:rPr>
              <a:t>аксиально-векторный переносчик с одинаковым взаимодействием с лептонами и кварками</a:t>
            </a:r>
            <a:r>
              <a:rPr lang="en-US" altLang="ru-RU" sz="1600" dirty="0">
                <a:solidFill>
                  <a:srgbClr val="002060"/>
                </a:solidFill>
              </a:rPr>
              <a:t>:    	      </a:t>
            </a:r>
            <a:r>
              <a:rPr lang="en-US" altLang="ru-RU" sz="1600" dirty="0" err="1">
                <a:solidFill>
                  <a:srgbClr val="002060"/>
                </a:solidFill>
              </a:rPr>
              <a:t>g</a:t>
            </a:r>
            <a:r>
              <a:rPr lang="en-US" altLang="ru-RU" sz="1600" baseline="-25000" dirty="0" err="1">
                <a:solidFill>
                  <a:srgbClr val="002060"/>
                </a:solidFill>
              </a:rPr>
              <a:t>DM</a:t>
            </a:r>
            <a:r>
              <a:rPr lang="en-US" altLang="ru-RU" sz="1600" dirty="0">
                <a:solidFill>
                  <a:srgbClr val="002060"/>
                </a:solidFill>
              </a:rPr>
              <a:t> = 1.0, </a:t>
            </a:r>
            <a:r>
              <a:rPr lang="en-US" altLang="ru-RU" sz="1600" dirty="0" err="1">
                <a:solidFill>
                  <a:srgbClr val="002060"/>
                </a:solidFill>
              </a:rPr>
              <a:t>g</a:t>
            </a:r>
            <a:r>
              <a:rPr lang="en-US" altLang="ru-RU" sz="1600" baseline="-25000" dirty="0" err="1">
                <a:solidFill>
                  <a:srgbClr val="002060"/>
                </a:solidFill>
              </a:rPr>
              <a:t>q</a:t>
            </a:r>
            <a:r>
              <a:rPr lang="en-US" altLang="ru-RU" sz="1600" baseline="-25000" dirty="0">
                <a:solidFill>
                  <a:srgbClr val="002060"/>
                </a:solidFill>
              </a:rPr>
              <a:t> </a:t>
            </a:r>
            <a:r>
              <a:rPr lang="en-US" altLang="ru-RU" sz="1600" dirty="0">
                <a:solidFill>
                  <a:srgbClr val="002060"/>
                </a:solidFill>
              </a:rPr>
              <a:t>= </a:t>
            </a:r>
            <a:r>
              <a:rPr lang="en-US" altLang="ru-RU" sz="1600" dirty="0" err="1">
                <a:solidFill>
                  <a:srgbClr val="002060"/>
                </a:solidFill>
              </a:rPr>
              <a:t>g</a:t>
            </a:r>
            <a:r>
              <a:rPr lang="en-US" altLang="ru-RU" sz="1600" baseline="-25000" dirty="0" err="1">
                <a:solidFill>
                  <a:srgbClr val="002060"/>
                </a:solidFill>
              </a:rPr>
              <a:t>l</a:t>
            </a:r>
            <a:r>
              <a:rPr lang="en-US" altLang="ru-RU" sz="1600" baseline="-25000" dirty="0">
                <a:solidFill>
                  <a:srgbClr val="002060"/>
                </a:solidFill>
              </a:rPr>
              <a:t> </a:t>
            </a:r>
            <a:r>
              <a:rPr lang="en-US" altLang="ru-RU" sz="1600" dirty="0">
                <a:solidFill>
                  <a:srgbClr val="002060"/>
                </a:solidFill>
              </a:rPr>
              <a:t>= 0.1</a:t>
            </a:r>
            <a:endParaRPr lang="ru-RU" altLang="ru-RU" sz="1600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ü"/>
            </a:pPr>
            <a:r>
              <a:rPr lang="ru-RU" altLang="ru-RU" sz="1600" dirty="0">
                <a:solidFill>
                  <a:srgbClr val="002060"/>
                </a:solidFill>
              </a:rPr>
              <a:t>интерференция </a:t>
            </a:r>
            <a:r>
              <a:rPr lang="en-US" altLang="ru-RU" sz="1600" dirty="0">
                <a:solidFill>
                  <a:srgbClr val="002060"/>
                </a:solidFill>
              </a:rPr>
              <a:t>c</a:t>
            </a:r>
            <a:r>
              <a:rPr lang="ru-RU" altLang="ru-RU" sz="1600" dirty="0">
                <a:solidFill>
                  <a:srgbClr val="002060"/>
                </a:solidFill>
              </a:rPr>
              <a:t> переносчиками ДЯ </a:t>
            </a:r>
            <a:r>
              <a:rPr lang="en-US" altLang="ru-RU" sz="1600" dirty="0">
                <a:solidFill>
                  <a:srgbClr val="002060"/>
                </a:solidFill>
              </a:rPr>
              <a:t>(gamma/</a:t>
            </a:r>
            <a:r>
              <a:rPr lang="en-US" altLang="ru-RU" sz="1600" i="1" dirty="0">
                <a:solidFill>
                  <a:srgbClr val="002060"/>
                </a:solidFill>
              </a:rPr>
              <a:t>Z</a:t>
            </a:r>
            <a:r>
              <a:rPr lang="en-US" altLang="ru-RU" sz="1600" i="1" baseline="30000" dirty="0">
                <a:solidFill>
                  <a:srgbClr val="002060"/>
                </a:solidFill>
              </a:rPr>
              <a:t>0</a:t>
            </a:r>
            <a:r>
              <a:rPr lang="en-US" altLang="ru-RU" sz="1600" dirty="0">
                <a:solidFill>
                  <a:srgbClr val="002060"/>
                </a:solidFill>
              </a:rPr>
              <a:t>) </a:t>
            </a:r>
            <a:r>
              <a:rPr lang="ru-RU" altLang="ru-RU" sz="1600" dirty="0">
                <a:solidFill>
                  <a:srgbClr val="002060"/>
                </a:solidFill>
              </a:rPr>
              <a:t>полагается несущественной (</a:t>
            </a:r>
            <a:r>
              <a:rPr lang="en-US" altLang="ru-RU" sz="1600" dirty="0">
                <a:solidFill>
                  <a:srgbClr val="002060"/>
                </a:solidFill>
              </a:rPr>
              <a:t>&lt;</a:t>
            </a:r>
            <a:r>
              <a:rPr lang="ru-RU" altLang="ru-RU" sz="1600" dirty="0">
                <a:solidFill>
                  <a:srgbClr val="002060"/>
                </a:solidFill>
              </a:rPr>
              <a:t>5%)</a:t>
            </a:r>
            <a:endParaRPr lang="en-US" altLang="ru-RU" sz="1600" dirty="0">
              <a:solidFill>
                <a:srgbClr val="002060"/>
              </a:solidFill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2864768" y="2154778"/>
            <a:ext cx="3384376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spcBef>
                <a:spcPts val="600"/>
              </a:spcBef>
              <a:buNone/>
            </a:pPr>
            <a:r>
              <a:rPr lang="ru-RU" altLang="ru-RU" sz="1800" dirty="0">
                <a:solidFill>
                  <a:srgbClr val="C00000"/>
                </a:solidFill>
              </a:rPr>
              <a:t>5 параметров</a:t>
            </a:r>
            <a:r>
              <a:rPr lang="en-US" altLang="ru-RU" sz="1800" dirty="0">
                <a:solidFill>
                  <a:srgbClr val="C00000"/>
                </a:solidFill>
              </a:rPr>
              <a:t>:</a:t>
            </a:r>
          </a:p>
          <a:p>
            <a:pPr marL="342900" indent="-342900">
              <a:spcBef>
                <a:spcPts val="600"/>
              </a:spcBef>
              <a:buNone/>
            </a:pPr>
            <a:r>
              <a:rPr lang="en-US" altLang="ru-RU" sz="1800" dirty="0" err="1">
                <a:solidFill>
                  <a:srgbClr val="C00000"/>
                </a:solidFill>
              </a:rPr>
              <a:t>m</a:t>
            </a:r>
            <a:r>
              <a:rPr lang="en-US" altLang="ru-RU" sz="1800" baseline="-25000" dirty="0" err="1">
                <a:solidFill>
                  <a:srgbClr val="C00000"/>
                </a:solidFill>
              </a:rPr>
              <a:t>DM</a:t>
            </a:r>
            <a:r>
              <a:rPr lang="en-US" altLang="ru-RU" sz="1800" dirty="0">
                <a:solidFill>
                  <a:srgbClr val="C00000"/>
                </a:solidFill>
              </a:rPr>
              <a:t>, </a:t>
            </a:r>
            <a:r>
              <a:rPr lang="en-US" altLang="ru-RU" sz="1800" dirty="0" err="1">
                <a:solidFill>
                  <a:srgbClr val="C00000"/>
                </a:solidFill>
              </a:rPr>
              <a:t>m</a:t>
            </a:r>
            <a:r>
              <a:rPr lang="en-US" altLang="ru-RU" sz="1800" baseline="-25000" dirty="0" err="1">
                <a:solidFill>
                  <a:srgbClr val="C00000"/>
                </a:solidFill>
              </a:rPr>
              <a:t>Med</a:t>
            </a:r>
            <a:r>
              <a:rPr lang="en-US" altLang="ru-RU" sz="1800" dirty="0">
                <a:solidFill>
                  <a:srgbClr val="C00000"/>
                </a:solidFill>
              </a:rPr>
              <a:t>, </a:t>
            </a:r>
            <a:r>
              <a:rPr lang="en-US" altLang="ru-RU" sz="1800" dirty="0" err="1">
                <a:solidFill>
                  <a:srgbClr val="C00000"/>
                </a:solidFill>
              </a:rPr>
              <a:t>g</a:t>
            </a:r>
            <a:r>
              <a:rPr lang="en-US" altLang="ru-RU" sz="1800" baseline="-25000" dirty="0" err="1">
                <a:solidFill>
                  <a:srgbClr val="C00000"/>
                </a:solidFill>
              </a:rPr>
              <a:t>DM</a:t>
            </a:r>
            <a:r>
              <a:rPr lang="en-US" altLang="ru-RU" sz="1800" dirty="0">
                <a:solidFill>
                  <a:srgbClr val="C00000"/>
                </a:solidFill>
              </a:rPr>
              <a:t>, </a:t>
            </a:r>
            <a:r>
              <a:rPr lang="en-US" altLang="ru-RU" sz="1800" dirty="0" err="1">
                <a:solidFill>
                  <a:srgbClr val="C00000"/>
                </a:solidFill>
              </a:rPr>
              <a:t>g</a:t>
            </a:r>
            <a:r>
              <a:rPr lang="en-US" altLang="ru-RU" sz="1800" baseline="-25000" dirty="0" err="1">
                <a:solidFill>
                  <a:srgbClr val="C00000"/>
                </a:solidFill>
              </a:rPr>
              <a:t>l</a:t>
            </a:r>
            <a:r>
              <a:rPr lang="en-US" altLang="ru-RU" sz="1800" dirty="0">
                <a:solidFill>
                  <a:srgbClr val="C00000"/>
                </a:solidFill>
              </a:rPr>
              <a:t>, </a:t>
            </a:r>
            <a:r>
              <a:rPr lang="en-US" altLang="ru-RU" sz="1800" dirty="0" err="1">
                <a:solidFill>
                  <a:srgbClr val="C00000"/>
                </a:solidFill>
              </a:rPr>
              <a:t>g</a:t>
            </a:r>
            <a:r>
              <a:rPr lang="en-US" altLang="ru-RU" sz="1800" baseline="-25000" dirty="0" err="1">
                <a:solidFill>
                  <a:srgbClr val="C00000"/>
                </a:solidFill>
              </a:rPr>
              <a:t>q</a:t>
            </a:r>
            <a:r>
              <a:rPr lang="en-US" altLang="ru-RU" sz="1800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2658" y="1844824"/>
            <a:ext cx="1714078" cy="155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6">
            <a:extLst>
              <a:ext uri="{FF2B5EF4-FFF2-40B4-BE49-F238E27FC236}">
                <a16:creationId xmlns:a16="http://schemas.microsoft.com/office/drawing/2014/main" id="{645CB7FB-5E07-49FB-A708-954A6CA8A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464" y="5621759"/>
            <a:ext cx="6192688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-342900">
              <a:spcBef>
                <a:spcPts val="600"/>
              </a:spcBef>
              <a:buNone/>
            </a:pPr>
            <a:r>
              <a:rPr lang="en-US" altLang="ru-RU" sz="1600" dirty="0" err="1">
                <a:solidFill>
                  <a:srgbClr val="002060"/>
                </a:solidFill>
              </a:rPr>
              <a:t>M</a:t>
            </a:r>
            <a:r>
              <a:rPr lang="en-US" altLang="ru-RU" sz="1600" baseline="-25000" dirty="0" err="1">
                <a:solidFill>
                  <a:srgbClr val="002060"/>
                </a:solidFill>
              </a:rPr>
              <a:t>med</a:t>
            </a:r>
            <a:r>
              <a:rPr lang="en-US" altLang="ru-RU" sz="1600" dirty="0">
                <a:solidFill>
                  <a:srgbClr val="002060"/>
                </a:solidFill>
              </a:rPr>
              <a:t> &lt; 1.92 (4.64) T</a:t>
            </a:r>
            <a:r>
              <a:rPr lang="ru-RU" altLang="ru-RU" sz="1600" dirty="0">
                <a:solidFill>
                  <a:srgbClr val="002060"/>
                </a:solidFill>
              </a:rPr>
              <a:t>эВ при больших </a:t>
            </a:r>
            <a:r>
              <a:rPr lang="en-US" altLang="ru-RU" sz="1600" dirty="0" err="1">
                <a:solidFill>
                  <a:srgbClr val="002060"/>
                </a:solidFill>
              </a:rPr>
              <a:t>m</a:t>
            </a:r>
            <a:r>
              <a:rPr lang="en-US" altLang="ru-RU" sz="1600" baseline="-25000" dirty="0" err="1">
                <a:solidFill>
                  <a:srgbClr val="002060"/>
                </a:solidFill>
              </a:rPr>
              <a:t>DM</a:t>
            </a:r>
            <a:r>
              <a:rPr lang="en-US" altLang="ru-RU" sz="1600" dirty="0">
                <a:solidFill>
                  <a:srgbClr val="002060"/>
                </a:solidFill>
              </a:rPr>
              <a:t> </a:t>
            </a:r>
            <a:r>
              <a:rPr lang="ru-RU" altLang="ru-RU" sz="1600" dirty="0">
                <a:solidFill>
                  <a:srgbClr val="002060"/>
                </a:solidFill>
              </a:rPr>
              <a:t>для векторного (аксиально-векторного) переносчика</a:t>
            </a:r>
            <a:r>
              <a:rPr lang="ru-RU" altLang="ru-RU" sz="1800" dirty="0">
                <a:solidFill>
                  <a:srgbClr val="002060"/>
                </a:solidFill>
              </a:rPr>
              <a:t>	</a:t>
            </a:r>
          </a:p>
          <a:p>
            <a:pPr indent="-342900">
              <a:spcBef>
                <a:spcPts val="600"/>
              </a:spcBef>
              <a:buNone/>
            </a:pPr>
            <a:r>
              <a:rPr lang="en-US" altLang="ru-RU" sz="1600" dirty="0" err="1">
                <a:solidFill>
                  <a:srgbClr val="002060"/>
                </a:solidFill>
              </a:rPr>
              <a:t>M</a:t>
            </a:r>
            <a:r>
              <a:rPr lang="en-US" altLang="ru-RU" sz="1600" baseline="-25000" dirty="0" err="1">
                <a:solidFill>
                  <a:srgbClr val="002060"/>
                </a:solidFill>
              </a:rPr>
              <a:t>med</a:t>
            </a:r>
            <a:r>
              <a:rPr lang="en-US" altLang="ru-RU" sz="1600" dirty="0">
                <a:solidFill>
                  <a:srgbClr val="002060"/>
                </a:solidFill>
              </a:rPr>
              <a:t> &lt; 1.</a:t>
            </a:r>
            <a:r>
              <a:rPr lang="ru-RU" altLang="ru-RU" sz="1600" dirty="0">
                <a:solidFill>
                  <a:srgbClr val="002060"/>
                </a:solidFill>
              </a:rPr>
              <a:t>04</a:t>
            </a:r>
            <a:r>
              <a:rPr lang="en-US" altLang="ru-RU" sz="1600" dirty="0">
                <a:solidFill>
                  <a:srgbClr val="002060"/>
                </a:solidFill>
              </a:rPr>
              <a:t> (</a:t>
            </a:r>
            <a:r>
              <a:rPr lang="ru-RU" altLang="ru-RU" sz="1600" dirty="0">
                <a:solidFill>
                  <a:srgbClr val="002060"/>
                </a:solidFill>
              </a:rPr>
              <a:t>3</a:t>
            </a:r>
            <a:r>
              <a:rPr lang="en-US" altLang="ru-RU" sz="1600" dirty="0">
                <a:solidFill>
                  <a:srgbClr val="002060"/>
                </a:solidFill>
              </a:rPr>
              <a:t>.</a:t>
            </a:r>
            <a:r>
              <a:rPr lang="ru-RU" altLang="ru-RU" sz="1600" dirty="0">
                <a:solidFill>
                  <a:srgbClr val="002060"/>
                </a:solidFill>
              </a:rPr>
              <a:t>41</a:t>
            </a:r>
            <a:r>
              <a:rPr lang="en-US" altLang="ru-RU" sz="1600" dirty="0">
                <a:solidFill>
                  <a:srgbClr val="002060"/>
                </a:solidFill>
              </a:rPr>
              <a:t>) T</a:t>
            </a:r>
            <a:r>
              <a:rPr lang="ru-RU" altLang="ru-RU" sz="1600" dirty="0">
                <a:solidFill>
                  <a:srgbClr val="002060"/>
                </a:solidFill>
              </a:rPr>
              <a:t>эВ при </a:t>
            </a:r>
            <a:r>
              <a:rPr lang="en-US" altLang="ru-RU" sz="1600" dirty="0" err="1">
                <a:solidFill>
                  <a:srgbClr val="002060"/>
                </a:solidFill>
              </a:rPr>
              <a:t>m</a:t>
            </a:r>
            <a:r>
              <a:rPr lang="en-US" altLang="ru-RU" sz="1600" baseline="-25000" dirty="0" err="1">
                <a:solidFill>
                  <a:srgbClr val="002060"/>
                </a:solidFill>
              </a:rPr>
              <a:t>DM</a:t>
            </a:r>
            <a:r>
              <a:rPr lang="ru-RU" altLang="ru-RU" sz="1600" baseline="-25000" dirty="0">
                <a:solidFill>
                  <a:srgbClr val="002060"/>
                </a:solidFill>
              </a:rPr>
              <a:t> </a:t>
            </a:r>
            <a:r>
              <a:rPr lang="ru-RU" altLang="ru-RU" sz="1600" dirty="0">
                <a:solidFill>
                  <a:srgbClr val="002060"/>
                </a:solidFill>
              </a:rPr>
              <a:t>= 0</a:t>
            </a:r>
            <a:endParaRPr lang="en-US" altLang="ru-RU" sz="1600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9707778-F67C-4348-AA42-AF19FF4E6C22}"/>
              </a:ext>
            </a:extLst>
          </p:cNvPr>
          <p:cNvSpPr/>
          <p:nvPr/>
        </p:nvSpPr>
        <p:spPr>
          <a:xfrm>
            <a:off x="5889104" y="3276273"/>
            <a:ext cx="2476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1600" dirty="0">
                <a:solidFill>
                  <a:srgbClr val="C00000"/>
                </a:solidFill>
              </a:rPr>
              <a:t>JHEP 06 (2018) 120</a:t>
            </a:r>
            <a:r>
              <a:rPr lang="ru-RU" altLang="ru-RU" sz="1600" dirty="0">
                <a:solidFill>
                  <a:srgbClr val="C00000"/>
                </a:solidFill>
              </a:rPr>
              <a:t>,</a:t>
            </a:r>
            <a:r>
              <a:rPr lang="en-US" altLang="ru-RU" sz="1600" dirty="0">
                <a:solidFill>
                  <a:srgbClr val="C00000"/>
                </a:solidFill>
              </a:rPr>
              <a:t> </a:t>
            </a:r>
            <a:endParaRPr lang="ru-RU" altLang="ru-RU" sz="1600" dirty="0">
              <a:solidFill>
                <a:srgbClr val="C00000"/>
              </a:solidFill>
            </a:endParaRPr>
          </a:p>
          <a:p>
            <a:r>
              <a:rPr lang="en-US" sz="1600" dirty="0">
                <a:solidFill>
                  <a:srgbClr val="C00000"/>
                </a:solidFill>
              </a:rPr>
              <a:t>EXO-19-019</a:t>
            </a:r>
            <a:r>
              <a:rPr lang="ru-RU" sz="1600" dirty="0">
                <a:solidFill>
                  <a:srgbClr val="C00000"/>
                </a:solidFill>
              </a:rPr>
              <a:t>, </a:t>
            </a:r>
            <a:r>
              <a:rPr lang="en-US" sz="1600" dirty="0">
                <a:solidFill>
                  <a:srgbClr val="C00000"/>
                </a:solidFill>
              </a:rPr>
              <a:t>rev. 2021</a:t>
            </a:r>
            <a:endParaRPr lang="ru-RU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01233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rgbClr val="002060"/>
                </a:solidFill>
              </a:rPr>
              <a:t>Сигнал типа 1</a:t>
            </a:r>
            <a:r>
              <a:rPr lang="en-US" sz="3200" dirty="0">
                <a:solidFill>
                  <a:srgbClr val="002060"/>
                </a:solidFill>
              </a:rPr>
              <a:t>: </a:t>
            </a:r>
            <a:r>
              <a:rPr lang="el-GR" sz="3200" i="1" dirty="0">
                <a:solidFill>
                  <a:srgbClr val="002060"/>
                </a:solidFill>
              </a:rPr>
              <a:t>μ</a:t>
            </a:r>
            <a:r>
              <a:rPr lang="ru-RU" sz="3200" i="1" baseline="30000" dirty="0">
                <a:solidFill>
                  <a:srgbClr val="002060"/>
                </a:solidFill>
              </a:rPr>
              <a:t>+</a:t>
            </a:r>
            <a:r>
              <a:rPr lang="en-US" sz="3200" i="1" dirty="0">
                <a:solidFill>
                  <a:srgbClr val="002060"/>
                </a:solidFill>
              </a:rPr>
              <a:t>e</a:t>
            </a:r>
            <a:r>
              <a:rPr lang="ru-RU" sz="3200" i="1" baseline="30000" dirty="0">
                <a:solidFill>
                  <a:srgbClr val="002060"/>
                </a:solidFill>
              </a:rPr>
              <a:t>- </a:t>
            </a:r>
            <a:r>
              <a:rPr lang="en-US" sz="3200" i="1" baseline="30000" dirty="0">
                <a:solidFill>
                  <a:srgbClr val="002060"/>
                </a:solidFill>
              </a:rPr>
              <a:t>  </a:t>
            </a:r>
            <a:r>
              <a:rPr lang="en-US" sz="3000" dirty="0">
                <a:solidFill>
                  <a:srgbClr val="002060"/>
                </a:solidFill>
              </a:rPr>
              <a:t>@ high-mass</a:t>
            </a:r>
            <a:r>
              <a:rPr lang="ru-RU" sz="3000" dirty="0">
                <a:solidFill>
                  <a:srgbClr val="002060"/>
                </a:solidFill>
              </a:rPr>
              <a:t> </a:t>
            </a:r>
            <a:r>
              <a:rPr lang="en-US" sz="3000" dirty="0">
                <a:solidFill>
                  <a:srgbClr val="002060"/>
                </a:solidFill>
              </a:rPr>
              <a:t>(1)</a:t>
            </a:r>
            <a:endParaRPr lang="ru-RU" sz="3000" dirty="0">
              <a:solidFill>
                <a:srgbClr val="002060"/>
              </a:solidFill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488" y="2708919"/>
            <a:ext cx="4896544" cy="3744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464" y="1566084"/>
            <a:ext cx="1473057" cy="985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45537" y="1566084"/>
            <a:ext cx="1800200" cy="94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61761" y="1611012"/>
            <a:ext cx="1440160" cy="963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http://cms-results.web.cern.ch/cms-results/public-results/publications/EXO-16-058/CMS-EXO-16-058_Figure_00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34991" y="806557"/>
            <a:ext cx="3726521" cy="2556170"/>
          </a:xfrm>
          <a:prstGeom prst="rect">
            <a:avLst/>
          </a:prstGeom>
          <a:noFill/>
        </p:spPr>
      </p:pic>
      <p:pic>
        <p:nvPicPr>
          <p:cNvPr id="4100" name="Picture 4" descr="http://cms-results.web.cern.ch/cms-results/public-results/publications/EXO-16-058/CMS-EXO-16-058_Figure_008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61112" y="3694833"/>
            <a:ext cx="3600400" cy="268649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6456" y="111545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RPV SUSY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56656" y="111545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QBH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00872" y="111545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LFV EGM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56456" y="652626"/>
            <a:ext cx="54726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spcBef>
                <a:spcPts val="600"/>
              </a:spcBef>
              <a:buNone/>
            </a:pPr>
            <a:r>
              <a:rPr lang="ru-RU" altLang="ru-RU" sz="2000" dirty="0" err="1">
                <a:solidFill>
                  <a:srgbClr val="002060"/>
                </a:solidFill>
              </a:rPr>
              <a:t>Дрелл</a:t>
            </a:r>
            <a:r>
              <a:rPr lang="ru-RU" altLang="ru-RU" sz="2000" dirty="0">
                <a:solidFill>
                  <a:srgbClr val="002060"/>
                </a:solidFill>
              </a:rPr>
              <a:t>-Ян-подобные процессы в </a:t>
            </a:r>
            <a:r>
              <a:rPr lang="en-US" altLang="ru-RU" sz="2000" i="1" dirty="0">
                <a:solidFill>
                  <a:srgbClr val="002060"/>
                </a:solidFill>
              </a:rPr>
              <a:t>s</a:t>
            </a:r>
            <a:r>
              <a:rPr lang="en-US" altLang="ru-RU" sz="2000" dirty="0">
                <a:solidFill>
                  <a:srgbClr val="002060"/>
                </a:solidFill>
              </a:rPr>
              <a:t>-</a:t>
            </a:r>
            <a:r>
              <a:rPr lang="ru-RU" altLang="ru-RU" sz="2000" dirty="0">
                <a:solidFill>
                  <a:srgbClr val="002060"/>
                </a:solidFill>
              </a:rPr>
              <a:t>канале</a:t>
            </a:r>
            <a:endParaRPr lang="en-US" altLang="ru-RU" sz="1800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4D998F0-61C2-F240-986B-7AF0A71D6315}"/>
              </a:ext>
            </a:extLst>
          </p:cNvPr>
          <p:cNvSpPr/>
          <p:nvPr/>
        </p:nvSpPr>
        <p:spPr>
          <a:xfrm>
            <a:off x="6105128" y="6381328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JHEP 04 (2018) 073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9C03D24-689E-4037-B5F4-400A5B066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64" y="548680"/>
            <a:ext cx="5400600" cy="1872208"/>
          </a:xfrm>
        </p:spPr>
        <p:txBody>
          <a:bodyPr>
            <a:normAutofit/>
          </a:bodyPr>
          <a:lstStyle/>
          <a:p>
            <a:pPr algn="l"/>
            <a:r>
              <a:rPr lang="en-US" sz="34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What do we know today about the Standard Model from LHC?</a:t>
            </a:r>
            <a:endParaRPr lang="ru-RU" sz="3400" dirty="0">
              <a:solidFill>
                <a:srgbClr val="FF0000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EA305E58-26CC-41E0-8C91-2B19B03E8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5FD9BFB7-EB47-46D0-A2E7-13A3EAEC1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3EED2855-71AC-42E3-ACE8-EF20FD2BC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6" y="6496095"/>
            <a:ext cx="504657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A902BEF5-5F25-B902-6DF7-C1BAFE42B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" y="2555020"/>
            <a:ext cx="6192688" cy="408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Изображение 1">
            <a:extLst>
              <a:ext uri="{FF2B5EF4-FFF2-40B4-BE49-F238E27FC236}">
                <a16:creationId xmlns:a16="http://schemas.microsoft.com/office/drawing/2014/main" id="{5D642CE9-4AE6-7145-14BD-8DCC827B87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165" y="-23820"/>
            <a:ext cx="3963988" cy="300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1F6D1F-99C8-77E9-D06B-7E65D3F08C7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67354" y="3105326"/>
            <a:ext cx="2745610" cy="325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71664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rgbClr val="002060"/>
                </a:solidFill>
              </a:rPr>
              <a:t>Сигнал типа 1</a:t>
            </a:r>
            <a:r>
              <a:rPr lang="en-US" sz="3200" dirty="0">
                <a:solidFill>
                  <a:srgbClr val="002060"/>
                </a:solidFill>
              </a:rPr>
              <a:t>: </a:t>
            </a:r>
            <a:r>
              <a:rPr lang="el-GR" sz="3200" i="1" dirty="0">
                <a:solidFill>
                  <a:srgbClr val="002060"/>
                </a:solidFill>
              </a:rPr>
              <a:t>μ</a:t>
            </a:r>
            <a:r>
              <a:rPr lang="ru-RU" sz="3200" i="1" baseline="30000" dirty="0">
                <a:solidFill>
                  <a:srgbClr val="002060"/>
                </a:solidFill>
              </a:rPr>
              <a:t>+</a:t>
            </a:r>
            <a:r>
              <a:rPr lang="en-US" sz="3200" i="1" dirty="0">
                <a:solidFill>
                  <a:srgbClr val="002060"/>
                </a:solidFill>
              </a:rPr>
              <a:t>e</a:t>
            </a:r>
            <a:r>
              <a:rPr lang="ru-RU" sz="3200" i="1" baseline="30000" dirty="0">
                <a:solidFill>
                  <a:srgbClr val="002060"/>
                </a:solidFill>
              </a:rPr>
              <a:t>- </a:t>
            </a:r>
            <a:r>
              <a:rPr lang="en-US" sz="3200" i="1" baseline="30000" dirty="0">
                <a:solidFill>
                  <a:srgbClr val="002060"/>
                </a:solidFill>
              </a:rPr>
              <a:t>  </a:t>
            </a:r>
            <a:r>
              <a:rPr lang="en-US" sz="3000" dirty="0">
                <a:solidFill>
                  <a:srgbClr val="002060"/>
                </a:solidFill>
              </a:rPr>
              <a:t>@ high-mass</a:t>
            </a:r>
            <a:r>
              <a:rPr lang="ru-RU" sz="3000" dirty="0">
                <a:solidFill>
                  <a:srgbClr val="002060"/>
                </a:solidFill>
              </a:rPr>
              <a:t> </a:t>
            </a:r>
            <a:r>
              <a:rPr lang="en-US" sz="3000" dirty="0">
                <a:solidFill>
                  <a:srgbClr val="002060"/>
                </a:solidFill>
              </a:rPr>
              <a:t>(2)</a:t>
            </a:r>
            <a:endParaRPr lang="ru-RU" sz="30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9D6DE21-BB6B-3141-AE60-047A7FD827C0}"/>
              </a:ext>
            </a:extLst>
          </p:cNvPr>
          <p:cNvSpPr/>
          <p:nvPr/>
        </p:nvSpPr>
        <p:spPr>
          <a:xfrm>
            <a:off x="7169696" y="5225469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JHEP 04 (2018) 073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7CD673-9AB9-3F4D-B994-31221E30A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5" y="1207935"/>
            <a:ext cx="3136900" cy="319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C5BFCDA-C338-C24F-A3E3-F35E44CEE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824" y="1179056"/>
            <a:ext cx="3239198" cy="328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C3CD1C4-DAFE-194C-B782-4AC1EE951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130" y="1179056"/>
            <a:ext cx="3173414" cy="324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021BFA-D2BE-344F-AAF2-9ACD469BF9CF}"/>
              </a:ext>
            </a:extLst>
          </p:cNvPr>
          <p:cNvSpPr txBox="1"/>
          <p:nvPr/>
        </p:nvSpPr>
        <p:spPr>
          <a:xfrm>
            <a:off x="200472" y="4771018"/>
            <a:ext cx="96490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Z' gauge bosons with LFV transitions are excluded for masses up to 4.4 </a:t>
            </a:r>
            <a:r>
              <a:rPr 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TeV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QBH limits are found between 3.6 and 5.6 </a:t>
            </a:r>
            <a:r>
              <a:rPr 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TeV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resonant </a:t>
            </a:r>
            <a:r>
              <a:rPr lang="el-GR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τ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sneutrino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(can be LSP) production in R-parity violating supersymmetric models is excluded for masses below 1.7 </a:t>
            </a:r>
            <a:r>
              <a:rPr lang="en-US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TeV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for couplings </a:t>
            </a:r>
            <a:r>
              <a:rPr lang="el-GR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λ</a:t>
            </a:r>
            <a:r>
              <a:rPr lang="el-GR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132</a:t>
            </a:r>
            <a:r>
              <a:rPr lang="el-GR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=λ</a:t>
            </a:r>
            <a:r>
              <a:rPr lang="el-GR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231</a:t>
            </a:r>
            <a:r>
              <a:rPr lang="el-GR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=λ′</a:t>
            </a:r>
            <a:r>
              <a:rPr lang="el-GR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311</a:t>
            </a:r>
            <a:r>
              <a:rPr lang="el-GR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 0.01. 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2E92C0B-2617-0049-9D43-761195A2A5BD}"/>
              </a:ext>
            </a:extLst>
          </p:cNvPr>
          <p:cNvSpPr/>
          <p:nvPr/>
        </p:nvSpPr>
        <p:spPr>
          <a:xfrm>
            <a:off x="704528" y="548680"/>
            <a:ext cx="8841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избавляет от кинематического предела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резонансов! Но интересно =))</a:t>
            </a:r>
          </a:p>
          <a:p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новые модели, выход за пределы квазиклассического приближения для МЧД 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E9725CF-A102-4609-980F-A84C2B7F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620688"/>
          </a:xfrm>
        </p:spPr>
        <p:txBody>
          <a:bodyPr>
            <a:normAutofit/>
          </a:bodyPr>
          <a:lstStyle/>
          <a:p>
            <a:r>
              <a:rPr lang="en-US" sz="3000" dirty="0"/>
              <a:t>LHC Timeline and Data 	That We Have</a:t>
            </a:r>
            <a:endParaRPr lang="ru-RU" sz="3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A794E5-CAF6-4989-B0E7-3A433E140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950" y="689318"/>
            <a:ext cx="9522602" cy="4251850"/>
          </a:xfrm>
          <a:prstGeom prst="rect">
            <a:avLst/>
          </a:prstGeom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1F1F7A27-690D-4462-A709-6A8CFA951EA6}"/>
              </a:ext>
            </a:extLst>
          </p:cNvPr>
          <p:cNvSpPr/>
          <p:nvPr/>
        </p:nvSpPr>
        <p:spPr>
          <a:xfrm rot="16200000">
            <a:off x="5745088" y="4869161"/>
            <a:ext cx="288032" cy="2880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F5F4682-679B-439C-81B4-D234C7B5B242}"/>
              </a:ext>
            </a:extLst>
          </p:cNvPr>
          <p:cNvSpPr/>
          <p:nvPr/>
        </p:nvSpPr>
        <p:spPr>
          <a:xfrm>
            <a:off x="2059966" y="5009798"/>
            <a:ext cx="18231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1400" baseline="-250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</a:t>
            </a:r>
            <a:r>
              <a:rPr lang="en-US" sz="1400" baseline="-25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2.1×10</a:t>
            </a:r>
            <a:r>
              <a:rPr lang="en-US" sz="1400" baseline="30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34</a:t>
            </a:r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cm</a:t>
            </a:r>
            <a:r>
              <a:rPr lang="en-US" sz="1400" baseline="30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−2</a:t>
            </a:r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400" baseline="30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−1</a:t>
            </a:r>
            <a:endParaRPr lang="ru-RU" sz="1400" baseline="30000" dirty="0">
              <a:solidFill>
                <a:srgbClr val="C00000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71721A5-F098-48EA-8429-CCD727A8FFD9}"/>
              </a:ext>
            </a:extLst>
          </p:cNvPr>
          <p:cNvSpPr/>
          <p:nvPr/>
        </p:nvSpPr>
        <p:spPr>
          <a:xfrm>
            <a:off x="8009425" y="4941168"/>
            <a:ext cx="19121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1400" baseline="-250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nisyt</a:t>
            </a:r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7.5×10</a:t>
            </a:r>
            <a:r>
              <a:rPr lang="en-US" sz="1400" baseline="30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34</a:t>
            </a:r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cm</a:t>
            </a:r>
            <a:r>
              <a:rPr lang="en-US" sz="1400" baseline="30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−2</a:t>
            </a:r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400" baseline="30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−1</a:t>
            </a:r>
            <a:endParaRPr lang="ru-RU" sz="1400" baseline="30000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A4DEF2-25C9-E12F-2687-BC133C316FD6}"/>
              </a:ext>
            </a:extLst>
          </p:cNvPr>
          <p:cNvSpPr txBox="1"/>
          <p:nvPr/>
        </p:nvSpPr>
        <p:spPr>
          <a:xfrm>
            <a:off x="4969638" y="5219908"/>
            <a:ext cx="1999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We are here</a:t>
            </a:r>
            <a:r>
              <a:rPr lang="ru-RU" dirty="0">
                <a:solidFill>
                  <a:srgbClr val="C00000"/>
                </a:solidFill>
              </a:rPr>
              <a:t>,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~70 fb</a:t>
            </a:r>
            <a:r>
              <a:rPr lang="en-US" baseline="30000" dirty="0">
                <a:solidFill>
                  <a:srgbClr val="C00000"/>
                </a:solidFill>
              </a:rPr>
              <a:t>-1 </a:t>
            </a:r>
            <a:r>
              <a:rPr lang="en-US" dirty="0">
                <a:solidFill>
                  <a:srgbClr val="C00000"/>
                </a:solidFill>
              </a:rPr>
              <a:t>@ 13</a:t>
            </a:r>
            <a:r>
              <a:rPr lang="ru-RU" dirty="0">
                <a:solidFill>
                  <a:srgbClr val="C00000"/>
                </a:solidFill>
              </a:rPr>
              <a:t>.</a:t>
            </a:r>
            <a:r>
              <a:rPr lang="en-US" dirty="0">
                <a:solidFill>
                  <a:srgbClr val="C00000"/>
                </a:solidFill>
              </a:rPr>
              <a:t>6 </a:t>
            </a:r>
            <a:r>
              <a:rPr lang="en-US" dirty="0" err="1">
                <a:solidFill>
                  <a:srgbClr val="C00000"/>
                </a:solidFill>
              </a:rPr>
              <a:t>TeV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2" name="Дата 3">
            <a:extLst>
              <a:ext uri="{FF2B5EF4-FFF2-40B4-BE49-F238E27FC236}">
                <a16:creationId xmlns:a16="http://schemas.microsoft.com/office/drawing/2014/main" id="{B9F9E17D-DBEB-E0F2-D65C-AC0D41A767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14" name="Нижний колонтитул 4">
            <a:extLst>
              <a:ext uri="{FF2B5EF4-FFF2-40B4-BE49-F238E27FC236}">
                <a16:creationId xmlns:a16="http://schemas.microsoft.com/office/drawing/2014/main" id="{C1761246-567F-192C-10C9-DB6375223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18" name="Номер слайда 5">
            <a:extLst>
              <a:ext uri="{FF2B5EF4-FFF2-40B4-BE49-F238E27FC236}">
                <a16:creationId xmlns:a16="http://schemas.microsoft.com/office/drawing/2014/main" id="{7564CB99-944B-FC9A-8C16-56BBCABBA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6" y="6496095"/>
            <a:ext cx="504657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1130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Experimental Facilities</a:t>
            </a:r>
          </a:p>
        </p:txBody>
      </p:sp>
      <p:pic>
        <p:nvPicPr>
          <p:cNvPr id="7" name="Изображение 3">
            <a:extLst>
              <a:ext uri="{FF2B5EF4-FFF2-40B4-BE49-F238E27FC236}">
                <a16:creationId xmlns:a16="http://schemas.microsoft.com/office/drawing/2014/main" id="{F6D970AF-101A-4503-B48E-EEB0C1E92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787" y="563835"/>
            <a:ext cx="7921625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Дата 3">
            <a:extLst>
              <a:ext uri="{FF2B5EF4-FFF2-40B4-BE49-F238E27FC236}">
                <a16:creationId xmlns:a16="http://schemas.microsoft.com/office/drawing/2014/main" id="{FA1AB786-7A43-38A6-2E57-F8AD9A9D0F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51259EC0-7B60-624D-2044-59DDDD1C8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104E46-DD73-5066-C5B7-A6464220A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6" y="6496095"/>
            <a:ext cx="504657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0815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AE4D73D-DA3C-4055-8417-17BAC365F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Re-Discovery of  the Standard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7A551A-BB2E-3D13-5180-E8E81F3B4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56" y="998600"/>
            <a:ext cx="5866482" cy="4860799"/>
          </a:xfrm>
          <a:prstGeom prst="rect">
            <a:avLst/>
          </a:prstGeom>
        </p:spPr>
      </p:pic>
      <p:sp>
        <p:nvSpPr>
          <p:cNvPr id="5" name="Дата 3">
            <a:extLst>
              <a:ext uri="{FF2B5EF4-FFF2-40B4-BE49-F238E27FC236}">
                <a16:creationId xmlns:a16="http://schemas.microsoft.com/office/drawing/2014/main" id="{DDA2C0C4-E36F-8EB4-B52E-BDB96A7BE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4FDC3EE-C600-4600-B2DB-FB0D99B22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112BF032-F195-5587-210B-138F39010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6" y="6496095"/>
            <a:ext cx="504657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5011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>
            <a:extLst>
              <a:ext uri="{FF2B5EF4-FFF2-40B4-BE49-F238E27FC236}">
                <a16:creationId xmlns:a16="http://schemas.microsoft.com/office/drawing/2014/main" id="{B36FB954-3428-4474-9468-96C18495C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2" y="692696"/>
            <a:ext cx="9001000" cy="123328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7A">
                <a:alpha val="74997"/>
              </a:srgbClr>
            </a:prstShdw>
          </a:effectLst>
          <a:extLst>
            <a:ext uri="{909E8E84-426E-40dd-AFC4-6F175D3DCCD1}"/>
            <a:ext uri="{91240B29-F687-4f45-9708-019B960494DF}"/>
          </a:extLst>
        </p:spPr>
        <p:txBody>
          <a:bodyPr wrap="square" lIns="90000" tIns="46800" rIns="90000" bIns="4680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2060"/>
                </a:solidFill>
                <a:ea typeface="MS PGothic" charset="0"/>
                <a:cs typeface="MS PGothic" charset="0"/>
              </a:rPr>
              <a:t>Observation of well-known SM  objects and processes</a:t>
            </a:r>
            <a:endParaRPr lang="en-US" sz="2000" b="0" dirty="0">
              <a:solidFill>
                <a:srgbClr val="002060"/>
              </a:solidFill>
              <a:ea typeface="MS PGothic" charset="0"/>
              <a:cs typeface="MS PGothic" charset="0"/>
            </a:endParaRPr>
          </a:p>
          <a:p>
            <a:pPr marL="800048" lvl="1" indent="-342900">
              <a:buFont typeface="Wingdings" panose="05000000000000000000" pitchFamily="2" charset="2"/>
              <a:buChar char="§"/>
              <a:defRPr/>
            </a:pPr>
            <a:r>
              <a:rPr lang="en-US" altLang="ru-RU" dirty="0">
                <a:solidFill>
                  <a:srgbClr val="002060"/>
                </a:solidFill>
              </a:rPr>
              <a:t>tests of detector systems</a:t>
            </a:r>
          </a:p>
          <a:p>
            <a:pPr marL="800048" lvl="1" indent="-342900">
              <a:buFont typeface="Wingdings" panose="05000000000000000000" pitchFamily="2" charset="2"/>
              <a:buChar char="§"/>
              <a:defRPr/>
            </a:pPr>
            <a:r>
              <a:rPr lang="en-US" altLang="ru-RU" dirty="0">
                <a:solidFill>
                  <a:srgbClr val="002060"/>
                </a:solidFill>
              </a:rPr>
              <a:t>software validation</a:t>
            </a:r>
          </a:p>
          <a:p>
            <a:pPr marL="800048" lvl="1" indent="-342900">
              <a:buFont typeface="Wingdings" panose="05000000000000000000" pitchFamily="2" charset="2"/>
              <a:buChar char="§"/>
              <a:defRPr/>
            </a:pPr>
            <a:r>
              <a:rPr lang="en-US" altLang="ru-RU" dirty="0">
                <a:solidFill>
                  <a:srgbClr val="002060"/>
                </a:solidFill>
              </a:rPr>
              <a:t>MC tunes, </a:t>
            </a:r>
            <a:r>
              <a:rPr lang="ru-RU" altLang="ru-RU" dirty="0">
                <a:solidFill>
                  <a:srgbClr val="002060"/>
                </a:solidFill>
              </a:rPr>
              <a:t>..</a:t>
            </a:r>
            <a:endParaRPr lang="en-US" b="0" dirty="0">
              <a:solidFill>
                <a:srgbClr val="00206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44BE35C6-B180-401D-B724-5B41306D4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Re-discovery of the Standard Model</a:t>
            </a:r>
          </a:p>
        </p:txBody>
      </p:sp>
      <p:sp>
        <p:nvSpPr>
          <p:cNvPr id="14" name="Прямоугольник 3">
            <a:extLst>
              <a:ext uri="{FF2B5EF4-FFF2-40B4-BE49-F238E27FC236}">
                <a16:creationId xmlns:a16="http://schemas.microsoft.com/office/drawing/2014/main" id="{BC0F4EA1-7A7D-48FA-94EA-748A45449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6" y="1942333"/>
            <a:ext cx="6575425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kumimoji="0" lang="en-US" altLang="ru-RU" sz="2000" dirty="0">
                <a:solidFill>
                  <a:srgbClr val="FF0000"/>
                </a:solidFill>
                <a:latin typeface="+mn-lt"/>
              </a:rPr>
              <a:t>Detected objects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Muons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</a:rPr>
              <a:t> (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transverse momentum </a:t>
            </a:r>
            <a:r>
              <a:rPr kumimoji="0" lang="en-US" altLang="ru-RU" sz="1800" dirty="0" err="1">
                <a:solidFill>
                  <a:srgbClr val="002060"/>
                </a:solidFill>
                <a:latin typeface="+mn-lt"/>
              </a:rPr>
              <a:t>p</a:t>
            </a:r>
            <a:r>
              <a:rPr kumimoji="0" lang="en-US" altLang="ru-RU" sz="1800" baseline="-25000" dirty="0" err="1">
                <a:solidFill>
                  <a:srgbClr val="002060"/>
                </a:solidFill>
                <a:latin typeface="+mn-lt"/>
              </a:rPr>
              <a:t>T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)</a:t>
            </a:r>
            <a:endParaRPr kumimoji="0" lang="ru-RU" altLang="ru-RU" sz="1800" dirty="0">
              <a:solidFill>
                <a:srgbClr val="002060"/>
              </a:solidFill>
              <a:latin typeface="+mn-lt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Electrons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</a:rPr>
              <a:t> (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energy and tr. momentum </a:t>
            </a:r>
            <a:r>
              <a:rPr kumimoji="0" lang="en-US" altLang="ru-RU" sz="1800" dirty="0" err="1">
                <a:solidFill>
                  <a:srgbClr val="002060"/>
                </a:solidFill>
                <a:latin typeface="+mn-lt"/>
              </a:rPr>
              <a:t>p</a:t>
            </a:r>
            <a:r>
              <a:rPr kumimoji="0" lang="en-US" altLang="ru-RU" sz="1800" baseline="-25000" dirty="0" err="1">
                <a:solidFill>
                  <a:srgbClr val="002060"/>
                </a:solidFill>
                <a:latin typeface="+mn-lt"/>
              </a:rPr>
              <a:t>T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</a:rPr>
              <a:t>)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Photons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</a:rPr>
              <a:t> (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energy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</a:rPr>
              <a:t>)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Jets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</a:rPr>
              <a:t> (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energy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</a:rPr>
              <a:t>)</a:t>
            </a:r>
            <a:endParaRPr kumimoji="0" lang="en-US" altLang="ru-RU" sz="1800" dirty="0">
              <a:solidFill>
                <a:srgbClr val="002060"/>
              </a:solidFill>
              <a:latin typeface="+mn-lt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Tracks from charged particles (</a:t>
            </a:r>
            <a:r>
              <a:rPr kumimoji="0" lang="en-US" altLang="ru-RU" sz="1800" dirty="0" err="1">
                <a:solidFill>
                  <a:srgbClr val="002060"/>
                </a:solidFill>
                <a:latin typeface="+mn-lt"/>
              </a:rPr>
              <a:t>p</a:t>
            </a:r>
            <a:r>
              <a:rPr kumimoji="0" lang="en-US" altLang="ru-RU" sz="1800" baseline="-25000" dirty="0" err="1">
                <a:solidFill>
                  <a:srgbClr val="002060"/>
                </a:solidFill>
                <a:latin typeface="+mn-lt"/>
              </a:rPr>
              <a:t>T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)</a:t>
            </a:r>
            <a:endParaRPr kumimoji="0" lang="ru-RU" altLang="ru-RU" sz="1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5" name="Прямоугольник 3">
            <a:extLst>
              <a:ext uri="{FF2B5EF4-FFF2-40B4-BE49-F238E27FC236}">
                <a16:creationId xmlns:a16="http://schemas.microsoft.com/office/drawing/2014/main" id="{F33B72FD-8251-4F8A-A0C7-B18E33EF0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7" y="3713859"/>
            <a:ext cx="5328592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kumimoji="0" lang="en-US" altLang="ru-RU" sz="2000" dirty="0">
                <a:solidFill>
                  <a:srgbClr val="FF0000"/>
                </a:solidFill>
                <a:latin typeface="+mn-lt"/>
              </a:rPr>
              <a:t>Reconstructed objects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Missing energy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and </a:t>
            </a:r>
            <a:r>
              <a:rPr kumimoji="0" lang="en-US" altLang="ru-RU" sz="1800" dirty="0" err="1">
                <a:solidFill>
                  <a:srgbClr val="002060"/>
                </a:solidFill>
                <a:latin typeface="+mn-lt"/>
              </a:rPr>
              <a:t>p</a:t>
            </a:r>
            <a:r>
              <a:rPr kumimoji="0" lang="en-US" altLang="ru-RU" sz="1800" baseline="-25000" dirty="0" err="1">
                <a:solidFill>
                  <a:srgbClr val="002060"/>
                </a:solidFill>
                <a:latin typeface="+mn-lt"/>
              </a:rPr>
              <a:t>T</a:t>
            </a:r>
            <a:r>
              <a:rPr kumimoji="0" lang="ru-RU" altLang="ru-RU" sz="1800" dirty="0">
                <a:solidFill>
                  <a:srgbClr val="002060"/>
                </a:solidFill>
                <a:latin typeface="+mn-lt"/>
              </a:rPr>
              <a:t> </a:t>
            </a:r>
            <a:endParaRPr kumimoji="0" lang="en-US" altLang="ru-RU" sz="1800" dirty="0">
              <a:solidFill>
                <a:srgbClr val="002060"/>
              </a:solidFill>
              <a:latin typeface="+mn-lt"/>
            </a:endParaRPr>
          </a:p>
          <a:p>
            <a:pPr lvl="2">
              <a:spcBef>
                <a:spcPct val="0"/>
              </a:spcBef>
              <a:buFont typeface="Calibri" panose="020F0502020204030204" pitchFamily="34" charset="0"/>
              <a:buChar char="−"/>
            </a:pP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vectorial sum of all transverse momentum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Resonances (W/Z, B-hadrons, </a:t>
            </a:r>
            <a:r>
              <a:rPr kumimoji="0" lang="en-US" altLang="ru-RU" sz="1800" dirty="0" err="1">
                <a:solidFill>
                  <a:srgbClr val="002060"/>
                </a:solidFill>
                <a:latin typeface="+mn-lt"/>
              </a:rPr>
              <a:t>etc</a:t>
            </a: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)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Tau-leptons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b-jets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1800" dirty="0">
                <a:solidFill>
                  <a:srgbClr val="002060"/>
                </a:solidFill>
                <a:latin typeface="+mn-lt"/>
              </a:rPr>
              <a:t>t-quarks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1800" dirty="0" err="1">
                <a:solidFill>
                  <a:srgbClr val="002060"/>
                </a:solidFill>
                <a:latin typeface="+mn-lt"/>
              </a:rPr>
              <a:t>etc</a:t>
            </a:r>
            <a:endParaRPr kumimoji="0" lang="en-US" altLang="ru-RU" sz="18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CF25F73-BFB5-4E56-AAD5-002C0D8C2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62" y="1071545"/>
            <a:ext cx="40322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6">
            <a:extLst>
              <a:ext uri="{FF2B5EF4-FFF2-40B4-BE49-F238E27FC236}">
                <a16:creationId xmlns:a16="http://schemas.microsoft.com/office/drawing/2014/main" id="{52612D66-40CD-4635-A58E-48853D298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7630" y="2102810"/>
            <a:ext cx="1366838" cy="3413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7A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ru-RU" sz="1600" dirty="0">
                <a:solidFill>
                  <a:srgbClr val="184B81"/>
                </a:solidFill>
                <a:ea typeface="MS PGothic" panose="020B0600070205080204" pitchFamily="34" charset="-128"/>
              </a:rPr>
              <a:t>Dec 2010</a:t>
            </a:r>
          </a:p>
        </p:txBody>
      </p:sp>
      <p:pic>
        <p:nvPicPr>
          <p:cNvPr id="18" name="Picture 8" descr="&amp;lt;a href=&amp;quot;https://cms-docdb.cern.ch/cgi-bin/PublicDocDB/RetrieveFile?docid=12776&amp;amp;filename=CMS-BPH_Figure_001.png&amp;quot;&amp;gt;Image 1&amp;lt;/a&amp;gt;: This spectrum, showing the masses of muon pairs recorded by the CMS detector in data collected in 2015, demonstrates the “re-discovery” of several known particles at the 13TeV energy regime.">
            <a:extLst>
              <a:ext uri="{FF2B5EF4-FFF2-40B4-BE49-F238E27FC236}">
                <a16:creationId xmlns:a16="http://schemas.microsoft.com/office/drawing/2014/main" id="{D1014542-CB69-4B14-A34E-E4F13FF4A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696" y="3985921"/>
            <a:ext cx="4208512" cy="2687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6">
            <a:extLst>
              <a:ext uri="{FF2B5EF4-FFF2-40B4-BE49-F238E27FC236}">
                <a16:creationId xmlns:a16="http://schemas.microsoft.com/office/drawing/2014/main" id="{B4503C08-5A0F-48D2-BFBF-2FE2184B2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23" y="5949280"/>
            <a:ext cx="513505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ru-RU" sz="1600" dirty="0">
                <a:hlinkClick r:id="rId4"/>
              </a:rPr>
              <a:t>https://twiki.cern.ch/twiki/bin/view/CMSPublic/PhysicsResultsMUO</a:t>
            </a:r>
            <a:r>
              <a:rPr kumimoji="0" lang="en-US" altLang="ru-RU" sz="1600" dirty="0"/>
              <a:t> </a:t>
            </a:r>
            <a:endParaRPr kumimoji="0" lang="ru-RU" altLang="ru-RU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9A0419-B974-4F98-99B4-4B875CE429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192" y="480543"/>
            <a:ext cx="654087" cy="6436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5910E48-B94A-491D-9FEE-82B2687683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369" y="1345218"/>
            <a:ext cx="654087" cy="6436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A23B918-E6EA-4BB2-94E3-A049AF8E0193}"/>
              </a:ext>
            </a:extLst>
          </p:cNvPr>
          <p:cNvSpPr txBox="1"/>
          <p:nvPr/>
        </p:nvSpPr>
        <p:spPr>
          <a:xfrm>
            <a:off x="2388158" y="5258607"/>
            <a:ext cx="2880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kumimoji="0" lang="en-US" altLang="ru-RU" sz="1800" dirty="0">
                <a:solidFill>
                  <a:srgbClr val="FF0000"/>
                </a:solidFill>
                <a:latin typeface="+mn-lt"/>
              </a:rPr>
              <a:t>+ well-know processes in SM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32FBB6-3828-AF62-C93F-A766D637D2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AA579FB1-FA05-C4E0-1F72-F71CBB120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E66A2B58-1DBD-7F81-CCAD-90A8A0675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25000" y="6496095"/>
            <a:ext cx="397153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4742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692AB8-6CCA-484C-8E40-0EF35AE4D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Summary of Standard Model Tests with EWK Bosons</a:t>
            </a:r>
            <a:endParaRPr lang="ru-RU" sz="300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C74A1E-3C5D-4F7E-A619-09F6FB5BB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90FC-BA62-428E-ADEE-E26D7AE05872}" type="datetime1">
              <a:rPr lang="ru-RU" smtClean="0"/>
              <a:t>29.08.2023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5F4084-BD88-46A4-B19E-0BC2EEA29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Lomonosov 2023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F5EBB0-D3EA-4740-88D8-155A67A9B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DB6B105-B262-42A8-A529-91147ACFE5FF}"/>
              </a:ext>
            </a:extLst>
          </p:cNvPr>
          <p:cNvSpPr/>
          <p:nvPr/>
        </p:nvSpPr>
        <p:spPr>
          <a:xfrm>
            <a:off x="45404" y="620688"/>
            <a:ext cx="67077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Summaries of CMS cross section measurements</a:t>
            </a:r>
          </a:p>
          <a:p>
            <a:r>
              <a:rPr lang="en-US" sz="1600" b="1" dirty="0">
                <a:solidFill>
                  <a:srgbClr val="C00000"/>
                </a:solidFill>
                <a:hlinkClick r:id="rId2"/>
              </a:rPr>
              <a:t>https://twiki.cern.ch/twiki/bin/view/CMSPublic/PhysicsResultsCombined</a:t>
            </a:r>
            <a:r>
              <a:rPr lang="en-US" sz="1600" b="1" dirty="0">
                <a:solidFill>
                  <a:srgbClr val="C00000"/>
                </a:solidFill>
              </a:rPr>
              <a:t> 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CE9C4AB-3EA0-42B6-90D8-4AFD5EED30BD}"/>
              </a:ext>
            </a:extLst>
          </p:cNvPr>
          <p:cNvSpPr/>
          <p:nvPr/>
        </p:nvSpPr>
        <p:spPr>
          <a:xfrm>
            <a:off x="7028250" y="681494"/>
            <a:ext cx="27017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plots are updated </a:t>
            </a:r>
            <a:r>
              <a:rPr lang="ru-RU" sz="1600" dirty="0" err="1">
                <a:solidFill>
                  <a:srgbClr val="002060"/>
                </a:solidFill>
              </a:rPr>
              <a:t>for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Summer</a:t>
            </a:r>
            <a:r>
              <a:rPr lang="ru-RU" sz="1600" dirty="0">
                <a:solidFill>
                  <a:srgbClr val="002060"/>
                </a:solidFill>
              </a:rPr>
              <a:t> 2023 </a:t>
            </a:r>
            <a:r>
              <a:rPr lang="ru-RU" sz="1600" dirty="0" err="1">
                <a:solidFill>
                  <a:srgbClr val="002060"/>
                </a:solidFill>
              </a:rPr>
              <a:t>conferences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8C3EB1-0EE6-4AE2-87AB-AD7B86E82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1327075"/>
            <a:ext cx="895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80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1AB975-3F93-42E5-96A0-98517CB24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704" y="1133454"/>
            <a:ext cx="7642719" cy="572454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1A497F-EFA5-42F2-9D62-4FC15854A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Summary of HLO </a:t>
            </a:r>
            <a:r>
              <a:rPr lang="en-US" sz="3000" dirty="0" err="1"/>
              <a:t>Strinjent</a:t>
            </a:r>
            <a:r>
              <a:rPr lang="en-US" sz="3000" dirty="0"/>
              <a:t> Tests</a:t>
            </a:r>
            <a:endParaRPr lang="ru-RU" sz="300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5AF5E2-D784-4235-9B50-F1ACB4907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A85C1-7811-4E88-91C0-5398B20E50FD}" type="datetime1">
              <a:rPr lang="ru-RU" smtClean="0"/>
              <a:t>29.08.2023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0A0427-EED9-4C42-B1B2-8218BF243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Lomonosov 2023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15B6F1-ED52-43AC-9973-87E3DF1E3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E0D80E-F89F-4D26-9FE3-3BCD0BC3C041}"/>
              </a:ext>
            </a:extLst>
          </p:cNvPr>
          <p:cNvSpPr txBox="1"/>
          <p:nvPr/>
        </p:nvSpPr>
        <p:spPr>
          <a:xfrm>
            <a:off x="119071" y="5222015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FF0000"/>
                </a:solidFill>
              </a:rPr>
              <a:t>Agrees with the standard model prediction!</a:t>
            </a:r>
            <a:endParaRPr lang="ru-RU" u="sng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3674949-4131-4348-8E1C-64A4E1B20EBC}"/>
              </a:ext>
            </a:extLst>
          </p:cNvPr>
          <p:cNvSpPr/>
          <p:nvPr/>
        </p:nvSpPr>
        <p:spPr>
          <a:xfrm>
            <a:off x="250061" y="1360327"/>
            <a:ext cx="153458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V+jets</a:t>
            </a:r>
            <a:r>
              <a:rPr lang="en-US" dirty="0"/>
              <a:t> </a:t>
            </a:r>
            <a:r>
              <a:rPr lang="en-US" dirty="0" err="1"/>
              <a:t>VV+jets</a:t>
            </a:r>
            <a:endParaRPr lang="en-US" dirty="0"/>
          </a:p>
          <a:p>
            <a:r>
              <a:rPr lang="en-US" dirty="0" err="1"/>
              <a:t>tt</a:t>
            </a:r>
            <a:r>
              <a:rPr lang="en-US" dirty="0"/>
              <a:t> + jets</a:t>
            </a:r>
          </a:p>
          <a:p>
            <a:r>
              <a:rPr lang="en-US" dirty="0"/>
              <a:t>h + jets</a:t>
            </a:r>
          </a:p>
          <a:p>
            <a:endParaRPr lang="en-US" dirty="0"/>
          </a:p>
          <a:p>
            <a:r>
              <a:rPr lang="en-US" dirty="0"/>
              <a:t>up to 4 jets </a:t>
            </a: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2B860C1-9235-4E71-BDD6-958D1C3CA300}"/>
              </a:ext>
            </a:extLst>
          </p:cNvPr>
          <p:cNvSpPr/>
          <p:nvPr/>
        </p:nvSpPr>
        <p:spPr>
          <a:xfrm>
            <a:off x="56456" y="611977"/>
            <a:ext cx="7848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Summary of the cross sections standard model particles produced in association with jets</a:t>
            </a:r>
          </a:p>
          <a:p>
            <a:r>
              <a:rPr lang="en-US" sz="1600" b="1" dirty="0">
                <a:solidFill>
                  <a:srgbClr val="C00000"/>
                </a:solidFill>
                <a:hlinkClick r:id="rId3"/>
              </a:rPr>
              <a:t>https://twiki.cern.ch/twiki/bin/view/CMSPublic/PhysicsResultsCombined</a:t>
            </a:r>
            <a:r>
              <a:rPr lang="en-US" sz="1600" b="1" dirty="0">
                <a:solidFill>
                  <a:srgbClr val="C00000"/>
                </a:solidFill>
              </a:rPr>
              <a:t> 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03449D5-C8F0-4BE4-ACE5-B3DEFB1D9C1A}"/>
              </a:ext>
            </a:extLst>
          </p:cNvPr>
          <p:cNvSpPr/>
          <p:nvPr/>
        </p:nvSpPr>
        <p:spPr>
          <a:xfrm>
            <a:off x="128464" y="3255550"/>
            <a:ext cx="1872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plots are updated </a:t>
            </a:r>
            <a:r>
              <a:rPr lang="ru-RU" sz="1600" dirty="0" err="1">
                <a:solidFill>
                  <a:srgbClr val="002060"/>
                </a:solidFill>
              </a:rPr>
              <a:t>for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Summer</a:t>
            </a:r>
            <a:r>
              <a:rPr lang="ru-RU" sz="1600" dirty="0">
                <a:solidFill>
                  <a:srgbClr val="002060"/>
                </a:solidFill>
              </a:rPr>
              <a:t> 2023 </a:t>
            </a:r>
            <a:r>
              <a:rPr lang="ru-RU" sz="1600" dirty="0" err="1">
                <a:solidFill>
                  <a:srgbClr val="002060"/>
                </a:solidFill>
              </a:rPr>
              <a:t>conferences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1853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276F5D-0446-4308-A1D6-6517987D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384"/>
            <a:ext cx="4232920" cy="17853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15EE476-C36B-4099-8BBD-12FB7DFFB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58" y="2615992"/>
            <a:ext cx="5847824" cy="3657246"/>
          </a:xfrm>
          <a:prstGeom prst="rect">
            <a:avLst/>
          </a:prstGeom>
        </p:spPr>
      </p:pic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DEA9384C-2E4A-4A94-9D01-F5B59BD93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4088904" cy="401485"/>
          </a:xfrm>
        </p:spPr>
        <p:txBody>
          <a:bodyPr/>
          <a:lstStyle/>
          <a:p>
            <a:r>
              <a:rPr lang="en-US"/>
              <a:t>Sergei Shmatov, Lomonosov 2023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7CE3F78-BD0F-4EB5-8232-842D9B357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0A993-4695-438C-983A-7797C88FA90C}" type="datetime1">
              <a:rPr lang="ru-RU" smtClean="0"/>
              <a:t>29.08.2023</a:t>
            </a:fld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5B1BE19-8A4D-4964-96E0-F12473052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18</a:t>
            </a:fld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0BC5D0-2C09-4CEB-841B-5E6A093CD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849" y="5209394"/>
            <a:ext cx="3832765" cy="8493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F1ECFD-DD78-4F56-AC56-AC59F937C8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6957" y="2690082"/>
            <a:ext cx="3534550" cy="2364843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22F8171-848F-4450-8C08-A30BC06ECC21}"/>
              </a:ext>
            </a:extLst>
          </p:cNvPr>
          <p:cNvSpPr/>
          <p:nvPr/>
        </p:nvSpPr>
        <p:spPr>
          <a:xfrm>
            <a:off x="6033120" y="1844824"/>
            <a:ext cx="37083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srgbClr val="002060"/>
                </a:solidFill>
              </a:rPr>
              <a:t>4 </a:t>
            </a:r>
            <a:r>
              <a:rPr lang="ru-RU" sz="2200" b="1" dirty="0" err="1">
                <a:solidFill>
                  <a:srgbClr val="002060"/>
                </a:solidFill>
              </a:rPr>
              <a:t>July</a:t>
            </a:r>
            <a:r>
              <a:rPr lang="ru-RU" sz="2200" b="1" dirty="0">
                <a:solidFill>
                  <a:srgbClr val="002060"/>
                </a:solidFill>
              </a:rPr>
              <a:t> 2012</a:t>
            </a:r>
            <a:endParaRPr lang="en-US" sz="2200" b="1" dirty="0">
              <a:solidFill>
                <a:srgbClr val="002060"/>
              </a:solidFill>
            </a:endParaRPr>
          </a:p>
          <a:p>
            <a:r>
              <a:rPr lang="ru-RU" sz="2200" b="1" dirty="0" err="1">
                <a:solidFill>
                  <a:srgbClr val="002060"/>
                </a:solidFill>
              </a:rPr>
              <a:t>Higgs</a:t>
            </a:r>
            <a:r>
              <a:rPr lang="ru-RU" sz="2200" b="1" dirty="0">
                <a:solidFill>
                  <a:srgbClr val="002060"/>
                </a:solidFill>
              </a:rPr>
              <a:t> </a:t>
            </a:r>
            <a:r>
              <a:rPr lang="ru-RU" sz="2200" b="1" dirty="0" err="1">
                <a:solidFill>
                  <a:srgbClr val="002060"/>
                </a:solidFill>
              </a:rPr>
              <a:t>announcement</a:t>
            </a:r>
            <a:r>
              <a:rPr lang="ru-RU" sz="2200" b="1" dirty="0">
                <a:solidFill>
                  <a:srgbClr val="002060"/>
                </a:solidFill>
              </a:rPr>
              <a:t> </a:t>
            </a:r>
            <a:r>
              <a:rPr lang="ru-RU" sz="2200" b="1" dirty="0" err="1">
                <a:solidFill>
                  <a:srgbClr val="002060"/>
                </a:solidFill>
              </a:rPr>
              <a:t>at</a:t>
            </a:r>
            <a:r>
              <a:rPr lang="ru-RU" sz="2200" b="1" dirty="0">
                <a:solidFill>
                  <a:srgbClr val="002060"/>
                </a:solidFill>
              </a:rPr>
              <a:t> CERN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10DC150-9150-47A1-9E26-3A406045327E}"/>
              </a:ext>
            </a:extLst>
          </p:cNvPr>
          <p:cNvSpPr/>
          <p:nvPr/>
        </p:nvSpPr>
        <p:spPr>
          <a:xfrm>
            <a:off x="301158" y="2278033"/>
            <a:ext cx="161589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</a:rPr>
              <a:t>From design</a:t>
            </a:r>
            <a:endParaRPr lang="ru-RU" sz="2200" b="1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0E338B0-8A21-4AFA-A0C4-57E570D14BAB}"/>
              </a:ext>
            </a:extLst>
          </p:cNvPr>
          <p:cNvSpPr/>
          <p:nvPr/>
        </p:nvSpPr>
        <p:spPr>
          <a:xfrm>
            <a:off x="4212105" y="2278033"/>
            <a:ext cx="160499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</a:rPr>
              <a:t>to discovery</a:t>
            </a:r>
            <a:endParaRPr lang="ru-RU" sz="2200" b="1" dirty="0">
              <a:solidFill>
                <a:srgbClr val="002060"/>
              </a:solidFill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1CE62F-8820-4E35-8F8C-1EF6AD790B59}"/>
              </a:ext>
            </a:extLst>
          </p:cNvPr>
          <p:cNvSpPr txBox="1">
            <a:spLocks/>
          </p:cNvSpPr>
          <p:nvPr/>
        </p:nvSpPr>
        <p:spPr>
          <a:xfrm>
            <a:off x="560512" y="1100358"/>
            <a:ext cx="8460941" cy="620688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Higgs Physics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9597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AB4E122-892E-478B-B25E-E7719CCF2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64" y="1804942"/>
            <a:ext cx="7956790" cy="274545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sz="3000" dirty="0"/>
              <a:t>Higgs Story at the LHC</a:t>
            </a:r>
            <a:endParaRPr lang="ru-RU" sz="300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BDD2813-E462-40BB-993B-CB27EE4DB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43" y="6473316"/>
            <a:ext cx="4088904" cy="401485"/>
          </a:xfrm>
        </p:spPr>
        <p:txBody>
          <a:bodyPr/>
          <a:lstStyle/>
          <a:p>
            <a:r>
              <a:rPr lang="en-US"/>
              <a:t>Sergei Shmatov, Lomonosov 2023</a:t>
            </a:r>
            <a:endParaRPr lang="ru-RU" dirty="0"/>
          </a:p>
        </p:txBody>
      </p:sp>
      <p:sp>
        <p:nvSpPr>
          <p:cNvPr id="9" name="Дата 8">
            <a:extLst>
              <a:ext uri="{FF2B5EF4-FFF2-40B4-BE49-F238E27FC236}">
                <a16:creationId xmlns:a16="http://schemas.microsoft.com/office/drawing/2014/main" id="{B023075C-6775-410F-9569-B950259B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88F00-C0DF-4321-A7DB-3746C249FB16}" type="datetime1">
              <a:rPr lang="ru-RU" smtClean="0"/>
              <a:t>29.08.2023</a:t>
            </a:fld>
            <a:endParaRPr lang="ru-RU" dirty="0"/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7F9DE963-5FF4-4E01-A196-3FB2B5D3E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19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8FC572-1FAB-4F9B-8F87-EE6EAAE77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5" y="689894"/>
            <a:ext cx="2089595" cy="11524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CC4849-9A69-4084-8DEE-C72D0D291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4096" y="685081"/>
            <a:ext cx="2050379" cy="11938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A656B2-8DC7-48A3-A476-71430B1590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5852" y="695979"/>
            <a:ext cx="2171350" cy="124077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E84AE20-F626-4E88-BEEF-30F54188C8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7216" y="638887"/>
            <a:ext cx="2178846" cy="133278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E33D6DC-959D-4B7B-97D5-85753D22D9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1321" y="2053720"/>
            <a:ext cx="1952878" cy="120731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15984C1-0A42-494A-8AE6-1E5F4F64B8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3041" y="3308595"/>
            <a:ext cx="2065364" cy="120731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78B0F78-22FA-49E9-8B4A-1D049C3BEE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435" y="4581128"/>
            <a:ext cx="2374901" cy="139949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2C8DD26-39B8-4415-8F41-FC528FE002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6279" y="4581128"/>
            <a:ext cx="2033990" cy="132147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71329FB-D355-4A11-B950-B5C8687210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69849" y="3782526"/>
            <a:ext cx="3200664" cy="51056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FD21C88-D6BF-45A7-B70B-4536DED8EB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15723" y="4469402"/>
            <a:ext cx="2139365" cy="137374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8C8ECC5-163C-4B1C-86A8-F9779C7A88F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65890" y="4581128"/>
            <a:ext cx="2139365" cy="1379386"/>
          </a:xfrm>
          <a:prstGeom prst="rect">
            <a:avLst/>
          </a:prstGeom>
        </p:spPr>
      </p:pic>
      <p:sp>
        <p:nvSpPr>
          <p:cNvPr id="25" name="Левая фигурная скобка 24">
            <a:extLst>
              <a:ext uri="{FF2B5EF4-FFF2-40B4-BE49-F238E27FC236}">
                <a16:creationId xmlns:a16="http://schemas.microsoft.com/office/drawing/2014/main" id="{674683AC-2597-417B-9803-626528B5163E}"/>
              </a:ext>
            </a:extLst>
          </p:cNvPr>
          <p:cNvSpPr/>
          <p:nvPr/>
        </p:nvSpPr>
        <p:spPr>
          <a:xfrm rot="16200000">
            <a:off x="3416138" y="2672467"/>
            <a:ext cx="230188" cy="6661520"/>
          </a:xfrm>
          <a:prstGeom prst="leftBrace">
            <a:avLst>
              <a:gd name="adj1" fmla="val 8333"/>
              <a:gd name="adj2" fmla="val 50546"/>
            </a:avLst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6" name="Левая фигурная скобка 25">
            <a:extLst>
              <a:ext uri="{FF2B5EF4-FFF2-40B4-BE49-F238E27FC236}">
                <a16:creationId xmlns:a16="http://schemas.microsoft.com/office/drawing/2014/main" id="{98B57207-C950-4032-AC1C-8C20523A1A3B}"/>
              </a:ext>
            </a:extLst>
          </p:cNvPr>
          <p:cNvSpPr/>
          <p:nvPr/>
        </p:nvSpPr>
        <p:spPr>
          <a:xfrm rot="16200000">
            <a:off x="8235759" y="4989991"/>
            <a:ext cx="191295" cy="2065364"/>
          </a:xfrm>
          <a:prstGeom prst="leftBrac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8" name="Rectangle 5">
            <a:extLst>
              <a:ext uri="{FF2B5EF4-FFF2-40B4-BE49-F238E27FC236}">
                <a16:creationId xmlns:a16="http://schemas.microsoft.com/office/drawing/2014/main" id="{73205344-86CA-4CD9-953B-99962E680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729" y="6186790"/>
            <a:ext cx="25202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 → Gauge Bosons</a:t>
            </a: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5">
            <a:extLst>
              <a:ext uri="{FF2B5EF4-FFF2-40B4-BE49-F238E27FC236}">
                <a16:creationId xmlns:a16="http://schemas.microsoft.com/office/drawing/2014/main" id="{ACA1740B-5536-4B97-A6B4-10245B56E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5257" y="6165304"/>
            <a:ext cx="25202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 → Fermions</a:t>
            </a: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5">
            <a:extLst>
              <a:ext uri="{FF2B5EF4-FFF2-40B4-BE49-F238E27FC236}">
                <a16:creationId xmlns:a16="http://schemas.microsoft.com/office/drawing/2014/main" id="{A8D580A4-5E21-43A0-9010-38BB5830A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568" y="410468"/>
            <a:ext cx="7577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en-US" altLang="ru-RU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ggH</a:t>
            </a: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7177FEBA-22DD-4115-9428-133683CC1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4728" y="404664"/>
            <a:ext cx="7577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VBF</a:t>
            </a: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5">
            <a:extLst>
              <a:ext uri="{FF2B5EF4-FFF2-40B4-BE49-F238E27FC236}">
                <a16:creationId xmlns:a16="http://schemas.microsoft.com/office/drawing/2014/main" id="{D621F172-6337-481C-A68D-6BEA1B59F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5383" y="476672"/>
            <a:ext cx="7577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en-US" altLang="ru-RU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tt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altLang="ru-RU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bbH</a:t>
            </a: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5">
            <a:extLst>
              <a:ext uri="{FF2B5EF4-FFF2-40B4-BE49-F238E27FC236}">
                <a16:creationId xmlns:a16="http://schemas.microsoft.com/office/drawing/2014/main" id="{3BFA01B8-1DC8-47DC-B869-CF0B4F625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3280" y="426150"/>
            <a:ext cx="7577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VH</a:t>
            </a: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5">
            <a:extLst>
              <a:ext uri="{FF2B5EF4-FFF2-40B4-BE49-F238E27FC236}">
                <a16:creationId xmlns:a16="http://schemas.microsoft.com/office/drawing/2014/main" id="{FF9C71E1-6A4E-4DFB-9962-9FDECD294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1727" y="2996952"/>
            <a:ext cx="7577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en-US" altLang="ru-RU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</a:t>
            </a: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990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EBDDC5A1-4077-60D0-5DFF-F4BC757B3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5333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50156BA5-E077-BE1E-3FF8-AF4A6A207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4CE15012-FB4C-FD93-BBC7-1C7BFC855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6" y="6465535"/>
            <a:ext cx="504657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4CA8A2E6-7C65-FDC5-918C-AB9DB7889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88" y="630649"/>
            <a:ext cx="9505056" cy="56066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en-US" sz="2000" dirty="0">
              <a:solidFill>
                <a:srgbClr val="002060"/>
              </a:solidFill>
            </a:endParaRPr>
          </a:p>
          <a:p>
            <a:pPr marL="457200" indent="-457200">
              <a:spcBef>
                <a:spcPts val="2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S.Shmatov</a:t>
            </a:r>
            <a:r>
              <a:rPr lang="en-US" sz="2000" dirty="0">
                <a:solidFill>
                  <a:srgbClr val="002060"/>
                </a:solidFill>
              </a:rPr>
              <a:t> “Physics beyond the Standard Model at the LHC” </a:t>
            </a:r>
          </a:p>
          <a:p>
            <a:pPr marL="457200" indent="-457200">
              <a:spcBef>
                <a:spcPts val="2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Yu.Kulchitsky</a:t>
            </a:r>
            <a:r>
              <a:rPr lang="en-US" sz="2000" dirty="0">
                <a:solidFill>
                  <a:srgbClr val="002060"/>
                </a:solidFill>
              </a:rPr>
              <a:t> “Probe of Standard Model in pp collisions at 13 </a:t>
            </a:r>
            <a:r>
              <a:rPr lang="en-US" sz="2000" dirty="0" err="1">
                <a:solidFill>
                  <a:srgbClr val="002060"/>
                </a:solidFill>
              </a:rPr>
              <a:t>TeV</a:t>
            </a:r>
            <a:r>
              <a:rPr lang="en-US" sz="2000" dirty="0">
                <a:solidFill>
                  <a:srgbClr val="002060"/>
                </a:solidFill>
              </a:rPr>
              <a:t> by ATLAS and   CMS at LHC” </a:t>
            </a:r>
          </a:p>
          <a:p>
            <a:pPr marL="457200" indent="-457200">
              <a:spcBef>
                <a:spcPts val="2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 err="1">
                <a:solidFill>
                  <a:srgbClr val="002060"/>
                </a:solidFill>
              </a:rPr>
              <a:t>V.Zykunov</a:t>
            </a:r>
            <a:r>
              <a:rPr lang="en-US" sz="2000" dirty="0">
                <a:solidFill>
                  <a:srgbClr val="002060"/>
                </a:solidFill>
              </a:rPr>
              <a:t> “Electroweak corrections to dilepton production at LHC: the </a:t>
            </a:r>
            <a:r>
              <a:rPr lang="en-US" sz="2000" dirty="0" err="1">
                <a:solidFill>
                  <a:srgbClr val="002060"/>
                </a:solidFill>
              </a:rPr>
              <a:t>Drell</a:t>
            </a:r>
            <a:r>
              <a:rPr lang="en-US" sz="2000" dirty="0">
                <a:solidFill>
                  <a:srgbClr val="002060"/>
                </a:solidFill>
              </a:rPr>
              <a:t>-Yan process vs. the Photon Fusion mechanism”</a:t>
            </a:r>
          </a:p>
          <a:p>
            <a:pPr marL="457200" indent="-457200">
              <a:spcBef>
                <a:spcPts val="2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 err="1">
                <a:solidFill>
                  <a:srgbClr val="002060"/>
                </a:solidFill>
              </a:rPr>
              <a:t>Yu.Kulchitsky</a:t>
            </a:r>
            <a:r>
              <a:rPr lang="en-US" sz="2000" dirty="0">
                <a:solidFill>
                  <a:srgbClr val="002060"/>
                </a:solidFill>
              </a:rPr>
              <a:t> “Two-particle Bose-Einstein correlations in pp-collisions at 13 </a:t>
            </a:r>
            <a:r>
              <a:rPr lang="en-US" sz="2000" dirty="0" err="1">
                <a:solidFill>
                  <a:srgbClr val="002060"/>
                </a:solidFill>
              </a:rPr>
              <a:t>TeV</a:t>
            </a:r>
            <a:r>
              <a:rPr lang="en-US" sz="2000" dirty="0">
                <a:solidFill>
                  <a:srgbClr val="002060"/>
                </a:solidFill>
              </a:rPr>
              <a:t> with ATLAS at LH</a:t>
            </a:r>
            <a:r>
              <a:rPr lang="ru-RU" sz="2000" dirty="0">
                <a:solidFill>
                  <a:srgbClr val="002060"/>
                </a:solidFill>
              </a:rPr>
              <a:t>С” </a:t>
            </a:r>
          </a:p>
          <a:p>
            <a:pPr marL="457200" indent="-457200">
              <a:spcBef>
                <a:spcPts val="2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 err="1">
                <a:solidFill>
                  <a:srgbClr val="002060"/>
                </a:solidFill>
              </a:rPr>
              <a:t>Yu.Kulchitsky</a:t>
            </a:r>
            <a:r>
              <a:rPr lang="en-US" sz="2000" dirty="0">
                <a:solidFill>
                  <a:srgbClr val="002060"/>
                </a:solidFill>
              </a:rPr>
              <a:t> “Study of KNO scaling in pp-collisions with ATLAS at LHC”</a:t>
            </a:r>
          </a:p>
          <a:p>
            <a:pPr marL="457200" indent="-457200">
              <a:spcBef>
                <a:spcPts val="2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 err="1">
                <a:solidFill>
                  <a:srgbClr val="002060"/>
                </a:solidFill>
              </a:rPr>
              <a:t>M.Savina</a:t>
            </a:r>
            <a:r>
              <a:rPr lang="en-US" sz="2000" dirty="0">
                <a:solidFill>
                  <a:srgbClr val="002060"/>
                </a:solidFill>
              </a:rPr>
              <a:t> “Portals to dark matter and search perspectives at the LHC”</a:t>
            </a:r>
          </a:p>
          <a:p>
            <a:pPr marL="457200" indent="-457200">
              <a:spcBef>
                <a:spcPts val="2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 err="1">
                <a:solidFill>
                  <a:srgbClr val="002060"/>
                </a:solidFill>
              </a:rPr>
              <a:t>V.Makarenko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D.Patskevich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V.Yanuts</a:t>
            </a:r>
            <a:r>
              <a:rPr lang="en-US" sz="2000" dirty="0">
                <a:solidFill>
                  <a:srgbClr val="002060"/>
                </a:solidFill>
              </a:rPr>
              <a:t> Study of LFV processes with CMS at LHC</a:t>
            </a:r>
          </a:p>
          <a:p>
            <a:pPr marL="457200" indent="-457200">
              <a:spcBef>
                <a:spcPts val="2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 err="1">
                <a:solidFill>
                  <a:srgbClr val="002060"/>
                </a:solidFill>
              </a:rPr>
              <a:t>V.Shalaev</a:t>
            </a:r>
            <a:r>
              <a:rPr lang="en-US" sz="2000" dirty="0">
                <a:solidFill>
                  <a:srgbClr val="002060"/>
                </a:solidFill>
              </a:rPr>
              <a:t> “</a:t>
            </a:r>
            <a:r>
              <a:rPr lang="ru-RU" sz="2000" dirty="0">
                <a:solidFill>
                  <a:srgbClr val="002060"/>
                </a:solidFill>
              </a:rPr>
              <a:t>Поляризационные эффекты в процессах парного рождения мюонов”</a:t>
            </a:r>
          </a:p>
          <a:p>
            <a:pPr marL="457200" indent="-457200">
              <a:spcBef>
                <a:spcPts val="2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 err="1">
                <a:solidFill>
                  <a:srgbClr val="002060"/>
                </a:solidFill>
              </a:rPr>
              <a:t>D.Budkouski</a:t>
            </a:r>
            <a:r>
              <a:rPr lang="en-US" sz="2000" dirty="0">
                <a:solidFill>
                  <a:srgbClr val="002060"/>
                </a:solidFill>
              </a:rPr>
              <a:t> “Jet </a:t>
            </a:r>
            <a:r>
              <a:rPr lang="en-US" sz="2000" dirty="0" err="1">
                <a:solidFill>
                  <a:srgbClr val="002060"/>
                </a:solidFill>
              </a:rPr>
              <a:t>flavour</a:t>
            </a:r>
            <a:r>
              <a:rPr lang="en-US" sz="2000" dirty="0">
                <a:solidFill>
                  <a:srgbClr val="002060"/>
                </a:solidFill>
              </a:rPr>
              <a:t> discrimination and measurement of gluon jet fractions at LHC” </a:t>
            </a:r>
          </a:p>
          <a:p>
            <a:pPr marL="457200" indent="-457200">
              <a:spcBef>
                <a:spcPts val="2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 err="1">
                <a:solidFill>
                  <a:srgbClr val="002060"/>
                </a:solidFill>
              </a:rPr>
              <a:t>K.Slizhevskii</a:t>
            </a:r>
            <a:r>
              <a:rPr lang="en-US" sz="2000" dirty="0">
                <a:solidFill>
                  <a:srgbClr val="002060"/>
                </a:solidFill>
              </a:rPr>
              <a:t> “Search for dark matter produced in association with a leptonically decaying Z boson with the CMS Experiment at the LHC”</a:t>
            </a:r>
          </a:p>
          <a:p>
            <a:pPr marL="457200" indent="-457200">
              <a:spcBef>
                <a:spcPts val="2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 err="1">
                <a:solidFill>
                  <a:srgbClr val="002060"/>
                </a:solidFill>
              </a:rPr>
              <a:t>Iu.Korsakov</a:t>
            </a:r>
            <a:r>
              <a:rPr lang="en-US" sz="2000" dirty="0">
                <a:solidFill>
                  <a:srgbClr val="002060"/>
                </a:solidFill>
              </a:rPr>
              <a:t> “Studying muon pair production based on open data from CMS”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DF33919-1477-A248-96EB-D6FACA6A2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11 talks with the LHC results at APMP2023 </a:t>
            </a:r>
          </a:p>
        </p:txBody>
      </p:sp>
    </p:spTree>
    <p:extLst>
      <p:ext uri="{BB962C8B-B14F-4D97-AF65-F5344CB8AC3E}">
        <p14:creationId xmlns:p14="http://schemas.microsoft.com/office/powerpoint/2010/main" val="114379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7A577C9-A5FC-49B2-AAA0-2EBA56F0A2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24" y="4128668"/>
            <a:ext cx="2873441" cy="275671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17CE0-3AC9-41EE-A457-DFB02548F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Rare Higgs Decay h → </a:t>
            </a:r>
            <a:r>
              <a:rPr lang="en-US" sz="3000" i="1" dirty="0" err="1"/>
              <a:t>μμ</a:t>
            </a:r>
            <a:endParaRPr lang="ru-RU" sz="300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673102-BA3F-43E1-9FAF-473BD9E56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453E9-DD0E-4EB3-877A-6697B11BEF46}" type="datetime1">
              <a:rPr lang="ru-RU" smtClean="0"/>
              <a:t>29.08.2023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484B86-9EB2-487C-A51C-7ABF6785F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Lomonosov 2023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939640-ABE0-40AB-A46D-8FEAB4B41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F1F78591-15C4-42B5-A17C-C12C3609112F}"/>
              </a:ext>
            </a:extLst>
          </p:cNvPr>
          <p:cNvSpPr txBox="1">
            <a:spLocks/>
          </p:cNvSpPr>
          <p:nvPr/>
        </p:nvSpPr>
        <p:spPr>
          <a:xfrm>
            <a:off x="0" y="6453336"/>
            <a:ext cx="4088904" cy="40148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ru-RU"/>
            </a:defPPr>
            <a:lvl1pPr marL="0" algn="ctr" defTabSz="914296" rtl="0" eaLnBrk="1" latinLnBrk="0" hangingPunct="1">
              <a:defRPr sz="1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CMS Overview</a:t>
            </a:r>
            <a:endParaRPr lang="ru-RU" dirty="0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C21D5724-D7F8-454E-ACB7-04C26988ED5F}"/>
              </a:ext>
            </a:extLst>
          </p:cNvPr>
          <p:cNvSpPr txBox="1">
            <a:spLocks/>
          </p:cNvSpPr>
          <p:nvPr/>
        </p:nvSpPr>
        <p:spPr>
          <a:xfrm>
            <a:off x="7620023" y="6492875"/>
            <a:ext cx="23114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ru-RU"/>
            </a:defPPr>
            <a:lvl1pPr marL="0" algn="r" defTabSz="914296" rtl="0" eaLnBrk="1" latinLnBrk="0" hangingPunct="1">
              <a:defRPr sz="1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1B4A73-5931-42FD-882D-05F401D05453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A5FC039-725B-42BC-92CD-F7964C6A8FE5}"/>
              </a:ext>
            </a:extLst>
          </p:cNvPr>
          <p:cNvSpPr/>
          <p:nvPr/>
        </p:nvSpPr>
        <p:spPr>
          <a:xfrm>
            <a:off x="223219" y="590806"/>
            <a:ext cx="9761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First evidence of the coupling of the Higgs boson with fermions of the second generation</a:t>
            </a:r>
          </a:p>
        </p:txBody>
      </p:sp>
      <p:pic>
        <p:nvPicPr>
          <p:cNvPr id="11" name="Picture 2" descr="https://cds.cern.ch/record/2720665/files/HIG-19-006_ggH_rmtm0_black_0.png?subformat=icon-1440">
            <a:extLst>
              <a:ext uri="{FF2B5EF4-FFF2-40B4-BE49-F238E27FC236}">
                <a16:creationId xmlns:a16="http://schemas.microsoft.com/office/drawing/2014/main" id="{21471007-8C0E-4738-AB1A-1E560E2038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51" b="-318"/>
          <a:stretch/>
        </p:blipFill>
        <p:spPr bwMode="auto">
          <a:xfrm>
            <a:off x="3056774" y="1432801"/>
            <a:ext cx="4704537" cy="266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A36AE9FE-BF7D-4EC0-BE5F-6723FED8CD9F}"/>
                  </a:ext>
                </a:extLst>
              </p:cNvPr>
              <p:cNvSpPr/>
              <p:nvPr/>
            </p:nvSpPr>
            <p:spPr>
              <a:xfrm>
                <a:off x="3368824" y="1018303"/>
                <a:ext cx="6067540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rgbClr val="C00000"/>
                    </a:solidFill>
                  </a:rPr>
                  <a:t>H → </a:t>
                </a:r>
                <a:r>
                  <a:rPr lang="en-US" sz="1600" i="1" dirty="0" err="1">
                    <a:solidFill>
                      <a:srgbClr val="C00000"/>
                    </a:solidFill>
                  </a:rPr>
                  <a:t>μμ</a:t>
                </a:r>
                <a:r>
                  <a:rPr lang="en-US" sz="1600" i="1" dirty="0">
                    <a:solidFill>
                      <a:srgbClr val="C00000"/>
                    </a:solidFill>
                  </a:rPr>
                  <a:t> c</a:t>
                </a:r>
                <a:r>
                  <a:rPr lang="en-US" sz="1600" dirty="0">
                    <a:solidFill>
                      <a:srgbClr val="C00000"/>
                    </a:solidFill>
                  </a:rPr>
                  <a:t>andidate in gluon fusion channel</a:t>
                </a:r>
                <a:r>
                  <a:rPr lang="ru-RU" sz="1600" dirty="0">
                    <a:solidFill>
                      <a:srgbClr val="C00000"/>
                    </a:solidFill>
                  </a:rPr>
                  <a:t>, </a:t>
                </a:r>
                <a:r>
                  <a:rPr lang="en-US" sz="1600" dirty="0" err="1">
                    <a:solidFill>
                      <a:srgbClr val="C00000"/>
                    </a:solidFill>
                  </a:rPr>
                  <a:t>m</a:t>
                </a:r>
                <a:r>
                  <a:rPr lang="en-US" sz="1600" baseline="-25000" dirty="0" err="1">
                    <a:solidFill>
                      <a:srgbClr val="C00000"/>
                    </a:solidFill>
                  </a:rPr>
                  <a:t>H</a:t>
                </a:r>
                <a:r>
                  <a:rPr lang="en-US" sz="1600" dirty="0">
                    <a:solidFill>
                      <a:srgbClr val="C00000"/>
                    </a:solidFill>
                  </a:rPr>
                  <a:t> =  </a:t>
                </a:r>
                <a:r>
                  <a:rPr lang="nb-NO" sz="1600" dirty="0">
                    <a:solidFill>
                      <a:srgbClr val="C00000"/>
                    </a:solidFill>
                  </a:rPr>
                  <a:t>125.46 </a:t>
                </a:r>
                <a14:m>
                  <m:oMath xmlns:m="http://schemas.openxmlformats.org/officeDocument/2006/math">
                    <m:r>
                      <a:rPr lang="nb-NO" sz="1600" b="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±</m:t>
                    </m:r>
                    <m:r>
                      <a:rPr lang="en-US" sz="1600" b="0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nb-NO" sz="1600" dirty="0">
                    <a:solidFill>
                      <a:srgbClr val="C00000"/>
                    </a:solidFill>
                  </a:rPr>
                  <a:t>1.13 </a:t>
                </a:r>
                <a:r>
                  <a:rPr lang="nb-NO" sz="1600" dirty="0" err="1">
                    <a:solidFill>
                      <a:srgbClr val="C00000"/>
                    </a:solidFill>
                  </a:rPr>
                  <a:t>GeV</a:t>
                </a:r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A36AE9FE-BF7D-4EC0-BE5F-6723FED8CD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8824" y="1018303"/>
                <a:ext cx="6067540" cy="338554"/>
              </a:xfrm>
              <a:prstGeom prst="rect">
                <a:avLst/>
              </a:prstGeom>
              <a:blipFill>
                <a:blip r:embed="rId5"/>
                <a:stretch>
                  <a:fillRect l="-603" t="-5357" b="-2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B3BB1DC-7A48-4F08-A1F7-1EF9778593F6}"/>
              </a:ext>
            </a:extLst>
          </p:cNvPr>
          <p:cNvSpPr/>
          <p:nvPr/>
        </p:nvSpPr>
        <p:spPr>
          <a:xfrm>
            <a:off x="256783" y="921898"/>
            <a:ext cx="17876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JHEP 01 (2021) 148</a:t>
            </a:r>
            <a:endParaRPr lang="en-US" sz="1600" dirty="0">
              <a:solidFill>
                <a:srgbClr val="C00000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F2AFA87-088D-4717-9ABC-7123B79989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42" y="1198712"/>
            <a:ext cx="2869433" cy="299687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1B479CE-3C3A-4FE7-9446-9D3AAE56F5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4649" y="4644342"/>
            <a:ext cx="1144895" cy="72887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FD7EA08-FF94-4F34-B0D6-8968E63F96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96" y="4211783"/>
            <a:ext cx="2685072" cy="25904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4DB0DE6F-60AB-4A8E-9608-6A2B2BCBC938}"/>
                  </a:ext>
                </a:extLst>
              </p:cNvPr>
              <p:cNvSpPr/>
              <p:nvPr/>
            </p:nvSpPr>
            <p:spPr>
              <a:xfrm>
                <a:off x="2792760" y="4542219"/>
                <a:ext cx="1440160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rgbClr val="002060"/>
                    </a:solidFill>
                  </a:rPr>
                  <a:t>Obs. (exp.) significance is 3.0σ (2.5σ).</a:t>
                </a:r>
                <a14:m>
                  <m:oMath xmlns:m="http://schemas.openxmlformats.org/officeDocument/2006/math">
                    <m:r>
                      <a:rPr lang="en-US" sz="1600" b="0" i="0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sz="1600" b="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endParaRPr lang="en-US" sz="1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4DB0DE6F-60AB-4A8E-9608-6A2B2BCBC9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760" y="4542219"/>
                <a:ext cx="1440160" cy="830997"/>
              </a:xfrm>
              <a:prstGeom prst="rect">
                <a:avLst/>
              </a:prstGeom>
              <a:blipFill>
                <a:blip r:embed="rId10"/>
                <a:stretch>
                  <a:fillRect l="-2119" t="-2206"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1308CA6-0C70-4C55-823B-139D87FB1398}"/>
              </a:ext>
            </a:extLst>
          </p:cNvPr>
          <p:cNvSpPr/>
          <p:nvPr/>
        </p:nvSpPr>
        <p:spPr>
          <a:xfrm>
            <a:off x="7830593" y="2636912"/>
            <a:ext cx="20189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rgbClr val="002060"/>
                </a:solidFill>
              </a:rPr>
              <a:t>Drell-Yan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background</a:t>
            </a:r>
            <a:r>
              <a:rPr lang="ru-RU" sz="1600" dirty="0">
                <a:solidFill>
                  <a:srgbClr val="002060"/>
                </a:solidFill>
              </a:rPr>
              <a:t>  </a:t>
            </a:r>
            <a:r>
              <a:rPr lang="ru-RU" sz="1600" dirty="0" err="1">
                <a:solidFill>
                  <a:srgbClr val="002060"/>
                </a:solidFill>
              </a:rPr>
              <a:t>considerably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reduced</a:t>
            </a:r>
            <a:r>
              <a:rPr lang="ru-RU" sz="1600" dirty="0">
                <a:solidFill>
                  <a:srgbClr val="002060"/>
                </a:solidFill>
              </a:rPr>
              <a:t>  </a:t>
            </a:r>
            <a:r>
              <a:rPr lang="ru-RU" sz="1600" dirty="0" err="1">
                <a:solidFill>
                  <a:srgbClr val="002060"/>
                </a:solidFill>
              </a:rPr>
              <a:t>by</a:t>
            </a:r>
            <a:r>
              <a:rPr lang="ru-RU" sz="1600" dirty="0">
                <a:solidFill>
                  <a:srgbClr val="002060"/>
                </a:solidFill>
              </a:rPr>
              <a:t> VBF </a:t>
            </a:r>
            <a:r>
              <a:rPr lang="ru-RU" sz="1600" dirty="0" err="1">
                <a:solidFill>
                  <a:srgbClr val="002060"/>
                </a:solidFill>
              </a:rPr>
              <a:t>topology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requirement</a:t>
            </a:r>
            <a:r>
              <a:rPr lang="ru-RU" sz="1600" dirty="0">
                <a:solidFill>
                  <a:srgbClr val="002060"/>
                </a:solidFill>
              </a:rPr>
              <a:t> (</a:t>
            </a:r>
            <a:r>
              <a:rPr lang="ru-RU" sz="1600" dirty="0" err="1">
                <a:solidFill>
                  <a:srgbClr val="002060"/>
                </a:solidFill>
              </a:rPr>
              <a:t>two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forward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jets</a:t>
            </a:r>
            <a:r>
              <a:rPr lang="ru-RU" sz="1600" dirty="0">
                <a:solidFill>
                  <a:srgbClr val="002060"/>
                </a:solidFill>
              </a:rPr>
              <a:t>)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B8C9133-CB4C-43F1-9218-1EDDC0567AB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826" y="4321340"/>
            <a:ext cx="2778491" cy="25033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4C39BF7C-C31E-4AE2-8C40-FCB46BB1C529}"/>
                  </a:ext>
                </a:extLst>
              </p:cNvPr>
              <p:cNvSpPr/>
              <p:nvPr/>
            </p:nvSpPr>
            <p:spPr>
              <a:xfrm>
                <a:off x="2792760" y="5960827"/>
                <a:ext cx="3096344" cy="3484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dirty="0">
                        <a:solidFill>
                          <a:srgbClr val="00206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  <m:r>
                      <a:rPr lang="en-US" sz="1600" b="0" i="1" dirty="0">
                        <a:solidFill>
                          <a:srgbClr val="00206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sz="1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sz="1600" b="0" i="1" dirty="0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1.19</m:t>
                        </m:r>
                      </m:e>
                      <m:sub>
                        <m:r>
                          <a:rPr lang="en-US" sz="1600" b="0" i="1" dirty="0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−0.39</m:t>
                        </m:r>
                      </m:sub>
                      <m:sup>
                        <m:r>
                          <a:rPr lang="en-US" sz="1600" b="0" i="1" dirty="0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+0.40</m:t>
                        </m:r>
                      </m:sup>
                    </m:sSubSup>
                  </m:oMath>
                </a14:m>
                <a:r>
                  <a:rPr lang="en-US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sz="1600" b="0" dirty="0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r>
                          <a:rPr lang="en-US" sz="1600" b="0" i="1" dirty="0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𝑠𝑡𝑎𝑡</m:t>
                        </m:r>
                        <m:r>
                          <a:rPr lang="en-US" sz="1600" b="0" dirty="0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e>
                      <m:sub>
                        <m:r>
                          <a:rPr lang="en-US" sz="1600" b="0" i="1" dirty="0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−0.14</m:t>
                        </m:r>
                      </m:sub>
                      <m:sup>
                        <m:r>
                          <a:rPr lang="en-US" sz="1600" b="0" i="1" dirty="0">
                            <a:solidFill>
                              <a:srgbClr val="00206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+0.15</m:t>
                        </m:r>
                      </m:sup>
                    </m:sSubSup>
                    <m:r>
                      <a:rPr lang="en-US" sz="1600" b="0" i="1" dirty="0">
                        <a:solidFill>
                          <a:srgbClr val="00206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sz="1600" b="0" dirty="0">
                        <a:solidFill>
                          <a:srgbClr val="00206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US" sz="1600" b="0" i="1" dirty="0">
                        <a:solidFill>
                          <a:srgbClr val="00206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𝑠𝑦𝑠𝑡</m:t>
                    </m:r>
                    <m:r>
                      <a:rPr lang="en-US" sz="1600" b="0" dirty="0">
                        <a:solidFill>
                          <a:srgbClr val="00206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US" sz="1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4C39BF7C-C31E-4AE2-8C40-FCB46BB1C5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760" y="5960827"/>
                <a:ext cx="3096344" cy="348493"/>
              </a:xfrm>
              <a:prstGeom prst="rect">
                <a:avLst/>
              </a:prstGeom>
              <a:blipFill>
                <a:blip r:embed="rId12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51BB172-60A6-457D-B8CF-377657BC266F}"/>
              </a:ext>
            </a:extLst>
          </p:cNvPr>
          <p:cNvSpPr/>
          <p:nvPr/>
        </p:nvSpPr>
        <p:spPr>
          <a:xfrm>
            <a:off x="7788571" y="1340768"/>
            <a:ext cx="208823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rgbClr val="002060"/>
                </a:solidFill>
              </a:rPr>
              <a:t>targe</a:t>
            </a:r>
            <a:r>
              <a:rPr lang="en-US" sz="1600" dirty="0" err="1">
                <a:solidFill>
                  <a:srgbClr val="002060"/>
                </a:solidFill>
              </a:rPr>
              <a:t>ts</a:t>
            </a:r>
            <a:r>
              <a:rPr lang="ru-RU" sz="1600" dirty="0">
                <a:solidFill>
                  <a:srgbClr val="002060"/>
                </a:solidFill>
              </a:rPr>
              <a:t>	</a:t>
            </a:r>
            <a:endParaRPr lang="en-US" sz="1600" dirty="0">
              <a:solidFill>
                <a:srgbClr val="002060"/>
              </a:solidFill>
            </a:endParaRPr>
          </a:p>
          <a:p>
            <a:r>
              <a:rPr lang="ru-RU" sz="1600" dirty="0" err="1">
                <a:solidFill>
                  <a:srgbClr val="002060"/>
                </a:solidFill>
              </a:rPr>
              <a:t>ggH</a:t>
            </a:r>
            <a:r>
              <a:rPr lang="ru-RU" sz="1600" dirty="0">
                <a:solidFill>
                  <a:srgbClr val="002060"/>
                </a:solidFill>
              </a:rPr>
              <a:t>,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ru-RU" sz="1600" dirty="0">
                <a:solidFill>
                  <a:srgbClr val="002060"/>
                </a:solidFill>
              </a:rPr>
              <a:t>VBF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ru-RU" sz="1600" dirty="0">
                <a:solidFill>
                  <a:srgbClr val="002060"/>
                </a:solidFill>
              </a:rPr>
              <a:t>,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ru-RU" sz="1600" dirty="0">
                <a:solidFill>
                  <a:srgbClr val="002060"/>
                </a:solidFill>
              </a:rPr>
              <a:t>VH,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ttH</a:t>
            </a:r>
            <a:r>
              <a:rPr lang="ru-RU" dirty="0">
                <a:solidFill>
                  <a:srgbClr val="002060"/>
                </a:solidFill>
              </a:rPr>
              <a:t>	</a:t>
            </a:r>
          </a:p>
        </p:txBody>
      </p:sp>
      <p:sp>
        <p:nvSpPr>
          <p:cNvPr id="22" name="Правая фигурная скобка 21">
            <a:extLst>
              <a:ext uri="{FF2B5EF4-FFF2-40B4-BE49-F238E27FC236}">
                <a16:creationId xmlns:a16="http://schemas.microsoft.com/office/drawing/2014/main" id="{1F2EF2EB-9E02-45C5-BFBB-EB1E0E90E201}"/>
              </a:ext>
            </a:extLst>
          </p:cNvPr>
          <p:cNvSpPr/>
          <p:nvPr/>
        </p:nvSpPr>
        <p:spPr>
          <a:xfrm rot="5400000">
            <a:off x="8165103" y="1619494"/>
            <a:ext cx="171408" cy="749201"/>
          </a:xfrm>
          <a:prstGeom prst="righ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220693B-D58A-4B57-9C24-4EA2BF89426F}"/>
              </a:ext>
            </a:extLst>
          </p:cNvPr>
          <p:cNvSpPr/>
          <p:nvPr/>
        </p:nvSpPr>
        <p:spPr>
          <a:xfrm>
            <a:off x="7761312" y="2082334"/>
            <a:ext cx="20189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best sensitivity	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821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17CE0-3AC9-41EE-A457-DFB02548F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Rare Higgs Decays h → Z</a:t>
            </a:r>
            <a:r>
              <a:rPr lang="en-US" sz="2800" dirty="0">
                <a:sym typeface="Symbol" panose="05050102010706020507" pitchFamily="18" charset="2"/>
              </a:rPr>
              <a:t>/</a:t>
            </a:r>
            <a:r>
              <a:rPr lang="en-US" sz="2800" i="1" dirty="0"/>
              <a:t>/</a:t>
            </a:r>
            <a:r>
              <a:rPr lang="en-US" sz="2800" dirty="0"/>
              <a:t>VBF h → bb/h → </a:t>
            </a:r>
            <a:r>
              <a:rPr lang="en-US" sz="2800" dirty="0" err="1"/>
              <a:t>e</a:t>
            </a:r>
            <a:r>
              <a:rPr lang="en-US" sz="2800" i="1" dirty="0" err="1"/>
              <a:t>μ</a:t>
            </a:r>
            <a:r>
              <a:rPr lang="en-US" sz="2800" i="1" dirty="0"/>
              <a:t>/</a:t>
            </a:r>
            <a:r>
              <a:rPr lang="en-US" sz="2800" dirty="0"/>
              <a:t>h → cc</a:t>
            </a:r>
            <a:endParaRPr lang="ru-RU" sz="280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673102-BA3F-43E1-9FAF-473BD9E56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16F99-C70D-4AAC-AC76-DD57B41AD44D}" type="datetime1">
              <a:rPr lang="ru-RU" smtClean="0"/>
              <a:t>29.08.2023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484B86-9EB2-487C-A51C-7ABF6785F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Lomonosov 2023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939640-ABE0-40AB-A46D-8FEAB4B41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C21D5724-D7F8-454E-ACB7-04C26988ED5F}"/>
              </a:ext>
            </a:extLst>
          </p:cNvPr>
          <p:cNvSpPr txBox="1">
            <a:spLocks/>
          </p:cNvSpPr>
          <p:nvPr/>
        </p:nvSpPr>
        <p:spPr>
          <a:xfrm>
            <a:off x="7620023" y="6492875"/>
            <a:ext cx="23114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ru-RU"/>
            </a:defPPr>
            <a:lvl1pPr marL="0" algn="r" defTabSz="914296" rtl="0" eaLnBrk="1" latinLnBrk="0" hangingPunct="1">
              <a:defRPr sz="1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1B4A73-5931-42FD-882D-05F401D05453}" type="slidenum">
              <a:rPr lang="ru-RU" smtClean="0"/>
              <a:pPr/>
              <a:t>21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2A4489-10A1-4C5B-AA7D-6F820341D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696" y="764704"/>
            <a:ext cx="7583802" cy="382944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43149BA-3FE6-458A-A503-28B6BFB4D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0" y="980728"/>
            <a:ext cx="1944216" cy="42049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D06EB92-E1F0-4073-9A3A-369EDC108C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70" y="1822734"/>
            <a:ext cx="1944216" cy="55806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07DB9D-0525-4314-9A95-8C0462A218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1" y="4077072"/>
            <a:ext cx="3574140" cy="22262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5D7354-0FDF-42B6-B833-C25F1646E7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5789" y="5187406"/>
            <a:ext cx="2314421" cy="14577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6237A49-561C-4673-8255-81A860F444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6759" y="5004476"/>
            <a:ext cx="3603739" cy="108385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5B24A6F-04C3-4CEE-94FB-0A73910995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8864" y="4744549"/>
            <a:ext cx="4428924" cy="27080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828CD32-BA96-4ACB-BAF1-507781E5FB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2631" y="6303337"/>
            <a:ext cx="760689" cy="2095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1C83833-ED97-405F-9E88-AF14AA7CDA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77336" y="6316299"/>
            <a:ext cx="1031636" cy="22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08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889DA73-516A-40A5-81E6-5A6E59C0C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215" y="908720"/>
            <a:ext cx="2865488" cy="291231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AFB4F0-9DB5-444E-A656-D6130054C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Higgs Inclusive and Differential Cross Sections</a:t>
            </a:r>
            <a:endParaRPr lang="ru-RU" sz="300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A8D74A-0AD5-43F4-A789-4073B5264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630F-1298-4297-9580-AB10130AD6A0}" type="datetime1">
              <a:rPr lang="ru-RU" smtClean="0"/>
              <a:t>29.08.2023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49412B-74FB-4435-835D-B7CB6CA9B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Lomonosov 2023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C4E648-248B-4AB4-AF35-1EC789F2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22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A410EB-8B12-49C5-9708-53F919400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12" y="889932"/>
            <a:ext cx="2736303" cy="2683084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513D0E4-AAE0-4C0F-B655-E65121FDA4B3}"/>
              </a:ext>
            </a:extLst>
          </p:cNvPr>
          <p:cNvSpPr/>
          <p:nvPr/>
        </p:nvSpPr>
        <p:spPr>
          <a:xfrm>
            <a:off x="1136576" y="620688"/>
            <a:ext cx="3744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Unfold signal yields to cross sections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E359053-5502-4858-9D7A-172FF6FAE862}"/>
              </a:ext>
            </a:extLst>
          </p:cNvPr>
          <p:cNvSpPr/>
          <p:nvPr/>
        </p:nvSpPr>
        <p:spPr>
          <a:xfrm>
            <a:off x="2288704" y="2127968"/>
            <a:ext cx="2191799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h </a:t>
            </a: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 ZZ*, </a:t>
            </a:r>
            <a:r>
              <a:rPr lang="en-US" sz="1600" dirty="0">
                <a:solidFill>
                  <a:srgbClr val="C00000"/>
                </a:solidFill>
              </a:rPr>
              <a:t>4 final states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20E1836-11BE-4087-BA1A-1467692A2BF9}"/>
              </a:ext>
            </a:extLst>
          </p:cNvPr>
          <p:cNvSpPr/>
          <p:nvPr/>
        </p:nvSpPr>
        <p:spPr>
          <a:xfrm>
            <a:off x="3021315" y="2424172"/>
            <a:ext cx="178766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JHEP 08 (2023) 040</a:t>
            </a:r>
            <a:endParaRPr lang="fr-FR" sz="1600" dirty="0">
              <a:solidFill>
                <a:srgbClr val="C00000"/>
              </a:solidFill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23CE49F-5FAF-4C09-A50B-BEAAB0484D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6776" y="918735"/>
            <a:ext cx="3278613" cy="3282101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C2E9D752-C348-4B91-80B4-F9854F58A623}"/>
              </a:ext>
            </a:extLst>
          </p:cNvPr>
          <p:cNvSpPr/>
          <p:nvPr/>
        </p:nvSpPr>
        <p:spPr>
          <a:xfrm>
            <a:off x="5673080" y="476672"/>
            <a:ext cx="3744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Differential cross sections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1C3FF75-D381-4CD9-A333-302F8D60CC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25" y="3879425"/>
            <a:ext cx="5042591" cy="2666874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58CC9C0D-ED92-4127-B536-072566D4527B}"/>
              </a:ext>
            </a:extLst>
          </p:cNvPr>
          <p:cNvSpPr/>
          <p:nvPr/>
        </p:nvSpPr>
        <p:spPr>
          <a:xfrm>
            <a:off x="1393049" y="4077072"/>
            <a:ext cx="2191799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h </a:t>
            </a: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 , </a:t>
            </a:r>
            <a:r>
              <a:rPr lang="en-US" sz="1600" dirty="0">
                <a:solidFill>
                  <a:srgbClr val="C00000"/>
                </a:solidFill>
              </a:rPr>
              <a:t>Incl./VBF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D37223D-33B5-40B1-B9A7-558F754D99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7016" y="3878103"/>
            <a:ext cx="3278613" cy="300728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D085367-1CDD-4430-9E8B-505A57480E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3157" y="4797152"/>
            <a:ext cx="2398333" cy="299346"/>
          </a:xfrm>
          <a:prstGeom prst="rect">
            <a:avLst/>
          </a:prstGeom>
        </p:spPr>
      </p:pic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D13F24FA-066A-4CEC-888A-B1087CA362C8}"/>
              </a:ext>
            </a:extLst>
          </p:cNvPr>
          <p:cNvSpPr/>
          <p:nvPr/>
        </p:nvSpPr>
        <p:spPr>
          <a:xfrm>
            <a:off x="1352600" y="4365104"/>
            <a:ext cx="178766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JHEP 07 (2023) 091</a:t>
            </a:r>
            <a:endParaRPr lang="fr-FR" sz="1600" dirty="0">
              <a:solidFill>
                <a:srgbClr val="C00000"/>
              </a:solidFill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504A48BB-B548-4C99-944D-31BF2B4D33D5}"/>
              </a:ext>
            </a:extLst>
          </p:cNvPr>
          <p:cNvSpPr/>
          <p:nvPr/>
        </p:nvSpPr>
        <p:spPr>
          <a:xfrm>
            <a:off x="8226182" y="5270800"/>
            <a:ext cx="14504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no significant deviation 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from SM predictions</a:t>
            </a:r>
          </a:p>
        </p:txBody>
      </p:sp>
    </p:spTree>
    <p:extLst>
      <p:ext uri="{BB962C8B-B14F-4D97-AF65-F5344CB8AC3E}">
        <p14:creationId xmlns:p14="http://schemas.microsoft.com/office/powerpoint/2010/main" val="3892479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68B600-6A24-4A0F-BAEC-FDEBA8907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Search for pair-production of Higgs</a:t>
            </a:r>
            <a:endParaRPr lang="ru-RU" sz="300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B4C325-959A-476F-95CD-5CB2DEFB6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3EA8F-BD8C-4D1F-84D7-3D8DA0150124}" type="datetime1">
              <a:rPr lang="ru-RU" smtClean="0"/>
              <a:t>29.08.2023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3B150A-7D39-48A3-922F-7A7BB8BDE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Lomonosov 2023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B9F31A-B6F3-4C02-9F07-4657CCD44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23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9F678E-255B-45B0-B88D-37FF8D648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88" y="605321"/>
            <a:ext cx="4536504" cy="26642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EB98A3-2EC1-48DB-AC85-404D538BDB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056" y="638298"/>
            <a:ext cx="4258948" cy="50851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F34D94D-7592-4C69-855B-46838C5314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3339752"/>
            <a:ext cx="2437916" cy="318559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EC667D6-C481-4BDF-8FED-6B98580271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744" y="3356992"/>
            <a:ext cx="2818668" cy="3220939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33EF9A8-273A-4EA5-8262-067FCF8EC7C4}"/>
              </a:ext>
            </a:extLst>
          </p:cNvPr>
          <p:cNvSpPr/>
          <p:nvPr/>
        </p:nvSpPr>
        <p:spPr>
          <a:xfrm>
            <a:off x="5715620" y="5942452"/>
            <a:ext cx="37018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6"/>
              </a:rPr>
              <a:t>https://twiki.cern.ch/twiki/bin/view/CMSPublic/SummaryResultsHIG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341AC6-B0CC-40CC-9AFF-A0267694D9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310" y="5592387"/>
            <a:ext cx="1728192" cy="262189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04A1B68-DFF0-4E4F-905E-AB75BC4AB310}"/>
              </a:ext>
            </a:extLst>
          </p:cNvPr>
          <p:cNvSpPr/>
          <p:nvPr/>
        </p:nvSpPr>
        <p:spPr>
          <a:xfrm>
            <a:off x="5463225" y="5610726"/>
            <a:ext cx="24421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Nature 607 (2022) 60-68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26BC375-B4B1-462D-8D53-10777DE29649}"/>
              </a:ext>
            </a:extLst>
          </p:cNvPr>
          <p:cNvSpPr/>
          <p:nvPr/>
        </p:nvSpPr>
        <p:spPr>
          <a:xfrm>
            <a:off x="704528" y="5229200"/>
            <a:ext cx="17862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err="1">
                <a:solidFill>
                  <a:srgbClr val="C00000"/>
                </a:solidFill>
              </a:rPr>
              <a:t>Higgs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dirty="0" err="1">
                <a:solidFill>
                  <a:srgbClr val="C00000"/>
                </a:solidFill>
              </a:rPr>
              <a:t>self-coupling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56513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A2F527-DCF1-447B-8F8E-D75B1810B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AE4D73D-DA3C-4055-8417-17BAC365F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Re-Discovery of  the Standard Model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0FADE44-A54F-459A-B8DD-909A8542B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5BF259-0BD9-4445-90F7-2B13755E2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7A551A-BB2E-3D13-5180-E8E81F3B4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56" y="998600"/>
            <a:ext cx="5866482" cy="486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056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A2F527-DCF1-447B-8F8E-D75B1810B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6F238A-C7EB-4BB7-B2D3-AE7897E47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909" y="681471"/>
            <a:ext cx="7533456" cy="565009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AE4D73D-DA3C-4055-8417-17BAC365F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What do we have as a result?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0FADE44-A54F-459A-B8DD-909A8542B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5BF259-0BD9-4445-90F7-2B13755E2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32611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9C03D24-689E-4037-B5F4-400A5B066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404" y="584179"/>
            <a:ext cx="8460941" cy="187220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Why we are still expecting </a:t>
            </a:r>
            <a:b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the New Physics?</a:t>
            </a:r>
            <a:endParaRPr lang="ru-RU" sz="3600" dirty="0">
              <a:solidFill>
                <a:srgbClr val="FF0000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EA305E58-26CC-41E0-8C91-2B19B03E8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5FD9BFB7-EB47-46D0-A2E7-13A3EAEC1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3EED2855-71AC-42E3-ACE8-EF20FD2BC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6" y="6496095"/>
            <a:ext cx="504657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26</a:t>
            </a:fld>
            <a:endParaRPr lang="ru-RU" dirty="0"/>
          </a:p>
        </p:txBody>
      </p:sp>
      <p:pic>
        <p:nvPicPr>
          <p:cNvPr id="2" name="Picture 2" descr="http://www.fnal.gov/pub/today/archive/archive_2014/images/beyond-standard-model-mug.jpg">
            <a:extLst>
              <a:ext uri="{FF2B5EF4-FFF2-40B4-BE49-F238E27FC236}">
                <a16:creationId xmlns:a16="http://schemas.microsoft.com/office/drawing/2014/main" id="{7646101F-69B1-0A5B-479D-774994D13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80" y="2420888"/>
            <a:ext cx="4908391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8979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AA9C92-99FF-441F-A96E-31C5DA7A2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720" y="3587744"/>
            <a:ext cx="2713800" cy="322097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A5B42D2-DB4B-4180-9921-24BA2B930C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546" y="1978382"/>
            <a:ext cx="2832693" cy="2717624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C7F13999-238B-4C3C-BF7A-9357305AE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sz="3000" dirty="0"/>
              <a:t>Higgs Portrait after 10 Years</a:t>
            </a:r>
            <a:endParaRPr lang="ru-RU" sz="3000" dirty="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B62EEA90-8FF4-4F75-8C1E-E3D41DD81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36208" y="2644250"/>
            <a:ext cx="1008112" cy="369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http://cms-results.web.cern.ch/cms-results/public-results/publications/HIG-19-004/CMS-HIG-19-004_Figure_009.png">
            <a:extLst>
              <a:ext uri="{FF2B5EF4-FFF2-40B4-BE49-F238E27FC236}">
                <a16:creationId xmlns:a16="http://schemas.microsoft.com/office/drawing/2014/main" id="{77DEF98B-7A5B-422E-BFA8-A12A80816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472" y="1857594"/>
            <a:ext cx="3312368" cy="2666078"/>
          </a:xfrm>
          <a:prstGeom prst="rect">
            <a:avLst/>
          </a:prstGeom>
          <a:noFill/>
        </p:spPr>
      </p:pic>
      <p:sp>
        <p:nvSpPr>
          <p:cNvPr id="23" name="Rectangle 5">
            <a:extLst>
              <a:ext uri="{FF2B5EF4-FFF2-40B4-BE49-F238E27FC236}">
                <a16:creationId xmlns:a16="http://schemas.microsoft.com/office/drawing/2014/main" id="{C2D955A2-5198-489C-8AD3-5C98140DC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22" y="4602243"/>
            <a:ext cx="6919720" cy="180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Precisions of cross section and branching ratio measurements in combined channel are down to 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8.5%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level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We have ~6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30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%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accuracy for measurements of couplings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absolute value of a width                              is getting closer to the SM expectations (4.1 MeV). We still need to improve an accuracy.</a:t>
            </a:r>
          </a:p>
          <a:p>
            <a:pPr>
              <a:buClr>
                <a:srgbClr val="002060"/>
              </a:buClr>
            </a:pP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Spin, parity, differential distributions do not contradict the SM</a:t>
            </a:r>
            <a:endParaRPr lang="ru-RU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7">
            <a:extLst>
              <a:ext uri="{FF2B5EF4-FFF2-40B4-BE49-F238E27FC236}">
                <a16:creationId xmlns:a16="http://schemas.microsoft.com/office/drawing/2014/main" id="{79313150-8A54-465E-B3F7-90618C61C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433" y="6006903"/>
            <a:ext cx="1106655" cy="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16">
            <a:extLst>
              <a:ext uri="{FF2B5EF4-FFF2-40B4-BE49-F238E27FC236}">
                <a16:creationId xmlns:a16="http://schemas.microsoft.com/office/drawing/2014/main" id="{C7B61338-CF69-451F-9203-11606C6E0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787" y="600209"/>
            <a:ext cx="98713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buNone/>
            </a:pPr>
            <a:r>
              <a:rPr lang="en-US" sz="1800" dirty="0">
                <a:solidFill>
                  <a:srgbClr val="002060"/>
                </a:solidFill>
              </a:rPr>
              <a:t>During Run 2 of the LHC the experimental collaborations started to employ the combined data for </a:t>
            </a:r>
            <a:r>
              <a:rPr lang="en-US" altLang="ru-RU" sz="1800" dirty="0">
                <a:solidFill>
                  <a:srgbClr val="002060"/>
                </a:solidFill>
              </a:rPr>
              <a:t>precision measurements of Higgs properties (mass, width, couplings, CP, rare decays</a:t>
            </a:r>
            <a:r>
              <a:rPr lang="ru-RU" altLang="ru-RU" sz="1800" dirty="0">
                <a:solidFill>
                  <a:srgbClr val="002060"/>
                </a:solidFill>
              </a:rPr>
              <a:t>)</a:t>
            </a:r>
            <a:endParaRPr lang="en-US" altLang="ru-RU" sz="1800" dirty="0">
              <a:solidFill>
                <a:srgbClr val="002060"/>
              </a:solidFill>
            </a:endParaRPr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id="{2002723F-7467-4E72-BF68-DEBF41DD7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6" y="1211263"/>
            <a:ext cx="7272808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All main production mechanisms are observed, including h → </a:t>
            </a:r>
            <a:r>
              <a:rPr lang="en-US" altLang="ru-RU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bbar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ttH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VH</a:t>
            </a:r>
            <a:endParaRPr lang="ru-RU" alt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Mass of Higgs boson </a:t>
            </a:r>
            <a:r>
              <a:rPr lang="en-US" altLang="ru-RU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altLang="ru-RU" sz="1600" baseline="-25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altLang="ru-RU" sz="1600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is measured with an accuracy of 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0.1% (!)</a:t>
            </a: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2DE31EA-9EA8-4E20-AC7F-7775B65D4F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2000" y="5502490"/>
            <a:ext cx="1541399" cy="2969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529D602-EAEF-4373-96F7-2A94A432C0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7256" y="1298443"/>
            <a:ext cx="2115877" cy="2170177"/>
          </a:xfrm>
          <a:prstGeom prst="rect">
            <a:avLst/>
          </a:prstGeom>
        </p:spPr>
      </p:pic>
      <p:sp>
        <p:nvSpPr>
          <p:cNvPr id="27" name="Дата 3">
            <a:extLst>
              <a:ext uri="{FF2B5EF4-FFF2-40B4-BE49-F238E27FC236}">
                <a16:creationId xmlns:a16="http://schemas.microsoft.com/office/drawing/2014/main" id="{BE07E044-55E9-400E-945A-84C57DC101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29" name="Нижний колонтитул 4">
            <a:extLst>
              <a:ext uri="{FF2B5EF4-FFF2-40B4-BE49-F238E27FC236}">
                <a16:creationId xmlns:a16="http://schemas.microsoft.com/office/drawing/2014/main" id="{4BCDDEDE-C3BE-42AE-8BB3-835C2A004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30" name="Номер слайда 5">
            <a:extLst>
              <a:ext uri="{FF2B5EF4-FFF2-40B4-BE49-F238E27FC236}">
                <a16:creationId xmlns:a16="http://schemas.microsoft.com/office/drawing/2014/main" id="{3E076845-61E7-4B8C-868A-5F50FCCCF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3134" y="6496095"/>
            <a:ext cx="549020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57809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9C03D24-689E-4037-B5F4-400A5B066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504" y="1844824"/>
            <a:ext cx="8460941" cy="187220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Why we are still expecting </a:t>
            </a:r>
            <a:b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the New Physics?</a:t>
            </a:r>
            <a:endParaRPr lang="ru-RU" sz="3600" dirty="0">
              <a:solidFill>
                <a:srgbClr val="FF0000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EA305E58-26CC-41E0-8C91-2B19B03E8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5FD9BFB7-EB47-46D0-A2E7-13A3EAEC1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3EED2855-71AC-42E3-ACE8-EF20FD2BC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84176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sz="3000" dirty="0"/>
              <a:t>A room in Higgs Sector</a:t>
            </a:r>
            <a:endParaRPr lang="ru-RU" sz="3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F63650-EB93-4896-9AA4-C8B750186615}"/>
              </a:ext>
            </a:extLst>
          </p:cNvPr>
          <p:cNvSpPr txBox="1"/>
          <p:nvPr/>
        </p:nvSpPr>
        <p:spPr>
          <a:xfrm>
            <a:off x="128464" y="622429"/>
            <a:ext cx="9435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… 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but the current accuracy of Higgs coupling measurements is still insufficient to reject BSM Higgs hypothesis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FD2C15DB-A7E3-4129-9D5E-493847741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1406" y="3140969"/>
            <a:ext cx="4246913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5">
            <a:extLst>
              <a:ext uri="{FF2B5EF4-FFF2-40B4-BE49-F238E27FC236}">
                <a16:creationId xmlns:a16="http://schemas.microsoft.com/office/drawing/2014/main" id="{570B1068-D3CC-4B80-B35C-C35A40420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6" y="5555848"/>
            <a:ext cx="554713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Measurements precision continuous increasing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5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Search for new </a:t>
            </a:r>
            <a:r>
              <a:rPr lang="en-US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higgs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states and other BSM</a:t>
            </a:r>
          </a:p>
          <a:p>
            <a:pPr marL="742898" lvl="1" indent="-2857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BSM effects on in the differential distributions</a:t>
            </a:r>
            <a:endParaRPr lang="ru-RU" alt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6A8F791-7024-47C0-B759-1C0E178A0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0952" y="1268760"/>
            <a:ext cx="4123078" cy="1821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D6326B9-0520-4D9C-884F-3AC65435213E}"/>
              </a:ext>
            </a:extLst>
          </p:cNvPr>
          <p:cNvSpPr/>
          <p:nvPr/>
        </p:nvSpPr>
        <p:spPr>
          <a:xfrm>
            <a:off x="165727" y="1196752"/>
            <a:ext cx="4571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Summary of Higgs Couplings Measurements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8336F48-8890-4FD3-8BB3-CD96B6342494}"/>
              </a:ext>
            </a:extLst>
          </p:cNvPr>
          <p:cNvSpPr/>
          <p:nvPr/>
        </p:nvSpPr>
        <p:spPr>
          <a:xfrm>
            <a:off x="7978812" y="930206"/>
            <a:ext cx="18054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</a:rPr>
              <a:t>EPJC 79 (2019) 421</a:t>
            </a:r>
            <a:endParaRPr lang="ru-RU" sz="1600" dirty="0">
              <a:solidFill>
                <a:srgbClr val="C00000"/>
              </a:solidFill>
            </a:endParaRP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B603E41A-3905-41ED-AADD-5624E6F7DC1C}"/>
              </a:ext>
            </a:extLst>
          </p:cNvPr>
          <p:cNvCxnSpPr>
            <a:cxnSpLocks/>
          </p:cNvCxnSpPr>
          <p:nvPr/>
        </p:nvCxnSpPr>
        <p:spPr>
          <a:xfrm flipV="1">
            <a:off x="5018632" y="5957905"/>
            <a:ext cx="2754297" cy="322523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Дата 3">
            <a:extLst>
              <a:ext uri="{FF2B5EF4-FFF2-40B4-BE49-F238E27FC236}">
                <a16:creationId xmlns:a16="http://schemas.microsoft.com/office/drawing/2014/main" id="{1A1F8056-FA01-47A4-AB01-68B2FA3C12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20" name="Нижний колонтитул 4">
            <a:extLst>
              <a:ext uri="{FF2B5EF4-FFF2-40B4-BE49-F238E27FC236}">
                <a16:creationId xmlns:a16="http://schemas.microsoft.com/office/drawing/2014/main" id="{9ACBF4D6-00B4-42FA-A653-6958F97AB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21" name="Номер слайда 5">
            <a:extLst>
              <a:ext uri="{FF2B5EF4-FFF2-40B4-BE49-F238E27FC236}">
                <a16:creationId xmlns:a16="http://schemas.microsoft.com/office/drawing/2014/main" id="{EAE61E2C-DC63-4B83-B4E7-38154C9F0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77830" y="6502078"/>
            <a:ext cx="428170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3" name="Стрелка: вниз 17">
            <a:extLst>
              <a:ext uri="{FF2B5EF4-FFF2-40B4-BE49-F238E27FC236}">
                <a16:creationId xmlns:a16="http://schemas.microsoft.com/office/drawing/2014/main" id="{A4DE8C42-F34D-98DF-5E50-6C67FEDBE93F}"/>
              </a:ext>
            </a:extLst>
          </p:cNvPr>
          <p:cNvSpPr/>
          <p:nvPr/>
        </p:nvSpPr>
        <p:spPr>
          <a:xfrm>
            <a:off x="2451351" y="5302256"/>
            <a:ext cx="576064" cy="2757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242910-975F-A702-E53F-01309F9B0A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896" y="1628800"/>
            <a:ext cx="2952133" cy="34081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06BE38-F8EE-B302-94BD-CED179C1A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59" y="1556792"/>
            <a:ext cx="2641451" cy="35048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5E64BB-607A-469F-442F-419E06B06D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2" y="5013176"/>
            <a:ext cx="4324469" cy="22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59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Прямоугольник 3">
            <a:extLst>
              <a:ext uri="{FF2B5EF4-FFF2-40B4-BE49-F238E27FC236}">
                <a16:creationId xmlns:a16="http://schemas.microsoft.com/office/drawing/2014/main" id="{2FC8A3C9-745F-43A6-9DF1-EA1AE8C7B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88" y="764704"/>
            <a:ext cx="9073008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en-US" sz="2000" dirty="0">
              <a:solidFill>
                <a:srgbClr val="00206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</a:rPr>
              <a:t>Standard Model after over 10 Years of LHC Operations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en-US" sz="2000" dirty="0">
              <a:solidFill>
                <a:srgbClr val="00206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</a:rPr>
              <a:t>Why we are still expecting the New Physics?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en-US" sz="2000" dirty="0">
              <a:solidFill>
                <a:srgbClr val="002060"/>
              </a:solidFill>
              <a:ea typeface="Arial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altLang="ru-RU" sz="2000" dirty="0">
                <a:solidFill>
                  <a:srgbClr val="002060"/>
                </a:solidFill>
              </a:rPr>
              <a:t>Conventional Signals (“standard candles”)</a:t>
            </a:r>
            <a:endParaRPr lang="en-US" sz="2000" dirty="0">
              <a:solidFill>
                <a:srgbClr val="00206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en-US" sz="2000" dirty="0">
              <a:solidFill>
                <a:srgbClr val="00206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</a:rPr>
              <a:t>Higgs Boson as a Tool to Search for the New Physics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en-US" sz="2000" dirty="0">
              <a:solidFill>
                <a:srgbClr val="00206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  <a:sym typeface="Symbol" panose="05050102010706020507" pitchFamily="18" charset="2"/>
              </a:rPr>
              <a:t>LLP Non-conventional Signals</a:t>
            </a:r>
            <a:endParaRPr lang="en-US" sz="2000" dirty="0">
              <a:solidFill>
                <a:srgbClr val="00206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en-US" sz="2000" dirty="0">
              <a:solidFill>
                <a:srgbClr val="00206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</a:rPr>
              <a:t>LHC Prospects and Plans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en-US" sz="2000" dirty="0">
              <a:solidFill>
                <a:srgbClr val="00206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</a:rPr>
              <a:t>Beyond the LHC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572F194-86CE-4FA6-8159-402EA3CB7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Content</a:t>
            </a:r>
          </a:p>
        </p:txBody>
      </p:sp>
      <p:sp>
        <p:nvSpPr>
          <p:cNvPr id="9" name="Дата 3">
            <a:extLst>
              <a:ext uri="{FF2B5EF4-FFF2-40B4-BE49-F238E27FC236}">
                <a16:creationId xmlns:a16="http://schemas.microsoft.com/office/drawing/2014/main" id="{0E69BD0A-9099-473E-89BC-4D769A243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FB4EBB1-5C90-4FAD-AE59-E0DB38259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6EE2C4DA-53CE-46DC-8492-667B3C406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24250" y="6496095"/>
            <a:ext cx="297903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4" name="Изображение 1">
            <a:extLst>
              <a:ext uri="{FF2B5EF4-FFF2-40B4-BE49-F238E27FC236}">
                <a16:creationId xmlns:a16="http://schemas.microsoft.com/office/drawing/2014/main" id="{D4BACD1B-BFF4-7AB7-751F-EF19FC4A3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771" y="3505242"/>
            <a:ext cx="4159479" cy="2787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E850B4-4CFD-47A3-A758-97353EF721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21" y="1700808"/>
            <a:ext cx="3501008" cy="3501008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C7F13999-238B-4C3C-BF7A-9357305AE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sz="3000" dirty="0"/>
              <a:t>Another Hint from the Higgs: </a:t>
            </a:r>
            <a:r>
              <a:rPr lang="en-US" sz="3000" dirty="0" err="1"/>
              <a:t>Flavour</a:t>
            </a:r>
            <a:r>
              <a:rPr lang="en-US" sz="3000" dirty="0"/>
              <a:t> Universality</a:t>
            </a:r>
            <a:endParaRPr lang="ru-RU" sz="3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09933A-DEF1-4442-B074-FFECBA1BF5DD}"/>
              </a:ext>
            </a:extLst>
          </p:cNvPr>
          <p:cNvSpPr txBox="1"/>
          <p:nvPr/>
        </p:nvSpPr>
        <p:spPr>
          <a:xfrm>
            <a:off x="128464" y="620688"/>
            <a:ext cx="95789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properties of the Higgs h</a:t>
            </a:r>
            <a:r>
              <a:rPr lang="ru-RU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agree fully with SM in decay into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gauge bosons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generation fermions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t/b/</a:t>
            </a:r>
            <a: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do not conflict with results for the 2</a:t>
            </a:r>
            <a:r>
              <a:rPr lang="en-US" sz="16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generation (no deviations in cc/</a:t>
            </a:r>
            <a: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μμ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decays after RUN2)</a:t>
            </a:r>
            <a:endParaRPr lang="ru-RU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трелка вправо 3">
            <a:extLst>
              <a:ext uri="{FF2B5EF4-FFF2-40B4-BE49-F238E27FC236}">
                <a16:creationId xmlns:a16="http://schemas.microsoft.com/office/drawing/2014/main" id="{416FECD0-C3D8-4989-AFE5-5B8B953336CD}"/>
              </a:ext>
            </a:extLst>
          </p:cNvPr>
          <p:cNvSpPr/>
          <p:nvPr/>
        </p:nvSpPr>
        <p:spPr>
          <a:xfrm>
            <a:off x="4700034" y="3304450"/>
            <a:ext cx="288031" cy="4869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D5263C-4B86-42D6-A918-84B5511775DD}"/>
              </a:ext>
            </a:extLst>
          </p:cNvPr>
          <p:cNvSpPr txBox="1"/>
          <p:nvPr/>
        </p:nvSpPr>
        <p:spPr>
          <a:xfrm>
            <a:off x="195321" y="5387151"/>
            <a:ext cx="9578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know and will not know until the end of the LHC whether the coupling of the Higgs h</a:t>
            </a:r>
            <a:r>
              <a:rPr lang="en-US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1</a:t>
            </a:r>
            <a:r>
              <a:rPr lang="en-US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generation fermions is in a “standard” way or not.</a:t>
            </a:r>
          </a:p>
          <a:p>
            <a:endParaRPr lang="en-US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we have no Extra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Higgses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(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rare decays are enhanced within Extended Higgs Sectors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2BE5C1E6-6E83-4CE9-A745-6881EA051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8101" y="1810540"/>
            <a:ext cx="4032448" cy="3654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EF20C7F-0A0D-4259-8D5B-8D29B1490A01}"/>
              </a:ext>
            </a:extLst>
          </p:cNvPr>
          <p:cNvSpPr/>
          <p:nvPr/>
        </p:nvSpPr>
        <p:spPr>
          <a:xfrm>
            <a:off x="6967099" y="4415656"/>
            <a:ext cx="266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CMS HL-LHC Projection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22A8D0C-A87B-416F-B5EA-804263DB72D3}"/>
              </a:ext>
            </a:extLst>
          </p:cNvPr>
          <p:cNvSpPr/>
          <p:nvPr/>
        </p:nvSpPr>
        <p:spPr>
          <a:xfrm>
            <a:off x="3841537" y="4667689"/>
            <a:ext cx="2409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JHEP 01 (2021) 148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71EE98-CF18-4508-9731-CDA647F07CCB}"/>
              </a:ext>
            </a:extLst>
          </p:cNvPr>
          <p:cNvSpPr txBox="1"/>
          <p:nvPr/>
        </p:nvSpPr>
        <p:spPr>
          <a:xfrm>
            <a:off x="3836016" y="3854078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μμ</a:t>
            </a:r>
            <a:r>
              <a:rPr lang="en-US" dirty="0"/>
              <a:t>:</a:t>
            </a:r>
            <a:r>
              <a:rPr lang="ru-RU" dirty="0"/>
              <a:t> 3</a:t>
            </a:r>
            <a:r>
              <a:rPr lang="el-GR" dirty="0"/>
              <a:t>σ</a:t>
            </a:r>
            <a:endParaRPr lang="ru-RU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47BE646-A264-4805-8BB8-3994F110B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1462" y="1933286"/>
            <a:ext cx="1968536" cy="1205662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0E873760-6808-421C-86D7-8DC229628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9290" y="2130037"/>
            <a:ext cx="948689" cy="347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0">
            <a:extLst>
              <a:ext uri="{FF2B5EF4-FFF2-40B4-BE49-F238E27FC236}">
                <a16:creationId xmlns:a16="http://schemas.microsoft.com/office/drawing/2014/main" id="{CBF520E2-9BEA-4C03-B5E0-6BB403E4972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1674" y="2591075"/>
            <a:ext cx="1116013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2">
            <a:extLst>
              <a:ext uri="{FF2B5EF4-FFF2-40B4-BE49-F238E27FC236}">
                <a16:creationId xmlns:a16="http://schemas.microsoft.com/office/drawing/2014/main" id="{90114293-AAC0-4FB2-9BF1-09E22B08D43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49861" y="2810150"/>
            <a:ext cx="1347787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4627D2-8159-4529-BE84-89FA06BC26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3857" y="4284193"/>
            <a:ext cx="2068416" cy="315434"/>
          </a:xfrm>
          <a:prstGeom prst="rect">
            <a:avLst/>
          </a:prstGeom>
        </p:spPr>
      </p:pic>
      <p:sp>
        <p:nvSpPr>
          <p:cNvPr id="23" name="Дата 3">
            <a:extLst>
              <a:ext uri="{FF2B5EF4-FFF2-40B4-BE49-F238E27FC236}">
                <a16:creationId xmlns:a16="http://schemas.microsoft.com/office/drawing/2014/main" id="{0CBF9DB3-19CC-40AE-BF0B-576959D5E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25" name="Нижний колонтитул 4">
            <a:extLst>
              <a:ext uri="{FF2B5EF4-FFF2-40B4-BE49-F238E27FC236}">
                <a16:creationId xmlns:a16="http://schemas.microsoft.com/office/drawing/2014/main" id="{2F092077-A1C0-4AE0-80CF-66C70DFB2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26" name="Номер слайда 5">
            <a:extLst>
              <a:ext uri="{FF2B5EF4-FFF2-40B4-BE49-F238E27FC236}">
                <a16:creationId xmlns:a16="http://schemas.microsoft.com/office/drawing/2014/main" id="{649CB7D8-1495-4B92-BD6C-BCCB1696D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02398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11DA8F68-A24B-4F67-8898-1FACCEF5D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" y="4940189"/>
            <a:ext cx="4916584" cy="1340246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520" y="-27384"/>
            <a:ext cx="842493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Lepton universality in beauty-quark decays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AD8B73-F0CC-4ECC-83D4-6A4D2F937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64" y="773086"/>
            <a:ext cx="3456384" cy="6624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BA9FBB-67C4-49BD-9A16-7CB51B1B0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50" y="1412107"/>
            <a:ext cx="3488398" cy="6879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B9D744-86FF-446B-8B7E-87D6759FF3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5516" y="2975854"/>
            <a:ext cx="4003209" cy="26901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AE2F07-07DA-41C3-A2C0-390ED1CFA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7295" y="5526821"/>
            <a:ext cx="3880624" cy="3791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2F67D40-79DE-4993-A1B2-F2709C6725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2840" y="695218"/>
            <a:ext cx="3009232" cy="21577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646FCFB-EEDB-43FC-9489-073FCFD05B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9749" y="728797"/>
            <a:ext cx="3247787" cy="22681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3325325-EA3D-43DB-81DE-1B9B538145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6262" y="6040391"/>
            <a:ext cx="5209738" cy="81598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DD7A194-A925-4BBF-8804-2C5FFF37A148}"/>
              </a:ext>
            </a:extLst>
          </p:cNvPr>
          <p:cNvSpPr txBox="1"/>
          <p:nvPr/>
        </p:nvSpPr>
        <p:spPr>
          <a:xfrm>
            <a:off x="6234864" y="469916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3.1 </a:t>
            </a:r>
            <a:r>
              <a:rPr lang="el-GR" dirty="0">
                <a:solidFill>
                  <a:srgbClr val="C00000"/>
                </a:solidFill>
              </a:rPr>
              <a:t>σ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45C429C-0CCF-462C-9ACC-198641C1CD0F}"/>
              </a:ext>
            </a:extLst>
          </p:cNvPr>
          <p:cNvSpPr txBox="1"/>
          <p:nvPr/>
        </p:nvSpPr>
        <p:spPr>
          <a:xfrm>
            <a:off x="2360712" y="2339588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2889EC-0A2A-4185-9F61-AA4771535719}"/>
              </a:ext>
            </a:extLst>
          </p:cNvPr>
          <p:cNvSpPr txBox="1"/>
          <p:nvPr/>
        </p:nvSpPr>
        <p:spPr>
          <a:xfrm>
            <a:off x="2360712" y="3501008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NP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91ED443-0ED9-4844-9757-8CC9C01CC1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70397" y="3610823"/>
            <a:ext cx="847493" cy="535259"/>
          </a:xfrm>
          <a:prstGeom prst="rect">
            <a:avLst/>
          </a:prstGeom>
        </p:spPr>
      </p:pic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F79F6088-ED47-4394-BBDC-83F90C6BE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252301"/>
              </p:ext>
            </p:extLst>
          </p:nvPr>
        </p:nvGraphicFramePr>
        <p:xfrm>
          <a:off x="2813080" y="4043299"/>
          <a:ext cx="2276190" cy="640080"/>
        </p:xfrm>
        <a:graphic>
          <a:graphicData uri="http://schemas.openxmlformats.org/drawingml/2006/table">
            <a:tbl>
              <a:tblPr/>
              <a:tblGrid>
                <a:gridCol w="2276190">
                  <a:extLst>
                    <a:ext uri="{9D8B030D-6E8A-4147-A177-3AD203B41FA5}">
                      <a16:colId xmlns:a16="http://schemas.microsoft.com/office/drawing/2014/main" val="19629947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arXiv:2103.11769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Nature 18, 277 (2022)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558829"/>
                  </a:ext>
                </a:extLst>
              </a:tr>
            </a:tbl>
          </a:graphicData>
        </a:graphic>
      </p:graphicFrame>
      <p:pic>
        <p:nvPicPr>
          <p:cNvPr id="37" name="Picture 36">
            <a:extLst>
              <a:ext uri="{FF2B5EF4-FFF2-40B4-BE49-F238E27FC236}">
                <a16:creationId xmlns:a16="http://schemas.microsoft.com/office/drawing/2014/main" id="{0F128ED0-1412-4682-89B6-770342EEA9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8389" y="2185636"/>
            <a:ext cx="2222039" cy="122728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7593C80-6668-41A1-900E-223C099219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3189" y="3425847"/>
            <a:ext cx="2138624" cy="1181217"/>
          </a:xfrm>
          <a:prstGeom prst="rect">
            <a:avLst/>
          </a:prstGeom>
        </p:spPr>
      </p:pic>
      <p:sp>
        <p:nvSpPr>
          <p:cNvPr id="22" name="Нижний колонтитул 4">
            <a:extLst>
              <a:ext uri="{FF2B5EF4-FFF2-40B4-BE49-F238E27FC236}">
                <a16:creationId xmlns:a16="http://schemas.microsoft.com/office/drawing/2014/main" id="{58BFD267-AB28-429E-85D3-E56B59D90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23" name="Номер слайда 5">
            <a:extLst>
              <a:ext uri="{FF2B5EF4-FFF2-40B4-BE49-F238E27FC236}">
                <a16:creationId xmlns:a16="http://schemas.microsoft.com/office/drawing/2014/main" id="{F1939C95-1DA6-4139-9632-4ADE40B41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82880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520" y="-27384"/>
            <a:ext cx="842493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 boson mass with the CDF II detector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2C740A-30AD-48FC-97BF-F3CFF4AEF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084" y="1235070"/>
            <a:ext cx="3778340" cy="35730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819174-0F7E-4A87-AFA3-351CE201F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40" y="1265475"/>
            <a:ext cx="5336476" cy="442214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98B5D05-BB5D-41C8-BB21-D81C2B4951D8}"/>
              </a:ext>
            </a:extLst>
          </p:cNvPr>
          <p:cNvSpPr txBox="1"/>
          <p:nvPr/>
        </p:nvSpPr>
        <p:spPr>
          <a:xfrm>
            <a:off x="4621421" y="4728707"/>
            <a:ext cx="12506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7 </a:t>
            </a:r>
            <a:r>
              <a:rPr lang="el-GR" dirty="0">
                <a:solidFill>
                  <a:srgbClr val="C00000"/>
                </a:solidFill>
              </a:rPr>
              <a:t>σ</a:t>
            </a:r>
            <a:r>
              <a:rPr lang="en-US" dirty="0">
                <a:solidFill>
                  <a:srgbClr val="C00000"/>
                </a:solidFill>
              </a:rPr>
              <a:t>, 8.8 fb</a:t>
            </a:r>
            <a:r>
              <a:rPr lang="en-US" baseline="30000" dirty="0">
                <a:solidFill>
                  <a:srgbClr val="C00000"/>
                </a:solidFill>
              </a:rPr>
              <a:t>-1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8CFD17-74CD-4421-8A0F-913A09855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14" y="5957013"/>
            <a:ext cx="5114925" cy="2857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D9EF8D-D038-4344-909B-F33A74C327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80" y="852897"/>
            <a:ext cx="2520280" cy="250028"/>
          </a:xfrm>
          <a:prstGeom prst="rect">
            <a:avLst/>
          </a:prstGeom>
        </p:spPr>
      </p:pic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411AA950-FF2D-4421-8994-CE923BF8E7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1349749"/>
              </p:ext>
            </p:extLst>
          </p:nvPr>
        </p:nvGraphicFramePr>
        <p:xfrm>
          <a:off x="6349217" y="5021168"/>
          <a:ext cx="3301207" cy="365760"/>
        </p:xfrm>
        <a:graphic>
          <a:graphicData uri="http://schemas.openxmlformats.org/drawingml/2006/table">
            <a:tbl>
              <a:tblPr/>
              <a:tblGrid>
                <a:gridCol w="3301207">
                  <a:extLst>
                    <a:ext uri="{9D8B030D-6E8A-4147-A177-3AD203B41FA5}">
                      <a16:colId xmlns:a16="http://schemas.microsoft.com/office/drawing/2014/main" val="19629947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Science Vol 376, 170-176 (2022)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558829"/>
                  </a:ext>
                </a:extLst>
              </a:tr>
            </a:tbl>
          </a:graphicData>
        </a:graphic>
      </p:graphicFrame>
      <p:sp>
        <p:nvSpPr>
          <p:cNvPr id="12" name="Дата 3">
            <a:extLst>
              <a:ext uri="{FF2B5EF4-FFF2-40B4-BE49-F238E27FC236}">
                <a16:creationId xmlns:a16="http://schemas.microsoft.com/office/drawing/2014/main" id="{F40E90B3-4A8C-4344-8EB0-D9F7559CFF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14" name="Нижний колонтитул 4">
            <a:extLst>
              <a:ext uri="{FF2B5EF4-FFF2-40B4-BE49-F238E27FC236}">
                <a16:creationId xmlns:a16="http://schemas.microsoft.com/office/drawing/2014/main" id="{08ED52C9-C5E4-436A-91D9-80D00FF53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FF63E966-7062-481D-A9D8-2F43D24F7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00842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520" y="-27384"/>
            <a:ext cx="842493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Fermilab Muon g − 2 Experiment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CF84EA-33F5-4840-B153-3DFF2A66A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913"/>
            <a:ext cx="5961112" cy="42520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D49571-C892-409D-9C7D-64689A88F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352" y="1594486"/>
            <a:ext cx="1429606" cy="2859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4A3626-F1D5-4608-AA4E-077213EE0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907" y="763398"/>
            <a:ext cx="3118138" cy="9309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8163EC-014B-417B-85D6-F065F491F7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1608" y="763398"/>
            <a:ext cx="3879778" cy="1038681"/>
          </a:xfrm>
          <a:prstGeom prst="rect">
            <a:avLst/>
          </a:prstGeom>
        </p:spPr>
      </p:pic>
      <p:pic>
        <p:nvPicPr>
          <p:cNvPr id="34" name="Picture 15">
            <a:extLst>
              <a:ext uri="{FF2B5EF4-FFF2-40B4-BE49-F238E27FC236}">
                <a16:creationId xmlns:a16="http://schemas.microsoft.com/office/drawing/2014/main" id="{330AB13A-55D8-4B57-B61B-16339A370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38" y="1199034"/>
            <a:ext cx="9144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6">
            <a:extLst>
              <a:ext uri="{FF2B5EF4-FFF2-40B4-BE49-F238E27FC236}">
                <a16:creationId xmlns:a16="http://schemas.microsoft.com/office/drawing/2014/main" id="{481470C9-05F4-40E8-A0DD-B60DAF924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0" y="1219672"/>
            <a:ext cx="3333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962F554-31E5-4143-8489-B82C3536E0AD}"/>
              </a:ext>
            </a:extLst>
          </p:cNvPr>
          <p:cNvSpPr txBox="1"/>
          <p:nvPr/>
        </p:nvSpPr>
        <p:spPr>
          <a:xfrm>
            <a:off x="7981374" y="829702"/>
            <a:ext cx="1018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J=1/2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9EDB08B-76BD-40DA-8101-5CBE09E086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1497" y="5524745"/>
            <a:ext cx="4176255" cy="1007106"/>
          </a:xfrm>
          <a:prstGeom prst="rect">
            <a:avLst/>
          </a:prstGeom>
        </p:spPr>
      </p:pic>
      <p:sp>
        <p:nvSpPr>
          <p:cNvPr id="2" name="Дата 3">
            <a:extLst>
              <a:ext uri="{FF2B5EF4-FFF2-40B4-BE49-F238E27FC236}">
                <a16:creationId xmlns:a16="http://schemas.microsoft.com/office/drawing/2014/main" id="{89511022-74FE-6E7C-4B7A-1D614727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BEA16E8C-1121-6071-C645-0CB5E2C8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EE48A367-1A71-360E-07C1-8DD86FAA3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6" y="6496095"/>
            <a:ext cx="504657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33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B816B3-B1EF-6021-8BE6-90F408D47F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1222" y="2197531"/>
            <a:ext cx="3744838" cy="72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985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520" y="-27384"/>
            <a:ext cx="842493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Analyses in the LHC Collaborations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Дата 3">
            <a:extLst>
              <a:ext uri="{FF2B5EF4-FFF2-40B4-BE49-F238E27FC236}">
                <a16:creationId xmlns:a16="http://schemas.microsoft.com/office/drawing/2014/main" id="{7FC874D6-8B5F-4B31-BB5F-9215755902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18" name="Нижний колонтитул 4">
            <a:extLst>
              <a:ext uri="{FF2B5EF4-FFF2-40B4-BE49-F238E27FC236}">
                <a16:creationId xmlns:a16="http://schemas.microsoft.com/office/drawing/2014/main" id="{5E7C456A-D44D-462A-91B3-A48910D79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2" name="Нижний колонтитул 4">
            <a:extLst>
              <a:ext uri="{FF2B5EF4-FFF2-40B4-BE49-F238E27FC236}">
                <a16:creationId xmlns:a16="http://schemas.microsoft.com/office/drawing/2014/main" id="{BEB4DAAD-09E0-4955-B159-5C10B42636B9}"/>
              </a:ext>
            </a:extLst>
          </p:cNvPr>
          <p:cNvSpPr txBox="1">
            <a:spLocks/>
          </p:cNvSpPr>
          <p:nvPr/>
        </p:nvSpPr>
        <p:spPr>
          <a:xfrm>
            <a:off x="0" y="6483899"/>
            <a:ext cx="4376936" cy="40148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ru-RU"/>
            </a:defPPr>
            <a:lvl1pPr marL="0" algn="ctr" defTabSz="914296" rtl="0" eaLnBrk="1" latinLnBrk="0" hangingPunct="1">
              <a:defRPr sz="1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Sergei Shmatov, Lomonosov 2023</a:t>
            </a:r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CAFB57-B0FF-1FD7-441D-922F23E223C9}"/>
              </a:ext>
            </a:extLst>
          </p:cNvPr>
          <p:cNvSpPr txBox="1"/>
          <p:nvPr/>
        </p:nvSpPr>
        <p:spPr>
          <a:xfrm>
            <a:off x="-15552" y="620688"/>
            <a:ext cx="7200800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  <a:sym typeface="Symbol" panose="05050102010706020507" pitchFamily="18" charset="2"/>
              </a:rPr>
              <a:t>Direct Searches for the Physics Beyond the SM</a:t>
            </a:r>
          </a:p>
          <a:p>
            <a:pPr marL="800048" lvl="1" indent="-34290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Conventional Signals</a:t>
            </a:r>
            <a:r>
              <a:rPr lang="ru-RU" sz="1600" dirty="0">
                <a:solidFill>
                  <a:srgbClr val="002060"/>
                </a:solidFill>
                <a:sym typeface="Symbol" panose="05050102010706020507" pitchFamily="18" charset="2"/>
              </a:rPr>
              <a:t>,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 such as new resonances in dileptons/diphotons/ </a:t>
            </a:r>
            <a:r>
              <a:rPr lang="en-US" sz="1600" dirty="0" err="1">
                <a:solidFill>
                  <a:srgbClr val="002060"/>
                </a:solidFill>
                <a:sym typeface="Symbol" panose="05050102010706020507" pitchFamily="18" charset="2"/>
              </a:rPr>
              <a:t>dijets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 spectra or non-resonant signals, combinations of physics objects </a:t>
            </a:r>
            <a:r>
              <a:rPr lang="ru-RU" sz="1600" dirty="0">
                <a:solidFill>
                  <a:srgbClr val="002060"/>
                </a:solidFill>
                <a:sym typeface="Symbol" panose="05050102010706020507" pitchFamily="18" charset="2"/>
              </a:rPr>
              <a:t>(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leptons/photons/jets)  and MET/ b/t-jets tags, high-multiplicity events, </a:t>
            </a:r>
            <a:r>
              <a:rPr lang="en-US" sz="1600" dirty="0" err="1">
                <a:solidFill>
                  <a:srgbClr val="002060"/>
                </a:solidFill>
                <a:sym typeface="Symbol" panose="05050102010706020507" pitchFamily="18" charset="2"/>
              </a:rPr>
              <a:t>etc</a:t>
            </a:r>
            <a:endParaRPr lang="en-US" sz="1600" dirty="0">
              <a:solidFill>
                <a:srgbClr val="002060"/>
              </a:solidFill>
              <a:sym typeface="Symbol" panose="05050102010706020507" pitchFamily="18" charset="2"/>
            </a:endParaRP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32459F37-B596-6405-3E2E-165B4675FD68}"/>
              </a:ext>
            </a:extLst>
          </p:cNvPr>
          <p:cNvSpPr txBox="1">
            <a:spLocks/>
          </p:cNvSpPr>
          <p:nvPr/>
        </p:nvSpPr>
        <p:spPr>
          <a:xfrm>
            <a:off x="4585816" y="6520259"/>
            <a:ext cx="23114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ru-RU"/>
            </a:defPPr>
            <a:lvl1pPr marL="0" algn="l" defTabSz="914296" rtl="0" eaLnBrk="1" latinLnBrk="0" hangingPunct="1">
              <a:defRPr sz="1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36BDE8-C554-417C-8297-0018D88798E2}" type="datetime1">
              <a:rPr lang="ru-RU" smtClean="0"/>
              <a:pPr/>
              <a:t>29.08.2023</a:t>
            </a:fld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063A00C-E685-F07A-53E6-84BE76E9D1D6}"/>
              </a:ext>
            </a:extLst>
          </p:cNvPr>
          <p:cNvSpPr/>
          <p:nvPr/>
        </p:nvSpPr>
        <p:spPr>
          <a:xfrm>
            <a:off x="776536" y="2143099"/>
            <a:ext cx="2376264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Extended Gauge Sector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86E4935-12FC-5972-49E4-941A65E8CB85}"/>
              </a:ext>
            </a:extLst>
          </p:cNvPr>
          <p:cNvSpPr/>
          <p:nvPr/>
        </p:nvSpPr>
        <p:spPr>
          <a:xfrm>
            <a:off x="56456" y="1700808"/>
            <a:ext cx="648072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SUSY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375A68F-76CA-226E-B09D-A135A6876A37}"/>
              </a:ext>
            </a:extLst>
          </p:cNvPr>
          <p:cNvSpPr/>
          <p:nvPr/>
        </p:nvSpPr>
        <p:spPr>
          <a:xfrm>
            <a:off x="3224808" y="1700808"/>
            <a:ext cx="1872208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Extra Dimensions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C7AB99A-16BB-5080-DCEB-7D1D47C8EFF5}"/>
              </a:ext>
            </a:extLst>
          </p:cNvPr>
          <p:cNvSpPr/>
          <p:nvPr/>
        </p:nvSpPr>
        <p:spPr>
          <a:xfrm>
            <a:off x="5025008" y="2113486"/>
            <a:ext cx="2916324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LQ/CI/Excited Fermions/B3G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C10785C-5F52-D53A-2463-1FDCABBD9D2E}"/>
                  </a:ext>
                </a:extLst>
              </p:cNvPr>
              <p:cNvSpPr txBox="1"/>
              <p:nvPr/>
            </p:nvSpPr>
            <p:spPr>
              <a:xfrm>
                <a:off x="58077" y="2492896"/>
                <a:ext cx="9864076" cy="433965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800048" lvl="1" indent="-342900">
                  <a:buFont typeface="Wingdings" panose="05000000000000000000" pitchFamily="2" charset="2"/>
                  <a:buChar char="ü"/>
                </a:pP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on-conventional Signals</a:t>
                </a:r>
                <a:r>
                  <a:rPr 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, </a:t>
                </a: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for example displaced vertices/leptons/lepton-jets/dileptons from Long-Lived Particles or emerging jets/leptons from boosted heavy objects,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𝑚</m:t>
                    </m:r>
                    <m:r>
                      <a:rPr lang="en-U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≪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𝑝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 (i.e. high-</a:t>
                </a:r>
                <a:r>
                  <a:rPr lang="en-US" sz="1600" dirty="0" err="1">
                    <a:solidFill>
                      <a:srgbClr val="002060"/>
                    </a:solidFill>
                    <a:sym typeface="Symbol" panose="05050102010706020507" pitchFamily="18" charset="2"/>
                  </a:rPr>
                  <a:t>p</a:t>
                </a:r>
                <a:r>
                  <a:rPr lang="en-US" sz="1600" baseline="-25000" dirty="0" err="1">
                    <a:solidFill>
                      <a:srgbClr val="002060"/>
                    </a:solidFill>
                    <a:sym typeface="Symbol" panose="05050102010706020507" pitchFamily="18" charset="2"/>
                  </a:rPr>
                  <a:t>T</a:t>
                </a: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 Z/W/h</a:t>
                </a:r>
                <a:r>
                  <a:rPr lang="en-US" sz="1600" baseline="-250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125</a:t>
                </a: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 bosons)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US" sz="2000" dirty="0">
                  <a:solidFill>
                    <a:srgbClr val="002060"/>
                  </a:solidFill>
                  <a:sym typeface="Symbol" panose="05050102010706020507" pitchFamily="18" charset="2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US" sz="2000" dirty="0">
                  <a:solidFill>
                    <a:srgbClr val="002060"/>
                  </a:solidFill>
                  <a:sym typeface="Symbol" panose="05050102010706020507" pitchFamily="18" charset="2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BSM-Higgs Physics</a:t>
                </a:r>
              </a:p>
              <a:p>
                <a:pPr marL="800048" lvl="1" indent="-342900">
                  <a:buFont typeface="Wingdings" panose="05000000000000000000" pitchFamily="2" charset="2"/>
                  <a:buChar char="ü"/>
                </a:pP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Searches for the new Higgs states (from extended Higgs sector including SUSY)</a:t>
                </a:r>
              </a:p>
              <a:p>
                <a:pPr marL="800048" lvl="1" indent="-342900">
                  <a:buFont typeface="Wingdings" panose="05000000000000000000" pitchFamily="2" charset="2"/>
                  <a:buChar char="ü"/>
                </a:pP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Probes for the New Physics with h</a:t>
                </a:r>
                <a:r>
                  <a:rPr lang="en-US" sz="1600" baseline="-250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125</a:t>
                </a: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 (Higgs as a tool for new discovery)</a:t>
                </a:r>
              </a:p>
              <a:p>
                <a:pPr marL="800048" lvl="1" indent="-342900">
                  <a:buFont typeface="Wingdings" panose="05000000000000000000" pitchFamily="2" charset="2"/>
                  <a:buChar char="ü"/>
                </a:pPr>
                <a:endParaRPr lang="en-US" dirty="0">
                  <a:solidFill>
                    <a:srgbClr val="002060"/>
                  </a:solidFill>
                  <a:sym typeface="Symbol" panose="05050102010706020507" pitchFamily="18" charset="2"/>
                </a:endParaRPr>
              </a:p>
              <a:p>
                <a:pPr marL="800048" lvl="1" indent="-342900">
                  <a:buFont typeface="Wingdings" panose="05000000000000000000" pitchFamily="2" charset="2"/>
                  <a:buChar char="ü"/>
                </a:pPr>
                <a:endParaRPr lang="en-US" sz="2000" dirty="0">
                  <a:solidFill>
                    <a:srgbClr val="002060"/>
                  </a:solidFill>
                  <a:sym typeface="Symbol" panose="05050102010706020507" pitchFamily="18" charset="2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Check for discrepancies with data and search for new physics via Effective Field Theory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US" sz="1000" dirty="0">
                  <a:solidFill>
                    <a:srgbClr val="002060"/>
                  </a:solidFill>
                  <a:sym typeface="Symbol" panose="05050102010706020507" pitchFamily="18" charset="2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Precision Tests of SM </a:t>
                </a:r>
              </a:p>
              <a:p>
                <a:pPr marL="800048" lvl="1" indent="-342900">
                  <a:buFont typeface="Wingdings" panose="05000000000000000000" pitchFamily="2" charset="2"/>
                  <a:buChar char="ü"/>
                </a:pP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Measurements of the W/Z, </a:t>
                </a:r>
                <a:r>
                  <a:rPr lang="en-US" sz="1600" dirty="0" err="1">
                    <a:solidFill>
                      <a:srgbClr val="002060"/>
                    </a:solidFill>
                    <a:sym typeface="Symbol" panose="05050102010706020507" pitchFamily="18" charset="2"/>
                  </a:rPr>
                  <a:t>Drell</a:t>
                </a: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-Yan (+ n jets) x-sections and angular characteristics </a:t>
                </a:r>
              </a:p>
              <a:p>
                <a:pPr marL="800048" lvl="1" indent="-342900">
                  <a:buFont typeface="Wingdings" panose="05000000000000000000" pitchFamily="2" charset="2"/>
                  <a:buChar char="ü"/>
                </a:pP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Search for rare decays of B-mesons</a:t>
                </a:r>
              </a:p>
              <a:p>
                <a:pPr marL="800048" lvl="1" indent="-342900">
                  <a:buFont typeface="Wingdings" panose="05000000000000000000" pitchFamily="2" charset="2"/>
                  <a:buChar char="ü"/>
                </a:pP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Observations of other rare process in top sector within SM (</a:t>
                </a:r>
                <a:r>
                  <a:rPr lang="en-US" sz="1600" dirty="0" err="1">
                    <a:solidFill>
                      <a:srgbClr val="002060"/>
                    </a:solidFill>
                    <a:sym typeface="Symbol" panose="05050102010706020507" pitchFamily="18" charset="2"/>
                  </a:rPr>
                  <a:t>Wtb</a:t>
                </a: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 couplings, </a:t>
                </a:r>
                <a:r>
                  <a:rPr lang="en-US" sz="1600" dirty="0">
                    <a:solidFill>
                      <a:srgbClr val="002060"/>
                    </a:solidFill>
                  </a:rPr>
                  <a:t>CP violating top quark couplings, flavor-changing neutral current interactions of the t-quark and </a:t>
                </a: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h</a:t>
                </a:r>
                <a:r>
                  <a:rPr lang="en-US" sz="1600" baseline="-250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125</a:t>
                </a: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C10785C-5F52-D53A-2463-1FDCABBD9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7" y="2492896"/>
                <a:ext cx="9864076" cy="4339650"/>
              </a:xfrm>
              <a:prstGeom prst="rect">
                <a:avLst/>
              </a:prstGeom>
              <a:blipFill>
                <a:blip r:embed="rId2"/>
                <a:stretch>
                  <a:fillRect l="-514" t="-583" b="-5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2673D48-23FD-4A0D-E20F-4B75251B2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232" y="620688"/>
            <a:ext cx="2839296" cy="1522411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6C7F302-7F3A-1C56-DE3A-A1F41F0BCDE3}"/>
              </a:ext>
            </a:extLst>
          </p:cNvPr>
          <p:cNvSpPr/>
          <p:nvPr/>
        </p:nvSpPr>
        <p:spPr>
          <a:xfrm>
            <a:off x="56455" y="3129935"/>
            <a:ext cx="7332747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Long-Lived Particles (Dark Matter/Non-standard SUSY/Neutrino Masses/</a:t>
            </a:r>
            <a:r>
              <a:rPr lang="en-US" dirty="0" err="1">
                <a:solidFill>
                  <a:srgbClr val="FF0000"/>
                </a:solidFill>
                <a:sym typeface="Symbol" panose="05050102010706020507" pitchFamily="18" charset="2"/>
              </a:rPr>
              <a:t>etc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)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B54D3CE-AC8C-F053-017F-EB1E8CC6D77C}"/>
              </a:ext>
            </a:extLst>
          </p:cNvPr>
          <p:cNvSpPr/>
          <p:nvPr/>
        </p:nvSpPr>
        <p:spPr>
          <a:xfrm>
            <a:off x="7481664" y="3142709"/>
            <a:ext cx="2367880" cy="6463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Extended Higgs and Dark Matter Sectors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CB86270F-3FD9-0B96-A302-4D0538BCCFA0}"/>
              </a:ext>
            </a:extLst>
          </p:cNvPr>
          <p:cNvSpPr/>
          <p:nvPr/>
        </p:nvSpPr>
        <p:spPr>
          <a:xfrm>
            <a:off x="1568624" y="4499828"/>
            <a:ext cx="5904656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Extra </a:t>
            </a:r>
            <a:r>
              <a:rPr lang="en-US" dirty="0" err="1">
                <a:solidFill>
                  <a:srgbClr val="FF0000"/>
                </a:solidFill>
                <a:sym typeface="Symbol" panose="05050102010706020507" pitchFamily="18" charset="2"/>
              </a:rPr>
              <a:t>Higgses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, Dark Matter, </a:t>
            </a:r>
            <a:r>
              <a:rPr lang="en-US" dirty="0" err="1">
                <a:solidFill>
                  <a:srgbClr val="FF0000"/>
                </a:solidFill>
                <a:sym typeface="Symbol" panose="05050102010706020507" pitchFamily="18" charset="2"/>
              </a:rPr>
              <a:t>Flavour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 Universality Violation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6B0114B-EDE8-2E01-3560-07AC6EF8E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3240" y="5277595"/>
            <a:ext cx="2664296" cy="527669"/>
          </a:xfrm>
          <a:prstGeom prst="rect">
            <a:avLst/>
          </a:prstGeom>
        </p:spPr>
      </p:pic>
      <p:sp>
        <p:nvSpPr>
          <p:cNvPr id="19" name="Номер слайда 5">
            <a:extLst>
              <a:ext uri="{FF2B5EF4-FFF2-40B4-BE49-F238E27FC236}">
                <a16:creationId xmlns:a16="http://schemas.microsoft.com/office/drawing/2014/main" id="{09872024-88B5-44FF-BC9F-619E26D35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53500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520" y="-27384"/>
            <a:ext cx="842493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Conventional Signals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Прямоугольник 3">
            <a:extLst>
              <a:ext uri="{FF2B5EF4-FFF2-40B4-BE49-F238E27FC236}">
                <a16:creationId xmlns:a16="http://schemas.microsoft.com/office/drawing/2014/main" id="{210CD550-DE62-4477-8085-2B184074C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465" y="476672"/>
            <a:ext cx="6840760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endParaRPr lang="ru-RU" altLang="en-US" sz="10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l" eaLnBrk="1" hangingPunct="1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Heavy Resonances (extended gauge models, extra dimensions,     technicolor) 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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 dileptons, </a:t>
            </a:r>
            <a:r>
              <a:rPr lang="en-US" altLang="en-US" sz="2200" b="0" dirty="0" err="1">
                <a:solidFill>
                  <a:srgbClr val="002060"/>
                </a:solidFill>
                <a:latin typeface="+mn-lt"/>
              </a:rPr>
              <a:t>dijets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, diphotons, ttbar, WZ</a:t>
            </a:r>
          </a:p>
          <a:p>
            <a:pPr algn="l" eaLnBrk="1" hangingPunct="1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Non-Resonant Signals</a:t>
            </a:r>
          </a:p>
          <a:p>
            <a:pPr algn="l" eaLnBrk="1" hangingPunct="1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Mono-particle + Missing ET (extended gauge models, extra dimensions, technicolor, SUSY) 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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 mono-jet + MET, mono-photon + MET, mono-lepton + MET </a:t>
            </a:r>
          </a:p>
          <a:p>
            <a:pPr algn="l" eaLnBrk="1" hangingPunct="1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Microscopic Black Holes (extra dimensions) 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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 high-multiplicity events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27CF2C-87C7-4427-AAD8-D0AAC9EB21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574" y="665259"/>
            <a:ext cx="2872358" cy="17916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C33C96-9BFB-4F4E-A582-E80EF2A50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69" y="2694728"/>
            <a:ext cx="2600325" cy="1752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A36A00-4CBE-44EB-AF56-EE78478DC1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5" y="4217905"/>
            <a:ext cx="2206752" cy="2133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A9F9DC-0E79-4BB9-BE7B-D5C4B3153C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680" y="4530932"/>
            <a:ext cx="2535279" cy="2171889"/>
          </a:xfrm>
          <a:prstGeom prst="rect">
            <a:avLst/>
          </a:prstGeom>
        </p:spPr>
      </p:pic>
      <p:sp>
        <p:nvSpPr>
          <p:cNvPr id="16" name="Прямоугольник 3">
            <a:extLst>
              <a:ext uri="{FF2B5EF4-FFF2-40B4-BE49-F238E27FC236}">
                <a16:creationId xmlns:a16="http://schemas.microsoft.com/office/drawing/2014/main" id="{5475B579-2302-4227-AF6B-D77D12A31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9262" y="4644798"/>
            <a:ext cx="4267150" cy="1192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Leptoquarks </a:t>
            </a:r>
            <a:r>
              <a:rPr lang="en-US" altLang="en-US" sz="220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 </a:t>
            </a:r>
            <a:r>
              <a:rPr lang="en-US" altLang="en-US" sz="2200" dirty="0">
                <a:solidFill>
                  <a:srgbClr val="002060"/>
                </a:solidFill>
                <a:latin typeface="+mn-lt"/>
              </a:rPr>
              <a:t>lepton + jet</a:t>
            </a:r>
            <a:endParaRPr lang="en-US" altLang="en-US" sz="2200" b="0" dirty="0">
              <a:solidFill>
                <a:srgbClr val="002060"/>
              </a:solidFill>
              <a:latin typeface="+mn-lt"/>
            </a:endParaRPr>
          </a:p>
          <a:p>
            <a:pPr algn="l" eaLnBrk="1" hangingPunct="1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4</a:t>
            </a:r>
            <a:r>
              <a:rPr lang="en-US" altLang="en-US" sz="2200" b="0" baseline="30000" dirty="0">
                <a:solidFill>
                  <a:srgbClr val="002060"/>
                </a:solidFill>
                <a:latin typeface="+mn-lt"/>
              </a:rPr>
              <a:t>th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 Generation 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 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lepton</a:t>
            </a:r>
            <a:r>
              <a:rPr lang="en-US" altLang="en-US" sz="2200" dirty="0">
                <a:solidFill>
                  <a:srgbClr val="002060"/>
                </a:solidFill>
                <a:latin typeface="+mn-lt"/>
              </a:rPr>
              <a:t>s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/jets, dilepton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7BF6117E-4702-4267-901B-2BE6FA180AF5}"/>
              </a:ext>
            </a:extLst>
          </p:cNvPr>
          <p:cNvCxnSpPr/>
          <p:nvPr/>
        </p:nvCxnSpPr>
        <p:spPr>
          <a:xfrm>
            <a:off x="6321152" y="1196752"/>
            <a:ext cx="504056" cy="216024"/>
          </a:xfrm>
          <a:prstGeom prst="bentConnector3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382866B4-E82C-496B-8862-E024197EAA4B}"/>
              </a:ext>
            </a:extLst>
          </p:cNvPr>
          <p:cNvCxnSpPr>
            <a:cxnSpLocks/>
          </p:cNvCxnSpPr>
          <p:nvPr/>
        </p:nvCxnSpPr>
        <p:spPr>
          <a:xfrm flipV="1">
            <a:off x="3800872" y="1714425"/>
            <a:ext cx="3024336" cy="333012"/>
          </a:xfrm>
          <a:prstGeom prst="bentConnector3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E343D9B5-4AD7-4A16-907E-F5099E221063}"/>
              </a:ext>
            </a:extLst>
          </p:cNvPr>
          <p:cNvCxnSpPr>
            <a:cxnSpLocks/>
          </p:cNvCxnSpPr>
          <p:nvPr/>
        </p:nvCxnSpPr>
        <p:spPr>
          <a:xfrm>
            <a:off x="6663241" y="2672525"/>
            <a:ext cx="954055" cy="288423"/>
          </a:xfrm>
          <a:prstGeom prst="bentConnector3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E7A0F18C-63E9-4397-94AE-6EB19326E677}"/>
              </a:ext>
            </a:extLst>
          </p:cNvPr>
          <p:cNvCxnSpPr>
            <a:cxnSpLocks/>
          </p:cNvCxnSpPr>
          <p:nvPr/>
        </p:nvCxnSpPr>
        <p:spPr>
          <a:xfrm>
            <a:off x="5709084" y="3781483"/>
            <a:ext cx="1260140" cy="1029081"/>
          </a:xfrm>
          <a:prstGeom prst="bentConnector3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ACA3FA9E-9C4F-45B1-BC8D-7BC5AD6BB6BF}"/>
              </a:ext>
            </a:extLst>
          </p:cNvPr>
          <p:cNvCxnSpPr>
            <a:cxnSpLocks/>
          </p:cNvCxnSpPr>
          <p:nvPr/>
        </p:nvCxnSpPr>
        <p:spPr>
          <a:xfrm rot="10800000">
            <a:off x="2391674" y="4447329"/>
            <a:ext cx="806664" cy="277011"/>
          </a:xfrm>
          <a:prstGeom prst="bentConnector3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Дата 3">
            <a:extLst>
              <a:ext uri="{FF2B5EF4-FFF2-40B4-BE49-F238E27FC236}">
                <a16:creationId xmlns:a16="http://schemas.microsoft.com/office/drawing/2014/main" id="{7FC874D6-8B5F-4B31-BB5F-9215755902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18" name="Нижний колонтитул 4">
            <a:extLst>
              <a:ext uri="{FF2B5EF4-FFF2-40B4-BE49-F238E27FC236}">
                <a16:creationId xmlns:a16="http://schemas.microsoft.com/office/drawing/2014/main" id="{5E7C456A-D44D-462A-91B3-A48910D79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19" name="Номер слайда 5">
            <a:extLst>
              <a:ext uri="{FF2B5EF4-FFF2-40B4-BE49-F238E27FC236}">
                <a16:creationId xmlns:a16="http://schemas.microsoft.com/office/drawing/2014/main" id="{09872024-88B5-44FF-BC9F-619E26D35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63750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3AD89BC-75AD-46A1-91C7-B0515E8D3012}"/>
              </a:ext>
            </a:extLst>
          </p:cNvPr>
          <p:cNvSpPr txBox="1">
            <a:spLocks/>
          </p:cNvSpPr>
          <p:nvPr/>
        </p:nvSpPr>
        <p:spPr>
          <a:xfrm>
            <a:off x="488504" y="260648"/>
            <a:ext cx="8460941" cy="620688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ym typeface="Symbol" panose="05050102010706020507" pitchFamily="18" charset="2"/>
              </a:rPr>
              <a:t>Direct Search for BSM: Conventional Signals</a:t>
            </a:r>
          </a:p>
        </p:txBody>
      </p:sp>
      <p:pic>
        <p:nvPicPr>
          <p:cNvPr id="9" name="Рисунок 38">
            <a:extLst>
              <a:ext uri="{FF2B5EF4-FFF2-40B4-BE49-F238E27FC236}">
                <a16:creationId xmlns:a16="http://schemas.microsoft.com/office/drawing/2014/main" id="{44E382B8-82EA-49DF-B691-C5F142B72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06" y="962551"/>
            <a:ext cx="8629039" cy="5446512"/>
          </a:xfrm>
          <a:prstGeom prst="rect">
            <a:avLst/>
          </a:prstGeom>
        </p:spPr>
      </p:pic>
      <p:sp>
        <p:nvSpPr>
          <p:cNvPr id="12" name="Прямоугольник 41">
            <a:extLst>
              <a:ext uri="{FF2B5EF4-FFF2-40B4-BE49-F238E27FC236}">
                <a16:creationId xmlns:a16="http://schemas.microsoft.com/office/drawing/2014/main" id="{4CCF284E-1A10-4993-969C-6A08A7C965EA}"/>
              </a:ext>
            </a:extLst>
          </p:cNvPr>
          <p:cNvSpPr/>
          <p:nvPr/>
        </p:nvSpPr>
        <p:spPr>
          <a:xfrm>
            <a:off x="6855067" y="6244515"/>
            <a:ext cx="700237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10 </a:t>
            </a:r>
            <a:r>
              <a:rPr lang="en-US" sz="1400" dirty="0" err="1">
                <a:solidFill>
                  <a:srgbClr val="C00000"/>
                </a:solidFill>
              </a:rPr>
              <a:t>TeV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42">
            <a:extLst>
              <a:ext uri="{FF2B5EF4-FFF2-40B4-BE49-F238E27FC236}">
                <a16:creationId xmlns:a16="http://schemas.microsoft.com/office/drawing/2014/main" id="{21F62489-5586-434C-9E2F-5502F0EF376E}"/>
              </a:ext>
            </a:extLst>
          </p:cNvPr>
          <p:cNvSpPr/>
          <p:nvPr/>
        </p:nvSpPr>
        <p:spPr>
          <a:xfrm>
            <a:off x="7695840" y="6250328"/>
            <a:ext cx="700237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30 </a:t>
            </a:r>
            <a:r>
              <a:rPr lang="en-US" sz="1400" dirty="0" err="1">
                <a:solidFill>
                  <a:srgbClr val="C00000"/>
                </a:solidFill>
              </a:rPr>
              <a:t>TeV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43">
            <a:extLst>
              <a:ext uri="{FF2B5EF4-FFF2-40B4-BE49-F238E27FC236}">
                <a16:creationId xmlns:a16="http://schemas.microsoft.com/office/drawing/2014/main" id="{F77E02CE-0FB6-4B96-A8C0-3644A894A1DB}"/>
              </a:ext>
            </a:extLst>
          </p:cNvPr>
          <p:cNvSpPr/>
          <p:nvPr/>
        </p:nvSpPr>
        <p:spPr>
          <a:xfrm>
            <a:off x="4893786" y="6241371"/>
            <a:ext cx="57813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1 </a:t>
            </a:r>
            <a:r>
              <a:rPr lang="en-US" sz="1400" dirty="0" err="1">
                <a:solidFill>
                  <a:srgbClr val="C00000"/>
                </a:solidFill>
              </a:rPr>
              <a:t>TeV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5" name="Прямоугольник 44">
            <a:extLst>
              <a:ext uri="{FF2B5EF4-FFF2-40B4-BE49-F238E27FC236}">
                <a16:creationId xmlns:a16="http://schemas.microsoft.com/office/drawing/2014/main" id="{7DC00FCA-0988-467A-B97F-F41D58E5A0AD}"/>
              </a:ext>
            </a:extLst>
          </p:cNvPr>
          <p:cNvSpPr/>
          <p:nvPr/>
        </p:nvSpPr>
        <p:spPr>
          <a:xfrm>
            <a:off x="7461342" y="2276872"/>
            <a:ext cx="963559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Dark Matter</a:t>
            </a:r>
          </a:p>
        </p:txBody>
      </p:sp>
      <p:sp>
        <p:nvSpPr>
          <p:cNvPr id="16" name="Прямоугольник 45">
            <a:extLst>
              <a:ext uri="{FF2B5EF4-FFF2-40B4-BE49-F238E27FC236}">
                <a16:creationId xmlns:a16="http://schemas.microsoft.com/office/drawing/2014/main" id="{9A38E4A5-9707-483D-9FA0-11E7239CEB95}"/>
              </a:ext>
            </a:extLst>
          </p:cNvPr>
          <p:cNvSpPr/>
          <p:nvPr/>
        </p:nvSpPr>
        <p:spPr>
          <a:xfrm>
            <a:off x="8297580" y="1709431"/>
            <a:ext cx="353306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CI</a:t>
            </a:r>
          </a:p>
        </p:txBody>
      </p:sp>
      <p:sp>
        <p:nvSpPr>
          <p:cNvPr id="17" name="Прямоугольник 46">
            <a:extLst>
              <a:ext uri="{FF2B5EF4-FFF2-40B4-BE49-F238E27FC236}">
                <a16:creationId xmlns:a16="http://schemas.microsoft.com/office/drawing/2014/main" id="{403D663C-F500-4597-8907-A9A09E45D09B}"/>
              </a:ext>
            </a:extLst>
          </p:cNvPr>
          <p:cNvSpPr/>
          <p:nvPr/>
        </p:nvSpPr>
        <p:spPr>
          <a:xfrm>
            <a:off x="7533350" y="2905199"/>
            <a:ext cx="963559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RPV SUSY</a:t>
            </a:r>
          </a:p>
        </p:txBody>
      </p:sp>
      <p:sp>
        <p:nvSpPr>
          <p:cNvPr id="18" name="Прямоугольник 47">
            <a:extLst>
              <a:ext uri="{FF2B5EF4-FFF2-40B4-BE49-F238E27FC236}">
                <a16:creationId xmlns:a16="http://schemas.microsoft.com/office/drawing/2014/main" id="{B4685271-16AD-4126-86E9-8E6C4846EC23}"/>
              </a:ext>
            </a:extLst>
          </p:cNvPr>
          <p:cNvSpPr/>
          <p:nvPr/>
        </p:nvSpPr>
        <p:spPr>
          <a:xfrm>
            <a:off x="7628695" y="3356992"/>
            <a:ext cx="128474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Extra Dimensions</a:t>
            </a:r>
          </a:p>
        </p:txBody>
      </p:sp>
      <p:sp>
        <p:nvSpPr>
          <p:cNvPr id="19" name="Прямоугольник 48">
            <a:extLst>
              <a:ext uri="{FF2B5EF4-FFF2-40B4-BE49-F238E27FC236}">
                <a16:creationId xmlns:a16="http://schemas.microsoft.com/office/drawing/2014/main" id="{40DF5751-47A2-45F4-A976-F3CD07E5B8CE}"/>
              </a:ext>
            </a:extLst>
          </p:cNvPr>
          <p:cNvSpPr/>
          <p:nvPr/>
        </p:nvSpPr>
        <p:spPr>
          <a:xfrm>
            <a:off x="7257256" y="3985319"/>
            <a:ext cx="1891020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Excited Fermions</a:t>
            </a:r>
          </a:p>
        </p:txBody>
      </p:sp>
      <p:sp>
        <p:nvSpPr>
          <p:cNvPr id="20" name="Прямоугольник 49">
            <a:extLst>
              <a:ext uri="{FF2B5EF4-FFF2-40B4-BE49-F238E27FC236}">
                <a16:creationId xmlns:a16="http://schemas.microsoft.com/office/drawing/2014/main" id="{410F2B09-3E4B-4EF0-B6DF-1CDAAC4E35F5}"/>
              </a:ext>
            </a:extLst>
          </p:cNvPr>
          <p:cNvSpPr/>
          <p:nvPr/>
        </p:nvSpPr>
        <p:spPr>
          <a:xfrm>
            <a:off x="7238444" y="4345359"/>
            <a:ext cx="1891020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Heavy Fermions</a:t>
            </a:r>
          </a:p>
        </p:txBody>
      </p:sp>
      <p:sp>
        <p:nvSpPr>
          <p:cNvPr id="21" name="Прямоугольник 50">
            <a:extLst>
              <a:ext uri="{FF2B5EF4-FFF2-40B4-BE49-F238E27FC236}">
                <a16:creationId xmlns:a16="http://schemas.microsoft.com/office/drawing/2014/main" id="{F6DAFD05-1F11-4DC7-A9F8-1D2C7238E69D}"/>
              </a:ext>
            </a:extLst>
          </p:cNvPr>
          <p:cNvSpPr/>
          <p:nvPr/>
        </p:nvSpPr>
        <p:spPr>
          <a:xfrm>
            <a:off x="7461342" y="4709049"/>
            <a:ext cx="128474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Leptoquarks</a:t>
            </a:r>
          </a:p>
        </p:txBody>
      </p:sp>
      <p:sp>
        <p:nvSpPr>
          <p:cNvPr id="22" name="Прямоугольник 51">
            <a:extLst>
              <a:ext uri="{FF2B5EF4-FFF2-40B4-BE49-F238E27FC236}">
                <a16:creationId xmlns:a16="http://schemas.microsoft.com/office/drawing/2014/main" id="{C69A18D0-C361-404A-BF6D-C182E4A0FCF6}"/>
              </a:ext>
            </a:extLst>
          </p:cNvPr>
          <p:cNvSpPr/>
          <p:nvPr/>
        </p:nvSpPr>
        <p:spPr>
          <a:xfrm>
            <a:off x="7484679" y="5406841"/>
            <a:ext cx="128474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Heavy Gauge Bosons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5A67378B-5E19-4364-BDA9-02EF058A1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29.09.2023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59D206-9F82-4583-BC6E-0D3E6B09B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11" name="Прямоугольник 40">
            <a:extLst>
              <a:ext uri="{FF2B5EF4-FFF2-40B4-BE49-F238E27FC236}">
                <a16:creationId xmlns:a16="http://schemas.microsoft.com/office/drawing/2014/main" id="{7BF5A4E7-9954-4ED2-B336-6F61BF0A1FC4}"/>
              </a:ext>
            </a:extLst>
          </p:cNvPr>
          <p:cNvSpPr/>
          <p:nvPr/>
        </p:nvSpPr>
        <p:spPr>
          <a:xfrm>
            <a:off x="-14392" y="6512653"/>
            <a:ext cx="781167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hlinkClick r:id="rId3"/>
              </a:rPr>
              <a:t>https://twiki.cern.ch/twiki/bin/view/CMSPublic/SummaryPlotsEXO13TeV</a:t>
            </a:r>
            <a:r>
              <a:rPr lang="en-US" sz="1600" dirty="0"/>
              <a:t>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2553922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3AD89BC-75AD-46A1-91C7-B0515E8D3012}"/>
              </a:ext>
            </a:extLst>
          </p:cNvPr>
          <p:cNvSpPr txBox="1">
            <a:spLocks/>
          </p:cNvSpPr>
          <p:nvPr/>
        </p:nvSpPr>
        <p:spPr>
          <a:xfrm>
            <a:off x="488504" y="260648"/>
            <a:ext cx="8460941" cy="620688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ym typeface="Symbol" panose="05050102010706020507" pitchFamily="18" charset="2"/>
              </a:rPr>
              <a:t>Direct Search for BSM: SUSY Signals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D77CB7-2521-43D2-83D0-46D12F02AE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3" y="942649"/>
            <a:ext cx="4752528" cy="35148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5A47A3-308F-4AF1-AE8D-14438955B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007" y="788561"/>
            <a:ext cx="5169024" cy="465031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A54A8CB-47A1-4666-A679-82144199F945}"/>
              </a:ext>
            </a:extLst>
          </p:cNvPr>
          <p:cNvSpPr txBox="1"/>
          <p:nvPr/>
        </p:nvSpPr>
        <p:spPr>
          <a:xfrm>
            <a:off x="164468" y="5782125"/>
            <a:ext cx="95770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https://twiki.cern.ch/twiki/bin/view/CMSPublic/PhysicsResultsSUS#Run_2_Summary_Plots_13_TeV</a:t>
            </a:r>
            <a:r>
              <a:rPr lang="en-US" dirty="0"/>
              <a:t> </a:t>
            </a:r>
          </a:p>
        </p:txBody>
      </p:sp>
      <p:sp>
        <p:nvSpPr>
          <p:cNvPr id="9" name="Дата 3">
            <a:extLst>
              <a:ext uri="{FF2B5EF4-FFF2-40B4-BE49-F238E27FC236}">
                <a16:creationId xmlns:a16="http://schemas.microsoft.com/office/drawing/2014/main" id="{6FBAFB65-B02E-42EC-A5F2-D2E1641862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8BBB4EC7-E9C6-4462-9817-620B28E78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F72A74A4-2F51-4773-BE1A-2526869D2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11265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1">
            <a:extLst>
              <a:ext uri="{FF2B5EF4-FFF2-40B4-BE49-F238E27FC236}">
                <a16:creationId xmlns:a16="http://schemas.microsoft.com/office/drawing/2014/main" id="{82E5AF59-9452-4D9E-99DD-BBCEDCC72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397" y="476672"/>
            <a:ext cx="1694695" cy="102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Searches for Heavy Resonances</a:t>
            </a:r>
            <a:endParaRPr lang="ru-RU" sz="3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1BC214-4641-4E2F-AFD0-49CD268E7F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1390054"/>
            <a:ext cx="2455994" cy="2386625"/>
          </a:xfrm>
          <a:prstGeom prst="rect">
            <a:avLst/>
          </a:prstGeom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6D714A1C-1DF2-458F-AE29-B52F52FDE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14" y="623928"/>
            <a:ext cx="6357217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defRPr/>
            </a:pPr>
            <a:r>
              <a:rPr lang="en-US" sz="1800" dirty="0">
                <a:solidFill>
                  <a:srgbClr val="002060"/>
                </a:solidFill>
                <a:latin typeface="+mj-lt"/>
                <a:ea typeface="Arial" charset="0"/>
                <a:cs typeface="Arial" charset="0"/>
                <a:sym typeface="Symbol" charset="0"/>
              </a:rPr>
              <a:t>New Physics (Z/Z</a:t>
            </a:r>
            <a:r>
              <a:rPr lang="en-US" sz="1800" baseline="-25000" dirty="0">
                <a:solidFill>
                  <a:srgbClr val="002060"/>
                </a:solidFill>
                <a:latin typeface="+mj-lt"/>
                <a:ea typeface="Arial" charset="0"/>
                <a:cs typeface="Arial" charset="0"/>
                <a:sym typeface="Symbol" charset="0"/>
              </a:rPr>
              <a:t>KK</a:t>
            </a:r>
            <a:r>
              <a:rPr lang="en-US" sz="1800" dirty="0">
                <a:solidFill>
                  <a:srgbClr val="002060"/>
                </a:solidFill>
                <a:latin typeface="+mj-lt"/>
                <a:ea typeface="Arial" charset="0"/>
                <a:cs typeface="Arial" charset="0"/>
                <a:sym typeface="Symbol" charset="0"/>
              </a:rPr>
              <a:t>/G</a:t>
            </a:r>
            <a:r>
              <a:rPr lang="en-US" sz="1800" baseline="-25000" dirty="0">
                <a:solidFill>
                  <a:srgbClr val="002060"/>
                </a:solidFill>
                <a:latin typeface="+mj-lt"/>
                <a:ea typeface="Arial" charset="0"/>
                <a:cs typeface="Arial" charset="0"/>
                <a:sym typeface="Symbol" charset="0"/>
              </a:rPr>
              <a:t>KK</a:t>
            </a:r>
            <a:r>
              <a:rPr lang="en-US" sz="1800" dirty="0">
                <a:solidFill>
                  <a:srgbClr val="002060"/>
                </a:solidFill>
                <a:latin typeface="+mj-lt"/>
                <a:ea typeface="Arial" charset="0"/>
                <a:cs typeface="Arial" charset="0"/>
                <a:sym typeface="Symbol" charset="0"/>
              </a:rPr>
              <a:t>) contributions to SM processes</a:t>
            </a:r>
            <a:endParaRPr lang="ru-RU" sz="1800" dirty="0">
              <a:solidFill>
                <a:srgbClr val="002060"/>
              </a:solidFill>
              <a:latin typeface="+mj-lt"/>
              <a:ea typeface="Arial" charset="0"/>
              <a:cs typeface="Arial" charset="0"/>
              <a:sym typeface="Symbol" charset="0"/>
            </a:endParaRPr>
          </a:p>
        </p:txBody>
      </p:sp>
      <p:pic>
        <p:nvPicPr>
          <p:cNvPr id="8194" name="Picture 2" descr="http://cms-results.web.cern.ch/cms-results/public-results/publications/EXO-19-019/CMS-EXO-19-019_Figure_008-c.png">
            <a:extLst>
              <a:ext uri="{FF2B5EF4-FFF2-40B4-BE49-F238E27FC236}">
                <a16:creationId xmlns:a16="http://schemas.microsoft.com/office/drawing/2014/main" id="{AB8A6570-FD69-4CAA-B807-79C769C2C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081" y="1415431"/>
            <a:ext cx="3096344" cy="218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435FD2-8355-4966-8D43-B7B366CDDEAB}"/>
              </a:ext>
            </a:extLst>
          </p:cNvPr>
          <p:cNvSpPr txBox="1"/>
          <p:nvPr/>
        </p:nvSpPr>
        <p:spPr>
          <a:xfrm>
            <a:off x="200472" y="1053554"/>
            <a:ext cx="2278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Dileptons, full RUN2 data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1062B7-6004-4E5A-B10C-4F86C18636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482" y="3942370"/>
            <a:ext cx="3218674" cy="227687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7CB8FA3-FAD2-4F4F-9A49-67F163FB8B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" y="3988064"/>
            <a:ext cx="2744026" cy="20085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20E090-56A8-4731-BDCD-A3CCD4651B55}"/>
              </a:ext>
            </a:extLst>
          </p:cNvPr>
          <p:cNvSpPr txBox="1"/>
          <p:nvPr/>
        </p:nvSpPr>
        <p:spPr>
          <a:xfrm>
            <a:off x="3368824" y="2802414"/>
            <a:ext cx="122071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RS1 graviton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7E4BCB-C58F-47C3-A5FE-5344A8CC1FEA}"/>
              </a:ext>
            </a:extLst>
          </p:cNvPr>
          <p:cNvSpPr txBox="1"/>
          <p:nvPr/>
        </p:nvSpPr>
        <p:spPr>
          <a:xfrm>
            <a:off x="488504" y="5250686"/>
            <a:ext cx="89620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Z’ boson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3D0D0C-29B9-47B0-9319-9F94EFB5B516}"/>
              </a:ext>
            </a:extLst>
          </p:cNvPr>
          <p:cNvSpPr txBox="1"/>
          <p:nvPr/>
        </p:nvSpPr>
        <p:spPr>
          <a:xfrm>
            <a:off x="3804289" y="4149080"/>
            <a:ext cx="228851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Lepton flavor universality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EA4606D-DF6A-4886-9198-9B3E16945451}"/>
              </a:ext>
            </a:extLst>
          </p:cNvPr>
          <p:cNvSpPr/>
          <p:nvPr/>
        </p:nvSpPr>
        <p:spPr>
          <a:xfrm>
            <a:off x="2936776" y="1052736"/>
            <a:ext cx="1840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en-US" sz="1600" dirty="0">
                <a:solidFill>
                  <a:srgbClr val="C00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JHEP 07 (2021) 208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8C5F21-67D7-49C6-A5CD-554B32FB941D}"/>
              </a:ext>
            </a:extLst>
          </p:cNvPr>
          <p:cNvSpPr txBox="1"/>
          <p:nvPr/>
        </p:nvSpPr>
        <p:spPr>
          <a:xfrm>
            <a:off x="5914466" y="1484784"/>
            <a:ext cx="1754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W</a:t>
            </a: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</a:t>
            </a:r>
            <a:r>
              <a:rPr lang="en-US" sz="1600" dirty="0">
                <a:solidFill>
                  <a:srgbClr val="C00000"/>
                </a:solidFill>
              </a:rPr>
              <a:t>, full RUN2 data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B5C93BD-7888-4012-9924-BE54367204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429" y="1844824"/>
            <a:ext cx="3817789" cy="238662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9F16829-35AA-4682-899F-EFB4C556D66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039" y="4149080"/>
            <a:ext cx="3240360" cy="1988840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32075D8-7AF1-454A-BEB5-FF96ADFD712C}"/>
              </a:ext>
            </a:extLst>
          </p:cNvPr>
          <p:cNvSpPr/>
          <p:nvPr/>
        </p:nvSpPr>
        <p:spPr>
          <a:xfrm>
            <a:off x="7720944" y="1412776"/>
            <a:ext cx="21082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PLB 826 (2022) 136888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1573087-9B75-4C61-A557-C4635FD36A9D}"/>
              </a:ext>
            </a:extLst>
          </p:cNvPr>
          <p:cNvSpPr/>
          <p:nvPr/>
        </p:nvSpPr>
        <p:spPr>
          <a:xfrm>
            <a:off x="5673080" y="6029674"/>
            <a:ext cx="4248472" cy="8617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1600" dirty="0" err="1">
                <a:solidFill>
                  <a:srgbClr val="002060"/>
                </a:solidFill>
              </a:rPr>
              <a:t>benchmark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heavy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scalar</a:t>
            </a:r>
            <a:r>
              <a:rPr lang="ru-RU" sz="1600" dirty="0">
                <a:solidFill>
                  <a:srgbClr val="002060"/>
                </a:solidFill>
              </a:rPr>
              <a:t> (</a:t>
            </a:r>
            <a:r>
              <a:rPr lang="ru-RU" sz="1600" dirty="0" err="1">
                <a:solidFill>
                  <a:srgbClr val="002060"/>
                </a:solidFill>
              </a:rPr>
              <a:t>vector</a:t>
            </a:r>
            <a:r>
              <a:rPr lang="ru-RU" sz="1600" dirty="0">
                <a:solidFill>
                  <a:srgbClr val="002060"/>
                </a:solidFill>
              </a:rPr>
              <a:t>) </a:t>
            </a:r>
            <a:r>
              <a:rPr lang="ru-RU" sz="1600" dirty="0" err="1">
                <a:solidFill>
                  <a:srgbClr val="002060"/>
                </a:solidFill>
              </a:rPr>
              <a:t>triplet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bosons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with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masses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between</a:t>
            </a:r>
            <a:r>
              <a:rPr lang="ru-RU" sz="1600" dirty="0">
                <a:solidFill>
                  <a:srgbClr val="002060"/>
                </a:solidFill>
              </a:rPr>
              <a:t> 0.75 (1.15) </a:t>
            </a:r>
            <a:r>
              <a:rPr lang="ru-RU" sz="1600" dirty="0" err="1">
                <a:solidFill>
                  <a:srgbClr val="002060"/>
                </a:solidFill>
              </a:rPr>
              <a:t>and</a:t>
            </a:r>
            <a:r>
              <a:rPr lang="ru-RU" sz="1600" dirty="0">
                <a:solidFill>
                  <a:srgbClr val="002060"/>
                </a:solidFill>
              </a:rPr>
              <a:t> 1.40 (1.36) </a:t>
            </a:r>
            <a:r>
              <a:rPr lang="ru-RU" sz="1600" dirty="0" err="1">
                <a:solidFill>
                  <a:srgbClr val="002060"/>
                </a:solidFill>
              </a:rPr>
              <a:t>TeV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are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excluded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at</a:t>
            </a:r>
            <a:r>
              <a:rPr lang="ru-RU" sz="1600" dirty="0">
                <a:solidFill>
                  <a:srgbClr val="002060"/>
                </a:solidFill>
              </a:rPr>
              <a:t> 95% CL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712FE05-DDBD-472E-8B6A-3581F54152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7984" y="712374"/>
            <a:ext cx="2666101" cy="503295"/>
          </a:xfrm>
          <a:prstGeom prst="rect">
            <a:avLst/>
          </a:prstGeom>
        </p:spPr>
      </p:pic>
      <p:sp>
        <p:nvSpPr>
          <p:cNvPr id="28" name="Нижний колонтитул 4">
            <a:extLst>
              <a:ext uri="{FF2B5EF4-FFF2-40B4-BE49-F238E27FC236}">
                <a16:creationId xmlns:a16="http://schemas.microsoft.com/office/drawing/2014/main" id="{185201D8-C581-4BCA-BFF8-5AED25F1F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31" name="Номер слайда 5">
            <a:extLst>
              <a:ext uri="{FF2B5EF4-FFF2-40B4-BE49-F238E27FC236}">
                <a16:creationId xmlns:a16="http://schemas.microsoft.com/office/drawing/2014/main" id="{A4E6C474-A19C-472D-9149-74C3D5D53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32459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What does  Brazilian Flag mean? </a:t>
            </a:r>
            <a:endParaRPr lang="ru-RU" sz="3000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01B745A-480D-455F-94BA-77C9A46A8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156" y="1788851"/>
            <a:ext cx="4352290" cy="313128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FE987A2-99BE-4E25-BF6F-9A2FF8F4F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86" y="1802775"/>
            <a:ext cx="4026129" cy="295435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900299E-2CE4-4285-A711-EFF5C2DD3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1315" y="5353987"/>
            <a:ext cx="5614685" cy="88784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9636188-692E-40CC-8917-9AED20B016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659" y="5321035"/>
            <a:ext cx="3956253" cy="920797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B71B5DDB-113E-41A3-B56B-FBDF7071DAD6}"/>
              </a:ext>
            </a:extLst>
          </p:cNvPr>
          <p:cNvSpPr/>
          <p:nvPr/>
        </p:nvSpPr>
        <p:spPr>
          <a:xfrm>
            <a:off x="1082368" y="1124744"/>
            <a:ext cx="4086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Extended gauge models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32D721ED-95B2-431E-9724-342EDEE9E3C5}"/>
              </a:ext>
            </a:extLst>
          </p:cNvPr>
          <p:cNvSpPr/>
          <p:nvPr/>
        </p:nvSpPr>
        <p:spPr>
          <a:xfrm>
            <a:off x="4579347" y="1124744"/>
            <a:ext cx="55582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Models of low-energy gravity </a:t>
            </a:r>
            <a:r>
              <a:rPr lang="ru-RU" dirty="0">
                <a:solidFill>
                  <a:srgbClr val="002060"/>
                </a:solidFill>
              </a:rPr>
              <a:t>(</a:t>
            </a:r>
            <a:r>
              <a:rPr lang="en-US" dirty="0">
                <a:solidFill>
                  <a:srgbClr val="002060"/>
                </a:solidFill>
              </a:rPr>
              <a:t>RS1-type scenario of ED)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F6DB3B40-92E1-4800-AE10-AA8ED20759CA}"/>
              </a:ext>
            </a:extLst>
          </p:cNvPr>
          <p:cNvSpPr/>
          <p:nvPr/>
        </p:nvSpPr>
        <p:spPr>
          <a:xfrm>
            <a:off x="712912" y="4859868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Model-independent limits on cross section</a:t>
            </a:r>
            <a:r>
              <a:rPr lang="ru-RU" dirty="0">
                <a:solidFill>
                  <a:srgbClr val="C00000"/>
                </a:solidFill>
              </a:rPr>
              <a:t> (</a:t>
            </a:r>
            <a:r>
              <a:rPr lang="en-US" dirty="0">
                <a:solidFill>
                  <a:srgbClr val="C00000"/>
                </a:solidFill>
              </a:rPr>
              <a:t>in narrow width approximation,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NWA</a:t>
            </a:r>
            <a:r>
              <a:rPr lang="ru-RU" dirty="0">
                <a:solidFill>
                  <a:srgbClr val="C00000"/>
                </a:solidFill>
              </a:rPr>
              <a:t>)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9C77437B-3A22-4787-9A07-E7E570CEE020}"/>
              </a:ext>
            </a:extLst>
          </p:cNvPr>
          <p:cNvCxnSpPr/>
          <p:nvPr/>
        </p:nvCxnSpPr>
        <p:spPr>
          <a:xfrm flipH="1" flipV="1">
            <a:off x="2792760" y="3995772"/>
            <a:ext cx="504056" cy="92436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C00EDF53-88E8-451C-AC4A-FF50466C3EE5}"/>
              </a:ext>
            </a:extLst>
          </p:cNvPr>
          <p:cNvCxnSpPr>
            <a:cxnSpLocks/>
          </p:cNvCxnSpPr>
          <p:nvPr/>
        </p:nvCxnSpPr>
        <p:spPr>
          <a:xfrm flipV="1">
            <a:off x="5961112" y="3923764"/>
            <a:ext cx="583208" cy="996374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F7137CD-9208-42AA-8B37-EAA3086ECB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0652" y="508576"/>
            <a:ext cx="3287968" cy="6206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0189BA-58EC-462D-BC02-0F94B0BCA960}"/>
              </a:ext>
            </a:extLst>
          </p:cNvPr>
          <p:cNvSpPr txBox="1"/>
          <p:nvPr/>
        </p:nvSpPr>
        <p:spPr>
          <a:xfrm>
            <a:off x="56456" y="652626"/>
            <a:ext cx="1949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Dimuon example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ACD38AED-F280-4A0E-81D8-E1007EC5B857}"/>
              </a:ext>
            </a:extLst>
          </p:cNvPr>
          <p:cNvSpPr/>
          <p:nvPr/>
        </p:nvSpPr>
        <p:spPr>
          <a:xfrm>
            <a:off x="2813817" y="1412776"/>
            <a:ext cx="3287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BSM predictions </a:t>
            </a:r>
          </a:p>
        </p:txBody>
      </p: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88AE6A51-4F3E-4379-BE54-F549C89AEEB1}"/>
              </a:ext>
            </a:extLst>
          </p:cNvPr>
          <p:cNvCxnSpPr>
            <a:cxnSpLocks/>
          </p:cNvCxnSpPr>
          <p:nvPr/>
        </p:nvCxnSpPr>
        <p:spPr>
          <a:xfrm flipH="1">
            <a:off x="2792760" y="1776957"/>
            <a:ext cx="1296144" cy="1670176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73176A51-7193-4AAD-9215-F7ECE2CF9010}"/>
              </a:ext>
            </a:extLst>
          </p:cNvPr>
          <p:cNvCxnSpPr>
            <a:cxnSpLocks/>
          </p:cNvCxnSpPr>
          <p:nvPr/>
        </p:nvCxnSpPr>
        <p:spPr>
          <a:xfrm>
            <a:off x="5169024" y="1772816"/>
            <a:ext cx="1375296" cy="1152128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3E1BC714-0269-4BB0-BF45-639195840A5F}"/>
              </a:ext>
            </a:extLst>
          </p:cNvPr>
          <p:cNvSpPr/>
          <p:nvPr/>
        </p:nvSpPr>
        <p:spPr>
          <a:xfrm>
            <a:off x="45590" y="1473867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SM predictions </a:t>
            </a:r>
          </a:p>
        </p:txBody>
      </p: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DE62A647-C46B-4BAC-B3EB-09B84B9E671C}"/>
              </a:ext>
            </a:extLst>
          </p:cNvPr>
          <p:cNvCxnSpPr>
            <a:cxnSpLocks/>
          </p:cNvCxnSpPr>
          <p:nvPr/>
        </p:nvCxnSpPr>
        <p:spPr>
          <a:xfrm>
            <a:off x="1712640" y="1772816"/>
            <a:ext cx="720080" cy="2222956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AEBC8949-14C7-466B-9759-AA75E4D6BD3C}"/>
              </a:ext>
            </a:extLst>
          </p:cNvPr>
          <p:cNvSpPr/>
          <p:nvPr/>
        </p:nvSpPr>
        <p:spPr>
          <a:xfrm>
            <a:off x="7329264" y="1475492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SM predictions </a:t>
            </a:r>
          </a:p>
        </p:txBody>
      </p: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4240948D-58E9-46E9-B307-BFF600F20BF5}"/>
              </a:ext>
            </a:extLst>
          </p:cNvPr>
          <p:cNvCxnSpPr>
            <a:cxnSpLocks/>
          </p:cNvCxnSpPr>
          <p:nvPr/>
        </p:nvCxnSpPr>
        <p:spPr>
          <a:xfrm flipH="1">
            <a:off x="7680920" y="1772816"/>
            <a:ext cx="440433" cy="2422784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ADB0C6A3-FBF3-4F57-9666-241AF37CD1C9}"/>
              </a:ext>
            </a:extLst>
          </p:cNvPr>
          <p:cNvCxnSpPr>
            <a:cxnSpLocks/>
          </p:cNvCxnSpPr>
          <p:nvPr/>
        </p:nvCxnSpPr>
        <p:spPr>
          <a:xfrm flipH="1">
            <a:off x="3944888" y="3150260"/>
            <a:ext cx="504056" cy="997913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791DB78D-4BED-4DD0-94EA-72F137F48C17}"/>
              </a:ext>
            </a:extLst>
          </p:cNvPr>
          <p:cNvSpPr/>
          <p:nvPr/>
        </p:nvSpPr>
        <p:spPr>
          <a:xfrm>
            <a:off x="3569320" y="2780928"/>
            <a:ext cx="138368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Mass  limit</a:t>
            </a:r>
          </a:p>
        </p:txBody>
      </p:sp>
      <p:sp>
        <p:nvSpPr>
          <p:cNvPr id="26" name="Дата 3">
            <a:extLst>
              <a:ext uri="{FF2B5EF4-FFF2-40B4-BE49-F238E27FC236}">
                <a16:creationId xmlns:a16="http://schemas.microsoft.com/office/drawing/2014/main" id="{6E032AED-9469-42DA-976B-91848BE855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27" name="Нижний колонтитул 4">
            <a:extLst>
              <a:ext uri="{FF2B5EF4-FFF2-40B4-BE49-F238E27FC236}">
                <a16:creationId xmlns:a16="http://schemas.microsoft.com/office/drawing/2014/main" id="{1B9C4893-2338-4E8E-AC43-AF2F2036E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29" name="Номер слайда 5">
            <a:extLst>
              <a:ext uri="{FF2B5EF4-FFF2-40B4-BE49-F238E27FC236}">
                <a16:creationId xmlns:a16="http://schemas.microsoft.com/office/drawing/2014/main" id="{69A7C830-F691-4F57-B4B0-84D08E785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5026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What we had before LHC?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Изображение 2">
            <a:extLst>
              <a:ext uri="{FF2B5EF4-FFF2-40B4-BE49-F238E27FC236}">
                <a16:creationId xmlns:a16="http://schemas.microsoft.com/office/drawing/2014/main" id="{D8763322-FC80-4115-A999-CE7FF6950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096" y="620686"/>
            <a:ext cx="5147763" cy="504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2">
            <a:extLst>
              <a:ext uri="{FF2B5EF4-FFF2-40B4-BE49-F238E27FC236}">
                <a16:creationId xmlns:a16="http://schemas.microsoft.com/office/drawing/2014/main" id="{A42DFE55-5A73-4CFC-89C3-4A6736FE0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1407" y="5945503"/>
            <a:ext cx="6123186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sz="2000" b="0" dirty="0">
                <a:solidFill>
                  <a:srgbClr val="002060"/>
                </a:solidFill>
                <a:latin typeface="+mn-lt"/>
              </a:rPr>
              <a:t>SM is fully completed, expect for Higgs boson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6005BCE5-F4CB-4DD9-BCBA-A60784033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813" y="784448"/>
            <a:ext cx="4216400" cy="4876800"/>
          </a:xfrm>
          <a:prstGeom prst="rect">
            <a:avLst/>
          </a:prstGeom>
          <a:noFill/>
          <a:ln/>
        </p:spPr>
      </p:pic>
      <p:sp>
        <p:nvSpPr>
          <p:cNvPr id="2" name="Дата 3">
            <a:extLst>
              <a:ext uri="{FF2B5EF4-FFF2-40B4-BE49-F238E27FC236}">
                <a16:creationId xmlns:a16="http://schemas.microsoft.com/office/drawing/2014/main" id="{EBDDC5A1-4077-60D0-5DFF-F4BC757B3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5333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50156BA5-E077-BE1E-3FF8-AF4A6A207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4CE15012-FB4C-FD93-BBC7-1C7BFC855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6" y="6465535"/>
            <a:ext cx="504657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59715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03F97A-40CA-46E7-BD37-23EDB2AC7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168" y="-27384"/>
            <a:ext cx="8489663" cy="648072"/>
          </a:xfrm>
        </p:spPr>
        <p:txBody>
          <a:bodyPr/>
          <a:lstStyle/>
          <a:p>
            <a:r>
              <a:rPr lang="en-US" sz="3000" dirty="0"/>
              <a:t>Portals to Dark Sector</a:t>
            </a:r>
            <a:endParaRPr lang="en-US" dirty="0"/>
          </a:p>
        </p:txBody>
      </p:sp>
      <p:pic>
        <p:nvPicPr>
          <p:cNvPr id="22" name="Рисунок 2">
            <a:extLst>
              <a:ext uri="{FF2B5EF4-FFF2-40B4-BE49-F238E27FC236}">
                <a16:creationId xmlns:a16="http://schemas.microsoft.com/office/drawing/2014/main" id="{EC87B408-4B65-467E-9BFC-45550FBAD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88" y="980728"/>
            <a:ext cx="9085166" cy="376556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7C4D48D-5B31-4439-804D-75B77E8C2735}"/>
              </a:ext>
            </a:extLst>
          </p:cNvPr>
          <p:cNvSpPr/>
          <p:nvPr/>
        </p:nvSpPr>
        <p:spPr>
          <a:xfrm>
            <a:off x="2720752" y="5373216"/>
            <a:ext cx="417131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cs typeface="Arial" pitchFamily="34" charset="0"/>
              </a:rPr>
              <a:t>see talk by Maria </a:t>
            </a:r>
            <a:r>
              <a:rPr lang="en-US" sz="1600" dirty="0" err="1">
                <a:solidFill>
                  <a:srgbClr val="C00000"/>
                </a:solidFill>
                <a:cs typeface="Arial" pitchFamily="34" charset="0"/>
              </a:rPr>
              <a:t>Savina</a:t>
            </a:r>
            <a:r>
              <a:rPr lang="en-US" sz="1600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for details</a:t>
            </a:r>
            <a:endParaRPr lang="ru-RU" sz="1600" dirty="0"/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11D68F00-2DA2-22DC-6357-789104F8BF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6D90215A-EDF1-785C-49A7-AB061973A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358809-9BAB-4338-3FB8-EDE070655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2863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A8063F28-6391-417E-A997-173B035083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20" y="2220229"/>
            <a:ext cx="3950827" cy="23942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Example of Dark Matter Searches in </a:t>
            </a:r>
            <a:r>
              <a:rPr lang="en-US" sz="3000" dirty="0" err="1"/>
              <a:t>Dijets+Dileptons</a:t>
            </a:r>
            <a:endParaRPr lang="ru-RU" sz="30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CCCD86E-1386-4A02-8B1B-A3E427B93F54}"/>
              </a:ext>
            </a:extLst>
          </p:cNvPr>
          <p:cNvSpPr/>
          <p:nvPr/>
        </p:nvSpPr>
        <p:spPr>
          <a:xfrm>
            <a:off x="111507" y="650154"/>
            <a:ext cx="75710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We consider a model that assumes the existence of a single DM particle that interacts with the SM particles through a spin-1 mediator, which can be either a vector or axial-vector boson.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2DE965F4-B5E9-4F9B-A0C6-99CA50A2FE98}"/>
              </a:ext>
            </a:extLst>
          </p:cNvPr>
          <p:cNvSpPr txBox="1"/>
          <p:nvPr/>
        </p:nvSpPr>
        <p:spPr>
          <a:xfrm>
            <a:off x="128464" y="1373867"/>
            <a:ext cx="7682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vector mediator with small couplings to leptons, </a:t>
            </a:r>
            <a:r>
              <a:rPr lang="nb-NO" sz="1600" dirty="0">
                <a:solidFill>
                  <a:srgbClr val="002060"/>
                </a:solidFill>
              </a:rPr>
              <a:t>g</a:t>
            </a:r>
            <a:r>
              <a:rPr lang="nb-NO" sz="1600" baseline="-25000" dirty="0">
                <a:solidFill>
                  <a:srgbClr val="002060"/>
                </a:solidFill>
              </a:rPr>
              <a:t>DM</a:t>
            </a:r>
            <a:r>
              <a:rPr lang="nb-NO" sz="1600" dirty="0">
                <a:solidFill>
                  <a:srgbClr val="002060"/>
                </a:solidFill>
              </a:rPr>
              <a:t> = 1.0, g</a:t>
            </a:r>
            <a:r>
              <a:rPr lang="nb-NO" sz="1600" baseline="-25000" dirty="0">
                <a:solidFill>
                  <a:srgbClr val="002060"/>
                </a:solidFill>
              </a:rPr>
              <a:t>q</a:t>
            </a:r>
            <a:r>
              <a:rPr lang="nb-NO" sz="1600" dirty="0">
                <a:solidFill>
                  <a:srgbClr val="002060"/>
                </a:solidFill>
              </a:rPr>
              <a:t> = 0.1, g</a:t>
            </a:r>
            <a:r>
              <a:rPr lang="nb-NO" sz="1600" baseline="-25000" dirty="0">
                <a:solidFill>
                  <a:srgbClr val="002060"/>
                </a:solidFill>
              </a:rPr>
              <a:t>l</a:t>
            </a:r>
            <a:r>
              <a:rPr lang="nb-NO" sz="1600" dirty="0">
                <a:solidFill>
                  <a:srgbClr val="002060"/>
                </a:solidFill>
              </a:rPr>
              <a:t> = 0.01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axial-vector mediator with equal couplings to quark and leptons: g</a:t>
            </a:r>
            <a:r>
              <a:rPr lang="en-US" sz="1600" baseline="-25000" dirty="0">
                <a:solidFill>
                  <a:srgbClr val="002060"/>
                </a:solidFill>
              </a:rPr>
              <a:t>DM</a:t>
            </a:r>
            <a:r>
              <a:rPr lang="en-US" sz="1600" dirty="0">
                <a:solidFill>
                  <a:srgbClr val="002060"/>
                </a:solidFill>
              </a:rPr>
              <a:t> = 1.0, g</a:t>
            </a:r>
            <a:r>
              <a:rPr lang="en-US" sz="1600" baseline="-25000" dirty="0">
                <a:solidFill>
                  <a:srgbClr val="002060"/>
                </a:solidFill>
              </a:rPr>
              <a:t>q </a:t>
            </a:r>
            <a:r>
              <a:rPr lang="en-US" sz="1600" dirty="0">
                <a:solidFill>
                  <a:srgbClr val="002060"/>
                </a:solidFill>
              </a:rPr>
              <a:t>= g</a:t>
            </a:r>
            <a:r>
              <a:rPr lang="en-US" sz="1600" baseline="-25000" dirty="0">
                <a:solidFill>
                  <a:srgbClr val="002060"/>
                </a:solidFill>
              </a:rPr>
              <a:t>l</a:t>
            </a:r>
            <a:r>
              <a:rPr lang="en-US" sz="1600" dirty="0">
                <a:solidFill>
                  <a:srgbClr val="002060"/>
                </a:solidFill>
              </a:rPr>
              <a:t>= 0.1</a:t>
            </a:r>
          </a:p>
        </p:txBody>
      </p:sp>
      <p:sp>
        <p:nvSpPr>
          <p:cNvPr id="20" name="Text Box 16">
            <a:extLst>
              <a:ext uri="{FF2B5EF4-FFF2-40B4-BE49-F238E27FC236}">
                <a16:creationId xmlns:a16="http://schemas.microsoft.com/office/drawing/2014/main" id="{9DF24364-9746-453D-A553-B54E7378E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2024" y="2257203"/>
            <a:ext cx="2159372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8" indent="-342908" algn="r">
              <a:spcBef>
                <a:spcPts val="600"/>
              </a:spcBef>
              <a:buNone/>
            </a:pPr>
            <a:r>
              <a:rPr lang="ru-RU" altLang="ru-RU" sz="1600" dirty="0">
                <a:solidFill>
                  <a:srgbClr val="C00000"/>
                </a:solidFill>
              </a:rPr>
              <a:t>5 </a:t>
            </a:r>
            <a:r>
              <a:rPr lang="en-US" altLang="ru-RU" sz="1600" dirty="0">
                <a:solidFill>
                  <a:srgbClr val="C00000"/>
                </a:solidFill>
              </a:rPr>
              <a:t>parameters:</a:t>
            </a:r>
          </a:p>
          <a:p>
            <a:pPr marL="342908" indent="-342908" algn="r">
              <a:spcBef>
                <a:spcPts val="600"/>
              </a:spcBef>
              <a:buNone/>
            </a:pPr>
            <a:r>
              <a:rPr lang="en-US" altLang="ru-RU" sz="1600" dirty="0" err="1">
                <a:solidFill>
                  <a:srgbClr val="C00000"/>
                </a:solidFill>
              </a:rPr>
              <a:t>m</a:t>
            </a:r>
            <a:r>
              <a:rPr lang="en-US" altLang="ru-RU" sz="1600" baseline="-25000" dirty="0" err="1">
                <a:solidFill>
                  <a:srgbClr val="C00000"/>
                </a:solidFill>
              </a:rPr>
              <a:t>DM</a:t>
            </a:r>
            <a:r>
              <a:rPr lang="en-US" altLang="ru-RU" sz="1600" dirty="0">
                <a:solidFill>
                  <a:srgbClr val="C00000"/>
                </a:solidFill>
              </a:rPr>
              <a:t>, </a:t>
            </a:r>
            <a:r>
              <a:rPr lang="en-US" altLang="ru-RU" sz="1600" dirty="0" err="1">
                <a:solidFill>
                  <a:srgbClr val="C00000"/>
                </a:solidFill>
              </a:rPr>
              <a:t>m</a:t>
            </a:r>
            <a:r>
              <a:rPr lang="en-US" altLang="ru-RU" sz="1600" baseline="-25000" dirty="0" err="1">
                <a:solidFill>
                  <a:srgbClr val="C00000"/>
                </a:solidFill>
              </a:rPr>
              <a:t>Med</a:t>
            </a:r>
            <a:r>
              <a:rPr lang="en-US" altLang="ru-RU" sz="1600" dirty="0">
                <a:solidFill>
                  <a:srgbClr val="C00000"/>
                </a:solidFill>
              </a:rPr>
              <a:t>, g</a:t>
            </a:r>
            <a:r>
              <a:rPr lang="en-US" altLang="ru-RU" sz="1600" baseline="-25000" dirty="0">
                <a:solidFill>
                  <a:srgbClr val="C00000"/>
                </a:solidFill>
              </a:rPr>
              <a:t>DM</a:t>
            </a:r>
            <a:r>
              <a:rPr lang="en-US" altLang="ru-RU" sz="1600" dirty="0">
                <a:solidFill>
                  <a:srgbClr val="C00000"/>
                </a:solidFill>
              </a:rPr>
              <a:t>, g</a:t>
            </a:r>
            <a:r>
              <a:rPr lang="en-US" altLang="ru-RU" sz="1600" baseline="-25000" dirty="0">
                <a:solidFill>
                  <a:srgbClr val="C00000"/>
                </a:solidFill>
              </a:rPr>
              <a:t>l</a:t>
            </a:r>
            <a:r>
              <a:rPr lang="en-US" altLang="ru-RU" sz="1600" dirty="0">
                <a:solidFill>
                  <a:srgbClr val="C00000"/>
                </a:solidFill>
              </a:rPr>
              <a:t>, g</a:t>
            </a:r>
            <a:r>
              <a:rPr lang="en-US" altLang="ru-RU" sz="1600" baseline="-25000" dirty="0">
                <a:solidFill>
                  <a:srgbClr val="C00000"/>
                </a:solidFill>
              </a:rPr>
              <a:t>q</a:t>
            </a:r>
            <a:r>
              <a:rPr lang="en-US" altLang="ru-RU" sz="1600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55FE28-57E8-48ED-947B-6C73DC7F9C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9" y="2238126"/>
            <a:ext cx="3950827" cy="2270994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F7439072-2C60-4B17-88D1-549AFD0B4093}"/>
              </a:ext>
            </a:extLst>
          </p:cNvPr>
          <p:cNvSpPr/>
          <p:nvPr/>
        </p:nvSpPr>
        <p:spPr>
          <a:xfrm>
            <a:off x="3440832" y="4153078"/>
            <a:ext cx="216024" cy="4793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Группа 23">
            <a:extLst>
              <a:ext uri="{FF2B5EF4-FFF2-40B4-BE49-F238E27FC236}">
                <a16:creationId xmlns:a16="http://schemas.microsoft.com/office/drawing/2014/main" id="{C7F4FE0A-38A1-4A19-8315-A1371A3D4306}"/>
              </a:ext>
            </a:extLst>
          </p:cNvPr>
          <p:cNvGrpSpPr/>
          <p:nvPr/>
        </p:nvGrpSpPr>
        <p:grpSpPr>
          <a:xfrm>
            <a:off x="7571063" y="710883"/>
            <a:ext cx="1937782" cy="1572188"/>
            <a:chOff x="540339" y="4200849"/>
            <a:chExt cx="2070781" cy="1819673"/>
          </a:xfrm>
        </p:grpSpPr>
        <p:grpSp>
          <p:nvGrpSpPr>
            <p:cNvPr id="28" name="Группа 24">
              <a:extLst>
                <a:ext uri="{FF2B5EF4-FFF2-40B4-BE49-F238E27FC236}">
                  <a16:creationId xmlns:a16="http://schemas.microsoft.com/office/drawing/2014/main" id="{A3914342-CA11-4895-8AEE-B5095C57152C}"/>
                </a:ext>
              </a:extLst>
            </p:cNvPr>
            <p:cNvGrpSpPr/>
            <p:nvPr/>
          </p:nvGrpSpPr>
          <p:grpSpPr>
            <a:xfrm>
              <a:off x="540339" y="4200849"/>
              <a:ext cx="2070781" cy="1819673"/>
              <a:chOff x="9646962" y="416424"/>
              <a:chExt cx="2213140" cy="1982386"/>
            </a:xfrm>
          </p:grpSpPr>
          <p:pic>
            <p:nvPicPr>
              <p:cNvPr id="30" name="Рисунок 26">
                <a:extLst>
                  <a:ext uri="{FF2B5EF4-FFF2-40B4-BE49-F238E27FC236}">
                    <a16:creationId xmlns:a16="http://schemas.microsoft.com/office/drawing/2014/main" id="{F710B0DC-D9B0-4B3F-B2CA-94B2298D86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46962" y="416424"/>
                <a:ext cx="2213140" cy="1982386"/>
              </a:xfrm>
              <a:prstGeom prst="rect">
                <a:avLst/>
              </a:prstGeom>
            </p:spPr>
          </p:pic>
          <p:sp>
            <p:nvSpPr>
              <p:cNvPr id="31" name="Овал 27">
                <a:extLst>
                  <a:ext uri="{FF2B5EF4-FFF2-40B4-BE49-F238E27FC236}">
                    <a16:creationId xmlns:a16="http://schemas.microsoft.com/office/drawing/2014/main" id="{CF66B86F-1DD2-4331-A9A8-B2240955BA1C}"/>
                  </a:ext>
                </a:extLst>
              </p:cNvPr>
              <p:cNvSpPr/>
              <p:nvPr/>
            </p:nvSpPr>
            <p:spPr>
              <a:xfrm>
                <a:off x="11009280" y="1269566"/>
                <a:ext cx="271989" cy="32652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rtl="0"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/>
              </a:p>
            </p:txBody>
          </p:sp>
          <p:sp>
            <p:nvSpPr>
              <p:cNvPr id="32" name="Овал 28">
                <a:extLst>
                  <a:ext uri="{FF2B5EF4-FFF2-40B4-BE49-F238E27FC236}">
                    <a16:creationId xmlns:a16="http://schemas.microsoft.com/office/drawing/2014/main" id="{7658168E-A060-4A7D-BC48-125218073AF4}"/>
                  </a:ext>
                </a:extLst>
              </p:cNvPr>
              <p:cNvSpPr/>
              <p:nvPr/>
            </p:nvSpPr>
            <p:spPr>
              <a:xfrm>
                <a:off x="10176388" y="1278531"/>
                <a:ext cx="303352" cy="31755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rtl="0"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/>
              </a:p>
            </p:txBody>
          </p:sp>
          <p:sp>
            <p:nvSpPr>
              <p:cNvPr id="33" name="TextBox 29">
                <a:extLst>
                  <a:ext uri="{FF2B5EF4-FFF2-40B4-BE49-F238E27FC236}">
                    <a16:creationId xmlns:a16="http://schemas.microsoft.com/office/drawing/2014/main" id="{A5FCD455-DAC9-437D-9F61-DE040E42E63B}"/>
                  </a:ext>
                </a:extLst>
              </p:cNvPr>
              <p:cNvSpPr txBox="1"/>
              <p:nvPr/>
            </p:nvSpPr>
            <p:spPr>
              <a:xfrm>
                <a:off x="11249532" y="1222951"/>
                <a:ext cx="363457" cy="380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 rtl="0"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g</a:t>
                </a:r>
                <a:r>
                  <a:rPr lang="en-US" baseline="-25000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q</a:t>
                </a:r>
                <a:endParaRPr lang="ru-RU" baseline="-25000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" name="TextBox 30">
                <a:extLst>
                  <a:ext uri="{FF2B5EF4-FFF2-40B4-BE49-F238E27FC236}">
                    <a16:creationId xmlns:a16="http://schemas.microsoft.com/office/drawing/2014/main" id="{97B4ACD8-0BCE-4C11-A201-31526B220EEE}"/>
                  </a:ext>
                </a:extLst>
              </p:cNvPr>
              <p:cNvSpPr txBox="1"/>
              <p:nvPr/>
            </p:nvSpPr>
            <p:spPr>
              <a:xfrm>
                <a:off x="9815185" y="1231911"/>
                <a:ext cx="363457" cy="380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 rtl="0"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g</a:t>
                </a:r>
                <a:r>
                  <a:rPr lang="en-US" baseline="-25000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q</a:t>
                </a:r>
                <a:endParaRPr lang="ru-RU" baseline="-25000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9" name="TextBox 25">
              <a:extLst>
                <a:ext uri="{FF2B5EF4-FFF2-40B4-BE49-F238E27FC236}">
                  <a16:creationId xmlns:a16="http://schemas.microsoft.com/office/drawing/2014/main" id="{5570A560-25A3-40F1-B778-51221495794E}"/>
                </a:ext>
              </a:extLst>
            </p:cNvPr>
            <p:cNvSpPr txBox="1"/>
            <p:nvPr/>
          </p:nvSpPr>
          <p:spPr>
            <a:xfrm>
              <a:off x="1228205" y="4349639"/>
              <a:ext cx="622428" cy="3489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rtl="0"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</a:rPr>
                <a:t>V/VA</a:t>
              </a:r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endParaRPr lang="ru-RU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5C757B9-39CA-4CF3-BC9B-3A0F85BEFF68}"/>
              </a:ext>
            </a:extLst>
          </p:cNvPr>
          <p:cNvSpPr txBox="1"/>
          <p:nvPr/>
        </p:nvSpPr>
        <p:spPr>
          <a:xfrm>
            <a:off x="7892300" y="3418622"/>
            <a:ext cx="19701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DM-nucleon upper limits on the cross section</a:t>
            </a:r>
            <a:endParaRPr lang="en-US" sz="1600" dirty="0"/>
          </a:p>
        </p:txBody>
      </p:sp>
      <p:sp>
        <p:nvSpPr>
          <p:cNvPr id="23" name="Дата 3">
            <a:extLst>
              <a:ext uri="{FF2B5EF4-FFF2-40B4-BE49-F238E27FC236}">
                <a16:creationId xmlns:a16="http://schemas.microsoft.com/office/drawing/2014/main" id="{94CFC948-A0B9-4C21-A00B-FD7B507428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45A16B-53E3-40DF-9713-D42973B309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4542382"/>
            <a:ext cx="3950826" cy="227099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36CC739-5A28-49B6-921A-73B30E7237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128" y="4664430"/>
            <a:ext cx="3800872" cy="2185260"/>
          </a:xfrm>
          <a:prstGeom prst="rect">
            <a:avLst/>
          </a:prstGeom>
        </p:spPr>
      </p:pic>
      <p:sp>
        <p:nvSpPr>
          <p:cNvPr id="26" name="Номер слайда 5">
            <a:extLst>
              <a:ext uri="{FF2B5EF4-FFF2-40B4-BE49-F238E27FC236}">
                <a16:creationId xmlns:a16="http://schemas.microsoft.com/office/drawing/2014/main" id="{2CFBD718-ABE3-4924-BFDE-107A244F8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24360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A1CDDEE-F421-44F8-874E-59EFF1D01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27" y="685010"/>
            <a:ext cx="9717637" cy="5002517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304AEF8-9B49-4E5B-BB7A-8B3E19E62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Some Selected Recent Excitements from LHC</a:t>
            </a:r>
            <a:endParaRPr lang="ru-RU" sz="3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3D06BF-0028-42D6-85D1-A7C51FB64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23" y="4785697"/>
            <a:ext cx="1002984" cy="1802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32CFDFE-1F30-442D-B04E-9BB8647A0C67}"/>
              </a:ext>
            </a:extLst>
          </p:cNvPr>
          <p:cNvSpPr txBox="1"/>
          <p:nvPr/>
        </p:nvSpPr>
        <p:spPr>
          <a:xfrm>
            <a:off x="2018674" y="5839599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sym typeface="Symbol" panose="05050102010706020507" pitchFamily="18" charset="2"/>
              </a:rPr>
              <a:t>RUN3 is </a:t>
            </a:r>
            <a:r>
              <a:rPr lang="en-US" sz="2400" dirty="0">
                <a:solidFill>
                  <a:srgbClr val="002060"/>
                </a:solidFill>
              </a:rPr>
              <a:t>a perfect judge for these challenges!</a:t>
            </a:r>
            <a:endParaRPr lang="ru-RU" sz="2000" dirty="0">
              <a:solidFill>
                <a:srgbClr val="002060"/>
              </a:solidFill>
              <a:sym typeface="Symbol" panose="05050102010706020507" pitchFamily="18" charset="2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C3052AD-4C59-474F-B731-31CA7B4C3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8297" y="5071800"/>
            <a:ext cx="2064427" cy="365125"/>
          </a:xfrm>
          <a:prstGeom prst="rect">
            <a:avLst/>
          </a:prstGeom>
        </p:spPr>
      </p:pic>
      <p:sp>
        <p:nvSpPr>
          <p:cNvPr id="13" name="Дата 3">
            <a:extLst>
              <a:ext uri="{FF2B5EF4-FFF2-40B4-BE49-F238E27FC236}">
                <a16:creationId xmlns:a16="http://schemas.microsoft.com/office/drawing/2014/main" id="{FB8626DF-3D42-4D85-9940-73F2982E26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14" name="Нижний колонтитул 4">
            <a:extLst>
              <a:ext uri="{FF2B5EF4-FFF2-40B4-BE49-F238E27FC236}">
                <a16:creationId xmlns:a16="http://schemas.microsoft.com/office/drawing/2014/main" id="{43FB9FFF-5DDF-494D-A586-A729E4303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1B4244E9-61AE-42CD-9CA3-B23E59D35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64592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FDCA7D-C921-4039-8782-70CA2D117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544" y="737512"/>
            <a:ext cx="7560840" cy="5632181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304AEF8-9B49-4E5B-BB7A-8B3E19E62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The case of the past days (</a:t>
            </a:r>
            <a:r>
              <a:rPr lang="en-US" sz="3000" dirty="0">
                <a:sym typeface="Symbol" panose="05050102010706020507" pitchFamily="18" charset="2"/>
              </a:rPr>
              <a:t>  excess in LHC data</a:t>
            </a:r>
            <a:r>
              <a:rPr lang="en-US" sz="3000" dirty="0"/>
              <a:t>)</a:t>
            </a:r>
            <a:endParaRPr lang="ru-RU" sz="3000" dirty="0"/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C06F1610-CA55-4A9D-BB66-C6FEA88003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2ADA1EA0-E0E7-476E-AB44-9FC0D82A2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871E2A39-BEC7-4DCB-9F46-2700EFB4A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60651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304AEF8-9B49-4E5B-BB7A-8B3E19E62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The case of the past days (</a:t>
            </a:r>
            <a:r>
              <a:rPr lang="en-US" sz="3000" dirty="0">
                <a:sym typeface="Symbol" panose="05050102010706020507" pitchFamily="18" charset="2"/>
              </a:rPr>
              <a:t>excess in </a:t>
            </a:r>
            <a:r>
              <a:rPr lang="en-US" sz="3000" dirty="0" err="1">
                <a:sym typeface="Symbol" panose="05050102010706020507" pitchFamily="18" charset="2"/>
              </a:rPr>
              <a:t>dijets</a:t>
            </a:r>
            <a:r>
              <a:rPr lang="en-US" sz="3000" dirty="0">
                <a:sym typeface="Symbol" panose="05050102010706020507" pitchFamily="18" charset="2"/>
              </a:rPr>
              <a:t> and WZ</a:t>
            </a:r>
            <a:r>
              <a:rPr lang="en-US" sz="3000" dirty="0"/>
              <a:t>)</a:t>
            </a:r>
            <a:endParaRPr lang="ru-RU" sz="3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EA3360-FC6E-4B53-AD0C-B578F8CEC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79" y="764704"/>
            <a:ext cx="8463506" cy="5472608"/>
          </a:xfrm>
          <a:prstGeom prst="rect">
            <a:avLst/>
          </a:prstGeom>
        </p:spPr>
      </p:pic>
      <p:sp>
        <p:nvSpPr>
          <p:cNvPr id="7" name="Дата 3">
            <a:extLst>
              <a:ext uri="{FF2B5EF4-FFF2-40B4-BE49-F238E27FC236}">
                <a16:creationId xmlns:a16="http://schemas.microsoft.com/office/drawing/2014/main" id="{19B0FF8D-8A71-4C0A-A86F-D7A8F1508F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4BAAB425-BD5F-4895-87CE-716F9D553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704DAC4A-80F0-4D40-992F-556FC44F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62389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480" y="836712"/>
            <a:ext cx="5256584" cy="964177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/>
              <a:t>Higgs Boson as a Tool to Search for the New Physics</a:t>
            </a:r>
            <a:endParaRPr lang="en-US" sz="3000" dirty="0">
              <a:sym typeface="Symbol" panose="05050102010706020507" pitchFamily="18" charset="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39AF8E-A559-4A2B-9A2E-E0018CA06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80" y="2522883"/>
            <a:ext cx="9217024" cy="3282381"/>
          </a:xfrm>
          <a:prstGeom prst="rect">
            <a:avLst/>
          </a:prstGeom>
        </p:spPr>
      </p:pic>
      <p:sp>
        <p:nvSpPr>
          <p:cNvPr id="11" name="Дата 3">
            <a:extLst>
              <a:ext uri="{FF2B5EF4-FFF2-40B4-BE49-F238E27FC236}">
                <a16:creationId xmlns:a16="http://schemas.microsoft.com/office/drawing/2014/main" id="{EF063036-7A30-4C9D-90D9-90ECB716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12" name="Нижний колонтитул 4">
            <a:extLst>
              <a:ext uri="{FF2B5EF4-FFF2-40B4-BE49-F238E27FC236}">
                <a16:creationId xmlns:a16="http://schemas.microsoft.com/office/drawing/2014/main" id="{33121CFD-4A92-4979-A3DD-63D310001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E9A50F93-46BC-48DD-B527-65EFBEB91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45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8FC75B-7EC2-C3BC-6005-756A7A3E7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112" y="764704"/>
            <a:ext cx="2808312" cy="201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422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96A0296-06BD-4611-BB84-F401B33B3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315" y="1932961"/>
            <a:ext cx="7826108" cy="15680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Higgs Invisible Decays</a:t>
            </a:r>
            <a:endParaRPr lang="ru-RU" sz="30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38FD5EA-92F4-40CC-BBA7-68ABFF189541}"/>
              </a:ext>
            </a:extLst>
          </p:cNvPr>
          <p:cNvSpPr/>
          <p:nvPr/>
        </p:nvSpPr>
        <p:spPr>
          <a:xfrm>
            <a:off x="56456" y="692073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The expected in SM  h</a:t>
            </a:r>
            <a:r>
              <a:rPr lang="en-US" baseline="-25000" dirty="0">
                <a:solidFill>
                  <a:srgbClr val="002060"/>
                </a:solidFill>
              </a:rPr>
              <a:t>125</a:t>
            </a:r>
            <a:r>
              <a:rPr lang="en-US" dirty="0">
                <a:solidFill>
                  <a:srgbClr val="002060"/>
                </a:solidFill>
              </a:rPr>
              <a:t> the branching fraction h</a:t>
            </a:r>
            <a:r>
              <a:rPr lang="en-US" baseline="-25000" dirty="0">
                <a:solidFill>
                  <a:srgbClr val="002060"/>
                </a:solidFill>
              </a:rPr>
              <a:t>125 </a:t>
            </a: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 inv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A4ACC5F-FCC6-4EEC-9F80-F8FF21C613FA}"/>
              </a:ext>
            </a:extLst>
          </p:cNvPr>
          <p:cNvSpPr/>
          <p:nvPr/>
        </p:nvSpPr>
        <p:spPr>
          <a:xfrm>
            <a:off x="7655807" y="2240912"/>
            <a:ext cx="2201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en-US" sz="1600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PRD 105 (2022) 092007</a:t>
            </a:r>
            <a:endParaRPr lang="ru-RU" sz="1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530BAFF-5A6F-4081-B03F-DCDF582E3F90}"/>
                  </a:ext>
                </a:extLst>
              </p:cNvPr>
              <p:cNvSpPr txBox="1"/>
              <p:nvPr/>
            </p:nvSpPr>
            <p:spPr>
              <a:xfrm>
                <a:off x="5611149" y="738239"/>
                <a:ext cx="341260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ℬ</m:t>
                      </m:r>
                      <m:r>
                        <a:rPr lang="ru-RU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ru-RU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125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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𝑍𝑍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∗</m:t>
                          </m:r>
                        </m:sup>
                      </m:sSup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</m:t>
                      </m:r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4</m:t>
                      </m:r>
                      <m:r>
                        <a:rPr lang="ru-RU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)=0.12%</m:t>
                      </m:r>
                    </m:oMath>
                  </m:oMathPara>
                </a14:m>
                <a:endParaRPr lang="ru-RU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530BAFF-5A6F-4081-B03F-DCDF582E3F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149" y="738239"/>
                <a:ext cx="3412604" cy="276999"/>
              </a:xfrm>
              <a:prstGeom prst="rect">
                <a:avLst/>
              </a:prstGeom>
              <a:blipFill>
                <a:blip r:embed="rId4"/>
                <a:stretch>
                  <a:fillRect t="-2174" b="-3260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3650A580-3536-4ED7-8175-A9A421BBF6AD}"/>
                  </a:ext>
                </a:extLst>
              </p:cNvPr>
              <p:cNvSpPr/>
              <p:nvPr/>
            </p:nvSpPr>
            <p:spPr>
              <a:xfrm>
                <a:off x="56456" y="1041080"/>
                <a:ext cx="10009112" cy="9477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</a:rPr>
                  <a:t>Several BSM scenario   anomalous and sizeable values, ℬ is significantly enhanced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rgbClr val="002060"/>
                    </a:solidFill>
                  </a:rPr>
                  <a:t>a simple extension of the SM to provide a Dark Matter (DM) candidate and are able to predict the observed relic DM density vis s-channel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r>
                      <a:rPr lang="en-US" i="1" dirty="0" err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r>
                      <a:rPr lang="en-US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acc>
                      <m:accPr>
                        <m:chr m:val="̅"/>
                        <m:ctrlPr>
                          <a:rPr lang="en-US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acc>
                  </m:oMath>
                </a14:m>
                <a:endParaRPr lang="ru-RU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3650A580-3536-4ED7-8175-A9A421BBF6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56" y="1041080"/>
                <a:ext cx="10009112" cy="947760"/>
              </a:xfrm>
              <a:prstGeom prst="rect">
                <a:avLst/>
              </a:prstGeom>
              <a:blipFill>
                <a:blip r:embed="rId5"/>
                <a:stretch>
                  <a:fillRect l="-487" t="-5161" b="-83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28EC81F-67D5-409D-998E-F561A07FD8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56" y="1955813"/>
            <a:ext cx="1991550" cy="132917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4C944BF-D24C-4B0F-BA0F-3B693F3C49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56" y="3573016"/>
            <a:ext cx="2664296" cy="250687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281DDD8-FED6-4DA0-9216-D5704215E0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8744" y="3531062"/>
            <a:ext cx="3804411" cy="263424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90BE8C2-EC10-4913-BEC5-ACB77C614D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8518" y="3486204"/>
            <a:ext cx="3288001" cy="2895124"/>
          </a:xfrm>
          <a:prstGeom prst="rect">
            <a:avLst/>
          </a:prstGeom>
        </p:spPr>
      </p:pic>
      <p:sp>
        <p:nvSpPr>
          <p:cNvPr id="34" name="Стрелка: вправо 33">
            <a:extLst>
              <a:ext uri="{FF2B5EF4-FFF2-40B4-BE49-F238E27FC236}">
                <a16:creationId xmlns:a16="http://schemas.microsoft.com/office/drawing/2014/main" id="{276DBA2F-F12A-410F-97E5-F779BA3EA2E5}"/>
              </a:ext>
            </a:extLst>
          </p:cNvPr>
          <p:cNvSpPr/>
          <p:nvPr/>
        </p:nvSpPr>
        <p:spPr>
          <a:xfrm>
            <a:off x="6393160" y="4221088"/>
            <a:ext cx="227273" cy="72008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: вправо 37">
            <a:extLst>
              <a:ext uri="{FF2B5EF4-FFF2-40B4-BE49-F238E27FC236}">
                <a16:creationId xmlns:a16="http://schemas.microsoft.com/office/drawing/2014/main" id="{F864570D-2D3D-41DB-9764-75531E331AB3}"/>
              </a:ext>
            </a:extLst>
          </p:cNvPr>
          <p:cNvSpPr/>
          <p:nvPr/>
        </p:nvSpPr>
        <p:spPr>
          <a:xfrm>
            <a:off x="2493479" y="4149080"/>
            <a:ext cx="227273" cy="72008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5E5D43B0-42CF-4CD6-82A0-5A2D68B6E64B}"/>
              </a:ext>
            </a:extLst>
          </p:cNvPr>
          <p:cNvSpPr/>
          <p:nvPr/>
        </p:nvSpPr>
        <p:spPr>
          <a:xfrm>
            <a:off x="5611149" y="4869160"/>
            <a:ext cx="129614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0.18 (0.12)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C19F842E-EE49-41F0-8A81-B509B1B5A98F}"/>
              </a:ext>
            </a:extLst>
          </p:cNvPr>
          <p:cNvCxnSpPr>
            <a:cxnSpLocks/>
          </p:cNvCxnSpPr>
          <p:nvPr/>
        </p:nvCxnSpPr>
        <p:spPr>
          <a:xfrm>
            <a:off x="6018369" y="5201361"/>
            <a:ext cx="0" cy="17185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50636D45-7885-49FF-BE32-9340BB8ABF64}"/>
              </a:ext>
            </a:extLst>
          </p:cNvPr>
          <p:cNvSpPr/>
          <p:nvPr/>
        </p:nvSpPr>
        <p:spPr>
          <a:xfrm>
            <a:off x="560512" y="6165304"/>
            <a:ext cx="848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Low-mass region in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t</a:t>
            </a:r>
            <a:r>
              <a:rPr lang="ru-RU" dirty="0" err="1">
                <a:solidFill>
                  <a:srgbClr val="C00000"/>
                </a:solidFill>
              </a:rPr>
              <a:t>he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spin-independent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dark-matter-nucleon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scattering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cross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section</a:t>
            </a:r>
            <a:r>
              <a:rPr lang="ru-RU" dirty="0">
                <a:solidFill>
                  <a:srgbClr val="C00000"/>
                </a:solidFill>
              </a:rPr>
              <a:t> </a:t>
            </a:r>
          </a:p>
        </p:txBody>
      </p: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28D115D7-5CC9-4CF4-869A-0580E5821E9E}"/>
              </a:ext>
            </a:extLst>
          </p:cNvPr>
          <p:cNvCxnSpPr>
            <a:cxnSpLocks/>
          </p:cNvCxnSpPr>
          <p:nvPr/>
        </p:nvCxnSpPr>
        <p:spPr>
          <a:xfrm flipV="1">
            <a:off x="6249144" y="5733256"/>
            <a:ext cx="1224136" cy="432048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Овал 47">
            <a:extLst>
              <a:ext uri="{FF2B5EF4-FFF2-40B4-BE49-F238E27FC236}">
                <a16:creationId xmlns:a16="http://schemas.microsoft.com/office/drawing/2014/main" id="{F7858C9F-767B-427B-B168-334D960CCAF1}"/>
              </a:ext>
            </a:extLst>
          </p:cNvPr>
          <p:cNvSpPr/>
          <p:nvPr/>
        </p:nvSpPr>
        <p:spPr>
          <a:xfrm>
            <a:off x="6792529" y="5201361"/>
            <a:ext cx="1020125" cy="87853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Дата 3">
            <a:extLst>
              <a:ext uri="{FF2B5EF4-FFF2-40B4-BE49-F238E27FC236}">
                <a16:creationId xmlns:a16="http://schemas.microsoft.com/office/drawing/2014/main" id="{AD5A668E-7A4F-4167-AA2A-0E1BB78FF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23" name="Нижний колонтитул 4">
            <a:extLst>
              <a:ext uri="{FF2B5EF4-FFF2-40B4-BE49-F238E27FC236}">
                <a16:creationId xmlns:a16="http://schemas.microsoft.com/office/drawing/2014/main" id="{3F35C4CD-82C0-4005-9638-C0D6DF47A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24" name="Номер слайда 5">
            <a:extLst>
              <a:ext uri="{FF2B5EF4-FFF2-40B4-BE49-F238E27FC236}">
                <a16:creationId xmlns:a16="http://schemas.microsoft.com/office/drawing/2014/main" id="{9C8622A9-B4CD-4A48-9A56-988BCBD3A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52185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010607C-C39E-4802-95CA-C2FE1A491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696" y="3659965"/>
            <a:ext cx="3223848" cy="31534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Lepton </a:t>
            </a:r>
            <a:r>
              <a:rPr lang="en-US" sz="3000" dirty="0" err="1"/>
              <a:t>Flavour</a:t>
            </a:r>
            <a:r>
              <a:rPr lang="en-US" sz="3000" dirty="0"/>
              <a:t> Violation Higgs Decays (1)</a:t>
            </a:r>
            <a:endParaRPr lang="ru-RU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938FD5EA-92F4-40CC-BBA7-68ABFF189541}"/>
                  </a:ext>
                </a:extLst>
              </p:cNvPr>
              <p:cNvSpPr/>
              <p:nvPr/>
            </p:nvSpPr>
            <p:spPr>
              <a:xfrm>
                <a:off x="56456" y="692073"/>
                <a:ext cx="9874967" cy="14048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</a:rPr>
                  <a:t>The decays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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  <a:ea typeface="Cambria Math" panose="020405030504060302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𝑒</m:t>
                    </m:r>
                    <m:r>
                      <m:rPr>
                        <m:sty m:val="p"/>
                      </m:rPr>
                      <a:rPr lang="el-GR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μ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/</m:t>
                    </m:r>
                    <m:r>
                      <m:rPr>
                        <m:sty m:val="p"/>
                      </m:rPr>
                      <a:rPr lang="el-GR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μτ</m:t>
                    </m:r>
                    <m:r>
                      <a:rPr 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/</m:t>
                    </m:r>
                    <m:r>
                      <a:rPr 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𝑒</m:t>
                    </m:r>
                    <m:r>
                      <m:rPr>
                        <m:sty m:val="p"/>
                      </m:rPr>
                      <a:rPr lang="el-GR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τ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trough the LFV Yukawa couplings arising in two Higgs doublet models, extra dimensions, models with flavor symmetries, models of compositeness, </a:t>
                </a:r>
                <a:r>
                  <a:rPr lang="en-US" dirty="0" err="1">
                    <a:solidFill>
                      <a:srgbClr val="002060"/>
                    </a:solidFill>
                  </a:rPr>
                  <a:t>etc</a:t>
                </a:r>
                <a:endParaRPr lang="en-US" dirty="0">
                  <a:solidFill>
                    <a:srgbClr val="002060"/>
                  </a:solidFill>
                </a:endParaRPr>
              </a:p>
              <a:p>
                <a:pPr marL="800048" lvl="1" indent="-342900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US" altLang="ru-RU" dirty="0">
                    <a:solidFill>
                      <a:srgbClr val="002060"/>
                    </a:solidFill>
                  </a:rPr>
                  <a:t>to verify h</a:t>
                </a:r>
                <a:r>
                  <a:rPr lang="en-US" altLang="ru-RU" baseline="-25000" dirty="0">
                    <a:solidFill>
                      <a:srgbClr val="002060"/>
                    </a:solidFill>
                  </a:rPr>
                  <a:t>125 </a:t>
                </a:r>
                <a:r>
                  <a:rPr lang="en-US" altLang="ru-RU" dirty="0">
                    <a:solidFill>
                      <a:srgbClr val="002060"/>
                    </a:solidFill>
                  </a:rPr>
                  <a:t>hypothesis,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ru-RU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ru-RU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𝑙𝑙</m:t>
                        </m:r>
                      </m:sub>
                    </m:sSub>
                    <m:r>
                      <a:rPr lang="en-US" altLang="ru-RU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altLang="ru-RU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b>
                          <m:sSubPr>
                            <m:ctrlPr>
                              <a:rPr lang="en-US" altLang="ru-RU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ru-RU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ru-RU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125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ru-RU" dirty="0">
                    <a:solidFill>
                      <a:srgbClr val="002060"/>
                    </a:solidFill>
                  </a:rPr>
                  <a:t> (type 1)</a:t>
                </a:r>
              </a:p>
              <a:p>
                <a:pPr marL="800048" lvl="1" indent="-342900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US" altLang="ru-RU" dirty="0">
                    <a:solidFill>
                      <a:srgbClr val="002060"/>
                    </a:solidFill>
                  </a:rPr>
                  <a:t>to search for new </a:t>
                </a:r>
                <a:r>
                  <a:rPr lang="en-US" altLang="ru-RU" dirty="0" err="1">
                    <a:solidFill>
                      <a:srgbClr val="002060"/>
                    </a:solidFill>
                  </a:rPr>
                  <a:t>higgs</a:t>
                </a:r>
                <a:r>
                  <a:rPr lang="en-US" altLang="ru-RU" dirty="0">
                    <a:solidFill>
                      <a:srgbClr val="002060"/>
                    </a:solidFill>
                  </a:rPr>
                  <a:t> states,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ru-RU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ru-RU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𝑙𝑙</m:t>
                        </m:r>
                      </m:sub>
                    </m:sSub>
                    <m:r>
                      <a:rPr lang="en-US" altLang="ru-RU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altLang="ru-RU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b>
                          <m:sSubPr>
                            <m:ctrlPr>
                              <a:rPr lang="en-US" altLang="ru-RU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ru-RU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ru-RU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125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ru-RU" dirty="0">
                    <a:solidFill>
                      <a:srgbClr val="002060"/>
                    </a:solidFill>
                  </a:rPr>
                  <a:t> </a:t>
                </a:r>
                <a:r>
                  <a:rPr lang="ru-RU" altLang="ru-RU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 </a:t>
                </a:r>
                <a:r>
                  <a:rPr lang="en-US" altLang="ru-RU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broad invariant mass region </a:t>
                </a:r>
                <a:r>
                  <a:rPr lang="ru-RU" altLang="ru-RU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(</a:t>
                </a:r>
                <a:r>
                  <a:rPr lang="en-US" altLang="ru-RU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type</a:t>
                </a:r>
                <a:r>
                  <a:rPr lang="ru-RU" altLang="ru-RU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 </a:t>
                </a:r>
                <a:r>
                  <a:rPr lang="en-US" altLang="ru-RU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2</a:t>
                </a:r>
                <a:r>
                  <a:rPr lang="ru-RU" altLang="ru-RU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)</a:t>
                </a:r>
                <a:endParaRPr lang="ru-RU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938FD5EA-92F4-40CC-BBA7-68ABFF1895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56" y="692073"/>
                <a:ext cx="9874967" cy="1404872"/>
              </a:xfrm>
              <a:prstGeom prst="rect">
                <a:avLst/>
              </a:prstGeom>
              <a:blipFill>
                <a:blip r:embed="rId3"/>
                <a:stretch>
                  <a:fillRect l="-494" t="-2609" b="-47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03BE41-F59A-4260-BC1B-6096D7705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9181" y="2269664"/>
            <a:ext cx="1849421" cy="131536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0F2922-ED23-41F9-9B38-A786A0503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56" y="3510570"/>
            <a:ext cx="3187541" cy="29427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C33056-957A-40E2-8F0F-C7D35DF1BA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0832" y="2204864"/>
            <a:ext cx="3307237" cy="3153411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6A392852-7AE6-4532-95C6-C358102BE9C0}"/>
              </a:ext>
            </a:extLst>
          </p:cNvPr>
          <p:cNvSpPr/>
          <p:nvPr/>
        </p:nvSpPr>
        <p:spPr>
          <a:xfrm>
            <a:off x="165947" y="2123564"/>
            <a:ext cx="25548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type 1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ggH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VBF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37EF947-10E6-438A-A5B0-A4CBEFF37E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515" y="2588296"/>
            <a:ext cx="3054530" cy="40865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DCFFEAD-F08C-4BFB-9E13-017DD7542F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515" y="3006515"/>
            <a:ext cx="2656317" cy="4944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64CDC0-5A94-4D43-9D31-DCF6FF4E0C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8944" y="2519842"/>
            <a:ext cx="1982501" cy="2767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71F1298-0086-4DEC-A63C-5E55C7DEC3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5407" y="4140226"/>
            <a:ext cx="1964923" cy="25582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630DD3A-011D-40D7-85D0-3B477CC50F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68668" y="5284504"/>
            <a:ext cx="3305176" cy="1202658"/>
          </a:xfrm>
          <a:prstGeom prst="rect">
            <a:avLst/>
          </a:prstGeom>
        </p:spPr>
      </p:pic>
      <p:cxnSp>
        <p:nvCxnSpPr>
          <p:cNvPr id="16" name="Соединитель: изогнутый 15">
            <a:extLst>
              <a:ext uri="{FF2B5EF4-FFF2-40B4-BE49-F238E27FC236}">
                <a16:creationId xmlns:a16="http://schemas.microsoft.com/office/drawing/2014/main" id="{9ED02DFE-B778-4600-87D8-E89EAB847B15}"/>
              </a:ext>
            </a:extLst>
          </p:cNvPr>
          <p:cNvCxnSpPr>
            <a:cxnSpLocks/>
          </p:cNvCxnSpPr>
          <p:nvPr/>
        </p:nvCxnSpPr>
        <p:spPr>
          <a:xfrm flipV="1">
            <a:off x="5923588" y="2855853"/>
            <a:ext cx="2513356" cy="933189"/>
          </a:xfrm>
          <a:prstGeom prst="curvedConnector3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оединитель: изогнутый 18">
            <a:extLst>
              <a:ext uri="{FF2B5EF4-FFF2-40B4-BE49-F238E27FC236}">
                <a16:creationId xmlns:a16="http://schemas.microsoft.com/office/drawing/2014/main" id="{5FD53B38-C468-493E-B32E-E13F8E8713C1}"/>
              </a:ext>
            </a:extLst>
          </p:cNvPr>
          <p:cNvCxnSpPr>
            <a:cxnSpLocks/>
          </p:cNvCxnSpPr>
          <p:nvPr/>
        </p:nvCxnSpPr>
        <p:spPr>
          <a:xfrm rot="16200000" flipV="1">
            <a:off x="8382476" y="2886143"/>
            <a:ext cx="1368152" cy="581658"/>
          </a:xfrm>
          <a:prstGeom prst="curvedConnector3">
            <a:avLst>
              <a:gd name="adj1" fmla="val 97363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6E88EAD-B669-4468-91CC-4E1891165428}"/>
              </a:ext>
            </a:extLst>
          </p:cNvPr>
          <p:cNvSpPr/>
          <p:nvPr/>
        </p:nvSpPr>
        <p:spPr>
          <a:xfrm>
            <a:off x="7472324" y="1196752"/>
            <a:ext cx="2331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en-US" sz="1600" dirty="0">
                <a:solidFill>
                  <a:srgbClr val="FF0000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PRD 104 (2022) </a:t>
            </a:r>
            <a:r>
              <a:rPr lang="ru-RU" sz="1600" dirty="0">
                <a:solidFill>
                  <a:srgbClr val="FF0000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032013 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21" name="Дата 3">
            <a:extLst>
              <a:ext uri="{FF2B5EF4-FFF2-40B4-BE49-F238E27FC236}">
                <a16:creationId xmlns:a16="http://schemas.microsoft.com/office/drawing/2014/main" id="{11F14A4B-DD33-4F43-B37C-78771EE208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4683" y="6459611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22" name="Нижний колонтитул 4">
            <a:extLst>
              <a:ext uri="{FF2B5EF4-FFF2-40B4-BE49-F238E27FC236}">
                <a16:creationId xmlns:a16="http://schemas.microsoft.com/office/drawing/2014/main" id="{DB400B28-DFE6-402E-9455-38D85CB10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45" y="6459614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23" name="Номер слайда 5">
            <a:extLst>
              <a:ext uri="{FF2B5EF4-FFF2-40B4-BE49-F238E27FC236}">
                <a16:creationId xmlns:a16="http://schemas.microsoft.com/office/drawing/2014/main" id="{00FDA484-2B7C-4BE5-B703-88468D187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059" y="6471810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4764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Lepton </a:t>
            </a:r>
            <a:r>
              <a:rPr lang="en-US" sz="3000" dirty="0" err="1"/>
              <a:t>Flavour</a:t>
            </a:r>
            <a:r>
              <a:rPr lang="en-US" sz="3000" dirty="0"/>
              <a:t> Violation Higgs Decays (2)</a:t>
            </a:r>
            <a:endParaRPr lang="ru-RU" sz="300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C254935-EFD8-4F8C-B61F-4C47DDCD87FB}"/>
              </a:ext>
            </a:extLst>
          </p:cNvPr>
          <p:cNvSpPr/>
          <p:nvPr/>
        </p:nvSpPr>
        <p:spPr>
          <a:xfrm>
            <a:off x="110196" y="1378987"/>
            <a:ext cx="6393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type 2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ggH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τ lepton decay products are highly boosted 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EC6331A9-58D7-4042-A36F-FBECB04AC12B}"/>
                  </a:ext>
                </a:extLst>
              </p:cNvPr>
              <p:cNvSpPr/>
              <p:nvPr/>
            </p:nvSpPr>
            <p:spPr>
              <a:xfrm>
                <a:off x="35365" y="692696"/>
                <a:ext cx="950068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T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he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ﬁrst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direct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search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for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LFV</a:t>
                </a:r>
                <a:r>
                  <a:rPr lang="en-US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𝐻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→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𝜇𝜏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𝑒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𝜏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decays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for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an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Extra Higgs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mass</a:t>
                </a:r>
                <a:r>
                  <a:rPr lang="en-US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in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the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range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200 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𝐺𝑒𝑉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&lt;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&lt; 900 GeV (</a:t>
                </a:r>
                <a:r>
                  <a:rPr lang="en-US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neutral heavy Higgs boson)</a:t>
                </a:r>
                <a:endParaRPr lang="ru-RU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EC6331A9-58D7-4042-A36F-FBECB04AC1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5" y="692696"/>
                <a:ext cx="9500683" cy="646331"/>
              </a:xfrm>
              <a:prstGeom prst="rect">
                <a:avLst/>
              </a:prstGeom>
              <a:blipFill>
                <a:blip r:embed="rId2"/>
                <a:stretch>
                  <a:fillRect l="-578" t="-5660"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06ABF3-2DB0-4FFA-BE16-C0ECB290B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91" y="1916832"/>
            <a:ext cx="1760613" cy="15493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7CC45DB-C3DF-4E94-9756-E2FF590DD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688" y="1919007"/>
            <a:ext cx="1760614" cy="15820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7042517-22C4-45B7-BA2B-E5153F9296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642" y="1130090"/>
            <a:ext cx="3435728" cy="32350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85F0192-C6DB-4EEF-A7DB-7BAD8ED3AB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6877" y="2420888"/>
            <a:ext cx="1678211" cy="31466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1DA0DB-35FC-4864-9C3E-32B1E20301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6896" y="1916832"/>
            <a:ext cx="2430746" cy="3812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EF515AC-2731-4DF7-A015-EA7DB0AD5279}"/>
              </a:ext>
            </a:extLst>
          </p:cNvPr>
          <p:cNvSpPr txBox="1"/>
          <p:nvPr/>
        </p:nvSpPr>
        <p:spPr>
          <a:xfrm>
            <a:off x="4016896" y="2843644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ε</a:t>
            </a:r>
            <a:r>
              <a:rPr lang="el-GR" baseline="-25000" dirty="0"/>
              <a:t>τ</a:t>
            </a:r>
            <a:r>
              <a:rPr lang="ru-RU" dirty="0"/>
              <a:t> ≈ 70% (</a:t>
            </a:r>
            <a:r>
              <a:rPr lang="en-US" dirty="0"/>
              <a:t>DNN</a:t>
            </a:r>
            <a:r>
              <a:rPr lang="ru-RU" dirty="0"/>
              <a:t>)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A9D53DF-16FA-4DFE-BF8C-C9056B3CE5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472" y="3478136"/>
            <a:ext cx="3091524" cy="29991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A7D4325-8E46-453F-8BC6-46E662C6B7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2356" y="3429000"/>
            <a:ext cx="3142889" cy="3092913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4FDD8D8-038C-4F44-BCFF-D2BB04F4DC3B}"/>
              </a:ext>
            </a:extLst>
          </p:cNvPr>
          <p:cNvSpPr/>
          <p:nvPr/>
        </p:nvSpPr>
        <p:spPr>
          <a:xfrm>
            <a:off x="6508081" y="4388911"/>
            <a:ext cx="33414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002060"/>
                </a:solidFill>
              </a:rPr>
              <a:t>The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observed</a:t>
            </a:r>
            <a:r>
              <a:rPr lang="ru-RU" dirty="0">
                <a:solidFill>
                  <a:srgbClr val="002060"/>
                </a:solidFill>
              </a:rPr>
              <a:t> (</a:t>
            </a:r>
            <a:r>
              <a:rPr lang="ru-RU" dirty="0" err="1">
                <a:solidFill>
                  <a:srgbClr val="002060"/>
                </a:solidFill>
              </a:rPr>
              <a:t>expected</a:t>
            </a:r>
            <a:r>
              <a:rPr lang="ru-RU" dirty="0">
                <a:solidFill>
                  <a:srgbClr val="002060"/>
                </a:solidFill>
              </a:rPr>
              <a:t>) </a:t>
            </a:r>
            <a:r>
              <a:rPr lang="ru-RU" dirty="0" err="1">
                <a:solidFill>
                  <a:srgbClr val="002060"/>
                </a:solidFill>
              </a:rPr>
              <a:t>upper</a:t>
            </a:r>
            <a:r>
              <a:rPr lang="ru-RU" dirty="0">
                <a:solidFill>
                  <a:srgbClr val="002060"/>
                </a:solidFill>
              </a:rPr>
              <a:t> 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ru-RU" dirty="0" err="1">
                <a:solidFill>
                  <a:srgbClr val="002060"/>
                </a:solidFill>
              </a:rPr>
              <a:t>limits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(</a:t>
            </a:r>
            <a:r>
              <a:rPr lang="ru-RU" dirty="0">
                <a:solidFill>
                  <a:srgbClr val="002060"/>
                </a:solidFill>
              </a:rPr>
              <a:t>95% </a:t>
            </a:r>
            <a:r>
              <a:rPr lang="en-US" dirty="0">
                <a:solidFill>
                  <a:srgbClr val="002060"/>
                </a:solidFill>
              </a:rPr>
              <a:t>CL)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is</a:t>
            </a:r>
          </a:p>
          <a:p>
            <a:r>
              <a:rPr lang="en-US" dirty="0">
                <a:solidFill>
                  <a:srgbClr val="002060"/>
                </a:solidFill>
              </a:rPr>
              <a:t>    µτ: 51.9 (57.4) fb to 1.6 (2.1) fb </a:t>
            </a:r>
          </a:p>
          <a:p>
            <a:r>
              <a:rPr lang="en-US" dirty="0">
                <a:solidFill>
                  <a:srgbClr val="002060"/>
                </a:solidFill>
              </a:rPr>
              <a:t>    </a:t>
            </a:r>
            <a:r>
              <a:rPr lang="en-US" dirty="0" err="1">
                <a:solidFill>
                  <a:srgbClr val="002060"/>
                </a:solidFill>
              </a:rPr>
              <a:t>eτ</a:t>
            </a:r>
            <a:r>
              <a:rPr lang="en-US" dirty="0">
                <a:solidFill>
                  <a:srgbClr val="002060"/>
                </a:solidFill>
              </a:rPr>
              <a:t>: 94.1 (91.6) fb to 2.3 (2.3) fb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1E1BCA7-DE3A-41F9-A43E-5115462B0092}"/>
              </a:ext>
            </a:extLst>
          </p:cNvPr>
          <p:cNvSpPr/>
          <p:nvPr/>
        </p:nvSpPr>
        <p:spPr>
          <a:xfrm>
            <a:off x="7113240" y="5824061"/>
            <a:ext cx="1840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en-US" sz="1600" dirty="0">
                <a:solidFill>
                  <a:srgbClr val="FF000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JHEP 03 (2020) 103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22" name="Дата 3">
            <a:extLst>
              <a:ext uri="{FF2B5EF4-FFF2-40B4-BE49-F238E27FC236}">
                <a16:creationId xmlns:a16="http://schemas.microsoft.com/office/drawing/2014/main" id="{D3468A26-1DFA-41B9-9BE8-0119309EDB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23" name="Нижний колонтитул 4">
            <a:extLst>
              <a:ext uri="{FF2B5EF4-FFF2-40B4-BE49-F238E27FC236}">
                <a16:creationId xmlns:a16="http://schemas.microsoft.com/office/drawing/2014/main" id="{AF4FA528-E7C3-4743-B326-08903737D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24" name="Номер слайда 5">
            <a:extLst>
              <a:ext uri="{FF2B5EF4-FFF2-40B4-BE49-F238E27FC236}">
                <a16:creationId xmlns:a16="http://schemas.microsoft.com/office/drawing/2014/main" id="{854AC73B-0EA9-479E-85E4-45F442274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34322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5B3295-63EE-1C66-9F47-EE02CCD0D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806" y="709824"/>
            <a:ext cx="2054356" cy="207110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00BFF11-0974-4D6A-87C4-BA57911B2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29" y="1352796"/>
            <a:ext cx="3051522" cy="2277829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30E4456-478C-4353-8229-2F4CA29E7AB1}"/>
              </a:ext>
            </a:extLst>
          </p:cNvPr>
          <p:cNvSpPr/>
          <p:nvPr/>
        </p:nvSpPr>
        <p:spPr>
          <a:xfrm>
            <a:off x="-15552" y="620688"/>
            <a:ext cx="84613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If m</a:t>
            </a:r>
            <a:r>
              <a:rPr lang="en-US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&gt; 2m</a:t>
            </a:r>
            <a:r>
              <a:rPr lang="en-US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some BSM scenarios allow  Higgs bosons decays via one or two hypothetical on-shell new (pseudo)scalar(s) decaying to a pair of SM particles.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B063C883-4E1F-43AD-8BBB-460B6BEAC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0"/>
            <a:ext cx="8461375" cy="620713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Searches for Low-Mass BSM </a:t>
            </a:r>
            <a:r>
              <a:rPr lang="en-US" sz="3000" dirty="0" err="1"/>
              <a:t>Higgses</a:t>
            </a:r>
            <a:r>
              <a:rPr lang="en-US" sz="3000" dirty="0"/>
              <a:t>/DM in h</a:t>
            </a:r>
            <a:r>
              <a:rPr lang="en-US" sz="3000" baseline="-25000" dirty="0"/>
              <a:t>125</a:t>
            </a:r>
            <a:r>
              <a:rPr lang="en-US" sz="3000" dirty="0"/>
              <a:t> Decays</a:t>
            </a:r>
            <a:endParaRPr lang="ru-RU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A427638-2FE8-40AB-BA38-60F386DEDA3A}"/>
                  </a:ext>
                </a:extLst>
              </p:cNvPr>
              <p:cNvSpPr txBox="1"/>
              <p:nvPr/>
            </p:nvSpPr>
            <p:spPr>
              <a:xfrm>
                <a:off x="35365" y="2011887"/>
                <a:ext cx="16734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125</m:t>
                          </m:r>
                        </m:sub>
                      </m:sSub>
                      <m:r>
                        <a:rPr lang="ru-RU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𝐴𝐴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→4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A427638-2FE8-40AB-BA38-60F386DED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5" y="2011887"/>
                <a:ext cx="1673407" cy="276999"/>
              </a:xfrm>
              <a:prstGeom prst="rect">
                <a:avLst/>
              </a:prstGeom>
              <a:blipFill>
                <a:blip r:embed="rId4"/>
                <a:stretch>
                  <a:fillRect l="-2920" r="-4015" b="-3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2A294C6-7447-434E-961D-0D976BCA0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89" y="3749044"/>
            <a:ext cx="3051522" cy="27763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3C95B07-6CD1-43FD-B7A3-E8FDFC8883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142" y="2324113"/>
            <a:ext cx="3165088" cy="1350038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9144ADE8-0EDD-4E33-BF43-BD6E7B98D7B2}"/>
              </a:ext>
            </a:extLst>
          </p:cNvPr>
          <p:cNvSpPr/>
          <p:nvPr/>
        </p:nvSpPr>
        <p:spPr>
          <a:xfrm>
            <a:off x="1695165" y="6186790"/>
            <a:ext cx="19616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CMS PAS HIG-21-016 </a:t>
            </a:r>
            <a:endParaRPr lang="fr-FR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33DD90-B2D2-DEAB-EB74-FDF40EFCEC9C}"/>
                  </a:ext>
                </a:extLst>
              </p:cNvPr>
              <p:cNvSpPr txBox="1"/>
              <p:nvPr/>
            </p:nvSpPr>
            <p:spPr>
              <a:xfrm>
                <a:off x="3999673" y="1268760"/>
                <a:ext cx="303140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125</m:t>
                          </m:r>
                        </m:sub>
                      </m:sSub>
                      <m:r>
                        <a:rPr lang="ru-RU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𝑍𝑍</m:t>
                      </m:r>
                      <m:r>
                        <a:rPr lang="en-US" i="1" baseline="-25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𝑍𝐷𝑍𝐷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𝑠𝑠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𝑎𝑎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33DD90-B2D2-DEAB-EB74-FDF40EFCE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9673" y="1268760"/>
                <a:ext cx="3031407" cy="276999"/>
              </a:xfrm>
              <a:prstGeom prst="rect">
                <a:avLst/>
              </a:prstGeom>
              <a:blipFill>
                <a:blip r:embed="rId8"/>
                <a:stretch>
                  <a:fillRect l="-1250" r="-1250" b="-347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1C9542-EED6-E97D-4464-ED121B34E3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1312" y="2726023"/>
            <a:ext cx="2156283" cy="19271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220FAB-C36C-07FB-97E4-AD1A0BC647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33320" y="4620667"/>
            <a:ext cx="2069199" cy="1990049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A6E2DFC-2037-2E2C-7498-9386F6438151}"/>
              </a:ext>
            </a:extLst>
          </p:cNvPr>
          <p:cNvSpPr/>
          <p:nvPr/>
        </p:nvSpPr>
        <p:spPr>
          <a:xfrm>
            <a:off x="7782083" y="6474822"/>
            <a:ext cx="19954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ex. 2HDM, 2HDM+</a:t>
            </a:r>
            <a:endPara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250C6FA-A095-4037-A2ED-6C2D399FDFBF}"/>
              </a:ext>
            </a:extLst>
          </p:cNvPr>
          <p:cNvSpPr/>
          <p:nvPr/>
        </p:nvSpPr>
        <p:spPr>
          <a:xfrm>
            <a:off x="6723677" y="5778844"/>
            <a:ext cx="1903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fr-FR" sz="1600" dirty="0">
                <a:solidFill>
                  <a:srgbClr val="C0000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EPJ C 82 (2022) 290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5A8D29-8DB8-3D1F-96BF-536FF93886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4732" y="1556792"/>
            <a:ext cx="3773511" cy="263228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505C8E1-5B4D-F29A-452F-2FFE7FA4F1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22319" y="4159545"/>
            <a:ext cx="3111500" cy="2235200"/>
          </a:xfrm>
          <a:prstGeom prst="rect">
            <a:avLst/>
          </a:prstGeom>
        </p:spPr>
      </p:pic>
      <p:sp>
        <p:nvSpPr>
          <p:cNvPr id="21" name="Дата 3">
            <a:extLst>
              <a:ext uri="{FF2B5EF4-FFF2-40B4-BE49-F238E27FC236}">
                <a16:creationId xmlns:a16="http://schemas.microsoft.com/office/drawing/2014/main" id="{9DF3D845-2823-4ACB-B0E4-B33A8D6FC8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22" name="Нижний колонтитул 4">
            <a:extLst>
              <a:ext uri="{FF2B5EF4-FFF2-40B4-BE49-F238E27FC236}">
                <a16:creationId xmlns:a16="http://schemas.microsoft.com/office/drawing/2014/main" id="{44B10FAD-C92D-43CA-9B50-DA2E6BF70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24" name="Номер слайда 5">
            <a:extLst>
              <a:ext uri="{FF2B5EF4-FFF2-40B4-BE49-F238E27FC236}">
                <a16:creationId xmlns:a16="http://schemas.microsoft.com/office/drawing/2014/main" id="{7274BCE8-CB30-4022-B28C-6215F6EC9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5881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Is the Standard Model as Good as it Looks? or…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6D4BFCE5-D5E0-4C4D-9D69-646885FD5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620688"/>
            <a:ext cx="6430243" cy="17872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prstShdw prst="shdw17" dist="17961" dir="2700000">
              <a:srgbClr val="99997A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285750" indent="-285750"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220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 </a:t>
            </a:r>
            <a:r>
              <a:rPr kumimoji="0" lang="en-US" altLang="ru-RU" sz="2200" b="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What about a mass generation mechanism?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en-US" altLang="ru-RU" sz="1800" b="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 Higgs bosons? (Now – Yes)</a:t>
            </a:r>
          </a:p>
          <a:p>
            <a:pPr>
              <a:spcBef>
                <a:spcPct val="0"/>
              </a:spcBef>
              <a:buFontTx/>
              <a:buNone/>
            </a:pPr>
            <a:endParaRPr kumimoji="0" lang="en-US" altLang="ru-RU" sz="800" b="0" dirty="0">
              <a:solidFill>
                <a:srgbClr val="002060"/>
              </a:solidFill>
              <a:latin typeface="+mn-lt"/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ru-RU" altLang="ru-RU" sz="2200" b="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 </a:t>
            </a:r>
            <a:r>
              <a:rPr kumimoji="0" lang="en-US" altLang="ru-RU" sz="2200" b="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Three generation of particles: 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en-US" altLang="ru-RU" sz="1800" b="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why 3 (they can not be </a:t>
            </a:r>
            <a:r>
              <a:rPr kumimoji="0" lang="en-US" altLang="ru-RU" sz="2000" b="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fixed in the framework of SM)?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en-US" altLang="ru-RU" sz="2000" b="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why do we need all of them?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01428A8B-E706-48EC-88E3-6F836EF4E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465" y="4614948"/>
            <a:ext cx="6600140" cy="19103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prstShdw prst="shdw17" dist="17961" dir="2700000">
              <a:srgbClr val="99997A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285750" indent="-285750"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220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Yukawa </a:t>
            </a:r>
            <a:r>
              <a:rPr kumimoji="0" lang="en-US" altLang="ru-RU" sz="2200" dirty="0" err="1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hierachy</a:t>
            </a:r>
            <a:r>
              <a:rPr kumimoji="0" lang="en-US" altLang="ru-RU" sz="220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 (explanation of mass patterns for quarks and leptons)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endParaRPr kumimoji="0" lang="en-US" altLang="ru-RU" sz="800" dirty="0">
              <a:solidFill>
                <a:srgbClr val="002060"/>
              </a:solidFill>
              <a:latin typeface="+mn-lt"/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0" lang="en-US" altLang="ru-RU" sz="220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A lot of free parameters: gauge couplings, Yukawa coupling constants, CKM-mixing angles, Higgs vacuum expectation value, </a:t>
            </a:r>
            <a:r>
              <a:rPr kumimoji="0" lang="en-US" altLang="ru-RU" sz="2200" dirty="0" err="1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etc</a:t>
            </a:r>
            <a:r>
              <a:rPr kumimoji="0" lang="en-US" altLang="ru-RU" sz="220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 (in total, 26)</a:t>
            </a:r>
          </a:p>
        </p:txBody>
      </p:sp>
      <p:pic>
        <p:nvPicPr>
          <p:cNvPr id="18" name="Picture 4" descr="muon_order">
            <a:extLst>
              <a:ext uri="{FF2B5EF4-FFF2-40B4-BE49-F238E27FC236}">
                <a16:creationId xmlns:a16="http://schemas.microsoft.com/office/drawing/2014/main" id="{D95611B8-40C6-4F5B-938F-A0CDF7DE5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592" y="2444353"/>
            <a:ext cx="3429000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Higgs potential">
            <a:extLst>
              <a:ext uri="{FF2B5EF4-FFF2-40B4-BE49-F238E27FC236}">
                <a16:creationId xmlns:a16="http://schemas.microsoft.com/office/drawing/2014/main" id="{598884C0-574E-4EF4-A2DD-DD9482494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290" y="836712"/>
            <a:ext cx="2459038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generations">
            <a:extLst>
              <a:ext uri="{FF2B5EF4-FFF2-40B4-BE49-F238E27FC236}">
                <a16:creationId xmlns:a16="http://schemas.microsoft.com/office/drawing/2014/main" id="{CEF05507-7B23-4342-9424-01D14CD94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513" y="2900448"/>
            <a:ext cx="273208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9">
            <a:extLst>
              <a:ext uri="{FF2B5EF4-FFF2-40B4-BE49-F238E27FC236}">
                <a16:creationId xmlns:a16="http://schemas.microsoft.com/office/drawing/2014/main" id="{722A6930-C088-460A-B670-C7759D614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296" y="2708920"/>
            <a:ext cx="838200" cy="39624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ru-RU" altLang="ru-RU" sz="2400">
              <a:solidFill>
                <a:srgbClr val="000000"/>
              </a:solidFill>
            </a:endParaRPr>
          </a:p>
        </p:txBody>
      </p:sp>
      <p:sp>
        <p:nvSpPr>
          <p:cNvPr id="2" name="Дата 3">
            <a:extLst>
              <a:ext uri="{FF2B5EF4-FFF2-40B4-BE49-F238E27FC236}">
                <a16:creationId xmlns:a16="http://schemas.microsoft.com/office/drawing/2014/main" id="{5CB75960-7CCA-06C9-ABF9-A7028A5B5A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B9BDB355-F50C-0401-F6B8-3C71C953E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E6136A88-68D4-2D82-ABAC-DB4A6D80E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6" y="6496095"/>
            <a:ext cx="504657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17408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DE14951-0311-1C62-DCB6-B3C3D8887828}"/>
              </a:ext>
            </a:extLst>
          </p:cNvPr>
          <p:cNvSpPr txBox="1">
            <a:spLocks/>
          </p:cNvSpPr>
          <p:nvPr/>
        </p:nvSpPr>
        <p:spPr>
          <a:xfrm>
            <a:off x="682518" y="25213"/>
            <a:ext cx="8460941" cy="5954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3000" dirty="0"/>
              <a:t>Summary of 2HDM+S searches at 13 </a:t>
            </a:r>
            <a:r>
              <a:rPr lang="en" sz="3000" dirty="0" err="1"/>
              <a:t>TeV</a:t>
            </a:r>
            <a:endParaRPr lang="en" sz="3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BBAF5B8-A4C3-93BB-FDC3-A5DC8E15F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499" y="788637"/>
            <a:ext cx="6022842" cy="500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8ACFAEC-92F2-9DD5-D5E8-AF7B96147D90}"/>
              </a:ext>
            </a:extLst>
          </p:cNvPr>
          <p:cNvSpPr/>
          <p:nvPr/>
        </p:nvSpPr>
        <p:spPr>
          <a:xfrm>
            <a:off x="344488" y="5949280"/>
            <a:ext cx="7796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3"/>
              </a:rPr>
              <a:t>https://twiki.cern.ch/twiki/bin/view/CMSPublic/Summary2HDMSRun2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4BAC8F-70D2-4814-A02E-E5472395A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319" y="1340768"/>
            <a:ext cx="2676293" cy="423746"/>
          </a:xfrm>
          <a:prstGeom prst="rect">
            <a:avLst/>
          </a:prstGeom>
        </p:spPr>
      </p:pic>
      <p:sp>
        <p:nvSpPr>
          <p:cNvPr id="9" name="Дата 3">
            <a:extLst>
              <a:ext uri="{FF2B5EF4-FFF2-40B4-BE49-F238E27FC236}">
                <a16:creationId xmlns:a16="http://schemas.microsoft.com/office/drawing/2014/main" id="{B358E494-DFF7-445C-BC0C-139D4AB8D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5544AC67-A316-4949-84D6-70B28D2F1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059527DF-E098-4D22-B8C7-B3CBF2B4C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69653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DE14951-0311-1C62-DCB6-B3C3D8887828}"/>
              </a:ext>
            </a:extLst>
          </p:cNvPr>
          <p:cNvSpPr txBox="1">
            <a:spLocks/>
          </p:cNvSpPr>
          <p:nvPr/>
        </p:nvSpPr>
        <p:spPr>
          <a:xfrm>
            <a:off x="682518" y="25213"/>
            <a:ext cx="8460941" cy="5954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BSM Higgs/V′ in Decays into h</a:t>
            </a:r>
            <a:r>
              <a:rPr lang="en-US" sz="3000" baseline="-25000" dirty="0"/>
              <a:t>125</a:t>
            </a:r>
            <a:r>
              <a:rPr lang="en-US" sz="3000" dirty="0"/>
              <a:t>(+X)</a:t>
            </a:r>
            <a:endParaRPr lang="ru-RU" sz="3000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CBB42190-5CEB-3F0E-9F27-048361893CE7}"/>
              </a:ext>
            </a:extLst>
          </p:cNvPr>
          <p:cNvSpPr/>
          <p:nvPr/>
        </p:nvSpPr>
        <p:spPr>
          <a:xfrm>
            <a:off x="-15552" y="620688"/>
            <a:ext cx="82089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If m</a:t>
            </a:r>
            <a:r>
              <a:rPr lang="en-US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&lt; 2m</a:t>
            </a:r>
            <a:r>
              <a:rPr lang="en-US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 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the finals states are possible with h</a:t>
            </a:r>
            <a:r>
              <a:rPr lang="en-US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125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and SM gauge bosons 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086F8C9-7206-718A-1DCD-0FD8E8DB2A9A}"/>
              </a:ext>
            </a:extLst>
          </p:cNvPr>
          <p:cNvSpPr/>
          <p:nvPr/>
        </p:nvSpPr>
        <p:spPr>
          <a:xfrm>
            <a:off x="7156393" y="5533756"/>
            <a:ext cx="2194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</a:rPr>
              <a:t>PRD 105 (2022) 032008 </a:t>
            </a:r>
          </a:p>
          <a:p>
            <a:r>
              <a:rPr lang="fr-FR" sz="1600" dirty="0">
                <a:solidFill>
                  <a:srgbClr val="C00000"/>
                </a:solidFill>
              </a:rPr>
              <a:t>EPJ C 81 (2021) 688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B8DC657-1A73-BA17-A4F3-1F55D11D4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52" y="3702801"/>
            <a:ext cx="3090540" cy="284617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75DB5C2-2D3F-E593-1384-9F8A38BD6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47" y="1115452"/>
            <a:ext cx="1966405" cy="11061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A4A4A89-0B79-5DF9-3CAE-19E4A1FB7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2800" y="3789040"/>
            <a:ext cx="3621816" cy="263404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05C1319-E896-DFE3-78AB-7BFBB489A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0083" y="2276872"/>
            <a:ext cx="3242900" cy="31683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07D851-F0E6-4724-BBB3-EFE18ABA7E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4688" y="980728"/>
            <a:ext cx="6235184" cy="14355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63D479-A3A8-4BBC-9300-3BD4BC8046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746" y="2325707"/>
            <a:ext cx="6235184" cy="1343790"/>
          </a:xfrm>
          <a:prstGeom prst="rect">
            <a:avLst/>
          </a:prstGeom>
        </p:spPr>
      </p:pic>
      <p:sp>
        <p:nvSpPr>
          <p:cNvPr id="14" name="Дата 3">
            <a:extLst>
              <a:ext uri="{FF2B5EF4-FFF2-40B4-BE49-F238E27FC236}">
                <a16:creationId xmlns:a16="http://schemas.microsoft.com/office/drawing/2014/main" id="{8E4D0053-1547-416A-B0CA-2EB77AD2B3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E091713C-3FBA-48A1-A86F-22301093F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C74E2651-EFB0-4E6F-9BAE-05F8AFB7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80893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DE14951-0311-1C62-DCB6-B3C3D8887828}"/>
              </a:ext>
            </a:extLst>
          </p:cNvPr>
          <p:cNvSpPr txBox="1">
            <a:spLocks/>
          </p:cNvSpPr>
          <p:nvPr/>
        </p:nvSpPr>
        <p:spPr>
          <a:xfrm>
            <a:off x="682518" y="25213"/>
            <a:ext cx="8460941" cy="5954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High-mass BSM Higgs/X in Decays into 2h</a:t>
            </a:r>
            <a:r>
              <a:rPr lang="en-US" sz="3000" baseline="-25000" dirty="0"/>
              <a:t>125</a:t>
            </a:r>
            <a:endParaRPr lang="ru-RU" sz="3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71BF89-DEDF-DD30-F8C8-1A522AF5A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72" y="1372284"/>
            <a:ext cx="4454496" cy="356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E9B125E-A447-4540-8445-83E5160B0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016" y="1372284"/>
            <a:ext cx="4454496" cy="356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Дата 3">
            <a:extLst>
              <a:ext uri="{FF2B5EF4-FFF2-40B4-BE49-F238E27FC236}">
                <a16:creationId xmlns:a16="http://schemas.microsoft.com/office/drawing/2014/main" id="{F1752649-0585-4B40-9640-6BC8282047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0AB1B833-09E0-4521-B933-C57B867D7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5EA4B66D-292E-4055-B230-E1EC2E6AE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6551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D8F8237-65C8-3E17-9475-D3FCEF6A9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386" y="3212975"/>
            <a:ext cx="4103923" cy="36418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4D5B5D-0722-49E7-BD3D-72A7D16B8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86" y="1200093"/>
            <a:ext cx="3207959" cy="11368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5F30C8-7DFF-4860-B09F-6A795675A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839" y="2459141"/>
            <a:ext cx="3291682" cy="256800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9758C7B-B242-47F3-B63B-37F60CBCF1AA}"/>
              </a:ext>
            </a:extLst>
          </p:cNvPr>
          <p:cNvSpPr/>
          <p:nvPr/>
        </p:nvSpPr>
        <p:spPr>
          <a:xfrm>
            <a:off x="2160324" y="692696"/>
            <a:ext cx="198413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</a:rPr>
              <a:t>CMS-PAS-B2G-20-003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21C1DAEE-3737-42C9-B029-1855F65B817D}"/>
              </a:ext>
            </a:extLst>
          </p:cNvPr>
          <p:cNvSpPr/>
          <p:nvPr/>
        </p:nvSpPr>
        <p:spPr>
          <a:xfrm>
            <a:off x="178839" y="5241974"/>
            <a:ext cx="32905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The analysis is restricted to the mass ranges m</a:t>
            </a:r>
            <a:r>
              <a:rPr lang="en-US" baseline="-25000" dirty="0">
                <a:solidFill>
                  <a:srgbClr val="002060"/>
                </a:solidFill>
              </a:rPr>
              <a:t>a</a:t>
            </a:r>
            <a:r>
              <a:rPr lang="en-US" dirty="0">
                <a:solidFill>
                  <a:srgbClr val="002060"/>
                </a:solidFill>
              </a:rPr>
              <a:t> from 25 to 100 GeV and </a:t>
            </a:r>
            <a:r>
              <a:rPr lang="en-US" dirty="0" err="1">
                <a:solidFill>
                  <a:srgbClr val="002060"/>
                </a:solidFill>
              </a:rPr>
              <a:t>m</a:t>
            </a:r>
            <a:r>
              <a:rPr lang="en-US" baseline="-25000" dirty="0" err="1">
                <a:solidFill>
                  <a:srgbClr val="002060"/>
                </a:solidFill>
              </a:rPr>
              <a:t>X</a:t>
            </a:r>
            <a:r>
              <a:rPr lang="en-US" dirty="0">
                <a:solidFill>
                  <a:srgbClr val="002060"/>
                </a:solidFill>
              </a:rPr>
              <a:t> from 1 to 3 </a:t>
            </a:r>
            <a:r>
              <a:rPr lang="en-US" dirty="0" err="1">
                <a:solidFill>
                  <a:srgbClr val="002060"/>
                </a:solidFill>
              </a:rPr>
              <a:t>TeV</a:t>
            </a:r>
            <a:r>
              <a:rPr lang="en-US" dirty="0">
                <a:solidFill>
                  <a:srgbClr val="002060"/>
                </a:solidFill>
              </a:rPr>
              <a:t>.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BCF8744C-B405-6DEC-C5F6-482033721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-27384"/>
            <a:ext cx="8460941" cy="646331"/>
          </a:xfrm>
        </p:spPr>
        <p:txBody>
          <a:bodyPr>
            <a:normAutofit/>
          </a:bodyPr>
          <a:lstStyle/>
          <a:p>
            <a:r>
              <a:rPr lang="en-US" sz="3000" dirty="0"/>
              <a:t>BSM Higgs/X in Decays into BSM Particles</a:t>
            </a:r>
            <a:endParaRPr lang="ru-RU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2D74041-1814-210B-B846-82A26917539F}"/>
                  </a:ext>
                </a:extLst>
              </p:cNvPr>
              <p:cNvSpPr txBox="1"/>
              <p:nvPr/>
            </p:nvSpPr>
            <p:spPr>
              <a:xfrm>
                <a:off x="230518" y="771021"/>
                <a:ext cx="13724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ru-RU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𝑎𝑎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→4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2D74041-1814-210B-B846-82A269175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18" y="771021"/>
                <a:ext cx="1372492" cy="276999"/>
              </a:xfrm>
              <a:prstGeom prst="rect">
                <a:avLst/>
              </a:prstGeom>
              <a:blipFill>
                <a:blip r:embed="rId5"/>
                <a:stretch>
                  <a:fillRect l="-3670" r="-3670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7B05B32-5465-9A46-CFED-4A1CB68B51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8945" y="1055374"/>
            <a:ext cx="2083736" cy="1614466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9CAC192-6A9D-A9CA-994B-88C5C89E6604}"/>
              </a:ext>
            </a:extLst>
          </p:cNvPr>
          <p:cNvSpPr/>
          <p:nvPr/>
        </p:nvSpPr>
        <p:spPr>
          <a:xfrm>
            <a:off x="7819042" y="909520"/>
            <a:ext cx="1754006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EPJC 79 (2019) 280</a:t>
            </a:r>
            <a:endParaRPr lang="fr-FR" sz="1600" dirty="0">
              <a:solidFill>
                <a:srgbClr val="C00000"/>
              </a:solidFill>
            </a:endParaRPr>
          </a:p>
          <a:p>
            <a:r>
              <a:rPr lang="en" sz="1600" dirty="0">
                <a:solidFill>
                  <a:srgbClr val="C00000"/>
                </a:solidFill>
              </a:rPr>
              <a:t>JHEP 03 (2020) 25</a:t>
            </a:r>
            <a:endParaRPr lang="ru-RU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633C3C6-3A4B-A848-E177-1EA701947358}"/>
                  </a:ext>
                </a:extLst>
              </p:cNvPr>
              <p:cNvSpPr txBox="1"/>
              <p:nvPr/>
            </p:nvSpPr>
            <p:spPr>
              <a:xfrm>
                <a:off x="4592960" y="703729"/>
                <a:ext cx="315150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A </a:t>
                </a:r>
                <a14:m>
                  <m:oMath xmlns:m="http://schemas.openxmlformats.org/officeDocument/2006/math">
                    <m:r>
                      <a:rPr lang="ru-RU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ru-RU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  <m:acc>
                          <m:accPr>
                            <m:chr m:val="̅"/>
                            <m:ctrlPr>
                              <a:rPr lang="ru-RU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ru-RU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b="0" i="1" baseline="-250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125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𝑀𝐸𝑇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i="1" baseline="-250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125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633C3C6-3A4B-A848-E177-1EA701947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2960" y="703729"/>
                <a:ext cx="3151504" cy="276999"/>
              </a:xfrm>
              <a:prstGeom prst="rect">
                <a:avLst/>
              </a:prstGeom>
              <a:blipFill>
                <a:blip r:embed="rId8"/>
                <a:stretch>
                  <a:fillRect l="-4418" t="-26087" r="-803" b="-4782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7969FDF-E7BC-4F64-A8E5-1AC354F00E73}"/>
              </a:ext>
            </a:extLst>
          </p:cNvPr>
          <p:cNvSpPr/>
          <p:nvPr/>
        </p:nvSpPr>
        <p:spPr>
          <a:xfrm>
            <a:off x="4905776" y="1065510"/>
            <a:ext cx="1154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2HDM+a</a:t>
            </a:r>
            <a:endParaRPr lang="ru-RU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79121D3-A63D-F9E3-7D47-4D9137F79B31}"/>
                  </a:ext>
                </a:extLst>
              </p:cNvPr>
              <p:cNvSpPr txBox="1"/>
              <p:nvPr/>
            </p:nvSpPr>
            <p:spPr>
              <a:xfrm>
                <a:off x="6697141" y="1582542"/>
                <a:ext cx="3008387" cy="684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</a:rPr>
                  <a:t> h</a:t>
                </a:r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bar>
                      <m:barPr>
                        <m:pos m:val="top"/>
                        <m:ctrlP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bar>
                    <m:r>
                      <a:rPr lang="en-U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new pseudoscalar in </a:t>
                </a:r>
              </a:p>
              <a:p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invisible mode</a:t>
                </a:r>
                <a:endParaRPr lang="ru-RU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79121D3-A63D-F9E3-7D47-4D9137F79B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7141" y="1582542"/>
                <a:ext cx="3008387" cy="684483"/>
              </a:xfrm>
              <a:prstGeom prst="rect">
                <a:avLst/>
              </a:prstGeom>
              <a:blipFill>
                <a:blip r:embed="rId9"/>
                <a:stretch>
                  <a:fillRect l="-1681" b="-1272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2304C87-AA15-F19A-2349-D6BF8BDED357}"/>
                  </a:ext>
                </a:extLst>
              </p:cNvPr>
              <p:cNvSpPr txBox="1"/>
              <p:nvPr/>
            </p:nvSpPr>
            <p:spPr>
              <a:xfrm>
                <a:off x="3903959" y="2577678"/>
                <a:ext cx="55855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Free parameters: m</a:t>
                </a:r>
                <a:r>
                  <a:rPr lang="en-US" baseline="-25000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A</a:t>
                </a:r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, m</a:t>
                </a:r>
                <a:r>
                  <a:rPr lang="en-US" baseline="-25000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H</a:t>
                </a:r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, m</a:t>
                </a:r>
                <a:r>
                  <a:rPr lang="en-US" baseline="-25000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S</a:t>
                </a:r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, mixing angle between a and A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𝑠𝑖𝑛</m:t>
                    </m:r>
                    <m:r>
                      <a:rPr lang="en-US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𝜃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, VEV ratio for two </a:t>
                </a:r>
                <a:r>
                  <a:rPr lang="en-US" dirty="0" err="1">
                    <a:solidFill>
                      <a:srgbClr val="002060"/>
                    </a:solidFill>
                    <a:sym typeface="Wingdings" panose="05000000000000000000" pitchFamily="2" charset="2"/>
                  </a:rPr>
                  <a:t>higgs</a:t>
                </a:r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 doublets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𝑡𝑎𝑛</m:t>
                    </m:r>
                    <m:r>
                      <a:rPr lang="en-US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𝛽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, couplings to SM and DM particles</a:t>
                </a:r>
                <a:endParaRPr lang="ru-RU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2304C87-AA15-F19A-2349-D6BF8BDED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3959" y="2577678"/>
                <a:ext cx="5585545" cy="923330"/>
              </a:xfrm>
              <a:prstGeom prst="rect">
                <a:avLst/>
              </a:prstGeom>
              <a:blipFill>
                <a:blip r:embed="rId10"/>
                <a:stretch>
                  <a:fillRect l="-907" t="-4110" r="-1361" b="-95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Дата 3">
            <a:extLst>
              <a:ext uri="{FF2B5EF4-FFF2-40B4-BE49-F238E27FC236}">
                <a16:creationId xmlns:a16="http://schemas.microsoft.com/office/drawing/2014/main" id="{8A3AFA67-64FD-4358-8DEE-7F2133ED18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19" name="Нижний колонтитул 4">
            <a:extLst>
              <a:ext uri="{FF2B5EF4-FFF2-40B4-BE49-F238E27FC236}">
                <a16:creationId xmlns:a16="http://schemas.microsoft.com/office/drawing/2014/main" id="{AE3C9F92-5D8A-4E21-9BFC-E6926E7A7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20" name="Номер слайда 5">
            <a:extLst>
              <a:ext uri="{FF2B5EF4-FFF2-40B4-BE49-F238E27FC236}">
                <a16:creationId xmlns:a16="http://schemas.microsoft.com/office/drawing/2014/main" id="{2C6F8EEB-B14B-466F-BB54-F2CF6C6E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53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08521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1F1CFBD-9DAE-4F67-8808-5C6D52C64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88" y="756631"/>
            <a:ext cx="2232248" cy="3379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0962AE0-BF5B-40FB-909B-1F37AAF8D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45" y="3318926"/>
            <a:ext cx="4032448" cy="3134283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7E8A72D-B7E9-43FE-9F11-1DFD2F25FF54}"/>
              </a:ext>
            </a:extLst>
          </p:cNvPr>
          <p:cNvSpPr/>
          <p:nvPr/>
        </p:nvSpPr>
        <p:spPr>
          <a:xfrm>
            <a:off x="4259396" y="1520024"/>
            <a:ext cx="17543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EPJC 81 (2021) 723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BCF8744C-B405-6DEC-C5F6-482033721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-27384"/>
            <a:ext cx="8460941" cy="646331"/>
          </a:xfrm>
        </p:spPr>
        <p:txBody>
          <a:bodyPr>
            <a:normAutofit/>
          </a:bodyPr>
          <a:lstStyle/>
          <a:p>
            <a:r>
              <a:rPr lang="en-US" sz="3000" dirty="0"/>
              <a:t>BSM Higgs/X in Decays into SM Particles</a:t>
            </a:r>
            <a:endParaRPr lang="ru-RU" sz="3000" dirty="0"/>
          </a:p>
        </p:txBody>
      </p:sp>
      <p:sp>
        <p:nvSpPr>
          <p:cNvPr id="12" name="Прямоугольник 28">
            <a:extLst>
              <a:ext uri="{FF2B5EF4-FFF2-40B4-BE49-F238E27FC236}">
                <a16:creationId xmlns:a16="http://schemas.microsoft.com/office/drawing/2014/main" id="{A19CBDD9-CC2E-4304-9380-69162A3CEE42}"/>
              </a:ext>
            </a:extLst>
          </p:cNvPr>
          <p:cNvSpPr/>
          <p:nvPr/>
        </p:nvSpPr>
        <p:spPr>
          <a:xfrm>
            <a:off x="2981761" y="714560"/>
            <a:ext cx="3387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002060"/>
                </a:solidFill>
              </a:rPr>
              <a:t>VBF tag, </a:t>
            </a:r>
            <a:r>
              <a:rPr lang="ru-RU" dirty="0">
                <a:solidFill>
                  <a:srgbClr val="002060"/>
                </a:solidFill>
              </a:rPr>
              <a:t>Charged Higgs boson mass explored: 200 – 3000 GeV</a:t>
            </a:r>
            <a:endParaRPr lang="en-US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4A22CE-43B9-4CDA-8A65-B17EDA5390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7" y="1397378"/>
            <a:ext cx="3723087" cy="13115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2AC2E1-974F-452C-8673-098477DBEF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4320" y="755412"/>
            <a:ext cx="2740880" cy="26168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7B1687-DBD6-4D31-8600-94F534BE5E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4159" y="3339798"/>
            <a:ext cx="3927233" cy="30085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3A560A-A81B-47C7-A01C-0A5047AD3E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0177" y="2075830"/>
            <a:ext cx="2234433" cy="633090"/>
          </a:xfrm>
          <a:prstGeom prst="rect">
            <a:avLst/>
          </a:prstGeom>
        </p:spPr>
      </p:pic>
      <p:sp>
        <p:nvSpPr>
          <p:cNvPr id="14" name="Дата 3">
            <a:extLst>
              <a:ext uri="{FF2B5EF4-FFF2-40B4-BE49-F238E27FC236}">
                <a16:creationId xmlns:a16="http://schemas.microsoft.com/office/drawing/2014/main" id="{36B1B60D-8B6F-45B8-9ADD-172EBC5B6E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25DEAB8D-FDF4-4046-BE39-199D4D29A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17" name="Номер слайда 5">
            <a:extLst>
              <a:ext uri="{FF2B5EF4-FFF2-40B4-BE49-F238E27FC236}">
                <a16:creationId xmlns:a16="http://schemas.microsoft.com/office/drawing/2014/main" id="{B50BE6AA-FA1D-4BAC-8AE5-80262ACB0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54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33651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504" y="603216"/>
            <a:ext cx="8460941" cy="620688"/>
          </a:xfrm>
        </p:spPr>
        <p:txBody>
          <a:bodyPr>
            <a:normAutofit/>
          </a:bodyPr>
          <a:lstStyle/>
          <a:p>
            <a:r>
              <a:rPr lang="en-US" sz="3000" dirty="0">
                <a:sym typeface="Symbol" panose="05050102010706020507" pitchFamily="18" charset="2"/>
              </a:rPr>
              <a:t>Direct Search for BSM: LLP Non-conventional Signals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3B01F5-7334-468A-91BE-F0FB369C7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72" y="1700808"/>
            <a:ext cx="5648325" cy="4019550"/>
          </a:xfrm>
          <a:prstGeom prst="rect">
            <a:avLst/>
          </a:prstGeom>
        </p:spPr>
      </p:pic>
      <p:pic>
        <p:nvPicPr>
          <p:cNvPr id="9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F1944C2-3543-B91D-D3D4-55D40623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6"/>
          <a:stretch/>
        </p:blipFill>
        <p:spPr>
          <a:xfrm>
            <a:off x="5961958" y="1354727"/>
            <a:ext cx="3635896" cy="2166369"/>
          </a:xfrm>
          <a:prstGeom prst="rect">
            <a:avLst/>
          </a:prstGeom>
        </p:spPr>
      </p:pic>
      <p:sp>
        <p:nvSpPr>
          <p:cNvPr id="13" name="Прямоугольник 3">
            <a:extLst>
              <a:ext uri="{FF2B5EF4-FFF2-40B4-BE49-F238E27FC236}">
                <a16:creationId xmlns:a16="http://schemas.microsoft.com/office/drawing/2014/main" id="{88B344D2-E887-4394-B6D1-E1A880D0E351}"/>
              </a:ext>
            </a:extLst>
          </p:cNvPr>
          <p:cNvSpPr/>
          <p:nvPr/>
        </p:nvSpPr>
        <p:spPr>
          <a:xfrm>
            <a:off x="5912580" y="3688171"/>
            <a:ext cx="3936964" cy="2667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rgbClr val="002060"/>
                </a:solidFill>
              </a:rPr>
              <a:t>a proper lifetime c</a:t>
            </a:r>
            <a:r>
              <a:rPr lang="el-GR" sz="1700" dirty="0">
                <a:solidFill>
                  <a:srgbClr val="002060"/>
                </a:solidFill>
              </a:rPr>
              <a:t>τ</a:t>
            </a:r>
            <a:r>
              <a:rPr lang="en-US" sz="1700" baseline="-25000" dirty="0">
                <a:solidFill>
                  <a:srgbClr val="002060"/>
                </a:solidFill>
              </a:rPr>
              <a:t>0</a:t>
            </a:r>
            <a:r>
              <a:rPr lang="en-US" sz="1700" dirty="0">
                <a:solidFill>
                  <a:srgbClr val="002060"/>
                </a:solidFill>
              </a:rPr>
              <a:t> is greater than or comparable to the characteristic size of the (sub)detectors</a:t>
            </a:r>
            <a:br>
              <a:rPr lang="en-US" sz="1700" dirty="0">
                <a:solidFill>
                  <a:srgbClr val="002060"/>
                </a:solidFill>
              </a:rPr>
            </a:br>
            <a:endParaRPr lang="en-US" sz="5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rgbClr val="002060"/>
                </a:solidFill>
              </a:rPr>
              <a:t>small c</a:t>
            </a:r>
            <a:r>
              <a:rPr lang="el-GR" sz="1700" dirty="0">
                <a:solidFill>
                  <a:srgbClr val="002060"/>
                </a:solidFill>
              </a:rPr>
              <a:t>τ</a:t>
            </a:r>
            <a:r>
              <a:rPr lang="en-US" sz="1700" baseline="-25000" dirty="0">
                <a:solidFill>
                  <a:srgbClr val="002060"/>
                </a:solidFill>
              </a:rPr>
              <a:t>0</a:t>
            </a:r>
            <a:r>
              <a:rPr lang="en-US" sz="1700" dirty="0">
                <a:solidFill>
                  <a:srgbClr val="002060"/>
                </a:solidFill>
              </a:rPr>
              <a:t> that comparable to the inner tracker size, no displaced tracks </a:t>
            </a:r>
            <a:r>
              <a:rPr lang="en-US" sz="1700" dirty="0">
                <a:solidFill>
                  <a:srgbClr val="002060"/>
                </a:solidFill>
                <a:sym typeface="Wingdings" panose="05000000000000000000" pitchFamily="2" charset="2"/>
              </a:rPr>
              <a:t> </a:t>
            </a:r>
            <a:r>
              <a:rPr lang="en-US" sz="1700" dirty="0">
                <a:solidFill>
                  <a:srgbClr val="002060"/>
                </a:solidFill>
              </a:rPr>
              <a:t>“standard” prompt decay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5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rgbClr val="002060"/>
                </a:solidFill>
              </a:rPr>
              <a:t>intermediate c</a:t>
            </a:r>
            <a:r>
              <a:rPr lang="el-GR" sz="1700" dirty="0">
                <a:solidFill>
                  <a:srgbClr val="002060"/>
                </a:solidFill>
              </a:rPr>
              <a:t>τ</a:t>
            </a:r>
            <a:r>
              <a:rPr lang="en-US" sz="1700" baseline="-25000" dirty="0">
                <a:solidFill>
                  <a:srgbClr val="002060"/>
                </a:solidFill>
              </a:rPr>
              <a:t>0 </a:t>
            </a:r>
            <a:r>
              <a:rPr lang="en-US" sz="1700" dirty="0">
                <a:solidFill>
                  <a:srgbClr val="002060"/>
                </a:solidFill>
                <a:sym typeface="Wingdings" panose="05000000000000000000" pitchFamily="2" charset="2"/>
              </a:rPr>
              <a:t> LLP</a:t>
            </a:r>
            <a:r>
              <a:rPr lang="en-US" sz="1700" baseline="-25000" dirty="0">
                <a:solidFill>
                  <a:srgbClr val="002060"/>
                </a:solidFill>
              </a:rPr>
              <a:t> </a:t>
            </a:r>
          </a:p>
          <a:p>
            <a:endParaRPr lang="en-US" sz="500" baseline="-250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rgbClr val="002060"/>
                </a:solidFill>
              </a:rPr>
              <a:t>very large/infinite large c</a:t>
            </a:r>
            <a:r>
              <a:rPr lang="el-GR" sz="1700" dirty="0">
                <a:solidFill>
                  <a:srgbClr val="002060"/>
                </a:solidFill>
              </a:rPr>
              <a:t>τ</a:t>
            </a:r>
            <a:r>
              <a:rPr lang="en-US" sz="1700" baseline="-25000" dirty="0">
                <a:solidFill>
                  <a:srgbClr val="002060"/>
                </a:solidFill>
              </a:rPr>
              <a:t>0 </a:t>
            </a:r>
            <a:r>
              <a:rPr lang="en-US" sz="1700" dirty="0">
                <a:solidFill>
                  <a:srgbClr val="002060"/>
                </a:solidFill>
                <a:sym typeface="Wingdings" panose="05000000000000000000" pitchFamily="2" charset="2"/>
              </a:rPr>
              <a:t> stable particles, “standard” MET s</a:t>
            </a:r>
            <a:r>
              <a:rPr lang="en-US" dirty="0">
                <a:solidFill>
                  <a:srgbClr val="002060"/>
                </a:solidFill>
                <a:sym typeface="Wingdings" panose="05000000000000000000" pitchFamily="2" charset="2"/>
              </a:rPr>
              <a:t>ignatures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Дата 3">
            <a:extLst>
              <a:ext uri="{FF2B5EF4-FFF2-40B4-BE49-F238E27FC236}">
                <a16:creationId xmlns:a16="http://schemas.microsoft.com/office/drawing/2014/main" id="{64EE8FE8-8991-408D-AEBA-6264D1CA23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12" name="Нижний колонтитул 4">
            <a:extLst>
              <a:ext uri="{FF2B5EF4-FFF2-40B4-BE49-F238E27FC236}">
                <a16:creationId xmlns:a16="http://schemas.microsoft.com/office/drawing/2014/main" id="{7BF1E7AD-82A1-4D69-A0B1-42CB0CA75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AF705AC6-DA54-437A-88CD-801E11659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55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6680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Inelastic dark matter at the LHC/LLP</a:t>
            </a:r>
            <a:endParaRPr lang="ru-RU" sz="3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F2335F-A90D-43FC-8A32-76853DBE5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12" y="936618"/>
            <a:ext cx="6277063" cy="472827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0C9B907-5F10-449C-B6B2-CFD149176668}"/>
              </a:ext>
            </a:extLst>
          </p:cNvPr>
          <p:cNvSpPr/>
          <p:nvPr/>
        </p:nvSpPr>
        <p:spPr>
          <a:xfrm>
            <a:off x="560512" y="5799700"/>
            <a:ext cx="3365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3"/>
              </a:rPr>
              <a:t>https://arxiv.org/abs/1901.04040</a:t>
            </a:r>
            <a:r>
              <a:rPr lang="ru-RU" dirty="0"/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F97B10-16FB-437F-AAD5-266F1B924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3200" y="667316"/>
            <a:ext cx="3092109" cy="2633439"/>
          </a:xfrm>
          <a:prstGeom prst="rect">
            <a:avLst/>
          </a:prstGeom>
        </p:spPr>
      </p:pic>
      <p:sp>
        <p:nvSpPr>
          <p:cNvPr id="11" name="Дата 3">
            <a:extLst>
              <a:ext uri="{FF2B5EF4-FFF2-40B4-BE49-F238E27FC236}">
                <a16:creationId xmlns:a16="http://schemas.microsoft.com/office/drawing/2014/main" id="{12F26869-1562-42C1-99B8-36364768F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12" name="Нижний колонтитул 4">
            <a:extLst>
              <a:ext uri="{FF2B5EF4-FFF2-40B4-BE49-F238E27FC236}">
                <a16:creationId xmlns:a16="http://schemas.microsoft.com/office/drawing/2014/main" id="{654E8E0A-B4DC-4B27-9AF8-68FDD51AC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8E77DACC-D5FD-4D80-B370-325B07340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56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99407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4">
            <a:extLst>
              <a:ext uri="{FF2B5EF4-FFF2-40B4-BE49-F238E27FC236}">
                <a16:creationId xmlns:a16="http://schemas.microsoft.com/office/drawing/2014/main" id="{63E4CE4B-E56C-42DF-2B03-443A756F7C4E}"/>
              </a:ext>
            </a:extLst>
          </p:cNvPr>
          <p:cNvSpPr txBox="1">
            <a:spLocks/>
          </p:cNvSpPr>
          <p:nvPr/>
        </p:nvSpPr>
        <p:spPr>
          <a:xfrm>
            <a:off x="7139880" y="5536447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ru-RU"/>
            </a:defPPr>
            <a:lvl1pPr marL="0" algn="r" defTabSz="914296" rtl="0" eaLnBrk="1" latinLnBrk="0" hangingPunct="1">
              <a:defRPr sz="1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57</a:t>
            </a:fld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6F2E4D3-CE06-32D7-037A-E1964C507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68" y="1052736"/>
            <a:ext cx="8964488" cy="4803168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17A2DC1-E24E-1614-2138-0B54965EE513}"/>
              </a:ext>
            </a:extLst>
          </p:cNvPr>
          <p:cNvSpPr/>
          <p:nvPr/>
        </p:nvSpPr>
        <p:spPr>
          <a:xfrm>
            <a:off x="2541240" y="4208662"/>
            <a:ext cx="4464496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E8ECEFA-A45C-12A3-50B9-1DE194551FF6}"/>
              </a:ext>
            </a:extLst>
          </p:cNvPr>
          <p:cNvSpPr/>
          <p:nvPr/>
        </p:nvSpPr>
        <p:spPr>
          <a:xfrm>
            <a:off x="3117304" y="5239085"/>
            <a:ext cx="2808312" cy="1440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363E5738-103E-916A-5AF1-40291D60C7D8}"/>
              </a:ext>
            </a:extLst>
          </p:cNvPr>
          <p:cNvCxnSpPr/>
          <p:nvPr/>
        </p:nvCxnSpPr>
        <p:spPr>
          <a:xfrm flipV="1">
            <a:off x="5997624" y="4928742"/>
            <a:ext cx="1296144" cy="4320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21F9DF40-16CD-E75D-7F34-458096A43C8A}"/>
              </a:ext>
            </a:extLst>
          </p:cNvPr>
          <p:cNvCxnSpPr/>
          <p:nvPr/>
        </p:nvCxnSpPr>
        <p:spPr>
          <a:xfrm>
            <a:off x="7010872" y="4388251"/>
            <a:ext cx="426912" cy="2006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DC98525-1970-A5E5-BF8E-EE4DF208E35B}"/>
              </a:ext>
            </a:extLst>
          </p:cNvPr>
          <p:cNvSpPr txBox="1"/>
          <p:nvPr/>
        </p:nvSpPr>
        <p:spPr>
          <a:xfrm>
            <a:off x="7095373" y="4562190"/>
            <a:ext cx="1675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to be presented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today!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519E101-FE8A-078B-470F-8BB93A0882AE}"/>
              </a:ext>
            </a:extLst>
          </p:cNvPr>
          <p:cNvSpPr/>
          <p:nvPr/>
        </p:nvSpPr>
        <p:spPr>
          <a:xfrm>
            <a:off x="3981400" y="2264446"/>
            <a:ext cx="2808312" cy="1440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5FA74E82-2B6F-9F91-2D33-0A50AAC4C932}"/>
              </a:ext>
            </a:extLst>
          </p:cNvPr>
          <p:cNvCxnSpPr/>
          <p:nvPr/>
        </p:nvCxnSpPr>
        <p:spPr>
          <a:xfrm>
            <a:off x="6861720" y="2414675"/>
            <a:ext cx="864096" cy="19810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Overview of CMS Exotica LLP Searches</a:t>
            </a:r>
            <a:endParaRPr lang="ru-RU" sz="3000" dirty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ED5468BF-4E7F-4A39-A685-41F22F63C73C}"/>
              </a:ext>
            </a:extLst>
          </p:cNvPr>
          <p:cNvSpPr/>
          <p:nvPr/>
        </p:nvSpPr>
        <p:spPr>
          <a:xfrm>
            <a:off x="331777" y="620688"/>
            <a:ext cx="875664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hlinkClick r:id="rId4"/>
              </a:rPr>
              <a:t>https://twiki.cern.ch/twiki/pub/CMSPublic/SummaryPlotsEXO13TeV/barplot_RPV_RPC_OLL.svg</a:t>
            </a:r>
            <a:r>
              <a:rPr lang="en-US" sz="1600" dirty="0"/>
              <a:t>  </a:t>
            </a:r>
            <a:endParaRPr lang="ru-RU" sz="1600" dirty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6C4362D2-9FFE-41F9-B7A0-910678DF6863}"/>
              </a:ext>
            </a:extLst>
          </p:cNvPr>
          <p:cNvSpPr/>
          <p:nvPr/>
        </p:nvSpPr>
        <p:spPr>
          <a:xfrm>
            <a:off x="7524801" y="1844824"/>
            <a:ext cx="1080120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RPV SUSY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6A792AF-B744-48D5-8785-300E7EACAB9A}"/>
              </a:ext>
            </a:extLst>
          </p:cNvPr>
          <p:cNvSpPr/>
          <p:nvPr/>
        </p:nvSpPr>
        <p:spPr>
          <a:xfrm>
            <a:off x="2864768" y="3402246"/>
            <a:ext cx="1080120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RPC SUSY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4FFA9E4-9D20-498C-841C-93B057FDD9B6}"/>
              </a:ext>
            </a:extLst>
          </p:cNvPr>
          <p:cNvSpPr/>
          <p:nvPr/>
        </p:nvSpPr>
        <p:spPr>
          <a:xfrm>
            <a:off x="7689304" y="5229200"/>
            <a:ext cx="1080120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Other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AD23095-B9F7-4F6F-B1AE-C05D9EFA3F08}"/>
              </a:ext>
            </a:extLst>
          </p:cNvPr>
          <p:cNvSpPr/>
          <p:nvPr/>
        </p:nvSpPr>
        <p:spPr>
          <a:xfrm>
            <a:off x="331777" y="5817458"/>
            <a:ext cx="9301743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2060"/>
                </a:solidFill>
              </a:rPr>
              <a:t>More results:</a:t>
            </a:r>
          </a:p>
          <a:p>
            <a:r>
              <a:rPr lang="ru-RU" sz="2000" dirty="0">
                <a:solidFill>
                  <a:srgbClr val="002060"/>
                </a:solidFill>
                <a:hlinkClick r:id="rId5"/>
              </a:rPr>
              <a:t>http://cms-results.web.cern.ch/cms-results/public-results/publications/EXO/LLP.html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0" name="Дата 3">
            <a:extLst>
              <a:ext uri="{FF2B5EF4-FFF2-40B4-BE49-F238E27FC236}">
                <a16:creationId xmlns:a16="http://schemas.microsoft.com/office/drawing/2014/main" id="{FBFA3247-725F-4D67-8AEE-E0AAF8BB8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23" name="Нижний колонтитул 4">
            <a:extLst>
              <a:ext uri="{FF2B5EF4-FFF2-40B4-BE49-F238E27FC236}">
                <a16:creationId xmlns:a16="http://schemas.microsoft.com/office/drawing/2014/main" id="{6E09BE2B-4462-4B87-9FEC-E77B86D41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24" name="Номер слайда 5">
            <a:extLst>
              <a:ext uri="{FF2B5EF4-FFF2-40B4-BE49-F238E27FC236}">
                <a16:creationId xmlns:a16="http://schemas.microsoft.com/office/drawing/2014/main" id="{7C240E9D-E97E-4C62-B8B2-F21B49B10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57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99510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Displaced Dimuons</a:t>
            </a:r>
          </a:p>
        </p:txBody>
      </p:sp>
      <p:pic>
        <p:nvPicPr>
          <p:cNvPr id="23" name="Picture 7" descr="Diagram&#10;&#10;Description automatically generated">
            <a:extLst>
              <a:ext uri="{FF2B5EF4-FFF2-40B4-BE49-F238E27FC236}">
                <a16:creationId xmlns:a16="http://schemas.microsoft.com/office/drawing/2014/main" id="{B4900148-651F-442F-91E3-2091ECB3DE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" y="3645023"/>
            <a:ext cx="3473387" cy="2689639"/>
          </a:xfrm>
          <a:prstGeom prst="rect">
            <a:avLst/>
          </a:prstGeom>
        </p:spPr>
      </p:pic>
      <p:sp>
        <p:nvSpPr>
          <p:cNvPr id="25" name="Прямоугольник 1">
            <a:extLst>
              <a:ext uri="{FF2B5EF4-FFF2-40B4-BE49-F238E27FC236}">
                <a16:creationId xmlns:a16="http://schemas.microsoft.com/office/drawing/2014/main" id="{B3561827-0117-4288-96D0-330FF2568F49}"/>
              </a:ext>
            </a:extLst>
          </p:cNvPr>
          <p:cNvSpPr/>
          <p:nvPr/>
        </p:nvSpPr>
        <p:spPr>
          <a:xfrm>
            <a:off x="100186" y="2852936"/>
            <a:ext cx="34296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Three cate</a:t>
            </a:r>
            <a:r>
              <a:rPr lang="en-US" dirty="0">
                <a:solidFill>
                  <a:srgbClr val="0070C0"/>
                </a:solidFill>
              </a:rPr>
              <a:t>g</a:t>
            </a:r>
            <a:r>
              <a:rPr lang="en-GB" dirty="0" err="1">
                <a:solidFill>
                  <a:srgbClr val="0070C0"/>
                </a:solidFill>
              </a:rPr>
              <a:t>ories</a:t>
            </a:r>
            <a:r>
              <a:rPr lang="en-GB" dirty="0">
                <a:solidFill>
                  <a:srgbClr val="0070C0"/>
                </a:solidFill>
              </a:rPr>
              <a:t> of events: </a:t>
            </a:r>
          </a:p>
          <a:p>
            <a:r>
              <a:rPr lang="en-GB" dirty="0">
                <a:solidFill>
                  <a:srgbClr val="008000"/>
                </a:solidFill>
              </a:rPr>
              <a:t>STA-STA</a:t>
            </a:r>
            <a:r>
              <a:rPr lang="en-GB" dirty="0">
                <a:solidFill>
                  <a:srgbClr val="C00000"/>
                </a:solidFill>
              </a:rPr>
              <a:t>,  TMS-TMS</a:t>
            </a:r>
            <a:r>
              <a:rPr lang="en-GB" dirty="0"/>
              <a:t>, </a:t>
            </a:r>
            <a:r>
              <a:rPr lang="en-GB" dirty="0">
                <a:solidFill>
                  <a:srgbClr val="0070C0"/>
                </a:solidFill>
              </a:rPr>
              <a:t>and </a:t>
            </a:r>
            <a:r>
              <a:rPr lang="en-GB" dirty="0">
                <a:solidFill>
                  <a:srgbClr val="0000FF"/>
                </a:solidFill>
              </a:rPr>
              <a:t>STA-TMS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0C51C4-4795-475D-BD38-58798D413939}"/>
              </a:ext>
            </a:extLst>
          </p:cNvPr>
          <p:cNvSpPr txBox="1"/>
          <p:nvPr/>
        </p:nvSpPr>
        <p:spPr>
          <a:xfrm>
            <a:off x="1316336" y="1711816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70C0"/>
                </a:solidFill>
                <a:latin typeface="+mn-lt"/>
              </a:rPr>
              <a:t>Dark photon</a:t>
            </a:r>
          </a:p>
        </p:txBody>
      </p:sp>
      <p:sp>
        <p:nvSpPr>
          <p:cNvPr id="32" name="Arc 38">
            <a:extLst>
              <a:ext uri="{FF2B5EF4-FFF2-40B4-BE49-F238E27FC236}">
                <a16:creationId xmlns:a16="http://schemas.microsoft.com/office/drawing/2014/main" id="{8AA0EDB4-0227-4856-9BC3-C418AA5D6DDE}"/>
              </a:ext>
            </a:extLst>
          </p:cNvPr>
          <p:cNvSpPr/>
          <p:nvPr/>
        </p:nvSpPr>
        <p:spPr>
          <a:xfrm rot="18520160">
            <a:off x="1209956" y="1612851"/>
            <a:ext cx="384492" cy="490587"/>
          </a:xfrm>
          <a:prstGeom prst="arc">
            <a:avLst>
              <a:gd name="adj1" fmla="val 19143003"/>
              <a:gd name="adj2" fmla="val 0"/>
            </a:avLst>
          </a:prstGeom>
          <a:ln w="19050">
            <a:solidFill>
              <a:srgbClr val="0070C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Graphic 30">
            <a:extLst>
              <a:ext uri="{FF2B5EF4-FFF2-40B4-BE49-F238E27FC236}">
                <a16:creationId xmlns:a16="http://schemas.microsoft.com/office/drawing/2014/main" id="{CC1D553F-3304-4171-8CAB-6C848ECBB6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315" y="965399"/>
            <a:ext cx="1897393" cy="179541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F4B1C14-19A3-4514-BE88-78FD205B3E9D}"/>
              </a:ext>
            </a:extLst>
          </p:cNvPr>
          <p:cNvSpPr txBox="1"/>
          <p:nvPr/>
        </p:nvSpPr>
        <p:spPr>
          <a:xfrm>
            <a:off x="29497" y="2088145"/>
            <a:ext cx="12401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70C0"/>
                </a:solidFill>
                <a:latin typeface="+mn-lt"/>
              </a:rPr>
              <a:t>SM Higgs boson mixes with the dark-sector Higgs boson</a:t>
            </a:r>
          </a:p>
        </p:txBody>
      </p:sp>
      <p:pic>
        <p:nvPicPr>
          <p:cNvPr id="35" name="Graphic 40">
            <a:extLst>
              <a:ext uri="{FF2B5EF4-FFF2-40B4-BE49-F238E27FC236}">
                <a16:creationId xmlns:a16="http://schemas.microsoft.com/office/drawing/2014/main" id="{FCDE5840-94B7-43C0-9D54-0A01BB9E01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158504" y="791344"/>
            <a:ext cx="1930400" cy="21336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54B49DD-18A9-4F44-BC5C-C104FA2FAB45}"/>
              </a:ext>
            </a:extLst>
          </p:cNvPr>
          <p:cNvSpPr txBox="1"/>
          <p:nvPr/>
        </p:nvSpPr>
        <p:spPr>
          <a:xfrm>
            <a:off x="2204626" y="1396479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  <a:latin typeface="+mn-lt"/>
              </a:rPr>
              <a:t>BSM Higgs</a:t>
            </a:r>
          </a:p>
          <a:p>
            <a:r>
              <a:rPr lang="en-GB" sz="1200" dirty="0">
                <a:solidFill>
                  <a:srgbClr val="0070C0"/>
                </a:solidFill>
                <a:latin typeface="+mn-lt"/>
              </a:rPr>
              <a:t>boson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58D3A31-827F-47A1-8B5C-08177A11CF80}"/>
              </a:ext>
            </a:extLst>
          </p:cNvPr>
          <p:cNvSpPr txBox="1"/>
          <p:nvPr/>
        </p:nvSpPr>
        <p:spPr>
          <a:xfrm>
            <a:off x="3293477" y="1594895"/>
            <a:ext cx="469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  <a:latin typeface="+mj-lt"/>
              </a:rPr>
              <a:t>LLP</a:t>
            </a: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2DE7F633-6012-4130-9C28-5AE9AF7D7D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6240263" y="725916"/>
            <a:ext cx="3648375" cy="2620460"/>
          </a:xfrm>
          <a:prstGeom prst="rect">
            <a:avLst/>
          </a:prstGeom>
        </p:spPr>
      </p:pic>
      <p:sp>
        <p:nvSpPr>
          <p:cNvPr id="41" name="Прямоугольник 28">
            <a:extLst>
              <a:ext uri="{FF2B5EF4-FFF2-40B4-BE49-F238E27FC236}">
                <a16:creationId xmlns:a16="http://schemas.microsoft.com/office/drawing/2014/main" id="{B361D8FA-014C-4477-B43F-53B2BF4B0626}"/>
              </a:ext>
            </a:extLst>
          </p:cNvPr>
          <p:cNvSpPr/>
          <p:nvPr/>
        </p:nvSpPr>
        <p:spPr>
          <a:xfrm>
            <a:off x="14102" y="620688"/>
            <a:ext cx="3387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002060"/>
                </a:solidFill>
              </a:rPr>
              <a:t>Dark photon and Scalar BSM Higgs</a:t>
            </a:r>
            <a:endParaRPr lang="en-US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2" name="Graphic 6">
            <a:extLst>
              <a:ext uri="{FF2B5EF4-FFF2-40B4-BE49-F238E27FC236}">
                <a16:creationId xmlns:a16="http://schemas.microsoft.com/office/drawing/2014/main" id="{D9020003-C4DB-45D5-B109-76FECBC106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135026" y="1048964"/>
            <a:ext cx="2257565" cy="1735806"/>
          </a:xfrm>
          <a:prstGeom prst="rect">
            <a:avLst/>
          </a:prstGeom>
        </p:spPr>
      </p:pic>
      <p:pic>
        <p:nvPicPr>
          <p:cNvPr id="43" name="Picture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6176467-1580-4E7A-9136-994BA829C6D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000" y="3441702"/>
            <a:ext cx="2731186" cy="2042405"/>
          </a:xfrm>
          <a:prstGeom prst="rect">
            <a:avLst/>
          </a:prstGeom>
        </p:spPr>
      </p:pic>
      <p:pic>
        <p:nvPicPr>
          <p:cNvPr id="44" name="Picture 2" descr="Chart&#10;&#10;Description automatically generated">
            <a:extLst>
              <a:ext uri="{FF2B5EF4-FFF2-40B4-BE49-F238E27FC236}">
                <a16:creationId xmlns:a16="http://schemas.microsoft.com/office/drawing/2014/main" id="{83041908-918B-4BEB-9C16-D51FFEBBFC2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200" y="3429000"/>
            <a:ext cx="2942611" cy="2182371"/>
          </a:xfrm>
          <a:prstGeom prst="rect">
            <a:avLst/>
          </a:prstGeom>
        </p:spPr>
      </p:pic>
      <p:sp>
        <p:nvSpPr>
          <p:cNvPr id="45" name="Прямоугольник 23">
            <a:extLst>
              <a:ext uri="{FF2B5EF4-FFF2-40B4-BE49-F238E27FC236}">
                <a16:creationId xmlns:a16="http://schemas.microsoft.com/office/drawing/2014/main" id="{D673CB11-8148-4871-B618-9D12101ACC4F}"/>
              </a:ext>
            </a:extLst>
          </p:cNvPr>
          <p:cNvSpPr/>
          <p:nvPr/>
        </p:nvSpPr>
        <p:spPr>
          <a:xfrm>
            <a:off x="3637418" y="5530006"/>
            <a:ext cx="6294005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lvl="1"/>
            <a:r>
              <a:rPr lang="en-US" dirty="0">
                <a:solidFill>
                  <a:srgbClr val="002060"/>
                </a:solidFill>
              </a:rPr>
              <a:t>No significant excess of events above the standard model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background is observed. The results are interpreted as limits on the parameters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of a these two models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11">
            <a:extLst>
              <a:ext uri="{FF2B5EF4-FFF2-40B4-BE49-F238E27FC236}">
                <a16:creationId xmlns:a16="http://schemas.microsoft.com/office/drawing/2014/main" id="{8AC83E95-9B91-4E64-96C7-35916F766353}"/>
              </a:ext>
            </a:extLst>
          </p:cNvPr>
          <p:cNvSpPr/>
          <p:nvPr/>
        </p:nvSpPr>
        <p:spPr>
          <a:xfrm>
            <a:off x="6969224" y="394949"/>
            <a:ext cx="16433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arXiv:2205.08582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22" name="Дата 3">
            <a:extLst>
              <a:ext uri="{FF2B5EF4-FFF2-40B4-BE49-F238E27FC236}">
                <a16:creationId xmlns:a16="http://schemas.microsoft.com/office/drawing/2014/main" id="{1C410439-F7F9-4F22-A751-C86373C664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24" name="Нижний колонтитул 4">
            <a:extLst>
              <a:ext uri="{FF2B5EF4-FFF2-40B4-BE49-F238E27FC236}">
                <a16:creationId xmlns:a16="http://schemas.microsoft.com/office/drawing/2014/main" id="{9C322DDE-838B-4BED-95EA-52037128B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26" name="Номер слайда 5">
            <a:extLst>
              <a:ext uri="{FF2B5EF4-FFF2-40B4-BE49-F238E27FC236}">
                <a16:creationId xmlns:a16="http://schemas.microsoft.com/office/drawing/2014/main" id="{CDC9B892-4331-4919-BA0D-AD5D95C7A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58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72406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Displaced Leptons</a:t>
            </a:r>
          </a:p>
        </p:txBody>
      </p:sp>
      <p:sp>
        <p:nvSpPr>
          <p:cNvPr id="22" name="Прямоугольник 28">
            <a:extLst>
              <a:ext uri="{FF2B5EF4-FFF2-40B4-BE49-F238E27FC236}">
                <a16:creationId xmlns:a16="http://schemas.microsoft.com/office/drawing/2014/main" id="{852B0AFB-FA37-4252-8D1C-A6924B78D431}"/>
              </a:ext>
            </a:extLst>
          </p:cNvPr>
          <p:cNvSpPr/>
          <p:nvPr/>
        </p:nvSpPr>
        <p:spPr>
          <a:xfrm>
            <a:off x="14101" y="620688"/>
            <a:ext cx="40889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002060"/>
                </a:solidFill>
              </a:rPr>
              <a:t>RPV SUSY, GMSB, and BSM Scalar Higgs</a:t>
            </a:r>
            <a:endParaRPr lang="en-US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9741C9-E6D8-48D8-B451-84A7F703B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64" y="990020"/>
            <a:ext cx="3917070" cy="2582996"/>
          </a:xfrm>
          <a:prstGeom prst="rect">
            <a:avLst/>
          </a:prstGeom>
        </p:spPr>
      </p:pic>
      <p:sp>
        <p:nvSpPr>
          <p:cNvPr id="26" name="Прямоугольник 29">
            <a:extLst>
              <a:ext uri="{FF2B5EF4-FFF2-40B4-BE49-F238E27FC236}">
                <a16:creationId xmlns:a16="http://schemas.microsoft.com/office/drawing/2014/main" id="{0281A5F4-D5E5-44D9-8912-F0F55A63DC01}"/>
              </a:ext>
            </a:extLst>
          </p:cNvPr>
          <p:cNvSpPr/>
          <p:nvPr/>
        </p:nvSpPr>
        <p:spPr>
          <a:xfrm>
            <a:off x="488504" y="931169"/>
            <a:ext cx="9706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rgbClr val="C00000"/>
                </a:solidFill>
              </a:rPr>
              <a:t>DL+b-jets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7" name="Прямоугольник 29">
            <a:extLst>
              <a:ext uri="{FF2B5EF4-FFF2-40B4-BE49-F238E27FC236}">
                <a16:creationId xmlns:a16="http://schemas.microsoft.com/office/drawing/2014/main" id="{8CE0DC59-C48E-443B-97D6-C1563A34C0EB}"/>
              </a:ext>
            </a:extLst>
          </p:cNvPr>
          <p:cNvSpPr/>
          <p:nvPr/>
        </p:nvSpPr>
        <p:spPr>
          <a:xfrm>
            <a:off x="2432720" y="930206"/>
            <a:ext cx="8007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rgbClr val="C00000"/>
                </a:solidFill>
              </a:rPr>
              <a:t>DL+jets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9" name="Прямоугольник 29">
            <a:extLst>
              <a:ext uri="{FF2B5EF4-FFF2-40B4-BE49-F238E27FC236}">
                <a16:creationId xmlns:a16="http://schemas.microsoft.com/office/drawing/2014/main" id="{A66BEBA1-5A7F-42C3-8BBE-E500E5073A38}"/>
              </a:ext>
            </a:extLst>
          </p:cNvPr>
          <p:cNvSpPr/>
          <p:nvPr/>
        </p:nvSpPr>
        <p:spPr>
          <a:xfrm>
            <a:off x="477039" y="2154342"/>
            <a:ext cx="8755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DL+MET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6D64BBE7-B1FD-4600-B1BB-AD292641EDCE}"/>
              </a:ext>
            </a:extLst>
          </p:cNvPr>
          <p:cNvSpPr/>
          <p:nvPr/>
        </p:nvSpPr>
        <p:spPr>
          <a:xfrm>
            <a:off x="2576736" y="2154342"/>
            <a:ext cx="7136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DL+DL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31" name="Picture 2" descr="Chart, radar chart&#10;&#10;Description automatically generated">
            <a:extLst>
              <a:ext uri="{FF2B5EF4-FFF2-40B4-BE49-F238E27FC236}">
                <a16:creationId xmlns:a16="http://schemas.microsoft.com/office/drawing/2014/main" id="{0D38EF23-19D2-4ADC-B83B-43064BEEEC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9"/>
          <a:stretch/>
        </p:blipFill>
        <p:spPr>
          <a:xfrm>
            <a:off x="7279314" y="764704"/>
            <a:ext cx="2545937" cy="2232248"/>
          </a:xfrm>
          <a:prstGeom prst="rect">
            <a:avLst/>
          </a:prstGeom>
        </p:spPr>
      </p:pic>
      <p:sp>
        <p:nvSpPr>
          <p:cNvPr id="39" name="Прямоугольник 1">
            <a:extLst>
              <a:ext uri="{FF2B5EF4-FFF2-40B4-BE49-F238E27FC236}">
                <a16:creationId xmlns:a16="http://schemas.microsoft.com/office/drawing/2014/main" id="{EDA4C1F7-D43A-40E3-9E92-B5963149393D}"/>
              </a:ext>
            </a:extLst>
          </p:cNvPr>
          <p:cNvSpPr/>
          <p:nvPr/>
        </p:nvSpPr>
        <p:spPr>
          <a:xfrm>
            <a:off x="4062235" y="620688"/>
            <a:ext cx="334132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+mj-lt"/>
              </a:rPr>
              <a:t>Leptons could have common or different vertexes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rgbClr val="002060"/>
                </a:solidFill>
                <a:latin typeface="+mj-lt"/>
              </a:rPr>
              <a:t>μμ</a:t>
            </a:r>
            <a:r>
              <a:rPr lang="en-US" sz="16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+mj-lt"/>
              </a:rPr>
              <a:t>ee</a:t>
            </a:r>
            <a:r>
              <a:rPr lang="en-US" sz="1600" dirty="0">
                <a:solidFill>
                  <a:srgbClr val="002060"/>
                </a:solidFill>
                <a:latin typeface="+mj-lt"/>
              </a:rPr>
              <a:t> and </a:t>
            </a:r>
            <a:r>
              <a:rPr lang="en-US" sz="1600" dirty="0" err="1">
                <a:solidFill>
                  <a:srgbClr val="002060"/>
                </a:solidFill>
                <a:latin typeface="+mj-lt"/>
              </a:rPr>
              <a:t>eμ</a:t>
            </a:r>
            <a:r>
              <a:rPr lang="en-US" sz="1600" dirty="0">
                <a:solidFill>
                  <a:srgbClr val="002060"/>
                </a:solidFill>
                <a:latin typeface="+mj-lt"/>
              </a:rPr>
              <a:t> final states were used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+mj-lt"/>
              </a:rPr>
              <a:t>Trigger and event selection exclusively on displaced leptons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+mj-lt"/>
              </a:rPr>
              <a:t> leptons |d0| is the main discriminating variable (up to 10 cm)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+mj-lt"/>
              </a:rPr>
              <a:t>Data driven background estimation</a:t>
            </a:r>
            <a:endParaRPr lang="ru-RU" sz="16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D5D27C-2FEA-475B-B35A-36B303CD6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72" y="3870340"/>
            <a:ext cx="3452054" cy="2703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A8FAA9-0BB8-4E51-9B39-8D54FC922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7216" y="3922440"/>
            <a:ext cx="2874712" cy="26798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68EF2C-454B-4665-9839-9EA121D14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8396" y="3856327"/>
            <a:ext cx="3122341" cy="2698595"/>
          </a:xfrm>
          <a:prstGeom prst="rect">
            <a:avLst/>
          </a:prstGeom>
        </p:spPr>
      </p:pic>
      <p:sp>
        <p:nvSpPr>
          <p:cNvPr id="40" name="Прямоугольник 28">
            <a:extLst>
              <a:ext uri="{FF2B5EF4-FFF2-40B4-BE49-F238E27FC236}">
                <a16:creationId xmlns:a16="http://schemas.microsoft.com/office/drawing/2014/main" id="{42E09ED8-90BF-43B3-8DBA-9C3161A644E2}"/>
              </a:ext>
            </a:extLst>
          </p:cNvPr>
          <p:cNvSpPr/>
          <p:nvPr/>
        </p:nvSpPr>
        <p:spPr>
          <a:xfrm>
            <a:off x="827393" y="3631867"/>
            <a:ext cx="11803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002060"/>
                </a:solidFill>
              </a:rPr>
              <a:t>RPV SUSY</a:t>
            </a:r>
            <a:endParaRPr lang="en-US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Прямоугольник 28">
            <a:extLst>
              <a:ext uri="{FF2B5EF4-FFF2-40B4-BE49-F238E27FC236}">
                <a16:creationId xmlns:a16="http://schemas.microsoft.com/office/drawing/2014/main" id="{A7A6B963-CC0E-43C8-8CC9-41F7004198A3}"/>
              </a:ext>
            </a:extLst>
          </p:cNvPr>
          <p:cNvSpPr/>
          <p:nvPr/>
        </p:nvSpPr>
        <p:spPr>
          <a:xfrm>
            <a:off x="4592960" y="3573016"/>
            <a:ext cx="864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002060"/>
                </a:solidFill>
              </a:rPr>
              <a:t>GMSB</a:t>
            </a:r>
            <a:endParaRPr lang="en-US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Прямоугольник 28">
            <a:extLst>
              <a:ext uri="{FF2B5EF4-FFF2-40B4-BE49-F238E27FC236}">
                <a16:creationId xmlns:a16="http://schemas.microsoft.com/office/drawing/2014/main" id="{8D764BFD-0229-4D80-B755-95E05DD3CC6F}"/>
              </a:ext>
            </a:extLst>
          </p:cNvPr>
          <p:cNvSpPr/>
          <p:nvPr/>
        </p:nvSpPr>
        <p:spPr>
          <a:xfrm>
            <a:off x="7420853" y="3553727"/>
            <a:ext cx="19661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002060"/>
                </a:solidFill>
              </a:rPr>
              <a:t>BSM Scalar Higgs</a:t>
            </a:r>
            <a:endParaRPr lang="en-US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Прямоугольник 11">
            <a:extLst>
              <a:ext uri="{FF2B5EF4-FFF2-40B4-BE49-F238E27FC236}">
                <a16:creationId xmlns:a16="http://schemas.microsoft.com/office/drawing/2014/main" id="{2CAC0E90-AEDB-4FB3-BFE4-499AD4E34275}"/>
              </a:ext>
            </a:extLst>
          </p:cNvPr>
          <p:cNvSpPr/>
          <p:nvPr/>
        </p:nvSpPr>
        <p:spPr>
          <a:xfrm>
            <a:off x="6969224" y="260648"/>
            <a:ext cx="17624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EPJC 82 (2022) 153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1" name="Дата 3">
            <a:extLst>
              <a:ext uri="{FF2B5EF4-FFF2-40B4-BE49-F238E27FC236}">
                <a16:creationId xmlns:a16="http://schemas.microsoft.com/office/drawing/2014/main" id="{C4EDB01F-19CE-4257-8F7A-CC37466625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23" name="Нижний колонтитул 4">
            <a:extLst>
              <a:ext uri="{FF2B5EF4-FFF2-40B4-BE49-F238E27FC236}">
                <a16:creationId xmlns:a16="http://schemas.microsoft.com/office/drawing/2014/main" id="{CDC635EC-FDD3-4C48-8F18-A42C27078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24" name="Номер слайда 5">
            <a:extLst>
              <a:ext uri="{FF2B5EF4-FFF2-40B4-BE49-F238E27FC236}">
                <a16:creationId xmlns:a16="http://schemas.microsoft.com/office/drawing/2014/main" id="{FDA631C2-F226-4882-BA61-B7FF6EAC8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59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4654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464" y="3191"/>
            <a:ext cx="9144000" cy="97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… why do we believe in something </a:t>
            </a:r>
            <a:endParaRPr lang="ru-RU" altLang="ru-RU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beyond Standard Model?  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8F7970-1105-4667-B5AC-334506555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39" y="971981"/>
            <a:ext cx="9039225" cy="252902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7A">
                <a:alpha val="74997"/>
              </a:srgbClr>
            </a:prstShdw>
          </a:effectLst>
          <a:extLst>
            <a:ext uri="{909E8E84-426E-40dd-AFC4-6F175D3DCCD1}"/>
            <a:ext uri="{91240B29-F687-4f45-9708-019B960494DF}"/>
          </a:extLst>
        </p:spPr>
        <p:txBody>
          <a:bodyPr lIns="90000" tIns="46800" rIns="90000" bIns="46800">
            <a:spAutoFit/>
          </a:bodyPr>
          <a:lstStyle>
            <a:lvl1pPr marL="2857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altLang="ru-RU" sz="200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 </a:t>
            </a:r>
            <a:r>
              <a:rPr lang="en-US" altLang="ru-RU" sz="2200" b="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Where is a gravity?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ru-RU" altLang="ru-RU" sz="500" b="0" dirty="0">
              <a:solidFill>
                <a:srgbClr val="002060"/>
              </a:solidFill>
              <a:latin typeface="+mn-lt"/>
              <a:ea typeface="MS PGothic" panose="020B0600070205080204" pitchFamily="34" charset="-128"/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ru-RU" altLang="ru-RU" sz="2200" b="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 </a:t>
            </a:r>
            <a:r>
              <a:rPr lang="en-US" altLang="ru-RU" sz="2200" b="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Hierarchy problem</a:t>
            </a:r>
          </a:p>
          <a:p>
            <a:pPr lvl="1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ru-RU" sz="1800" b="0" dirty="0">
                <a:solidFill>
                  <a:srgbClr val="002060"/>
                </a:solidFill>
                <a:latin typeface="+mn-lt"/>
              </a:rPr>
              <a:t>fine tuning of </a:t>
            </a:r>
            <a:r>
              <a:rPr lang="en-US" altLang="ru-RU" sz="1800" b="0" dirty="0" err="1">
                <a:solidFill>
                  <a:srgbClr val="002060"/>
                </a:solidFill>
                <a:latin typeface="+mn-lt"/>
              </a:rPr>
              <a:t>higgs</a:t>
            </a:r>
            <a:r>
              <a:rPr lang="en-US" altLang="ru-RU" sz="1800" b="0" dirty="0">
                <a:solidFill>
                  <a:srgbClr val="002060"/>
                </a:solidFill>
                <a:latin typeface="+mn-lt"/>
              </a:rPr>
              <a:t> mass is needed  to “neutralize” contribution from 			high order corrections</a:t>
            </a:r>
          </a:p>
          <a:p>
            <a:pPr lvl="1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ru-RU" sz="1800" b="0" dirty="0">
                <a:solidFill>
                  <a:srgbClr val="002060"/>
                </a:solidFill>
                <a:latin typeface="+mn-lt"/>
              </a:rPr>
              <a:t>huge gap between Electroweak (10</a:t>
            </a:r>
            <a:r>
              <a:rPr lang="en-US" altLang="ru-RU" sz="1800" b="0" baseline="30000" dirty="0">
                <a:solidFill>
                  <a:srgbClr val="002060"/>
                </a:solidFill>
                <a:latin typeface="+mn-lt"/>
              </a:rPr>
              <a:t>2</a:t>
            </a:r>
            <a:r>
              <a:rPr lang="en-US" altLang="ru-RU" sz="1800" b="0" dirty="0">
                <a:solidFill>
                  <a:srgbClr val="002060"/>
                </a:solidFill>
                <a:latin typeface="+mn-lt"/>
              </a:rPr>
              <a:t> GeV) and Planck scale (10</a:t>
            </a:r>
            <a:r>
              <a:rPr lang="en-US" altLang="ru-RU" sz="1800" b="0" baseline="30000" dirty="0">
                <a:solidFill>
                  <a:srgbClr val="002060"/>
                </a:solidFill>
                <a:latin typeface="+mn-lt"/>
              </a:rPr>
              <a:t>19</a:t>
            </a:r>
            <a:r>
              <a:rPr lang="en-US" altLang="ru-RU" sz="1800" b="0" dirty="0">
                <a:solidFill>
                  <a:srgbClr val="002060"/>
                </a:solidFill>
                <a:latin typeface="+mn-lt"/>
              </a:rPr>
              <a:t> GeV) scales), Gravity/EW ~ 10</a:t>
            </a:r>
            <a:r>
              <a:rPr lang="en-US" altLang="ru-RU" sz="1800" b="0" baseline="30000" dirty="0">
                <a:solidFill>
                  <a:srgbClr val="002060"/>
                </a:solidFill>
                <a:latin typeface="+mn-lt"/>
              </a:rPr>
              <a:t>19</a:t>
            </a:r>
            <a:r>
              <a:rPr lang="en-US" altLang="ru-RU" sz="1800" b="0" dirty="0">
                <a:solidFill>
                  <a:srgbClr val="002060"/>
                </a:solidFill>
                <a:latin typeface="+mn-lt"/>
              </a:rPr>
              <a:t>/10</a:t>
            </a:r>
            <a:r>
              <a:rPr lang="en-US" altLang="ru-RU" sz="1800" b="0" baseline="30000" dirty="0">
                <a:solidFill>
                  <a:srgbClr val="002060"/>
                </a:solidFill>
                <a:latin typeface="+mn-lt"/>
              </a:rPr>
              <a:t>2 </a:t>
            </a:r>
            <a:r>
              <a:rPr lang="en-US" altLang="ru-RU" sz="1800" b="0" dirty="0">
                <a:solidFill>
                  <a:srgbClr val="002060"/>
                </a:solidFill>
                <a:latin typeface="+mn-lt"/>
              </a:rPr>
              <a:t>GeV?</a:t>
            </a:r>
            <a:r>
              <a:rPr lang="en-US" altLang="ru-RU" sz="1800" b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en-US" altLang="ru-RU" sz="800" b="0" dirty="0">
              <a:solidFill>
                <a:srgbClr val="002060"/>
              </a:solidFill>
              <a:latin typeface="+mn-lt"/>
              <a:ea typeface="MS PGothic" panose="020B0600070205080204" pitchFamily="34" charset="-128"/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n-US" altLang="ru-RU" sz="2200" b="0" dirty="0">
                <a:solidFill>
                  <a:srgbClr val="002060"/>
                </a:solidFill>
                <a:latin typeface="+mn-lt"/>
                <a:ea typeface="MS PGothic" panose="020B0600070205080204" pitchFamily="34" charset="-128"/>
              </a:rPr>
              <a:t>Unification of Forces</a:t>
            </a:r>
            <a:endParaRPr lang="en-US" altLang="ru-RU" sz="2000" b="0" dirty="0">
              <a:solidFill>
                <a:srgbClr val="184B81"/>
              </a:solidFill>
              <a:ea typeface="MS PGothic" panose="020B0600070205080204" pitchFamily="34" charset="-128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858FF684-92A6-4F98-8E26-8E7F3B1B3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52" y="3573487"/>
            <a:ext cx="434181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 ">
            <a:extLst>
              <a:ext uri="{FF2B5EF4-FFF2-40B4-BE49-F238E27FC236}">
                <a16:creationId xmlns:a16="http://schemas.microsoft.com/office/drawing/2014/main" id="{3EEE2963-1ABC-44AB-8660-B93BF6486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289" y="3348186"/>
            <a:ext cx="4067175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85156C-B984-4E94-88CF-C97425764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7296" y="1124744"/>
            <a:ext cx="2162175" cy="1257300"/>
          </a:xfrm>
          <a:prstGeom prst="rect">
            <a:avLst/>
          </a:prstGeom>
        </p:spPr>
      </p:pic>
      <p:sp>
        <p:nvSpPr>
          <p:cNvPr id="2" name="Дата 3">
            <a:extLst>
              <a:ext uri="{FF2B5EF4-FFF2-40B4-BE49-F238E27FC236}">
                <a16:creationId xmlns:a16="http://schemas.microsoft.com/office/drawing/2014/main" id="{9FCC7F0E-720A-8016-E3A1-D9219DB01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525344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BB3ED5BE-2B39-21C7-828F-389D1AB7D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25347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7884595C-7D6A-EA66-F396-6A8EFA035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6" y="6537543"/>
            <a:ext cx="504657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6793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7776A5C-21A6-41C6-8E16-48969AB2A2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120" y="3068960"/>
            <a:ext cx="3829872" cy="27923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Displaced Jets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BFB70E-03C5-4522-B897-604955C29492}"/>
              </a:ext>
            </a:extLst>
          </p:cNvPr>
          <p:cNvSpPr/>
          <p:nvPr/>
        </p:nvSpPr>
        <p:spPr>
          <a:xfrm>
            <a:off x="-9499" y="669327"/>
            <a:ext cx="4825405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the dark sector particles continue traveling for a long time and traverse several meters (</a:t>
            </a:r>
            <a:r>
              <a:rPr lang="ru-RU" sz="1600" dirty="0">
                <a:solidFill>
                  <a:srgbClr val="002060"/>
                </a:solidFill>
              </a:rPr>
              <a:t>L</a:t>
            </a:r>
            <a:r>
              <a:rPr lang="en-US" sz="1600" dirty="0" err="1">
                <a:solidFill>
                  <a:srgbClr val="002060"/>
                </a:solidFill>
              </a:rPr>
              <a:t>ong</a:t>
            </a:r>
            <a:r>
              <a:rPr lang="en-US" sz="1600" dirty="0">
                <a:solidFill>
                  <a:srgbClr val="002060"/>
                </a:solidFill>
              </a:rPr>
              <a:t>-</a:t>
            </a:r>
            <a:r>
              <a:rPr lang="ru-RU" sz="1600" dirty="0">
                <a:solidFill>
                  <a:srgbClr val="002060"/>
                </a:solidFill>
              </a:rPr>
              <a:t>L</a:t>
            </a:r>
            <a:r>
              <a:rPr lang="en-US" sz="1600" dirty="0" err="1">
                <a:solidFill>
                  <a:srgbClr val="002060"/>
                </a:solidFill>
              </a:rPr>
              <a:t>ived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ru-RU" sz="1600" dirty="0">
                <a:solidFill>
                  <a:srgbClr val="002060"/>
                </a:solidFill>
              </a:rPr>
              <a:t>P</a:t>
            </a:r>
            <a:r>
              <a:rPr lang="en-US" sz="1600" dirty="0">
                <a:solidFill>
                  <a:srgbClr val="002060"/>
                </a:solidFill>
              </a:rPr>
              <a:t>articles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) before tunneling back into our visible universe (quarks or leptons)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5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the Higgs is likely to be one of the candidates for a messenger role</a:t>
            </a: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A45D14-319E-4B1A-91D8-5007EBE49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3" y="2327445"/>
            <a:ext cx="2833733" cy="154308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8DCE3E2-2B63-46A7-B351-F0EB65863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256" y="697668"/>
            <a:ext cx="2664296" cy="2210962"/>
          </a:xfrm>
          <a:prstGeom prst="rect">
            <a:avLst/>
          </a:prstGeom>
        </p:spPr>
      </p:pic>
      <p:sp>
        <p:nvSpPr>
          <p:cNvPr id="20" name="Овал 19">
            <a:extLst>
              <a:ext uri="{FF2B5EF4-FFF2-40B4-BE49-F238E27FC236}">
                <a16:creationId xmlns:a16="http://schemas.microsoft.com/office/drawing/2014/main" id="{F4E6B04B-DB55-48AF-86C0-F8C768B76B30}"/>
              </a:ext>
            </a:extLst>
          </p:cNvPr>
          <p:cNvSpPr/>
          <p:nvPr/>
        </p:nvSpPr>
        <p:spPr>
          <a:xfrm>
            <a:off x="8445387" y="1628800"/>
            <a:ext cx="828093" cy="122413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BBB2DC3-BC05-4144-8D83-8F3811931852}"/>
              </a:ext>
            </a:extLst>
          </p:cNvPr>
          <p:cNvSpPr/>
          <p:nvPr/>
        </p:nvSpPr>
        <p:spPr>
          <a:xfrm>
            <a:off x="7185248" y="2226350"/>
            <a:ext cx="118705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“</a:t>
            </a:r>
            <a:r>
              <a:rPr lang="fr-FR" sz="1600" dirty="0">
                <a:solidFill>
                  <a:srgbClr val="C00000"/>
                </a:solidFill>
              </a:rPr>
              <a:t>muon</a:t>
            </a:r>
            <a:r>
              <a:rPr lang="en-US" sz="1600" dirty="0">
                <a:solidFill>
                  <a:srgbClr val="C00000"/>
                </a:solidFill>
              </a:rPr>
              <a:t>”</a:t>
            </a:r>
            <a:r>
              <a:rPr lang="fr-FR" sz="1600" dirty="0">
                <a:solidFill>
                  <a:srgbClr val="C00000"/>
                </a:solidFill>
              </a:rPr>
              <a:t> jets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2B81B8E-8F41-44AF-AAF2-B581D1BEA0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" y="3944352"/>
            <a:ext cx="2993578" cy="272946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0CD30E3-CD65-4406-9361-07E13194CF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816" y="3098990"/>
            <a:ext cx="2755072" cy="2672884"/>
          </a:xfrm>
          <a:prstGeom prst="rect">
            <a:avLst/>
          </a:prstGeom>
        </p:spPr>
      </p:pic>
      <p:sp>
        <p:nvSpPr>
          <p:cNvPr id="27" name="Стрелка: вправо 26">
            <a:extLst>
              <a:ext uri="{FF2B5EF4-FFF2-40B4-BE49-F238E27FC236}">
                <a16:creationId xmlns:a16="http://schemas.microsoft.com/office/drawing/2014/main" id="{D13AC85D-C71A-4CE3-94D4-D187C150C4F7}"/>
              </a:ext>
            </a:extLst>
          </p:cNvPr>
          <p:cNvSpPr/>
          <p:nvPr/>
        </p:nvSpPr>
        <p:spPr>
          <a:xfrm>
            <a:off x="3044788" y="4250160"/>
            <a:ext cx="180020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A8EC1643-C723-4FE2-A2AD-9F928BF15BDB}"/>
              </a:ext>
            </a:extLst>
          </p:cNvPr>
          <p:cNvSpPr/>
          <p:nvPr/>
        </p:nvSpPr>
        <p:spPr>
          <a:xfrm>
            <a:off x="3093150" y="5801904"/>
            <a:ext cx="2108269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PRL 127 (2021) 261804</a:t>
            </a:r>
            <a:endParaRPr lang="en-US" sz="1600" dirty="0">
              <a:solidFill>
                <a:srgbClr val="C00000"/>
              </a:solidFill>
            </a:endParaRPr>
          </a:p>
          <a:p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CMS Physics Briefings</a:t>
            </a: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 </a:t>
            </a:r>
            <a:endParaRPr lang="fr-FR" sz="1600" dirty="0">
              <a:solidFill>
                <a:srgbClr val="C00000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370E9853-C5E7-42A6-92A5-15D043709802}"/>
              </a:ext>
            </a:extLst>
          </p:cNvPr>
          <p:cNvSpPr/>
          <p:nvPr/>
        </p:nvSpPr>
        <p:spPr>
          <a:xfrm>
            <a:off x="6203111" y="5733256"/>
            <a:ext cx="36464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This exciting tool opens up a new program of searches for LLP in a wide variety of theoretical models</a:t>
            </a:r>
            <a:endParaRPr lang="ru-RU" sz="16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D1C43EC-21A4-4529-9A7C-AECD11438824}"/>
                  </a:ext>
                </a:extLst>
              </p:cNvPr>
              <p:cNvSpPr txBox="1"/>
              <p:nvPr/>
            </p:nvSpPr>
            <p:spPr>
              <a:xfrm>
                <a:off x="3594562" y="2687698"/>
                <a:ext cx="19883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→4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4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D1C43EC-21A4-4529-9A7C-AECD11438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4562" y="2687698"/>
                <a:ext cx="1988301" cy="276999"/>
              </a:xfrm>
              <a:prstGeom prst="rect">
                <a:avLst/>
              </a:prstGeom>
              <a:blipFill>
                <a:blip r:embed="rId9"/>
                <a:stretch>
                  <a:fillRect l="-2454" r="-613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Рисунок 16">
            <a:extLst>
              <a:ext uri="{FF2B5EF4-FFF2-40B4-BE49-F238E27FC236}">
                <a16:creationId xmlns:a16="http://schemas.microsoft.com/office/drawing/2014/main" id="{933637A0-4010-40B1-B85D-7DF1F9E1AD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1396" y="579543"/>
            <a:ext cx="2185281" cy="2161390"/>
          </a:xfrm>
          <a:prstGeom prst="rect">
            <a:avLst/>
          </a:prstGeom>
        </p:spPr>
      </p:pic>
      <p:sp>
        <p:nvSpPr>
          <p:cNvPr id="25" name="Прямоугольник 20">
            <a:extLst>
              <a:ext uri="{FF2B5EF4-FFF2-40B4-BE49-F238E27FC236}">
                <a16:creationId xmlns:a16="http://schemas.microsoft.com/office/drawing/2014/main" id="{CEA349D8-DF48-49E7-9952-310E23189EC5}"/>
              </a:ext>
            </a:extLst>
          </p:cNvPr>
          <p:cNvSpPr/>
          <p:nvPr/>
        </p:nvSpPr>
        <p:spPr>
          <a:xfrm>
            <a:off x="5385048" y="2060848"/>
            <a:ext cx="131369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displaced </a:t>
            </a:r>
            <a:r>
              <a:rPr lang="fr-FR" sz="1600" dirty="0">
                <a:solidFill>
                  <a:srgbClr val="C00000"/>
                </a:solidFill>
              </a:rPr>
              <a:t>jets</a:t>
            </a:r>
          </a:p>
        </p:txBody>
      </p:sp>
      <p:sp>
        <p:nvSpPr>
          <p:cNvPr id="28" name="Дата 3">
            <a:extLst>
              <a:ext uri="{FF2B5EF4-FFF2-40B4-BE49-F238E27FC236}">
                <a16:creationId xmlns:a16="http://schemas.microsoft.com/office/drawing/2014/main" id="{2393E4C1-283D-459C-BC42-A70D18C0F7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32" name="Нижний колонтитул 4">
            <a:extLst>
              <a:ext uri="{FF2B5EF4-FFF2-40B4-BE49-F238E27FC236}">
                <a16:creationId xmlns:a16="http://schemas.microsoft.com/office/drawing/2014/main" id="{889D19A1-5485-42B7-B8C2-DF276B222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33" name="Номер слайда 5">
            <a:extLst>
              <a:ext uri="{FF2B5EF4-FFF2-40B4-BE49-F238E27FC236}">
                <a16:creationId xmlns:a16="http://schemas.microsoft.com/office/drawing/2014/main" id="{E626A9E5-87CB-4D1A-A5C2-79AD75646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60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99976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LPP + Z bosons</a:t>
            </a:r>
          </a:p>
        </p:txBody>
      </p:sp>
      <p:sp>
        <p:nvSpPr>
          <p:cNvPr id="6" name="Прямоугольник 1">
            <a:extLst>
              <a:ext uri="{FF2B5EF4-FFF2-40B4-BE49-F238E27FC236}">
                <a16:creationId xmlns:a16="http://schemas.microsoft.com/office/drawing/2014/main" id="{1184C936-9D12-44CF-AB28-9259AFB828E7}"/>
              </a:ext>
            </a:extLst>
          </p:cNvPr>
          <p:cNvSpPr/>
          <p:nvPr/>
        </p:nvSpPr>
        <p:spPr>
          <a:xfrm>
            <a:off x="10311" y="2282942"/>
            <a:ext cx="58452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No excess over the expected SM event rate is observed.</a:t>
            </a:r>
          </a:p>
          <a:p>
            <a:r>
              <a:rPr lang="en-US" dirty="0">
                <a:latin typeface="+mj-lt"/>
              </a:rPr>
              <a:t>New limits on branching Higgs to LLP scalar particles (S) are reached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D76F3B43-E7CD-414E-B01E-5C4F5EFCD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09" y="509525"/>
            <a:ext cx="2221269" cy="1713550"/>
          </a:xfrm>
          <a:prstGeom prst="rect">
            <a:avLst/>
          </a:prstGeom>
        </p:spPr>
      </p:pic>
      <p:pic>
        <p:nvPicPr>
          <p:cNvPr id="10" name="Рисунок 8">
            <a:extLst>
              <a:ext uri="{FF2B5EF4-FFF2-40B4-BE49-F238E27FC236}">
                <a16:creationId xmlns:a16="http://schemas.microsoft.com/office/drawing/2014/main" id="{518DCE33-92C6-4DF9-A7D4-FF3DAF34F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189" y="485800"/>
            <a:ext cx="2883742" cy="2733500"/>
          </a:xfrm>
          <a:prstGeom prst="rect">
            <a:avLst/>
          </a:prstGeom>
        </p:spPr>
      </p:pic>
      <p:pic>
        <p:nvPicPr>
          <p:cNvPr id="11" name="Рисунок 12">
            <a:extLst>
              <a:ext uri="{FF2B5EF4-FFF2-40B4-BE49-F238E27FC236}">
                <a16:creationId xmlns:a16="http://schemas.microsoft.com/office/drawing/2014/main" id="{B02D0FC9-FA1D-4515-A499-0F1D16573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5902" y="3052436"/>
            <a:ext cx="3850373" cy="3421944"/>
          </a:xfrm>
          <a:prstGeom prst="rect">
            <a:avLst/>
          </a:prstGeom>
        </p:spPr>
      </p:pic>
      <p:pic>
        <p:nvPicPr>
          <p:cNvPr id="12" name="Рисунок 14">
            <a:extLst>
              <a:ext uri="{FF2B5EF4-FFF2-40B4-BE49-F238E27FC236}">
                <a16:creationId xmlns:a16="http://schemas.microsoft.com/office/drawing/2014/main" id="{AF45FB17-AFE7-418E-9CC3-6D9A67FCE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44" y="3125017"/>
            <a:ext cx="3791938" cy="3349362"/>
          </a:xfrm>
          <a:prstGeom prst="rect">
            <a:avLst/>
          </a:prstGeom>
        </p:spPr>
      </p:pic>
      <p:cxnSp>
        <p:nvCxnSpPr>
          <p:cNvPr id="13" name="Прямая со стрелкой 16">
            <a:extLst>
              <a:ext uri="{FF2B5EF4-FFF2-40B4-BE49-F238E27FC236}">
                <a16:creationId xmlns:a16="http://schemas.microsoft.com/office/drawing/2014/main" id="{F8BC0F2D-238A-4E72-924C-C7E7FC337883}"/>
              </a:ext>
            </a:extLst>
          </p:cNvPr>
          <p:cNvCxnSpPr/>
          <p:nvPr/>
        </p:nvCxnSpPr>
        <p:spPr>
          <a:xfrm>
            <a:off x="2051720" y="620688"/>
            <a:ext cx="9361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D359DDE-0CF7-40DD-BE89-93D6BBA1D9C3}"/>
              </a:ext>
            </a:extLst>
          </p:cNvPr>
          <p:cNvSpPr txBox="1"/>
          <p:nvPr/>
        </p:nvSpPr>
        <p:spPr>
          <a:xfrm>
            <a:off x="2912689" y="428687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Used as a spectator in the event </a:t>
            </a:r>
            <a:endParaRPr lang="ru-RU" sz="1600" dirty="0">
              <a:solidFill>
                <a:srgbClr val="002060"/>
              </a:solidFill>
            </a:endParaRPr>
          </a:p>
        </p:txBody>
      </p:sp>
      <p:cxnSp>
        <p:nvCxnSpPr>
          <p:cNvPr id="15" name="Прямая со стрелкой 20">
            <a:extLst>
              <a:ext uri="{FF2B5EF4-FFF2-40B4-BE49-F238E27FC236}">
                <a16:creationId xmlns:a16="http://schemas.microsoft.com/office/drawing/2014/main" id="{D40F96A7-457A-4968-98D1-EB84B6313F41}"/>
              </a:ext>
            </a:extLst>
          </p:cNvPr>
          <p:cNvCxnSpPr/>
          <p:nvPr/>
        </p:nvCxnSpPr>
        <p:spPr>
          <a:xfrm flipV="1">
            <a:off x="2412672" y="1541922"/>
            <a:ext cx="445862" cy="144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21C3612-A17F-4656-AAFB-5A8CDF33CEF6}"/>
                  </a:ext>
                </a:extLst>
              </p:cNvPr>
              <p:cNvSpPr txBox="1"/>
              <p:nvPr/>
            </p:nvSpPr>
            <p:spPr>
              <a:xfrm>
                <a:off x="2874101" y="1050383"/>
                <a:ext cx="3062737" cy="93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600" dirty="0">
                    <a:solidFill>
                      <a:srgbClr val="002060"/>
                    </a:solidFill>
                  </a:rPr>
                  <a:t>The multiplicity of displaced jets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𝑑𝑖𝑠</m:t>
                        </m:r>
                      </m:sup>
                    </m:sSubSup>
                  </m:oMath>
                </a14:m>
                <a:r>
                  <a:rPr lang="en-US" sz="1600" dirty="0">
                    <a:solidFill>
                      <a:srgbClr val="002060"/>
                    </a:solidFill>
                  </a:rPr>
                  <a:t> is the  </a:t>
                </a:r>
                <a:r>
                  <a:rPr lang="en-US" sz="1600" dirty="0" err="1">
                    <a:solidFill>
                      <a:srgbClr val="002060"/>
                    </a:solidFill>
                  </a:rPr>
                  <a:t>the</a:t>
                </a:r>
                <a:r>
                  <a:rPr lang="en-US" sz="1600" dirty="0">
                    <a:solidFill>
                      <a:srgbClr val="002060"/>
                    </a:solidFill>
                  </a:rPr>
                  <a:t> main discriminator variable. Signal region is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𝑑𝑖𝑠</m:t>
                        </m:r>
                      </m:sup>
                    </m:sSubSup>
                  </m:oMath>
                </a14:m>
                <a:r>
                  <a:rPr lang="ru-RU" sz="1600" dirty="0">
                    <a:solidFill>
                      <a:srgbClr val="002060"/>
                    </a:solidFill>
                  </a:rPr>
                  <a:t>≥</a:t>
                </a:r>
                <a:r>
                  <a:rPr lang="en-US" sz="1600" dirty="0">
                    <a:solidFill>
                      <a:srgbClr val="002060"/>
                    </a:solidFill>
                  </a:rPr>
                  <a:t> 2</a:t>
                </a:r>
                <a:endParaRPr lang="ru-RU" sz="1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21C3612-A17F-4656-AAFB-5A8CDF33CE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4101" y="1050383"/>
                <a:ext cx="3062737" cy="933461"/>
              </a:xfrm>
              <a:prstGeom prst="rect">
                <a:avLst/>
              </a:prstGeom>
              <a:blipFill>
                <a:blip r:embed="rId6"/>
                <a:stretch>
                  <a:fillRect l="-994" t="-1961" r="-994" b="-5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Прямоугольник 21">
            <a:extLst>
              <a:ext uri="{FF2B5EF4-FFF2-40B4-BE49-F238E27FC236}">
                <a16:creationId xmlns:a16="http://schemas.microsoft.com/office/drawing/2014/main" id="{00FD2427-F7D7-4FF5-BBCA-D5F841588345}"/>
              </a:ext>
            </a:extLst>
          </p:cNvPr>
          <p:cNvSpPr/>
          <p:nvPr/>
        </p:nvSpPr>
        <p:spPr>
          <a:xfrm>
            <a:off x="6809585" y="128460"/>
            <a:ext cx="20388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JHEP 03 (2022) 160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18" name="Рисунок 14">
            <a:extLst>
              <a:ext uri="{FF2B5EF4-FFF2-40B4-BE49-F238E27FC236}">
                <a16:creationId xmlns:a16="http://schemas.microsoft.com/office/drawing/2014/main" id="{163B3A8F-3FBB-458B-9D15-8D23649F42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2953" y="3970572"/>
            <a:ext cx="2065002" cy="1712923"/>
          </a:xfrm>
          <a:prstGeom prst="rect">
            <a:avLst/>
          </a:prstGeom>
        </p:spPr>
      </p:pic>
      <p:sp>
        <p:nvSpPr>
          <p:cNvPr id="19" name="Дата 3">
            <a:extLst>
              <a:ext uri="{FF2B5EF4-FFF2-40B4-BE49-F238E27FC236}">
                <a16:creationId xmlns:a16="http://schemas.microsoft.com/office/drawing/2014/main" id="{D3F3D4A2-FB19-4ACA-AD45-29CDE84087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20" name="Нижний колонтитул 4">
            <a:extLst>
              <a:ext uri="{FF2B5EF4-FFF2-40B4-BE49-F238E27FC236}">
                <a16:creationId xmlns:a16="http://schemas.microsoft.com/office/drawing/2014/main" id="{45BA6BB1-9EF0-4D36-9B6E-BCA5DD14F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21" name="Номер слайда 5">
            <a:extLst>
              <a:ext uri="{FF2B5EF4-FFF2-40B4-BE49-F238E27FC236}">
                <a16:creationId xmlns:a16="http://schemas.microsoft.com/office/drawing/2014/main" id="{C59B2453-7449-4D64-91C6-801940ED1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61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46435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E057D-AF64-4632-811D-8F1C46E59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DM Searches: Comparison with Higgs Portal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0274B2-3D35-4D67-A30D-EEE1AF041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452" y="1280081"/>
            <a:ext cx="5260103" cy="4550221"/>
          </a:xfrm>
          <a:prstGeom prst="rect">
            <a:avLst/>
          </a:prstGeom>
        </p:spPr>
      </p:pic>
      <p:sp>
        <p:nvSpPr>
          <p:cNvPr id="9" name="Дата 3">
            <a:extLst>
              <a:ext uri="{FF2B5EF4-FFF2-40B4-BE49-F238E27FC236}">
                <a16:creationId xmlns:a16="http://schemas.microsoft.com/office/drawing/2014/main" id="{DE96228A-AE44-4A91-9313-90E14A610E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9265801A-01AD-4368-91F5-56256FF9B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CDCE3EE2-A6E3-41E5-BD0B-90C01C6CD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62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30888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520" y="407758"/>
            <a:ext cx="8460941" cy="620688"/>
          </a:xfrm>
        </p:spPr>
        <p:txBody>
          <a:bodyPr>
            <a:normAutofit/>
          </a:bodyPr>
          <a:lstStyle/>
          <a:p>
            <a:r>
              <a:rPr lang="en-US" sz="3000" dirty="0"/>
              <a:t>LHC Prospects and beyond</a:t>
            </a:r>
            <a:endParaRPr lang="en-US" sz="3000" dirty="0">
              <a:sym typeface="Symbol" panose="05050102010706020507" pitchFamily="18" charset="2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4118DE5-900F-4E7B-8891-0C016932B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141" y="1459581"/>
            <a:ext cx="5973586" cy="4705723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B474E77-E45D-410F-B534-15153B2835BB}"/>
              </a:ext>
            </a:extLst>
          </p:cNvPr>
          <p:cNvSpPr/>
          <p:nvPr/>
        </p:nvSpPr>
        <p:spPr>
          <a:xfrm>
            <a:off x="6535666" y="5281044"/>
            <a:ext cx="2427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“The New Accelerator” </a:t>
            </a:r>
          </a:p>
          <a:p>
            <a:r>
              <a:rPr lang="en-US" dirty="0">
                <a:solidFill>
                  <a:srgbClr val="002060"/>
                </a:solidFill>
              </a:rPr>
              <a:t>by H. G. Wells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Дата 3">
            <a:extLst>
              <a:ext uri="{FF2B5EF4-FFF2-40B4-BE49-F238E27FC236}">
                <a16:creationId xmlns:a16="http://schemas.microsoft.com/office/drawing/2014/main" id="{66034DDE-A05E-44A5-B398-21146F4E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13" name="Нижний колонтитул 4">
            <a:extLst>
              <a:ext uri="{FF2B5EF4-FFF2-40B4-BE49-F238E27FC236}">
                <a16:creationId xmlns:a16="http://schemas.microsoft.com/office/drawing/2014/main" id="{75DA4CDB-B5D1-4BA6-830C-17B43D450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45F4CEBA-D06A-412D-A9DF-3B4BA38DC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63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91234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DE14951-0311-1C62-DCB6-B3C3D8887828}"/>
              </a:ext>
            </a:extLst>
          </p:cNvPr>
          <p:cNvSpPr txBox="1">
            <a:spLocks/>
          </p:cNvSpPr>
          <p:nvPr/>
        </p:nvSpPr>
        <p:spPr>
          <a:xfrm>
            <a:off x="682518" y="25213"/>
            <a:ext cx="8460941" cy="5954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LHC/High-Luminosity Timescale </a:t>
            </a:r>
            <a:endParaRPr lang="ru-RU" sz="30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15EE54-F908-4FB1-8A9B-F817F4A60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552" y="626309"/>
            <a:ext cx="7778349" cy="5863387"/>
          </a:xfrm>
          <a:prstGeom prst="rect">
            <a:avLst/>
          </a:prstGeom>
        </p:spPr>
      </p:pic>
      <p:sp>
        <p:nvSpPr>
          <p:cNvPr id="7" name="Дата 3">
            <a:extLst>
              <a:ext uri="{FF2B5EF4-FFF2-40B4-BE49-F238E27FC236}">
                <a16:creationId xmlns:a16="http://schemas.microsoft.com/office/drawing/2014/main" id="{728C27CD-4D58-4A41-999B-79502784B2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194113F6-FBD0-4C03-99F8-854E0B8DE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E45E4A1-7120-49D1-AC9F-60748B529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64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91860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DE14951-0311-1C62-DCB6-B3C3D8887828}"/>
              </a:ext>
            </a:extLst>
          </p:cNvPr>
          <p:cNvSpPr txBox="1">
            <a:spLocks/>
          </p:cNvSpPr>
          <p:nvPr/>
        </p:nvSpPr>
        <p:spPr>
          <a:xfrm>
            <a:off x="682518" y="25213"/>
            <a:ext cx="8460941" cy="5954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HL-LHC Detector Upgrades</a:t>
            </a:r>
            <a:endParaRPr lang="ru-RU" sz="3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F441CE-9B9A-4090-B113-D1BBB8D88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059" y="908720"/>
            <a:ext cx="8292042" cy="5637199"/>
          </a:xfrm>
          <a:prstGeom prst="rect">
            <a:avLst/>
          </a:prstGeom>
        </p:spPr>
      </p:pic>
      <p:sp>
        <p:nvSpPr>
          <p:cNvPr id="7" name="Дата 3">
            <a:extLst>
              <a:ext uri="{FF2B5EF4-FFF2-40B4-BE49-F238E27FC236}">
                <a16:creationId xmlns:a16="http://schemas.microsoft.com/office/drawing/2014/main" id="{E95A4D14-C97A-448C-8391-6F61A00067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5782FA42-8336-4AB2-938C-412FD8906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F6498D9C-54DF-4484-8BC6-012B632BB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65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84462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DE14951-0311-1C62-DCB6-B3C3D8887828}"/>
              </a:ext>
            </a:extLst>
          </p:cNvPr>
          <p:cNvSpPr txBox="1">
            <a:spLocks/>
          </p:cNvSpPr>
          <p:nvPr/>
        </p:nvSpPr>
        <p:spPr>
          <a:xfrm>
            <a:off x="682518" y="25213"/>
            <a:ext cx="8460941" cy="5954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Data “Scouting”</a:t>
            </a:r>
            <a:endParaRPr lang="ru-RU" sz="3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12843C-4865-412C-8E99-C8157ED72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01" y="628576"/>
            <a:ext cx="8632597" cy="5600847"/>
          </a:xfrm>
          <a:prstGeom prst="rect">
            <a:avLst/>
          </a:prstGeom>
        </p:spPr>
      </p:pic>
      <p:sp>
        <p:nvSpPr>
          <p:cNvPr id="7" name="Дата 3">
            <a:extLst>
              <a:ext uri="{FF2B5EF4-FFF2-40B4-BE49-F238E27FC236}">
                <a16:creationId xmlns:a16="http://schemas.microsoft.com/office/drawing/2014/main" id="{D3426FFA-6CDC-45A7-9CD4-494FB1E8B6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F3373795-922E-4128-87D6-55DDE4B1C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4D93248A-3657-40E5-8B6F-ABF0F22AD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66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45524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DE14951-0311-1C62-DCB6-B3C3D8887828}"/>
              </a:ext>
            </a:extLst>
          </p:cNvPr>
          <p:cNvSpPr txBox="1">
            <a:spLocks/>
          </p:cNvSpPr>
          <p:nvPr/>
        </p:nvSpPr>
        <p:spPr>
          <a:xfrm>
            <a:off x="682518" y="25213"/>
            <a:ext cx="8460941" cy="5954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RECAST </a:t>
            </a:r>
            <a:r>
              <a:rPr lang="ru-RU" sz="3000" dirty="0"/>
              <a:t>в </a:t>
            </a:r>
            <a:r>
              <a:rPr lang="en-US" sz="3000" dirty="0"/>
              <a:t>“black box”</a:t>
            </a:r>
            <a:endParaRPr lang="ru-RU" sz="3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5E1424-965A-4283-A1C3-DD627D43DF4A}"/>
              </a:ext>
            </a:extLst>
          </p:cNvPr>
          <p:cNvSpPr txBox="1"/>
          <p:nvPr/>
        </p:nvSpPr>
        <p:spPr>
          <a:xfrm>
            <a:off x="2934049" y="1712516"/>
            <a:ext cx="4536504" cy="387798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Artificial Intelligence (AI) based on Machine Learning (ML)</a:t>
            </a:r>
            <a:endParaRPr lang="ru-RU" sz="2000" dirty="0">
              <a:solidFill>
                <a:schemeClr val="bg1"/>
              </a:solidFill>
            </a:endParaRPr>
          </a:p>
          <a:p>
            <a:endParaRPr lang="ru-RU" dirty="0"/>
          </a:p>
          <a:p>
            <a:endParaRPr lang="en-US" dirty="0"/>
          </a:p>
          <a:p>
            <a:endParaRPr lang="en-US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EA3E7F60-BBFE-40EE-84B2-797C51A450C6}"/>
              </a:ext>
            </a:extLst>
          </p:cNvPr>
          <p:cNvSpPr/>
          <p:nvPr/>
        </p:nvSpPr>
        <p:spPr>
          <a:xfrm>
            <a:off x="7545288" y="3341135"/>
            <a:ext cx="432048" cy="6206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91C92D30-8B39-4221-83A6-1FC8B9B605FF}"/>
              </a:ext>
            </a:extLst>
          </p:cNvPr>
          <p:cNvSpPr/>
          <p:nvPr/>
        </p:nvSpPr>
        <p:spPr>
          <a:xfrm>
            <a:off x="2520081" y="1844824"/>
            <a:ext cx="259804" cy="4014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0C9DBC-1894-4F10-BF4E-1275B3482A73}"/>
              </a:ext>
            </a:extLst>
          </p:cNvPr>
          <p:cNvSpPr txBox="1"/>
          <p:nvPr/>
        </p:nvSpPr>
        <p:spPr>
          <a:xfrm>
            <a:off x="69542" y="1700808"/>
            <a:ext cx="2365905" cy="92333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LHC data @ Collison </a:t>
            </a:r>
          </a:p>
          <a:p>
            <a:r>
              <a:rPr lang="en-US" dirty="0" err="1"/>
              <a:t>Ponits</a:t>
            </a:r>
            <a:r>
              <a:rPr lang="en-US" dirty="0"/>
              <a:t> (different </a:t>
            </a:r>
            <a:r>
              <a:rPr lang="en-US" dirty="0" err="1"/>
              <a:t>topolgies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A060FA-8D62-42A0-B256-8377B891F353}"/>
              </a:ext>
            </a:extLst>
          </p:cNvPr>
          <p:cNvSpPr txBox="1"/>
          <p:nvPr/>
        </p:nvSpPr>
        <p:spPr>
          <a:xfrm>
            <a:off x="82104" y="4124713"/>
            <a:ext cx="2353343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Fix-target experiments</a:t>
            </a:r>
          </a:p>
          <a:p>
            <a:r>
              <a:rPr lang="en-US" dirty="0"/>
              <a:t>(</a:t>
            </a:r>
            <a:r>
              <a:rPr lang="en-US" dirty="0" err="1"/>
              <a:t>SHiP</a:t>
            </a:r>
            <a:r>
              <a:rPr lang="en-US" dirty="0"/>
              <a:t>, NA64, </a:t>
            </a:r>
            <a:r>
              <a:rPr lang="en-US" dirty="0" err="1"/>
              <a:t>etc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EB27D1-E578-4FC8-ADA7-14276C1497B0}"/>
              </a:ext>
            </a:extLst>
          </p:cNvPr>
          <p:cNvSpPr txBox="1"/>
          <p:nvPr/>
        </p:nvSpPr>
        <p:spPr>
          <a:xfrm>
            <a:off x="56456" y="2724203"/>
            <a:ext cx="2378991" cy="120032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LHC data @ Further </a:t>
            </a:r>
            <a:endParaRPr lang="ru-RU" dirty="0"/>
          </a:p>
          <a:p>
            <a:r>
              <a:rPr lang="en-US" dirty="0"/>
              <a:t>Experiments (MATHUSLA, CODEX, FASER, </a:t>
            </a:r>
            <a:r>
              <a:rPr lang="en-US" dirty="0" err="1"/>
              <a:t>etc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C31B78C1-F683-453E-A594-840EC4B52AB5}"/>
              </a:ext>
            </a:extLst>
          </p:cNvPr>
          <p:cNvSpPr/>
          <p:nvPr/>
        </p:nvSpPr>
        <p:spPr>
          <a:xfrm>
            <a:off x="2532956" y="3027516"/>
            <a:ext cx="259804" cy="4014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598A2AA4-1288-4A40-B113-0B48BD643770}"/>
              </a:ext>
            </a:extLst>
          </p:cNvPr>
          <p:cNvSpPr/>
          <p:nvPr/>
        </p:nvSpPr>
        <p:spPr>
          <a:xfrm>
            <a:off x="2504728" y="4251652"/>
            <a:ext cx="259804" cy="4014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F37549-B5D8-4BFB-A5E8-A5EB0EF218F3}"/>
              </a:ext>
            </a:extLst>
          </p:cNvPr>
          <p:cNvSpPr txBox="1"/>
          <p:nvPr/>
        </p:nvSpPr>
        <p:spPr>
          <a:xfrm>
            <a:off x="56456" y="4941168"/>
            <a:ext cx="2378991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Future Experiments</a:t>
            </a:r>
          </a:p>
          <a:p>
            <a:r>
              <a:rPr lang="en-US" dirty="0"/>
              <a:t>(@FCC)</a:t>
            </a:r>
            <a:endParaRPr lang="ru-RU" dirty="0"/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97A8723B-55E8-4CF7-A58B-466621CA54D0}"/>
              </a:ext>
            </a:extLst>
          </p:cNvPr>
          <p:cNvSpPr/>
          <p:nvPr/>
        </p:nvSpPr>
        <p:spPr>
          <a:xfrm>
            <a:off x="2532956" y="5043740"/>
            <a:ext cx="259804" cy="4014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02AE80-B09B-4D8B-8F74-FB2804175A95}"/>
              </a:ext>
            </a:extLst>
          </p:cNvPr>
          <p:cNvSpPr txBox="1"/>
          <p:nvPr/>
        </p:nvSpPr>
        <p:spPr>
          <a:xfrm>
            <a:off x="3752045" y="622429"/>
            <a:ext cx="2365905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Data from cosmic experiments</a:t>
            </a:r>
            <a:endParaRPr lang="ru-RU" dirty="0"/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1408CE8F-C133-4F90-8694-39DE0CFAD81B}"/>
              </a:ext>
            </a:extLst>
          </p:cNvPr>
          <p:cNvSpPr/>
          <p:nvPr/>
        </p:nvSpPr>
        <p:spPr>
          <a:xfrm rot="5400000">
            <a:off x="4823098" y="1311032"/>
            <a:ext cx="259804" cy="4014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B2DE39-946A-4A23-A164-EB63C4FC7F94}"/>
              </a:ext>
            </a:extLst>
          </p:cNvPr>
          <p:cNvSpPr txBox="1"/>
          <p:nvPr/>
        </p:nvSpPr>
        <p:spPr>
          <a:xfrm>
            <a:off x="3368824" y="6093296"/>
            <a:ext cx="3384376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Theoretical models</a:t>
            </a:r>
            <a:endParaRPr lang="ru-RU" dirty="0"/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96BD54CC-BF8C-4BEA-B324-55D575A90674}"/>
              </a:ext>
            </a:extLst>
          </p:cNvPr>
          <p:cNvSpPr/>
          <p:nvPr/>
        </p:nvSpPr>
        <p:spPr>
          <a:xfrm rot="16200000">
            <a:off x="4951832" y="5662417"/>
            <a:ext cx="259804" cy="4014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227B02-10A3-46E4-BECD-883518C22963}"/>
              </a:ext>
            </a:extLst>
          </p:cNvPr>
          <p:cNvSpPr txBox="1"/>
          <p:nvPr/>
        </p:nvSpPr>
        <p:spPr>
          <a:xfrm>
            <a:off x="7990422" y="2780928"/>
            <a:ext cx="1859122" cy="175432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Limits on model parameters</a:t>
            </a:r>
            <a:endParaRPr lang="ru-RU" dirty="0"/>
          </a:p>
          <a:p>
            <a:pPr algn="ctr"/>
            <a:r>
              <a:rPr lang="ru-RU" dirty="0"/>
              <a:t>(</a:t>
            </a:r>
            <a:r>
              <a:rPr lang="en-US" dirty="0"/>
              <a:t>masses of new particles</a:t>
            </a:r>
            <a:r>
              <a:rPr lang="ru-RU" dirty="0"/>
              <a:t>, </a:t>
            </a:r>
            <a:r>
              <a:rPr lang="en-US" dirty="0"/>
              <a:t>couplings</a:t>
            </a:r>
            <a:r>
              <a:rPr lang="ru-RU" dirty="0"/>
              <a:t>,</a:t>
            </a:r>
            <a:r>
              <a:rPr lang="en-US" dirty="0"/>
              <a:t> mixing parameters, </a:t>
            </a:r>
            <a:r>
              <a:rPr lang="en-US" dirty="0" err="1"/>
              <a:t>etc</a:t>
            </a:r>
            <a:r>
              <a:rPr lang="ru-RU" dirty="0"/>
              <a:t>.)</a:t>
            </a:r>
          </a:p>
        </p:txBody>
      </p:sp>
      <p:sp>
        <p:nvSpPr>
          <p:cNvPr id="21" name="Дата 3">
            <a:extLst>
              <a:ext uri="{FF2B5EF4-FFF2-40B4-BE49-F238E27FC236}">
                <a16:creationId xmlns:a16="http://schemas.microsoft.com/office/drawing/2014/main" id="{4C6C37DB-6F77-4DD6-AE08-F43E0474ED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22" name="Нижний колонтитул 4">
            <a:extLst>
              <a:ext uri="{FF2B5EF4-FFF2-40B4-BE49-F238E27FC236}">
                <a16:creationId xmlns:a16="http://schemas.microsoft.com/office/drawing/2014/main" id="{D8C807B8-38B4-4BD1-822D-721E9DA5F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24" name="Номер слайда 5">
            <a:extLst>
              <a:ext uri="{FF2B5EF4-FFF2-40B4-BE49-F238E27FC236}">
                <a16:creationId xmlns:a16="http://schemas.microsoft.com/office/drawing/2014/main" id="{17F2EE39-2BC5-4DD1-99A8-145683665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67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97030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DE14951-0311-1C62-DCB6-B3C3D8887828}"/>
              </a:ext>
            </a:extLst>
          </p:cNvPr>
          <p:cNvSpPr txBox="1">
            <a:spLocks/>
          </p:cNvSpPr>
          <p:nvPr/>
        </p:nvSpPr>
        <p:spPr>
          <a:xfrm>
            <a:off x="682518" y="25213"/>
            <a:ext cx="8460941" cy="5954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Run-3 High-Mass Reach</a:t>
            </a:r>
            <a:endParaRPr lang="ru-RU" sz="30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54F699F-2EF1-4DC8-9851-B19282EEC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9" y="1988840"/>
            <a:ext cx="4013887" cy="313272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C2962A-B172-4C81-A401-CBE01D6BA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904" y="589789"/>
            <a:ext cx="5747807" cy="5606290"/>
          </a:xfrm>
          <a:prstGeom prst="rect">
            <a:avLst/>
          </a:prstGeom>
        </p:spPr>
      </p:pic>
      <p:sp>
        <p:nvSpPr>
          <p:cNvPr id="9" name="Дата 3">
            <a:extLst>
              <a:ext uri="{FF2B5EF4-FFF2-40B4-BE49-F238E27FC236}">
                <a16:creationId xmlns:a16="http://schemas.microsoft.com/office/drawing/2014/main" id="{2632BB33-A2EB-40E0-BCDB-159013CB4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F1D95A3E-9F2A-40EC-BE9B-62766DA69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27CC98A2-D876-4489-B28D-F4DB2DFDC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68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24111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DE14951-0311-1C62-DCB6-B3C3D8887828}"/>
              </a:ext>
            </a:extLst>
          </p:cNvPr>
          <p:cNvSpPr txBox="1">
            <a:spLocks/>
          </p:cNvSpPr>
          <p:nvPr/>
        </p:nvSpPr>
        <p:spPr>
          <a:xfrm>
            <a:off x="682518" y="25213"/>
            <a:ext cx="8460941" cy="5954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HL- LHC Projects (Higgs)</a:t>
            </a:r>
            <a:endParaRPr lang="ru-RU" sz="3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7D445F-9AF1-4E1B-B15B-59D6080D7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5" y="836712"/>
            <a:ext cx="4163895" cy="54266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FBC2E9-9024-4007-9622-6107C0E33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815" y="836712"/>
            <a:ext cx="4114908" cy="5502873"/>
          </a:xfrm>
          <a:prstGeom prst="rect">
            <a:avLst/>
          </a:prstGeom>
        </p:spPr>
      </p:pic>
      <p:sp>
        <p:nvSpPr>
          <p:cNvPr id="9" name="Дата 3">
            <a:extLst>
              <a:ext uri="{FF2B5EF4-FFF2-40B4-BE49-F238E27FC236}">
                <a16:creationId xmlns:a16="http://schemas.microsoft.com/office/drawing/2014/main" id="{ECFF2B12-75CC-452C-A078-6C8CBC26C7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6310B626-A909-430D-8C24-5BFC45E0A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5D9FBCFD-F90B-4DE2-ACED-BBCDB0758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69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6697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Related </a:t>
            </a:r>
            <a:r>
              <a:rPr lang="ru-RU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</a:t>
            </a:r>
            <a:r>
              <a:rPr lang="en-US" altLang="ru-RU" sz="3000" b="1" dirty="0" err="1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osmological</a:t>
            </a: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and Astrophysical Problems 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25136A-17BF-4151-9600-1C4E79FEB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6" y="908720"/>
            <a:ext cx="4812979" cy="92551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7A">
                <a:alpha val="74997"/>
              </a:srgbClr>
            </a:prstShdw>
          </a:effectLst>
          <a:extLst>
            <a:ext uri="{909E8E84-426E-40dd-AFC4-6F175D3DCCD1}"/>
            <a:ext uri="{91240B29-F687-4f45-9708-019B960494DF}"/>
          </a:extLst>
        </p:spPr>
        <p:txBody>
          <a:bodyPr wrap="square" lIns="90000" tIns="46800" rIns="90000" bIns="4680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ru-RU" sz="500" b="0" dirty="0">
              <a:solidFill>
                <a:srgbClr val="002060"/>
              </a:solidFill>
              <a:ea typeface="MS PGothic" charset="0"/>
              <a:cs typeface="MS PGothic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sz="2200" b="0" dirty="0">
                <a:solidFill>
                  <a:srgbClr val="002060"/>
                </a:solidFill>
                <a:ea typeface="MS PGothic" charset="0"/>
                <a:cs typeface="MS PGothic" charset="0"/>
              </a:rPr>
              <a:t>Dark Matter: what does it consist of?</a:t>
            </a:r>
          </a:p>
          <a:p>
            <a:pPr>
              <a:defRPr/>
            </a:pPr>
            <a:r>
              <a:rPr lang="en-US" sz="500" b="0" dirty="0">
                <a:solidFill>
                  <a:srgbClr val="002060"/>
                </a:solidFill>
                <a:ea typeface="MS PGothic" charset="0"/>
                <a:cs typeface="MS PGothic" charset="0"/>
              </a:rPr>
              <a:t> </a:t>
            </a:r>
            <a:endParaRPr lang="ru-RU" sz="500" b="0" dirty="0">
              <a:solidFill>
                <a:srgbClr val="002060"/>
              </a:solidFill>
              <a:ea typeface="MS PGothic" charset="0"/>
              <a:cs typeface="MS PGothic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sz="2200" b="0" dirty="0">
                <a:solidFill>
                  <a:srgbClr val="002060"/>
                </a:solidFill>
                <a:ea typeface="MS PGothic" charset="0"/>
                <a:cs typeface="MS PGothic" charset="0"/>
              </a:rPr>
              <a:t>CP-violation in Early Universe</a:t>
            </a:r>
            <a:endParaRPr lang="en-US" sz="2000" b="0" dirty="0">
              <a:solidFill>
                <a:srgbClr val="184B81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8" name="Picture 4" descr="DarkMatterPie">
            <a:extLst>
              <a:ext uri="{FF2B5EF4-FFF2-40B4-BE49-F238E27FC236}">
                <a16:creationId xmlns:a16="http://schemas.microsoft.com/office/drawing/2014/main" id="{A8C7EF2D-013F-4C30-80CD-5E797B8F3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5118" y="1052736"/>
            <a:ext cx="4812978" cy="2585145"/>
          </a:xfrm>
          <a:prstGeom prst="rect">
            <a:avLst/>
          </a:prstGeom>
          <a:noFill/>
        </p:spPr>
      </p:pic>
      <p:pic>
        <p:nvPicPr>
          <p:cNvPr id="10" name="Picture 5" descr="matter_universe">
            <a:extLst>
              <a:ext uri="{FF2B5EF4-FFF2-40B4-BE49-F238E27FC236}">
                <a16:creationId xmlns:a16="http://schemas.microsoft.com/office/drawing/2014/main" id="{C5BBAB22-C72C-454C-94B9-E96182A89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36" y="2480561"/>
            <a:ext cx="3096344" cy="298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">
            <a:extLst>
              <a:ext uri="{FF2B5EF4-FFF2-40B4-BE49-F238E27FC236}">
                <a16:creationId xmlns:a16="http://schemas.microsoft.com/office/drawing/2014/main" id="{2F58A1B8-D838-4F1A-92A7-546F1E64D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536" y="5805264"/>
            <a:ext cx="748823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ru-RU" sz="2400" dirty="0">
                <a:solidFill>
                  <a:srgbClr val="FF0000"/>
                </a:solidFill>
                <a:latin typeface="+mn-lt"/>
              </a:rPr>
              <a:t>Well, the Standard Model is not a ultimate theory!  </a:t>
            </a:r>
            <a:endParaRPr kumimoji="0" lang="ru-RU" altLang="ru-RU" sz="2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Дата 3">
            <a:extLst>
              <a:ext uri="{FF2B5EF4-FFF2-40B4-BE49-F238E27FC236}">
                <a16:creationId xmlns:a16="http://schemas.microsoft.com/office/drawing/2014/main" id="{1247BBEA-CE1C-5B80-C66C-B312570D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1255FA3A-4C18-86A1-4368-D7F8696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884442C3-B51E-2805-1450-585970AEE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6" y="6496095"/>
            <a:ext cx="504657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3974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DE14951-0311-1C62-DCB6-B3C3D8887828}"/>
              </a:ext>
            </a:extLst>
          </p:cNvPr>
          <p:cNvSpPr txBox="1">
            <a:spLocks/>
          </p:cNvSpPr>
          <p:nvPr/>
        </p:nvSpPr>
        <p:spPr>
          <a:xfrm>
            <a:off x="682518" y="25213"/>
            <a:ext cx="8460941" cy="5954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LHC Satellite Experiments</a:t>
            </a:r>
            <a:endParaRPr lang="ru-RU" sz="3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77FAEB-7EBE-4921-9E05-4F0788BEA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65" y="620688"/>
            <a:ext cx="3700094" cy="23042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A33897-FCD5-43E4-BBE4-8FACE1120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888" y="840547"/>
            <a:ext cx="5732731" cy="3092509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99E3A1DE-A300-4ACA-9203-BB8685BC8A3C}"/>
              </a:ext>
            </a:extLst>
          </p:cNvPr>
          <p:cNvSpPr txBox="1"/>
          <p:nvPr/>
        </p:nvSpPr>
        <p:spPr>
          <a:xfrm>
            <a:off x="4726353" y="508610"/>
            <a:ext cx="1378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C00000"/>
                </a:solidFill>
              </a:rPr>
              <a:t>CMS/ATLAS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9596E1E2-AA6B-4800-ADDE-473FF4B0FF99}"/>
              </a:ext>
            </a:extLst>
          </p:cNvPr>
          <p:cNvSpPr txBox="1"/>
          <p:nvPr/>
        </p:nvSpPr>
        <p:spPr>
          <a:xfrm>
            <a:off x="6985216" y="476672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C00000"/>
                </a:solidFill>
              </a:rPr>
              <a:t>CMS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2151D5-4668-4850-841D-42B26EB0E55E}"/>
              </a:ext>
            </a:extLst>
          </p:cNvPr>
          <p:cNvSpPr txBox="1"/>
          <p:nvPr/>
        </p:nvSpPr>
        <p:spPr>
          <a:xfrm>
            <a:off x="4160912" y="3933056"/>
            <a:ext cx="723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C00000"/>
                </a:solidFill>
              </a:rPr>
              <a:t>LHCb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7FCD4E-FBC3-4F1C-A334-0C9268150F24}"/>
              </a:ext>
            </a:extLst>
          </p:cNvPr>
          <p:cNvSpPr txBox="1"/>
          <p:nvPr/>
        </p:nvSpPr>
        <p:spPr>
          <a:xfrm>
            <a:off x="6825208" y="3933056"/>
            <a:ext cx="813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C00000"/>
                </a:solidFill>
              </a:rPr>
              <a:t>ATLAS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1779A8F-718A-47E2-AF82-EE2460668330}"/>
              </a:ext>
            </a:extLst>
          </p:cNvPr>
          <p:cNvSpPr/>
          <p:nvPr/>
        </p:nvSpPr>
        <p:spPr>
          <a:xfrm>
            <a:off x="776536" y="2946430"/>
            <a:ext cx="273630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C00000"/>
                </a:solidFill>
              </a:rPr>
              <a:t>Phys. Rev. D 99 (2019) 015021 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3C81530-12AB-476B-A6C8-3D973F8F2A2E}"/>
              </a:ext>
            </a:extLst>
          </p:cNvPr>
          <p:cNvSpPr/>
          <p:nvPr/>
        </p:nvSpPr>
        <p:spPr>
          <a:xfrm>
            <a:off x="723303" y="3244334"/>
            <a:ext cx="336560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hlinkClick r:id="rId4"/>
              </a:rPr>
              <a:t>https://arxiv.org/abs/1901.04040</a:t>
            </a:r>
            <a:r>
              <a:rPr lang="ru-RU" dirty="0"/>
              <a:t>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DBC0D63-B401-4616-A5A1-325E5EF97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257" y="4363413"/>
            <a:ext cx="4439691" cy="209603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4F75CA6-D7DE-4A6B-A81F-D05C4B7693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4142" y="4291449"/>
            <a:ext cx="4741608" cy="2057941"/>
          </a:xfrm>
          <a:prstGeom prst="rect">
            <a:avLst/>
          </a:prstGeom>
        </p:spPr>
      </p:pic>
      <p:sp>
        <p:nvSpPr>
          <p:cNvPr id="18" name="Дата 3">
            <a:extLst>
              <a:ext uri="{FF2B5EF4-FFF2-40B4-BE49-F238E27FC236}">
                <a16:creationId xmlns:a16="http://schemas.microsoft.com/office/drawing/2014/main" id="{06E150B1-F371-4C53-92F8-8A0DF9148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19" name="Нижний колонтитул 4">
            <a:extLst>
              <a:ext uri="{FF2B5EF4-FFF2-40B4-BE49-F238E27FC236}">
                <a16:creationId xmlns:a16="http://schemas.microsoft.com/office/drawing/2014/main" id="{5AF6EEC0-3A66-4399-9BFC-10D5DBE1E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20" name="Номер слайда 5">
            <a:extLst>
              <a:ext uri="{FF2B5EF4-FFF2-40B4-BE49-F238E27FC236}">
                <a16:creationId xmlns:a16="http://schemas.microsoft.com/office/drawing/2014/main" id="{868118E7-47E8-416B-95C4-8323E2F5B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70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92990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DE14951-0311-1C62-DCB6-B3C3D8887828}"/>
              </a:ext>
            </a:extLst>
          </p:cNvPr>
          <p:cNvSpPr txBox="1">
            <a:spLocks/>
          </p:cNvSpPr>
          <p:nvPr/>
        </p:nvSpPr>
        <p:spPr>
          <a:xfrm>
            <a:off x="682518" y="25213"/>
            <a:ext cx="8460941" cy="5954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LLP Lifetime </a:t>
            </a:r>
            <a:endParaRPr lang="ru-RU" sz="3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E6E19C-537B-4B01-ABC5-9BAC0654F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659" y="980728"/>
            <a:ext cx="7059511" cy="5151231"/>
          </a:xfrm>
          <a:prstGeom prst="rect">
            <a:avLst/>
          </a:prstGeom>
        </p:spPr>
      </p:pic>
      <p:sp>
        <p:nvSpPr>
          <p:cNvPr id="7" name="Дата 3">
            <a:extLst>
              <a:ext uri="{FF2B5EF4-FFF2-40B4-BE49-F238E27FC236}">
                <a16:creationId xmlns:a16="http://schemas.microsoft.com/office/drawing/2014/main" id="{2A325F31-AF6D-45F3-89D3-75934BCE9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64BCE98F-6C5A-4DD5-B4A8-979BC69B2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F10367DD-2E08-4551-9E30-BEFFE8A87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71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805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8C6D2A-2F13-4FA4-A557-279618DAC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640" y="908720"/>
            <a:ext cx="6528725" cy="4896544"/>
          </a:xfrm>
          <a:prstGeom prst="rect">
            <a:avLst/>
          </a:prstGeom>
        </p:spPr>
      </p:pic>
      <p:sp>
        <p:nvSpPr>
          <p:cNvPr id="7" name="Дата 3">
            <a:extLst>
              <a:ext uri="{FF2B5EF4-FFF2-40B4-BE49-F238E27FC236}">
                <a16:creationId xmlns:a16="http://schemas.microsoft.com/office/drawing/2014/main" id="{2E5FF400-6733-4D30-B090-90508B6E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191D6B10-FFEE-4A7F-A7C1-A07BB02BA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67C8463A-5CD6-49D3-BA5F-0B1CF42F5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72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84865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DE14951-0311-1C62-DCB6-B3C3D8887828}"/>
              </a:ext>
            </a:extLst>
          </p:cNvPr>
          <p:cNvSpPr txBox="1">
            <a:spLocks/>
          </p:cNvSpPr>
          <p:nvPr/>
        </p:nvSpPr>
        <p:spPr>
          <a:xfrm>
            <a:off x="682518" y="25213"/>
            <a:ext cx="8460941" cy="5954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Future Circular Colliders (100 </a:t>
            </a:r>
            <a:r>
              <a:rPr lang="en-US" sz="3200" dirty="0" err="1"/>
              <a:t>TeV</a:t>
            </a:r>
            <a:r>
              <a:rPr lang="en-US" sz="3200" dirty="0"/>
              <a:t> pp)</a:t>
            </a:r>
            <a:endParaRPr lang="ru-RU" sz="3000" dirty="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A34857A5-B36C-44A7-BF9C-02EDD0E50D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3"/>
          <a:stretch/>
        </p:blipFill>
        <p:spPr>
          <a:xfrm>
            <a:off x="86889" y="644522"/>
            <a:ext cx="2765271" cy="29284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49AE84-76DC-4B46-98B8-221D82F01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562" y="638771"/>
            <a:ext cx="4092875" cy="236398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9688D8-F94B-4512-952B-0E95FA879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958" y="3570447"/>
            <a:ext cx="7348482" cy="286223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6AE2BBF-3D48-4286-AC81-06F75892C0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5634" y="747730"/>
            <a:ext cx="3018405" cy="2244048"/>
          </a:xfrm>
          <a:prstGeom prst="rect">
            <a:avLst/>
          </a:prstGeom>
        </p:spPr>
      </p:pic>
      <p:sp>
        <p:nvSpPr>
          <p:cNvPr id="14" name="Нижний колонтитул 4">
            <a:extLst>
              <a:ext uri="{FF2B5EF4-FFF2-40B4-BE49-F238E27FC236}">
                <a16:creationId xmlns:a16="http://schemas.microsoft.com/office/drawing/2014/main" id="{6191AC5B-08E8-424A-897F-0DD2B672043E}"/>
              </a:ext>
            </a:extLst>
          </p:cNvPr>
          <p:cNvSpPr txBox="1">
            <a:spLocks/>
          </p:cNvSpPr>
          <p:nvPr/>
        </p:nvSpPr>
        <p:spPr>
          <a:xfrm>
            <a:off x="6249144" y="3100737"/>
            <a:ext cx="3414045" cy="40148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ru-RU"/>
            </a:defPPr>
            <a:lvl1pPr marL="0" algn="ctr" defTabSz="914296" rtl="0" eaLnBrk="1" latinLnBrk="0" hangingPunct="1">
              <a:defRPr sz="1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u="sng">
                <a:solidFill>
                  <a:srgbClr val="C0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Nature Physics</a:t>
            </a:r>
            <a:r>
              <a:rPr lang="fr-FR" sz="1800" u="sng">
                <a:solidFill>
                  <a:srgbClr val="C00000"/>
                </a:solidFill>
              </a:rPr>
              <a:t> 16</a:t>
            </a:r>
            <a:r>
              <a:rPr lang="fr-FR" sz="1800">
                <a:solidFill>
                  <a:srgbClr val="C00000"/>
                </a:solidFill>
              </a:rPr>
              <a:t>, 402–407 (2020)</a:t>
            </a:r>
            <a:endParaRPr lang="ru-RU" sz="1800" dirty="0">
              <a:solidFill>
                <a:srgbClr val="C00000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8A80BA2-458A-4439-AB96-104389C9C4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3688" y="4299881"/>
            <a:ext cx="1469792" cy="3532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46E9C1-FDE2-4803-A2FE-DCF6DEACEE3F}"/>
              </a:ext>
            </a:extLst>
          </p:cNvPr>
          <p:cNvSpPr txBox="1"/>
          <p:nvPr/>
        </p:nvSpPr>
        <p:spPr>
          <a:xfrm>
            <a:off x="101864" y="4653136"/>
            <a:ext cx="1394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The launch </a:t>
            </a:r>
            <a:endParaRPr lang="ru-RU" dirty="0">
              <a:solidFill>
                <a:srgbClr val="C00000"/>
              </a:solidFill>
            </a:endParaRPr>
          </a:p>
          <a:p>
            <a:pPr algn="ctr"/>
            <a:r>
              <a:rPr lang="en-US" dirty="0">
                <a:solidFill>
                  <a:srgbClr val="C00000"/>
                </a:solidFill>
              </a:rPr>
              <a:t>point is 2020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C4279A93-A632-435E-B1F7-42289FDAEAAE}"/>
              </a:ext>
            </a:extLst>
          </p:cNvPr>
          <p:cNvCxnSpPr/>
          <p:nvPr/>
        </p:nvCxnSpPr>
        <p:spPr>
          <a:xfrm flipV="1">
            <a:off x="1136576" y="3789040"/>
            <a:ext cx="504056" cy="687468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Дата 3">
            <a:extLst>
              <a:ext uri="{FF2B5EF4-FFF2-40B4-BE49-F238E27FC236}">
                <a16:creationId xmlns:a16="http://schemas.microsoft.com/office/drawing/2014/main" id="{FF777A19-3B78-4198-A4ED-2698B758D4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21" name="Нижний колонтитул 4">
            <a:extLst>
              <a:ext uri="{FF2B5EF4-FFF2-40B4-BE49-F238E27FC236}">
                <a16:creationId xmlns:a16="http://schemas.microsoft.com/office/drawing/2014/main" id="{95278F1E-EC52-4D90-BEE0-5A9EDCBB5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22" name="Номер слайда 5">
            <a:extLst>
              <a:ext uri="{FF2B5EF4-FFF2-40B4-BE49-F238E27FC236}">
                <a16:creationId xmlns:a16="http://schemas.microsoft.com/office/drawing/2014/main" id="{92353DA3-60D6-4602-B770-2A46FD5A6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73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58414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DE14951-0311-1C62-DCB6-B3C3D8887828}"/>
              </a:ext>
            </a:extLst>
          </p:cNvPr>
          <p:cNvSpPr txBox="1">
            <a:spLocks/>
          </p:cNvSpPr>
          <p:nvPr/>
        </p:nvSpPr>
        <p:spPr>
          <a:xfrm>
            <a:off x="682518" y="25213"/>
            <a:ext cx="8460941" cy="5954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FCC Projections </a:t>
            </a:r>
            <a:endParaRPr lang="ru-RU" sz="3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FEAC10-89C9-4BE0-A8E1-4621330CB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7" y="1458129"/>
            <a:ext cx="4903971" cy="24482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D4FC12-9838-4D9D-BBDA-91ABC83B6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016" y="1417149"/>
            <a:ext cx="4633090" cy="2587915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721E570-914D-49DE-AF88-30F4D6BBF288}"/>
              </a:ext>
            </a:extLst>
          </p:cNvPr>
          <p:cNvSpPr/>
          <p:nvPr/>
        </p:nvSpPr>
        <p:spPr>
          <a:xfrm>
            <a:off x="5143523" y="620688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err="1">
                <a:solidFill>
                  <a:srgbClr val="002060"/>
                </a:solidFill>
              </a:rPr>
              <a:t>Constraints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on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the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energy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scale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of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effective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field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theory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operators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469372F-9492-4571-9386-08E862DD2505}"/>
              </a:ext>
            </a:extLst>
          </p:cNvPr>
          <p:cNvSpPr/>
          <p:nvPr/>
        </p:nvSpPr>
        <p:spPr>
          <a:xfrm>
            <a:off x="156692" y="661936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R</a:t>
            </a:r>
            <a:r>
              <a:rPr lang="ru-RU" dirty="0" err="1">
                <a:solidFill>
                  <a:srgbClr val="002060"/>
                </a:solidFill>
              </a:rPr>
              <a:t>each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on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the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Higgs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and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anomalous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gauge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couplings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" name="Нижний колонтитул 4">
            <a:extLst>
              <a:ext uri="{FF2B5EF4-FFF2-40B4-BE49-F238E27FC236}">
                <a16:creationId xmlns:a16="http://schemas.microsoft.com/office/drawing/2014/main" id="{6EC9A7AE-323C-4BEA-81B0-0F85387F1D89}"/>
              </a:ext>
            </a:extLst>
          </p:cNvPr>
          <p:cNvSpPr txBox="1">
            <a:spLocks/>
          </p:cNvSpPr>
          <p:nvPr/>
        </p:nvSpPr>
        <p:spPr>
          <a:xfrm>
            <a:off x="3245977" y="1020284"/>
            <a:ext cx="3414045" cy="40148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ru-RU"/>
            </a:defPPr>
            <a:lvl1pPr marL="0" algn="ctr" defTabSz="914296" rtl="0" eaLnBrk="1" latinLnBrk="0" hangingPunct="1">
              <a:defRPr sz="1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u="sng">
                <a:solidFill>
                  <a:srgbClr val="C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Nature Physics</a:t>
            </a:r>
            <a:r>
              <a:rPr lang="fr-FR" sz="1800" u="sng">
                <a:solidFill>
                  <a:srgbClr val="C00000"/>
                </a:solidFill>
              </a:rPr>
              <a:t> 16</a:t>
            </a:r>
            <a:r>
              <a:rPr lang="fr-FR" sz="1800">
                <a:solidFill>
                  <a:srgbClr val="C00000"/>
                </a:solidFill>
              </a:rPr>
              <a:t>, 402–407 (2020)</a:t>
            </a:r>
            <a:endParaRPr lang="ru-RU" sz="1800" dirty="0">
              <a:solidFill>
                <a:srgbClr val="C00000"/>
              </a:solidFill>
            </a:endParaRPr>
          </a:p>
        </p:txBody>
      </p:sp>
      <p:sp>
        <p:nvSpPr>
          <p:cNvPr id="11" name="Дата 3">
            <a:extLst>
              <a:ext uri="{FF2B5EF4-FFF2-40B4-BE49-F238E27FC236}">
                <a16:creationId xmlns:a16="http://schemas.microsoft.com/office/drawing/2014/main" id="{14D284B0-F093-416F-AB85-FB938139AB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13" name="Нижний колонтитул 4">
            <a:extLst>
              <a:ext uri="{FF2B5EF4-FFF2-40B4-BE49-F238E27FC236}">
                <a16:creationId xmlns:a16="http://schemas.microsoft.com/office/drawing/2014/main" id="{AC8A2D33-6F46-439E-A785-6B187D4B3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E94E79A1-3250-4B85-9E62-8C5235FBF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74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70858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DE14951-0311-1C62-DCB6-B3C3D8887828}"/>
              </a:ext>
            </a:extLst>
          </p:cNvPr>
          <p:cNvSpPr txBox="1">
            <a:spLocks/>
          </p:cNvSpPr>
          <p:nvPr/>
        </p:nvSpPr>
        <p:spPr>
          <a:xfrm>
            <a:off x="682518" y="25213"/>
            <a:ext cx="8460941" cy="5954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Precisions achievable at FCC-</a:t>
            </a:r>
            <a:r>
              <a:rPr lang="en-US" sz="3200" dirty="0" err="1"/>
              <a:t>ee</a:t>
            </a:r>
            <a:endParaRPr lang="ru-RU" sz="3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E3875E-2EDB-4850-A6EB-134C8AF25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18" y="853501"/>
            <a:ext cx="7761312" cy="5327483"/>
          </a:xfrm>
          <a:prstGeom prst="rect">
            <a:avLst/>
          </a:prstGeom>
        </p:spPr>
      </p:pic>
      <p:sp>
        <p:nvSpPr>
          <p:cNvPr id="8" name="Дата 3">
            <a:extLst>
              <a:ext uri="{FF2B5EF4-FFF2-40B4-BE49-F238E27FC236}">
                <a16:creationId xmlns:a16="http://schemas.microsoft.com/office/drawing/2014/main" id="{A1E27061-8A1F-4990-85EC-3DCA9CF361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3154B71E-32C8-437A-B95D-5E65D643E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66FF8C5E-1B77-4124-BB24-B0A5ECB25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75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84799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The Actual Problems of Microworld Physics, Minsk</a:t>
            </a:r>
            <a:endParaRPr lang="ru-RU" dirty="0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DE14951-0311-1C62-DCB6-B3C3D8887828}"/>
              </a:ext>
            </a:extLst>
          </p:cNvPr>
          <p:cNvSpPr txBox="1">
            <a:spLocks/>
          </p:cNvSpPr>
          <p:nvPr/>
        </p:nvSpPr>
        <p:spPr>
          <a:xfrm>
            <a:off x="682518" y="25213"/>
            <a:ext cx="8460941" cy="5954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/>
              <a:t>e+e</a:t>
            </a:r>
            <a:r>
              <a:rPr lang="en-US" sz="3000" dirty="0"/>
              <a:t>- Colliders</a:t>
            </a:r>
            <a:endParaRPr lang="ru-RU" sz="300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FCA23A22-2C71-4A53-B328-98CB31626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29.09.2023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8AD3B3A-E9BE-4BA9-8E41-5C949104A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76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AC4FEB-31A8-456D-8703-520EB1EEE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6" y="672060"/>
            <a:ext cx="4398699" cy="32609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547093-5FD3-41CE-948E-F33D39162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730" y="620688"/>
            <a:ext cx="4786256" cy="34563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7AD126-8C4C-435F-B930-B911AFF4D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75" y="3875950"/>
            <a:ext cx="3957229" cy="29568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142969-321B-4CA2-AEAB-C089398AE3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5809" y="4077072"/>
            <a:ext cx="4012184" cy="278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155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2C6F772-4019-482E-BA32-5B7EDFB288BE}"/>
              </a:ext>
            </a:extLst>
          </p:cNvPr>
          <p:cNvSpPr txBox="1"/>
          <p:nvPr/>
        </p:nvSpPr>
        <p:spPr>
          <a:xfrm>
            <a:off x="1112834" y="723924"/>
            <a:ext cx="46085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002060"/>
                </a:solidFill>
                <a:sym typeface="Symbol" panose="05050102010706020507" pitchFamily="18" charset="2"/>
              </a:rPr>
              <a:t>Higgs boson is found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3E8968-E261-46A9-9B03-034DFB7BA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415" y="290587"/>
            <a:ext cx="2006303" cy="14822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A6408E-3C99-4C8C-92A2-F29B4E423F64}"/>
              </a:ext>
            </a:extLst>
          </p:cNvPr>
          <p:cNvSpPr txBox="1"/>
          <p:nvPr/>
        </p:nvSpPr>
        <p:spPr>
          <a:xfrm>
            <a:off x="1424608" y="2484185"/>
            <a:ext cx="4088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sym typeface="Symbol" panose="05050102010706020507" pitchFamily="18" charset="2"/>
              </a:rPr>
              <a:t>Standard Model works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F3BD7B-24AC-4A35-ACD4-44760A956553}"/>
              </a:ext>
            </a:extLst>
          </p:cNvPr>
          <p:cNvSpPr txBox="1"/>
          <p:nvPr/>
        </p:nvSpPr>
        <p:spPr>
          <a:xfrm>
            <a:off x="1503128" y="4256639"/>
            <a:ext cx="648072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sym typeface="Symbol" panose="05050102010706020507" pitchFamily="18" charset="2"/>
              </a:rPr>
              <a:t>Extensive Searches for New Physics</a:t>
            </a:r>
          </a:p>
          <a:p>
            <a:pPr marL="914348" lvl="1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2060"/>
                </a:solidFill>
                <a:sym typeface="Symbol" panose="05050102010706020507" pitchFamily="18" charset="2"/>
              </a:rPr>
              <a:t>No significant signals</a:t>
            </a:r>
          </a:p>
          <a:p>
            <a:pPr marL="914348" lvl="1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2060"/>
                </a:solidFill>
                <a:sym typeface="Symbol" panose="05050102010706020507" pitchFamily="18" charset="2"/>
              </a:rPr>
              <a:t>A set of hints</a:t>
            </a:r>
          </a:p>
          <a:p>
            <a:pPr marL="914348" lvl="1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2060"/>
                </a:solidFill>
                <a:sym typeface="Symbol" panose="05050102010706020507" pitchFamily="18" charset="2"/>
              </a:rPr>
              <a:t>A number of future projects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64186A0-2954-4A38-BE26-4B1B73C621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014" y="2070637"/>
            <a:ext cx="2521759" cy="16105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D01B666-8FFB-4659-B303-EEDDB8AAD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1312" y="4318344"/>
            <a:ext cx="1807565" cy="2171352"/>
          </a:xfrm>
          <a:prstGeom prst="rect">
            <a:avLst/>
          </a:prstGeom>
        </p:spPr>
      </p:pic>
      <p:sp>
        <p:nvSpPr>
          <p:cNvPr id="12" name="Дата 3">
            <a:extLst>
              <a:ext uri="{FF2B5EF4-FFF2-40B4-BE49-F238E27FC236}">
                <a16:creationId xmlns:a16="http://schemas.microsoft.com/office/drawing/2014/main" id="{F317ABF7-EC12-4BDB-B41F-8976F39B90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13" name="Нижний колонтитул 4">
            <a:extLst>
              <a:ext uri="{FF2B5EF4-FFF2-40B4-BE49-F238E27FC236}">
                <a16:creationId xmlns:a16="http://schemas.microsoft.com/office/drawing/2014/main" id="{FC28553E-6C6F-4D0D-B768-ADB9952E0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3A449422-13DA-4186-B150-327DE55D4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77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51463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519" y="610952"/>
            <a:ext cx="8460941" cy="1080120"/>
          </a:xfrm>
        </p:spPr>
        <p:txBody>
          <a:bodyPr>
            <a:normAutofit/>
          </a:bodyPr>
          <a:lstStyle/>
          <a:p>
            <a:r>
              <a:rPr lang="en-US" sz="3200" dirty="0"/>
              <a:t>Particle physics isn’t going to die — even if the LHC finds no new particles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B4E295AE-B25E-475A-B8E8-EBD929B8190D}"/>
              </a:ext>
            </a:extLst>
          </p:cNvPr>
          <p:cNvSpPr txBox="1">
            <a:spLocks/>
          </p:cNvSpPr>
          <p:nvPr/>
        </p:nvSpPr>
        <p:spPr>
          <a:xfrm>
            <a:off x="488504" y="5373216"/>
            <a:ext cx="8460941" cy="108012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Anyway…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05E047-A781-4153-A351-C44CEF4A2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947" y="1727432"/>
            <a:ext cx="5400053" cy="3711050"/>
          </a:xfrm>
          <a:prstGeom prst="rect">
            <a:avLst/>
          </a:prstGeom>
        </p:spPr>
      </p:pic>
      <p:sp>
        <p:nvSpPr>
          <p:cNvPr id="8" name="Дата 3">
            <a:extLst>
              <a:ext uri="{FF2B5EF4-FFF2-40B4-BE49-F238E27FC236}">
                <a16:creationId xmlns:a16="http://schemas.microsoft.com/office/drawing/2014/main" id="{6CC83F84-D022-4087-91F7-BBC65C8D3F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E7D5F694-3706-42E4-BE14-EDD590CBE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C2390151-12C6-427C-AFB9-4743F55F5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78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873982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6A591C4-37BD-4F63-8540-3E8A1924F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20" y="116632"/>
            <a:ext cx="5688632" cy="5688632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E63349A-87CC-4756-9B42-5C85300A9D64}"/>
              </a:ext>
            </a:extLst>
          </p:cNvPr>
          <p:cNvSpPr/>
          <p:nvPr/>
        </p:nvSpPr>
        <p:spPr>
          <a:xfrm>
            <a:off x="6033120" y="5805264"/>
            <a:ext cx="3558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</a:rPr>
              <a:t>The Hitchhiker's Guide to the Galaxy</a:t>
            </a:r>
          </a:p>
          <a:p>
            <a:r>
              <a:rPr lang="en-US" i="1" dirty="0">
                <a:solidFill>
                  <a:srgbClr val="002060"/>
                </a:solidFill>
              </a:rPr>
              <a:t>by Douglas Adams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F119394D-1DF5-452B-AB5C-1A8801386E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8EC4049A-7C99-4DF5-8E37-2D5F4AB3E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3B0B22AF-8E17-4FD4-8AEB-17C8EC646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79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8435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C74687BC-D7B3-4F40-B343-6984776018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49560"/>
            <a:ext cx="8458200" cy="1219200"/>
          </a:xfrm>
        </p:spPr>
        <p:txBody>
          <a:bodyPr/>
          <a:lstStyle/>
          <a:p>
            <a:pPr algn="l"/>
            <a:r>
              <a:rPr lang="en-US" altLang="zh-CN" sz="3600">
                <a:ea typeface="SimSun" panose="02010600030101010101" pitchFamily="2" charset="-122"/>
              </a:rPr>
              <a:t>The 11 Greatest Unanswered</a:t>
            </a:r>
            <a:r>
              <a:rPr lang="zh-CN" altLang="en-US" sz="3600">
                <a:ea typeface="SimSun" panose="02010600030101010101" pitchFamily="2" charset="-122"/>
              </a:rPr>
              <a:t> </a:t>
            </a:r>
            <a:r>
              <a:rPr lang="en-US" altLang="zh-CN" sz="3600">
                <a:ea typeface="SimSun" panose="02010600030101010101" pitchFamily="2" charset="-122"/>
              </a:rPr>
              <a:t>Questions of Physics (Discover, 2002) -6 are LHC related</a:t>
            </a:r>
            <a:endParaRPr lang="zh-CN" altLang="en-US" sz="3600">
              <a:solidFill>
                <a:srgbClr val="CC0066"/>
              </a:solidFill>
              <a:ea typeface="SimSun" panose="02010600030101010101" pitchFamily="2" charset="-122"/>
            </a:endParaRPr>
          </a:p>
        </p:txBody>
      </p:sp>
      <p:pic>
        <p:nvPicPr>
          <p:cNvPr id="100355" name="Picture 3">
            <a:extLst>
              <a:ext uri="{FF2B5EF4-FFF2-40B4-BE49-F238E27FC236}">
                <a16:creationId xmlns:a16="http://schemas.microsoft.com/office/drawing/2014/main" id="{20519C87-F664-4552-9740-E69999B64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40" y="1412776"/>
            <a:ext cx="3997325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356" name="Rectangle 4">
            <a:extLst>
              <a:ext uri="{FF2B5EF4-FFF2-40B4-BE49-F238E27FC236}">
                <a16:creationId xmlns:a16="http://schemas.microsoft.com/office/drawing/2014/main" id="{278696B0-B295-4F87-87FE-7FD970B37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664" y="1488976"/>
            <a:ext cx="4495800" cy="464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zh-CN" sz="1800" dirty="0">
                <a:ea typeface="SimSun" panose="02010600030101010101" pitchFamily="2" charset="-122"/>
              </a:rPr>
              <a:t>What is dark matter ?</a:t>
            </a:r>
          </a:p>
          <a:p>
            <a:pPr>
              <a:buFontTx/>
              <a:buAutoNum type="arabicPeriod"/>
            </a:pPr>
            <a:r>
              <a:rPr lang="en-US" altLang="zh-CN" sz="1800" dirty="0">
                <a:ea typeface="SimSun" panose="02010600030101010101" pitchFamily="2" charset="-122"/>
              </a:rPr>
              <a:t>What is dark energy ?</a:t>
            </a:r>
          </a:p>
          <a:p>
            <a:pPr>
              <a:buFontTx/>
              <a:buAutoNum type="arabicPeriod"/>
            </a:pPr>
            <a:r>
              <a:rPr lang="en-US" altLang="zh-CN" sz="1800" dirty="0">
                <a:ea typeface="SimSun" panose="02010600030101010101" pitchFamily="2" charset="-122"/>
              </a:rPr>
              <a:t>How were the heavy elements from </a:t>
            </a:r>
          </a:p>
          <a:p>
            <a:r>
              <a:rPr lang="en-US" altLang="zh-CN" sz="1800" dirty="0">
                <a:ea typeface="SimSun" panose="02010600030101010101" pitchFamily="2" charset="-122"/>
              </a:rPr>
              <a:t>      iron to uranium made ?</a:t>
            </a:r>
          </a:p>
          <a:p>
            <a:pPr>
              <a:buFontTx/>
              <a:buAutoNum type="arabicPeriod" startAt="4"/>
            </a:pPr>
            <a:r>
              <a:rPr lang="en-US" altLang="zh-CN" sz="1800" dirty="0">
                <a:ea typeface="SimSun" panose="02010600030101010101" pitchFamily="2" charset="-122"/>
              </a:rPr>
              <a:t>Do neutrinos have mass ?</a:t>
            </a:r>
          </a:p>
          <a:p>
            <a:pPr>
              <a:buFontTx/>
              <a:buAutoNum type="arabicPeriod" startAt="4"/>
            </a:pPr>
            <a:r>
              <a:rPr lang="en-US" altLang="zh-CN" sz="1800" dirty="0">
                <a:ea typeface="SimSun" panose="02010600030101010101" pitchFamily="2" charset="-122"/>
              </a:rPr>
              <a:t>Where do ultrahigh-energy particles</a:t>
            </a:r>
          </a:p>
          <a:p>
            <a:r>
              <a:rPr lang="en-US" altLang="zh-CN" sz="1800" dirty="0">
                <a:ea typeface="SimSun" panose="02010600030101010101" pitchFamily="2" charset="-122"/>
              </a:rPr>
              <a:t>      come from ?</a:t>
            </a:r>
          </a:p>
          <a:p>
            <a:pPr>
              <a:buFontTx/>
              <a:buAutoNum type="arabicPeriod" startAt="6"/>
            </a:pPr>
            <a:r>
              <a:rPr lang="en-US" altLang="zh-CN" sz="1800" dirty="0">
                <a:ea typeface="SimSun" panose="02010600030101010101" pitchFamily="2" charset="-122"/>
              </a:rPr>
              <a:t>Is a new theory of light and matter needed</a:t>
            </a:r>
          </a:p>
          <a:p>
            <a:r>
              <a:rPr lang="en-US" altLang="zh-CN" sz="1800" dirty="0">
                <a:ea typeface="SimSun" panose="02010600030101010101" pitchFamily="2" charset="-122"/>
              </a:rPr>
              <a:t>      to explain what happens at very high </a:t>
            </a:r>
          </a:p>
          <a:p>
            <a:r>
              <a:rPr lang="en-US" altLang="zh-CN" sz="1800" dirty="0">
                <a:ea typeface="SimSun" panose="02010600030101010101" pitchFamily="2" charset="-122"/>
              </a:rPr>
              <a:t>      energies and temperatures ?</a:t>
            </a:r>
          </a:p>
          <a:p>
            <a:r>
              <a:rPr lang="en-US" altLang="zh-CN" sz="1800" dirty="0">
                <a:ea typeface="SimSun" panose="02010600030101010101" pitchFamily="2" charset="-122"/>
              </a:rPr>
              <a:t>7.   Are there new state of matter at ultrahigh</a:t>
            </a:r>
          </a:p>
          <a:p>
            <a:r>
              <a:rPr lang="en-US" altLang="zh-CN" sz="1800" dirty="0">
                <a:ea typeface="SimSun" panose="02010600030101010101" pitchFamily="2" charset="-122"/>
              </a:rPr>
              <a:t>      temperate and </a:t>
            </a:r>
            <a:r>
              <a:rPr lang="en-US" altLang="zh-CN" sz="1800" dirty="0" err="1">
                <a:ea typeface="SimSun" panose="02010600030101010101" pitchFamily="2" charset="-122"/>
              </a:rPr>
              <a:t>dentisity</a:t>
            </a:r>
            <a:r>
              <a:rPr lang="en-US" altLang="zh-CN" sz="1800" dirty="0">
                <a:ea typeface="SimSun" panose="02010600030101010101" pitchFamily="2" charset="-122"/>
              </a:rPr>
              <a:t> ?</a:t>
            </a:r>
          </a:p>
          <a:p>
            <a:r>
              <a:rPr lang="en-US" altLang="zh-CN" sz="1800" dirty="0">
                <a:ea typeface="SimSun" panose="02010600030101010101" pitchFamily="2" charset="-122"/>
              </a:rPr>
              <a:t>8.   Are protons unstable ?</a:t>
            </a:r>
          </a:p>
          <a:p>
            <a:pPr>
              <a:buFontTx/>
              <a:buAutoNum type="arabicPeriod" startAt="9"/>
            </a:pPr>
            <a:r>
              <a:rPr lang="en-US" altLang="zh-CN" sz="1800" dirty="0">
                <a:ea typeface="SimSun" panose="02010600030101010101" pitchFamily="2" charset="-122"/>
              </a:rPr>
              <a:t>What is gravity ?</a:t>
            </a:r>
          </a:p>
          <a:p>
            <a:pPr>
              <a:buFontTx/>
              <a:buAutoNum type="arabicPeriod" startAt="9"/>
            </a:pPr>
            <a:r>
              <a:rPr lang="en-US" altLang="zh-CN" sz="1800" dirty="0">
                <a:ea typeface="SimSun" panose="02010600030101010101" pitchFamily="2" charset="-122"/>
              </a:rPr>
              <a:t> Are there additional dimensions ?</a:t>
            </a:r>
          </a:p>
          <a:p>
            <a:pPr>
              <a:buFontTx/>
              <a:buAutoNum type="arabicPeriod" startAt="9"/>
            </a:pPr>
            <a:r>
              <a:rPr lang="en-US" altLang="zh-CN" sz="1800" dirty="0">
                <a:ea typeface="SimSun" panose="02010600030101010101" pitchFamily="2" charset="-122"/>
              </a:rPr>
              <a:t> How did the universe begin ?</a:t>
            </a:r>
          </a:p>
        </p:txBody>
      </p:sp>
      <p:sp>
        <p:nvSpPr>
          <p:cNvPr id="100357" name="Line 5">
            <a:extLst>
              <a:ext uri="{FF2B5EF4-FFF2-40B4-BE49-F238E27FC236}">
                <a16:creationId xmlns:a16="http://schemas.microsoft.com/office/drawing/2014/main" id="{448D22E0-863F-4331-909D-0FBFB5B13549}"/>
              </a:ext>
            </a:extLst>
          </p:cNvPr>
          <p:cNvSpPr>
            <a:spLocks noChangeShapeType="1"/>
          </p:cNvSpPr>
          <p:nvPr/>
        </p:nvSpPr>
        <p:spPr bwMode="auto">
          <a:xfrm>
            <a:off x="4709864" y="1869976"/>
            <a:ext cx="2362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0358" name="Line 6">
            <a:extLst>
              <a:ext uri="{FF2B5EF4-FFF2-40B4-BE49-F238E27FC236}">
                <a16:creationId xmlns:a16="http://schemas.microsoft.com/office/drawing/2014/main" id="{71C5FFEB-CCDD-4A74-AAF6-279DFBDEDC8C}"/>
              </a:ext>
            </a:extLst>
          </p:cNvPr>
          <p:cNvSpPr>
            <a:spLocks noChangeShapeType="1"/>
          </p:cNvSpPr>
          <p:nvPr/>
        </p:nvSpPr>
        <p:spPr bwMode="auto">
          <a:xfrm>
            <a:off x="4709864" y="5756176"/>
            <a:ext cx="3581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0359" name="Line 7">
            <a:extLst>
              <a:ext uri="{FF2B5EF4-FFF2-40B4-BE49-F238E27FC236}">
                <a16:creationId xmlns:a16="http://schemas.microsoft.com/office/drawing/2014/main" id="{23EA3634-6B2D-40FD-A492-63639FD1A168}"/>
              </a:ext>
            </a:extLst>
          </p:cNvPr>
          <p:cNvSpPr>
            <a:spLocks noChangeShapeType="1"/>
          </p:cNvSpPr>
          <p:nvPr/>
        </p:nvSpPr>
        <p:spPr bwMode="auto">
          <a:xfrm>
            <a:off x="4709864" y="5451376"/>
            <a:ext cx="2514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0360" name="Line 8">
            <a:extLst>
              <a:ext uri="{FF2B5EF4-FFF2-40B4-BE49-F238E27FC236}">
                <a16:creationId xmlns:a16="http://schemas.microsoft.com/office/drawing/2014/main" id="{DA500915-7D82-4568-A878-8A5852CCEB4B}"/>
              </a:ext>
            </a:extLst>
          </p:cNvPr>
          <p:cNvSpPr>
            <a:spLocks noChangeShapeType="1"/>
          </p:cNvSpPr>
          <p:nvPr/>
        </p:nvSpPr>
        <p:spPr bwMode="auto">
          <a:xfrm>
            <a:off x="4709864" y="3012976"/>
            <a:ext cx="2819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0361" name="Line 9">
            <a:extLst>
              <a:ext uri="{FF2B5EF4-FFF2-40B4-BE49-F238E27FC236}">
                <a16:creationId xmlns:a16="http://schemas.microsoft.com/office/drawing/2014/main" id="{52F18EE8-825B-473E-B74B-26EA57014078}"/>
              </a:ext>
            </a:extLst>
          </p:cNvPr>
          <p:cNvSpPr>
            <a:spLocks noChangeShapeType="1"/>
          </p:cNvSpPr>
          <p:nvPr/>
        </p:nvSpPr>
        <p:spPr bwMode="auto">
          <a:xfrm>
            <a:off x="4709864" y="6060976"/>
            <a:ext cx="3581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0362" name="Line 10">
            <a:extLst>
              <a:ext uri="{FF2B5EF4-FFF2-40B4-BE49-F238E27FC236}">
                <a16:creationId xmlns:a16="http://schemas.microsoft.com/office/drawing/2014/main" id="{FC368E36-4275-4565-B218-5C4CD419C947}"/>
              </a:ext>
            </a:extLst>
          </p:cNvPr>
          <p:cNvSpPr>
            <a:spLocks noChangeShapeType="1"/>
          </p:cNvSpPr>
          <p:nvPr/>
        </p:nvSpPr>
        <p:spPr bwMode="auto">
          <a:xfrm>
            <a:off x="4709864" y="2174776"/>
            <a:ext cx="2362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Дата 3">
            <a:extLst>
              <a:ext uri="{FF2B5EF4-FFF2-40B4-BE49-F238E27FC236}">
                <a16:creationId xmlns:a16="http://schemas.microsoft.com/office/drawing/2014/main" id="{B9A672B7-0ABB-3D16-6FD7-962D42037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CD1D0AB9-B5D4-1F92-7AEA-D23F22F3B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226C331A-C813-50FA-C967-6E9FABC40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6" y="6496095"/>
            <a:ext cx="504657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8</a:t>
            </a:fld>
            <a:endParaRPr lang="ru-RU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755BD3-286D-4215-9461-D81B27A99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3045"/>
            <a:ext cx="9906000" cy="55721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6576" y="908720"/>
            <a:ext cx="8460941" cy="2448272"/>
          </a:xfrm>
        </p:spPr>
        <p:txBody>
          <a:bodyPr>
            <a:normAutofit/>
          </a:bodyPr>
          <a:lstStyle/>
          <a:p>
            <a:pPr algn="r"/>
            <a:r>
              <a:rPr lang="ru-RU" sz="3200" dirty="0" err="1">
                <a:solidFill>
                  <a:schemeClr val="bg1"/>
                </a:solidFill>
              </a:rPr>
              <a:t>Оорт</a:t>
            </a:r>
            <a:r>
              <a:rPr lang="ru-RU" sz="3200" dirty="0">
                <a:solidFill>
                  <a:schemeClr val="bg1"/>
                </a:solidFill>
              </a:rPr>
              <a:t> первый взглянул на звездное небо и заметил, что Галактика вращается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/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i="1" dirty="0">
                <a:solidFill>
                  <a:schemeClr val="bg1"/>
                </a:solidFill>
              </a:rPr>
              <a:t>(с) Г. Проницательный </a:t>
            </a:r>
            <a:endParaRPr lang="en-US" sz="3200" i="1" dirty="0">
              <a:solidFill>
                <a:schemeClr val="bg1"/>
              </a:solidFill>
            </a:endParaRP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14B90E50-8A65-4ECA-B6FC-4A98FE256D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734F51C1-09B1-4524-8B24-E4DD15C8A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44B5DAC1-847A-4499-B795-130A5D618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80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54651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520" y="908720"/>
            <a:ext cx="8460941" cy="620688"/>
          </a:xfrm>
        </p:spPr>
        <p:txBody>
          <a:bodyPr>
            <a:normAutofit/>
          </a:bodyPr>
          <a:lstStyle/>
          <a:p>
            <a:r>
              <a:rPr lang="en-US" sz="3000" dirty="0"/>
              <a:t>THANK YOU FOR YOUR ATTENTION!</a:t>
            </a:r>
            <a:endParaRPr lang="ru-RU" sz="3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33494C-5D5D-4017-B2C5-DAC0AF622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150" y="1748255"/>
            <a:ext cx="5539680" cy="4232316"/>
          </a:xfrm>
          <a:prstGeom prst="rect">
            <a:avLst/>
          </a:prstGeom>
        </p:spPr>
      </p:pic>
      <p:sp>
        <p:nvSpPr>
          <p:cNvPr id="8" name="Дата 3">
            <a:extLst>
              <a:ext uri="{FF2B5EF4-FFF2-40B4-BE49-F238E27FC236}">
                <a16:creationId xmlns:a16="http://schemas.microsoft.com/office/drawing/2014/main" id="{DDE5F332-3BFB-4A75-80D5-6EC7C3794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92403406-6ED1-442D-B4CE-C9B1FD2E3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D2CA8797-D61B-4DE8-9601-BCE649584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9504" y="6496095"/>
            <a:ext cx="432649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81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919614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1A2235-D847-4AEC-A0F3-8180A7A19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040" y="786456"/>
            <a:ext cx="4541982" cy="3044307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Lomonosov 2023</a:t>
            </a:r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E9725CF-A102-4609-980F-A84C2B7F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620688"/>
          </a:xfrm>
        </p:spPr>
        <p:txBody>
          <a:bodyPr>
            <a:normAutofit/>
          </a:bodyPr>
          <a:lstStyle/>
          <a:p>
            <a:r>
              <a:rPr lang="en-US" sz="3000" dirty="0"/>
              <a:t>Some Statistics from CMS</a:t>
            </a:r>
            <a:endParaRPr lang="ru-RU" sz="3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CB2BC3-D2E3-4275-98C8-850696AD067B}"/>
              </a:ext>
            </a:extLst>
          </p:cNvPr>
          <p:cNvSpPr txBox="1"/>
          <p:nvPr/>
        </p:nvSpPr>
        <p:spPr>
          <a:xfrm>
            <a:off x="111166" y="625331"/>
            <a:ext cx="570593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This talk are summarized the selected (by me) the recent CMS Results </a:t>
            </a:r>
            <a:r>
              <a:rPr lang="en-US" sz="1600" dirty="0" err="1">
                <a:solidFill>
                  <a:srgbClr val="C00000"/>
                </a:solidFill>
                <a:sym typeface="Symbol" panose="05050102010706020507" pitchFamily="18" charset="2"/>
              </a:rPr>
              <a:t>results</a:t>
            </a: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 (the SM, Higgs physics and BSM)</a:t>
            </a:r>
          </a:p>
          <a:p>
            <a:endParaRPr lang="en-US" sz="500" dirty="0">
              <a:solidFill>
                <a:srgbClr val="002060"/>
              </a:solidFill>
              <a:highlight>
                <a:srgbClr val="FFFF00"/>
              </a:highlight>
              <a:sym typeface="Symbol" panose="05050102010706020507" pitchFamily="18" charset="2"/>
            </a:endParaRPr>
          </a:p>
          <a:p>
            <a:pPr lvl="1"/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LHCP2023, 22-27 May, </a:t>
            </a:r>
            <a:r>
              <a:rPr lang="en-US" sz="1600" dirty="0" err="1">
                <a:solidFill>
                  <a:srgbClr val="002060"/>
                </a:solidFill>
                <a:sym typeface="Symbol" panose="05050102010706020507" pitchFamily="18" charset="2"/>
              </a:rPr>
              <a:t>Belgrad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, </a:t>
            </a:r>
          </a:p>
          <a:p>
            <a:pPr lvl="1"/>
            <a:r>
              <a:rPr lang="en-US" sz="1600" dirty="0">
                <a:solidFill>
                  <a:srgbClr val="002060"/>
                </a:solidFill>
              </a:rPr>
              <a:t>EPS-HEP2023, 21-25 Aug 2023, Hamburg</a:t>
            </a:r>
          </a:p>
          <a:p>
            <a:pPr lvl="1"/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  <a:hlinkClick r:id="rId4"/>
              </a:rPr>
              <a:t>Recent CMS Briefings</a:t>
            </a:r>
            <a:endParaRPr lang="en-US" sz="500" dirty="0">
              <a:solidFill>
                <a:srgbClr val="002060"/>
              </a:solidFill>
              <a:sym typeface="Symbol" panose="05050102010706020507" pitchFamily="18" charset="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F675DE-B43A-4C82-9C7B-6C2DA551EC9A}"/>
              </a:ext>
            </a:extLst>
          </p:cNvPr>
          <p:cNvSpPr txBox="1"/>
          <p:nvPr/>
        </p:nvSpPr>
        <p:spPr>
          <a:xfrm>
            <a:off x="5673080" y="1385279"/>
            <a:ext cx="23030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1210</a:t>
            </a:r>
            <a:r>
              <a:rPr lang="en-US" dirty="0"/>
              <a:t> papers based on </a:t>
            </a:r>
          </a:p>
          <a:p>
            <a:r>
              <a:rPr lang="en-US" dirty="0"/>
              <a:t>collision data </a:t>
            </a:r>
          </a:p>
          <a:p>
            <a:r>
              <a:rPr lang="en-US" dirty="0"/>
              <a:t>(+25 on cosmic data)</a:t>
            </a:r>
            <a:endParaRPr lang="ru-RU" dirty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D6DE91F-0D92-48CA-A2CA-93B0AEEBF0A5}"/>
              </a:ext>
            </a:extLst>
          </p:cNvPr>
          <p:cNvSpPr/>
          <p:nvPr/>
        </p:nvSpPr>
        <p:spPr>
          <a:xfrm>
            <a:off x="5601073" y="3915367"/>
            <a:ext cx="43049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hlinkClick r:id="rId5"/>
              </a:rPr>
              <a:t>http://cern.ch/cms-results/public-results/publications-vs-time/</a:t>
            </a:r>
            <a:r>
              <a:rPr lang="en-US" sz="1600" dirty="0"/>
              <a:t> </a:t>
            </a:r>
            <a:endParaRPr lang="ru-RU" sz="1600" dirty="0"/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D3A6824E-CA15-42CD-A0F7-D7EE7CE71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82</a:t>
            </a:fld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BE9A53-C498-4E39-ABCE-91323CC81B35}"/>
              </a:ext>
            </a:extLst>
          </p:cNvPr>
          <p:cNvSpPr txBox="1"/>
          <p:nvPr/>
        </p:nvSpPr>
        <p:spPr>
          <a:xfrm>
            <a:off x="145063" y="2060848"/>
            <a:ext cx="545600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Lomonosov2023 talks with the CMS Results</a:t>
            </a:r>
          </a:p>
          <a:p>
            <a:endParaRPr lang="en-US" sz="5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r>
              <a:rPr lang="en-US" sz="1400" dirty="0">
                <a:solidFill>
                  <a:srgbClr val="C00000"/>
                </a:solidFill>
              </a:rPr>
              <a:t>QCD and Heavy Ions</a:t>
            </a:r>
          </a:p>
          <a:p>
            <a:r>
              <a:rPr lang="en-US" sz="1400" dirty="0">
                <a:solidFill>
                  <a:srgbClr val="002060"/>
                </a:solidFill>
              </a:rPr>
              <a:t>Olga </a:t>
            </a:r>
            <a:r>
              <a:rPr lang="en-US" sz="1400" dirty="0" err="1">
                <a:solidFill>
                  <a:srgbClr val="002060"/>
                </a:solidFill>
              </a:rPr>
              <a:t>Kodolova</a:t>
            </a:r>
            <a:r>
              <a:rPr lang="en-US" sz="1400" dirty="0">
                <a:solidFill>
                  <a:srgbClr val="002060"/>
                </a:solidFill>
                <a:sym typeface="Symbol" panose="05050102010706020507" pitchFamily="18" charset="2"/>
              </a:rPr>
              <a:t>, </a:t>
            </a:r>
            <a:r>
              <a:rPr lang="en-US" sz="1400" dirty="0">
                <a:solidFill>
                  <a:srgbClr val="002060"/>
                </a:solidFill>
              </a:rPr>
              <a:t>QCD physics with CMS detector</a:t>
            </a:r>
            <a:endParaRPr lang="en-US" sz="14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r>
              <a:rPr lang="en-US" sz="1400" dirty="0" err="1">
                <a:solidFill>
                  <a:srgbClr val="002060"/>
                </a:solidFill>
              </a:rPr>
              <a:t>Serguei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err="1">
                <a:solidFill>
                  <a:srgbClr val="002060"/>
                </a:solidFill>
              </a:rPr>
              <a:t>Petrushanko</a:t>
            </a:r>
            <a:r>
              <a:rPr lang="en-US" sz="1400" dirty="0">
                <a:solidFill>
                  <a:srgbClr val="002060"/>
                </a:solidFill>
              </a:rPr>
              <a:t>, Latest results on heavy-ion physics..</a:t>
            </a:r>
          </a:p>
          <a:p>
            <a:r>
              <a:rPr lang="en-US" sz="1400" dirty="0" err="1">
                <a:solidFill>
                  <a:srgbClr val="002060"/>
                </a:solidFill>
              </a:rPr>
              <a:t>D.Myagkov</a:t>
            </a:r>
            <a:r>
              <a:rPr lang="en-US" sz="1400" dirty="0">
                <a:solidFill>
                  <a:srgbClr val="002060"/>
                </a:solidFill>
              </a:rPr>
              <a:t> (MSU) Azimuthal anisotropy in </a:t>
            </a:r>
            <a:r>
              <a:rPr lang="en-US" sz="1400" dirty="0" err="1">
                <a:solidFill>
                  <a:srgbClr val="002060"/>
                </a:solidFill>
              </a:rPr>
              <a:t>Xe</a:t>
            </a:r>
            <a:r>
              <a:rPr lang="en-US" sz="1400" dirty="0">
                <a:solidFill>
                  <a:srgbClr val="002060"/>
                </a:solidFill>
              </a:rPr>
              <a:t>–</a:t>
            </a:r>
            <a:r>
              <a:rPr lang="en-US" sz="1400" dirty="0" err="1">
                <a:solidFill>
                  <a:srgbClr val="002060"/>
                </a:solidFill>
              </a:rPr>
              <a:t>Xe</a:t>
            </a:r>
            <a:r>
              <a:rPr lang="en-US" sz="1400" dirty="0">
                <a:solidFill>
                  <a:srgbClr val="002060"/>
                </a:solidFill>
              </a:rPr>
              <a:t> and Pb–Pb collisions.. </a:t>
            </a:r>
          </a:p>
          <a:p>
            <a:endParaRPr lang="en-US" sz="500" dirty="0">
              <a:solidFill>
                <a:srgbClr val="C00000"/>
              </a:solidFill>
            </a:endParaRPr>
          </a:p>
          <a:p>
            <a:r>
              <a:rPr lang="en-US" sz="1400" dirty="0">
                <a:solidFill>
                  <a:srgbClr val="C00000"/>
                </a:solidFill>
              </a:rPr>
              <a:t>Standard Model</a:t>
            </a:r>
          </a:p>
          <a:p>
            <a:r>
              <a:rPr lang="en-US" sz="1400" dirty="0">
                <a:solidFill>
                  <a:srgbClr val="002060"/>
                </a:solidFill>
              </a:rPr>
              <a:t>Nikita Petrov, New resonances in J/psi J/psi mass spectrum at CMS</a:t>
            </a:r>
          </a:p>
          <a:p>
            <a:r>
              <a:rPr lang="en-US" sz="1400" dirty="0">
                <a:solidFill>
                  <a:srgbClr val="002060"/>
                </a:solidFill>
              </a:rPr>
              <a:t>Kirill Ivanov, CMS results on heavy </a:t>
            </a:r>
            <a:r>
              <a:rPr lang="en-US" sz="1400" dirty="0" err="1">
                <a:solidFill>
                  <a:srgbClr val="002060"/>
                </a:solidFill>
              </a:rPr>
              <a:t>flavour</a:t>
            </a:r>
            <a:r>
              <a:rPr lang="en-US" sz="1400" dirty="0">
                <a:solidFill>
                  <a:srgbClr val="002060"/>
                </a:solidFill>
              </a:rPr>
              <a:t> spectroscopy and production</a:t>
            </a:r>
          </a:p>
          <a:p>
            <a:r>
              <a:rPr lang="en-US" sz="1400" dirty="0">
                <a:solidFill>
                  <a:srgbClr val="002060"/>
                </a:solidFill>
              </a:rPr>
              <a:t>Ruslan </a:t>
            </a:r>
            <a:r>
              <a:rPr lang="en-US" sz="1400" dirty="0" err="1">
                <a:solidFill>
                  <a:srgbClr val="002060"/>
                </a:solidFill>
              </a:rPr>
              <a:t>Chistov</a:t>
            </a:r>
            <a:r>
              <a:rPr lang="en-US" sz="1400" dirty="0">
                <a:solidFill>
                  <a:srgbClr val="002060"/>
                </a:solidFill>
              </a:rPr>
              <a:t>, Searches for lepton </a:t>
            </a:r>
            <a:r>
              <a:rPr lang="en-US" sz="1400" dirty="0" err="1">
                <a:solidFill>
                  <a:srgbClr val="002060"/>
                </a:solidFill>
              </a:rPr>
              <a:t>flavour</a:t>
            </a:r>
            <a:r>
              <a:rPr lang="en-US" sz="1400" dirty="0">
                <a:solidFill>
                  <a:srgbClr val="002060"/>
                </a:solidFill>
              </a:rPr>
              <a:t> / universality violation at CMS </a:t>
            </a:r>
          </a:p>
          <a:p>
            <a:r>
              <a:rPr lang="en-US" sz="1400" dirty="0">
                <a:solidFill>
                  <a:srgbClr val="002060"/>
                </a:solidFill>
              </a:rPr>
              <a:t>Maksim </a:t>
            </a:r>
            <a:r>
              <a:rPr lang="en-US" sz="1400" dirty="0" err="1">
                <a:solidFill>
                  <a:srgbClr val="002060"/>
                </a:solidFill>
              </a:rPr>
              <a:t>Sergeev</a:t>
            </a:r>
            <a:r>
              <a:rPr lang="en-US" sz="1400" dirty="0">
                <a:solidFill>
                  <a:srgbClr val="002060"/>
                </a:solidFill>
              </a:rPr>
              <a:t>, Recent CMS results on rare heavy </a:t>
            </a:r>
            <a:r>
              <a:rPr lang="en-US" sz="1400" dirty="0" err="1">
                <a:solidFill>
                  <a:srgbClr val="002060"/>
                </a:solidFill>
              </a:rPr>
              <a:t>flavour</a:t>
            </a:r>
            <a:r>
              <a:rPr lang="en-US" sz="1400" dirty="0">
                <a:solidFill>
                  <a:srgbClr val="002060"/>
                </a:solidFill>
              </a:rPr>
              <a:t> decays</a:t>
            </a:r>
          </a:p>
          <a:p>
            <a:r>
              <a:rPr lang="en-US" sz="1400" dirty="0" err="1">
                <a:solidFill>
                  <a:srgbClr val="002060"/>
                </a:solidFill>
              </a:rPr>
              <a:t>Itana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err="1">
                <a:solidFill>
                  <a:srgbClr val="002060"/>
                </a:solidFill>
              </a:rPr>
              <a:t>Bubanja</a:t>
            </a:r>
            <a:r>
              <a:rPr lang="en-US" sz="1400" dirty="0">
                <a:solidFill>
                  <a:srgbClr val="002060"/>
                </a:solidFill>
              </a:rPr>
              <a:t>, Inclusive production of vector bosons in CMS</a:t>
            </a:r>
            <a:endParaRPr lang="en-US" sz="14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endParaRPr lang="en-US" sz="500" dirty="0">
              <a:solidFill>
                <a:srgbClr val="C00000"/>
              </a:solidFill>
            </a:endParaRPr>
          </a:p>
          <a:p>
            <a:r>
              <a:rPr lang="en-US" sz="1400" dirty="0">
                <a:solidFill>
                  <a:srgbClr val="C00000"/>
                </a:solidFill>
              </a:rPr>
              <a:t>Beyond the Standard Model</a:t>
            </a:r>
          </a:p>
          <a:p>
            <a:r>
              <a:rPr lang="en-US" sz="1400" dirty="0">
                <a:solidFill>
                  <a:srgbClr val="002060"/>
                </a:solidFill>
                <a:sym typeface="Symbol" panose="05050102010706020507" pitchFamily="18" charset="2"/>
              </a:rPr>
              <a:t>Maria </a:t>
            </a:r>
            <a:r>
              <a:rPr lang="en-US" sz="1400" dirty="0" err="1">
                <a:solidFill>
                  <a:srgbClr val="002060"/>
                </a:solidFill>
                <a:sym typeface="Symbol" panose="05050102010706020507" pitchFamily="18" charset="2"/>
              </a:rPr>
              <a:t>Savina</a:t>
            </a:r>
            <a:r>
              <a:rPr lang="en-US" sz="1400" dirty="0">
                <a:solidFill>
                  <a:srgbClr val="002060"/>
                </a:solidFill>
                <a:sym typeface="Symbol" panose="05050102010706020507" pitchFamily="18" charset="2"/>
              </a:rPr>
              <a:t>, Dark Matter Search at the LHC</a:t>
            </a:r>
          </a:p>
          <a:p>
            <a:endParaRPr lang="en-US" sz="500" dirty="0">
              <a:solidFill>
                <a:srgbClr val="002060"/>
              </a:solidFill>
              <a:sym typeface="Symbol" panose="05050102010706020507" pitchFamily="18" charset="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E9B429-443C-4974-B578-7926E8D925EC}"/>
              </a:ext>
            </a:extLst>
          </p:cNvPr>
          <p:cNvSpPr txBox="1"/>
          <p:nvPr/>
        </p:nvSpPr>
        <p:spPr>
          <a:xfrm>
            <a:off x="198297" y="5157192"/>
            <a:ext cx="5402774" cy="14003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CMS Publications Page</a:t>
            </a:r>
          </a:p>
          <a:p>
            <a:r>
              <a:rPr lang="en-US" sz="1600" dirty="0">
                <a:solidFill>
                  <a:srgbClr val="FF0000"/>
                </a:solidFill>
                <a:sym typeface="Symbol" panose="05050102010706020507" pitchFamily="18" charset="2"/>
                <a:hlinkClick r:id="rId6"/>
              </a:rPr>
              <a:t>https://cms-results.web.cern.ch/cms-results/public-results/publications/</a:t>
            </a:r>
            <a:r>
              <a:rPr lang="en-US" sz="1600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</a:p>
          <a:p>
            <a:endParaRPr lang="en-US" sz="500" dirty="0">
              <a:solidFill>
                <a:srgbClr val="C00000"/>
              </a:solidFill>
              <a:sym typeface="Symbol" panose="05050102010706020507" pitchFamily="18" charset="2"/>
            </a:endParaRPr>
          </a:p>
          <a:p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CMS Public Results (newest)</a:t>
            </a:r>
          </a:p>
          <a:p>
            <a:r>
              <a:rPr lang="en-US" sz="1600" dirty="0">
                <a:solidFill>
                  <a:srgbClr val="FF0000"/>
                </a:solidFill>
                <a:sym typeface="Symbol" panose="05050102010706020507" pitchFamily="18" charset="2"/>
                <a:hlinkClick r:id="rId7"/>
              </a:rPr>
              <a:t>https://cms-results-search.web.cern.ch/</a:t>
            </a:r>
            <a:r>
              <a:rPr lang="en-US" sz="1600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449C9A9-3355-4E16-A3DE-D221B30C84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9024" y="4429586"/>
            <a:ext cx="2594421" cy="2269554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E16F51B7-D6B6-4BD7-8E3E-5121D061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5816" y="6520259"/>
            <a:ext cx="1015257" cy="365125"/>
          </a:xfrm>
        </p:spPr>
        <p:txBody>
          <a:bodyPr/>
          <a:lstStyle/>
          <a:p>
            <a:fld id="{9FB5172C-2F97-4736-B814-96693D10F78F}" type="datetime1">
              <a:rPr lang="ru-RU" smtClean="0"/>
              <a:t>29.08.2023</a:t>
            </a:fld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9C427A-7F88-45A6-BBAC-DF7D992F8CE9}"/>
              </a:ext>
            </a:extLst>
          </p:cNvPr>
          <p:cNvSpPr txBox="1"/>
          <p:nvPr/>
        </p:nvSpPr>
        <p:spPr>
          <a:xfrm>
            <a:off x="7689304" y="4429586"/>
            <a:ext cx="218282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35% of Standard Model (SMP/FSQ/BPH/TOP)</a:t>
            </a:r>
          </a:p>
          <a:p>
            <a:endParaRPr lang="en-US" sz="500" dirty="0">
              <a:solidFill>
                <a:srgbClr val="C00000"/>
              </a:solidFill>
              <a:sym typeface="Symbol" panose="05050102010706020507" pitchFamily="18" charset="2"/>
            </a:endParaRPr>
          </a:p>
          <a:p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14% of Higgs Physics</a:t>
            </a:r>
          </a:p>
          <a:p>
            <a:endParaRPr lang="en-US" sz="500" dirty="0">
              <a:solidFill>
                <a:srgbClr val="C00000"/>
              </a:solidFill>
              <a:sym typeface="Symbol" panose="05050102010706020507" pitchFamily="18" charset="2"/>
            </a:endParaRPr>
          </a:p>
          <a:p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36% of BSM Physics (EXO/B2G/SUSY)</a:t>
            </a:r>
          </a:p>
          <a:p>
            <a:endParaRPr lang="en-US" sz="500" dirty="0">
              <a:solidFill>
                <a:srgbClr val="C00000"/>
              </a:solidFill>
              <a:sym typeface="Symbol" panose="05050102010706020507" pitchFamily="18" charset="2"/>
            </a:endParaRPr>
          </a:p>
          <a:p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11% of Heavy Ion</a:t>
            </a:r>
          </a:p>
          <a:p>
            <a:endParaRPr lang="en-US" sz="500" dirty="0">
              <a:solidFill>
                <a:srgbClr val="002060"/>
              </a:solidFill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2330038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05CDBA63-5528-4F05-8DA1-B09E305D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8944" y="6484723"/>
            <a:ext cx="1224136" cy="365125"/>
          </a:xfrm>
        </p:spPr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Example of SM Physics Objects 2010-2015</a:t>
            </a:r>
          </a:p>
        </p:txBody>
      </p:sp>
      <p:sp>
        <p:nvSpPr>
          <p:cNvPr id="8" name="Text Box 16">
            <a:extLst>
              <a:ext uri="{FF2B5EF4-FFF2-40B4-BE49-F238E27FC236}">
                <a16:creationId xmlns:a16="http://schemas.microsoft.com/office/drawing/2014/main" id="{027DFD4E-E5FE-49CA-85A6-446B9C992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4" y="584201"/>
            <a:ext cx="92587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kumimoji="0" lang="en-US" altLang="ru-RU" sz="2000" b="0" dirty="0">
                <a:solidFill>
                  <a:srgbClr val="FF0000"/>
                </a:solidFill>
                <a:latin typeface="+mn-lt"/>
              </a:rPr>
              <a:t>CMS Muon System shows a excellent performance to detect different </a:t>
            </a:r>
            <a:r>
              <a:rPr kumimoji="0" lang="en-US" altLang="ru-RU" sz="2000" dirty="0">
                <a:solidFill>
                  <a:srgbClr val="FF0000"/>
                </a:solidFill>
                <a:latin typeface="+mn-lt"/>
              </a:rPr>
              <a:t>resonances</a:t>
            </a:r>
            <a:endParaRPr kumimoji="0" lang="en-US" altLang="ru-RU" sz="2000" b="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26A69C5A-2D08-4193-A0F4-DFEA7ED2F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246" y="3172467"/>
            <a:ext cx="40322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68EF1C6A-9389-4899-8A76-D208A7CC8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7658" y="3357589"/>
            <a:ext cx="1366838" cy="3413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7A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ru-RU" sz="1600" dirty="0">
                <a:solidFill>
                  <a:srgbClr val="184B81"/>
                </a:solidFill>
                <a:ea typeface="MS PGothic" panose="020B0600070205080204" pitchFamily="34" charset="-128"/>
              </a:rPr>
              <a:t>Dec 2010</a:t>
            </a:r>
          </a:p>
        </p:txBody>
      </p:sp>
      <p:sp>
        <p:nvSpPr>
          <p:cNvPr id="15" name="Прямоугольник 16">
            <a:extLst>
              <a:ext uri="{FF2B5EF4-FFF2-40B4-BE49-F238E27FC236}">
                <a16:creationId xmlns:a16="http://schemas.microsoft.com/office/drawing/2014/main" id="{B13C19C9-F426-471E-87B5-4FA7DCC7B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5" y="5923548"/>
            <a:ext cx="92890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ru-RU" sz="1600" dirty="0">
                <a:hlinkClick r:id="rId3"/>
              </a:rPr>
              <a:t>https://twiki.cern.ch/twiki/bin/view/CMSPublic/PhysicsResultsMUO</a:t>
            </a:r>
            <a:r>
              <a:rPr kumimoji="0" lang="en-US" altLang="ru-RU" sz="1600" dirty="0"/>
              <a:t> </a:t>
            </a:r>
            <a:endParaRPr kumimoji="0" lang="ru-RU" altLang="ru-RU" sz="1600" dirty="0"/>
          </a:p>
        </p:txBody>
      </p:sp>
      <p:pic>
        <p:nvPicPr>
          <p:cNvPr id="16" name="Picture 16">
            <a:extLst>
              <a:ext uri="{FF2B5EF4-FFF2-40B4-BE49-F238E27FC236}">
                <a16:creationId xmlns:a16="http://schemas.microsoft.com/office/drawing/2014/main" id="{EB21DB11-D075-4CE7-A317-956946E83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777" y="1047539"/>
            <a:ext cx="3820812" cy="198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04222A-66DB-47BF-AC07-B3D2BECDCB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15" y="1116915"/>
            <a:ext cx="2592288" cy="27852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F7F558-8C48-45F9-8F42-0E16AB0F1C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7589" y="1259073"/>
            <a:ext cx="3114931" cy="11089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56F6A5-E576-4080-9970-EBE1D2F30C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203" y="3005742"/>
            <a:ext cx="2573783" cy="27852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5E23E36-2263-4FBC-898A-F71E461CBA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015" y="4261492"/>
            <a:ext cx="2181225" cy="647700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1D76517B-D7EF-4596-9146-8A738F0FA866}"/>
              </a:ext>
            </a:extLst>
          </p:cNvPr>
          <p:cNvSpPr/>
          <p:nvPr/>
        </p:nvSpPr>
        <p:spPr>
          <a:xfrm>
            <a:off x="5306986" y="4224158"/>
            <a:ext cx="366094" cy="4289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48D6D658-98DC-4A40-95E6-3DD553F752F6}"/>
              </a:ext>
            </a:extLst>
          </p:cNvPr>
          <p:cNvSpPr/>
          <p:nvPr/>
        </p:nvSpPr>
        <p:spPr>
          <a:xfrm>
            <a:off x="7761312" y="2555819"/>
            <a:ext cx="432048" cy="3879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C84783F-CA8C-4366-831C-AEC4E89CD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D64AF9A-8316-40B6-8980-42638D74F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83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146005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ABB5168-C2F1-45B0-B7C0-960201CD95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698" y="3508577"/>
            <a:ext cx="3350281" cy="2512711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Lomonosov 2023</a:t>
            </a:r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E9725CF-A102-4609-980F-A84C2B7F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620688"/>
          </a:xfrm>
        </p:spPr>
        <p:txBody>
          <a:bodyPr>
            <a:normAutofit/>
          </a:bodyPr>
          <a:lstStyle/>
          <a:p>
            <a:r>
              <a:rPr lang="en-US" sz="3000" dirty="0"/>
              <a:t>LHC Timeline and Data 	That We Have</a:t>
            </a:r>
            <a:endParaRPr lang="ru-RU" sz="30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D258538-F310-4031-98FD-5989F06B12A3}"/>
              </a:ext>
            </a:extLst>
          </p:cNvPr>
          <p:cNvSpPr/>
          <p:nvPr/>
        </p:nvSpPr>
        <p:spPr>
          <a:xfrm>
            <a:off x="57591" y="3789040"/>
            <a:ext cx="9431913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CMS Dataset RUN2</a:t>
            </a:r>
          </a:p>
          <a:p>
            <a:pPr marL="742898" lvl="1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~16</a:t>
            </a:r>
            <a:r>
              <a:rPr lang="en-US" sz="1400" dirty="0">
                <a:solidFill>
                  <a:srgbClr val="002060"/>
                </a:solidFill>
              </a:rPr>
              <a:t>3</a:t>
            </a:r>
            <a:r>
              <a:rPr lang="ru-RU" sz="1400" dirty="0">
                <a:solidFill>
                  <a:srgbClr val="002060"/>
                </a:solidFill>
              </a:rPr>
              <a:t> fb</a:t>
            </a:r>
            <a:r>
              <a:rPr lang="ru-RU" sz="1400" baseline="30000" dirty="0">
                <a:solidFill>
                  <a:srgbClr val="002060"/>
                </a:solidFill>
              </a:rPr>
              <a:t>-1</a:t>
            </a:r>
            <a:r>
              <a:rPr lang="ru-RU" sz="1400" dirty="0">
                <a:solidFill>
                  <a:srgbClr val="002060"/>
                </a:solidFill>
              </a:rPr>
              <a:t>  </a:t>
            </a:r>
            <a:r>
              <a:rPr lang="ru-RU" sz="1400" dirty="0" err="1">
                <a:solidFill>
                  <a:srgbClr val="002060"/>
                </a:solidFill>
              </a:rPr>
              <a:t>of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ru-RU" sz="1400" dirty="0" err="1">
                <a:solidFill>
                  <a:srgbClr val="002060"/>
                </a:solidFill>
              </a:rPr>
              <a:t>proton-proton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ru-RU" sz="1400" dirty="0" err="1">
                <a:solidFill>
                  <a:srgbClr val="002060"/>
                </a:solidFill>
              </a:rPr>
              <a:t>collisions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2060"/>
                </a:solidFill>
              </a:rPr>
              <a:t>@</a:t>
            </a:r>
            <a:r>
              <a:rPr lang="ru-RU" sz="1400" dirty="0">
                <a:solidFill>
                  <a:srgbClr val="002060"/>
                </a:solidFill>
              </a:rPr>
              <a:t> 13 </a:t>
            </a:r>
            <a:r>
              <a:rPr lang="ru-RU" sz="1400" dirty="0" err="1">
                <a:solidFill>
                  <a:srgbClr val="002060"/>
                </a:solidFill>
              </a:rPr>
              <a:t>TeV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2060"/>
                </a:solidFill>
              </a:rPr>
              <a:t>is </a:t>
            </a:r>
            <a:r>
              <a:rPr lang="ru-RU" sz="1400" dirty="0" err="1">
                <a:solidFill>
                  <a:srgbClr val="002060"/>
                </a:solidFill>
              </a:rPr>
              <a:t>delivered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endParaRPr lang="en-US" sz="1400" dirty="0">
              <a:solidFill>
                <a:srgbClr val="002060"/>
              </a:solidFill>
            </a:endParaRPr>
          </a:p>
          <a:p>
            <a:pPr marL="742898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2060"/>
                </a:solidFill>
              </a:rPr>
              <a:t>151.78 </a:t>
            </a:r>
            <a:r>
              <a:rPr lang="ru-RU" sz="1400" dirty="0">
                <a:solidFill>
                  <a:srgbClr val="002060"/>
                </a:solidFill>
              </a:rPr>
              <a:t>fb</a:t>
            </a:r>
            <a:r>
              <a:rPr lang="ru-RU" sz="1400" baseline="30000" dirty="0">
                <a:solidFill>
                  <a:srgbClr val="002060"/>
                </a:solidFill>
              </a:rPr>
              <a:t>-1</a:t>
            </a:r>
            <a:r>
              <a:rPr lang="en-US" sz="1400" baseline="30000" dirty="0">
                <a:solidFill>
                  <a:srgbClr val="002060"/>
                </a:solidFill>
              </a:rPr>
              <a:t>  </a:t>
            </a:r>
            <a:r>
              <a:rPr lang="en-US" sz="1400" dirty="0">
                <a:solidFill>
                  <a:srgbClr val="002060"/>
                </a:solidFill>
              </a:rPr>
              <a:t>is recorded by CMS (data-taking efficiency ~93% )</a:t>
            </a:r>
            <a:endParaRPr lang="en-US" sz="1600" dirty="0">
              <a:solidFill>
                <a:srgbClr val="002060"/>
              </a:solidFill>
            </a:endParaRPr>
          </a:p>
          <a:p>
            <a:endParaRPr lang="en-US" sz="5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CMS Dataset RUN3</a:t>
            </a:r>
          </a:p>
          <a:p>
            <a:pPr marL="742898" lvl="1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~</a:t>
            </a:r>
            <a:r>
              <a:rPr lang="en-US" sz="1400" dirty="0">
                <a:solidFill>
                  <a:srgbClr val="002060"/>
                </a:solidFill>
              </a:rPr>
              <a:t>73.4 </a:t>
            </a:r>
            <a:r>
              <a:rPr lang="ru-RU" sz="1400" dirty="0">
                <a:solidFill>
                  <a:srgbClr val="002060"/>
                </a:solidFill>
              </a:rPr>
              <a:t>fb</a:t>
            </a:r>
            <a:r>
              <a:rPr lang="ru-RU" sz="1400" baseline="30000" dirty="0">
                <a:solidFill>
                  <a:srgbClr val="002060"/>
                </a:solidFill>
              </a:rPr>
              <a:t>-1</a:t>
            </a:r>
            <a:r>
              <a:rPr lang="en-US" sz="1400" baseline="300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2060"/>
                </a:solidFill>
              </a:rPr>
              <a:t>is already delivered @ 13.6 </a:t>
            </a:r>
            <a:r>
              <a:rPr lang="en-US" sz="1400" dirty="0" err="1">
                <a:solidFill>
                  <a:srgbClr val="002060"/>
                </a:solidFill>
              </a:rPr>
              <a:t>TeV</a:t>
            </a:r>
            <a:r>
              <a:rPr lang="en-US" sz="1400" dirty="0">
                <a:solidFill>
                  <a:srgbClr val="002060"/>
                </a:solidFill>
              </a:rPr>
              <a:t> during the RUN3 </a:t>
            </a:r>
          </a:p>
          <a:p>
            <a:pPr marL="742898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2060"/>
                </a:solidFill>
              </a:rPr>
              <a:t>63.7 </a:t>
            </a:r>
            <a:r>
              <a:rPr lang="ru-RU" sz="1400" dirty="0">
                <a:solidFill>
                  <a:srgbClr val="002060"/>
                </a:solidFill>
              </a:rPr>
              <a:t>fb</a:t>
            </a:r>
            <a:r>
              <a:rPr lang="ru-RU" sz="1400" baseline="30000" dirty="0">
                <a:solidFill>
                  <a:srgbClr val="002060"/>
                </a:solidFill>
              </a:rPr>
              <a:t>-1</a:t>
            </a:r>
            <a:r>
              <a:rPr lang="en-US" sz="1400" baseline="30000" dirty="0">
                <a:solidFill>
                  <a:srgbClr val="002060"/>
                </a:solidFill>
              </a:rPr>
              <a:t>  </a:t>
            </a:r>
            <a:r>
              <a:rPr lang="en-US" sz="1400" dirty="0">
                <a:solidFill>
                  <a:srgbClr val="002060"/>
                </a:solidFill>
              </a:rPr>
              <a:t>is recorded by CMS (data-taking efficiency ~92% )</a:t>
            </a:r>
          </a:p>
          <a:p>
            <a:pPr marL="742898" lvl="1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~</a:t>
            </a:r>
            <a:r>
              <a:rPr lang="en-US" sz="1400" dirty="0">
                <a:solidFill>
                  <a:srgbClr val="002060"/>
                </a:solidFill>
              </a:rPr>
              <a:t>93%</a:t>
            </a:r>
            <a:r>
              <a:rPr lang="en-US" sz="1400" baseline="300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2060"/>
                </a:solidFill>
              </a:rPr>
              <a:t>of collected data “good for physics” in 2023 (</a:t>
            </a:r>
            <a:r>
              <a:rPr lang="ru-RU" sz="1400" dirty="0">
                <a:solidFill>
                  <a:srgbClr val="002060"/>
                </a:solidFill>
              </a:rPr>
              <a:t>9</a:t>
            </a:r>
            <a:r>
              <a:rPr lang="en-US" sz="1400" dirty="0">
                <a:solidFill>
                  <a:srgbClr val="002060"/>
                </a:solidFill>
              </a:rPr>
              <a:t>1</a:t>
            </a:r>
            <a:r>
              <a:rPr lang="ru-RU" sz="1400" dirty="0">
                <a:solidFill>
                  <a:srgbClr val="002060"/>
                </a:solidFill>
              </a:rPr>
              <a:t>%</a:t>
            </a:r>
            <a:r>
              <a:rPr lang="en-US" sz="1400" dirty="0">
                <a:solidFill>
                  <a:srgbClr val="002060"/>
                </a:solidFill>
              </a:rPr>
              <a:t> in 2022)</a:t>
            </a:r>
            <a:endParaRPr lang="ru-RU" sz="1400" dirty="0">
              <a:solidFill>
                <a:srgbClr val="002060"/>
              </a:solidFill>
            </a:endParaRPr>
          </a:p>
          <a:p>
            <a:pPr marL="742898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2060"/>
                </a:solidFill>
              </a:rPr>
              <a:t>number of pp interactions per beam crossing (PU): </a:t>
            </a:r>
            <a:r>
              <a:rPr lang="el-GR" sz="1400" dirty="0">
                <a:solidFill>
                  <a:srgbClr val="002060"/>
                </a:solidFill>
                <a:sym typeface="Symbol" panose="05050102010706020507" pitchFamily="18" charset="2"/>
              </a:rPr>
              <a:t></a:t>
            </a:r>
            <a:r>
              <a:rPr lang="en-US" sz="1400" dirty="0">
                <a:solidFill>
                  <a:srgbClr val="002060"/>
                </a:solidFill>
                <a:sym typeface="Symbol" panose="05050102010706020507" pitchFamily="18" charset="2"/>
              </a:rPr>
              <a:t> = 52 for 2023 (46 for 2022)</a:t>
            </a:r>
            <a:endParaRPr lang="en-US" sz="1400" dirty="0">
              <a:solidFill>
                <a:srgbClr val="002060"/>
              </a:solidFill>
            </a:endParaRPr>
          </a:p>
          <a:p>
            <a:pPr marL="742898" lvl="1" indent="-285750">
              <a:buFont typeface="Wingdings" panose="05000000000000000000" pitchFamily="2" charset="2"/>
              <a:buChar char="ü"/>
            </a:pPr>
            <a:endParaRPr lang="en-US" sz="500" dirty="0">
              <a:solidFill>
                <a:srgbClr val="002060"/>
              </a:solidFill>
            </a:endParaRP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2060"/>
                </a:solidFill>
              </a:rPr>
              <a:t>~</a:t>
            </a:r>
            <a:r>
              <a:rPr lang="en-US" sz="1600" dirty="0">
                <a:solidFill>
                  <a:srgbClr val="002060"/>
                </a:solidFill>
              </a:rPr>
              <a:t>260</a:t>
            </a:r>
            <a:r>
              <a:rPr lang="ru-RU" sz="1600" dirty="0">
                <a:solidFill>
                  <a:srgbClr val="002060"/>
                </a:solidFill>
              </a:rPr>
              <a:t> fb</a:t>
            </a:r>
            <a:r>
              <a:rPr lang="ru-RU" sz="1600" baseline="30000" dirty="0">
                <a:solidFill>
                  <a:srgbClr val="002060"/>
                </a:solidFill>
              </a:rPr>
              <a:t>-1</a:t>
            </a:r>
            <a:r>
              <a:rPr lang="en-US" sz="1600" dirty="0">
                <a:solidFill>
                  <a:srgbClr val="002060"/>
                </a:solidFill>
              </a:rPr>
              <a:t> it is expected @ 13.6 </a:t>
            </a:r>
            <a:r>
              <a:rPr lang="en-US" sz="1600" dirty="0" err="1">
                <a:solidFill>
                  <a:srgbClr val="002060"/>
                </a:solidFill>
              </a:rPr>
              <a:t>TeV</a:t>
            </a:r>
            <a:r>
              <a:rPr lang="en-US" sz="1600" dirty="0">
                <a:solidFill>
                  <a:srgbClr val="002060"/>
                </a:solidFill>
              </a:rPr>
              <a:t> for the end of the RUN3 (450 </a:t>
            </a:r>
            <a:r>
              <a:rPr lang="ru-RU" sz="1600" dirty="0">
                <a:solidFill>
                  <a:srgbClr val="002060"/>
                </a:solidFill>
              </a:rPr>
              <a:t>fb</a:t>
            </a:r>
            <a:r>
              <a:rPr lang="ru-RU" sz="1600" baseline="30000" dirty="0">
                <a:solidFill>
                  <a:srgbClr val="002060"/>
                </a:solidFill>
              </a:rPr>
              <a:t>-1</a:t>
            </a:r>
            <a:r>
              <a:rPr lang="ru-RU" sz="1600" dirty="0">
                <a:solidFill>
                  <a:srgbClr val="002060"/>
                </a:solidFill>
              </a:rPr>
              <a:t>, </a:t>
            </a:r>
            <a:r>
              <a:rPr lang="en-US" sz="1600" dirty="0">
                <a:solidFill>
                  <a:srgbClr val="002060"/>
                </a:solidFill>
              </a:rPr>
              <a:t>in total </a:t>
            </a:r>
          </a:p>
          <a:p>
            <a:pPr marL="0" lvl="1"/>
            <a:r>
              <a:rPr lang="en-US" sz="1600" dirty="0">
                <a:solidFill>
                  <a:srgbClr val="002060"/>
                </a:solidFill>
              </a:rPr>
              <a:t>        for RUN1/2/3)</a:t>
            </a:r>
          </a:p>
          <a:p>
            <a:pPr marL="0" lvl="1"/>
            <a:endParaRPr lang="en-US" sz="500" dirty="0">
              <a:solidFill>
                <a:srgbClr val="002060"/>
              </a:solidFill>
            </a:endParaRP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  </a:t>
            </a:r>
            <a:r>
              <a:rPr lang="en-US" sz="1600" dirty="0" err="1">
                <a:solidFill>
                  <a:srgbClr val="002060"/>
                </a:solidFill>
              </a:rPr>
              <a:t>pPb</a:t>
            </a:r>
            <a:r>
              <a:rPr lang="en-US" sz="1600" dirty="0">
                <a:solidFill>
                  <a:srgbClr val="002060"/>
                </a:solidFill>
              </a:rPr>
              <a:t> and </a:t>
            </a:r>
            <a:r>
              <a:rPr lang="en-US" sz="1600" dirty="0" err="1">
                <a:solidFill>
                  <a:srgbClr val="002060"/>
                </a:solidFill>
              </a:rPr>
              <a:t>PbPb</a:t>
            </a:r>
            <a:r>
              <a:rPr lang="en-US" sz="1600" dirty="0">
                <a:solidFill>
                  <a:srgbClr val="002060"/>
                </a:solidFill>
              </a:rPr>
              <a:t> Runs (</a:t>
            </a:r>
            <a:r>
              <a:rPr lang="en-US" sz="1600" dirty="0">
                <a:solidFill>
                  <a:srgbClr val="C00000"/>
                </a:solidFill>
                <a:cs typeface="Arial" pitchFamily="34" charset="0"/>
              </a:rPr>
              <a:t>see talk by </a:t>
            </a:r>
            <a:r>
              <a:rPr lang="en-US" sz="1600" dirty="0" err="1">
                <a:solidFill>
                  <a:srgbClr val="C00000"/>
                </a:solidFill>
                <a:cs typeface="Arial" pitchFamily="34" charset="0"/>
              </a:rPr>
              <a:t>Serguei</a:t>
            </a:r>
            <a:r>
              <a:rPr lang="en-US" sz="1600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cs typeface="Arial" pitchFamily="34" charset="0"/>
              </a:rPr>
              <a:t>Petrushanko</a:t>
            </a:r>
            <a:r>
              <a:rPr lang="en-US" sz="1600" dirty="0">
                <a:solidFill>
                  <a:srgbClr val="002060"/>
                </a:solidFill>
              </a:rPr>
              <a:t>) 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395755-2093-4A9A-8CF5-B35C25F88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A059-734D-4B4D-8B6E-384DE8B8BED7}" type="datetime1">
              <a:rPr lang="ru-RU" smtClean="0"/>
              <a:t>29.08.2023</a:t>
            </a:fld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5FD4AD-8D79-4B2F-8ABD-D0934F2AF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84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A794E5-CAF6-4989-B0E7-3A433E140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10" y="606218"/>
            <a:ext cx="6483280" cy="2894790"/>
          </a:xfrm>
          <a:prstGeom prst="rect">
            <a:avLst/>
          </a:prstGeom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1F1F7A27-690D-4462-A709-6A8CFA951EA6}"/>
              </a:ext>
            </a:extLst>
          </p:cNvPr>
          <p:cNvSpPr/>
          <p:nvPr/>
        </p:nvSpPr>
        <p:spPr>
          <a:xfrm rot="16200000">
            <a:off x="3656856" y="3462148"/>
            <a:ext cx="288032" cy="2880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6B4EAD-7458-4A48-B6B7-BEAE9ED4DD18}"/>
              </a:ext>
            </a:extLst>
          </p:cNvPr>
          <p:cNvSpPr txBox="1"/>
          <p:nvPr/>
        </p:nvSpPr>
        <p:spPr>
          <a:xfrm>
            <a:off x="3041378" y="3707740"/>
            <a:ext cx="1335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We are here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2B4103-BEE7-4C2D-BFA2-AB45B3781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9184" y="1210427"/>
            <a:ext cx="3209895" cy="2290581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915ED97-321E-4AA4-8F9C-A05487D5C3C6}"/>
              </a:ext>
            </a:extLst>
          </p:cNvPr>
          <p:cNvSpPr/>
          <p:nvPr/>
        </p:nvSpPr>
        <p:spPr>
          <a:xfrm>
            <a:off x="6681192" y="6074132"/>
            <a:ext cx="32418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CMS Data Quality Information </a:t>
            </a:r>
            <a:endParaRPr lang="en-US" sz="1400" dirty="0">
              <a:solidFill>
                <a:srgbClr val="C00000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r>
              <a:rPr lang="en-US" sz="1400" dirty="0">
                <a:hlinkClick r:id="rId6"/>
              </a:rPr>
              <a:t>https://twiki.cern.ch/twiki/bin/view/CMSPublic/DataQuality</a:t>
            </a:r>
            <a:r>
              <a:rPr lang="en-US" sz="1400" dirty="0"/>
              <a:t>   </a:t>
            </a:r>
            <a:endParaRPr lang="ru-RU" sz="1400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3213C61-B923-48E1-B5B8-767BCDF4B4FE}"/>
              </a:ext>
            </a:extLst>
          </p:cNvPr>
          <p:cNvSpPr/>
          <p:nvPr/>
        </p:nvSpPr>
        <p:spPr>
          <a:xfrm>
            <a:off x="6321152" y="476672"/>
            <a:ext cx="35099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CMS Luminosity Information </a:t>
            </a:r>
            <a:endParaRPr lang="en-US" sz="1400" dirty="0">
              <a:solidFill>
                <a:srgbClr val="C00000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r>
              <a:rPr lang="en-US" sz="1400" dirty="0">
                <a:hlinkClick r:id="rId7"/>
              </a:rPr>
              <a:t>https://twiki.cern.ch/twiki/bin/view/CMSPublic/LumiPublicResults</a:t>
            </a:r>
            <a:r>
              <a:rPr lang="en-US" sz="1400" dirty="0"/>
              <a:t> </a:t>
            </a:r>
            <a:endParaRPr lang="ru-RU" sz="14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F5F4682-679B-439C-81B4-D234C7B5B242}"/>
              </a:ext>
            </a:extLst>
          </p:cNvPr>
          <p:cNvSpPr/>
          <p:nvPr/>
        </p:nvSpPr>
        <p:spPr>
          <a:xfrm>
            <a:off x="992559" y="3456269"/>
            <a:ext cx="18231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1400" baseline="-250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</a:t>
            </a:r>
            <a:r>
              <a:rPr lang="en-US" sz="1400" baseline="-25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2.1×10</a:t>
            </a:r>
            <a:r>
              <a:rPr lang="en-US" sz="1400" baseline="30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34</a:t>
            </a:r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cm</a:t>
            </a:r>
            <a:r>
              <a:rPr lang="en-US" sz="1400" baseline="30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−2</a:t>
            </a:r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400" baseline="30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−1</a:t>
            </a:r>
            <a:endParaRPr lang="ru-RU" sz="1400" baseline="30000" dirty="0">
              <a:solidFill>
                <a:srgbClr val="C00000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71721A5-F098-48EA-8429-CCD727A8FFD9}"/>
              </a:ext>
            </a:extLst>
          </p:cNvPr>
          <p:cNvSpPr/>
          <p:nvPr/>
        </p:nvSpPr>
        <p:spPr>
          <a:xfrm>
            <a:off x="4974812" y="3426351"/>
            <a:ext cx="19121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1400" baseline="-2500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nisyt</a:t>
            </a:r>
            <a:r>
              <a:rPr lang="en-US" sz="140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7.5×10</a:t>
            </a:r>
            <a:r>
              <a:rPr lang="en-US" sz="1400" baseline="30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34</a:t>
            </a:r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cm</a:t>
            </a:r>
            <a:r>
              <a:rPr lang="en-US" sz="1400" baseline="30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−2</a:t>
            </a:r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400" baseline="30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−1</a:t>
            </a:r>
            <a:endParaRPr lang="ru-RU" sz="1400" baseline="30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07408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C9A5A9-88AF-4A09-A0D4-69D391F8C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sz="3000" dirty="0"/>
              <a:t>Production of SM Higgs boson</a:t>
            </a:r>
            <a:endParaRPr lang="ru-RU" sz="300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8C185B-2A6E-4E29-B7CC-523DD79F11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90030" y="6520259"/>
            <a:ext cx="2311400" cy="365125"/>
          </a:xfrm>
        </p:spPr>
        <p:txBody>
          <a:bodyPr/>
          <a:lstStyle/>
          <a:p>
            <a:fld id="{44222CF4-8342-4C5B-B962-A2CEFE9C7CDF}" type="datetime1">
              <a:rPr lang="ru-RU" smtClean="0"/>
              <a:t>29.08.2023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1B0E7B-A9CE-4B59-B412-C260424B8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Lomonosov 2023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FD93F2-E660-4ABF-8139-6C66BF88B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85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944FC8-5AAE-4D69-9059-F9B02C6B2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64" y="620688"/>
            <a:ext cx="2089595" cy="11524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6839F0-C604-4F95-BAD3-D6F72D5AE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" y="1844824"/>
            <a:ext cx="2050379" cy="11938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68B11A-ADDB-4F8F-B50F-A31CEACACC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09" y="3068960"/>
            <a:ext cx="2171350" cy="12407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02FA54B-8268-45BF-88E6-72B85E43B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38" y="4293096"/>
            <a:ext cx="2178846" cy="1332780"/>
          </a:xfrm>
          <a:prstGeom prst="rect">
            <a:avLst/>
          </a:prstGeom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FD1B82FA-0F8F-426E-B99F-D90784CC3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6" y="989366"/>
            <a:ext cx="5760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en-US" altLang="ru-RU" sz="1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ggH</a:t>
            </a:r>
            <a:endParaRPr lang="en-US" altLang="ru-RU" sz="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DB17A39C-10BB-420C-81AE-342C47AE1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" y="2288945"/>
            <a:ext cx="6137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en-US" alt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VBF</a:t>
            </a:r>
            <a:endParaRPr lang="en-US" altLang="ru-RU" sz="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965EAFB6-CD93-4AE0-BBD4-A1D99BB33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6" y="3487453"/>
            <a:ext cx="7577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en-US" altLang="ru-RU" sz="1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tt</a:t>
            </a:r>
            <a:r>
              <a:rPr lang="en-US" alt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altLang="ru-RU" sz="1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bbH</a:t>
            </a:r>
            <a:endParaRPr lang="en-US" altLang="ru-RU" sz="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E5096229-4107-41EA-867E-EC4AA9F79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7" y="4820633"/>
            <a:ext cx="5668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en-US" alt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VH</a:t>
            </a:r>
            <a:endParaRPr lang="en-US" altLang="ru-RU" sz="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9A143C3-8306-4FDD-ADD6-E44E0A4F9A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5015" y="750552"/>
            <a:ext cx="3920688" cy="286546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605E3C7-5E61-497A-A3EA-47B418B293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552" y="5538375"/>
            <a:ext cx="2178846" cy="13470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82E8968-D06C-45E9-A28D-2E45D87AC3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1492" y="5512477"/>
            <a:ext cx="2311400" cy="1351132"/>
          </a:xfrm>
          <a:prstGeom prst="rect">
            <a:avLst/>
          </a:prstGeom>
        </p:spPr>
      </p:pic>
      <p:sp>
        <p:nvSpPr>
          <p:cNvPr id="18" name="Rectangle 5">
            <a:extLst>
              <a:ext uri="{FF2B5EF4-FFF2-40B4-BE49-F238E27FC236}">
                <a16:creationId xmlns:a16="http://schemas.microsoft.com/office/drawing/2014/main" id="{345CADED-876C-449C-9264-727A56721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6388" y="5973598"/>
            <a:ext cx="7577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en-US" altLang="ru-RU" sz="1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</a:t>
            </a:r>
            <a:endParaRPr lang="en-US" altLang="ru-RU" sz="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6E61B2F6-DB28-40F6-A6F9-38B33C273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3159" y="1089664"/>
            <a:ext cx="3535489" cy="2385268"/>
          </a:xfrm>
          <a:prstGeom prst="rect">
            <a:avLst/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</a:pP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43.9 pb</a:t>
            </a:r>
            <a:r>
              <a:rPr lang="en-US" altLang="ru-RU" b="1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n-US" altLang="ru-RU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ggH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7M</a:t>
            </a:r>
          </a:p>
          <a:p>
            <a:pPr>
              <a:buClr>
                <a:srgbClr val="002060"/>
              </a:buClr>
            </a:pP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3.77 pb</a:t>
            </a:r>
            <a:r>
              <a:rPr lang="en-US" altLang="ru-RU" b="1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VBF, 600K</a:t>
            </a:r>
          </a:p>
          <a:p>
            <a:pPr>
              <a:buClr>
                <a:srgbClr val="002060"/>
              </a:buClr>
            </a:pP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1.36 pb</a:t>
            </a:r>
            <a:r>
              <a:rPr lang="en-US" altLang="ru-RU" b="1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WH, 200K</a:t>
            </a:r>
          </a:p>
          <a:p>
            <a:pPr>
              <a:buClr>
                <a:srgbClr val="002060"/>
              </a:buClr>
            </a:pP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0.88 pb</a:t>
            </a:r>
            <a:r>
              <a:rPr lang="en-US" altLang="ru-RU" b="1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ZH, 140K</a:t>
            </a:r>
          </a:p>
          <a:p>
            <a:pPr>
              <a:buClr>
                <a:srgbClr val="002060"/>
              </a:buClr>
            </a:pP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0.5 pb</a:t>
            </a:r>
            <a:r>
              <a:rPr lang="en-US" altLang="ru-RU" b="1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n-US" altLang="ru-RU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ttH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80K</a:t>
            </a:r>
          </a:p>
          <a:p>
            <a:pPr>
              <a:buClr>
                <a:srgbClr val="002060"/>
              </a:buClr>
            </a:pP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0.48 pb</a:t>
            </a:r>
            <a:r>
              <a:rPr lang="en-US" altLang="ru-RU" b="1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n-US" altLang="ru-RU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bbH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77K</a:t>
            </a:r>
          </a:p>
          <a:p>
            <a:pPr>
              <a:buClr>
                <a:srgbClr val="002060"/>
              </a:buClr>
            </a:pPr>
            <a:r>
              <a:rPr lang="ru-RU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08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pb</a:t>
            </a:r>
            <a:r>
              <a:rPr lang="en-US" altLang="ru-RU" b="1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n-US" altLang="ru-RU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13K</a:t>
            </a:r>
          </a:p>
          <a:p>
            <a:pPr>
              <a:buClr>
                <a:srgbClr val="002060"/>
              </a:buClr>
            </a:pP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@ </a:t>
            </a:r>
            <a:r>
              <a:rPr lang="en-US" altLang="ru-RU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altLang="ru-RU" b="1" baseline="-25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=125.38 GeV</a:t>
            </a:r>
          </a:p>
          <a:p>
            <a:pPr>
              <a:buClr>
                <a:srgbClr val="002060"/>
              </a:buClr>
            </a:pPr>
            <a:endParaRPr lang="en-US" altLang="ru-RU" sz="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F1240CDE-A45D-49AB-B5B5-25CB5CE10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5702" y="642611"/>
            <a:ext cx="373294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</a:pPr>
            <a:r>
              <a:rPr lang="en-US" alt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N(N)LO QCD + NLO EWK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166B92B-BC5D-4F1A-9574-DEE38B455DE6}"/>
              </a:ext>
            </a:extLst>
          </p:cNvPr>
          <p:cNvSpPr/>
          <p:nvPr/>
        </p:nvSpPr>
        <p:spPr>
          <a:xfrm>
            <a:off x="2504726" y="3485515"/>
            <a:ext cx="73819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hlinkClick r:id="rId10"/>
              </a:rPr>
              <a:t>https://twiki.cern.ch/twiki/bin/view/LHCPhysics/CERNYellowReportPageBR</a:t>
            </a:r>
            <a:r>
              <a:rPr lang="en-US" sz="1600" b="1" dirty="0"/>
              <a:t> </a:t>
            </a:r>
            <a:endParaRPr lang="ru-RU" sz="1600" b="1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D8C8D44-4645-4715-9049-DC8CA67AB6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71567" y="3845388"/>
            <a:ext cx="2901800" cy="145089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821F74A-AEE4-4E4C-85BE-E8122089A44C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180008" y="3824069"/>
            <a:ext cx="4737588" cy="175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7053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altLang="ru-RU" sz="3000" dirty="0"/>
              <a:t>Higgs Width</a:t>
            </a:r>
            <a:endParaRPr lang="ru-RU" sz="300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BDB754-2358-4C94-82D0-24CA3D696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ADFEF3-2401-4A48-B6C6-71FBC8B1A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002" y="627115"/>
            <a:ext cx="9906000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2000" dirty="0">
                <a:solidFill>
                  <a:srgbClr val="002060"/>
                </a:solidFill>
                <a:cs typeface="Arial" pitchFamily="34" charset="0"/>
              </a:rPr>
              <a:t>  On-shell measurements in </a:t>
            </a:r>
            <a:r>
              <a:rPr lang="el-GR" altLang="ru-RU" sz="2000" dirty="0">
                <a:solidFill>
                  <a:srgbClr val="002060"/>
                </a:solidFill>
                <a:cs typeface="Arial" pitchFamily="34" charset="0"/>
              </a:rPr>
              <a:t>γγ</a:t>
            </a:r>
            <a:r>
              <a:rPr lang="ru-RU" altLang="ru-RU" sz="20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ru-RU" sz="2000" dirty="0">
                <a:solidFill>
                  <a:srgbClr val="002060"/>
                </a:solidFill>
                <a:cs typeface="Arial" pitchFamily="34" charset="0"/>
              </a:rPr>
              <a:t>and ZZ</a:t>
            </a:r>
            <a:r>
              <a:rPr lang="ru-RU" altLang="ru-RU" sz="2000" dirty="0">
                <a:solidFill>
                  <a:srgbClr val="002060"/>
                </a:solidFill>
                <a:cs typeface="Arial" pitchFamily="34" charset="0"/>
              </a:rPr>
              <a:t> (4</a:t>
            </a:r>
            <a:r>
              <a:rPr lang="en-US" altLang="ru-RU" sz="2000" dirty="0">
                <a:solidFill>
                  <a:srgbClr val="002060"/>
                </a:solidFill>
                <a:cs typeface="Arial" pitchFamily="34" charset="0"/>
              </a:rPr>
              <a:t>l</a:t>
            </a:r>
            <a:r>
              <a:rPr lang="ru-RU" altLang="ru-RU" sz="2000" dirty="0">
                <a:solidFill>
                  <a:srgbClr val="002060"/>
                </a:solidFill>
                <a:cs typeface="Arial" pitchFamily="34" charset="0"/>
              </a:rPr>
              <a:t>)</a:t>
            </a:r>
            <a:endParaRPr lang="en-US" altLang="ru-RU" sz="2000" dirty="0">
              <a:solidFill>
                <a:srgbClr val="002060"/>
              </a:solidFill>
              <a:cs typeface="Arial" pitchFamily="34" charset="0"/>
            </a:endParaRPr>
          </a:p>
          <a:p>
            <a:pPr marL="742898" lvl="1" indent="-285750">
              <a:buClr>
                <a:srgbClr val="002060"/>
              </a:buClr>
              <a:buFont typeface="Symbol" panose="05050102010706020507" pitchFamily="18" charset="2"/>
              <a:buChar char="-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total Higgs width of 4.1 MeV unmeasurably small,</a:t>
            </a:r>
            <a:r>
              <a:rPr lang="en-US" altLang="ru-RU" sz="20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limited by </a:t>
            </a:r>
          </a:p>
          <a:p>
            <a:pPr lvl="1">
              <a:buClr>
                <a:srgbClr val="002060"/>
              </a:buClr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detector resolution</a:t>
            </a:r>
          </a:p>
          <a:p>
            <a:pPr lvl="1">
              <a:buClr>
                <a:srgbClr val="002060"/>
              </a:buClr>
              <a:buFont typeface="Arial" pitchFamily="34" charset="0"/>
              <a:buChar char="─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in assumption the lack of signal-background interference</a:t>
            </a:r>
            <a:endParaRPr lang="ru-RU" alt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002060"/>
              </a:buClr>
              <a:buFont typeface="Arial" pitchFamily="34" charset="0"/>
              <a:buChar char="─"/>
            </a:pP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Γ</a:t>
            </a:r>
            <a:r>
              <a:rPr lang="en-US" altLang="ru-RU" sz="1600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&lt; 1.1 GeV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@ 95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%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CL in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4l</a:t>
            </a:r>
          </a:p>
          <a:p>
            <a:pPr lvl="1">
              <a:buClr>
                <a:srgbClr val="002060"/>
              </a:buClr>
              <a:buFont typeface="Arial" pitchFamily="34" charset="0"/>
              <a:buChar char="─"/>
            </a:pPr>
            <a:endParaRPr lang="en-US" alt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002060"/>
              </a:buClr>
              <a:buFont typeface="Wingdings" pitchFamily="2" charset="2"/>
              <a:buChar char="q"/>
            </a:pP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Off-shell measurements in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ZZ for gg-production</a:t>
            </a:r>
            <a:endParaRPr lang="ru-RU" alt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9C17DB6B-CF5A-4A49-93B6-F7115EE98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88" y="2564904"/>
            <a:ext cx="2808312" cy="61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091FE0D5-3BDC-41B4-BBB1-6502CC972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6896" y="2492896"/>
            <a:ext cx="231454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90C09088-85CF-4769-9435-288A2BCE7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8904" y="3429000"/>
            <a:ext cx="2283207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46B214CC-BA91-4E71-AB8F-95F9E65B2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8544" y="3606976"/>
            <a:ext cx="8477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трелка вниз 17">
            <a:extLst>
              <a:ext uri="{FF2B5EF4-FFF2-40B4-BE49-F238E27FC236}">
                <a16:creationId xmlns:a16="http://schemas.microsoft.com/office/drawing/2014/main" id="{86EA5B48-1974-4885-8AFF-7BB4FACB6E10}"/>
              </a:ext>
            </a:extLst>
          </p:cNvPr>
          <p:cNvSpPr/>
          <p:nvPr/>
        </p:nvSpPr>
        <p:spPr>
          <a:xfrm>
            <a:off x="1208584" y="3284984"/>
            <a:ext cx="288032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5EECF05F-3077-4E3C-A65B-543101877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7560" y="3861048"/>
            <a:ext cx="4680520" cy="168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</a:pPr>
            <a:endParaRPr lang="ru-RU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148" lvl="2">
              <a:buClr>
                <a:srgbClr val="002060"/>
              </a:buClr>
              <a:buFont typeface="Arial" pitchFamily="34" charset="0"/>
              <a:buChar char="─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on-shell (NWA) depends on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Γ</a:t>
            </a:r>
            <a:r>
              <a:rPr lang="en-US" altLang="ru-RU" sz="1600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endParaRPr lang="ru-RU" altLang="ru-RU" sz="1600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148" lvl="2">
              <a:buClr>
                <a:srgbClr val="002060"/>
              </a:buClr>
              <a:buFont typeface="Arial" pitchFamily="34" charset="0"/>
              <a:buChar char="─"/>
            </a:pPr>
            <a:endParaRPr lang="ru-RU" altLang="ru-RU" sz="1600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148" lvl="2">
              <a:buClr>
                <a:srgbClr val="002060"/>
              </a:buClr>
              <a:buFont typeface="Arial" pitchFamily="34" charset="0"/>
              <a:buChar char="─"/>
            </a:pPr>
            <a:endParaRPr lang="en-US" altLang="ru-RU" sz="1600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148" lvl="2">
              <a:buClr>
                <a:srgbClr val="002060"/>
              </a:buClr>
              <a:buFont typeface="Arial" pitchFamily="34" charset="0"/>
              <a:buChar char="─"/>
            </a:pPr>
            <a:endParaRPr lang="ru-RU" altLang="ru-RU" sz="1600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148" lvl="2">
              <a:buClr>
                <a:srgbClr val="002060"/>
              </a:buClr>
              <a:buFont typeface="Arial" pitchFamily="34" charset="0"/>
              <a:buChar char="─"/>
            </a:pPr>
            <a:endParaRPr lang="ru-RU" altLang="ru-RU" sz="1600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148" lvl="2">
              <a:buClr>
                <a:srgbClr val="002060"/>
              </a:buClr>
              <a:buFont typeface="Arial" pitchFamily="34" charset="0"/>
              <a:buChar char="─"/>
            </a:pPr>
            <a:endParaRPr lang="ru-RU" altLang="ru-RU" sz="1600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148" lvl="2">
              <a:buClr>
                <a:srgbClr val="002060"/>
              </a:buClr>
              <a:buFont typeface="Arial" pitchFamily="34" charset="0"/>
              <a:buChar char="─"/>
            </a:pP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off-shell does not depend</a:t>
            </a:r>
          </a:p>
        </p:txBody>
      </p:sp>
      <p:sp>
        <p:nvSpPr>
          <p:cNvPr id="16" name="Прямоугольник 19">
            <a:extLst>
              <a:ext uri="{FF2B5EF4-FFF2-40B4-BE49-F238E27FC236}">
                <a16:creationId xmlns:a16="http://schemas.microsoft.com/office/drawing/2014/main" id="{B26E12E9-C3E5-4694-AF34-C4E31BDC30B9}"/>
              </a:ext>
            </a:extLst>
          </p:cNvPr>
          <p:cNvSpPr/>
          <p:nvPr/>
        </p:nvSpPr>
        <p:spPr>
          <a:xfrm>
            <a:off x="240812" y="3534968"/>
            <a:ext cx="4251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buClr>
                <a:srgbClr val="002060"/>
              </a:buClr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for</a:t>
            </a:r>
            <a:endParaRPr lang="ru-RU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FCF52080-70E0-4A37-976F-FF1FEAA39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84648" y="3606976"/>
            <a:ext cx="16573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D8D58565-F8CE-47AC-849D-2E490586B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2560" y="4509120"/>
            <a:ext cx="346192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Стрелка вправо 22">
            <a:extLst>
              <a:ext uri="{FF2B5EF4-FFF2-40B4-BE49-F238E27FC236}">
                <a16:creationId xmlns:a16="http://schemas.microsoft.com/office/drawing/2014/main" id="{C1E3980A-D0D2-4B04-8E44-6D0DA740ABDF}"/>
              </a:ext>
            </a:extLst>
          </p:cNvPr>
          <p:cNvSpPr/>
          <p:nvPr/>
        </p:nvSpPr>
        <p:spPr>
          <a:xfrm>
            <a:off x="3512840" y="2708920"/>
            <a:ext cx="21602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ABA68302-172C-4FC7-A326-F40BEBAE8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2520" y="5589240"/>
            <a:ext cx="4282620" cy="66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2" descr="http://cms-results.web.cern.ch/cms-results/public-results/publications/HIG-18-002/CMS-HIG-18-002_Figure_007-a.png">
            <a:extLst>
              <a:ext uri="{FF2B5EF4-FFF2-40B4-BE49-F238E27FC236}">
                <a16:creationId xmlns:a16="http://schemas.microsoft.com/office/drawing/2014/main" id="{B2FEE8B8-461A-43A1-B0AF-45EA156F8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62969" y="3573016"/>
            <a:ext cx="3042559" cy="2520280"/>
          </a:xfrm>
          <a:prstGeom prst="rect">
            <a:avLst/>
          </a:prstGeom>
          <a:noFill/>
        </p:spPr>
      </p:pic>
      <p:sp>
        <p:nvSpPr>
          <p:cNvPr id="22" name="Прямоугольник 26">
            <a:extLst>
              <a:ext uri="{FF2B5EF4-FFF2-40B4-BE49-F238E27FC236}">
                <a16:creationId xmlns:a16="http://schemas.microsoft.com/office/drawing/2014/main" id="{E6EDAA80-B5FB-4D4D-A923-2F376DF3868D}"/>
              </a:ext>
            </a:extLst>
          </p:cNvPr>
          <p:cNvSpPr/>
          <p:nvPr/>
        </p:nvSpPr>
        <p:spPr>
          <a:xfrm>
            <a:off x="4592960" y="5085184"/>
            <a:ext cx="2327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PRD 99 (2019) 112003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3" name="Picture 14" descr="http://cms-results.web.cern.ch/cms-results/public-results/publications/HIG-18-002/CMS-HIG-18-002_Table_008.png">
            <a:extLst>
              <a:ext uri="{FF2B5EF4-FFF2-40B4-BE49-F238E27FC236}">
                <a16:creationId xmlns:a16="http://schemas.microsoft.com/office/drawing/2014/main" id="{677F601C-4D6D-4FC3-B8CE-8F2A6ED99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69024" y="6101211"/>
            <a:ext cx="4225777" cy="636860"/>
          </a:xfrm>
          <a:prstGeom prst="rect">
            <a:avLst/>
          </a:prstGeom>
          <a:noFill/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742E2E4-0897-40CF-85E8-DF2A24AA29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48344" y="846004"/>
            <a:ext cx="3025970" cy="27390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2C9CBBF-A870-4318-A969-A5359CBFC8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96464" y="2707676"/>
            <a:ext cx="1899171" cy="322501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7A59AB-ADC6-49F5-97D9-37AB488CD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85122B-C62A-4D68-AA82-017A53E9F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86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12466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96E47A1-4ECC-4D6B-BB7D-24B3DD563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308" y="737319"/>
            <a:ext cx="4873252" cy="593204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AB8CF7-2084-472A-B0E1-E66DEC423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Mass of “top”: Legacy of Run 1/2</a:t>
            </a:r>
            <a:endParaRPr lang="ru-RU" sz="300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F70C4D-3709-41A9-8CB8-85810B002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8CCC3-86A3-412D-BDB9-AF459D14F7CD}" type="datetime1">
              <a:rPr lang="ru-RU" smtClean="0"/>
              <a:t>29.08.2023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5B4ED-F062-4289-8094-530542876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Lomonosov 2023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50A094-CE20-4088-9C75-67ED87032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87</a:t>
            </a:fld>
            <a:endParaRPr lang="ru-RU" dirty="0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9305521E-9E6A-4E06-8CE0-3795A8BC5C60}"/>
              </a:ext>
            </a:extLst>
          </p:cNvPr>
          <p:cNvCxnSpPr>
            <a:cxnSpLocks/>
          </p:cNvCxnSpPr>
          <p:nvPr/>
        </p:nvCxnSpPr>
        <p:spPr>
          <a:xfrm flipV="1">
            <a:off x="7041232" y="3501008"/>
            <a:ext cx="720080" cy="230425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301DAE0E-2127-49A8-BC3C-B32E80A70C34}"/>
              </a:ext>
            </a:extLst>
          </p:cNvPr>
          <p:cNvSpPr/>
          <p:nvPr/>
        </p:nvSpPr>
        <p:spPr>
          <a:xfrm>
            <a:off x="6249144" y="5661248"/>
            <a:ext cx="1584176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precision ~0.3%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DEC480-CA73-4439-9464-0CAF15A2E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24" y="955090"/>
            <a:ext cx="3919922" cy="25973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331F903-6C67-48B4-860A-E3BEBE718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27" y="3695091"/>
            <a:ext cx="4032448" cy="2794605"/>
          </a:xfrm>
          <a:prstGeom prst="rect">
            <a:avLst/>
          </a:prstGeom>
        </p:spPr>
      </p:pic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F043D133-2A7B-4552-B767-1CD8164E58CA}"/>
              </a:ext>
            </a:extLst>
          </p:cNvPr>
          <p:cNvSpPr/>
          <p:nvPr/>
        </p:nvSpPr>
        <p:spPr>
          <a:xfrm>
            <a:off x="4365290" y="3098388"/>
            <a:ext cx="587710" cy="10081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8349DD9-6CA5-484E-AAB1-9346E29E4F11}"/>
              </a:ext>
            </a:extLst>
          </p:cNvPr>
          <p:cNvSpPr/>
          <p:nvPr/>
        </p:nvSpPr>
        <p:spPr>
          <a:xfrm>
            <a:off x="56456" y="620688"/>
            <a:ext cx="4172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~200M </a:t>
            </a:r>
            <a:r>
              <a:rPr lang="ru-RU" dirty="0" err="1">
                <a:solidFill>
                  <a:srgbClr val="002060"/>
                </a:solidFill>
              </a:rPr>
              <a:t>quark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pairs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in</a:t>
            </a:r>
            <a:r>
              <a:rPr lang="ru-RU" dirty="0">
                <a:solidFill>
                  <a:srgbClr val="002060"/>
                </a:solidFill>
              </a:rPr>
              <a:t> LHC </a:t>
            </a:r>
            <a:r>
              <a:rPr lang="ru-RU" dirty="0" err="1">
                <a:solidFill>
                  <a:srgbClr val="002060"/>
                </a:solidFill>
              </a:rPr>
              <a:t>Run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2 @</a:t>
            </a:r>
            <a:r>
              <a:rPr lang="ru-RU" dirty="0">
                <a:solidFill>
                  <a:srgbClr val="002060"/>
                </a:solidFill>
              </a:rPr>
              <a:t> 13 </a:t>
            </a:r>
            <a:r>
              <a:rPr lang="ru-RU" dirty="0" err="1">
                <a:solidFill>
                  <a:srgbClr val="002060"/>
                </a:solidFill>
              </a:rPr>
              <a:t>TeV</a:t>
            </a:r>
            <a:r>
              <a:rPr lang="ru-RU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016427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344259-0068-48CD-822C-EC756A6F5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Running of the Top Quark Mass/</a:t>
            </a:r>
            <a:r>
              <a:rPr lang="en-US" sz="3000" dirty="0" err="1"/>
              <a:t>Vtb</a:t>
            </a:r>
            <a:endParaRPr lang="ru-RU" sz="300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7C8C1F-3315-4F06-A596-B1BA2936B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BB5F8-EAB2-4430-8529-27FCA8D6AA73}" type="datetime1">
              <a:rPr lang="ru-RU" smtClean="0"/>
              <a:t>29.08.2023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700126-FFC8-458D-8E71-638E078EB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Lomonosov 2023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66E05D-F10E-4B47-B5DC-5E7F8C125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88</a:t>
            </a:fld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2034BB6-1BFE-4C97-BEDE-BA70F5BB849B}"/>
              </a:ext>
            </a:extLst>
          </p:cNvPr>
          <p:cNvSpPr/>
          <p:nvPr/>
        </p:nvSpPr>
        <p:spPr>
          <a:xfrm>
            <a:off x="56456" y="676578"/>
            <a:ext cx="4032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Beyond leading order in perturbation theory  the strong coupling constant  and the quark masses are subject  to renormalization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8E086ABC-5077-41F6-BC74-A65A6FD87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496" y="1868188"/>
            <a:ext cx="2880320" cy="625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5405EADA-6FBB-417D-8A90-2F79AC506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551" y="2420888"/>
            <a:ext cx="3907296" cy="3221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F5AC03DF-B228-4708-A491-B5ABE9727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521" y="4024472"/>
            <a:ext cx="15716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3F064E2-F998-4DC6-AF4A-7A66F0324B41}"/>
              </a:ext>
            </a:extLst>
          </p:cNvPr>
          <p:cNvSpPr/>
          <p:nvPr/>
        </p:nvSpPr>
        <p:spPr>
          <a:xfrm>
            <a:off x="1260555" y="2298358"/>
            <a:ext cx="21082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PLB 803 (2020) 135263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4AF3282-4217-4104-ACD1-6349F93487C6}"/>
              </a:ext>
            </a:extLst>
          </p:cNvPr>
          <p:cNvSpPr/>
          <p:nvPr/>
        </p:nvSpPr>
        <p:spPr>
          <a:xfrm>
            <a:off x="110462" y="5448252"/>
            <a:ext cx="4043779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The  running of </a:t>
            </a:r>
            <a:r>
              <a:rPr lang="en-US" sz="1600" dirty="0" err="1">
                <a:solidFill>
                  <a:srgbClr val="002060"/>
                </a:solidFill>
              </a:rPr>
              <a:t>m</a:t>
            </a:r>
            <a:r>
              <a:rPr lang="en-US" sz="1600" baseline="-25000" dirty="0" err="1">
                <a:solidFill>
                  <a:srgbClr val="002060"/>
                </a:solidFill>
              </a:rPr>
              <a:t>t</a:t>
            </a:r>
            <a:r>
              <a:rPr lang="en-US" sz="1600" dirty="0">
                <a:solidFill>
                  <a:srgbClr val="002060"/>
                </a:solidFill>
              </a:rPr>
              <a:t> is found to be in agreement </a:t>
            </a:r>
          </a:p>
          <a:p>
            <a:r>
              <a:rPr lang="en-US" sz="1600" dirty="0">
                <a:solidFill>
                  <a:srgbClr val="002060"/>
                </a:solidFill>
              </a:rPr>
              <a:t>with the RGE prediction within 1.1 </a:t>
            </a:r>
            <a:r>
              <a:rPr lang="el-GR" sz="1600" dirty="0">
                <a:solidFill>
                  <a:srgbClr val="002060"/>
                </a:solidFill>
                <a:cs typeface="Times New Roman"/>
              </a:rPr>
              <a:t>σ</a:t>
            </a:r>
            <a:endParaRPr lang="en-US" sz="1600" dirty="0">
              <a:solidFill>
                <a:srgbClr val="002060"/>
              </a:solidFill>
            </a:endParaRPr>
          </a:p>
          <a:p>
            <a:endParaRPr lang="en-US" sz="500" dirty="0">
              <a:solidFill>
                <a:srgbClr val="002060"/>
              </a:solidFill>
            </a:endParaRPr>
          </a:p>
          <a:p>
            <a:r>
              <a:rPr lang="en-US" sz="1600" dirty="0">
                <a:solidFill>
                  <a:srgbClr val="002060"/>
                </a:solidFill>
              </a:rPr>
              <a:t>The no-running hypothesis is excluded at above 95% confidence level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C581100-5076-457B-A156-10C5A51752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1725" y="4301113"/>
            <a:ext cx="3324546" cy="2294278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04707C0-BFEF-4314-BD5C-533EEBA4367B}"/>
              </a:ext>
            </a:extLst>
          </p:cNvPr>
          <p:cNvSpPr/>
          <p:nvPr/>
        </p:nvSpPr>
        <p:spPr>
          <a:xfrm>
            <a:off x="4088904" y="691153"/>
            <a:ext cx="57606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Non-direct </a:t>
            </a:r>
            <a:r>
              <a:rPr lang="en-US" dirty="0" err="1">
                <a:solidFill>
                  <a:srgbClr val="002060"/>
                </a:solidFill>
              </a:rPr>
              <a:t>Vtb</a:t>
            </a:r>
            <a:r>
              <a:rPr lang="en-US" dirty="0">
                <a:solidFill>
                  <a:srgbClr val="002060"/>
                </a:solidFill>
              </a:rPr>
              <a:t> measurements</a:t>
            </a:r>
            <a:endParaRPr lang="en-US" baseline="-25000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rgbClr val="002060"/>
                </a:solidFill>
              </a:rPr>
              <a:t> from B-hadron and t-quark decays (CKM unitarity,</a:t>
            </a:r>
          </a:p>
          <a:p>
            <a:r>
              <a:rPr lang="en-US" dirty="0">
                <a:solidFill>
                  <a:srgbClr val="002060"/>
                </a:solidFill>
              </a:rPr>
              <a:t>generation number</a:t>
            </a:r>
            <a:r>
              <a:rPr lang="ru-RU" dirty="0">
                <a:solidFill>
                  <a:srgbClr val="002060"/>
                </a:solidFill>
              </a:rPr>
              <a:t>=3)</a:t>
            </a:r>
          </a:p>
          <a:p>
            <a:pPr>
              <a:buFont typeface="Wingdings" pitchFamily="2" charset="2"/>
              <a:buChar char="ü"/>
            </a:pPr>
            <a:endParaRPr lang="en-US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  </a:t>
            </a:r>
            <a:endParaRPr lang="en-US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|</a:t>
            </a:r>
            <a:r>
              <a:rPr lang="en-US" dirty="0" err="1">
                <a:solidFill>
                  <a:srgbClr val="002060"/>
                </a:solidFill>
              </a:rPr>
              <a:t>V</a:t>
            </a:r>
            <a:r>
              <a:rPr lang="en-US" baseline="-25000" dirty="0" err="1">
                <a:solidFill>
                  <a:srgbClr val="002060"/>
                </a:solidFill>
              </a:rPr>
              <a:t>tb</a:t>
            </a:r>
            <a:r>
              <a:rPr lang="en-US" dirty="0">
                <a:solidFill>
                  <a:srgbClr val="002060"/>
                </a:solidFill>
              </a:rPr>
              <a:t>| &gt; 0.78 (CDF), 0.99 &gt;|</a:t>
            </a:r>
            <a:r>
              <a:rPr lang="en-US" dirty="0" err="1">
                <a:solidFill>
                  <a:srgbClr val="002060"/>
                </a:solidFill>
              </a:rPr>
              <a:t>V</a:t>
            </a:r>
            <a:r>
              <a:rPr lang="en-US" baseline="-25000" dirty="0" err="1">
                <a:solidFill>
                  <a:srgbClr val="002060"/>
                </a:solidFill>
              </a:rPr>
              <a:t>t</a:t>
            </a:r>
            <a:r>
              <a:rPr lang="en-US" dirty="0" err="1">
                <a:solidFill>
                  <a:srgbClr val="002060"/>
                </a:solidFill>
              </a:rPr>
              <a:t>b</a:t>
            </a:r>
            <a:r>
              <a:rPr lang="en-US" dirty="0">
                <a:solidFill>
                  <a:srgbClr val="002060"/>
                </a:solidFill>
              </a:rPr>
              <a:t>| &gt; 0.9 (D0)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03319470-8681-4213-88C1-87798F3AD23F}"/>
              </a:ext>
            </a:extLst>
          </p:cNvPr>
          <p:cNvGrpSpPr/>
          <p:nvPr/>
        </p:nvGrpSpPr>
        <p:grpSpPr>
          <a:xfrm>
            <a:off x="4628964" y="1656766"/>
            <a:ext cx="4896544" cy="249092"/>
            <a:chOff x="272480" y="1844824"/>
            <a:chExt cx="4896544" cy="249092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E1E07CC5-1DD6-4432-92D5-6FE48D20DB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72480" y="1844824"/>
              <a:ext cx="4464496" cy="249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3">
              <a:extLst>
                <a:ext uri="{FF2B5EF4-FFF2-40B4-BE49-F238E27FC236}">
                  <a16:creationId xmlns:a16="http://schemas.microsoft.com/office/drawing/2014/main" id="{E2718092-615C-4BB2-BE73-AA2E178EC7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736976" y="1844824"/>
              <a:ext cx="432048" cy="239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E6746EE-137B-43CC-A33B-0D8E021D0529}"/>
              </a:ext>
            </a:extLst>
          </p:cNvPr>
          <p:cNvSpPr/>
          <p:nvPr/>
        </p:nvSpPr>
        <p:spPr>
          <a:xfrm>
            <a:off x="4088904" y="2564904"/>
            <a:ext cx="5817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Direct </a:t>
            </a:r>
            <a:r>
              <a:rPr lang="en-US" dirty="0" err="1">
                <a:solidFill>
                  <a:srgbClr val="002060"/>
                </a:solidFill>
              </a:rPr>
              <a:t>Vtb</a:t>
            </a:r>
            <a:r>
              <a:rPr lang="en-US" dirty="0">
                <a:solidFill>
                  <a:srgbClr val="002060"/>
                </a:solidFill>
              </a:rPr>
              <a:t> measurements from single t-quark production in t-, </a:t>
            </a:r>
            <a:r>
              <a:rPr lang="en-US" dirty="0" err="1">
                <a:solidFill>
                  <a:srgbClr val="002060"/>
                </a:solidFill>
              </a:rPr>
              <a:t>Wt</a:t>
            </a:r>
            <a:r>
              <a:rPr lang="en-US" dirty="0">
                <a:solidFill>
                  <a:srgbClr val="002060"/>
                </a:solidFill>
              </a:rPr>
              <a:t>, s-</a:t>
            </a:r>
            <a:r>
              <a:rPr lang="ru-RU" dirty="0">
                <a:solidFill>
                  <a:srgbClr val="002060"/>
                </a:solidFill>
              </a:rPr>
              <a:t>каналах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(</a:t>
            </a:r>
            <a:r>
              <a:rPr lang="el-GR" dirty="0">
                <a:solidFill>
                  <a:srgbClr val="002060"/>
                </a:solidFill>
                <a:latin typeface="Times New Roman"/>
                <a:cs typeface="Times New Roman"/>
              </a:rPr>
              <a:t>σ</a:t>
            </a:r>
            <a:r>
              <a:rPr lang="en-US" dirty="0">
                <a:solidFill>
                  <a:srgbClr val="002060"/>
                </a:solidFill>
                <a:latin typeface="Times New Roman"/>
                <a:cs typeface="Times New Roman"/>
              </a:rPr>
              <a:t> ~ </a:t>
            </a:r>
            <a:r>
              <a:rPr lang="en-US" dirty="0">
                <a:solidFill>
                  <a:srgbClr val="002060"/>
                </a:solidFill>
              </a:rPr>
              <a:t>V</a:t>
            </a:r>
            <a:r>
              <a:rPr lang="en-US" baseline="-25000" dirty="0">
                <a:solidFill>
                  <a:srgbClr val="002060"/>
                </a:solidFill>
              </a:rPr>
              <a:t>tb</a:t>
            </a:r>
            <a:r>
              <a:rPr lang="en-US" baseline="30000" dirty="0">
                <a:solidFill>
                  <a:srgbClr val="002060"/>
                </a:solidFill>
              </a:rPr>
              <a:t>2</a:t>
            </a:r>
            <a:r>
              <a:rPr lang="ru-RU" dirty="0">
                <a:solidFill>
                  <a:srgbClr val="002060"/>
                </a:solidFill>
              </a:rPr>
              <a:t>)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E27A0111-6CC1-4144-BE09-E163614FB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362" y="3279282"/>
            <a:ext cx="4825724" cy="883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1755B9A-DEAA-4763-B4D7-EFFCB95E0B42}"/>
              </a:ext>
            </a:extLst>
          </p:cNvPr>
          <p:cNvSpPr/>
          <p:nvPr/>
        </p:nvSpPr>
        <p:spPr>
          <a:xfrm>
            <a:off x="4115792" y="4772363"/>
            <a:ext cx="2095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Br (t → Wb) ≈ 1</a:t>
            </a:r>
          </a:p>
          <a:p>
            <a:r>
              <a:rPr lang="en-US" dirty="0" err="1">
                <a:solidFill>
                  <a:srgbClr val="002060"/>
                </a:solidFill>
              </a:rPr>
              <a:t>f</a:t>
            </a:r>
            <a:r>
              <a:rPr lang="en-US" baseline="-25000" dirty="0" err="1">
                <a:solidFill>
                  <a:srgbClr val="002060"/>
                </a:solidFill>
              </a:rPr>
              <a:t>LV</a:t>
            </a:r>
            <a:r>
              <a:rPr lang="en-US" dirty="0">
                <a:solidFill>
                  <a:srgbClr val="002060"/>
                </a:solidFill>
              </a:rPr>
              <a:t> =1 (no NP terms)</a:t>
            </a:r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BDFB9946-F8B2-4E25-A041-2B200C00BE2F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19105" y="5816662"/>
            <a:ext cx="2683941" cy="609937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629297E-D62A-4033-9407-90CC3A371FF5}"/>
              </a:ext>
            </a:extLst>
          </p:cNvPr>
          <p:cNvSpPr/>
          <p:nvPr/>
        </p:nvSpPr>
        <p:spPr>
          <a:xfrm>
            <a:off x="3966604" y="4283888"/>
            <a:ext cx="21178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PLB 808 (2020) 135609</a:t>
            </a:r>
            <a:endParaRPr 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8968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520" y="0"/>
            <a:ext cx="8352928" cy="684910"/>
          </a:xfrm>
        </p:spPr>
        <p:txBody>
          <a:bodyPr>
            <a:normAutofit/>
          </a:bodyPr>
          <a:lstStyle/>
          <a:p>
            <a:r>
              <a:rPr lang="en-US" sz="3000" dirty="0"/>
              <a:t>Discovery of a New Boson: Significance</a:t>
            </a:r>
            <a:endParaRPr lang="ru-RU" sz="300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BDB754-2358-4C94-82D0-24CA3D696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15" name="Picture 6" descr="http://cmsinfo.jinr.ru/images/stories/CMS/2012/Higgs/Combined_pvalue_CMS.png">
            <a:extLst>
              <a:ext uri="{FF2B5EF4-FFF2-40B4-BE49-F238E27FC236}">
                <a16:creationId xmlns:a16="http://schemas.microsoft.com/office/drawing/2014/main" id="{8D7E2DE2-5546-4365-8118-F2468F42B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071" y="1539434"/>
            <a:ext cx="4176464" cy="377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12C5630-72B8-4DC6-B11E-30800EE32FE2}"/>
              </a:ext>
            </a:extLst>
          </p:cNvPr>
          <p:cNvSpPr/>
          <p:nvPr/>
        </p:nvSpPr>
        <p:spPr>
          <a:xfrm>
            <a:off x="56456" y="5457998"/>
            <a:ext cx="95914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Notable values</a:t>
            </a:r>
            <a:r>
              <a:rPr lang="en-US" dirty="0">
                <a:solidFill>
                  <a:srgbClr val="002060"/>
                </a:solidFill>
              </a:rPr>
              <a:t> for an excess in particle physics are </a:t>
            </a:r>
            <a:r>
              <a:rPr lang="en-US" b="1" dirty="0">
                <a:solidFill>
                  <a:srgbClr val="002060"/>
                </a:solidFill>
              </a:rPr>
              <a:t>3σ, or p-value = 0.0013</a:t>
            </a:r>
            <a:r>
              <a:rPr lang="en-US" dirty="0">
                <a:solidFill>
                  <a:srgbClr val="002060"/>
                </a:solidFill>
              </a:rPr>
              <a:t>; and </a:t>
            </a:r>
            <a:r>
              <a:rPr lang="en-US" b="1" dirty="0">
                <a:solidFill>
                  <a:srgbClr val="002060"/>
                </a:solidFill>
              </a:rPr>
              <a:t>5σ, or p-value = 2.87 x 10</a:t>
            </a:r>
            <a:r>
              <a:rPr lang="en-US" b="1" baseline="30000" dirty="0">
                <a:solidFill>
                  <a:srgbClr val="002060"/>
                </a:solidFill>
              </a:rPr>
              <a:t>-7</a:t>
            </a:r>
            <a:r>
              <a:rPr lang="en-US" dirty="0">
                <a:solidFill>
                  <a:srgbClr val="002060"/>
                </a:solidFill>
              </a:rPr>
              <a:t>. </a:t>
            </a:r>
            <a:r>
              <a:rPr lang="en-US" b="1" dirty="0">
                <a:solidFill>
                  <a:srgbClr val="002060"/>
                </a:solidFill>
              </a:rPr>
              <a:t>When we have an excess of 3σ we talk about an evidence, and when we have an excess of 5σ, we are facing a discovery</a:t>
            </a:r>
            <a:r>
              <a:rPr lang="en-US" dirty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F919C5D-042C-4CF5-894C-C5477D385C80}"/>
              </a:ext>
            </a:extLst>
          </p:cNvPr>
          <p:cNvSpPr/>
          <p:nvPr/>
        </p:nvSpPr>
        <p:spPr>
          <a:xfrm>
            <a:off x="56456" y="77689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The probability that an observed excess was a statistical fluctuation of the background (p-value)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76D68C8-1B29-42E5-AF78-A75F9B4220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58" y="1617077"/>
            <a:ext cx="5331283" cy="3374702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AE6DFA-B627-4918-80A3-B66936F92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5530EF-E7C3-43D0-9E42-387B8CE0A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89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8651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8E6FB4A9-DB24-4E2B-96FD-19C1AF0A9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974" y="188640"/>
            <a:ext cx="82819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What do we hope to see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ru-RU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beyond the SM?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7C31E5-465A-4F3A-98B1-0BB2619F9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44" y="1340768"/>
            <a:ext cx="7122048" cy="5174967"/>
          </a:xfrm>
          <a:prstGeom prst="rect">
            <a:avLst/>
          </a:prstGeom>
        </p:spPr>
      </p:pic>
      <p:sp>
        <p:nvSpPr>
          <p:cNvPr id="2" name="Дата 3">
            <a:extLst>
              <a:ext uri="{FF2B5EF4-FFF2-40B4-BE49-F238E27FC236}">
                <a16:creationId xmlns:a16="http://schemas.microsoft.com/office/drawing/2014/main" id="{1866B9AF-CAC7-70AB-6E61-12153E32D1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r>
              <a:rPr lang="ru-RU" dirty="0"/>
              <a:t>29.09.2023</a:t>
            </a:r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57B7AA16-719D-A8D3-CB9F-C9F03F861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3899"/>
            <a:ext cx="5400600" cy="401485"/>
          </a:xfrm>
        </p:spPr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The Actual Problems of Microworld Physics, Minsk</a:t>
            </a:r>
            <a:endParaRPr lang="ru-RU" dirty="0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8BC395D0-CD0D-DBE6-8495-95D600BF8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7496" y="6496095"/>
            <a:ext cx="504657" cy="365125"/>
          </a:xfrm>
        </p:spPr>
        <p:txBody>
          <a:bodyPr/>
          <a:lstStyle/>
          <a:p>
            <a:fld id="{921B4A73-5931-42FD-882D-05F401D05453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918814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520" y="0"/>
            <a:ext cx="8352928" cy="684910"/>
          </a:xfrm>
        </p:spPr>
        <p:txBody>
          <a:bodyPr>
            <a:normAutofit/>
          </a:bodyPr>
          <a:lstStyle/>
          <a:p>
            <a:r>
              <a:rPr lang="en-US" sz="3000" dirty="0"/>
              <a:t>Significance in Numbers</a:t>
            </a:r>
            <a:endParaRPr lang="ru-RU" sz="300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BDB754-2358-4C94-82D0-24CA3D696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27.07.2022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D4752F-6795-46F0-A3AB-0E9199C93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02" y="980728"/>
            <a:ext cx="8584515" cy="5169104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FF2814-984C-4B55-B34D-AA87D7EEB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Physics at Energy Frontier, MISP2022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758171-1A32-435F-8DCD-27186BE13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90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258211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0CCED3FE-C94A-4F97-B729-B7246A65B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3175"/>
            <a:ext cx="8915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ru-RU" sz="2800" b="1" kern="0" dirty="0">
                <a:solidFill>
                  <a:srgbClr val="333399"/>
                </a:solidFill>
                <a:latin typeface="Helvetica-Bold"/>
                <a:ea typeface="+mj-ea"/>
                <a:cs typeface="Arial"/>
              </a:rPr>
              <a:t>Статистический анализ</a:t>
            </a:r>
            <a:endParaRPr lang="en-US" sz="2800" b="1" kern="0" dirty="0">
              <a:solidFill>
                <a:srgbClr val="333399"/>
              </a:solidFill>
              <a:latin typeface="Helvetica-Bold"/>
              <a:ea typeface="+mj-ea"/>
              <a:cs typeface="Arial"/>
            </a:endParaRPr>
          </a:p>
        </p:txBody>
      </p:sp>
      <p:sp>
        <p:nvSpPr>
          <p:cNvPr id="123907" name="Прямоугольник 10">
            <a:extLst>
              <a:ext uri="{FF2B5EF4-FFF2-40B4-BE49-F238E27FC236}">
                <a16:creationId xmlns:a16="http://schemas.microsoft.com/office/drawing/2014/main" id="{D857FF84-A737-4578-82FA-6F61864A5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" y="657225"/>
            <a:ext cx="9505950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en-US" sz="1800">
                <a:solidFill>
                  <a:srgbClr val="006600"/>
                </a:solidFill>
                <a:latin typeface="Arial" panose="020B0604020202020204" pitchFamily="34" charset="0"/>
              </a:rPr>
              <a:t>Событие (результат) называется </a:t>
            </a:r>
            <a:r>
              <a:rPr lang="en-US" altLang="en-US" sz="1800">
                <a:solidFill>
                  <a:srgbClr val="006600"/>
                </a:solidFill>
                <a:latin typeface="Arial" panose="020B0604020202020204" pitchFamily="34" charset="0"/>
              </a:rPr>
              <a:t>“</a:t>
            </a:r>
            <a:r>
              <a:rPr lang="ru-RU" altLang="en-US" sz="1800">
                <a:solidFill>
                  <a:srgbClr val="FF0000"/>
                </a:solidFill>
                <a:latin typeface="Arial" panose="020B0604020202020204" pitchFamily="34" charset="0"/>
              </a:rPr>
              <a:t>статистическими значимым</a:t>
            </a:r>
            <a:r>
              <a:rPr lang="en-US" altLang="en-US" sz="1800">
                <a:solidFill>
                  <a:srgbClr val="006600"/>
                </a:solidFill>
                <a:latin typeface="Arial" panose="020B0604020202020204" pitchFamily="34" charset="0"/>
              </a:rPr>
              <a:t>”</a:t>
            </a:r>
            <a:r>
              <a:rPr lang="ru-RU" altLang="en-US" sz="1800">
                <a:solidFill>
                  <a:srgbClr val="006600"/>
                </a:solidFill>
                <a:latin typeface="Arial" panose="020B0604020202020204" pitchFamily="34" charset="0"/>
              </a:rPr>
              <a:t>, если оно вряд </a:t>
            </a:r>
          </a:p>
          <a:p>
            <a:r>
              <a:rPr lang="ru-RU" altLang="en-US" sz="1800">
                <a:solidFill>
                  <a:srgbClr val="006600"/>
                </a:solidFill>
                <a:latin typeface="Arial" panose="020B0604020202020204" pitchFamily="34" charset="0"/>
              </a:rPr>
              <a:t>ли произошло случайно </a:t>
            </a:r>
          </a:p>
          <a:p>
            <a:endParaRPr lang="ru-RU" altLang="en-US" sz="1000">
              <a:solidFill>
                <a:srgbClr val="006600"/>
              </a:solidFill>
              <a:latin typeface="Arial" panose="020B0604020202020204" pitchFamily="34" charset="0"/>
            </a:endParaRPr>
          </a:p>
          <a:p>
            <a:r>
              <a:rPr lang="en-US" altLang="en-US" sz="1800">
                <a:solidFill>
                  <a:srgbClr val="FF0000"/>
                </a:solidFill>
                <a:latin typeface="Arial" panose="020B0604020202020204" pitchFamily="34" charset="0"/>
              </a:rPr>
              <a:t>p-valu</a:t>
            </a:r>
            <a:r>
              <a:rPr lang="ru-RU" altLang="en-US" sz="1800">
                <a:solidFill>
                  <a:srgbClr val="FF0000"/>
                </a:solidFill>
                <a:latin typeface="Arial" panose="020B0604020202020204" pitchFamily="34" charset="0"/>
              </a:rPr>
              <a:t>е</a:t>
            </a:r>
            <a:r>
              <a:rPr lang="ru-RU" altLang="en-US" sz="1800">
                <a:solidFill>
                  <a:srgbClr val="006600"/>
                </a:solidFill>
                <a:latin typeface="Arial" panose="020B0604020202020204" pitchFamily="34" charset="0"/>
              </a:rPr>
              <a:t> -</a:t>
            </a:r>
            <a:r>
              <a:rPr lang="en-US" altLang="en-US" sz="1800">
                <a:solidFill>
                  <a:srgbClr val="006600"/>
                </a:solidFill>
                <a:latin typeface="Arial" panose="020B0604020202020204" pitchFamily="34" charset="0"/>
              </a:rPr>
              <a:t>  </a:t>
            </a:r>
            <a:r>
              <a:rPr lang="ru-RU" altLang="en-US" sz="1800">
                <a:solidFill>
                  <a:srgbClr val="006600"/>
                </a:solidFill>
                <a:latin typeface="Arial" panose="020B0604020202020204" pitchFamily="34" charset="0"/>
              </a:rPr>
              <a:t>вероятность получить результат, такой  как наблюдается (или выше) </a:t>
            </a:r>
          </a:p>
          <a:p>
            <a:r>
              <a:rPr lang="ru-RU" altLang="en-US" sz="1800">
                <a:solidFill>
                  <a:srgbClr val="006600"/>
                </a:solidFill>
                <a:latin typeface="Arial" panose="020B0604020202020204" pitchFamily="34" charset="0"/>
              </a:rPr>
              <a:t>в предположении, что </a:t>
            </a:r>
            <a:r>
              <a:rPr lang="ru-RU" altLang="en-US" sz="1800">
                <a:solidFill>
                  <a:srgbClr val="FF0000"/>
                </a:solidFill>
                <a:latin typeface="Arial" panose="020B0604020202020204" pitchFamily="34" charset="0"/>
              </a:rPr>
              <a:t>нуль-гипотеза</a:t>
            </a:r>
            <a:r>
              <a:rPr lang="ru-RU" altLang="en-US" sz="1800">
                <a:solidFill>
                  <a:srgbClr val="006600"/>
                </a:solidFill>
                <a:latin typeface="Arial" panose="020B0604020202020204" pitchFamily="34" charset="0"/>
              </a:rPr>
              <a:t> верна</a:t>
            </a:r>
          </a:p>
          <a:p>
            <a:r>
              <a:rPr lang="ru-RU" altLang="en-US" sz="1800">
                <a:solidFill>
                  <a:srgbClr val="006600"/>
                </a:solidFill>
                <a:latin typeface="Arial" panose="020B0604020202020204" pitchFamily="34" charset="0"/>
              </a:rPr>
              <a:t>	</a:t>
            </a:r>
            <a:r>
              <a:rPr lang="ru-RU" altLang="en-US" sz="1600">
                <a:solidFill>
                  <a:srgbClr val="0066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 </a:t>
            </a:r>
            <a:r>
              <a:rPr lang="ru-RU" altLang="en-US" sz="1600">
                <a:latin typeface="Arial" panose="020B0604020202020204" pitchFamily="34" charset="0"/>
              </a:rPr>
              <a:t>в нашем случае вероятность, того, что флуктуация фона достигли (или превысили)  наблюденное значение</a:t>
            </a:r>
          </a:p>
          <a:p>
            <a:endParaRPr lang="ru-RU" altLang="en-US" sz="2000">
              <a:solidFill>
                <a:srgbClr val="006600"/>
              </a:solidFill>
              <a:latin typeface="Arial" panose="020B0604020202020204" pitchFamily="34" charset="0"/>
            </a:endParaRPr>
          </a:p>
          <a:p>
            <a:endParaRPr lang="ru-RU" altLang="en-US" sz="2000">
              <a:solidFill>
                <a:srgbClr val="006600"/>
              </a:solidFill>
              <a:latin typeface="Arial" panose="020B0604020202020204" pitchFamily="34" charset="0"/>
            </a:endParaRPr>
          </a:p>
          <a:p>
            <a:r>
              <a:rPr lang="ru-RU" altLang="en-US" sz="1800">
                <a:solidFill>
                  <a:srgbClr val="FF0000"/>
                </a:solidFill>
                <a:latin typeface="Arial" panose="020B0604020202020204" pitchFamily="34" charset="0"/>
              </a:rPr>
              <a:t>Нуль-гипотеза</a:t>
            </a:r>
            <a:r>
              <a:rPr lang="ru-RU" altLang="en-US" sz="1800">
                <a:solidFill>
                  <a:srgbClr val="006600"/>
                </a:solidFill>
                <a:latin typeface="Arial" panose="020B0604020202020204" pitchFamily="34" charset="0"/>
              </a:rPr>
              <a:t> – основная проверяемая гипотеза (фон)</a:t>
            </a:r>
          </a:p>
          <a:p>
            <a:r>
              <a:rPr lang="ru-RU" altLang="en-US" sz="1600">
                <a:solidFill>
                  <a:srgbClr val="0066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	 </a:t>
            </a:r>
            <a:r>
              <a:rPr lang="ru-RU" altLang="en-US" sz="1600">
                <a:solidFill>
                  <a:srgbClr val="006600"/>
                </a:solidFill>
                <a:latin typeface="Arial" panose="020B0604020202020204" pitchFamily="34" charset="0"/>
              </a:rPr>
              <a:t>Нулевая гипотеза отвергается, когда значение </a:t>
            </a:r>
            <a:r>
              <a:rPr lang="en-US" altLang="en-US" sz="1600">
                <a:solidFill>
                  <a:srgbClr val="006600"/>
                </a:solidFill>
                <a:latin typeface="Arial" panose="020B0604020202020204" pitchFamily="34" charset="0"/>
              </a:rPr>
              <a:t>p</a:t>
            </a:r>
            <a:r>
              <a:rPr lang="ru-RU" altLang="en-US" sz="1600">
                <a:solidFill>
                  <a:srgbClr val="006600"/>
                </a:solidFill>
                <a:latin typeface="Arial" panose="020B0604020202020204" pitchFamily="34" charset="0"/>
              </a:rPr>
              <a:t>-</a:t>
            </a:r>
            <a:r>
              <a:rPr lang="en-US" altLang="en-US" sz="1600">
                <a:solidFill>
                  <a:srgbClr val="006600"/>
                </a:solidFill>
                <a:latin typeface="Arial" panose="020B0604020202020204" pitchFamily="34" charset="0"/>
              </a:rPr>
              <a:t>value</a:t>
            </a:r>
            <a:endParaRPr lang="ru-RU" altLang="en-US" sz="1600">
              <a:solidFill>
                <a:srgbClr val="006600"/>
              </a:solidFill>
              <a:latin typeface="Arial" panose="020B0604020202020204" pitchFamily="34" charset="0"/>
            </a:endParaRPr>
          </a:p>
          <a:p>
            <a:r>
              <a:rPr lang="ru-RU" altLang="en-US" sz="1600">
                <a:solidFill>
                  <a:srgbClr val="006600"/>
                </a:solidFill>
                <a:latin typeface="Arial" panose="020B0604020202020204" pitchFamily="34" charset="0"/>
              </a:rPr>
              <a:t>	</a:t>
            </a:r>
            <a:r>
              <a:rPr lang="en-US" altLang="en-US" sz="160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ru-RU" altLang="en-US" sz="1600">
                <a:solidFill>
                  <a:srgbClr val="006600"/>
                </a:solidFill>
                <a:latin typeface="Arial" panose="020B0604020202020204" pitchFamily="34" charset="0"/>
              </a:rPr>
              <a:t>меньше уровня </a:t>
            </a:r>
            <a:r>
              <a:rPr lang="ru-RU" altLang="en-US" sz="1600">
                <a:solidFill>
                  <a:srgbClr val="FF0000"/>
                </a:solidFill>
                <a:latin typeface="Arial" panose="020B0604020202020204" pitchFamily="34" charset="0"/>
              </a:rPr>
              <a:t>стат. значимости</a:t>
            </a:r>
            <a:r>
              <a:rPr lang="ru-RU" altLang="en-US" sz="160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el-GR" altLang="en-US" sz="1600">
                <a:solidFill>
                  <a:srgbClr val="006600"/>
                </a:solidFill>
                <a:latin typeface="Arial" panose="020B0604020202020204" pitchFamily="34" charset="0"/>
              </a:rPr>
              <a:t>α</a:t>
            </a:r>
            <a:r>
              <a:rPr lang="ru-RU" altLang="en-US" sz="1600">
                <a:solidFill>
                  <a:srgbClr val="006600"/>
                </a:solidFill>
                <a:latin typeface="Arial" panose="020B0604020202020204" pitchFamily="34" charset="0"/>
              </a:rPr>
              <a:t> (по соглашению </a:t>
            </a:r>
            <a:r>
              <a:rPr lang="en-US" altLang="en-US" sz="1600">
                <a:solidFill>
                  <a:srgbClr val="006600"/>
                </a:solidFill>
                <a:latin typeface="Arial" panose="020B0604020202020204" pitchFamily="34" charset="0"/>
              </a:rPr>
              <a:t>&lt;</a:t>
            </a:r>
            <a:r>
              <a:rPr lang="ru-RU" altLang="en-US" sz="1600">
                <a:solidFill>
                  <a:srgbClr val="006600"/>
                </a:solidFill>
                <a:latin typeface="Arial" panose="020B0604020202020204" pitchFamily="34" charset="0"/>
              </a:rPr>
              <a:t>0.05)</a:t>
            </a:r>
            <a:endParaRPr lang="ru-RU" altLang="en-US" sz="200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pic>
        <p:nvPicPr>
          <p:cNvPr id="123908" name="Picture 2">
            <a:extLst>
              <a:ext uri="{FF2B5EF4-FFF2-40B4-BE49-F238E27FC236}">
                <a16:creationId xmlns:a16="http://schemas.microsoft.com/office/drawing/2014/main" id="{49AFF65F-84D6-477D-85D4-F4DB00F59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2349500"/>
            <a:ext cx="3471862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9" name="Picture 3">
            <a:extLst>
              <a:ext uri="{FF2B5EF4-FFF2-40B4-BE49-F238E27FC236}">
                <a16:creationId xmlns:a16="http://schemas.microsoft.com/office/drawing/2014/main" id="{CA0374DB-36C8-4CB8-A269-BBB67F236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2492375"/>
            <a:ext cx="23241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0" name="Picture 2">
            <a:extLst>
              <a:ext uri="{FF2B5EF4-FFF2-40B4-BE49-F238E27FC236}">
                <a16:creationId xmlns:a16="http://schemas.microsoft.com/office/drawing/2014/main" id="{1E25F3A5-929A-47BB-AE9A-3A8B01F8B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5700713"/>
            <a:ext cx="509746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1" name="Picture 3">
            <a:extLst>
              <a:ext uri="{FF2B5EF4-FFF2-40B4-BE49-F238E27FC236}">
                <a16:creationId xmlns:a16="http://schemas.microsoft.com/office/drawing/2014/main" id="{60D4C723-3B79-458B-A53D-8E25A133B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3959225"/>
            <a:ext cx="2695575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2" name="Picture 4">
            <a:extLst>
              <a:ext uri="{FF2B5EF4-FFF2-40B4-BE49-F238E27FC236}">
                <a16:creationId xmlns:a16="http://schemas.microsoft.com/office/drawing/2014/main" id="{EE8B53C4-1204-43A9-8D72-26A0E772D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4616450"/>
            <a:ext cx="559435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13" name="Прямоугольник 9">
            <a:extLst>
              <a:ext uri="{FF2B5EF4-FFF2-40B4-BE49-F238E27FC236}">
                <a16:creationId xmlns:a16="http://schemas.microsoft.com/office/drawing/2014/main" id="{83632AAD-6247-4BD6-8DA2-E6EDD9136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0" y="4216400"/>
            <a:ext cx="495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en-US" sz="1800">
                <a:solidFill>
                  <a:srgbClr val="006600"/>
                </a:solidFill>
                <a:latin typeface="Arial" panose="020B0604020202020204" pitchFamily="34" charset="0"/>
              </a:rPr>
              <a:t>Масштабный фактор (</a:t>
            </a:r>
            <a:r>
              <a:rPr lang="en-US" altLang="en-US" sz="1800">
                <a:solidFill>
                  <a:srgbClr val="006600"/>
                </a:solidFill>
                <a:latin typeface="Arial" panose="020B0604020202020204" pitchFamily="34" charset="0"/>
              </a:rPr>
              <a:t>strength factor</a:t>
            </a:r>
            <a:r>
              <a:rPr lang="ru-RU" altLang="en-US" sz="1800">
                <a:solidFill>
                  <a:srgbClr val="006600"/>
                </a:solidFill>
                <a:latin typeface="Arial" panose="020B0604020202020204" pitchFamily="34" charset="0"/>
              </a:rPr>
              <a:t>)</a:t>
            </a:r>
            <a:endParaRPr lang="ru-RU" altLang="en-US" sz="1800"/>
          </a:p>
        </p:txBody>
      </p:sp>
      <p:sp>
        <p:nvSpPr>
          <p:cNvPr id="123914" name="Прямоугольник 10">
            <a:extLst>
              <a:ext uri="{FF2B5EF4-FFF2-40B4-BE49-F238E27FC236}">
                <a16:creationId xmlns:a16="http://schemas.microsoft.com/office/drawing/2014/main" id="{3951513E-8DA2-4F62-9F7B-DAB77E4A3C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7200" y="5084763"/>
            <a:ext cx="667226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en-US" sz="1800">
                <a:solidFill>
                  <a:srgbClr val="0066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</a:t>
            </a:r>
            <a:r>
              <a:rPr lang="en-US" altLang="en-US" sz="1800" baseline="-25000">
                <a:solidFill>
                  <a:srgbClr val="0066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SM</a:t>
            </a:r>
            <a:r>
              <a:rPr lang="en-US" altLang="en-US" sz="1800">
                <a:solidFill>
                  <a:srgbClr val="0066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– </a:t>
            </a:r>
            <a:r>
              <a:rPr lang="ru-RU" altLang="en-US" sz="1600">
                <a:solidFill>
                  <a:srgbClr val="0066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сечение бозона</a:t>
            </a:r>
            <a:r>
              <a:rPr lang="en-US" altLang="en-US" sz="1800">
                <a:solidFill>
                  <a:srgbClr val="0066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ru-RU" altLang="en-US" sz="1800">
                <a:solidFill>
                  <a:srgbClr val="0066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Хиггса в </a:t>
            </a:r>
            <a:r>
              <a:rPr lang="en-US" altLang="en-US" sz="1800">
                <a:solidFill>
                  <a:srgbClr val="0066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CM</a:t>
            </a:r>
            <a:r>
              <a:rPr lang="ru-RU" altLang="en-US" sz="1800">
                <a:solidFill>
                  <a:srgbClr val="0066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, </a:t>
            </a:r>
            <a:r>
              <a:rPr lang="en-US" altLang="en-US" sz="1800">
                <a:solidFill>
                  <a:srgbClr val="0066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-</a:t>
            </a:r>
            <a:r>
              <a:rPr lang="ru-RU" altLang="en-US" sz="1800">
                <a:solidFill>
                  <a:srgbClr val="0066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ru-RU" altLang="en-US" sz="1600">
                <a:solidFill>
                  <a:srgbClr val="0066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гипотетическое сечение бозона Хиггса</a:t>
            </a:r>
            <a:endParaRPr lang="ru-RU" altLang="en-US" sz="1600"/>
          </a:p>
        </p:txBody>
      </p:sp>
      <p:sp>
        <p:nvSpPr>
          <p:cNvPr id="12" name="Номер слайда 2">
            <a:extLst>
              <a:ext uri="{FF2B5EF4-FFF2-40B4-BE49-F238E27FC236}">
                <a16:creationId xmlns:a16="http://schemas.microsoft.com/office/drawing/2014/main" id="{25A0643C-32F3-4EAD-8C4F-E13B3FFFD0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31325" y="6621463"/>
            <a:ext cx="590550" cy="22860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1116BD3-3BFA-43A1-94CE-42C78497B1DA}" type="slidenum">
              <a:rPr lang="en-GB" altLang="en-US" sz="1200">
                <a:solidFill>
                  <a:schemeClr val="bg2"/>
                </a:solidFill>
                <a:latin typeface="Arial" panose="020B0604020202020204" pitchFamily="34" charset="0"/>
              </a:rPr>
              <a:pPr/>
              <a:t>91</a:t>
            </a:fld>
            <a:endParaRPr lang="en-GB" altLang="en-US" sz="12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pic>
        <p:nvPicPr>
          <p:cNvPr id="123916" name="Picture 13">
            <a:extLst>
              <a:ext uri="{FF2B5EF4-FFF2-40B4-BE49-F238E27FC236}">
                <a16:creationId xmlns:a16="http://schemas.microsoft.com/office/drawing/2014/main" id="{3E5C005E-FE4E-4619-B79B-1E3CEFC18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88" y="6183313"/>
            <a:ext cx="23526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A161EC1C-0A39-4F69-B71E-6F2A29A20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29.09.2023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D5D9594-65E5-4EC0-B426-9CC4657AF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The Actual Problems of Microworld Physics, Minsk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842230"/>
      </p:ext>
    </p:extLst>
  </p:cSld>
  <p:clrMapOvr>
    <a:masterClrMapping/>
  </p:clrMapOvr>
  <p:transition advClick="0">
    <p:strips dir="ld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Number Placeholder 1">
            <a:extLst>
              <a:ext uri="{FF2B5EF4-FFF2-40B4-BE49-F238E27FC236}">
                <a16:creationId xmlns:a16="http://schemas.microsoft.com/office/drawing/2014/main" id="{F09AA489-4B9C-4670-9DB8-1A7550D880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CF6F631-559A-4955-B749-0E712A312274}" type="slidenum">
              <a:rPr lang="en-GB" altLang="en-US" sz="1000">
                <a:solidFill>
                  <a:schemeClr val="bg2"/>
                </a:solidFill>
              </a:rPr>
              <a:pPr/>
              <a:t>92</a:t>
            </a:fld>
            <a:endParaRPr lang="en-GB" altLang="en-US" sz="1000">
              <a:solidFill>
                <a:schemeClr val="bg2"/>
              </a:solidFill>
            </a:endParaRPr>
          </a:p>
        </p:txBody>
      </p:sp>
      <p:pic>
        <p:nvPicPr>
          <p:cNvPr id="124931" name="Picture 2">
            <a:extLst>
              <a:ext uri="{FF2B5EF4-FFF2-40B4-BE49-F238E27FC236}">
                <a16:creationId xmlns:a16="http://schemas.microsoft.com/office/drawing/2014/main" id="{186A8232-B996-43A9-A701-C2A13C21B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20300" cy="740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5CE60D11-8D5A-40A7-B7A9-88752F822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29.09.2023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B505150-7C51-4BA1-B1DD-D3797CF1D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The Actual Problems of Microworld Physics, Minsk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29097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Number Placeholder 1">
            <a:extLst>
              <a:ext uri="{FF2B5EF4-FFF2-40B4-BE49-F238E27FC236}">
                <a16:creationId xmlns:a16="http://schemas.microsoft.com/office/drawing/2014/main" id="{89E37084-FA7C-48C2-9A3E-551DEF08DC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9C4BB7A-99B6-4DB3-8798-C9C0BE4C5F1F}" type="slidenum">
              <a:rPr lang="en-GB" altLang="en-US" sz="1000">
                <a:solidFill>
                  <a:schemeClr val="bg2"/>
                </a:solidFill>
              </a:rPr>
              <a:pPr/>
              <a:t>93</a:t>
            </a:fld>
            <a:endParaRPr lang="en-GB" altLang="en-US" sz="1000">
              <a:solidFill>
                <a:schemeClr val="bg2"/>
              </a:solidFill>
            </a:endParaRPr>
          </a:p>
        </p:txBody>
      </p:sp>
      <p:pic>
        <p:nvPicPr>
          <p:cNvPr id="125955" name="Picture 2">
            <a:extLst>
              <a:ext uri="{FF2B5EF4-FFF2-40B4-BE49-F238E27FC236}">
                <a16:creationId xmlns:a16="http://schemas.microsoft.com/office/drawing/2014/main" id="{C0D64588-3CFA-46BD-90CB-0100D6A6E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1250" cy="741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99C595B9-3548-4BDB-95E2-B12CF307F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29.09.2023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7933F1A-9B46-4C0B-8AD1-E5BA0772B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The Actual Problems of Microworld Physics, Minsk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61936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Number Placeholder 1">
            <a:extLst>
              <a:ext uri="{FF2B5EF4-FFF2-40B4-BE49-F238E27FC236}">
                <a16:creationId xmlns:a16="http://schemas.microsoft.com/office/drawing/2014/main" id="{A78B546E-F972-4D21-ACEB-F2DD4A0F05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1CCE17C-110F-4276-8492-FBFEF9044BE4}" type="slidenum">
              <a:rPr lang="en-GB" altLang="en-US" sz="1000">
                <a:solidFill>
                  <a:schemeClr val="bg2"/>
                </a:solidFill>
              </a:rPr>
              <a:pPr/>
              <a:t>94</a:t>
            </a:fld>
            <a:endParaRPr lang="en-GB" altLang="en-US" sz="1000">
              <a:solidFill>
                <a:schemeClr val="bg2"/>
              </a:solidFill>
            </a:endParaRPr>
          </a:p>
        </p:txBody>
      </p:sp>
      <p:pic>
        <p:nvPicPr>
          <p:cNvPr id="126979" name="Picture 2">
            <a:extLst>
              <a:ext uri="{FF2B5EF4-FFF2-40B4-BE49-F238E27FC236}">
                <a16:creationId xmlns:a16="http://schemas.microsoft.com/office/drawing/2014/main" id="{AEABF735-0B1E-4F53-9976-D09570A2F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10775" cy="740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299D57CA-2089-4D41-B5CF-E698B380A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29.09.2023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778119-4685-4626-81BE-217B59AE0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The Actual Problems of Microworld Physics, Minsk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31026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Number Placeholder 1">
            <a:extLst>
              <a:ext uri="{FF2B5EF4-FFF2-40B4-BE49-F238E27FC236}">
                <a16:creationId xmlns:a16="http://schemas.microsoft.com/office/drawing/2014/main" id="{FF5F4533-017E-42CA-AA74-C0D6F92D3D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4F86C7A-CD5F-4155-90C9-184D709D4536}" type="slidenum">
              <a:rPr lang="en-GB" altLang="en-US" sz="1000">
                <a:solidFill>
                  <a:schemeClr val="bg2"/>
                </a:solidFill>
              </a:rPr>
              <a:pPr/>
              <a:t>95</a:t>
            </a:fld>
            <a:endParaRPr lang="en-GB" altLang="en-US" sz="1000">
              <a:solidFill>
                <a:schemeClr val="bg2"/>
              </a:solidFill>
            </a:endParaRPr>
          </a:p>
        </p:txBody>
      </p:sp>
      <p:pic>
        <p:nvPicPr>
          <p:cNvPr id="128003" name="Picture 2">
            <a:extLst>
              <a:ext uri="{FF2B5EF4-FFF2-40B4-BE49-F238E27FC236}">
                <a16:creationId xmlns:a16="http://schemas.microsoft.com/office/drawing/2014/main" id="{8932630F-BCF9-4D9D-90DA-F9E0AA5BA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10775" cy="740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F8D3E9A9-0A02-4917-ACD3-324450107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29.09.2023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F2BC0A-C615-43E7-AF7B-BA127EDCE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The Actual Problems of Microworld Physics, Minsk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54839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ABA4858D-D251-4054-A9EF-683451C19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3175"/>
            <a:ext cx="8915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1" kern="0" dirty="0">
                <a:solidFill>
                  <a:srgbClr val="333399"/>
                </a:solidFill>
                <a:latin typeface="Helvetica-Bold"/>
                <a:ea typeface="+mj-ea"/>
                <a:cs typeface="Arial"/>
              </a:rPr>
              <a:t>Look Elsewhere Effect</a:t>
            </a:r>
          </a:p>
        </p:txBody>
      </p:sp>
      <p:sp>
        <p:nvSpPr>
          <p:cNvPr id="12" name="Номер слайда 2">
            <a:extLst>
              <a:ext uri="{FF2B5EF4-FFF2-40B4-BE49-F238E27FC236}">
                <a16:creationId xmlns:a16="http://schemas.microsoft.com/office/drawing/2014/main" id="{055630BE-1877-48B1-B58E-9B4D5F6090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31325" y="6621463"/>
            <a:ext cx="590550" cy="22860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67DC2CF-5DE4-497B-9044-299F4F7F2277}" type="slidenum">
              <a:rPr lang="en-GB" altLang="en-US" sz="1200">
                <a:solidFill>
                  <a:schemeClr val="bg2"/>
                </a:solidFill>
                <a:latin typeface="Arial" panose="020B0604020202020204" pitchFamily="34" charset="0"/>
              </a:rPr>
              <a:pPr/>
              <a:t>96</a:t>
            </a:fld>
            <a:endParaRPr lang="en-GB" altLang="en-US" sz="12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pic>
        <p:nvPicPr>
          <p:cNvPr id="129028" name="Picture 2">
            <a:extLst>
              <a:ext uri="{FF2B5EF4-FFF2-40B4-BE49-F238E27FC236}">
                <a16:creationId xmlns:a16="http://schemas.microsoft.com/office/drawing/2014/main" id="{28758428-F3A8-4112-9506-4941A2783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441325"/>
            <a:ext cx="7705725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9" name="Picture 3">
            <a:extLst>
              <a:ext uri="{FF2B5EF4-FFF2-40B4-BE49-F238E27FC236}">
                <a16:creationId xmlns:a16="http://schemas.microsoft.com/office/drawing/2014/main" id="{9FEE56A0-9330-4B3B-87BC-1B003B6E5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88" y="4897438"/>
            <a:ext cx="70929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30" name="TextBox 14">
            <a:extLst>
              <a:ext uri="{FF2B5EF4-FFF2-40B4-BE49-F238E27FC236}">
                <a16:creationId xmlns:a16="http://schemas.microsoft.com/office/drawing/2014/main" id="{87EBEDC3-0E69-4E99-973A-8C5E405B7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5388" y="1233488"/>
            <a:ext cx="1854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@ A.Korytov</a:t>
            </a:r>
            <a:endParaRPr lang="ru-RU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098926"/>
      </p:ext>
    </p:extLst>
  </p:cSld>
  <p:clrMapOvr>
    <a:masterClrMapping/>
  </p:clrMapOvr>
  <p:transition advClick="0">
    <p:strips dir="ld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14">
            <a:extLst>
              <a:ext uri="{FF2B5EF4-FFF2-40B4-BE49-F238E27FC236}">
                <a16:creationId xmlns:a16="http://schemas.microsoft.com/office/drawing/2014/main" id="{DE070A21-40CF-4D9D-94E5-96FE1CAA4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1341438"/>
            <a:ext cx="5903912" cy="393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5" name="Rectangle 2">
            <a:extLst>
              <a:ext uri="{FF2B5EF4-FFF2-40B4-BE49-F238E27FC236}">
                <a16:creationId xmlns:a16="http://schemas.microsoft.com/office/drawing/2014/main" id="{99E5873C-7A33-4BBB-978F-DB5017388B3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95300" y="0"/>
            <a:ext cx="8915400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en-US" sz="2600"/>
              <a:t>.</a:t>
            </a:r>
            <a:endParaRPr lang="en-US" altLang="en-US" sz="260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6C7D4A6C-16D8-4D87-92CA-3085796A3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3" y="5445224"/>
            <a:ext cx="9210675" cy="935037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182563" indent="-182563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b="1" dirty="0">
                <a:solidFill>
                  <a:schemeClr val="accent2"/>
                </a:solidFill>
                <a:latin typeface="Arial" pitchFamily="34" charset="0"/>
              </a:rPr>
              <a:t>Публичные результаты совместного анализ данных экспериментов </a:t>
            </a:r>
            <a:r>
              <a:rPr lang="en-US" sz="1800" b="1" dirty="0">
                <a:solidFill>
                  <a:schemeClr val="accent2"/>
                </a:solidFill>
                <a:latin typeface="Arial" pitchFamily="34" charset="0"/>
              </a:rPr>
              <a:t>ATLAS </a:t>
            </a:r>
            <a:r>
              <a:rPr lang="ru-RU" sz="1800" b="1" dirty="0">
                <a:solidFill>
                  <a:schemeClr val="accent2"/>
                </a:solidFill>
                <a:latin typeface="Arial" pitchFamily="34" charset="0"/>
              </a:rPr>
              <a:t>и </a:t>
            </a:r>
          </a:p>
          <a:p>
            <a:pPr marL="182563" indent="-18256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b="1" dirty="0">
                <a:solidFill>
                  <a:schemeClr val="accent2"/>
                </a:solidFill>
                <a:latin typeface="Arial" pitchFamily="34" charset="0"/>
              </a:rPr>
              <a:t>CMS </a:t>
            </a:r>
            <a:r>
              <a:rPr lang="ru-RU" sz="1800" b="1" dirty="0">
                <a:solidFill>
                  <a:schemeClr val="accent2"/>
                </a:solidFill>
                <a:latin typeface="Arial" pitchFamily="34" charset="0"/>
              </a:rPr>
              <a:t>использовали меньшую статистику (до 2.3 фбн-1) и поэтому исключили </a:t>
            </a:r>
          </a:p>
          <a:p>
            <a:pPr marL="182563" indent="-182563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b="1" dirty="0">
                <a:solidFill>
                  <a:schemeClr val="accent2"/>
                </a:solidFill>
                <a:latin typeface="Arial" pitchFamily="34" charset="0"/>
              </a:rPr>
              <a:t>меньший  диапазон возможных масс (141-476 ГэВ)</a:t>
            </a:r>
            <a:endParaRPr lang="en-US" sz="1600" dirty="0">
              <a:solidFill>
                <a:srgbClr val="FF3300"/>
              </a:solidFill>
              <a:latin typeface="Arial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D7ADC0A8-B9F6-421F-9020-30AE41396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8" y="404813"/>
            <a:ext cx="9871075" cy="754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n-US" sz="700" b="1" dirty="0">
              <a:solidFill>
                <a:schemeClr val="accent1">
                  <a:lumMod val="50000"/>
                </a:schemeClr>
              </a:solidFill>
              <a:latin typeface="Arial" pitchFamily="34" charset="0"/>
            </a:endParaRPr>
          </a:p>
          <a:p>
            <a:pPr>
              <a:defRPr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В 2011 эксперимент 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CMS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исключает существование бозона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Хиггса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 в диапазоне масс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: </a:t>
            </a:r>
            <a:r>
              <a:rPr lang="da-DK" sz="1800" b="1" dirty="0">
                <a:solidFill>
                  <a:srgbClr val="FF0000"/>
                </a:solidFill>
                <a:latin typeface="Arial" pitchFamily="34" charset="0"/>
              </a:rPr>
              <a:t>127-600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</a:rPr>
              <a:t> ГэВ</a:t>
            </a:r>
            <a:r>
              <a:rPr lang="en-US" sz="18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</a:rPr>
              <a:t>при</a:t>
            </a:r>
            <a:r>
              <a:rPr lang="en-US" sz="1800" b="1" dirty="0">
                <a:solidFill>
                  <a:srgbClr val="FF0000"/>
                </a:solidFill>
                <a:latin typeface="Arial" pitchFamily="34" charset="0"/>
              </a:rPr>
              <a:t> 95% C.L.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</a:rPr>
              <a:t> (</a:t>
            </a:r>
            <a:r>
              <a:rPr lang="en-US" sz="1800" b="1" dirty="0">
                <a:solidFill>
                  <a:srgbClr val="FF0000"/>
                </a:solidFill>
                <a:latin typeface="Arial" pitchFamily="34" charset="0"/>
              </a:rPr>
              <a:t>128-525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</a:rPr>
              <a:t>ГэВ при</a:t>
            </a:r>
            <a:r>
              <a:rPr lang="en-US" sz="1800" b="1" dirty="0">
                <a:solidFill>
                  <a:srgbClr val="FF0000"/>
                </a:solidFill>
                <a:latin typeface="Arial" pitchFamily="34" charset="0"/>
              </a:rPr>
              <a:t> 99% C.L.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</a:rPr>
              <a:t>)</a:t>
            </a:r>
            <a:endParaRPr lang="en-US" sz="1800" b="1" dirty="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131078" name="Picture 28" descr="CMS-Color-Label">
            <a:extLst>
              <a:ext uri="{FF2B5EF4-FFF2-40B4-BE49-F238E27FC236}">
                <a16:creationId xmlns:a16="http://schemas.microsoft.com/office/drawing/2014/main" id="{95B64A0C-B7EF-46AE-870A-C02BD420F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4508500"/>
            <a:ext cx="423863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1">
            <a:extLst>
              <a:ext uri="{FF2B5EF4-FFF2-40B4-BE49-F238E27FC236}">
                <a16:creationId xmlns:a16="http://schemas.microsoft.com/office/drawing/2014/main" id="{ABD79828-F135-4D31-994D-1650C69CD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863" y="2771775"/>
            <a:ext cx="2673350" cy="36988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="1" i="1" dirty="0"/>
              <a:t>CMS-PAS-HIG-11-032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34F10EB6-770F-411B-8756-9CCF07F46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88" y="0"/>
            <a:ext cx="89154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ru-RU" sz="2800" b="1" kern="0" dirty="0">
                <a:solidFill>
                  <a:srgbClr val="333399"/>
                </a:solidFill>
                <a:latin typeface="Helvetica-Bold"/>
                <a:ea typeface="+mj-ea"/>
                <a:cs typeface="Arial"/>
              </a:rPr>
              <a:t>“Охота на </a:t>
            </a:r>
            <a:r>
              <a:rPr lang="ru-RU" sz="2800" b="1" kern="0" dirty="0" err="1">
                <a:solidFill>
                  <a:srgbClr val="333399"/>
                </a:solidFill>
                <a:latin typeface="Helvetica-Bold"/>
                <a:ea typeface="+mj-ea"/>
                <a:cs typeface="Arial"/>
              </a:rPr>
              <a:t>Хиггса</a:t>
            </a:r>
            <a:r>
              <a:rPr lang="ru-RU" sz="2800" b="1" kern="0" dirty="0">
                <a:solidFill>
                  <a:srgbClr val="333399"/>
                </a:solidFill>
                <a:latin typeface="Helvetica-Bold"/>
                <a:ea typeface="+mj-ea"/>
                <a:cs typeface="Arial"/>
              </a:rPr>
              <a:t>” в 2011 г</a:t>
            </a:r>
            <a:endParaRPr lang="en-US" sz="2800" b="1" kern="0" dirty="0">
              <a:solidFill>
                <a:srgbClr val="333399"/>
              </a:solidFill>
              <a:latin typeface="Helvetica-Bold"/>
              <a:ea typeface="+mj-ea"/>
              <a:cs typeface="Arial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61B7A94-5C39-4313-B3BC-4AED901FFA07}"/>
              </a:ext>
            </a:extLst>
          </p:cNvPr>
          <p:cNvSpPr/>
          <p:nvPr/>
        </p:nvSpPr>
        <p:spPr>
          <a:xfrm>
            <a:off x="5903913" y="1520825"/>
            <a:ext cx="3994150" cy="2032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800" dirty="0">
                <a:latin typeface="+mn-lt"/>
              </a:rPr>
              <a:t>ожидаемый предел в случае</a:t>
            </a:r>
          </a:p>
          <a:p>
            <a:pPr algn="just">
              <a:defRPr/>
            </a:pPr>
            <a:r>
              <a:rPr lang="ru-RU" sz="1800" dirty="0">
                <a:latin typeface="+mn-lt"/>
              </a:rPr>
              <a:t>отсутствия бозона </a:t>
            </a:r>
            <a:r>
              <a:rPr lang="ru-RU" sz="1800" dirty="0" err="1">
                <a:latin typeface="+mn-lt"/>
              </a:rPr>
              <a:t>Хиггса</a:t>
            </a:r>
            <a:endParaRPr lang="ru-RU" sz="1800" dirty="0">
              <a:latin typeface="+mn-lt"/>
            </a:endParaRPr>
          </a:p>
          <a:p>
            <a:pPr>
              <a:defRPr/>
            </a:pPr>
            <a:endParaRPr lang="ru-RU" sz="1800" dirty="0">
              <a:latin typeface="+mn-lt"/>
            </a:endParaRPr>
          </a:p>
          <a:p>
            <a:pPr>
              <a:defRPr/>
            </a:pPr>
            <a:r>
              <a:rPr lang="ru-RU" sz="1800" dirty="0">
                <a:latin typeface="+mn-lt"/>
              </a:rPr>
              <a:t>зеленые и желтые области</a:t>
            </a:r>
          </a:p>
          <a:p>
            <a:pPr>
              <a:defRPr/>
            </a:pPr>
            <a:r>
              <a:rPr lang="ru-RU" sz="1800" dirty="0">
                <a:latin typeface="+mn-lt"/>
              </a:rPr>
              <a:t>соответствуют 68% и 95%</a:t>
            </a:r>
          </a:p>
          <a:p>
            <a:pPr>
              <a:defRPr/>
            </a:pPr>
            <a:r>
              <a:rPr lang="ru-RU" sz="1800" dirty="0">
                <a:latin typeface="+mn-lt"/>
              </a:rPr>
              <a:t>стандартным отклонениям от</a:t>
            </a:r>
          </a:p>
          <a:p>
            <a:pPr>
              <a:defRPr/>
            </a:pPr>
            <a:r>
              <a:rPr lang="ru-RU" sz="1800" dirty="0">
                <a:latin typeface="+mn-lt"/>
              </a:rPr>
              <a:t>ожидаемого предела</a:t>
            </a:r>
          </a:p>
        </p:txBody>
      </p:sp>
      <p:cxnSp>
        <p:nvCxnSpPr>
          <p:cNvPr id="131082" name="Прямая со стрелкой 19">
            <a:extLst>
              <a:ext uri="{FF2B5EF4-FFF2-40B4-BE49-F238E27FC236}">
                <a16:creationId xmlns:a16="http://schemas.microsoft.com/office/drawing/2014/main" id="{E275D1E3-59A8-44BE-A220-3BFBADB09CB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565775" y="2060575"/>
            <a:ext cx="365125" cy="1296988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Номер слайда 2">
            <a:extLst>
              <a:ext uri="{FF2B5EF4-FFF2-40B4-BE49-F238E27FC236}">
                <a16:creationId xmlns:a16="http://schemas.microsoft.com/office/drawing/2014/main" id="{C695931F-8DED-424F-9F73-1B3352BF07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31325" y="6621463"/>
            <a:ext cx="590550" cy="22860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45E6E11-6249-4B46-B527-DBBFA9039879}" type="slidenum">
              <a:rPr lang="en-GB" altLang="en-US" sz="1200">
                <a:solidFill>
                  <a:schemeClr val="bg2"/>
                </a:solidFill>
                <a:latin typeface="Arial" panose="020B0604020202020204" pitchFamily="34" charset="0"/>
              </a:rPr>
              <a:pPr/>
              <a:t>97</a:t>
            </a:fld>
            <a:endParaRPr lang="en-GB" altLang="en-US" sz="12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071930"/>
      </p:ext>
    </p:extLst>
  </p:cSld>
  <p:clrMapOvr>
    <a:masterClrMapping/>
  </p:clrMapOvr>
  <p:transition advClick="0">
    <p:strips dir="ld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Номер слайда 1">
            <a:extLst>
              <a:ext uri="{FF2B5EF4-FFF2-40B4-BE49-F238E27FC236}">
                <a16:creationId xmlns:a16="http://schemas.microsoft.com/office/drawing/2014/main" id="{253FB6BA-C7B7-4976-B44A-6AD577C3D7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F7508F2-DF89-40A5-BCBA-D4DDBA7C2B59}" type="slidenum">
              <a:rPr lang="en-GB" altLang="en-US" sz="1000">
                <a:solidFill>
                  <a:schemeClr val="bg2"/>
                </a:solidFill>
              </a:rPr>
              <a:pPr/>
              <a:t>98</a:t>
            </a:fld>
            <a:endParaRPr lang="en-GB" altLang="en-US" sz="1000">
              <a:solidFill>
                <a:schemeClr val="bg2"/>
              </a:solidFill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2C5DBF6-9F7E-4239-9395-E29F3A4DB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3175"/>
            <a:ext cx="8915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ru-RU" sz="2800" b="1" kern="0" dirty="0">
                <a:solidFill>
                  <a:srgbClr val="333399"/>
                </a:solidFill>
                <a:latin typeface="Helvetica-Bold"/>
                <a:ea typeface="+mj-ea"/>
                <a:cs typeface="Arial"/>
              </a:rPr>
              <a:t>Обнаружение нового бозона в 2012 г.</a:t>
            </a:r>
            <a:endParaRPr lang="en-US" sz="2800" b="1" kern="0" dirty="0">
              <a:solidFill>
                <a:srgbClr val="333399"/>
              </a:solidFill>
              <a:latin typeface="Helvetica-Bold"/>
              <a:ea typeface="+mj-ea"/>
              <a:cs typeface="Arial"/>
            </a:endParaRPr>
          </a:p>
        </p:txBody>
      </p:sp>
      <p:pic>
        <p:nvPicPr>
          <p:cNvPr id="132100" name="Picture 2" descr="http://cmsinfo.jinr.ru/images/stories/CMS/2012/Higgs/InvMass_Higgs_ZZ.png">
            <a:extLst>
              <a:ext uri="{FF2B5EF4-FFF2-40B4-BE49-F238E27FC236}">
                <a16:creationId xmlns:a16="http://schemas.microsoft.com/office/drawing/2014/main" id="{A3AE8AD7-85AF-4940-A590-C1B5D564B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328738"/>
            <a:ext cx="2941637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1" name="Picture 4" descr="http://cmsinfo.jinr.ru/images/stories/CMS/2012/Higgs/InvMass_Higgs_Gamma_gamma.png">
            <a:extLst>
              <a:ext uri="{FF2B5EF4-FFF2-40B4-BE49-F238E27FC236}">
                <a16:creationId xmlns:a16="http://schemas.microsoft.com/office/drawing/2014/main" id="{E9D06634-34C8-4C97-AA9C-15FAF9F71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4022725"/>
            <a:ext cx="2797175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2" name="Picture 6" descr="http://cmsinfo.jinr.ru/images/stories/CMS/2012/Higgs/Combined_pvalue_CMS.png">
            <a:extLst>
              <a:ext uri="{FF2B5EF4-FFF2-40B4-BE49-F238E27FC236}">
                <a16:creationId xmlns:a16="http://schemas.microsoft.com/office/drawing/2014/main" id="{9280C8E5-1794-4EA9-83C7-D4F64EE9B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63" y="1328738"/>
            <a:ext cx="360045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B5B135-8B7A-4BF9-B59C-E62A8D630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13" y="558800"/>
            <a:ext cx="98599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ru-RU" sz="2000" b="1" dirty="0">
                <a:solidFill>
                  <a:srgbClr val="FF0000"/>
                </a:solidFill>
                <a:latin typeface="+mn-lt"/>
                <a:cs typeface="Arial" charset="0"/>
              </a:rPr>
              <a:t>Поиски бозона </a:t>
            </a:r>
            <a:r>
              <a:rPr lang="ru-RU" sz="2000" b="1" dirty="0" err="1">
                <a:solidFill>
                  <a:srgbClr val="FF0000"/>
                </a:solidFill>
                <a:latin typeface="+mn-lt"/>
                <a:cs typeface="Arial" charset="0"/>
              </a:rPr>
              <a:t>Хиггса</a:t>
            </a:r>
            <a:r>
              <a:rPr lang="ru-RU" sz="2000" b="1" dirty="0">
                <a:solidFill>
                  <a:srgbClr val="FF0000"/>
                </a:solidFill>
                <a:latin typeface="+mn-lt"/>
                <a:cs typeface="Arial" charset="0"/>
              </a:rPr>
              <a:t> в 2011-2012 гг. привели к открытию нового бозона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2000" b="1" dirty="0">
                <a:solidFill>
                  <a:srgbClr val="FF0000"/>
                </a:solidFill>
                <a:latin typeface="+mn-lt"/>
                <a:cs typeface="Arial" charset="0"/>
              </a:rPr>
              <a:t>с массой </a:t>
            </a:r>
            <a:r>
              <a:rPr lang="en-US" sz="2000" b="1" dirty="0">
                <a:solidFill>
                  <a:srgbClr val="FF0000"/>
                </a:solidFill>
                <a:latin typeface="+mn-lt"/>
                <a:cs typeface="Arial" charset="0"/>
              </a:rPr>
              <a:t>125.3</a:t>
            </a:r>
            <a:r>
              <a:rPr lang="ru-RU" sz="2000" b="1" dirty="0">
                <a:solidFill>
                  <a:srgbClr val="FF0000"/>
                </a:solidFill>
                <a:latin typeface="+mn-lt"/>
                <a:cs typeface="Arial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+mn-lt"/>
                <a:cs typeface="Arial" charset="0"/>
                <a:sym typeface="Symbol" pitchFamily="18" charset="2"/>
              </a:rPr>
              <a:t></a:t>
            </a:r>
            <a:r>
              <a:rPr lang="ru-RU" sz="2000" b="1" dirty="0">
                <a:solidFill>
                  <a:srgbClr val="FF0000"/>
                </a:solidFill>
                <a:latin typeface="+mn-lt"/>
                <a:cs typeface="Arial" charset="0"/>
                <a:sym typeface="Symbol" pitchFamily="18" charset="2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+mn-lt"/>
                <a:cs typeface="Arial" charset="0"/>
                <a:sym typeface="Symbol" pitchFamily="18" charset="2"/>
              </a:rPr>
              <a:t>0.4 (stat.)</a:t>
            </a:r>
            <a:r>
              <a:rPr lang="ru-RU" sz="2000" b="1" dirty="0">
                <a:solidFill>
                  <a:srgbClr val="FF0000"/>
                </a:solidFill>
                <a:latin typeface="+mn-lt"/>
                <a:cs typeface="Arial" charset="0"/>
                <a:sym typeface="Symbol" pitchFamily="18" charset="2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+mn-lt"/>
                <a:cs typeface="Arial" charset="0"/>
                <a:sym typeface="Symbol" pitchFamily="18" charset="2"/>
              </a:rPr>
              <a:t> 0.5 (syst.) </a:t>
            </a:r>
            <a:r>
              <a:rPr lang="ru-RU" sz="2000" b="1" dirty="0">
                <a:solidFill>
                  <a:srgbClr val="FF0000"/>
                </a:solidFill>
                <a:latin typeface="+mn-lt"/>
                <a:cs typeface="Arial" charset="0"/>
                <a:sym typeface="Symbol" pitchFamily="18" charset="2"/>
              </a:rPr>
              <a:t>ГэВ (объявлено 4 июля 2012 г.)</a:t>
            </a:r>
            <a:r>
              <a:rPr lang="en-US" sz="2000" b="1" dirty="0">
                <a:solidFill>
                  <a:srgbClr val="FF0000"/>
                </a:solidFill>
                <a:latin typeface="+mn-lt"/>
                <a:cs typeface="Arial" charset="0"/>
              </a:rPr>
              <a:t>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FB1B6A2-4ABB-4CF0-9CA9-B1A0B8536A1A}"/>
              </a:ext>
            </a:extLst>
          </p:cNvPr>
          <p:cNvSpPr/>
          <p:nvPr/>
        </p:nvSpPr>
        <p:spPr>
          <a:xfrm>
            <a:off x="6824663" y="1412875"/>
            <a:ext cx="3024187" cy="47704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latin typeface="+mn-lt"/>
              </a:rPr>
              <a:t>Вероятность (</a:t>
            </a:r>
            <a:r>
              <a:rPr lang="ru-RU" sz="1600" dirty="0" err="1">
                <a:latin typeface="+mn-lt"/>
              </a:rPr>
              <a:t>р-value</a:t>
            </a:r>
            <a:r>
              <a:rPr lang="ru-RU" sz="1600" dirty="0">
                <a:latin typeface="+mn-lt"/>
              </a:rPr>
              <a:t>) </a:t>
            </a:r>
          </a:p>
          <a:p>
            <a:pPr>
              <a:defRPr/>
            </a:pPr>
            <a:r>
              <a:rPr lang="ru-RU" sz="1600" dirty="0">
                <a:latin typeface="+mn-lt"/>
              </a:rPr>
              <a:t>флуктуации фона до </a:t>
            </a:r>
          </a:p>
          <a:p>
            <a:pPr>
              <a:defRPr/>
            </a:pPr>
            <a:r>
              <a:rPr lang="ru-RU" sz="1600" dirty="0">
                <a:latin typeface="+mn-lt"/>
              </a:rPr>
              <a:t>наблюдаемого количества </a:t>
            </a:r>
          </a:p>
          <a:p>
            <a:pPr>
              <a:defRPr/>
            </a:pPr>
            <a:r>
              <a:rPr lang="ru-RU" sz="1600" dirty="0">
                <a:latin typeface="+mn-lt"/>
              </a:rPr>
              <a:t>событий в данных CMS.</a:t>
            </a:r>
          </a:p>
          <a:p>
            <a:pPr>
              <a:defRPr/>
            </a:pPr>
            <a:endParaRPr lang="ru-RU" sz="1600" dirty="0">
              <a:latin typeface="+mn-lt"/>
            </a:endParaRPr>
          </a:p>
          <a:p>
            <a:pPr>
              <a:defRPr/>
            </a:pPr>
            <a:r>
              <a:rPr lang="ru-RU" sz="1600" dirty="0">
                <a:latin typeface="+mn-lt"/>
              </a:rPr>
              <a:t>Статистическая значимость превышения сигнала над уровнем фона составляет 4,9 сигма. </a:t>
            </a:r>
          </a:p>
          <a:p>
            <a:pPr>
              <a:defRPr/>
            </a:pPr>
            <a:endParaRPr lang="ru-RU" sz="1600" dirty="0">
              <a:latin typeface="+mn-lt"/>
            </a:endParaRPr>
          </a:p>
          <a:p>
            <a:pPr>
              <a:defRPr/>
            </a:pPr>
            <a:r>
              <a:rPr lang="ru-RU" sz="1600" dirty="0">
                <a:latin typeface="+mn-lt"/>
              </a:rPr>
              <a:t>Совместный анализ только по наиболее чувствительным и высокоточным каналам (</a:t>
            </a:r>
            <a:r>
              <a:rPr lang="ru-RU" sz="1600" dirty="0" err="1">
                <a:latin typeface="+mn-lt"/>
              </a:rPr>
              <a:t>γγ </a:t>
            </a:r>
            <a:r>
              <a:rPr lang="ru-RU" sz="1600" dirty="0">
                <a:latin typeface="+mn-lt"/>
              </a:rPr>
              <a:t>и ZZ) дает 5,0 сигма. </a:t>
            </a:r>
          </a:p>
          <a:p>
            <a:pPr>
              <a:defRPr/>
            </a:pPr>
            <a:endParaRPr lang="ru-RU" sz="1600" dirty="0">
              <a:latin typeface="+mn-lt"/>
            </a:endParaRPr>
          </a:p>
          <a:p>
            <a:pPr>
              <a:defRPr/>
            </a:pPr>
            <a:r>
              <a:rPr lang="ru-RU" sz="1600" dirty="0">
                <a:latin typeface="+mn-lt"/>
              </a:rPr>
              <a:t>Вероятность флуктуации фона на такую величину оценивается как 1/3000000. </a:t>
            </a:r>
          </a:p>
          <a:p>
            <a:pPr>
              <a:defRPr/>
            </a:pPr>
            <a:endParaRPr lang="ru-RU" sz="1600" dirty="0">
              <a:latin typeface="+mn-lt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12A5980-B099-4D1F-A978-63919E529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4938" y="2349500"/>
            <a:ext cx="2339975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latin typeface="+mj-lt"/>
                <a:sym typeface="Symbol"/>
              </a:rPr>
              <a:t>/</a:t>
            </a:r>
            <a:r>
              <a:rPr lang="en-US" sz="2000" b="1" baseline="-25000" dirty="0">
                <a:solidFill>
                  <a:srgbClr val="FF0000"/>
                </a:solidFill>
                <a:latin typeface="+mj-lt"/>
                <a:sym typeface="Symbol"/>
              </a:rPr>
              <a:t>SM </a:t>
            </a:r>
            <a:r>
              <a:rPr lang="en-US" sz="2000" b="1" dirty="0">
                <a:solidFill>
                  <a:srgbClr val="FF0000"/>
                </a:solidFill>
                <a:latin typeface="+mj-lt"/>
                <a:sym typeface="Symbol"/>
              </a:rPr>
              <a:t>= 0.87  0.23</a:t>
            </a:r>
            <a:endParaRPr lang="en-US" sz="18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E66DB36-73FA-47A3-9493-6EBEDE65FC9B}"/>
              </a:ext>
            </a:extLst>
          </p:cNvPr>
          <p:cNvSpPr/>
          <p:nvPr/>
        </p:nvSpPr>
        <p:spPr>
          <a:xfrm>
            <a:off x="3224213" y="4878388"/>
            <a:ext cx="4953000" cy="18161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ru-RU" sz="1600" dirty="0">
                <a:latin typeface="+mn-lt"/>
              </a:rPr>
              <a:t> канал WW: наблюдается широкое</a:t>
            </a:r>
          </a:p>
          <a:p>
            <a:pPr>
              <a:defRPr/>
            </a:pPr>
            <a:r>
              <a:rPr lang="ru-RU" sz="1600" dirty="0">
                <a:latin typeface="+mn-lt"/>
              </a:rPr>
              <a:t>превышение событий над фоном в </a:t>
            </a:r>
          </a:p>
          <a:p>
            <a:pPr>
              <a:defRPr/>
            </a:pPr>
            <a:r>
              <a:rPr lang="ru-RU" sz="1600" dirty="0">
                <a:latin typeface="+mn-lt"/>
              </a:rPr>
              <a:t>массовом распределении на уровне </a:t>
            </a:r>
          </a:p>
          <a:p>
            <a:pPr>
              <a:defRPr/>
            </a:pPr>
            <a:r>
              <a:rPr lang="ru-RU" sz="1600" dirty="0">
                <a:latin typeface="+mn-lt"/>
              </a:rPr>
              <a:t>1,5 стандартных отклонений.</a:t>
            </a:r>
          </a:p>
          <a:p>
            <a:pPr>
              <a:defRPr/>
            </a:pPr>
            <a:endParaRPr lang="ru-RU" sz="1600" dirty="0">
              <a:latin typeface="+mn-lt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1600" dirty="0">
                <a:latin typeface="+mn-lt"/>
              </a:rPr>
              <a:t> канал </a:t>
            </a:r>
            <a:r>
              <a:rPr lang="ru-RU" sz="1600" dirty="0" err="1">
                <a:latin typeface="+mn-lt"/>
              </a:rPr>
              <a:t>bb</a:t>
            </a:r>
            <a:r>
              <a:rPr lang="ru-RU" sz="1600" dirty="0">
                <a:latin typeface="+mn-lt"/>
              </a:rPr>
              <a:t> и канал </a:t>
            </a:r>
            <a:r>
              <a:rPr lang="ru-RU" sz="1600" dirty="0" err="1">
                <a:latin typeface="+mn-lt"/>
              </a:rPr>
              <a:t>ττ</a:t>
            </a:r>
            <a:r>
              <a:rPr lang="ru-RU" sz="1600" dirty="0">
                <a:latin typeface="+mn-lt"/>
              </a:rPr>
              <a:t>: не наблюдается превышения событий. </a:t>
            </a:r>
          </a:p>
        </p:txBody>
      </p:sp>
    </p:spTree>
    <p:extLst>
      <p:ext uri="{BB962C8B-B14F-4D97-AF65-F5344CB8AC3E}">
        <p14:creationId xmlns:p14="http://schemas.microsoft.com/office/powerpoint/2010/main" val="61872172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14198" y="638025"/>
            <a:ext cx="892564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 организации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хиггсовского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юкавского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секторов без привязки к 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остальным свойствам модели и даже без фиксации полной модели </a:t>
            </a:r>
          </a:p>
          <a:p>
            <a:endParaRPr lang="ru-RU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варианта конструкции без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FCNC (2HDM type II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↔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хиггсовский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сектор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MSSM)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9" y="0"/>
            <a:ext cx="8496944" cy="620688"/>
          </a:xfrm>
        </p:spPr>
        <p:txBody>
          <a:bodyPr>
            <a:normAutofit/>
          </a:bodyPr>
          <a:lstStyle/>
          <a:p>
            <a:r>
              <a:rPr lang="en-US" sz="3000" dirty="0"/>
              <a:t>Two doublet Higgs Model (2HDM)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6A668F-504C-48C7-907C-516C84E3A183}"/>
              </a:ext>
            </a:extLst>
          </p:cNvPr>
          <p:cNvSpPr txBox="1"/>
          <p:nvPr/>
        </p:nvSpPr>
        <p:spPr>
          <a:xfrm>
            <a:off x="1086263" y="1311584"/>
            <a:ext cx="563245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2HDM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два комплексных скалярных дублета </a:t>
            </a:r>
          </a:p>
          <a:p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физических (наблюдаемых) состояний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нейтральные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CP-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четные 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h,</a:t>
            </a:r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(смешивание с </a:t>
            </a:r>
          </a:p>
          <a:p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углом </a:t>
            </a:r>
            <a:r>
              <a:rPr lang="el-GR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настроечный предел: 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≡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600" i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без примеси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нейтральное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CP-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нечетное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заряженные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600" i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</a:t>
            </a:r>
            <a:r>
              <a:rPr lang="en-US" sz="1600" i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ru-RU" sz="1600" i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4868BFB-C5AF-49C4-BABA-956B58D8B039}"/>
                  </a:ext>
                </a:extLst>
              </p:cNvPr>
              <p:cNvSpPr txBox="1"/>
              <p:nvPr/>
            </p:nvSpPr>
            <p:spPr>
              <a:xfrm>
                <a:off x="1872154" y="1756283"/>
                <a:ext cx="4060676" cy="495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+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p>
                      <m:sSupPr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246 </m:t>
                            </m:r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𝐺𝑒𝑉</m:t>
                            </m:r>
                          </m:e>
                        </m:d>
                      </m:e>
                      <m:sup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</m:t>
                    </m:r>
                    <m:f>
                      <m:fPr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𝑡𝑎𝑛</m:t>
                    </m:r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endParaRPr lang="ru-RU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4868BFB-C5AF-49C4-BABA-956B58D8B0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154" y="1756283"/>
                <a:ext cx="4060676" cy="495777"/>
              </a:xfrm>
              <a:prstGeom prst="rect">
                <a:avLst/>
              </a:prstGeom>
              <a:blipFill>
                <a:blip r:embed="rId2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14198" y="5601977"/>
                <a:ext cx="7218964" cy="7232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ru-RU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Параметры: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𝑡𝑎𝑛</m:t>
                    </m:r>
                    <m:r>
                      <a:rPr lang="en-US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sin</a:t>
                </a:r>
                <a:r>
                  <a:rPr lang="el-GR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ru-RU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массовые параметры</a:t>
                </a:r>
                <a:r>
                  <a:rPr lang="en-US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ru-RU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endParaRPr lang="ru-RU" sz="5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ru-RU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Расширения: 2</a:t>
                </a:r>
                <a:r>
                  <a:rPr lang="en-US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HDM+S (2HDM+a </a:t>
                </a:r>
                <a:r>
                  <a:rPr lang="ru-RU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в контексте ТМ</a:t>
                </a:r>
                <a:r>
                  <a:rPr lang="en-US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2HDM+Z’</a:t>
                </a:r>
                <a:r>
                  <a:rPr lang="en-US" baseline="-25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  <a:r>
                  <a:rPr lang="ru-RU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198" y="5601977"/>
                <a:ext cx="7218964" cy="723275"/>
              </a:xfrm>
              <a:prstGeom prst="rect">
                <a:avLst/>
              </a:prstGeom>
              <a:blipFill>
                <a:blip r:embed="rId3"/>
                <a:stretch>
                  <a:fillRect l="-507" t="-5042" b="-1260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0014" y="2808439"/>
            <a:ext cx="3061409" cy="3029160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940738" y="4051871"/>
            <a:ext cx="6049862" cy="1458588"/>
            <a:chOff x="136238" y="4603464"/>
            <a:chExt cx="6239532" cy="1739938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238" y="4603464"/>
              <a:ext cx="6239532" cy="1739938"/>
            </a:xfrm>
            <a:prstGeom prst="rect">
              <a:avLst/>
            </a:prstGeom>
          </p:spPr>
        </p:pic>
        <p:sp>
          <p:nvSpPr>
            <p:cNvPr id="20" name="Овал 19"/>
            <p:cNvSpPr/>
            <p:nvPr/>
          </p:nvSpPr>
          <p:spPr>
            <a:xfrm flipV="1">
              <a:off x="141997" y="5228316"/>
              <a:ext cx="5889812" cy="397161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68357" y="5255106"/>
              <a:ext cx="873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MSSM</a:t>
              </a:r>
              <a:endParaRPr lang="ru-RU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18742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70946</TotalTime>
  <Words>5706</Words>
  <Application>Microsoft Office PowerPoint</Application>
  <PresentationFormat>Лист A4 (210x297 мм)</PresentationFormat>
  <Paragraphs>1055</Paragraphs>
  <Slides>110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110</vt:i4>
      </vt:variant>
    </vt:vector>
  </HeadingPairs>
  <TitlesOfParts>
    <vt:vector size="121" baseType="lpstr">
      <vt:lpstr>MS PGothic</vt:lpstr>
      <vt:lpstr>SimSun</vt:lpstr>
      <vt:lpstr>Arial</vt:lpstr>
      <vt:lpstr>Calibri</vt:lpstr>
      <vt:lpstr>Cambria Math</vt:lpstr>
      <vt:lpstr>Comic Sans MS</vt:lpstr>
      <vt:lpstr>Helvetica-Bold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The 11 Greatest Unanswered Questions of Physics (Discover, 2002) -6 are LHC related</vt:lpstr>
      <vt:lpstr>Презентация PowerPoint</vt:lpstr>
      <vt:lpstr>Презентация PowerPoint</vt:lpstr>
      <vt:lpstr>What do we know today about the Standard Model from LHC?</vt:lpstr>
      <vt:lpstr>LHC Timeline and Data  That We Have</vt:lpstr>
      <vt:lpstr>Презентация PowerPoint</vt:lpstr>
      <vt:lpstr> Re-Discovery of  the Standard Model</vt:lpstr>
      <vt:lpstr>Презентация PowerPoint</vt:lpstr>
      <vt:lpstr>Summary of Standard Model Tests with EWK Bosons</vt:lpstr>
      <vt:lpstr>Summary of HLO Strinjent Tests</vt:lpstr>
      <vt:lpstr>Презентация PowerPoint</vt:lpstr>
      <vt:lpstr>Higgs Story at the LHC</vt:lpstr>
      <vt:lpstr>Rare Higgs Decay h → μμ</vt:lpstr>
      <vt:lpstr>Rare Higgs Decays h → Z//VBF h → bb/h → eμ/h → cc</vt:lpstr>
      <vt:lpstr>Higgs Inclusive and Differential Cross Sections</vt:lpstr>
      <vt:lpstr>Search for pair-production of Higgs</vt:lpstr>
      <vt:lpstr> Re-Discovery of  the Standard Model</vt:lpstr>
      <vt:lpstr> What do we have as a result?</vt:lpstr>
      <vt:lpstr>Why we are still expecting  the New Physics?</vt:lpstr>
      <vt:lpstr>Higgs Portrait after 10 Years</vt:lpstr>
      <vt:lpstr>Why we are still expecting  the New Physics?</vt:lpstr>
      <vt:lpstr>A room in Higgs Sector</vt:lpstr>
      <vt:lpstr>Another Hint from the Higgs: Flavour Universality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Searches for Heavy Resonances</vt:lpstr>
      <vt:lpstr>What does  Brazilian Flag mean? </vt:lpstr>
      <vt:lpstr>Portals to Dark Sector</vt:lpstr>
      <vt:lpstr>Example of Dark Matter Searches in Dijets+Dileptons</vt:lpstr>
      <vt:lpstr>Some Selected Recent Excitements from LHC</vt:lpstr>
      <vt:lpstr>The case of the past days (  excess in LHC data)</vt:lpstr>
      <vt:lpstr>The case of the past days (excess in dijets and WZ)</vt:lpstr>
      <vt:lpstr>Higgs Boson as a Tool to Search for the New Physics</vt:lpstr>
      <vt:lpstr>Higgs Invisible Decays</vt:lpstr>
      <vt:lpstr>Lepton Flavour Violation Higgs Decays (1)</vt:lpstr>
      <vt:lpstr>Lepton Flavour Violation Higgs Decays (2)</vt:lpstr>
      <vt:lpstr>Searches for Low-Mass BSM Higgses/DM in h125 Decays</vt:lpstr>
      <vt:lpstr>Презентация PowerPoint</vt:lpstr>
      <vt:lpstr>Презентация PowerPoint</vt:lpstr>
      <vt:lpstr>Презентация PowerPoint</vt:lpstr>
      <vt:lpstr>BSM Higgs/X in Decays into BSM Particles</vt:lpstr>
      <vt:lpstr>BSM Higgs/X in Decays into SM Particles</vt:lpstr>
      <vt:lpstr>Direct Search for BSM: LLP Non-conventional Signals</vt:lpstr>
      <vt:lpstr>Inelastic dark matter at the LHC/LLP</vt:lpstr>
      <vt:lpstr>Overview of CMS Exotica LLP Searches</vt:lpstr>
      <vt:lpstr>Displaced Dimuons</vt:lpstr>
      <vt:lpstr>Displaced Leptons</vt:lpstr>
      <vt:lpstr>Displaced Jets </vt:lpstr>
      <vt:lpstr>LPP + Z bosons</vt:lpstr>
      <vt:lpstr>DM Searches: Comparison with Higgs Portal</vt:lpstr>
      <vt:lpstr>LHC Prospects and beyond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Particle physics isn’t going to die — even if the LHC finds no new particles</vt:lpstr>
      <vt:lpstr>Презентация PowerPoint</vt:lpstr>
      <vt:lpstr>Оорт первый взглянул на звездное небо и заметил, что Галактика вращается  (с) Г. Проницательный </vt:lpstr>
      <vt:lpstr>THANK YOU FOR YOUR ATTENTION!</vt:lpstr>
      <vt:lpstr>Some Statistics from CMS</vt:lpstr>
      <vt:lpstr>Презентация PowerPoint</vt:lpstr>
      <vt:lpstr>LHC Timeline and Data  That We Have</vt:lpstr>
      <vt:lpstr>Production of SM Higgs boson</vt:lpstr>
      <vt:lpstr>Higgs Width</vt:lpstr>
      <vt:lpstr>Mass of “top”: Legacy of Run 1/2</vt:lpstr>
      <vt:lpstr>Running of the Top Quark Mass/Vtb</vt:lpstr>
      <vt:lpstr>Discovery of a New Boson: Significance</vt:lpstr>
      <vt:lpstr>Significance in Numbers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.</vt:lpstr>
      <vt:lpstr>Презентация PowerPoint</vt:lpstr>
      <vt:lpstr>Two doublet Higgs Model (2HDM)</vt:lpstr>
      <vt:lpstr>Portals to Dark Sector</vt:lpstr>
      <vt:lpstr> The simplest DM: one DM particle + one mediator </vt:lpstr>
      <vt:lpstr>Higgs Portal</vt:lpstr>
      <vt:lpstr>MAssive Timing Hodoscope for  Ultra-Stable neutraLpArticles</vt:lpstr>
      <vt:lpstr>Projected MATHUSLA sensitivity at the HL-LHC (1)</vt:lpstr>
      <vt:lpstr>Projected MATHUSLA sensitivity at the HL-LHC (2)</vt:lpstr>
      <vt:lpstr>Презентация PowerPoint</vt:lpstr>
      <vt:lpstr>Классические дилептоны: реинтерпретация EGM</vt:lpstr>
      <vt:lpstr>Темная материя на LHC: классические дилептоны</vt:lpstr>
      <vt:lpstr>Сигнал типа 1: μ+e-   @ high-mass (1)</vt:lpstr>
      <vt:lpstr>Сигнал типа 1: μ+e-   @ high-mass (2)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ИССЛЕДОВАНИЕ ПРОЦЕССОВ ПАРНОГО РОЖДЕНИЯ МЮОНОВ В ЭКСПЕРИМЕНТЕ CMS на LHC</dc:title>
  <dc:creator>Мария Савина</dc:creator>
  <cp:lastModifiedBy>Yury Klimenko</cp:lastModifiedBy>
  <cp:revision>1816</cp:revision>
  <dcterms:created xsi:type="dcterms:W3CDTF">2020-06-19T10:31:57Z</dcterms:created>
  <dcterms:modified xsi:type="dcterms:W3CDTF">2023-08-29T05:56:10Z</dcterms:modified>
</cp:coreProperties>
</file>