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469" r:id="rId4"/>
    <p:sldId id="267" r:id="rId5"/>
    <p:sldId id="261" r:id="rId6"/>
    <p:sldId id="263" r:id="rId7"/>
    <p:sldId id="425" r:id="rId8"/>
    <p:sldId id="468" r:id="rId9"/>
    <p:sldId id="620" r:id="rId10"/>
    <p:sldId id="624" r:id="rId11"/>
    <p:sldId id="416" r:id="rId12"/>
    <p:sldId id="626" r:id="rId13"/>
    <p:sldId id="627" r:id="rId14"/>
    <p:sldId id="621" r:id="rId15"/>
    <p:sldId id="622" r:id="rId16"/>
    <p:sldId id="629" r:id="rId17"/>
    <p:sldId id="631" r:id="rId18"/>
    <p:sldId id="630" r:id="rId19"/>
    <p:sldId id="632" r:id="rId20"/>
    <p:sldId id="633" r:id="rId21"/>
    <p:sldId id="634" r:id="rId22"/>
    <p:sldId id="281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CC"/>
    <a:srgbClr val="014179"/>
    <a:srgbClr val="0066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5" autoAdjust="0"/>
    <p:restoredTop sz="85022" autoAdjust="0"/>
  </p:normalViewPr>
  <p:slideViewPr>
    <p:cSldViewPr>
      <p:cViewPr varScale="1">
        <p:scale>
          <a:sx n="102" d="100"/>
          <a:sy n="102" d="100"/>
        </p:scale>
        <p:origin x="576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F089C-443B-407C-81F2-A5D8696E4B8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26D42-0953-4549-88E4-6213A113E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586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BE00AC55-432B-2893-12C3-8D23D4542C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C7E0A9-E2C0-41D9-A52F-0203B394CC26}" type="slidenum">
              <a:rPr lang="en-GB" altLang="en-US" sz="1200" smtClean="0"/>
              <a:pPr/>
              <a:t>2</a:t>
            </a:fld>
            <a:endParaRPr lang="en-GB" altLang="en-US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298DFB8C-8E56-F7C8-F2A3-00F8FE12EE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8F41F009-73B6-D7B1-8921-D0B262C02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26D42-0953-4549-88E4-6213A113E5D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337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Since neutrons scatter on nucleus and X-rays on electron shells, the SLD profiles of neutrons and X-rays are significantly different.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26D42-0953-4549-88E4-6213A113E5D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75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26D42-0953-4549-88E4-6213A113E5D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913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Ванадий и хром – непосредственные соседи в периодической системе. Поэтому вдали от резонансов рентген эти два элемента не различают и видны осцилляции только от общей толщины системы. Плохо видны и осцилляции от общей толщины системы, ибо титан идет прямо перед ванадием (титан-ванадий-хром). А на нейтронной картинке все отлично видно, так как длины ядерного рассеяния не зависят от атомного номера и достаточно различаются для этих элементов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26D42-0953-4549-88E4-6213A113E5D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818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800" b="0" i="0" u="none" strike="noStrike" baseline="0" dirty="0">
                <a:latin typeface="AdvOTae869a4c"/>
              </a:rPr>
              <a:t>Круговой Дихроизм связан с тем, что разрешенные дипольные электронные переходы разрешены при изменении магнитного квантового числа на плюс-минус единица. Фотоны правой и левой спиральности меняют магнитное квантовое число соответственно на -1 и +1. Энергия этих переходов во внешнем магнитном поле различна, поэтому разностный сигнал не равен нулю. И его анализ и дает искомую информацию. В линейном дихроизме сигнал пропорционален электронной плотности вдоль направления поляризации фотонов. Поэтому при анизотропии этого распределения, возникает разность поглощения фотонов при двух перпендикулярных ориентациях поляризации фотонов.</a:t>
            </a:r>
          </a:p>
          <a:p>
            <a:pPr algn="l"/>
            <a:r>
              <a:rPr lang="en-US" sz="1800" b="0" i="0" u="none" strike="noStrike" baseline="0" dirty="0">
                <a:latin typeface="AdvOTae869a4c"/>
              </a:rPr>
              <a:t>PNR and XRMR curves of a representative sample,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dd3b7348.I+03"/>
              </a:rPr>
              <a:t>δ</a:t>
            </a:r>
            <a:r>
              <a:rPr lang="en-US" sz="1800" b="0" i="0" u="none" strike="noStrike" baseline="0" dirty="0">
                <a:latin typeface="AdvOTae869a4c"/>
              </a:rPr>
              <a:t>-8 ML, are shown in </a:t>
            </a:r>
            <a:r>
              <a:rPr lang="en-US" sz="1800" b="0" i="0" u="none" strike="noStrike" baseline="0" dirty="0">
                <a:latin typeface="AdvOT0d8bc80f.B"/>
              </a:rPr>
              <a:t>Figure 4</a:t>
            </a:r>
            <a:r>
              <a:rPr lang="en-US" sz="1800" b="0" i="0" u="none" strike="noStrike" baseline="0" dirty="0">
                <a:latin typeface="AdvOTae869a4c"/>
              </a:rPr>
              <a:t>a.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Both PNR and XRMR show Bragg re</a:t>
            </a:r>
            <a:r>
              <a:rPr lang="en-US" sz="1800" b="0" i="0" u="none" strike="noStrike" baseline="0" dirty="0">
                <a:latin typeface="AdvOTae869a4c+fb"/>
              </a:rPr>
              <a:t>fl</a:t>
            </a:r>
            <a:r>
              <a:rPr lang="en-US" sz="1800" b="0" i="0" u="none" strike="noStrike" baseline="0" dirty="0">
                <a:latin typeface="AdvOTae869a4c"/>
              </a:rPr>
              <a:t>ections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from the periodic modulation of the SL. The curves on top of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the panel (a) are the NSFPNR curves that show pronounced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differences between </a:t>
            </a:r>
            <a:r>
              <a:rPr lang="en-US" sz="1800" b="0" i="0" u="none" strike="noStrike" baseline="0" dirty="0">
                <a:latin typeface="AdvOTac2dc932"/>
              </a:rPr>
              <a:t>R</a:t>
            </a:r>
            <a:r>
              <a:rPr lang="ru-RU" sz="1800" b="0" i="0" u="none" strike="noStrike" baseline="0" dirty="0">
                <a:latin typeface="AdvP4C4E74"/>
              </a:rPr>
              <a:t>++</a:t>
            </a:r>
            <a:r>
              <a:rPr lang="en-US" sz="1800" b="0" i="0" u="none" strike="noStrike" baseline="0" dirty="0">
                <a:latin typeface="AdvP4C4E74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and </a:t>
            </a:r>
            <a:r>
              <a:rPr lang="en-US" sz="1800" b="0" i="0" u="none" strike="noStrike" baseline="0" dirty="0">
                <a:latin typeface="AdvOTac2dc932"/>
              </a:rPr>
              <a:t>R</a:t>
            </a:r>
            <a:r>
              <a:rPr lang="en-US" sz="1800" b="0" i="0" u="none" strike="noStrike" baseline="0" dirty="0">
                <a:latin typeface="AdvP4C4E74"/>
              </a:rPr>
              <a:t> </a:t>
            </a:r>
            <a:r>
              <a:rPr lang="ru-RU" sz="1800" b="0" i="0" u="none" strike="noStrike" baseline="0" dirty="0">
                <a:latin typeface="AdvP4C4E74"/>
              </a:rPr>
              <a:t>-- </a:t>
            </a:r>
            <a:r>
              <a:rPr lang="en-US" sz="1800" b="0" i="0" u="none" strike="noStrike" baseline="0" dirty="0">
                <a:latin typeface="AdvOTae869a4c"/>
              </a:rPr>
              <a:t>con</a:t>
            </a:r>
            <a:r>
              <a:rPr lang="en-US" sz="1800" b="0" i="0" u="none" strike="noStrike" baseline="0" dirty="0">
                <a:latin typeface="AdvOTae869a4c+fb"/>
              </a:rPr>
              <a:t>fi</a:t>
            </a:r>
            <a:r>
              <a:rPr lang="en-US" sz="1800" b="0" i="0" u="none" strike="noStrike" baseline="0" dirty="0">
                <a:latin typeface="AdvOTae869a4c"/>
              </a:rPr>
              <a:t>gurations. Due to the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uncertainty in determining the resonant scattering factors in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XRMR, </a:t>
            </a:r>
            <a:r>
              <a:rPr lang="en-US" sz="1800" b="0" i="0" u="none" strike="noStrike" baseline="0" dirty="0">
                <a:latin typeface="AdvOTae869a4c+fb"/>
              </a:rPr>
              <a:t>fi</a:t>
            </a:r>
            <a:r>
              <a:rPr lang="en-US" sz="1800" b="0" i="0" u="none" strike="noStrike" baseline="0" dirty="0">
                <a:latin typeface="AdvOTae869a4c"/>
              </a:rPr>
              <a:t>rst, an accurate depth pro</a:t>
            </a:r>
            <a:r>
              <a:rPr lang="en-US" sz="1800" b="0" i="0" u="none" strike="noStrike" baseline="0" dirty="0">
                <a:latin typeface="AdvOTae869a4c+fb"/>
              </a:rPr>
              <a:t>fi</a:t>
            </a:r>
            <a:r>
              <a:rPr lang="en-US" sz="1800" b="0" i="0" u="none" strike="noStrike" baseline="0" dirty="0">
                <a:latin typeface="AdvOTae869a4c"/>
              </a:rPr>
              <a:t>le of the magnetic SL has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been obtained from PNR data. Figure 4b shows an example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where the nuclear and magnetic pro</a:t>
            </a:r>
            <a:r>
              <a:rPr lang="en-US" sz="1800" b="0" i="0" u="none" strike="noStrike" baseline="0" dirty="0">
                <a:latin typeface="AdvOTae869a4c+fb"/>
              </a:rPr>
              <a:t>fi</a:t>
            </a:r>
            <a:r>
              <a:rPr lang="en-US" sz="1800" b="0" i="0" u="none" strike="noStrike" baseline="0" dirty="0">
                <a:latin typeface="AdvOTae869a4c"/>
              </a:rPr>
              <a:t>le of the SL was obtained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by </a:t>
            </a:r>
            <a:r>
              <a:rPr lang="en-US" sz="1800" b="0" i="0" u="none" strike="noStrike" baseline="0" dirty="0">
                <a:latin typeface="AdvOTae869a4c+fb"/>
              </a:rPr>
              <a:t>fi</a:t>
            </a:r>
            <a:r>
              <a:rPr lang="en-US" sz="1800" b="0" i="0" u="none" strike="noStrike" baseline="0" dirty="0">
                <a:latin typeface="AdvOTae869a4c"/>
              </a:rPr>
              <a:t>tting PNR curves. The analysis revealed that the magnetic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moment in manganite layers is greatly suppressed at the interface,</a:t>
            </a:r>
          </a:p>
          <a:p>
            <a:pPr algn="l"/>
            <a:r>
              <a:rPr lang="en-US" sz="1800" b="0" i="0" u="none" strike="noStrike" baseline="0" dirty="0">
                <a:latin typeface="AdvOTae869a4c"/>
              </a:rPr>
              <a:t>originating from charge transfer at the interface (Figure 4c).</a:t>
            </a:r>
            <a:endParaRPr lang="ru-RU" sz="1800" b="0" i="0" u="none" strike="noStrike" baseline="0" dirty="0">
              <a:latin typeface="AdvOTae869a4c"/>
            </a:endParaRPr>
          </a:p>
          <a:p>
            <a:pPr algn="l"/>
            <a:r>
              <a:rPr lang="en-US" sz="1800" b="0" i="0" u="none" strike="noStrike" baseline="0" dirty="0">
                <a:latin typeface="AdvOTae869a4c"/>
              </a:rPr>
              <a:t>As discussed, XRMR provides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the advantage of element sensitivity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Due to the resonance effects, XRMR is particularly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useful when the magnetic moment is small, and in this case</a:t>
            </a:r>
          </a:p>
          <a:p>
            <a:pPr algn="l"/>
            <a:r>
              <a:rPr lang="en-US" sz="1800" b="0" i="0" u="none" strike="noStrike" baseline="0" dirty="0">
                <a:latin typeface="AdvOTae869a4c"/>
              </a:rPr>
              <a:t>study, it was used to determine the direction of the magnetic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moment of Cu.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the authors[35] relied on the magnetic </a:t>
            </a:r>
            <a:r>
              <a:rPr lang="en-US" sz="1800" b="0" i="0" u="none" strike="noStrike" baseline="0" dirty="0">
                <a:latin typeface="AdvOTae869a4c+fb"/>
              </a:rPr>
              <a:t>fi</a:t>
            </a:r>
            <a:r>
              <a:rPr lang="en-US" sz="1800" b="0" i="0" u="none" strike="noStrike" baseline="0" dirty="0">
                <a:latin typeface="AdvOTae869a4c"/>
              </a:rPr>
              <a:t>eld dependence of the</a:t>
            </a:r>
          </a:p>
          <a:p>
            <a:pPr algn="l"/>
            <a:r>
              <a:rPr lang="en-US" sz="1800" b="0" i="0" u="none" strike="noStrike" baseline="0" dirty="0">
                <a:latin typeface="AdvOTae869a4c"/>
              </a:rPr>
              <a:t>XMCD data to obtain the magnetic moment direction at Cu sites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(Figure 4d), which could not be resolved otherwise. This way, the</a:t>
            </a:r>
          </a:p>
          <a:p>
            <a:pPr algn="l"/>
            <a:r>
              <a:rPr lang="en-US" sz="1800" b="0" i="0" u="none" strike="noStrike" baseline="0" dirty="0">
                <a:latin typeface="AdvOTae869a4c"/>
              </a:rPr>
              <a:t>out-of-plane direction of the Cu moments, which arose from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canted </a:t>
            </a:r>
            <a:r>
              <a:rPr lang="en-US" sz="1800" b="0" i="0" u="none" strike="noStrike" baseline="0" dirty="0" err="1">
                <a:latin typeface="AdvOTae869a4c"/>
              </a:rPr>
              <a:t>antiferromagnetism</a:t>
            </a:r>
            <a:r>
              <a:rPr lang="en-US" sz="1800" b="0" i="0" u="none" strike="noStrike" baseline="0" dirty="0">
                <a:latin typeface="AdvOTae869a4c"/>
              </a:rPr>
              <a:t>, was con</a:t>
            </a:r>
            <a:r>
              <a:rPr lang="en-US" sz="1800" b="0" i="0" u="none" strike="noStrike" baseline="0" dirty="0">
                <a:latin typeface="AdvOTae869a4c+fb"/>
              </a:rPr>
              <a:t>fi</a:t>
            </a:r>
            <a:r>
              <a:rPr lang="en-US" sz="1800" b="0" i="0" u="none" strike="noStrike" baseline="0" dirty="0">
                <a:latin typeface="AdvOTae869a4c"/>
              </a:rPr>
              <a:t>rmed.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Based on the combined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information from PNR and XRMR, the authors concluded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that the perpendicular exchange bias is a consequence of magnetic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coupling between the canted AFM moment of Cu to FM</a:t>
            </a:r>
            <a:r>
              <a:rPr lang="ru-RU" sz="1800" b="0" i="0" u="none" strike="noStrike" baseline="0" dirty="0">
                <a:latin typeface="AdvOTae869a4c"/>
              </a:rPr>
              <a:t> </a:t>
            </a:r>
            <a:r>
              <a:rPr lang="en-US" sz="1800" b="0" i="0" u="none" strike="noStrike" baseline="0" dirty="0">
                <a:latin typeface="AdvOTae869a4c"/>
              </a:rPr>
              <a:t>manganite layers.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26D42-0953-4549-88E4-6213A113E5D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62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Gram-negative bacteria are responsible for numerous harmful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dvPSA88A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infections and are able to develop multidrug resistance.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dvPSA88A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The defense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dvPSA88A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dvPSA88A"/>
              </a:rPr>
              <a:t>mechanismof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 bacteria against antimicrobial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dvPSA88A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molecules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dvPSA88A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is thus of urgent relevance for drug development. A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dvPSA88A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key aspect in these efforts is the unique structure of the Gram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dvPSA88A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negative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dvPSA88A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bacterial outer membrane, which exhibits an asymmetric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dvPSA88A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composition.</a:t>
            </a:r>
            <a:endParaRPr lang="ru-RU" sz="1800" b="0" i="0" u="none" strike="noStrike" baseline="0" dirty="0">
              <a:solidFill>
                <a:srgbClr val="000000"/>
              </a:solidFill>
              <a:latin typeface="AdvPSA88A"/>
            </a:endParaRPr>
          </a:p>
          <a:p>
            <a:pPr algn="l"/>
            <a:r>
              <a:rPr lang="en-US" sz="1800" b="0" i="0" u="none" strike="noStrike" baseline="0" dirty="0">
                <a:latin typeface="AdvPSA88A"/>
              </a:rPr>
              <a:t>XRR experiments were performed with an Empyrean diffractometer from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Malvern </a:t>
            </a:r>
            <a:r>
              <a:rPr lang="en-US" sz="1800" b="0" i="0" u="none" strike="noStrike" baseline="0" dirty="0" err="1">
                <a:latin typeface="AdvPSA88A"/>
              </a:rPr>
              <a:t>Panalytical</a:t>
            </a:r>
            <a:r>
              <a:rPr lang="en-US" sz="1800" b="0" i="0" u="none" strike="noStrike" baseline="0" dirty="0">
                <a:latin typeface="AdvPSA88A"/>
              </a:rPr>
              <a:t> (</a:t>
            </a:r>
            <a:r>
              <a:rPr lang="en-US" sz="1800" b="0" i="0" u="none" strike="noStrike" baseline="0" dirty="0" err="1">
                <a:latin typeface="AdvPSA88A"/>
              </a:rPr>
              <a:t>Limeil-Brevannes</a:t>
            </a:r>
            <a:r>
              <a:rPr lang="en-US" sz="1800" b="0" i="0" u="none" strike="noStrike" baseline="0" dirty="0">
                <a:latin typeface="AdvPSA88A"/>
              </a:rPr>
              <a:t>, France) with a </a:t>
            </a:r>
            <a:r>
              <a:rPr lang="en-US" sz="1800" b="0" i="0" u="none" strike="noStrike" baseline="0" dirty="0" err="1">
                <a:latin typeface="AdvPSA88A"/>
              </a:rPr>
              <a:t>PIXcel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3D scintillator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detector.</a:t>
            </a:r>
            <a:endParaRPr lang="ru-RU" sz="1800" b="0" i="0" u="none" strike="noStrike" baseline="0" dirty="0">
              <a:latin typeface="AdvPSA88A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NR experiments were performed at the time-of-flight reflectometer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dvPSA88A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FIGARO (</a:t>
            </a:r>
            <a:r>
              <a:rPr lang="en-US" sz="1800" b="0" i="0" u="none" strike="noStrike" baseline="0" dirty="0">
                <a:solidFill>
                  <a:srgbClr val="2197D2"/>
                </a:solidFill>
                <a:latin typeface="AdvPSA88A"/>
              </a:rPr>
              <a:t>36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) at the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dvPSA88A"/>
              </a:rPr>
              <a:t>Institut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SA88A"/>
              </a:rPr>
              <a:t> Laue-Langevin (Grenoble, France)</a:t>
            </a:r>
            <a:endParaRPr lang="ru-RU" sz="1800" b="0" i="0" u="none" strike="noStrike" baseline="0" dirty="0">
              <a:solidFill>
                <a:srgbClr val="000000"/>
              </a:solidFill>
              <a:latin typeface="AdvPSA88A"/>
            </a:endParaRPr>
          </a:p>
          <a:p>
            <a:pPr algn="l"/>
            <a:r>
              <a:rPr lang="en-US" sz="1800" b="0" i="0" u="none" strike="noStrike" baseline="0" dirty="0">
                <a:latin typeface="AdvPSA88A"/>
              </a:rPr>
              <a:t>To avoid ambiguities in </a:t>
            </a:r>
            <a:r>
              <a:rPr lang="ru-RU" sz="1800" b="0" i="0" u="none" strike="noStrike" baseline="0" dirty="0">
                <a:latin typeface="AdvPSA88A"/>
              </a:rPr>
              <a:t>определение распределения плотности рассеяния</a:t>
            </a:r>
            <a:r>
              <a:rPr lang="en-US" sz="1800" b="0" i="0" u="none" strike="noStrike" baseline="0" dirty="0">
                <a:latin typeface="AdvPSA88A"/>
              </a:rPr>
              <a:t> procedure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and to enhance the accuracy in the determination of the location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of the chemical components of interest, XRR and NR are combined, and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contrast variation in NR is employed: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26D42-0953-4549-88E4-6213A113E5D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34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dvPSA88A"/>
              </a:rPr>
              <a:t>Comprehensive structural insight is obtained from the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complementarity of XRR and NR: while XRR offers good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contrast between air and the fatty acid chains, NR is able</a:t>
            </a:r>
          </a:p>
          <a:p>
            <a:pPr algn="l"/>
            <a:r>
              <a:rPr lang="en-US" sz="1800" b="0" i="0" u="none" strike="noStrike" baseline="0" dirty="0">
                <a:latin typeface="AdvPSA88A"/>
              </a:rPr>
              <a:t>to distinguish between water and hydrated saccharides.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The reflectometry measurements reveal the amount and distribution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of fatty acids, core saccharides, and OSCs with</a:t>
            </a:r>
          </a:p>
          <a:p>
            <a:pPr algn="l"/>
            <a:r>
              <a:rPr lang="en-US" sz="1800" b="0" i="0" u="none" strike="noStrike" baseline="0" dirty="0" err="1">
                <a:latin typeface="AdvPSA88A"/>
              </a:rPr>
              <a:t>subnanometer</a:t>
            </a:r>
            <a:r>
              <a:rPr lang="en-US" sz="1800" b="0" i="0" u="none" strike="noStrike" baseline="0" dirty="0">
                <a:latin typeface="AdvPSA88A"/>
              </a:rPr>
              <a:t> spatial resolution in the direction perpendicular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to the interface.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The structural characterization of the LPS monolayers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by combined XRR and NR confirms the bimodal saccharide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distribution expected from the LPS chemical structure: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a dense and compact layer accommodating the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negatively charged IOS and a more dilute, extended region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accommodating the OSC bound to the S-form LPS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molecules. The monolayers exhibit a significant structural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response to the presence of divalent cations, which mostly</a:t>
            </a:r>
          </a:p>
          <a:p>
            <a:pPr algn="l"/>
            <a:r>
              <a:rPr lang="en-US" sz="1800" b="0" i="0" u="none" strike="noStrike" baseline="0" dirty="0">
                <a:latin typeface="AdvPSA88A"/>
              </a:rPr>
              <a:t>affect the dense HC and IOS layers but indirectly also the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OSC distribution via a change in the area per LPS molecule.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Importantly, reflectometry allows directly quantifying</a:t>
            </a:r>
          </a:p>
          <a:p>
            <a:pPr algn="l"/>
            <a:r>
              <a:rPr lang="en-US" sz="1800" b="0" i="0" u="none" strike="noStrike" baseline="0" dirty="0">
                <a:latin typeface="AdvPSA88A"/>
              </a:rPr>
              <a:t>the area per molecule and the fraction of S-form</a:t>
            </a:r>
            <a:r>
              <a:rPr lang="ru-RU" sz="1800" b="0" i="0" u="none" strike="noStrike" baseline="0" dirty="0">
                <a:latin typeface="AdvPSA88A"/>
              </a:rPr>
              <a:t> </a:t>
            </a:r>
            <a:r>
              <a:rPr lang="en-US" sz="1800" b="0" i="0" u="none" strike="noStrike" baseline="0" dirty="0">
                <a:latin typeface="AdvPSA88A"/>
              </a:rPr>
              <a:t>LPS molecules.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26D42-0953-4549-88E4-6213A113E5D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676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360FF0F3-DB96-EF70-E7DE-9A2DB175AB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3EC2B5-2A99-4CE2-B043-7D3AF891A570}" type="slidenum">
              <a:rPr lang="en-GB" altLang="en-US" sz="1200" smtClean="0"/>
              <a:pPr/>
              <a:t>3</a:t>
            </a:fld>
            <a:endParaRPr lang="en-GB" altLang="en-US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1466A82-A27F-7005-6B02-D3470069F1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B98F3489-038C-DC87-A868-F090934B67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DEFD0CD2-8ECE-C084-C221-0523A9969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DC3741D-298D-472D-A9E8-15DD43AABB77}" type="slidenum">
              <a:rPr lang="en-GB" altLang="en-US" sz="1200" smtClean="0"/>
              <a:pPr/>
              <a:t>4</a:t>
            </a:fld>
            <a:endParaRPr lang="en-GB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F7D9E176-8D29-66BE-4100-D33A7EFFD9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A7F3FB4A-5AB0-8BED-0C4D-F84EAE9F9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C1920A8-87B6-FCA2-0A7F-B13168B361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91282B0-1840-4FF3-9884-76EB578757CF}" type="slidenum">
              <a:rPr lang="en-GB" altLang="en-US" sz="1200" smtClean="0"/>
              <a:pPr/>
              <a:t>5</a:t>
            </a:fld>
            <a:endParaRPr lang="en-GB" altLang="en-US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1BC6685-59C1-2CB3-5EA5-86F4C81DE2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66F917F7-3197-8582-466C-BD9C7FCE0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F032FA0E-23DF-4B1C-F587-EF147BFF15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0D88BE-AD09-42EE-88DC-873EB8FD6BCD}" type="slidenum">
              <a:rPr lang="en-GB" altLang="en-US" sz="1200" smtClean="0"/>
              <a:pPr/>
              <a:t>6</a:t>
            </a:fld>
            <a:endParaRPr lang="en-GB" altLang="en-US" sz="12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3ADB53FA-4121-09CF-E874-867D884AF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DF242BF9-4A29-6CE1-9A6E-8ADD5D94C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9711809C-F009-B276-AE00-E017736B76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53E8409-075F-4340-AAFF-9AF88D6BA3DE}" type="slidenum">
              <a:rPr lang="en-GB" altLang="en-US" sz="1200" smtClean="0"/>
              <a:pPr/>
              <a:t>8</a:t>
            </a:fld>
            <a:endParaRPr lang="en-GB" altLang="en-US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DA4BE34-7F6C-727D-23C0-119EA3C326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2A419751-8C98-BC86-EDF0-A100E2415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763BD072-8D88-9BAD-8D86-A4C800DB0B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E7CC85-686F-445E-A1AE-466219E48FB7}" type="slidenum">
              <a:rPr lang="en-GB" altLang="en-US" sz="1200" smtClean="0"/>
              <a:pPr/>
              <a:t>11</a:t>
            </a:fld>
            <a:endParaRPr lang="en-GB" altLang="en-US" sz="1200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9686D27C-52C9-A9DE-DE37-65970B12F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0742B1CF-3F27-0456-D6BD-99CD0A9FC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en-US" dirty="0"/>
              <a:t>Радиационные повреждения сказываются на положении атома железа, обусловленного изменением его валентности с 3+ на 2+. Для </a:t>
            </a:r>
            <a:r>
              <a:rPr lang="en-US" altLang="en-US" dirty="0"/>
              <a:t>SLX</a:t>
            </a:r>
            <a:r>
              <a:rPr lang="ru-RU" altLang="en-US" dirty="0"/>
              <a:t> данных наблюдается еще и ориентация одной из молекулярных групп – обведена красным. Свободную от радиационных повреждений и согласованную между собой структуру дают нейтронные данные и данные с лазера на свободных электронах. Данные с лазера более точны по координатам атомов, кроме водородных. Нейтронные данные более точно локализуют водороды</a:t>
            </a:r>
            <a:r>
              <a:rPr lang="en-US" altLang="en-US" dirty="0"/>
              <a:t> (</a:t>
            </a:r>
            <a:r>
              <a:rPr lang="ru-RU" altLang="en-US" dirty="0"/>
              <a:t>видно, что карта распределения электронной плотности на нейтронных данных больше, чем на рентгеновских. Особенно ярко это видно на левой верхней части структуры). Но цена – размер кристалла и огромная разница во временах съемки. На </a:t>
            </a:r>
            <a:r>
              <a:rPr lang="en-US" altLang="en-US" dirty="0"/>
              <a:t>SSX</a:t>
            </a:r>
            <a:r>
              <a:rPr lang="ru-RU" altLang="en-US" dirty="0"/>
              <a:t> еще видна молекула воды, координированная над атомом железа. Дополнительная молекула на двух левых рисунках это молекула растворителя из которого растились большие кристаллы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763BD072-8D88-9BAD-8D86-A4C800DB0B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E7CC85-686F-445E-A1AE-466219E48FB7}" type="slidenum">
              <a:rPr lang="en-GB" altLang="en-US" sz="1200" smtClean="0"/>
              <a:pPr/>
              <a:t>12</a:t>
            </a:fld>
            <a:endParaRPr lang="en-GB" altLang="en-US" sz="1200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9686D27C-52C9-A9DE-DE37-65970B12F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0742B1CF-3F27-0456-D6BD-99CD0A9FC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25"/>
              </a:spcBef>
            </a:pP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</a:t>
            </a:r>
            <a:r>
              <a:rPr lang="en-US" sz="1800" spc="-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nti</a:t>
            </a:r>
            <a:r>
              <a:rPr lang="en-US" sz="1800" spc="-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spc="-1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spc="-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-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1800" spc="-1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ray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7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crysta</a:t>
            </a:r>
            <a:r>
              <a:rPr lang="en-US" sz="1800" spc="-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en-US" sz="1800" spc="-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ograp</a:t>
            </a:r>
            <a:r>
              <a:rPr lang="en-US" sz="1800" spc="-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5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800" spc="2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n-US" sz="1800" spc="-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spc="-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lang="en-US" sz="1800" spc="-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ibut</a:t>
            </a:r>
            <a:r>
              <a:rPr lang="en-US" sz="1800" spc="-5" dirty="0">
                <a:solidFill>
                  <a:srgbClr val="38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spc="-1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8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spc="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4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solidFill>
                  <a:srgbClr val="38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spc="300" dirty="0">
                <a:solidFill>
                  <a:srgbClr val="38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ndin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800" spc="4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13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7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</a:t>
            </a:r>
            <a:r>
              <a:rPr lang="en-US" sz="1800" spc="-1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-1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spc="-1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1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spc="-2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spc="3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-1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1800" spc="14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1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nit</a:t>
            </a:r>
            <a:r>
              <a:rPr lang="en-US" sz="1800" spc="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800" spc="1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n-US" sz="1800" spc="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spc="1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spc="-1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spc="-1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spc="-1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spc="12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1800" spc="12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6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dirty="0" err="1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spc="35" dirty="0" err="1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spc="5" dirty="0" err="1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8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(3,</a:t>
            </a:r>
            <a:r>
              <a:rPr lang="en-US" sz="1800" spc="6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</a:t>
            </a:r>
            <a:r>
              <a:rPr lang="en-US" sz="1800" spc="7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9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800" spc="-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spc="-19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1800" spc="-1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800" spc="50" dirty="0">
                <a:solidFill>
                  <a:srgbClr val="4D4D4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However,</a:t>
            </a:r>
            <a:r>
              <a:rPr lang="en-US" sz="1800" spc="16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2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ydrat</a:t>
            </a:r>
            <a:r>
              <a:rPr lang="en-US" sz="1800" spc="2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spc="8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4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spc="4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spc="-3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spc="1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800" spc="2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spc="4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spc="-2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800" spc="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spc="4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</a:t>
            </a:r>
            <a:r>
              <a:rPr lang="en-US" sz="1800" spc="1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spc="-4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spc="7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US" sz="1800" spc="-1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1800" spc="-15" dirty="0">
                <a:solidFill>
                  <a:srgbClr val="72727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spc="-2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ray</a:t>
            </a:r>
            <a:r>
              <a:rPr lang="en-US" sz="1800" spc="15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spc="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spc="9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en-US" sz="1800" spc="-2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spc="-2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</a:t>
            </a:r>
            <a:r>
              <a:rPr lang="en-US" sz="1800" spc="-2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spc="-2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-2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en-US" sz="1800" spc="-2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1800" spc="15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1800" spc="18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</a:t>
            </a:r>
            <a:r>
              <a:rPr lang="en-US" sz="1800" spc="-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spc="-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spc="-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800" spc="-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lang="en-US" sz="1800" spc="-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spc="-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lang="en-US" sz="1800" spc="-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spc="14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1800" spc="-10" dirty="0">
                <a:solidFill>
                  <a:srgbClr val="5D6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spc="-1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ray</a:t>
            </a:r>
            <a:r>
              <a:rPr lang="en-US" sz="1800" spc="14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iat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spc="7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1800" spc="-1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spc="26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</a:t>
            </a:r>
            <a:r>
              <a:rPr lang="en-US" sz="1800" spc="-1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US" sz="1800" spc="-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1800" spc="-6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1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1800" spc="1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spc="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en-US" sz="1800" spc="-6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ctio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spc="-2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-1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1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spc="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1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spc="-4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ers</a:t>
            </a:r>
            <a:r>
              <a:rPr lang="en-US" sz="1800" spc="-6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1800" spc="-3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s,</a:t>
            </a:r>
            <a:r>
              <a:rPr lang="en-US" sz="1800" spc="-10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</a:t>
            </a:r>
            <a:r>
              <a:rPr lang="en-US" sz="1800" spc="5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sz="1800" spc="5" dirty="0">
                <a:solidFill>
                  <a:srgbClr val="07070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leads</a:t>
            </a:r>
            <a:r>
              <a:rPr lang="en-US" sz="1800" spc="21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1800" spc="21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</a:t>
            </a:r>
            <a:r>
              <a:rPr lang="en-US" sz="1800" spc="15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  changes</a:t>
            </a:r>
            <a:r>
              <a:rPr lang="en-US" sz="1800" spc="35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3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</a:t>
            </a:r>
            <a:r>
              <a:rPr lang="en-US" sz="1800" spc="-25" dirty="0">
                <a:solidFill>
                  <a:srgbClr val="4B4B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spc="150" dirty="0">
                <a:solidFill>
                  <a:srgbClr val="4B4B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3B3B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1800" spc="-5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en-US" sz="1800" spc="165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en-US" sz="1800" spc="21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phenomenon,</a:t>
            </a:r>
            <a:r>
              <a:rPr lang="en-US" sz="1800" spc="125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known</a:t>
            </a:r>
            <a:r>
              <a:rPr lang="en-US" sz="1800" spc="165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800" spc="205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photoreduction</a:t>
            </a:r>
            <a:r>
              <a:rPr lang="en-US" sz="1800" spc="-4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3B3B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spc="140" dirty="0">
                <a:solidFill>
                  <a:srgbClr val="3B3B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complicates</a:t>
            </a:r>
            <a:r>
              <a:rPr lang="en-US" sz="1800" spc="8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105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interpretation</a:t>
            </a:r>
            <a:r>
              <a:rPr lang="en-US" sz="1800" spc="195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X-ray</a:t>
            </a:r>
            <a:r>
              <a:rPr lang="en-US" sz="1800" spc="8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crystallographic</a:t>
            </a:r>
            <a:r>
              <a:rPr lang="en-US" sz="1800" spc="110" dirty="0">
                <a:solidFill>
                  <a:srgbClr val="2828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5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en-US" sz="1800" spc="5" dirty="0">
                <a:solidFill>
                  <a:srgbClr val="4B4B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spc="-5" dirty="0">
                <a:solidFill>
                  <a:srgbClr val="4B4B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spc="-5" dirty="0">
              <a:solidFill>
                <a:srgbClr val="4B4B4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25"/>
              </a:spcBef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930" marR="66675" indent="2540" algn="just">
              <a:lnSpc>
                <a:spcPct val="109000"/>
              </a:lnSpc>
              <a:spcAft>
                <a:spcPts val="0"/>
              </a:spcAft>
            </a:pP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X-ray</a:t>
            </a:r>
            <a:r>
              <a:rPr lang="en-US" sz="1800" spc="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crystallography</a:t>
            </a:r>
            <a:r>
              <a:rPr lang="en-US" sz="1800" spc="8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often</a:t>
            </a:r>
            <a:r>
              <a:rPr lang="en-US" sz="1800" spc="-6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spc="-6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</a:t>
            </a:r>
            <a:r>
              <a:rPr lang="en-US" sz="1800" spc="-1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tions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15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</a:t>
            </a:r>
            <a:r>
              <a:rPr lang="en-US" sz="1800" spc="8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atoms,</a:t>
            </a:r>
            <a:r>
              <a:rPr lang="en-US" sz="1800" spc="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en-US" sz="1800" spc="5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lang="en-US" sz="1800" spc="-2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</a:t>
            </a:r>
            <a:r>
              <a:rPr lang="en-US" sz="1800" spc="4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crucial</a:t>
            </a:r>
            <a:r>
              <a:rPr lang="en-US" sz="1800" spc="7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</a:t>
            </a:r>
            <a:r>
              <a:rPr lang="en-US" sz="1800" spc="-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en-US" sz="1800" spc="6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spc="-8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spc="-3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enzymatic</a:t>
            </a:r>
            <a:r>
              <a:rPr lang="en-US" sz="1800" spc="14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reac­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ons.</a:t>
            </a:r>
            <a:r>
              <a:rPr lang="en-US" sz="1800" spc="-12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Despi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1800" spc="-1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</a:t>
            </a:r>
            <a:r>
              <a:rPr lang="en-US" sz="1800" spc="-13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X-ray</a:t>
            </a:r>
            <a:r>
              <a:rPr lang="en-US" sz="1800" spc="-9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crystallographic</a:t>
            </a:r>
            <a:r>
              <a:rPr lang="en-US" sz="1800" spc="-6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studies,</a:t>
            </a:r>
            <a:r>
              <a:rPr lang="en-US" sz="1800" spc="-15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-9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reacti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US" sz="1800" spc="1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mechanism</a:t>
            </a:r>
            <a:r>
              <a:rPr lang="en-US" sz="1800" spc="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3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copper-containing</a:t>
            </a:r>
            <a:r>
              <a:rPr lang="en-US" sz="1800" spc="-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nitrite</a:t>
            </a:r>
            <a:r>
              <a:rPr lang="en-US" sz="1800" spc="4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reductases</a:t>
            </a:r>
            <a:r>
              <a:rPr lang="en-US" sz="1800" spc="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spc="-25" dirty="0" err="1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CuNIRs</a:t>
            </a:r>
            <a:r>
              <a:rPr lang="en-US" sz="1800" spc="-2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en-US" sz="1800" spc="2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en-US" sz="1800" spc="-3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</a:t>
            </a:r>
            <a:r>
              <a:rPr lang="en-US" sz="1800" spc="-7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nitrite</a:t>
            </a:r>
            <a:r>
              <a:rPr lang="en-US" sz="1800" spc="-7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two</a:t>
            </a:r>
            <a:r>
              <a:rPr lang="en-US" sz="1800" spc="-7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protons,</a:t>
            </a:r>
            <a:r>
              <a:rPr lang="en-US" sz="1800" spc="-1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en-US" sz="1800" spc="-1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en-US" sz="1800" spc="-1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controversial.</a:t>
            </a:r>
            <a:r>
              <a:rPr lang="en-US" sz="1800" spc="18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2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high-resol</a:t>
            </a:r>
            <a:r>
              <a:rPr lang="en-US" sz="1800" spc="-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ution</a:t>
            </a:r>
            <a:r>
              <a:rPr lang="en-US" sz="1800" spc="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neutron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n-US" sz="1800" spc="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4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3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CuNIR</a:t>
            </a:r>
            <a:r>
              <a:rPr lang="en-US" sz="1800" spc="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reveals</a:t>
            </a:r>
            <a:r>
              <a:rPr lang="en-US" sz="1800" spc="-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12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protonation</a:t>
            </a:r>
            <a:r>
              <a:rPr lang="en-US" sz="1800" spc="2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states</a:t>
            </a:r>
            <a:r>
              <a:rPr lang="en-US" sz="1800" spc="6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8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</a:t>
            </a:r>
            <a:r>
              <a:rPr lang="en-US" sz="1800" spc="-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ytic</a:t>
            </a:r>
            <a:r>
              <a:rPr lang="en-US" sz="1800" spc="7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residues</a:t>
            </a:r>
            <a:r>
              <a:rPr lang="en-US" sz="1800" spc="4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4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en-US" sz="1800" spc="10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US" sz="1800" spc="-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e­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en-US" sz="1800" spc="-3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es,</a:t>
            </a:r>
            <a:r>
              <a:rPr lang="en-US" sz="1800" spc="-14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thus</a:t>
            </a:r>
            <a:r>
              <a:rPr lang="en-US" sz="1800" spc="-6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1800" spc="-7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1800" spc="-13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8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nsights</a:t>
            </a:r>
            <a:r>
              <a:rPr lang="en-US" sz="1800" spc="-8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en-US" sz="1800" spc="-16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-9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</a:t>
            </a:r>
            <a:r>
              <a:rPr lang="en-US" sz="1800" spc="-3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ytic</a:t>
            </a:r>
            <a:r>
              <a:rPr lang="en-US" sz="1800" spc="-7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</a:t>
            </a:r>
            <a:r>
              <a:rPr lang="en-US" sz="1800" spc="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sm.</a:t>
            </a:r>
            <a:r>
              <a:rPr lang="en-US" sz="1800" spc="-1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cata</a:t>
            </a:r>
            <a:r>
              <a:rPr lang="en-US" sz="1800" spc="-4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ytic</a:t>
            </a:r>
            <a:r>
              <a:rPr lang="en-US" sz="1800" spc="-4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en-US" sz="1800" spc="-6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9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spc="-5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shown</a:t>
            </a:r>
            <a:r>
              <a:rPr lang="en-US" sz="1800" spc="-6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1800" spc="-3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en-US" sz="1800" spc="-9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</a:t>
            </a:r>
            <a:r>
              <a:rPr lang="en-US" sz="1800" spc="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nated</a:t>
            </a:r>
            <a:r>
              <a:rPr lang="en-US" sz="1800" spc="-8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1800" spc="-8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hydrox</a:t>
            </a:r>
            <a:r>
              <a:rPr lang="en-US" sz="1800" spc="-3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en-US" sz="1800" spc="-4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9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US" sz="1800" spc="-6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not</a:t>
            </a:r>
            <a:r>
              <a:rPr lang="en-US" sz="1800" spc="6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water.</a:t>
            </a:r>
            <a:r>
              <a:rPr lang="en-US" sz="1800" spc="15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Furthermore,</a:t>
            </a:r>
            <a:r>
              <a:rPr lang="en-US" sz="1800" spc="9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1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hydrogen-deuterium</a:t>
            </a:r>
            <a:r>
              <a:rPr lang="en-US" sz="1800" spc="8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exchange</a:t>
            </a:r>
            <a:r>
              <a:rPr lang="en-US" sz="1800" spc="1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</a:t>
            </a:r>
            <a:r>
              <a:rPr lang="en-US" sz="1800" spc="-5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spc="-7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suggests that</a:t>
            </a:r>
            <a:r>
              <a:rPr lang="en-US" sz="1800" spc="3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7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ntramo</a:t>
            </a:r>
            <a:r>
              <a:rPr lang="en-US" sz="1800" spc="-3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ecu</a:t>
            </a:r>
            <a:r>
              <a:rPr lang="en-US" sz="1800" spc="-2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1800" spc="-5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spc="-4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ectron</a:t>
            </a:r>
            <a:r>
              <a:rPr lang="en-US" sz="1800" spc="-4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transfer</a:t>
            </a:r>
            <a:r>
              <a:rPr lang="en-US" sz="1800" spc="6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9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spc="-2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9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nvo</a:t>
            </a:r>
            <a:r>
              <a:rPr lang="en-US" sz="1800" spc="-4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ved </a:t>
            </a:r>
            <a:r>
              <a:rPr lang="en-US" sz="1800" spc="-4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spc="-7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spc="-9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hydrogen-bond jump.</a:t>
            </a:r>
            <a:r>
              <a:rPr lang="en-US" sz="1800" spc="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en-US" sz="1800" spc="2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observations</a:t>
            </a:r>
            <a:r>
              <a:rPr lang="en-US" sz="1800" spc="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US" sz="1800" spc="-3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</a:t>
            </a:r>
            <a:r>
              <a:rPr lang="en-US" sz="1800" spc="-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stent</a:t>
            </a:r>
            <a:r>
              <a:rPr lang="en-US" sz="1800" spc="14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en-US" sz="1800" spc="6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ous</a:t>
            </a:r>
            <a:r>
              <a:rPr lang="en-US" sz="1800" spc="6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computational</a:t>
            </a:r>
            <a:r>
              <a:rPr lang="en-US" sz="1800" spc="10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chemistry;</a:t>
            </a:r>
            <a:r>
              <a:rPr lang="en-US" sz="1800" spc="5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therefore,</a:t>
            </a:r>
            <a:r>
              <a:rPr lang="en-US" sz="1800" spc="1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en-US" sz="1800" spc="1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en-US" sz="1800" spc="13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forms</a:t>
            </a:r>
            <a:r>
              <a:rPr lang="en-US" sz="1800" spc="8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9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</a:t>
            </a:r>
            <a:r>
              <a:rPr lang="en-US" sz="1800" spc="-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dge</a:t>
            </a:r>
            <a:r>
              <a:rPr lang="en-US" sz="1800" spc="1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en-US" sz="1800" spc="5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7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</a:t>
            </a:r>
            <a:r>
              <a:rPr lang="en-US" sz="1800" spc="1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biology</a:t>
            </a:r>
            <a:r>
              <a:rPr lang="en-US" sz="1800" spc="7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6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quantum</a:t>
            </a:r>
            <a:r>
              <a:rPr lang="en-US" sz="1800" spc="11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chemistry</a:t>
            </a:r>
            <a:r>
              <a:rPr lang="en-US" sz="1800" spc="-55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-3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CuNIRs</a:t>
            </a:r>
            <a:r>
              <a:rPr lang="en-US" sz="1800" spc="-10" dirty="0">
                <a:solidFill>
                  <a:srgbClr val="0369A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spc="-10" dirty="0">
              <a:solidFill>
                <a:srgbClr val="11111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spc="-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Слева </a:t>
            </a:r>
            <a:r>
              <a:rPr lang="en-US" sz="1800" spc="-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</a:t>
            </a:r>
            <a:r>
              <a:rPr lang="en-US" sz="1800" spc="-10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spc="-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ture</a:t>
            </a:r>
            <a:r>
              <a:rPr lang="en-US" sz="1800" spc="-9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-7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GtNIR</a:t>
            </a:r>
            <a:r>
              <a:rPr lang="en-US" sz="1800" spc="-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spc="-1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</a:t>
            </a:r>
            <a:r>
              <a:rPr lang="en-US" sz="1800" spc="-9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</a:t>
            </a:r>
            <a:r>
              <a:rPr lang="en-US" sz="1800" spc="-9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n-US" sz="1800" spc="-5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-9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copper</a:t>
            </a:r>
            <a:r>
              <a:rPr lang="en-US" sz="1800" spc="-7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sites</a:t>
            </a:r>
            <a:r>
              <a:rPr lang="en-US" sz="1800" spc="-8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-4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GtNIR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spc="-1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n-US" sz="1800" spc="-8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possible</a:t>
            </a:r>
            <a:r>
              <a:rPr lang="en-US" sz="1800" spc="-5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intramolecular</a:t>
            </a:r>
            <a:r>
              <a:rPr lang="en-US" sz="1800" spc="-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en-US" sz="1800" spc="-8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routes</a:t>
            </a:r>
            <a:r>
              <a:rPr lang="en-US" sz="1800" dirty="0">
                <a:solidFill>
                  <a:srgbClr val="4B4B4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route</a:t>
            </a:r>
            <a:r>
              <a:rPr lang="en-US" sz="1800" spc="-10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-6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(with</a:t>
            </a:r>
            <a:r>
              <a:rPr lang="en-US" sz="1800" spc="-1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-6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hydrogen-bond</a:t>
            </a:r>
            <a:r>
              <a:rPr lang="en-US" sz="1800" spc="-10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jump)</a:t>
            </a:r>
            <a:r>
              <a:rPr lang="en-US" sz="1800" spc="-4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16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route</a:t>
            </a:r>
            <a:r>
              <a:rPr lang="en-US" sz="1800" spc="-9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800" spc="-6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(with</a:t>
            </a:r>
            <a:r>
              <a:rPr lang="en-US" sz="1800" spc="-7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</a:t>
            </a:r>
            <a:r>
              <a:rPr lang="en-US" sz="1800" spc="-2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1800" spc="-8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coval</a:t>
            </a:r>
            <a:r>
              <a:rPr lang="en-US" sz="1800" spc="-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</a:t>
            </a:r>
            <a:r>
              <a:rPr lang="en-US" sz="1800" spc="-7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bonds),</a:t>
            </a:r>
            <a:r>
              <a:rPr lang="en-US" sz="1800" spc="-9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US" sz="1800" spc="-6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</a:t>
            </a:r>
            <a:r>
              <a:rPr lang="en-US" sz="1800" spc="-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cated</a:t>
            </a:r>
            <a:r>
              <a:rPr lang="en-US" sz="1800" spc="-6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1800" spc="-7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1800" spc="-1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-7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</a:t>
            </a:r>
            <a:r>
              <a:rPr lang="en-US" sz="1800" spc="-9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arrows,</a:t>
            </a:r>
            <a:r>
              <a:rPr lang="en-US" sz="1800" spc="-4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respectively.</a:t>
            </a:r>
            <a:r>
              <a:rPr lang="en-US" sz="1800" spc="-11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en-US" sz="1800" spc="-9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</a:t>
            </a:r>
            <a:r>
              <a:rPr lang="en-US" sz="1800" spc="-4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n-US" sz="1800" spc="-10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generated</a:t>
            </a:r>
            <a:r>
              <a:rPr lang="en-US" sz="1800" spc="-8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n-US" sz="1800" spc="-7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sz="1800" spc="-9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oxi</a:t>
            </a:r>
            <a:r>
              <a:rPr lang="en-US" sz="1800" spc="-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dized</a:t>
            </a:r>
            <a:r>
              <a:rPr lang="en-US" sz="1800" spc="-8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GtNIR</a:t>
            </a:r>
            <a:r>
              <a:rPr lang="en-US" sz="1800" spc="-1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n-US" sz="1800" spc="-6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determined</a:t>
            </a:r>
            <a:r>
              <a:rPr lang="en-US" sz="1800" spc="23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1800" spc="-1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SFX</a:t>
            </a:r>
            <a:r>
              <a:rPr lang="en-US" sz="1800" spc="-4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(PDB</a:t>
            </a:r>
            <a:r>
              <a:rPr lang="en-US" sz="1800" spc="-4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</a:t>
            </a:r>
            <a:r>
              <a:rPr lang="en-US" sz="1800" spc="-11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</a:t>
            </a:r>
            <a:r>
              <a:rPr lang="en-US" sz="1800" spc="-1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4YSA).</a:t>
            </a:r>
            <a:r>
              <a:rPr lang="en-US" sz="1800" spc="-5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(B)</a:t>
            </a:r>
            <a:r>
              <a:rPr lang="en-US" sz="1800" i="1" spc="-7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Neutron</a:t>
            </a:r>
            <a:r>
              <a:rPr lang="en-US" sz="1800" spc="-10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n-US" sz="1800" spc="-7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-5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GtNIR</a:t>
            </a:r>
            <a:r>
              <a:rPr lang="en-US" sz="1800" spc="-7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trimer.</a:t>
            </a:r>
            <a:r>
              <a:rPr lang="en-US" sz="1800" spc="-1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-5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</a:t>
            </a:r>
            <a:r>
              <a:rPr lang="en-US" sz="1800" spc="-13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n-US" sz="1800" spc="-5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</a:t>
            </a:r>
            <a:r>
              <a:rPr lang="en-US" sz="1800" spc="-1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spc="-9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drawn</a:t>
            </a:r>
            <a:r>
              <a:rPr lang="en-US" sz="1800" spc="-7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1800" spc="-1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balls</a:t>
            </a:r>
            <a:r>
              <a:rPr lang="en-US" sz="1800" spc="-9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-9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sticks.</a:t>
            </a:r>
            <a:r>
              <a:rPr lang="en-US" sz="1800" spc="-9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en-US" sz="1800" spc="-4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US" sz="1800" spc="-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ecules</a:t>
            </a:r>
            <a:r>
              <a:rPr lang="en-US" sz="1800" spc="-6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US" sz="1800" spc="-8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shown</a:t>
            </a:r>
            <a:r>
              <a:rPr lang="en-US" sz="1800" spc="-6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1800" spc="-1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lang="en-US" sz="1800" spc="11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representation</a:t>
            </a:r>
            <a:r>
              <a:rPr lang="en-US" sz="1800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spc="-90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en-US" sz="1800" spc="-2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800" spc="-8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-4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spc="-8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atoms</a:t>
            </a:r>
            <a:r>
              <a:rPr lang="en-US" sz="1800" spc="-2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US" sz="1800" spc="-4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colored</a:t>
            </a:r>
            <a:r>
              <a:rPr lang="en-US" sz="1800" spc="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4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spc="-7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spc="-10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white</a:t>
            </a:r>
            <a:r>
              <a:rPr lang="en-US" sz="1800" spc="-6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n-US" sz="1800" spc="-1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-2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  <a:r>
              <a:rPr lang="en-US" sz="1800" spc="-5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</a:t>
            </a:r>
            <a:r>
              <a:rPr lang="en-US" sz="1800" spc="-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</a:t>
            </a:r>
            <a:r>
              <a:rPr lang="en-US" sz="1800" spc="-5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spc="-110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(C)</a:t>
            </a:r>
            <a:r>
              <a:rPr lang="en-US" sz="1800" spc="-2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sz="1800" spc="-2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</a:t>
            </a:r>
            <a:r>
              <a:rPr lang="en-US" sz="1800" spc="-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mpl</a:t>
            </a:r>
            <a:r>
              <a:rPr lang="en-US" sz="1800" spc="-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spc="-5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-1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sigma</a:t>
            </a:r>
            <a:r>
              <a:rPr lang="en-US" sz="1800" spc="-10" dirty="0">
                <a:solidFill>
                  <a:srgbClr val="6666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spc="-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-10" dirty="0">
                <a:solidFill>
                  <a:srgbClr val="6666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spc="-1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weighted</a:t>
            </a:r>
            <a:r>
              <a:rPr lang="en-US" sz="1800" spc="3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neutron</a:t>
            </a:r>
            <a:r>
              <a:rPr lang="en-US" sz="1800" spc="-4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scatte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</a:t>
            </a:r>
            <a:r>
              <a:rPr lang="en-US" sz="1800" spc="-4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length</a:t>
            </a:r>
            <a:r>
              <a:rPr lang="en-US" sz="1800" spc="-7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densi</a:t>
            </a:r>
            <a:r>
              <a:rPr lang="en-US" sz="1800" spc="-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</a:t>
            </a:r>
            <a:r>
              <a:rPr lang="en-US" sz="1800" spc="-1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maps.</a:t>
            </a:r>
            <a:r>
              <a:rPr lang="en-US" sz="1800" spc="-6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35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i="1" spc="-35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800" i="1" spc="-25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800" i="1" spc="-50" dirty="0">
                <a:solidFill>
                  <a:srgbClr val="3B3B3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Fc</a:t>
            </a:r>
            <a:r>
              <a:rPr lang="en-US" sz="1800" i="1" spc="-125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</a:t>
            </a:r>
            <a:r>
              <a:rPr lang="en-US" sz="1800" spc="-14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(courted</a:t>
            </a:r>
            <a:r>
              <a:rPr lang="en-US" sz="1800" spc="-16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en-US" sz="1800" spc="-15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2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spc="-110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800" spc="-16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800" spc="-10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n-US" sz="1800" spc="-17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shown</a:t>
            </a:r>
            <a:r>
              <a:rPr lang="en-US" sz="1800" spc="-13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1800" spc="-15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pink</a:t>
            </a:r>
            <a:r>
              <a:rPr lang="en-US" sz="1800" spc="-14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meshe</a:t>
            </a:r>
            <a:r>
              <a:rPr lang="en-US" sz="1800" spc="2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spc="-15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-13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</a:t>
            </a:r>
            <a:r>
              <a:rPr lang="en-US" sz="1800" spc="-6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spc="-13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(+</a:t>
            </a:r>
            <a:r>
              <a:rPr lang="en-US" sz="1800" spc="-2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800" spc="-105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800" spc="-18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800" spc="-11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-14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negative</a:t>
            </a:r>
            <a:r>
              <a:rPr lang="en-US" sz="1800" spc="-14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(-</a:t>
            </a:r>
            <a:r>
              <a:rPr lang="en-US" sz="1800" spc="-3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800" spc="-110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800" spc="-16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800" spc="-12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spc="35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800" i="1" spc="-4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800" i="1" spc="-5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i="1" spc="1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800" i="1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i="1" spc="-15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maps</a:t>
            </a:r>
            <a:r>
              <a:rPr lang="en-US" sz="1800" spc="-15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US" sz="1800" spc="-15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shown</a:t>
            </a:r>
            <a:r>
              <a:rPr lang="en-US" sz="1800" spc="-13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1800" spc="-15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</a:t>
            </a:r>
            <a:r>
              <a:rPr lang="en-US" sz="1800" spc="-14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-14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1800" spc="-15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meshes,</a:t>
            </a:r>
            <a:r>
              <a:rPr lang="en-US" sz="1800" spc="-13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respective</a:t>
            </a:r>
            <a:r>
              <a:rPr lang="en-US" sz="1800" spc="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y. H</a:t>
            </a:r>
            <a:r>
              <a:rPr lang="en-US" sz="1800" spc="-8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-7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spc="-1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atoms</a:t>
            </a:r>
            <a:r>
              <a:rPr lang="en-US" sz="1800" spc="-5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US" sz="1800" spc="-7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colored</a:t>
            </a:r>
            <a:r>
              <a:rPr lang="en-US" sz="1800" spc="-45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3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spc="-5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spc="-125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white</a:t>
            </a:r>
            <a:r>
              <a:rPr lang="en-US" sz="1800" spc="-4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-8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cyan,</a:t>
            </a:r>
            <a:r>
              <a:rPr lang="en-US" sz="1800" spc="-5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828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respectively.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dirty="0"/>
              <a:t>Справа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</a:t>
            </a:r>
            <a:r>
              <a:rPr lang="en-US" sz="1800" spc="17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reaction</a:t>
            </a:r>
            <a:r>
              <a:rPr lang="en-US" sz="1800" spc="14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mechanism</a:t>
            </a:r>
            <a:r>
              <a:rPr lang="en-US" sz="1800" spc="19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15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nitrite</a:t>
            </a:r>
            <a:r>
              <a:rPr lang="en-US" sz="1800" spc="12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reduction</a:t>
            </a:r>
            <a:r>
              <a:rPr lang="en-US" sz="1800" spc="15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4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spc="-6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CuNIR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spc="12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Co­</a:t>
            </a:r>
            <a:r>
              <a:rPr lang="en-US" sz="1800" spc="11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ordination</a:t>
            </a:r>
            <a:r>
              <a:rPr lang="en-US" sz="1800" spc="12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12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</a:t>
            </a:r>
            <a:r>
              <a:rPr lang="en-US" sz="1800" spc="13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bonds</a:t>
            </a:r>
            <a:r>
              <a:rPr lang="en-US" sz="1800" spc="8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US" sz="1800" spc="1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B2B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shown</a:t>
            </a:r>
            <a:r>
              <a:rPr lang="en-US" sz="1800" spc="175" dirty="0">
                <a:solidFill>
                  <a:srgbClr val="2B2B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1800" spc="9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dotted</a:t>
            </a:r>
            <a:r>
              <a:rPr lang="en-US" sz="1800" spc="17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</a:t>
            </a:r>
            <a:r>
              <a:rPr lang="en-US" sz="1800" spc="-2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</a:t>
            </a:r>
            <a:r>
              <a:rPr lang="en-US" sz="1800" spc="19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15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1800" spc="12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</a:t>
            </a:r>
            <a:r>
              <a:rPr lang="en-US" sz="1800" spc="-4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nes,</a:t>
            </a:r>
            <a:r>
              <a:rPr lang="en-US" sz="1800" spc="11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respecti</a:t>
            </a:r>
            <a:r>
              <a:rPr lang="en-US" sz="1800" spc="-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vely.</a:t>
            </a:r>
            <a:r>
              <a:rPr lang="en-US" sz="1800" spc="2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Species</a:t>
            </a:r>
            <a:r>
              <a:rPr lang="en-US" sz="1800" spc="6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7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spc="-8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spc="-11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II,</a:t>
            </a:r>
            <a:r>
              <a:rPr lang="en-US" sz="1800" spc="-2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5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</a:t>
            </a:r>
            <a:r>
              <a:rPr lang="en-US" sz="1800" spc="-3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US" sz="1800" spc="3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observed</a:t>
            </a:r>
            <a:r>
              <a:rPr lang="en-US" sz="1800" spc="9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1800" spc="-2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7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</a:t>
            </a:r>
            <a:r>
              <a:rPr lang="en-US" sz="1800" spc="6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neutron</a:t>
            </a:r>
            <a:r>
              <a:rPr lang="en-US" sz="1800" spc="3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struc­ture,</a:t>
            </a:r>
            <a:r>
              <a:rPr lang="en-US" sz="1800" spc="-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en-US" sz="1800" spc="6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</a:t>
            </a:r>
            <a:r>
              <a:rPr lang="en-US" sz="1800" spc="-1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ous</a:t>
            </a:r>
            <a:r>
              <a:rPr lang="en-US" sz="1800" spc="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SFX</a:t>
            </a:r>
            <a:r>
              <a:rPr lang="en-US" sz="1800" spc="2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structure,</a:t>
            </a:r>
            <a:r>
              <a:rPr lang="en-US" sz="1800" spc="2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spc="-1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en-US" sz="1800" spc="5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</a:t>
            </a:r>
            <a:r>
              <a:rPr lang="en-US" sz="1800" spc="-3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structures</a:t>
            </a:r>
            <a:r>
              <a:rPr lang="en-US" sz="1800" spc="4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determined</a:t>
            </a:r>
            <a:r>
              <a:rPr lang="en-US" sz="1800" spc="-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1800" spc="11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synchrotron</a:t>
            </a:r>
            <a:r>
              <a:rPr lang="en-US" sz="1800" spc="-2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radiation</a:t>
            </a:r>
            <a:r>
              <a:rPr lang="en-US" sz="1800" spc="-8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crystallography</a:t>
            </a:r>
            <a:r>
              <a:rPr lang="en-US" sz="1800" spc="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(SRX),</a:t>
            </a:r>
            <a:r>
              <a:rPr lang="en-US" sz="1800" spc="-45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3131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respectively.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3857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763BD072-8D88-9BAD-8D86-A4C800DB0B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E7CC85-686F-445E-A1AE-466219E48FB7}" type="slidenum">
              <a:rPr lang="en-GB" altLang="en-US" sz="1200" smtClean="0"/>
              <a:pPr/>
              <a:t>13</a:t>
            </a:fld>
            <a:endParaRPr lang="en-GB" altLang="en-US" sz="1200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9686D27C-52C9-A9DE-DE37-65970B12F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0742B1CF-3F27-0456-D6BD-99CD0A9FC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800" b="0" i="0" u="none" strike="noStrike" baseline="0" dirty="0">
                <a:latin typeface="AdvPS497E2"/>
              </a:rPr>
              <a:t>Bi(Fe2/8Mg3/8Ti3/8)O3 (BFTM) is a member of a small class of pure Bi3+ A site perovskites which are stable without recourse to high pressure synthesis. BFTM is polar in the R3c space group, but ferroelectric switching of the </a:t>
            </a:r>
            <a:r>
              <a:rPr lang="en-US" sz="1800" b="0" i="0" u="none" strike="noStrike" baseline="0" dirty="0" err="1">
                <a:latin typeface="AdvPS497E2"/>
              </a:rPr>
              <a:t>polarisation</a:t>
            </a:r>
            <a:r>
              <a:rPr lang="en-US" sz="1800" b="0" i="0" u="none" strike="noStrike" baseline="0" dirty="0">
                <a:latin typeface="AdvPS497E2"/>
              </a:rPr>
              <a:t> is not attainable in bulk ceramics. Formation of solid solutions with BaTiO3 produces enhanced functional </a:t>
            </a:r>
            <a:r>
              <a:rPr lang="en-US" sz="1800" b="0" i="0" u="none" strike="noStrike" baseline="0" dirty="0" err="1">
                <a:latin typeface="AdvPS497E2"/>
              </a:rPr>
              <a:t>behaviour</a:t>
            </a:r>
            <a:r>
              <a:rPr lang="en-US" sz="1800" b="0" i="0" u="none" strike="noStrike" baseline="0" dirty="0">
                <a:latin typeface="AdvPS497E2"/>
              </a:rPr>
              <a:t>. The composition 0.75Bi(Fe2/8Mg3/8 Ti3/8)O3–0.25BaTiO3 displays ferroelectric hysteresis loops and piezoelectric response This change in functional </a:t>
            </a:r>
            <a:r>
              <a:rPr lang="en-US" sz="1800" b="0" i="0" u="none" strike="noStrike" baseline="0" dirty="0" err="1">
                <a:latin typeface="AdvPS497E2"/>
              </a:rPr>
              <a:t>behaviour</a:t>
            </a:r>
            <a:r>
              <a:rPr lang="en-US" sz="1800" b="0" i="0" u="none" strike="noStrike" baseline="0" dirty="0">
                <a:latin typeface="AdvPS497E2"/>
              </a:rPr>
              <a:t> is associated</a:t>
            </a:r>
          </a:p>
          <a:p>
            <a:pPr algn="l"/>
            <a:r>
              <a:rPr lang="en-US" sz="1800" b="0" i="0" u="none" strike="noStrike" baseline="0" dirty="0">
                <a:latin typeface="AdvPS497E2"/>
              </a:rPr>
              <a:t>with significant changes in the average structure, where the rhombohedral distortion is reduced and transformed to a pseudo-cubic R3m space group, as substitution of the larger Ba2+ cation suppresses tilting of the BO6 octahedra. Polar Bi displacements are refined solely along the </a:t>
            </a:r>
            <a:r>
              <a:rPr lang="en-US" sz="1800" b="0" i="0" u="none" strike="noStrike" baseline="0" dirty="0" err="1">
                <a:latin typeface="AdvPS497E2"/>
              </a:rPr>
              <a:t>pseudocubic</a:t>
            </a:r>
            <a:r>
              <a:rPr lang="en-US" sz="1800" b="0" i="0" u="none" strike="noStrike" baseline="0" dirty="0">
                <a:latin typeface="AdvPS497E2"/>
              </a:rPr>
              <a:t> &lt;111&gt;p</a:t>
            </a:r>
          </a:p>
          <a:p>
            <a:pPr algn="l"/>
            <a:r>
              <a:rPr lang="en-US" sz="1800" b="0" i="0" u="none" strike="noStrike" baseline="0" dirty="0">
                <a:latin typeface="AdvPS497E2"/>
              </a:rPr>
              <a:t>direction of the perovskite </a:t>
            </a:r>
            <a:r>
              <a:rPr lang="en-US" sz="1800" b="0" i="0" u="none" strike="noStrike" baseline="0" dirty="0" err="1">
                <a:latin typeface="AdvPS497E2"/>
              </a:rPr>
              <a:t>subcell</a:t>
            </a:r>
            <a:r>
              <a:rPr lang="en-US" sz="1800" b="0" i="0" u="none" strike="noStrike" baseline="0" dirty="0">
                <a:latin typeface="AdvPS497E2"/>
              </a:rPr>
              <a:t>, with the off-axis displacements characteristic of BFTM being suppressed.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21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8904-B19A-436F-84EB-6E35FFED9176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0F5F-3E41-4A15-88B5-B37970F6C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187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8904-B19A-436F-84EB-6E35FFED9176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0F5F-3E41-4A15-88B5-B37970F6C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18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8904-B19A-436F-84EB-6E35FFED9176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0F5F-3E41-4A15-88B5-B37970F6C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595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8572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7772400" cy="1428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2686050"/>
            <a:ext cx="7772400" cy="1428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E16EA32-36DC-3EC8-4614-15686BE6419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The European Light Source                    HERCULES 2009                                     W.G. Stirling </a:t>
            </a:r>
            <a:fld id="{5CC467F1-1BC5-4DB9-9DCC-A763D71ADC3A}" type="slidenum">
              <a:rPr lang="fr-FR" altLang="en-US" sz="1200" smtClean="0"/>
              <a:pPr>
                <a:defRPr/>
              </a:pPr>
              <a:t>‹#›</a:t>
            </a:fld>
            <a:endParaRPr lang="fr-FR" altLang="en-US" sz="1200"/>
          </a:p>
        </p:txBody>
      </p:sp>
    </p:spTree>
    <p:extLst>
      <p:ext uri="{BB962C8B-B14F-4D97-AF65-F5344CB8AC3E}">
        <p14:creationId xmlns:p14="http://schemas.microsoft.com/office/powerpoint/2010/main" val="3778425166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8904-B19A-436F-84EB-6E35FFED9176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0F5F-3E41-4A15-88B5-B37970F6C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40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8904-B19A-436F-84EB-6E35FFED9176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0F5F-3E41-4A15-88B5-B37970F6C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26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8904-B19A-436F-84EB-6E35FFED9176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0F5F-3E41-4A15-88B5-B37970F6C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91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8904-B19A-436F-84EB-6E35FFED9176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0F5F-3E41-4A15-88B5-B37970F6C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90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8904-B19A-436F-84EB-6E35FFED9176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0F5F-3E41-4A15-88B5-B37970F6C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74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8904-B19A-436F-84EB-6E35FFED9176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0F5F-3E41-4A15-88B5-B37970F6C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429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8904-B19A-436F-84EB-6E35FFED9176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0F5F-3E41-4A15-88B5-B37970F6C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72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8904-B19A-436F-84EB-6E35FFED9176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50F5F-3E41-4A15-88B5-B37970F6C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81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78904-B19A-436F-84EB-6E35FFED9176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50F5F-3E41-4A15-88B5-B37970F6C3D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DF8C5B2-6D26-5F73-2E2F-8109072A949E}"/>
              </a:ext>
            </a:extLst>
          </p:cNvPr>
          <p:cNvCxnSpPr/>
          <p:nvPr userDrawn="1"/>
        </p:nvCxnSpPr>
        <p:spPr>
          <a:xfrm>
            <a:off x="395536" y="627534"/>
            <a:ext cx="8568952" cy="0"/>
          </a:xfrm>
          <a:prstGeom prst="line">
            <a:avLst/>
          </a:prstGeom>
          <a:ln w="44450" cmpd="dbl">
            <a:solidFill>
              <a:srgbClr val="014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740825-4CF7-1927-7920-D61B4F09323B}"/>
              </a:ext>
            </a:extLst>
          </p:cNvPr>
          <p:cNvSpPr/>
          <p:nvPr userDrawn="1"/>
        </p:nvSpPr>
        <p:spPr>
          <a:xfrm>
            <a:off x="1763688" y="3915801"/>
            <a:ext cx="576238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/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/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/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/>
            <a:r>
              <a:rPr lang="en-US" sz="1050" b="1" dirty="0"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The XV-</a:t>
            </a:r>
            <a:r>
              <a:rPr lang="en-US" sz="1050" b="1" dirty="0" err="1"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th</a:t>
            </a:r>
            <a:r>
              <a:rPr lang="en-US" sz="1050" b="1" dirty="0"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 International School-Conference “ The actual problems of microworld physics”</a:t>
            </a:r>
          </a:p>
          <a:p>
            <a:pPr algn="ctr"/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27 August-3 September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2023 года, 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Minsk</a:t>
            </a:r>
            <a:endParaRPr lang="ru-RU" sz="11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3927BF-3344-5301-4BDA-BE349682AC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2240" y="62906"/>
            <a:ext cx="2232248" cy="499842"/>
          </a:xfrm>
          <a:prstGeom prst="rect">
            <a:avLst/>
          </a:prstGeom>
        </p:spPr>
      </p:pic>
      <p:graphicFrame>
        <p:nvGraphicFramePr>
          <p:cNvPr id="12" name="Object 3">
            <a:extLst>
              <a:ext uri="{FF2B5EF4-FFF2-40B4-BE49-F238E27FC236}">
                <a16:creationId xmlns:a16="http://schemas.microsoft.com/office/drawing/2014/main" id="{82C12530-9A55-FB63-4278-6F2D6EB497FB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34107326"/>
              </p:ext>
            </p:extLst>
          </p:nvPr>
        </p:nvGraphicFramePr>
        <p:xfrm>
          <a:off x="393927" y="43944"/>
          <a:ext cx="865706" cy="526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Точечный рисунок" r:id="rId16" imgW="1173582" imgH="944962" progId="Paint.Picture">
                  <p:embed/>
                </p:oleObj>
              </mc:Choice>
              <mc:Fallback>
                <p:oleObj name="Точечный рисунок" r:id="rId16" imgW="1173582" imgH="944962" progId="Paint.Picture">
                  <p:embed/>
                  <p:pic>
                    <p:nvPicPr>
                      <p:cNvPr id="12" name="Object 3">
                        <a:extLst>
                          <a:ext uri="{FF2B5EF4-FFF2-40B4-BE49-F238E27FC236}">
                            <a16:creationId xmlns:a16="http://schemas.microsoft.com/office/drawing/2014/main" id="{82C12530-9A55-FB63-4278-6F2D6EB497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927" y="43944"/>
                        <a:ext cx="865706" cy="5261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12B77C5-7F87-0695-69DD-8395D779ADD5}"/>
              </a:ext>
            </a:extLst>
          </p:cNvPr>
          <p:cNvSpPr txBox="1"/>
          <p:nvPr userDrawn="1"/>
        </p:nvSpPr>
        <p:spPr>
          <a:xfrm>
            <a:off x="1331640" y="96183"/>
            <a:ext cx="3569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Лаборатория нейтронной физики им. </a:t>
            </a:r>
            <a:r>
              <a:rPr lang="ru-RU" sz="1200" b="1" dirty="0" err="1">
                <a:solidFill>
                  <a:schemeClr val="tx2">
                    <a:lumMod val="75000"/>
                  </a:schemeClr>
                </a:solidFill>
              </a:rPr>
              <a:t>И.М.Франка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ОИЯИ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0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gif"/><Relationship Id="rId4" Type="http://schemas.openxmlformats.org/officeDocument/2006/relationships/video" Target="../media/media2.mp4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347" y="3088724"/>
            <a:ext cx="722733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b="1" dirty="0" err="1">
                <a:solidFill>
                  <a:srgbClr val="014179"/>
                </a:solidFill>
                <a:latin typeface="Arial Narrow" panose="020B0606020202030204" pitchFamily="34" charset="0"/>
              </a:rPr>
              <a:t>А.В.Белушкин</a:t>
            </a:r>
            <a:endParaRPr lang="en-US" sz="1800" b="1" dirty="0">
              <a:solidFill>
                <a:srgbClr val="014179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14711" y="1491630"/>
            <a:ext cx="8714577" cy="94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b="1" i="0" u="none" strike="noStrike" kern="1200" baseline="0" dirty="0">
                <a:solidFill>
                  <a:srgbClr val="014179"/>
                </a:solidFill>
                <a:latin typeface="Arial Narrow" panose="020B0606020202030204" pitchFamily="34" charset="0"/>
                <a:ea typeface="+mj-ea"/>
                <a:cs typeface="+mj-cs"/>
              </a:rPr>
              <a:t>Зачем нужны совместные нейтронные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b="1" i="0" u="none" strike="noStrike" kern="1200" baseline="0" dirty="0">
                <a:solidFill>
                  <a:srgbClr val="014179"/>
                </a:solidFill>
                <a:latin typeface="Arial Narrow" panose="020B0606020202030204" pitchFamily="34" charset="0"/>
                <a:ea typeface="+mj-ea"/>
                <a:cs typeface="+mj-cs"/>
              </a:rPr>
              <a:t>и синхрот</a:t>
            </a:r>
            <a:r>
              <a:rPr lang="ru-RU" sz="2800" b="1" dirty="0">
                <a:solidFill>
                  <a:srgbClr val="014179"/>
                </a:solidFill>
                <a:latin typeface="Arial Narrow" panose="020B0606020202030204" pitchFamily="34" charset="0"/>
                <a:ea typeface="+mj-ea"/>
                <a:cs typeface="+mj-cs"/>
              </a:rPr>
              <a:t>ронные исследования конденсированных сред</a:t>
            </a:r>
            <a:endParaRPr lang="en-US" sz="2800" b="1" i="0" u="none" strike="noStrike" kern="1200" baseline="0" dirty="0">
              <a:solidFill>
                <a:srgbClr val="014179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95536" y="627534"/>
            <a:ext cx="8568952" cy="0"/>
          </a:xfrm>
          <a:prstGeom prst="line">
            <a:avLst/>
          </a:prstGeom>
          <a:ln w="44450" cmpd="dbl">
            <a:solidFill>
              <a:srgbClr val="014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799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>
            <a:extLst>
              <a:ext uri="{FF2B5EF4-FFF2-40B4-BE49-F238E27FC236}">
                <a16:creationId xmlns:a16="http://schemas.microsoft.com/office/drawing/2014/main" id="{C6ABE545-0EF8-4AC8-AEF1-7D78622A9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612419"/>
            <a:ext cx="66967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dirty="0">
                <a:solidFill>
                  <a:srgbClr val="014179"/>
                </a:solidFill>
              </a:rPr>
              <a:t>Структурные исследования </a:t>
            </a:r>
            <a:r>
              <a:rPr lang="en-US" altLang="ru-RU" sz="2000" b="1" dirty="0">
                <a:solidFill>
                  <a:srgbClr val="014179"/>
                </a:solidFill>
              </a:rPr>
              <a:t>(</a:t>
            </a:r>
            <a:r>
              <a:rPr lang="ru-RU" altLang="ru-RU" sz="2000" b="1" dirty="0">
                <a:solidFill>
                  <a:srgbClr val="014179"/>
                </a:solidFill>
              </a:rPr>
              <a:t>атомная структура</a:t>
            </a:r>
            <a:r>
              <a:rPr lang="en-US" altLang="ru-RU" sz="2000" b="1" dirty="0">
                <a:solidFill>
                  <a:srgbClr val="014179"/>
                </a:solidFill>
              </a:rPr>
              <a:t>) </a:t>
            </a:r>
            <a:endParaRPr lang="ru-RU" altLang="ru-RU" sz="2000" b="1" dirty="0">
              <a:solidFill>
                <a:srgbClr val="014179"/>
              </a:solidFill>
            </a:endParaRPr>
          </a:p>
        </p:txBody>
      </p:sp>
      <p:sp>
        <p:nvSpPr>
          <p:cNvPr id="79877" name="Text Box 5">
            <a:extLst>
              <a:ext uri="{FF2B5EF4-FFF2-40B4-BE49-F238E27FC236}">
                <a16:creationId xmlns:a16="http://schemas.microsoft.com/office/drawing/2014/main" id="{935384BF-0615-44A2-B838-FD4DD4592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053" y="917674"/>
            <a:ext cx="19442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 dirty="0">
                <a:solidFill>
                  <a:srgbClr val="C00000"/>
                </a:solidFill>
              </a:rPr>
              <a:t>Нейтроны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43AA0733-726C-45B0-8826-06E73431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736" y="1279797"/>
            <a:ext cx="4590752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14179"/>
                </a:solidFill>
              </a:rPr>
              <a:t>Высокая точность локализации легких атомов, изотопная чувствительность</a:t>
            </a:r>
            <a:endParaRPr lang="en-US" altLang="ru-RU" sz="1400" b="1" dirty="0">
              <a:solidFill>
                <a:srgbClr val="014179"/>
              </a:solidFill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14179"/>
                </a:solidFill>
              </a:rPr>
              <a:t>Возможность измерений при сверхнизких температурах (</a:t>
            </a:r>
            <a:r>
              <a:rPr lang="ru-RU" altLang="ru-RU" sz="1400" b="1" dirty="0">
                <a:solidFill>
                  <a:srgbClr val="014179"/>
                </a:solidFill>
                <a:sym typeface="Symbol" panose="05050102010706020507" pitchFamily="18" charset="2"/>
              </a:rPr>
              <a:t> </a:t>
            </a:r>
            <a:r>
              <a:rPr lang="ru-RU" altLang="ru-RU" sz="1400" b="1" dirty="0" err="1">
                <a:solidFill>
                  <a:srgbClr val="014179"/>
                </a:solidFill>
                <a:sym typeface="Symbol" panose="05050102010706020507" pitchFamily="18" charset="2"/>
              </a:rPr>
              <a:t>нК</a:t>
            </a:r>
            <a:r>
              <a:rPr lang="ru-RU" altLang="ru-RU" sz="1400" b="1" dirty="0">
                <a:solidFill>
                  <a:srgbClr val="014179"/>
                </a:solidFill>
                <a:sym typeface="Symbol" panose="05050102010706020507" pitchFamily="18" charset="2"/>
              </a:rPr>
              <a:t>)</a:t>
            </a:r>
            <a:endParaRPr lang="en-US" altLang="ru-RU" sz="1400" b="1" dirty="0">
              <a:solidFill>
                <a:srgbClr val="014179"/>
              </a:solidFill>
              <a:sym typeface="Symbol" panose="05050102010706020507" pitchFamily="18" charset="2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14179"/>
                </a:solidFill>
                <a:sym typeface="Symbol" panose="05050102010706020507" pitchFamily="18" charset="2"/>
              </a:rPr>
              <a:t>Большая глубина проникновения </a:t>
            </a:r>
            <a:r>
              <a:rPr lang="en-US" altLang="ru-RU" sz="1400" b="1" dirty="0">
                <a:solidFill>
                  <a:srgbClr val="014179"/>
                </a:solidFill>
                <a:sym typeface="Symbol" panose="05050102010706020507" pitchFamily="18" charset="2"/>
              </a:rPr>
              <a:t>(</a:t>
            </a:r>
            <a:r>
              <a:rPr lang="ru-RU" altLang="ru-RU" sz="1400" b="1" dirty="0">
                <a:solidFill>
                  <a:srgbClr val="014179"/>
                </a:solidFill>
                <a:sym typeface="Symbol" panose="05050102010706020507" pitchFamily="18" charset="2"/>
              </a:rPr>
              <a:t> см)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14179"/>
                </a:solidFill>
                <a:sym typeface="Symbol" panose="05050102010706020507" pitchFamily="18" charset="2"/>
              </a:rPr>
              <a:t>Не вносят радиационных повреждений в изучаемый объект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14179"/>
                </a:solidFill>
                <a:sym typeface="Symbol" panose="05050102010706020507" pitchFamily="18" charset="2"/>
              </a:rPr>
              <a:t>Отсутствует форм-фактор</a:t>
            </a:r>
            <a:endParaRPr lang="en-US" altLang="ru-RU" sz="1400" b="1" dirty="0">
              <a:solidFill>
                <a:schemeClr val="accent2"/>
              </a:solidFill>
            </a:endParaRPr>
          </a:p>
        </p:txBody>
      </p:sp>
      <p:sp>
        <p:nvSpPr>
          <p:cNvPr id="79879" name="Text Box 7">
            <a:extLst>
              <a:ext uri="{FF2B5EF4-FFF2-40B4-BE49-F238E27FC236}">
                <a16:creationId xmlns:a16="http://schemas.microsoft.com/office/drawing/2014/main" id="{82F0C2C1-4554-423F-87B4-4AC8EF186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02" y="3219821"/>
            <a:ext cx="445893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400" b="1" dirty="0">
                <a:solidFill>
                  <a:srgbClr val="FF3300"/>
                </a:solidFill>
              </a:rPr>
              <a:t>Низкая чувствительность к легким атомам (напр. Н)</a:t>
            </a:r>
            <a:r>
              <a:rPr lang="en-US" altLang="ru-RU" sz="1400" b="1" dirty="0">
                <a:solidFill>
                  <a:srgbClr val="FF3300"/>
                </a:solidFill>
              </a:rPr>
              <a:t>, </a:t>
            </a:r>
            <a:r>
              <a:rPr lang="ru-RU" altLang="ru-RU" sz="1400" b="1" dirty="0">
                <a:solidFill>
                  <a:srgbClr val="FF3300"/>
                </a:solidFill>
              </a:rPr>
              <a:t>нечувствительность к изотопам. В белковой </a:t>
            </a:r>
            <a:r>
              <a:rPr lang="ru-RU" altLang="ru-RU" sz="1400" b="1" dirty="0" err="1">
                <a:solidFill>
                  <a:srgbClr val="FF3300"/>
                </a:solidFill>
              </a:rPr>
              <a:t>кристал-лографии</a:t>
            </a:r>
            <a:r>
              <a:rPr lang="ru-RU" altLang="ru-RU" sz="1400" b="1" dirty="0">
                <a:solidFill>
                  <a:srgbClr val="FF3300"/>
                </a:solidFill>
              </a:rPr>
              <a:t>: радиационные повреждения (расщепление дисульфидов, искажения аминокислотных цепей, изменения степени окисления металлических ионов), что требует использования низких температур </a:t>
            </a:r>
          </a:p>
        </p:txBody>
      </p:sp>
      <p:sp>
        <p:nvSpPr>
          <p:cNvPr id="79880" name="Text Box 8">
            <a:extLst>
              <a:ext uri="{FF2B5EF4-FFF2-40B4-BE49-F238E27FC236}">
                <a16:creationId xmlns:a16="http://schemas.microsoft.com/office/drawing/2014/main" id="{E42684BC-1AEC-4188-9137-4332C0AAB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933" y="917674"/>
            <a:ext cx="2996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 dirty="0">
                <a:solidFill>
                  <a:srgbClr val="C00000"/>
                </a:solidFill>
              </a:rPr>
              <a:t>СИ</a:t>
            </a:r>
            <a:endParaRPr lang="en-US" altLang="ru-RU" sz="2000" b="1" dirty="0">
              <a:solidFill>
                <a:srgbClr val="C00000"/>
              </a:solidFill>
            </a:endParaRPr>
          </a:p>
        </p:txBody>
      </p:sp>
      <p:sp>
        <p:nvSpPr>
          <p:cNvPr id="79881" name="Text Box 9">
            <a:extLst>
              <a:ext uri="{FF2B5EF4-FFF2-40B4-BE49-F238E27FC236}">
                <a16:creationId xmlns:a16="http://schemas.microsoft.com/office/drawing/2014/main" id="{BA436CE0-5081-4732-A081-177E5299E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8" y="1279797"/>
            <a:ext cx="456321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14179"/>
                </a:solidFill>
              </a:rPr>
              <a:t>Высокая яркость, высокое разрешение </a:t>
            </a:r>
            <a:r>
              <a:rPr lang="en-US" altLang="ru-RU" sz="1400" b="1" dirty="0">
                <a:solidFill>
                  <a:srgbClr val="014179"/>
                </a:solidFill>
              </a:rPr>
              <a:t>(</a:t>
            </a:r>
            <a:r>
              <a:rPr lang="ru-RU" altLang="ja-JP" sz="1400" b="1" i="1" dirty="0">
                <a:solidFill>
                  <a:srgbClr val="014179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400" b="1" i="1" dirty="0">
                <a:solidFill>
                  <a:srgbClr val="014179"/>
                </a:solidFill>
                <a:ea typeface="ＭＳ Ｐゴシック" panose="020B0600070205080204" pitchFamily="34" charset="-128"/>
              </a:rPr>
              <a:t>d</a:t>
            </a:r>
            <a:r>
              <a:rPr lang="ru-RU" altLang="ja-JP" sz="1400" b="1" i="1" dirty="0">
                <a:solidFill>
                  <a:srgbClr val="014179"/>
                </a:solidFill>
              </a:rPr>
              <a:t>/</a:t>
            </a:r>
            <a:r>
              <a:rPr lang="en-US" altLang="ja-JP" sz="1400" b="1" i="1" dirty="0">
                <a:solidFill>
                  <a:srgbClr val="014179"/>
                </a:solidFill>
                <a:ea typeface="ＭＳ Ｐゴシック" panose="020B0600070205080204" pitchFamily="34" charset="-128"/>
              </a:rPr>
              <a:t>d</a:t>
            </a:r>
            <a:r>
              <a:rPr lang="ru-RU" altLang="ja-JP" sz="1400" b="1" dirty="0">
                <a:solidFill>
                  <a:srgbClr val="014179"/>
                </a:solidFill>
              </a:rPr>
              <a:t> ~ 10</a:t>
            </a:r>
            <a:r>
              <a:rPr lang="ru-RU" altLang="ja-JP" sz="1400" b="1" baseline="30000" dirty="0">
                <a:solidFill>
                  <a:srgbClr val="014179"/>
                </a:solidFill>
              </a:rPr>
              <a:t>-4</a:t>
            </a:r>
            <a:r>
              <a:rPr lang="ru-RU" altLang="ja-JP" sz="1400" b="1" dirty="0">
                <a:solidFill>
                  <a:srgbClr val="014179"/>
                </a:solidFill>
              </a:rPr>
              <a:t> </a:t>
            </a:r>
            <a:r>
              <a:rPr lang="en-US" altLang="ja-JP" sz="1400" b="1" dirty="0">
                <a:solidFill>
                  <a:srgbClr val="014179"/>
                </a:solidFill>
                <a:ea typeface="ＭＳ Ｐゴシック" panose="020B0600070205080204" pitchFamily="34" charset="-128"/>
              </a:rPr>
              <a:t>)</a:t>
            </a:r>
            <a:endParaRPr lang="ru-RU" altLang="ja-JP" sz="1400" b="1" dirty="0">
              <a:solidFill>
                <a:srgbClr val="014179"/>
              </a:solidFill>
              <a:ea typeface="ＭＳ Ｐゴシック" panose="020B0600070205080204" pitchFamily="34" charset="-128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14179"/>
                </a:solidFill>
              </a:rPr>
              <a:t>Возможность определения атомной структуры на микроскопических образцах (</a:t>
            </a:r>
            <a:r>
              <a:rPr lang="ru-RU" altLang="ru-RU" sz="1400" b="1" dirty="0">
                <a:solidFill>
                  <a:srgbClr val="014179"/>
                </a:solidFill>
                <a:sym typeface="Symbol" panose="05050102010706020507" pitchFamily="18" charset="2"/>
              </a:rPr>
              <a:t> 10-50 мкм)</a:t>
            </a:r>
            <a:endParaRPr lang="en-US" altLang="ru-RU" sz="1400" b="1" dirty="0">
              <a:solidFill>
                <a:srgbClr val="014179"/>
              </a:solidFill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14179"/>
                </a:solidFill>
              </a:rPr>
              <a:t>Белковая кристаллография</a:t>
            </a:r>
            <a:endParaRPr lang="en-US" altLang="ru-RU" sz="1400" b="1" dirty="0">
              <a:solidFill>
                <a:srgbClr val="014179"/>
              </a:solidFill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14179"/>
                </a:solidFill>
              </a:rPr>
              <a:t>Экстремальные условия </a:t>
            </a:r>
            <a:r>
              <a:rPr lang="en-US" altLang="ru-RU" sz="1400" b="1" dirty="0">
                <a:solidFill>
                  <a:srgbClr val="014179"/>
                </a:solidFill>
              </a:rPr>
              <a:t>(P&gt;100 </a:t>
            </a:r>
            <a:r>
              <a:rPr lang="en-US" altLang="ru-RU" sz="1400" b="1" dirty="0" err="1">
                <a:solidFill>
                  <a:srgbClr val="014179"/>
                </a:solidFill>
              </a:rPr>
              <a:t>GPa</a:t>
            </a:r>
            <a:r>
              <a:rPr lang="en-US" altLang="ru-RU" sz="1400" b="1" dirty="0">
                <a:solidFill>
                  <a:srgbClr val="014179"/>
                </a:solidFill>
              </a:rPr>
              <a:t>, 4&lt; T &lt; 4000 K)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14179"/>
                </a:solidFill>
              </a:rPr>
              <a:t>Измерения в реальном времени с высоким разрешением (</a:t>
            </a:r>
            <a:r>
              <a:rPr lang="ru-RU" altLang="ru-RU" sz="1400" b="1" dirty="0">
                <a:solidFill>
                  <a:srgbClr val="014179"/>
                </a:solidFill>
                <a:sym typeface="Symbol" panose="05050102010706020507" pitchFamily="18" charset="2"/>
              </a:rPr>
              <a:t> </a:t>
            </a:r>
            <a:r>
              <a:rPr lang="ru-RU" altLang="ru-RU" sz="1400" b="1" dirty="0" err="1">
                <a:solidFill>
                  <a:srgbClr val="014179"/>
                </a:solidFill>
                <a:sym typeface="Symbol" panose="05050102010706020507" pitchFamily="18" charset="2"/>
              </a:rPr>
              <a:t>фс</a:t>
            </a:r>
            <a:r>
              <a:rPr lang="ru-RU" altLang="ru-RU" sz="1400" b="1" dirty="0">
                <a:solidFill>
                  <a:srgbClr val="014179"/>
                </a:solidFill>
                <a:sym typeface="Symbol" panose="05050102010706020507" pitchFamily="18" charset="2"/>
              </a:rPr>
              <a:t> – мкс)</a:t>
            </a:r>
            <a:endParaRPr lang="ru-RU" altLang="ru-RU" sz="1400" b="1" dirty="0">
              <a:solidFill>
                <a:srgbClr val="014179"/>
              </a:solidFill>
            </a:endParaRPr>
          </a:p>
        </p:txBody>
      </p:sp>
      <p:sp>
        <p:nvSpPr>
          <p:cNvPr id="79882" name="Text Box 10">
            <a:extLst>
              <a:ext uri="{FF2B5EF4-FFF2-40B4-BE49-F238E27FC236}">
                <a16:creationId xmlns:a16="http://schemas.microsoft.com/office/drawing/2014/main" id="{19CFD2C0-7932-494D-8048-8C52E8014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7" y="3219822"/>
            <a:ext cx="410445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400" b="1" dirty="0">
                <a:solidFill>
                  <a:srgbClr val="FF3300"/>
                </a:solidFill>
              </a:rPr>
              <a:t>Низкая яркость, умеренное разрешение</a:t>
            </a:r>
            <a:r>
              <a:rPr lang="en-US" altLang="ru-RU" sz="1400" b="1" dirty="0">
                <a:solidFill>
                  <a:srgbClr val="FF3300"/>
                </a:solidFill>
              </a:rPr>
              <a:t> (</a:t>
            </a:r>
            <a:r>
              <a:rPr lang="ru-RU" altLang="ja-JP" sz="1400" b="1" i="1" dirty="0">
                <a:solidFill>
                  <a:srgbClr val="FF3300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400" b="1" i="1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d</a:t>
            </a:r>
            <a:r>
              <a:rPr lang="ru-RU" altLang="ja-JP" sz="1400" b="1" i="1" dirty="0">
                <a:solidFill>
                  <a:srgbClr val="FF3300"/>
                </a:solidFill>
              </a:rPr>
              <a:t>/</a:t>
            </a:r>
            <a:r>
              <a:rPr lang="en-US" altLang="ja-JP" sz="1400" b="1" i="1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d</a:t>
            </a:r>
            <a:r>
              <a:rPr lang="ru-RU" altLang="ja-JP" sz="1400" b="1" dirty="0">
                <a:solidFill>
                  <a:srgbClr val="FF3300"/>
                </a:solidFill>
              </a:rPr>
              <a:t> ~ 10</a:t>
            </a:r>
            <a:r>
              <a:rPr lang="ru-RU" altLang="ja-JP" sz="1400" b="1" baseline="30000" dirty="0">
                <a:solidFill>
                  <a:srgbClr val="FF3300"/>
                </a:solidFill>
              </a:rPr>
              <a:t>-</a:t>
            </a:r>
            <a:r>
              <a:rPr lang="en-US" altLang="ja-JP" sz="1400" b="1" baseline="30000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3</a:t>
            </a:r>
            <a:r>
              <a:rPr lang="ru-RU" altLang="ja-JP" sz="1400" b="1" dirty="0">
                <a:solidFill>
                  <a:srgbClr val="FF3300"/>
                </a:solidFill>
              </a:rPr>
              <a:t> </a:t>
            </a:r>
            <a:r>
              <a:rPr lang="en-US" altLang="ja-JP" sz="1400" b="1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)</a:t>
            </a:r>
            <a:r>
              <a:rPr lang="ru-RU" altLang="ja-JP" sz="1400" b="1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, некогерентное рассеяние. В белковой </a:t>
            </a:r>
            <a:r>
              <a:rPr lang="ru-RU" altLang="ja-JP" sz="1400" b="1" dirty="0" err="1">
                <a:solidFill>
                  <a:srgbClr val="FF3300"/>
                </a:solidFill>
                <a:ea typeface="ＭＳ Ｐゴシック" panose="020B0600070205080204" pitchFamily="34" charset="-128"/>
              </a:rPr>
              <a:t>крис-таллографии</a:t>
            </a:r>
            <a:r>
              <a:rPr lang="ru-RU" altLang="ja-JP" sz="1400" b="1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: необходимы нейтроны больших длин волн → малая интенсивность, большие монокристаллы (0.1-8 мм</a:t>
            </a:r>
            <a:r>
              <a:rPr lang="ru-RU" altLang="ja-JP" sz="1400" b="1" baseline="30000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3</a:t>
            </a:r>
            <a:r>
              <a:rPr lang="ru-RU" altLang="ja-JP" sz="1400" b="1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), необходимость </a:t>
            </a:r>
            <a:r>
              <a:rPr lang="ru-RU" altLang="ja-JP" sz="1400" b="1" dirty="0" err="1">
                <a:solidFill>
                  <a:srgbClr val="FF3300"/>
                </a:solidFill>
                <a:ea typeface="ＭＳ Ｐゴシック" panose="020B0600070205080204" pitchFamily="34" charset="-128"/>
              </a:rPr>
              <a:t>дейтерирования</a:t>
            </a:r>
            <a:endParaRPr lang="ru-RU" altLang="ru-RU" sz="14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4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/>
      <p:bldP spid="79879" grpId="0"/>
      <p:bldP spid="79881" grpId="0"/>
      <p:bldP spid="798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2">
            <a:extLst>
              <a:ext uri="{FF2B5EF4-FFF2-40B4-BE49-F238E27FC236}">
                <a16:creationId xmlns:a16="http://schemas.microsoft.com/office/drawing/2014/main" id="{98BB4984-4BC2-1FD0-E41B-FF67FFEC7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657475"/>
            <a:ext cx="6858000" cy="3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100" i="1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DAEF0D17-49F1-8479-CD5E-98EA734EA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281363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2" name="Text Box 9">
            <a:extLst>
              <a:ext uri="{FF2B5EF4-FFF2-40B4-BE49-F238E27FC236}">
                <a16:creationId xmlns:a16="http://schemas.microsoft.com/office/drawing/2014/main" id="{D6CF69CD-9969-1571-26B1-8B2CEE4CF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699542"/>
            <a:ext cx="447436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100" b="1" dirty="0">
                <a:solidFill>
                  <a:srgbClr val="002060"/>
                </a:solidFill>
              </a:rPr>
              <a:t>Белковая кристаллография</a:t>
            </a:r>
            <a:endParaRPr lang="en-US" altLang="en-US" sz="2100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A5F35D-EA52-D5CC-D979-2619E1B1C993}"/>
              </a:ext>
            </a:extLst>
          </p:cNvPr>
          <p:cNvSpPr txBox="1"/>
          <p:nvPr/>
        </p:nvSpPr>
        <p:spPr>
          <a:xfrm>
            <a:off x="215008" y="4318981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accent3">
                    <a:lumMod val="50000"/>
                  </a:schemeClr>
                </a:solidFill>
              </a:rPr>
              <a:t>Tadeo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 Moreno-Chicano et al. Complementarity of neutron, XFEL and synchrotron</a:t>
            </a:r>
            <a:r>
              <a:rPr lang="ru-RU" sz="1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crystallography for defining the structures of</a:t>
            </a:r>
            <a:r>
              <a:rPr lang="ru-RU" sz="1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metalloenzymes at room temperature</a:t>
            </a:r>
            <a:r>
              <a:rPr lang="ru-RU" sz="1000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accent3">
                    <a:lumMod val="50000"/>
                  </a:schemeClr>
                </a:solidFill>
              </a:rPr>
              <a:t>IUCrJ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 (2022). 9, 610–624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BB55DE-2F05-5002-8E61-792825B18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19" y="1240084"/>
            <a:ext cx="4176465" cy="19209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604DA6-9EC7-210E-92D2-263941206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250" y="1234362"/>
            <a:ext cx="4081206" cy="1920925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56EB351A-77EB-0C01-0515-816CE1A2DCE0}"/>
              </a:ext>
            </a:extLst>
          </p:cNvPr>
          <p:cNvSpPr/>
          <p:nvPr/>
        </p:nvSpPr>
        <p:spPr>
          <a:xfrm rot="1562166">
            <a:off x="3609504" y="1400842"/>
            <a:ext cx="840847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382C27-B9A0-57E2-7EA8-647FE2426390}"/>
              </a:ext>
            </a:extLst>
          </p:cNvPr>
          <p:cNvSpPr txBox="1"/>
          <p:nvPr/>
        </p:nvSpPr>
        <p:spPr>
          <a:xfrm>
            <a:off x="107504" y="3286570"/>
            <a:ext cx="1477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err="1">
                <a:solidFill>
                  <a:srgbClr val="FF0000"/>
                </a:solidFill>
              </a:rPr>
              <a:t>Дейтерированный</a:t>
            </a:r>
            <a:r>
              <a:rPr lang="ru-RU" sz="1200" dirty="0"/>
              <a:t>, </a:t>
            </a:r>
            <a:r>
              <a:rPr lang="ru-RU" sz="1200" dirty="0">
                <a:solidFill>
                  <a:srgbClr val="FF0000"/>
                </a:solidFill>
              </a:rPr>
              <a:t>0.3мм</a:t>
            </a:r>
            <a:r>
              <a:rPr lang="ru-RU" sz="1200" baseline="30000" dirty="0">
                <a:solidFill>
                  <a:srgbClr val="FF0000"/>
                </a:solidFill>
              </a:rPr>
              <a:t>3</a:t>
            </a:r>
            <a:r>
              <a:rPr lang="ru-RU" sz="1200" dirty="0"/>
              <a:t> съемка </a:t>
            </a:r>
            <a:r>
              <a:rPr lang="ru-RU" sz="1200" dirty="0">
                <a:solidFill>
                  <a:srgbClr val="FF0000"/>
                </a:solidFill>
              </a:rPr>
              <a:t>400 часов, 20 часов на 1 спектр</a:t>
            </a:r>
            <a:r>
              <a:rPr lang="ru-RU" sz="1200" dirty="0"/>
              <a:t>, </a:t>
            </a:r>
            <a:r>
              <a:rPr lang="en-US" sz="1200" dirty="0"/>
              <a:t>HFIR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EA9566-368D-6732-DDF7-0C3D7DB2367C}"/>
              </a:ext>
            </a:extLst>
          </p:cNvPr>
          <p:cNvSpPr txBox="1"/>
          <p:nvPr/>
        </p:nvSpPr>
        <p:spPr>
          <a:xfrm>
            <a:off x="1527735" y="3275532"/>
            <a:ext cx="1477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err="1"/>
              <a:t>Протонированный</a:t>
            </a:r>
            <a:r>
              <a:rPr lang="ru-RU" sz="1200" dirty="0"/>
              <a:t>, 0.2мм</a:t>
            </a:r>
            <a:r>
              <a:rPr lang="ru-RU" sz="1200" baseline="30000" dirty="0"/>
              <a:t>3</a:t>
            </a:r>
            <a:r>
              <a:rPr lang="ru-RU" sz="1200" dirty="0"/>
              <a:t> съемка 1 час, </a:t>
            </a:r>
            <a:r>
              <a:rPr lang="en-US" sz="1200" dirty="0"/>
              <a:t>RIGAKU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9B92CA-0FE7-6FED-37B3-8CC95769C776}"/>
              </a:ext>
            </a:extLst>
          </p:cNvPr>
          <p:cNvSpPr txBox="1"/>
          <p:nvPr/>
        </p:nvSpPr>
        <p:spPr>
          <a:xfrm>
            <a:off x="2980083" y="3291502"/>
            <a:ext cx="1477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err="1"/>
              <a:t>Протонированный</a:t>
            </a:r>
            <a:r>
              <a:rPr lang="ru-RU" sz="1200" dirty="0"/>
              <a:t>, 7.5</a:t>
            </a:r>
            <a:r>
              <a:rPr lang="ru-RU" sz="1200" dirty="0">
                <a:sym typeface="Symbol" panose="05050102010706020507" pitchFamily="18" charset="2"/>
              </a:rPr>
              <a:t>10</a:t>
            </a:r>
            <a:r>
              <a:rPr lang="ru-RU" sz="1200" baseline="30000" dirty="0">
                <a:sym typeface="Symbol" panose="05050102010706020507" pitchFamily="18" charset="2"/>
              </a:rPr>
              <a:t>-5</a:t>
            </a:r>
            <a:r>
              <a:rPr lang="ru-RU" sz="1200" dirty="0"/>
              <a:t>мм</a:t>
            </a:r>
            <a:r>
              <a:rPr lang="ru-RU" sz="1200" baseline="30000" dirty="0"/>
              <a:t>3</a:t>
            </a:r>
            <a:r>
              <a:rPr lang="ru-RU" sz="1200" dirty="0"/>
              <a:t> съемка 78 мин, </a:t>
            </a:r>
            <a:r>
              <a:rPr lang="en-US" sz="1200" dirty="0"/>
              <a:t>APS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5F187-C78B-15F6-6E63-516CD0E7434D}"/>
              </a:ext>
            </a:extLst>
          </p:cNvPr>
          <p:cNvSpPr txBox="1"/>
          <p:nvPr/>
        </p:nvSpPr>
        <p:spPr>
          <a:xfrm>
            <a:off x="4425719" y="3303318"/>
            <a:ext cx="1533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err="1"/>
              <a:t>Протонированный</a:t>
            </a:r>
            <a:r>
              <a:rPr lang="ru-RU" sz="1200" dirty="0"/>
              <a:t>, 1.5</a:t>
            </a:r>
            <a:r>
              <a:rPr lang="ru-RU" sz="1200" dirty="0">
                <a:sym typeface="Symbol" panose="05050102010706020507" pitchFamily="18" charset="2"/>
              </a:rPr>
              <a:t>10</a:t>
            </a:r>
            <a:r>
              <a:rPr lang="ru-RU" sz="1200" baseline="30000" dirty="0">
                <a:sym typeface="Symbol" panose="05050102010706020507" pitchFamily="18" charset="2"/>
              </a:rPr>
              <a:t>-5</a:t>
            </a:r>
            <a:r>
              <a:rPr lang="ru-RU" sz="1200" dirty="0"/>
              <a:t>мм</a:t>
            </a:r>
            <a:r>
              <a:rPr lang="ru-RU" sz="1200" baseline="30000" dirty="0"/>
              <a:t>3</a:t>
            </a:r>
            <a:r>
              <a:rPr lang="ru-RU" sz="1200" dirty="0"/>
              <a:t> съемка </a:t>
            </a:r>
            <a:r>
              <a:rPr lang="ru-RU" sz="1200" dirty="0">
                <a:solidFill>
                  <a:srgbClr val="FF0000"/>
                </a:solidFill>
              </a:rPr>
              <a:t>42 мин, 20 </a:t>
            </a:r>
            <a:r>
              <a:rPr lang="ru-RU" sz="1200" dirty="0" err="1">
                <a:solidFill>
                  <a:srgbClr val="FF0000"/>
                </a:solidFill>
              </a:rPr>
              <a:t>фемтосек</a:t>
            </a:r>
            <a:r>
              <a:rPr lang="ru-RU" sz="1200" dirty="0">
                <a:solidFill>
                  <a:srgbClr val="FF0000"/>
                </a:solidFill>
              </a:rPr>
              <a:t> на 1 спектр</a:t>
            </a:r>
            <a:r>
              <a:rPr lang="ru-RU" sz="1200" dirty="0"/>
              <a:t>, </a:t>
            </a:r>
            <a:r>
              <a:rPr lang="en-US" sz="1200" dirty="0"/>
              <a:t>SPring-8 Free-Electron</a:t>
            </a:r>
            <a:r>
              <a:rPr lang="ru-RU" sz="1200" dirty="0"/>
              <a:t> </a:t>
            </a:r>
            <a:r>
              <a:rPr lang="en-US" sz="1200" dirty="0"/>
              <a:t>Laser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D5FF1C-DF4A-FA25-3E18-5E5B977F8130}"/>
              </a:ext>
            </a:extLst>
          </p:cNvPr>
          <p:cNvSpPr txBox="1"/>
          <p:nvPr/>
        </p:nvSpPr>
        <p:spPr>
          <a:xfrm>
            <a:off x="5983523" y="3300230"/>
            <a:ext cx="1477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err="1"/>
              <a:t>Протонированный</a:t>
            </a:r>
            <a:r>
              <a:rPr lang="ru-RU" sz="1200" dirty="0"/>
              <a:t>, 6.25</a:t>
            </a:r>
            <a:r>
              <a:rPr lang="ru-RU" sz="1200" dirty="0">
                <a:sym typeface="Symbol" panose="05050102010706020507" pitchFamily="18" charset="2"/>
              </a:rPr>
              <a:t>10</a:t>
            </a:r>
            <a:r>
              <a:rPr lang="ru-RU" sz="1200" baseline="30000" dirty="0">
                <a:sym typeface="Symbol" panose="05050102010706020507" pitchFamily="18" charset="2"/>
              </a:rPr>
              <a:t>-5</a:t>
            </a:r>
            <a:r>
              <a:rPr lang="ru-RU" sz="1200" dirty="0"/>
              <a:t>мм</a:t>
            </a:r>
            <a:r>
              <a:rPr lang="ru-RU" sz="1200" baseline="30000" dirty="0"/>
              <a:t>3</a:t>
            </a:r>
            <a:r>
              <a:rPr lang="ru-RU" sz="1200" dirty="0"/>
              <a:t> съемка 14 мин, </a:t>
            </a:r>
            <a:r>
              <a:rPr lang="en-US" sz="1200" dirty="0"/>
              <a:t>DIAMOND</a:t>
            </a:r>
          </a:p>
        </p:txBody>
      </p:sp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2">
            <a:extLst>
              <a:ext uri="{FF2B5EF4-FFF2-40B4-BE49-F238E27FC236}">
                <a16:creationId xmlns:a16="http://schemas.microsoft.com/office/drawing/2014/main" id="{98BB4984-4BC2-1FD0-E41B-FF67FFEC7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657475"/>
            <a:ext cx="6858000" cy="3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100" i="1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DAEF0D17-49F1-8479-CD5E-98EA734EA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281363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2" name="Text Box 9">
            <a:extLst>
              <a:ext uri="{FF2B5EF4-FFF2-40B4-BE49-F238E27FC236}">
                <a16:creationId xmlns:a16="http://schemas.microsoft.com/office/drawing/2014/main" id="{D6CF69CD-9969-1571-26B1-8B2CEE4CF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699542"/>
            <a:ext cx="447436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100" b="1" dirty="0">
                <a:solidFill>
                  <a:srgbClr val="002060"/>
                </a:solidFill>
              </a:rPr>
              <a:t>Белковая кристаллография</a:t>
            </a:r>
            <a:endParaRPr lang="en-US" altLang="en-US" sz="21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1B7D90-3349-1957-019C-6D7701F19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15040"/>
            <a:ext cx="2935822" cy="30155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0F51B8-8FA0-45FB-ADA0-38E77508205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10036"/>
            <a:ext cx="3717032" cy="32061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66E34B-FFEE-4CEB-8A5B-30B0CFA6E077}"/>
              </a:ext>
            </a:extLst>
          </p:cNvPr>
          <p:cNvSpPr txBox="1"/>
          <p:nvPr/>
        </p:nvSpPr>
        <p:spPr>
          <a:xfrm>
            <a:off x="179512" y="4264748"/>
            <a:ext cx="8784976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455" marR="778510" indent="8890">
              <a:lnSpc>
                <a:spcPct val="101000"/>
              </a:lnSpc>
              <a:tabLst>
                <a:tab pos="1983740" algn="l"/>
                <a:tab pos="6099175" algn="l"/>
              </a:tabLst>
            </a:pPr>
            <a:r>
              <a:rPr lang="en-US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High-resolution</a:t>
            </a:r>
            <a:r>
              <a:rPr lang="ru-RU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neutron</a:t>
            </a:r>
            <a:r>
              <a:rPr lang="en-US" sz="1000" kern="0" spc="-4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crystallography visualizes</a:t>
            </a:r>
            <a:r>
              <a:rPr lang="ru-RU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 OH-bound</a:t>
            </a:r>
            <a:r>
              <a:rPr lang="en-US" sz="1000" kern="0" spc="-17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resting</a:t>
            </a:r>
            <a:r>
              <a:rPr lang="ru-RU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0" spc="-21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state</a:t>
            </a:r>
            <a:r>
              <a:rPr lang="ru-RU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0" spc="-17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ru-RU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0" spc="-21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000" kern="0" spc="-22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000" kern="0" spc="-22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copper-conta</a:t>
            </a:r>
            <a:r>
              <a:rPr lang="en-US" sz="1000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ning</a:t>
            </a:r>
            <a:r>
              <a:rPr lang="ru-RU" sz="1000" kern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nitrite</a:t>
            </a:r>
            <a:r>
              <a:rPr lang="en-US" sz="1000" spc="31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reductase</a:t>
            </a:r>
            <a:r>
              <a:rPr lang="ru-RU" sz="10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0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Yohta</a:t>
            </a:r>
            <a:r>
              <a:rPr lang="en-US" sz="1000" spc="11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Fukuda</a:t>
            </a:r>
            <a:r>
              <a:rPr lang="en-US" sz="1000" spc="1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1000" spc="1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spc="1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e.a.</a:t>
            </a:r>
            <a:r>
              <a:rPr lang="en-US" sz="1000" spc="1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spc="1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1000" spc="-4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February</a:t>
            </a:r>
            <a:r>
              <a:rPr lang="en-US" sz="1000" spc="4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000" spc="-3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,2020 </a:t>
            </a:r>
            <a:r>
              <a:rPr lang="en-US" sz="1000" spc="1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000" spc="-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</a:t>
            </a:r>
            <a:r>
              <a:rPr lang="en-US" sz="1000" spc="3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spc="-4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no.</a:t>
            </a:r>
            <a:r>
              <a:rPr lang="en-US" sz="1000" spc="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8 4</a:t>
            </a:r>
            <a:r>
              <a:rPr lang="en-US" sz="1000" spc="-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000" spc="1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000" spc="-15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r>
              <a:rPr lang="en-US" sz="1000" spc="-45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77</a:t>
            </a:r>
            <a:endParaRPr lang="en-US" sz="10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74211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22" name="Text Box 9">
            <a:extLst>
              <a:ext uri="{FF2B5EF4-FFF2-40B4-BE49-F238E27FC236}">
                <a16:creationId xmlns:a16="http://schemas.microsoft.com/office/drawing/2014/main" id="{D6CF69CD-9969-1571-26B1-8B2CEE4CF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699542"/>
            <a:ext cx="447436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100" b="1" dirty="0">
                <a:solidFill>
                  <a:srgbClr val="002060"/>
                </a:solidFill>
              </a:rPr>
              <a:t>Структурная кристаллография</a:t>
            </a:r>
            <a:endParaRPr lang="en-US" altLang="en-US" sz="2100" b="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0BE78-E634-44A2-B212-9775B4840951}"/>
              </a:ext>
            </a:extLst>
          </p:cNvPr>
          <p:cNvSpPr txBox="1"/>
          <p:nvPr/>
        </p:nvSpPr>
        <p:spPr>
          <a:xfrm>
            <a:off x="178246" y="4285356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control of octahedral tilting and off-axis A cation displacement allows ferroelectric switching in a bismuth-based perovskite. M. </a:t>
            </a:r>
            <a:r>
              <a:rPr lang="en-US" sz="1000" b="0" i="0" u="none" strike="noStrike" baseline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Dolgos</a:t>
            </a:r>
            <a:r>
              <a:rPr lang="en-US" sz="1000" b="0" i="0" u="none" strike="noStrike" baseline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u="none" strike="noStrike" baseline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e.a.</a:t>
            </a:r>
            <a:r>
              <a:rPr lang="en-US" sz="1000" b="0" i="0" u="none" strike="noStrike" baseline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0" i="0" u="none" strike="noStrike" baseline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de-DE" sz="1000" b="0" i="0" u="none" strike="noStrike" baseline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de-DE" sz="1000" b="0" i="0" u="none" strike="noStrike" baseline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2012, 3, 1426</a:t>
            </a:r>
            <a:endParaRPr 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1DD226-3EDB-463D-9D33-5F546818C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643" y="1391003"/>
            <a:ext cx="5979937" cy="2938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257151-A244-441F-B98D-2EDE03C30C06}"/>
              </a:ext>
            </a:extLst>
          </p:cNvPr>
          <p:cNvSpPr txBox="1"/>
          <p:nvPr/>
        </p:nvSpPr>
        <p:spPr>
          <a:xfrm>
            <a:off x="9167023" y="23580"/>
            <a:ext cx="244827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u="none" strike="noStrike" baseline="0" dirty="0"/>
              <a:t>The introduction of BaTiO3 into BFTM increases the tolerance factor, suppresses the octahedral tilting and induces a phase</a:t>
            </a:r>
          </a:p>
          <a:p>
            <a:pPr algn="l"/>
            <a:r>
              <a:rPr lang="en-US" sz="1000" b="0" i="0" u="none" strike="noStrike" baseline="0" dirty="0"/>
              <a:t>transition from the polar space group R3c to a </a:t>
            </a:r>
            <a:r>
              <a:rPr lang="en-US" sz="1000" b="0" i="0" u="none" strike="noStrike" baseline="0" dirty="0" err="1"/>
              <a:t>pseudocubic</a:t>
            </a:r>
            <a:r>
              <a:rPr lang="en-US" sz="1000" b="0" i="0" u="none" strike="noStrike" baseline="0" dirty="0"/>
              <a:t> structure (at 25% BT doping) best described by polar space group R3m. Combined neutron/XRD refinements were performed and the R3m model gave the best fit with an </a:t>
            </a:r>
            <a:r>
              <a:rPr lang="en-US" sz="1000" b="0" i="0" u="none" strike="noStrike" baseline="0" dirty="0" err="1"/>
              <a:t>Rwp</a:t>
            </a:r>
            <a:r>
              <a:rPr lang="en-US" sz="1000" b="0" i="0" u="none" strike="noStrike" baseline="0" dirty="0"/>
              <a:t> of 3.213% (</a:t>
            </a:r>
            <a:r>
              <a:rPr lang="en-US" sz="1000" b="0" i="0" u="none" strike="noStrike" baseline="0" dirty="0">
                <a:sym typeface="Symbol" panose="05050102010706020507" pitchFamily="18" charset="2"/>
              </a:rPr>
              <a:t></a:t>
            </a:r>
            <a:r>
              <a:rPr lang="en-US" sz="1000" b="0" i="0" u="none" strike="noStrike" baseline="30000" dirty="0"/>
              <a:t>2</a:t>
            </a:r>
            <a:r>
              <a:rPr lang="en-US" sz="1000" b="0" i="0" u="none" strike="noStrike" baseline="0" dirty="0"/>
              <a:t> = 2.12) The combination of average and local structure shown by the Bragg diffraction and diffuse scattering shows that the nature of the A-site displacements in BFTM-BT differs from the classical ferroelectric and </a:t>
            </a:r>
            <a:r>
              <a:rPr lang="en-US" sz="1000" b="0" i="0" u="none" strike="noStrike" baseline="0" dirty="0" err="1"/>
              <a:t>relaxor</a:t>
            </a:r>
            <a:r>
              <a:rPr lang="en-US" sz="1000" b="0" i="0" u="none" strike="noStrike" baseline="0" dirty="0"/>
              <a:t> </a:t>
            </a:r>
            <a:r>
              <a:rPr lang="en-US" sz="1000" b="0" i="0" u="none" strike="noStrike" baseline="0" dirty="0" err="1"/>
              <a:t>materials.a</a:t>
            </a:r>
            <a:r>
              <a:rPr lang="en-US" sz="1000" b="0" i="0" u="none" strike="noStrike" baseline="0" dirty="0"/>
              <a:t>) BFTM in the R3c space group with octahedral tilting, b) 0.75BFTM-0.25BT in R3m, which is </a:t>
            </a:r>
            <a:r>
              <a:rPr lang="en-US" sz="1000" b="0" i="0" u="none" strike="noStrike" baseline="0" dirty="0" err="1"/>
              <a:t>untilted</a:t>
            </a:r>
            <a:r>
              <a:rPr lang="en-US" sz="1000" b="0" i="0" u="none" strike="noStrike" baseline="0" dirty="0"/>
              <a:t> c) BFTM viewed down the [001] axis to show the tilting scheme. d) 0.75BFTM-0.25BT viewed down the [111] direction, showing the loss of the octahedral tilt. e) A-site </a:t>
            </a:r>
            <a:r>
              <a:rPr lang="en-US" sz="1000" b="0" i="0" u="none" strike="noStrike" baseline="0" dirty="0" err="1"/>
              <a:t>polyhedra</a:t>
            </a:r>
            <a:r>
              <a:rPr lang="en-US" sz="1000" b="0" i="0" u="none" strike="noStrike" baseline="0" dirty="0"/>
              <a:t> of BFTM,</a:t>
            </a:r>
          </a:p>
          <a:p>
            <a:pPr algn="l"/>
            <a:r>
              <a:rPr lang="en-US" sz="1000" b="0" i="0" u="none" strike="noStrike" baseline="0" dirty="0"/>
              <a:t>multiple bismuth atoms are visible because of the multiplicity of the off-axis displacement f) A-site </a:t>
            </a:r>
            <a:r>
              <a:rPr lang="en-US" sz="1000" b="0" i="0" u="none" strike="noStrike" baseline="0" dirty="0" err="1"/>
              <a:t>polyhedra</a:t>
            </a:r>
            <a:r>
              <a:rPr lang="en-US" sz="1000" b="0" i="0" u="none" strike="noStrike" baseline="0" dirty="0"/>
              <a:t> in 0.75BFTM–0.25BT, g) B site octahedra</a:t>
            </a:r>
          </a:p>
          <a:p>
            <a:pPr algn="l"/>
            <a:r>
              <a:rPr lang="en-US" sz="1000" b="0" i="0" u="none" strike="noStrike" baseline="0" dirty="0"/>
              <a:t>of BFTM and h) B site octahedra of 0.75BFTM–0.25BT. The centroid of each </a:t>
            </a:r>
            <a:r>
              <a:rPr lang="en-US" sz="1000" b="0" i="0" u="none" strike="noStrike" baseline="0" dirty="0" err="1"/>
              <a:t>polyhedra</a:t>
            </a:r>
            <a:r>
              <a:rPr lang="en-US" sz="1000" b="0" i="0" u="none" strike="noStrike" baseline="0" dirty="0"/>
              <a:t> is represented as the white sphere. In e and f, bonds are colored</a:t>
            </a:r>
          </a:p>
          <a:p>
            <a:pPr algn="l"/>
            <a:r>
              <a:rPr lang="en-US" sz="1000" b="0" i="0" u="none" strike="noStrike" baseline="0" dirty="0"/>
              <a:t>according to short (green), medium (black) and long (blue) bond lengths.</a:t>
            </a: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96917-4333-4224-B5AB-3B8D7E52402C}"/>
              </a:ext>
            </a:extLst>
          </p:cNvPr>
          <p:cNvSpPr txBox="1"/>
          <p:nvPr/>
        </p:nvSpPr>
        <p:spPr>
          <a:xfrm>
            <a:off x="2609900" y="1041694"/>
            <a:ext cx="5809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8000"/>
                </a:solidFill>
                <a:latin typeface="AdvPS497E2"/>
              </a:rPr>
              <a:t>0.75Bi(Fe</a:t>
            </a:r>
            <a:r>
              <a:rPr lang="en-US" sz="1800" b="1" i="0" u="none" strike="noStrike" baseline="-25000" dirty="0">
                <a:solidFill>
                  <a:srgbClr val="008000"/>
                </a:solidFill>
                <a:latin typeface="AdvPS497E2"/>
              </a:rPr>
              <a:t>2/8</a:t>
            </a:r>
            <a:r>
              <a:rPr lang="en-US" sz="1800" b="1" i="0" u="none" strike="noStrike" baseline="0" dirty="0">
                <a:solidFill>
                  <a:srgbClr val="008000"/>
                </a:solidFill>
                <a:latin typeface="AdvPS497E2"/>
              </a:rPr>
              <a:t>Mg</a:t>
            </a:r>
            <a:r>
              <a:rPr lang="en-US" sz="1800" b="1" i="0" u="none" strike="noStrike" baseline="-25000" dirty="0">
                <a:solidFill>
                  <a:srgbClr val="008000"/>
                </a:solidFill>
                <a:latin typeface="AdvPS497E2"/>
              </a:rPr>
              <a:t>3/8</a:t>
            </a:r>
            <a:r>
              <a:rPr lang="en-US" sz="1800" b="1" i="0" u="none" strike="noStrike" baseline="0" dirty="0">
                <a:solidFill>
                  <a:srgbClr val="008000"/>
                </a:solidFill>
                <a:latin typeface="AdvPS497E2"/>
              </a:rPr>
              <a:t> Ti</a:t>
            </a:r>
            <a:r>
              <a:rPr lang="en-US" sz="1800" b="1" i="0" u="none" strike="noStrike" baseline="-25000" dirty="0">
                <a:solidFill>
                  <a:srgbClr val="008000"/>
                </a:solidFill>
                <a:latin typeface="AdvPS497E2"/>
              </a:rPr>
              <a:t>3/8</a:t>
            </a:r>
            <a:r>
              <a:rPr lang="en-US" sz="1800" b="1" i="0" u="none" strike="noStrike" baseline="0" dirty="0">
                <a:solidFill>
                  <a:srgbClr val="008000"/>
                </a:solidFill>
                <a:latin typeface="AdvPS497E2"/>
              </a:rPr>
              <a:t>)O</a:t>
            </a:r>
            <a:r>
              <a:rPr lang="en-US" sz="1800" b="1" i="0" u="none" strike="noStrike" baseline="-25000" dirty="0">
                <a:solidFill>
                  <a:srgbClr val="008000"/>
                </a:solidFill>
                <a:latin typeface="AdvPS497E2"/>
              </a:rPr>
              <a:t>3</a:t>
            </a:r>
            <a:r>
              <a:rPr lang="en-US" sz="1800" b="1" i="0" u="none" strike="noStrike" baseline="0" dirty="0">
                <a:solidFill>
                  <a:srgbClr val="008000"/>
                </a:solidFill>
                <a:latin typeface="AdvPS497E2"/>
              </a:rPr>
              <a:t>–0.25BaTiO</a:t>
            </a:r>
            <a:r>
              <a:rPr lang="en-US" sz="1800" b="1" i="0" u="none" strike="noStrike" baseline="-25000" dirty="0">
                <a:solidFill>
                  <a:srgbClr val="008000"/>
                </a:solidFill>
                <a:latin typeface="AdvPS497E2"/>
              </a:rPr>
              <a:t>3</a:t>
            </a:r>
            <a:r>
              <a:rPr lang="en-US" sz="1800" b="1" i="0" u="none" strike="noStrike" baseline="0" dirty="0">
                <a:solidFill>
                  <a:srgbClr val="008000"/>
                </a:solidFill>
                <a:latin typeface="AdvPS497E2"/>
              </a:rPr>
              <a:t>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18BF7-9AEA-44A2-9D83-8E5A3D394FAC}"/>
              </a:ext>
            </a:extLst>
          </p:cNvPr>
          <p:cNvSpPr txBox="1"/>
          <p:nvPr/>
        </p:nvSpPr>
        <p:spPr>
          <a:xfrm>
            <a:off x="188083" y="1707654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0" u="none" strike="noStrike" baseline="0" dirty="0">
                <a:solidFill>
                  <a:srgbClr val="FF0000"/>
                </a:solidFill>
              </a:rPr>
              <a:t>Тригональная </a:t>
            </a:r>
            <a:r>
              <a:rPr lang="en-US" sz="1200" b="1" i="0" u="none" strike="noStrike" baseline="0" dirty="0">
                <a:solidFill>
                  <a:srgbClr val="FF0000"/>
                </a:solidFill>
              </a:rPr>
              <a:t>R3m </a:t>
            </a:r>
            <a:r>
              <a:rPr lang="ru-RU" sz="1200" b="1" i="0" u="none" strike="noStrike" baseline="0" dirty="0">
                <a:solidFill>
                  <a:srgbClr val="FF0000"/>
                </a:solidFill>
              </a:rPr>
              <a:t>пр. гр. с почти кубической эл. </a:t>
            </a:r>
            <a:r>
              <a:rPr lang="ru-RU" sz="1200" b="1" i="0" u="none" strike="noStrike" baseline="0" dirty="0" err="1">
                <a:solidFill>
                  <a:srgbClr val="FF0000"/>
                </a:solidFill>
              </a:rPr>
              <a:t>яч</a:t>
            </a:r>
            <a:r>
              <a:rPr lang="ru-RU" sz="1200" b="1" i="0" u="none" strike="noStrike" baseline="0" dirty="0">
                <a:solidFill>
                  <a:srgbClr val="FF0000"/>
                </a:solidFill>
              </a:rPr>
              <a:t>. </a:t>
            </a:r>
            <a:r>
              <a:rPr lang="en-US" sz="1200" b="1" i="0" u="none" strike="noStrike" baseline="0" dirty="0">
                <a:solidFill>
                  <a:srgbClr val="FF0000"/>
                </a:solidFill>
              </a:rPr>
              <a:t>a </a:t>
            </a:r>
            <a:r>
              <a:rPr lang="ru-RU" sz="1200" b="1" dirty="0">
                <a:solidFill>
                  <a:srgbClr val="FF0000"/>
                </a:solidFill>
              </a:rPr>
              <a:t>=</a:t>
            </a:r>
            <a:r>
              <a:rPr lang="en-US" sz="1200" b="1" i="0" u="none" strike="noStrike" baseline="0" dirty="0">
                <a:solidFill>
                  <a:srgbClr val="FF0000"/>
                </a:solidFill>
              </a:rPr>
              <a:t> 4.00361(1) Å, </a:t>
            </a:r>
            <a:r>
              <a:rPr lang="en-US" sz="1200" b="1" i="0" u="none" strike="noStrike" baseline="0" dirty="0">
                <a:solidFill>
                  <a:srgbClr val="FF0000"/>
                </a:solidFill>
                <a:sym typeface="Symbol" panose="05050102010706020507" pitchFamily="18" charset="2"/>
              </a:rPr>
              <a:t></a:t>
            </a:r>
            <a:r>
              <a:rPr lang="en-US" sz="1200" b="1" i="0" u="none" strike="noStrike" baseline="0" dirty="0">
                <a:solidFill>
                  <a:srgbClr val="FF0000"/>
                </a:solidFill>
              </a:rPr>
              <a:t> </a:t>
            </a:r>
            <a:r>
              <a:rPr lang="ru-RU" sz="1200" b="1" dirty="0">
                <a:solidFill>
                  <a:srgbClr val="FF0000"/>
                </a:solidFill>
              </a:rPr>
              <a:t>= </a:t>
            </a:r>
            <a:r>
              <a:rPr lang="en-US" sz="1200" b="1" i="0" u="none" strike="noStrike" baseline="0" dirty="0">
                <a:solidFill>
                  <a:srgbClr val="FF0000"/>
                </a:solidFill>
              </a:rPr>
              <a:t>90.0025(3).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01689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491A51B5-BBBF-24AD-9A20-91E7714D5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70625"/>
            <a:ext cx="720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 err="1">
                <a:solidFill>
                  <a:srgbClr val="0000FF"/>
                </a:solidFill>
              </a:rPr>
              <a:t>Рефлектометрия</a:t>
            </a:r>
            <a:r>
              <a:rPr lang="ru-RU" altLang="ru-RU" b="1" dirty="0">
                <a:solidFill>
                  <a:srgbClr val="0000FF"/>
                </a:solidFill>
              </a:rPr>
              <a:t> </a:t>
            </a:r>
            <a:r>
              <a:rPr lang="en-US" altLang="ru-RU" b="1" dirty="0">
                <a:solidFill>
                  <a:srgbClr val="0000FF"/>
                </a:solidFill>
              </a:rPr>
              <a:t>(</a:t>
            </a:r>
            <a:r>
              <a:rPr lang="ru-RU" altLang="ru-RU" b="1" dirty="0">
                <a:solidFill>
                  <a:srgbClr val="0000FF"/>
                </a:solidFill>
              </a:rPr>
              <a:t>поверхность и слоистые наноструктуры</a:t>
            </a:r>
            <a:r>
              <a:rPr lang="en-US" altLang="ru-RU" b="1" dirty="0">
                <a:solidFill>
                  <a:srgbClr val="0000FF"/>
                </a:solidFill>
              </a:rPr>
              <a:t>) 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54523283-9BF8-C46D-A577-E11521104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1507803"/>
            <a:ext cx="19442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>
                <a:solidFill>
                  <a:srgbClr val="800000"/>
                </a:solidFill>
              </a:rPr>
              <a:t>Нейтроны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3143394-A12D-2BA3-25A0-1C0EE8C44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509820"/>
            <a:ext cx="2996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>
                <a:solidFill>
                  <a:srgbClr val="800000"/>
                </a:solidFill>
              </a:rPr>
              <a:t>Синхротронное излучение</a:t>
            </a:r>
            <a:endParaRPr lang="en-US" altLang="ru-RU" b="1" dirty="0">
              <a:solidFill>
                <a:srgbClr val="8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678570-7F72-41E2-BE53-714C3382E2CC}"/>
              </a:ext>
            </a:extLst>
          </p:cNvPr>
          <p:cNvSpPr txBox="1"/>
          <p:nvPr/>
        </p:nvSpPr>
        <p:spPr>
          <a:xfrm>
            <a:off x="3757476" y="109292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008000"/>
                </a:solidFill>
                <a:latin typeface="CMMI12"/>
              </a:rPr>
              <a:t>n </a:t>
            </a:r>
            <a:r>
              <a:rPr lang="en-US" sz="2400" b="1" i="0" u="none" strike="noStrike" baseline="0" dirty="0">
                <a:solidFill>
                  <a:srgbClr val="008000"/>
                </a:solidFill>
                <a:latin typeface="CMR12"/>
              </a:rPr>
              <a:t>= 1 </a:t>
            </a:r>
            <a:r>
              <a:rPr lang="en-US" sz="2400" b="1" i="0" u="none" strike="noStrike" baseline="0" dirty="0">
                <a:solidFill>
                  <a:srgbClr val="008000"/>
                </a:solidFill>
                <a:latin typeface="CMSY10"/>
              </a:rPr>
              <a:t>− </a:t>
            </a:r>
            <a:r>
              <a:rPr lang="en-US" sz="2400" b="1" dirty="0">
                <a:solidFill>
                  <a:srgbClr val="008000"/>
                </a:solidFill>
                <a:latin typeface="CMMI12"/>
                <a:sym typeface="Symbol" panose="05050102010706020507" pitchFamily="18" charset="2"/>
              </a:rPr>
              <a:t></a:t>
            </a:r>
            <a:r>
              <a:rPr lang="ru-RU" sz="2400" b="1" dirty="0">
                <a:solidFill>
                  <a:srgbClr val="008000"/>
                </a:solidFill>
                <a:latin typeface="CMMI12"/>
                <a:sym typeface="Symbol" panose="05050102010706020507" pitchFamily="18" charset="2"/>
              </a:rPr>
              <a:t> + </a:t>
            </a:r>
            <a:r>
              <a:rPr lang="en-US" sz="2400" b="1" dirty="0" err="1">
                <a:solidFill>
                  <a:srgbClr val="008000"/>
                </a:solidFill>
                <a:latin typeface="CMMI12"/>
                <a:sym typeface="Symbol" panose="05050102010706020507" pitchFamily="18" charset="2"/>
              </a:rPr>
              <a:t>i</a:t>
            </a:r>
            <a:r>
              <a:rPr lang="en-US" sz="2400" b="1" dirty="0">
                <a:solidFill>
                  <a:srgbClr val="008000"/>
                </a:solidFill>
                <a:latin typeface="CMMI12"/>
                <a:sym typeface="Symbol" panose="05050102010706020507" pitchFamily="18" charset="2"/>
              </a:rPr>
              <a:t></a:t>
            </a:r>
            <a:endParaRPr lang="en-US" sz="2400" b="1" dirty="0">
              <a:solidFill>
                <a:srgbClr val="008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4FBCCE-9D72-4E14-8307-FC683D5D0447}"/>
                  </a:ext>
                </a:extLst>
              </p:cNvPr>
              <p:cNvSpPr txBox="1"/>
              <p:nvPr/>
            </p:nvSpPr>
            <p:spPr>
              <a:xfrm>
                <a:off x="1475656" y="1839350"/>
                <a:ext cx="1377813" cy="11063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en-US" sz="1600" b="1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r>
                        <a:rPr lang="en-US" sz="1600" b="1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ru-RU" sz="1600" b="1" dirty="0">
                  <a:solidFill>
                    <a:srgbClr val="008000"/>
                  </a:solidFill>
                  <a:ea typeface="Cambria Math" panose="02040503050406030204" pitchFamily="18" charset="0"/>
                </a:endParaRPr>
              </a:p>
              <a:p>
                <a:endParaRPr lang="en-US" sz="1600" b="1" dirty="0">
                  <a:solidFill>
                    <a:srgbClr val="008000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16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16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num>
                      <m:den>
                        <m: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en-US" sz="16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rgbClr val="008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4FBCCE-9D72-4E14-8307-FC683D5D0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839350"/>
                <a:ext cx="1377813" cy="1106393"/>
              </a:xfrm>
              <a:prstGeom prst="rect">
                <a:avLst/>
              </a:prstGeom>
              <a:blipFill>
                <a:blip r:embed="rId3"/>
                <a:stretch>
                  <a:fillRect l="-44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D10A49-2A9F-4424-8E24-5B605C76E877}"/>
                  </a:ext>
                </a:extLst>
              </p:cNvPr>
              <p:cNvSpPr txBox="1"/>
              <p:nvPr/>
            </p:nvSpPr>
            <p:spPr>
              <a:xfrm>
                <a:off x="251520" y="3001482"/>
                <a:ext cx="417646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i="0" u="none" strike="noStrike" baseline="0" dirty="0">
                    <a:solidFill>
                      <a:srgbClr val="008000"/>
                    </a:solidFill>
                  </a:rPr>
                  <a:t>r</a:t>
                </a:r>
                <a:r>
                  <a:rPr lang="en-US" sz="1400" i="0" u="none" strike="noStrike" baseline="-25000" dirty="0">
                    <a:solidFill>
                      <a:srgbClr val="008000"/>
                    </a:solidFill>
                  </a:rPr>
                  <a:t>e</a:t>
                </a:r>
                <a:r>
                  <a:rPr lang="en-US" sz="1400" i="0" u="none" strike="noStrike" baseline="0" dirty="0">
                    <a:solidFill>
                      <a:srgbClr val="008000"/>
                    </a:solidFill>
                  </a:rPr>
                  <a:t> = 2.818 × 10</a:t>
                </a:r>
                <a:r>
                  <a:rPr lang="en-US" sz="1400" i="0" u="none" strike="noStrike" baseline="30000" dirty="0">
                    <a:solidFill>
                      <a:srgbClr val="008000"/>
                    </a:solidFill>
                  </a:rPr>
                  <a:t>−15</a:t>
                </a:r>
                <a:r>
                  <a:rPr lang="ru-RU" sz="1400" i="0" u="none" strike="noStrike" baseline="0" dirty="0">
                    <a:solidFill>
                      <a:srgbClr val="008000"/>
                    </a:solidFill>
                  </a:rPr>
                  <a:t>м – классический радиус электрона (</a:t>
                </a:r>
                <a:r>
                  <a:rPr lang="ru-RU" sz="1400" i="0" u="none" strike="noStrike" baseline="0" dirty="0" err="1">
                    <a:solidFill>
                      <a:srgbClr val="008000"/>
                    </a:solidFill>
                  </a:rPr>
                  <a:t>Томпсоновская</a:t>
                </a:r>
                <a:r>
                  <a:rPr lang="ru-RU" sz="1400" i="0" u="none" strike="noStrike" baseline="0" dirty="0">
                    <a:solidFill>
                      <a:srgbClr val="008000"/>
                    </a:solidFill>
                  </a:rPr>
                  <a:t> амплитуда рассеяния),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1400" i="0" u="none" strike="noStrike" baseline="0" dirty="0">
                    <a:solidFill>
                      <a:srgbClr val="008000"/>
                    </a:solidFill>
                  </a:rPr>
                  <a:t>- </a:t>
                </a:r>
                <a:r>
                  <a:rPr lang="ru-RU" sz="1400" i="0" u="none" strike="noStrike" baseline="0" dirty="0" err="1">
                    <a:solidFill>
                      <a:srgbClr val="008000"/>
                    </a:solidFill>
                  </a:rPr>
                  <a:t>элек</a:t>
                </a:r>
                <a:r>
                  <a:rPr lang="ru-RU" sz="1400" i="0" u="none" strike="noStrike" baseline="0" dirty="0">
                    <a:solidFill>
                      <a:srgbClr val="008000"/>
                    </a:solidFill>
                  </a:rPr>
                  <a:t>-тронная плотность материала и </a:t>
                </a:r>
                <a:r>
                  <a:rPr lang="en-US" sz="1400" i="0" u="none" strike="noStrike" baseline="0" dirty="0" err="1">
                    <a:solidFill>
                      <a:srgbClr val="008000"/>
                    </a:solidFill>
                  </a:rPr>
                  <a:t>μ</a:t>
                </a:r>
                <a:r>
                  <a:rPr lang="en-US" sz="1400" i="0" u="none" strike="noStrike" baseline="-25000" dirty="0" err="1">
                    <a:solidFill>
                      <a:srgbClr val="008000"/>
                    </a:solidFill>
                  </a:rPr>
                  <a:t>x</a:t>
                </a:r>
                <a:r>
                  <a:rPr lang="en-US" sz="1400" i="0" u="none" strike="noStrike" baseline="0" dirty="0">
                    <a:solidFill>
                      <a:srgbClr val="008000"/>
                    </a:solidFill>
                  </a:rPr>
                  <a:t> </a:t>
                </a:r>
                <a:r>
                  <a:rPr lang="ru-RU" sz="1400" i="0" u="none" strike="noStrike" baseline="0" dirty="0">
                    <a:solidFill>
                      <a:srgbClr val="008000"/>
                    </a:solidFill>
                  </a:rPr>
                  <a:t>– линейный коэффициент поглощения</a:t>
                </a:r>
                <a:endParaRPr lang="en-US" sz="14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D10A49-2A9F-4424-8E24-5B605C76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001482"/>
                <a:ext cx="4176464" cy="954107"/>
              </a:xfrm>
              <a:prstGeom prst="rect">
                <a:avLst/>
              </a:prstGeom>
              <a:blipFill>
                <a:blip r:embed="rId4"/>
                <a:stretch>
                  <a:fillRect l="-438" t="-637" r="-438" b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72E9B4-0839-4BDF-92F4-4C6B0F1BF097}"/>
                  </a:ext>
                </a:extLst>
              </p:cNvPr>
              <p:cNvSpPr txBox="1"/>
              <p:nvPr/>
            </p:nvSpPr>
            <p:spPr>
              <a:xfrm>
                <a:off x="5796136" y="1839350"/>
                <a:ext cx="1455463" cy="11063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en-US" sz="1600" b="1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r>
                        <a:rPr lang="en-US" sz="1600" b="1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ru-RU" sz="1600" b="1" dirty="0">
                  <a:solidFill>
                    <a:srgbClr val="008000"/>
                  </a:solidFill>
                  <a:ea typeface="Cambria Math" panose="02040503050406030204" pitchFamily="18" charset="0"/>
                </a:endParaRPr>
              </a:p>
              <a:p>
                <a:endParaRPr lang="en-US" sz="1600" b="1" dirty="0">
                  <a:solidFill>
                    <a:srgbClr val="008000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16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16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num>
                      <m:den>
                        <m: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en-US" sz="16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rgbClr val="008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72E9B4-0839-4BDF-92F4-4C6B0F1BF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1839350"/>
                <a:ext cx="1455463" cy="1106393"/>
              </a:xfrm>
              <a:prstGeom prst="rect">
                <a:avLst/>
              </a:prstGeom>
              <a:blipFill>
                <a:blip r:embed="rId5"/>
                <a:stretch>
                  <a:fillRect l="-418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4893DB-BFFE-4503-943F-3752651539F1}"/>
                  </a:ext>
                </a:extLst>
              </p:cNvPr>
              <p:cNvSpPr txBox="1"/>
              <p:nvPr/>
            </p:nvSpPr>
            <p:spPr>
              <a:xfrm>
                <a:off x="4788024" y="3001482"/>
                <a:ext cx="417646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i="0" u="none" strike="noStrike" baseline="0" dirty="0">
                    <a:solidFill>
                      <a:srgbClr val="008000"/>
                    </a:solidFill>
                  </a:rPr>
                  <a:t>b </a:t>
                </a:r>
                <a:r>
                  <a:rPr lang="ru-RU" sz="1400" i="0" u="none" strike="noStrike" baseline="0" dirty="0">
                    <a:solidFill>
                      <a:srgbClr val="008000"/>
                    </a:solidFill>
                  </a:rPr>
                  <a:t>– когерентная длина рассеяния,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1400" i="0" u="none" strike="noStrike" baseline="0" dirty="0">
                    <a:solidFill>
                      <a:srgbClr val="008000"/>
                    </a:solidFill>
                  </a:rPr>
                  <a:t>- атомная плотность материала и </a:t>
                </a:r>
                <a:r>
                  <a:rPr lang="en-US" sz="1400" i="0" u="none" strike="noStrike" baseline="0" dirty="0" err="1">
                    <a:solidFill>
                      <a:srgbClr val="008000"/>
                    </a:solidFill>
                  </a:rPr>
                  <a:t>μ</a:t>
                </a:r>
                <a:r>
                  <a:rPr lang="en-US" sz="1400" i="0" u="none" strike="noStrike" baseline="-25000" dirty="0" err="1">
                    <a:solidFill>
                      <a:srgbClr val="008000"/>
                    </a:solidFill>
                  </a:rPr>
                  <a:t>n</a:t>
                </a:r>
                <a:r>
                  <a:rPr lang="en-US" sz="1400" b="1" dirty="0">
                    <a:solidFill>
                      <a:srgbClr val="008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ru-RU" sz="1400" i="0" u="none" strike="noStrike" baseline="0" dirty="0">
                    <a:solidFill>
                      <a:srgbClr val="008000"/>
                    </a:solidFill>
                  </a:rPr>
                  <a:t>– линейный коэффициент поглощения и некогерентного рассеяния</a:t>
                </a:r>
                <a:endParaRPr lang="en-US" sz="14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4893DB-BFFE-4503-943F-375265153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3001482"/>
                <a:ext cx="4176464" cy="738664"/>
              </a:xfrm>
              <a:prstGeom prst="rect">
                <a:avLst/>
              </a:prstGeom>
              <a:blipFill>
                <a:blip r:embed="rId6"/>
                <a:stretch>
                  <a:fillRect l="-437" t="-820" r="-292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471FDF7-E09F-4802-A482-2D8F3B0C88B3}"/>
              </a:ext>
            </a:extLst>
          </p:cNvPr>
          <p:cNvSpPr txBox="1"/>
          <p:nvPr/>
        </p:nvSpPr>
        <p:spPr>
          <a:xfrm>
            <a:off x="71500" y="3838660"/>
            <a:ext cx="9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14179"/>
                </a:solidFill>
              </a:rPr>
              <a:t>Значения </a:t>
            </a:r>
            <a:r>
              <a:rPr lang="en-US" sz="1600" dirty="0">
                <a:solidFill>
                  <a:srgbClr val="014179"/>
                </a:solidFill>
                <a:sym typeface="Symbol" panose="05050102010706020507" pitchFamily="18" charset="2"/>
              </a:rPr>
              <a:t></a:t>
            </a:r>
            <a:r>
              <a:rPr lang="ru-RU" sz="1600" dirty="0">
                <a:solidFill>
                  <a:srgbClr val="014179"/>
                </a:solidFill>
                <a:sym typeface="Symbol" panose="05050102010706020507" pitchFamily="18" charset="2"/>
              </a:rPr>
              <a:t> и </a:t>
            </a:r>
            <a:r>
              <a:rPr lang="en-US" sz="1600" dirty="0">
                <a:solidFill>
                  <a:srgbClr val="014179"/>
                </a:solidFill>
                <a:sym typeface="Symbol" panose="05050102010706020507" pitchFamily="18" charset="2"/>
              </a:rPr>
              <a:t></a:t>
            </a:r>
            <a:r>
              <a:rPr lang="ru-RU" sz="1600" dirty="0">
                <a:solidFill>
                  <a:srgbClr val="014179"/>
                </a:solidFill>
                <a:sym typeface="Symbol" panose="05050102010706020507" pitchFamily="18" charset="2"/>
              </a:rPr>
              <a:t> для нейтронов близки к значениям для рентгена. Но, поскольку фотоны </a:t>
            </a:r>
            <a:r>
              <a:rPr lang="ru-RU" sz="1600" dirty="0" err="1">
                <a:solidFill>
                  <a:srgbClr val="014179"/>
                </a:solidFill>
                <a:sym typeface="Symbol" panose="05050102010706020507" pitchFamily="18" charset="2"/>
              </a:rPr>
              <a:t>взаимодейст-вуют</a:t>
            </a:r>
            <a:r>
              <a:rPr lang="ru-RU" sz="1600" dirty="0">
                <a:solidFill>
                  <a:srgbClr val="014179"/>
                </a:solidFill>
                <a:sym typeface="Symbol" panose="05050102010706020507" pitchFamily="18" charset="2"/>
              </a:rPr>
              <a:t> с электронами, а нейтроны с ядрами, профили распределения плотности рассеяния оказывают-</a:t>
            </a:r>
            <a:r>
              <a:rPr lang="ru-RU" sz="1600" dirty="0" err="1">
                <a:solidFill>
                  <a:srgbClr val="014179"/>
                </a:solidFill>
                <a:sym typeface="Symbol" panose="05050102010706020507" pitchFamily="18" charset="2"/>
              </a:rPr>
              <a:t>ся</a:t>
            </a:r>
            <a:r>
              <a:rPr lang="ru-RU" sz="1600" dirty="0">
                <a:solidFill>
                  <a:srgbClr val="014179"/>
                </a:solidFill>
                <a:sym typeface="Symbol" panose="05050102010706020507" pitchFamily="18" charset="2"/>
              </a:rPr>
              <a:t> существенно различными для этих двух типов проб.</a:t>
            </a:r>
            <a:endParaRPr lang="en-US" sz="1600" dirty="0">
              <a:solidFill>
                <a:srgbClr val="0141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24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491A51B5-BBBF-24AD-9A20-91E7714D5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99542"/>
            <a:ext cx="720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 err="1">
                <a:solidFill>
                  <a:srgbClr val="0000FF"/>
                </a:solidFill>
              </a:rPr>
              <a:t>Рефлектометрия</a:t>
            </a:r>
            <a:r>
              <a:rPr lang="ru-RU" altLang="ru-RU" b="1" dirty="0">
                <a:solidFill>
                  <a:srgbClr val="0000FF"/>
                </a:solidFill>
              </a:rPr>
              <a:t> </a:t>
            </a:r>
            <a:r>
              <a:rPr lang="en-US" altLang="ru-RU" b="1" dirty="0">
                <a:solidFill>
                  <a:srgbClr val="0000FF"/>
                </a:solidFill>
              </a:rPr>
              <a:t>(</a:t>
            </a:r>
            <a:r>
              <a:rPr lang="ru-RU" altLang="ru-RU" b="1" dirty="0">
                <a:solidFill>
                  <a:srgbClr val="0000FF"/>
                </a:solidFill>
              </a:rPr>
              <a:t>поверхность и слоистые наноструктуры</a:t>
            </a:r>
            <a:r>
              <a:rPr lang="en-US" altLang="ru-RU" b="1" dirty="0">
                <a:solidFill>
                  <a:srgbClr val="0000FF"/>
                </a:solidFill>
              </a:rPr>
              <a:t>) 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FFB77F5-D40D-4400-8C00-271B5070E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6" y="1171782"/>
            <a:ext cx="19442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>
                <a:solidFill>
                  <a:srgbClr val="800000"/>
                </a:solidFill>
              </a:rPr>
              <a:t>Нейтроны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E4CEC10-1DB2-49C0-BD05-1DC2CEF62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173799"/>
            <a:ext cx="2996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>
                <a:solidFill>
                  <a:srgbClr val="800000"/>
                </a:solidFill>
              </a:rPr>
              <a:t>Синхротронное излучение</a:t>
            </a:r>
            <a:endParaRPr lang="en-US" altLang="ru-RU" b="1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B84424-066B-4784-91EB-F338408095A6}"/>
                  </a:ext>
                </a:extLst>
              </p:cNvPr>
              <p:cNvSpPr txBox="1"/>
              <p:nvPr/>
            </p:nvSpPr>
            <p:spPr>
              <a:xfrm>
                <a:off x="4850414" y="1635646"/>
                <a:ext cx="4104456" cy="319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008000"/>
                    </a:solidFill>
                    <a:sym typeface="Symbol" panose="05050102010706020507" pitchFamily="18" charset="2"/>
                  </a:rPr>
                  <a:t>В отличие от рентгена, для нейтронов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400" dirty="0">
                    <a:solidFill>
                      <a:srgbClr val="008000"/>
                    </a:solidFill>
                  </a:rPr>
                  <a:t> нере-гулярно изменяется с атомным номером эле-мента </a:t>
                </a:r>
                <a:r>
                  <a:rPr lang="ru-RU" sz="1400" dirty="0">
                    <a:solidFill>
                      <a:srgbClr val="008000"/>
                    </a:solidFill>
                    <a:sym typeface="Symbol" panose="05050102010706020507" pitchFamily="18" charset="2"/>
                  </a:rPr>
                  <a:t> контраст по изотопам (напр. </a:t>
                </a:r>
                <a:r>
                  <a:rPr lang="en-US" sz="1400" baseline="30000" dirty="0">
                    <a:solidFill>
                      <a:srgbClr val="008000"/>
                    </a:solidFill>
                  </a:rPr>
                  <a:t>1</a:t>
                </a:r>
                <a:r>
                  <a:rPr lang="en-US" sz="1400" dirty="0">
                    <a:solidFill>
                      <a:srgbClr val="008000"/>
                    </a:solidFill>
                  </a:rPr>
                  <a:t>H </a:t>
                </a:r>
                <a:r>
                  <a:rPr lang="ru-RU" sz="1400" dirty="0">
                    <a:solidFill>
                      <a:srgbClr val="008000"/>
                    </a:solidFill>
                  </a:rPr>
                  <a:t>и</a:t>
                </a:r>
                <a:r>
                  <a:rPr lang="en-US" sz="1400" dirty="0">
                    <a:solidFill>
                      <a:srgbClr val="008000"/>
                    </a:solidFill>
                  </a:rPr>
                  <a:t> </a:t>
                </a:r>
                <a:r>
                  <a:rPr lang="en-US" sz="1400" baseline="30000" dirty="0">
                    <a:solidFill>
                      <a:srgbClr val="008000"/>
                    </a:solidFill>
                  </a:rPr>
                  <a:t>2</a:t>
                </a:r>
                <a:r>
                  <a:rPr lang="en-US" sz="1400" dirty="0">
                    <a:solidFill>
                      <a:srgbClr val="008000"/>
                    </a:solidFill>
                  </a:rPr>
                  <a:t>D</a:t>
                </a:r>
                <a:r>
                  <a:rPr lang="ru-RU" sz="1400" dirty="0">
                    <a:solidFill>
                      <a:srgbClr val="008000"/>
                    </a:solidFill>
                  </a:rPr>
                  <a:t>) и соседним элементам в </a:t>
                </a:r>
                <a:r>
                  <a:rPr lang="ru-RU" sz="1400" dirty="0" err="1">
                    <a:solidFill>
                      <a:srgbClr val="008000"/>
                    </a:solidFill>
                  </a:rPr>
                  <a:t>Периодич</a:t>
                </a:r>
                <a:r>
                  <a:rPr lang="ru-RU" sz="1400" dirty="0">
                    <a:solidFill>
                      <a:srgbClr val="008000"/>
                    </a:solidFill>
                  </a:rPr>
                  <a:t>. таблице</a:t>
                </a:r>
                <a:r>
                  <a:rPr lang="en-US" sz="1400" dirty="0">
                    <a:solidFill>
                      <a:srgbClr val="008000"/>
                    </a:solidFill>
                  </a:rPr>
                  <a:t> </a:t>
                </a:r>
                <a:endParaRPr lang="ru-RU" sz="1400" dirty="0">
                  <a:solidFill>
                    <a:srgbClr val="008000"/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008000"/>
                    </a:solidFill>
                  </a:rPr>
                  <a:t>Длины рассеяния нейтронов точно известны </a:t>
                </a:r>
                <a:r>
                  <a:rPr lang="ru-RU" sz="1400" dirty="0">
                    <a:solidFill>
                      <a:srgbClr val="008000"/>
                    </a:solidFill>
                    <a:sym typeface="Symbol" panose="05050102010706020507" pitchFamily="18" charset="2"/>
                  </a:rPr>
                  <a:t> меньше источников ошибок при определении профиля плотности рассеяния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008000"/>
                    </a:solidFill>
                    <a:sym typeface="Symbol" panose="05050102010706020507" pitchFamily="18" charset="2"/>
                  </a:rPr>
                  <a:t>Профиль магнитной плотности рассеяния определяется с большей точностью за счет прямого взаимодействия спина нейтрона с магнитным моментом объекта</a:t>
                </a:r>
                <a:endParaRPr lang="ru-RU" sz="1400" dirty="0">
                  <a:solidFill>
                    <a:srgbClr val="008000"/>
                  </a:solidFill>
                </a:endParaRPr>
              </a:p>
              <a:p>
                <a:pPr marL="285750" indent="-285750">
                  <a:lnSpc>
                    <a:spcPct val="70000"/>
                  </a:lnSpc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ru-RU" altLang="ru-RU" sz="1400" dirty="0">
                    <a:solidFill>
                      <a:srgbClr val="FF3300"/>
                    </a:solidFill>
                    <a:effectLst/>
                  </a:rPr>
                  <a:t>Невысокое разрешение </a:t>
                </a:r>
                <a:r>
                  <a:rPr lang="en-US" altLang="ru-RU" sz="1400" dirty="0">
                    <a:solidFill>
                      <a:srgbClr val="FF3300"/>
                    </a:solidFill>
                    <a:effectLst/>
                  </a:rPr>
                  <a:t>(</a:t>
                </a:r>
                <a:r>
                  <a:rPr lang="en-US" altLang="ru-RU" sz="1400" dirty="0">
                    <a:solidFill>
                      <a:srgbClr val="FF3300"/>
                    </a:solidFill>
                    <a:effectLst/>
                    <a:sym typeface="Symbol" panose="05050102010706020507" pitchFamily="18" charset="2"/>
                  </a:rPr>
                  <a:t>Q/Q ~ 10 %)</a:t>
                </a:r>
                <a:endParaRPr lang="ru-RU" altLang="ru-RU" sz="1400" dirty="0">
                  <a:solidFill>
                    <a:srgbClr val="FF3300"/>
                  </a:solidFill>
                  <a:effectLst/>
                  <a:sym typeface="Symbol" panose="05050102010706020507" pitchFamily="18" charset="2"/>
                </a:endParaRPr>
              </a:p>
              <a:p>
                <a:pPr marL="285750" indent="-285750">
                  <a:lnSpc>
                    <a:spcPct val="70000"/>
                  </a:lnSpc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ru-RU" altLang="ru-RU" sz="1400" dirty="0">
                    <a:solidFill>
                      <a:srgbClr val="FF3300"/>
                    </a:solidFill>
                    <a:sym typeface="Symbol" panose="05050102010706020507" pitchFamily="18" charset="2"/>
                  </a:rPr>
                  <a:t>Невысокая светосила</a:t>
                </a:r>
                <a:endParaRPr lang="en-US" altLang="ru-RU" sz="1400" dirty="0">
                  <a:solidFill>
                    <a:srgbClr val="FF3300"/>
                  </a:solidFill>
                  <a:effectLst/>
                  <a:sym typeface="Symbol" panose="05050102010706020507" pitchFamily="18" charset="2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B84424-066B-4784-91EB-F33840809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14" y="1635646"/>
                <a:ext cx="4104456" cy="3194721"/>
              </a:xfrm>
              <a:prstGeom prst="rect">
                <a:avLst/>
              </a:prstGeom>
              <a:blipFill>
                <a:blip r:embed="rId3"/>
                <a:stretch>
                  <a:fillRect l="-297" t="-191" r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FBF9C4F-95BA-4B6E-8A5C-7049CDC7E2A3}"/>
              </a:ext>
            </a:extLst>
          </p:cNvPr>
          <p:cNvSpPr txBox="1"/>
          <p:nvPr/>
        </p:nvSpPr>
        <p:spPr>
          <a:xfrm>
            <a:off x="539552" y="1635646"/>
            <a:ext cx="3960440" cy="323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008000"/>
                </a:solidFill>
                <a:effectLst/>
              </a:rPr>
              <a:t>Высокая светосила</a:t>
            </a:r>
            <a:endParaRPr lang="en-US" altLang="ru-RU" sz="1400" dirty="0">
              <a:solidFill>
                <a:srgbClr val="008000"/>
              </a:solidFill>
              <a:effectLst/>
            </a:endParaRPr>
          </a:p>
          <a:p>
            <a:pPr marL="285750" indent="-285750" algn="just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008000"/>
                </a:solidFill>
                <a:effectLst/>
              </a:rPr>
              <a:t>Высокое разрешение </a:t>
            </a:r>
            <a:r>
              <a:rPr lang="en-US" altLang="ru-RU" sz="1400" dirty="0">
                <a:solidFill>
                  <a:srgbClr val="008000"/>
                </a:solidFill>
                <a:effectLst/>
              </a:rPr>
              <a:t>(</a:t>
            </a:r>
            <a:r>
              <a:rPr lang="en-US" altLang="ru-RU" sz="1400" dirty="0">
                <a:solidFill>
                  <a:srgbClr val="008000"/>
                </a:solidFill>
                <a:effectLst/>
                <a:sym typeface="Symbol" panose="05050102010706020507" pitchFamily="18" charset="2"/>
              </a:rPr>
              <a:t>Q/Q ~ 1 %</a:t>
            </a:r>
            <a:r>
              <a:rPr lang="en-US" altLang="ru-RU" sz="1400" dirty="0">
                <a:solidFill>
                  <a:srgbClr val="008000"/>
                </a:solidFill>
                <a:effectLst/>
              </a:rPr>
              <a:t>)</a:t>
            </a:r>
            <a:endParaRPr lang="ru-RU" altLang="ru-RU" sz="1400" dirty="0">
              <a:solidFill>
                <a:srgbClr val="008000"/>
              </a:solidFill>
              <a:effectLst/>
            </a:endParaRP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008000"/>
                </a:solidFill>
                <a:effectLst/>
              </a:rPr>
              <a:t>Широкий диапазон доступных векторов рас-сеяния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008000"/>
                </a:solidFill>
              </a:rPr>
              <a:t>Доступно измерение исключительно малых значений коэффициентов отражения</a:t>
            </a:r>
            <a:r>
              <a:rPr lang="en-US" altLang="ru-RU" sz="1400" dirty="0">
                <a:solidFill>
                  <a:srgbClr val="008000"/>
                </a:solidFill>
              </a:rPr>
              <a:t> (</a:t>
            </a:r>
            <a:r>
              <a:rPr lang="ru-RU" altLang="ru-RU" sz="1400" dirty="0">
                <a:solidFill>
                  <a:srgbClr val="008000"/>
                </a:solidFill>
              </a:rPr>
              <a:t>менее 10</a:t>
            </a:r>
            <a:r>
              <a:rPr lang="ru-RU" altLang="ru-RU" sz="1400" baseline="30000" dirty="0">
                <a:solidFill>
                  <a:srgbClr val="008000"/>
                </a:solidFill>
              </a:rPr>
              <a:t>-8</a:t>
            </a:r>
            <a:r>
              <a:rPr lang="ru-RU" altLang="ru-RU" sz="1400" dirty="0">
                <a:solidFill>
                  <a:srgbClr val="008000"/>
                </a:solidFill>
              </a:rPr>
              <a:t>)</a:t>
            </a:r>
            <a:endParaRPr lang="ru-RU" altLang="ru-RU" sz="1400" dirty="0">
              <a:solidFill>
                <a:srgbClr val="008000"/>
              </a:solidFill>
              <a:effectLst/>
            </a:endParaRP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008000"/>
                </a:solidFill>
              </a:rPr>
              <a:t>Возможность использования резонансного взаимодействия фотонов при изучении с высоким разрешением глубокозалегающих ультратонких химических и магнитных слоев</a:t>
            </a:r>
            <a:endParaRPr lang="en-US" altLang="ru-RU" sz="1400" dirty="0">
              <a:solidFill>
                <a:srgbClr val="008000"/>
              </a:solidFill>
              <a:effectLst/>
            </a:endParaRPr>
          </a:p>
          <a:p>
            <a:pPr marL="285750" indent="-285750" algn="just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FF0000"/>
                </a:solidFill>
                <a:effectLst/>
              </a:rPr>
              <a:t>Радиационные повреждения</a:t>
            </a:r>
            <a:endParaRPr lang="en-US" altLang="ru-RU" sz="1400" dirty="0">
              <a:solidFill>
                <a:srgbClr val="FF0000"/>
              </a:solidFill>
              <a:effectLst/>
              <a:sym typeface="Symbol" panose="05050102010706020507" pitchFamily="18" charset="2"/>
            </a:endParaRPr>
          </a:p>
          <a:p>
            <a:pPr algn="just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9852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D080318-E353-4DBC-BD24-55DCE466B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9269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09E5D41-F3C1-4DFE-9F5E-165E39CA7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99542"/>
            <a:ext cx="720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 err="1">
                <a:solidFill>
                  <a:srgbClr val="0000FF"/>
                </a:solidFill>
              </a:rPr>
              <a:t>Рефлектометрия</a:t>
            </a:r>
            <a:r>
              <a:rPr lang="ru-RU" altLang="ru-RU" b="1" dirty="0">
                <a:solidFill>
                  <a:srgbClr val="0000FF"/>
                </a:solidFill>
              </a:rPr>
              <a:t> </a:t>
            </a:r>
            <a:r>
              <a:rPr lang="en-US" altLang="ru-RU" b="1" dirty="0">
                <a:solidFill>
                  <a:srgbClr val="0000FF"/>
                </a:solidFill>
              </a:rPr>
              <a:t>(</a:t>
            </a:r>
            <a:r>
              <a:rPr lang="ru-RU" altLang="ru-RU" b="1" dirty="0">
                <a:solidFill>
                  <a:srgbClr val="0000FF"/>
                </a:solidFill>
              </a:rPr>
              <a:t>поверхность и слоистые наноструктуры</a:t>
            </a:r>
            <a:r>
              <a:rPr lang="en-US" altLang="ru-RU" b="1" dirty="0">
                <a:solidFill>
                  <a:srgbClr val="0000FF"/>
                </a:solidFill>
              </a:rPr>
              <a:t>) 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A9988F-EA7B-43AA-B48D-23692F98C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124740"/>
            <a:ext cx="2881550" cy="20050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AE8745-0AE7-4F20-8D27-290F2D4D5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469" y="1110709"/>
            <a:ext cx="2787011" cy="20191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BD9748-62F4-48BB-B29D-BA6776859BEA}"/>
              </a:ext>
            </a:extLst>
          </p:cNvPr>
          <p:cNvSpPr txBox="1"/>
          <p:nvPr/>
        </p:nvSpPr>
        <p:spPr>
          <a:xfrm>
            <a:off x="3563887" y="3075806"/>
            <a:ext cx="5421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008000"/>
                </a:solidFill>
              </a:rPr>
              <a:t>Измерения кривых отражения от пленки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Cu(100</a:t>
            </a:r>
            <a:r>
              <a:rPr lang="ru-RU" sz="1200" b="0" i="0" u="none" strike="noStrike" baseline="0" dirty="0" err="1">
                <a:solidFill>
                  <a:srgbClr val="008000"/>
                </a:solidFill>
              </a:rPr>
              <a:t>нм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)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на подложке из кремния на нейтронном/рентгеновском рефлектометре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NREX 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на исследовательском реакторе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FRM II (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Мюнхен, Германия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)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. Видно, что даже обычный рентгеновский рефлектометр позволяет исследовать намного более широкий диапазон векторов рассеяния и на несколько порядков более малые коэффициенты отражения. На синхротронах эти параметры еще лучше. </a:t>
            </a:r>
          </a:p>
          <a:p>
            <a:pPr algn="just"/>
            <a:r>
              <a:rPr lang="ru-RU" sz="1200" dirty="0">
                <a:solidFill>
                  <a:srgbClr val="FF0000"/>
                </a:solidFill>
              </a:rPr>
              <a:t>Ограниченный диапазон векторов рассеяния для нейтронов не позволяет проводить исследования ультра-тонких пленок.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5448AA-F6EE-4F33-8038-DAD13F3BF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87573"/>
            <a:ext cx="2736304" cy="2534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4F9E15-FFD6-474E-9B3D-98B702523BA9}"/>
              </a:ext>
            </a:extLst>
          </p:cNvPr>
          <p:cNvSpPr txBox="1"/>
          <p:nvPr/>
        </p:nvSpPr>
        <p:spPr>
          <a:xfrm>
            <a:off x="175613" y="3472181"/>
            <a:ext cx="3244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i="0" u="none" strike="noStrike" baseline="0" dirty="0">
                <a:solidFill>
                  <a:srgbClr val="008000"/>
                </a:solidFill>
              </a:rPr>
              <a:t>Схема нейтронной </a:t>
            </a:r>
            <a:r>
              <a:rPr lang="en-US" sz="1200" i="0" u="none" strike="noStrike" baseline="0" dirty="0">
                <a:solidFill>
                  <a:srgbClr val="008000"/>
                </a:solidFill>
              </a:rPr>
              <a:t>(NR) </a:t>
            </a:r>
            <a:r>
              <a:rPr lang="ru-RU" sz="1200" i="0" u="none" strike="noStrike" baseline="0" dirty="0">
                <a:solidFill>
                  <a:srgbClr val="008000"/>
                </a:solidFill>
              </a:rPr>
              <a:t>и резонансной рентгеновской </a:t>
            </a:r>
            <a:r>
              <a:rPr lang="ru-RU" sz="1200" i="0" u="none" strike="noStrike" baseline="0" dirty="0" err="1">
                <a:solidFill>
                  <a:srgbClr val="008000"/>
                </a:solidFill>
              </a:rPr>
              <a:t>рефлектометрии</a:t>
            </a:r>
            <a:r>
              <a:rPr lang="ru-RU" sz="120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200" i="0" u="none" strike="noStrike" baseline="0" dirty="0">
                <a:solidFill>
                  <a:srgbClr val="008000"/>
                </a:solidFill>
              </a:rPr>
              <a:t>(XRR)</a:t>
            </a:r>
            <a:r>
              <a:rPr lang="ru-RU" sz="1200" i="0" u="none" strike="noStrike" baseline="0" dirty="0">
                <a:solidFill>
                  <a:srgbClr val="008000"/>
                </a:solidFill>
              </a:rPr>
              <a:t>. Хотя описание процесса отражения волн в обеих случаях практически одинаково, механизмы процессов рассеяния существенно отличаются</a:t>
            </a:r>
            <a:endParaRPr lang="en-US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2B5A08-C47F-44FC-A18C-EC291D46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43557"/>
            <a:ext cx="4067631" cy="32987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E7627B-95F2-402E-90DE-38DB06D9D49E}"/>
              </a:ext>
            </a:extLst>
          </p:cNvPr>
          <p:cNvSpPr txBox="1"/>
          <p:nvPr/>
        </p:nvSpPr>
        <p:spPr>
          <a:xfrm>
            <a:off x="4211960" y="843558"/>
            <a:ext cx="45365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0" i="0" u="none" strike="noStrike" baseline="0" dirty="0">
                <a:solidFill>
                  <a:srgbClr val="008000"/>
                </a:solidFill>
              </a:rPr>
              <a:t>Моделирование коэффициента отражения нейтронов (сверху) и рентгеновских фотонов (внизу) от много-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слойной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структуры, состоящей из десяти 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бислоев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[SrVO</a:t>
            </a:r>
            <a:r>
              <a:rPr lang="en-US" sz="1400" b="0" i="0" u="none" strike="noStrike" baseline="-25000" dirty="0">
                <a:solidFill>
                  <a:srgbClr val="008000"/>
                </a:solidFill>
              </a:rPr>
              <a:t>3</a:t>
            </a:r>
            <a:r>
              <a:rPr lang="ru-RU" sz="1400" dirty="0">
                <a:solidFill>
                  <a:srgbClr val="008000"/>
                </a:solidFill>
              </a:rPr>
              <a:t> (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30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Å</a:t>
            </a:r>
            <a:r>
              <a:rPr lang="ru-RU" sz="1400" dirty="0">
                <a:solidFill>
                  <a:srgbClr val="008000"/>
                </a:solidFill>
              </a:rPr>
              <a:t>)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/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SrCrO</a:t>
            </a:r>
            <a:r>
              <a:rPr lang="en-US" sz="1400" b="0" i="0" u="none" strike="noStrike" baseline="-25000" dirty="0">
                <a:solidFill>
                  <a:srgbClr val="008000"/>
                </a:solidFill>
              </a:rPr>
              <a:t>3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(30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Å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)] на подложке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SrTiO</a:t>
            </a:r>
            <a:r>
              <a:rPr lang="en-US" sz="1400" b="0" i="0" u="none" strike="noStrike" baseline="-25000" dirty="0">
                <a:solidFill>
                  <a:srgbClr val="008000"/>
                </a:solidFill>
              </a:rPr>
              <a:t>3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.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на верхней кривой отмечены особенности кривой отражения, отвечающие полной толщине системы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D,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толщины 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бислоя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400" b="0" i="0" u="none" strike="noStrike" baseline="0" dirty="0" err="1">
                <a:solidFill>
                  <a:srgbClr val="008000"/>
                </a:solidFill>
              </a:rPr>
              <a:t>d</a:t>
            </a:r>
            <a:r>
              <a:rPr lang="en-US" sz="1400" b="0" i="0" u="none" strike="noStrike" baseline="-25000" dirty="0" err="1">
                <a:solidFill>
                  <a:srgbClr val="008000"/>
                </a:solidFill>
              </a:rPr>
              <a:t>SL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,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и возможная шероховатость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σ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поверх-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ности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/границ раздела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.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Для рентгена моделирование сделано вдали от резонансов поглощения (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8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кэВ)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,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и близко к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L-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резонансам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 V (532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эВ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)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и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 Cr (586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эВ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)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, демон-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стрируя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энергетически зависимый контраст сигнала.</a:t>
            </a:r>
          </a:p>
          <a:p>
            <a:pPr algn="just"/>
            <a:r>
              <a:rPr lang="ru-RU" sz="1400" dirty="0">
                <a:solidFill>
                  <a:srgbClr val="008000"/>
                </a:solidFill>
              </a:rPr>
              <a:t>Таким образом, в резонансных рентгеновских экспериментах удается определить глубинные элемент селективные распределения электронных и магнитных свойств.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7BF87E-D649-4C01-9716-0160CE47BFF9}"/>
              </a:ext>
            </a:extLst>
          </p:cNvPr>
          <p:cNvSpPr txBox="1"/>
          <p:nvPr/>
        </p:nvSpPr>
        <p:spPr>
          <a:xfrm>
            <a:off x="251520" y="422793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rgbClr val="008000"/>
                </a:solidFill>
              </a:rPr>
              <a:t>Eva Benckiser  </a:t>
            </a:r>
            <a:r>
              <a:rPr lang="en-US" sz="1000" b="0" i="0" u="none" strike="noStrike" baseline="0" dirty="0" err="1">
                <a:solidFill>
                  <a:srgbClr val="008000"/>
                </a:solidFill>
              </a:rPr>
              <a:t>e.a.</a:t>
            </a:r>
            <a:r>
              <a:rPr lang="en-US" sz="1000" b="0" i="0" u="none" strike="noStrike" baseline="0" dirty="0">
                <a:solidFill>
                  <a:srgbClr val="008000"/>
                </a:solidFill>
              </a:rPr>
              <a:t> Complementary Insights from Neutron and Resonant X-Ray Reflectometry for the Study of Perovskite Transition Metal Oxide Heterostructures. Phys. Status Solidi B 2022, 259, 2100253</a:t>
            </a:r>
            <a:endParaRPr lang="en-US" sz="1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59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AA85FF-F000-4747-BECD-EBFADE6A412F}"/>
              </a:ext>
            </a:extLst>
          </p:cNvPr>
          <p:cNvSpPr txBox="1"/>
          <p:nvPr/>
        </p:nvSpPr>
        <p:spPr>
          <a:xfrm>
            <a:off x="107504" y="3810166"/>
            <a:ext cx="5341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rgbClr val="008000"/>
                </a:solidFill>
              </a:rPr>
              <a:t>Eva Benckiser  </a:t>
            </a:r>
            <a:r>
              <a:rPr lang="en-US" sz="1000" b="0" i="0" u="none" strike="noStrike" baseline="0" dirty="0" err="1">
                <a:solidFill>
                  <a:srgbClr val="008000"/>
                </a:solidFill>
              </a:rPr>
              <a:t>e.a.</a:t>
            </a:r>
            <a:r>
              <a:rPr lang="en-US" sz="1000" b="0" i="0" u="none" strike="noStrike" baseline="0" dirty="0">
                <a:solidFill>
                  <a:srgbClr val="008000"/>
                </a:solidFill>
              </a:rPr>
              <a:t> Complementary Insights from Neutron and Resonant X-Ray Reflectometry for the Study of Perovskite Transition Metal Oxide Heterostructures. Phys. Status Solidi B 2022, 259, 2100253</a:t>
            </a:r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778D26-FA64-48F9-8DD2-B8E0AF86BAE0}"/>
              </a:ext>
            </a:extLst>
          </p:cNvPr>
          <p:cNvSpPr txBox="1"/>
          <p:nvPr/>
        </p:nvSpPr>
        <p:spPr>
          <a:xfrm>
            <a:off x="251520" y="68251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</a:rPr>
              <a:t>Обменная анизотропия в</a:t>
            </a:r>
            <a:r>
              <a:rPr lang="en-US" b="1" dirty="0">
                <a:solidFill>
                  <a:srgbClr val="0033CC"/>
                </a:solidFill>
              </a:rPr>
              <a:t> Cu/Mn</a:t>
            </a:r>
            <a:r>
              <a:rPr lang="ru-RU" b="1" dirty="0">
                <a:solidFill>
                  <a:srgbClr val="0033CC"/>
                </a:solidFill>
              </a:rPr>
              <a:t> многослойных </a:t>
            </a:r>
            <a:r>
              <a:rPr lang="ru-RU" b="1" dirty="0" err="1">
                <a:solidFill>
                  <a:srgbClr val="0033CC"/>
                </a:solidFill>
              </a:rPr>
              <a:t>гетероструктурах</a:t>
            </a:r>
            <a:r>
              <a:rPr lang="ru-RU" b="1" dirty="0">
                <a:solidFill>
                  <a:srgbClr val="0033CC"/>
                </a:solidFill>
              </a:rPr>
              <a:t> </a:t>
            </a:r>
            <a:endParaRPr lang="en-US" b="1" dirty="0">
              <a:solidFill>
                <a:srgbClr val="0033CC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76A3578-3C26-45B6-8C33-63D2F451E94B}"/>
              </a:ext>
            </a:extLst>
          </p:cNvPr>
          <p:cNvGrpSpPr/>
          <p:nvPr/>
        </p:nvGrpSpPr>
        <p:grpSpPr>
          <a:xfrm>
            <a:off x="62102" y="1203598"/>
            <a:ext cx="5904656" cy="2477723"/>
            <a:chOff x="1187624" y="1051842"/>
            <a:chExt cx="6561762" cy="276726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5982DC8-8A47-4CF8-8519-5D9E214A1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624" y="1051842"/>
              <a:ext cx="6561762" cy="276726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44DAA5-041C-4872-AA6F-7F1900FDB682}"/>
                </a:ext>
              </a:extLst>
            </p:cNvPr>
            <p:cNvSpPr txBox="1"/>
            <p:nvPr/>
          </p:nvSpPr>
          <p:spPr>
            <a:xfrm>
              <a:off x="4623946" y="2931790"/>
              <a:ext cx="386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33CC"/>
                  </a:solidFill>
                </a:rPr>
                <a:t>FM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77A75D-3620-4B21-8073-BFFEF32F3D64}"/>
                </a:ext>
              </a:extLst>
            </p:cNvPr>
            <p:cNvSpPr txBox="1"/>
            <p:nvPr/>
          </p:nvSpPr>
          <p:spPr>
            <a:xfrm>
              <a:off x="3851920" y="2931789"/>
              <a:ext cx="4764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AFM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BFC478-0F8C-457B-8A11-6AA9A9B2C1D4}"/>
                </a:ext>
              </a:extLst>
            </p:cNvPr>
            <p:cNvSpPr txBox="1"/>
            <p:nvPr/>
          </p:nvSpPr>
          <p:spPr>
            <a:xfrm>
              <a:off x="5067998" y="2931788"/>
              <a:ext cx="4764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AFM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C9683E-4085-415F-978F-9E54F47B2CF0}"/>
              </a:ext>
            </a:extLst>
          </p:cNvPr>
          <p:cNvSpPr txBox="1"/>
          <p:nvPr/>
        </p:nvSpPr>
        <p:spPr>
          <a:xfrm>
            <a:off x="5864396" y="1051842"/>
            <a:ext cx="31901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0" i="0" u="none" strike="noStrike" baseline="0" dirty="0">
                <a:solidFill>
                  <a:srgbClr val="008000"/>
                </a:solidFill>
              </a:rPr>
              <a:t>Механизм возникновения обменной анизотропии нормально к плоскости слоев 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гетероструктуры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ферромагнетик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2</a:t>
            </a:r>
            <a:r>
              <a:rPr lang="en-US" sz="1400" b="0" i="0" u="none" strike="noStrike" baseline="0" dirty="0">
                <a:solidFill>
                  <a:srgbClr val="008000"/>
                </a:solidFill>
                <a:sym typeface="Symbol" panose="05050102010706020507" pitchFamily="18" charset="2"/>
              </a:rPr>
              <a:t>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SrMnO</a:t>
            </a:r>
            <a:r>
              <a:rPr lang="en-US" sz="1400" b="0" i="0" u="none" strike="noStrike" baseline="-25000" dirty="0">
                <a:solidFill>
                  <a:srgbClr val="008000"/>
                </a:solidFill>
              </a:rPr>
              <a:t>3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/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4</a:t>
            </a:r>
            <a:r>
              <a:rPr lang="en-US" sz="1400" b="0" i="0" u="none" strike="noStrike" baseline="0" dirty="0">
                <a:solidFill>
                  <a:srgbClr val="008000"/>
                </a:solidFill>
                <a:sym typeface="Symbol" panose="05050102010706020507" pitchFamily="18" charset="2"/>
              </a:rPr>
              <a:t>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LaMnO</a:t>
            </a:r>
            <a:r>
              <a:rPr lang="en-US" sz="1400" b="0" i="0" u="none" strike="noStrike" baseline="-25000" dirty="0">
                <a:solidFill>
                  <a:srgbClr val="008000"/>
                </a:solidFill>
              </a:rPr>
              <a:t>3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,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между слоями </a:t>
            </a:r>
            <a:r>
              <a:rPr lang="en-US" sz="1400" b="0" i="0" u="none" strike="noStrike" baseline="0" dirty="0">
                <a:solidFill>
                  <a:srgbClr val="008000"/>
                </a:solidFill>
                <a:latin typeface="+mj-lt"/>
              </a:rPr>
              <a:t>LaSrCuO</a:t>
            </a:r>
            <a:r>
              <a:rPr lang="en-US" sz="1400" b="0" i="0" u="none" strike="noStrike" baseline="-25000" dirty="0">
                <a:solidFill>
                  <a:srgbClr val="008000"/>
                </a:solidFill>
                <a:latin typeface="+mj-lt"/>
              </a:rPr>
              <a:t>4</a:t>
            </a:r>
            <a:r>
              <a:rPr lang="ru-RU" sz="1400" b="0" i="0" u="none" strike="noStrike" baseline="0" dirty="0">
                <a:solidFill>
                  <a:srgbClr val="008000"/>
                </a:solidFill>
                <a:latin typeface="+mj-lt"/>
              </a:rPr>
              <a:t>/3</a:t>
            </a:r>
            <a:r>
              <a:rPr lang="en-US" sz="1400" b="0" i="0" u="none" strike="noStrike" baseline="0" dirty="0">
                <a:solidFill>
                  <a:srgbClr val="008000"/>
                </a:solidFill>
                <a:latin typeface="+mj-lt"/>
                <a:sym typeface="Symbol" panose="05050102010706020507" pitchFamily="18" charset="2"/>
              </a:rPr>
              <a:t></a:t>
            </a:r>
            <a:r>
              <a:rPr lang="en-US" sz="1400" b="0" i="0" u="none" strike="noStrike" baseline="0" dirty="0">
                <a:solidFill>
                  <a:srgbClr val="008000"/>
                </a:solidFill>
                <a:latin typeface="+mj-lt"/>
              </a:rPr>
              <a:t>La</a:t>
            </a:r>
            <a:r>
              <a:rPr lang="en-US" sz="1400" b="0" i="0" u="none" strike="noStrike" baseline="-25000" dirty="0">
                <a:solidFill>
                  <a:srgbClr val="008000"/>
                </a:solidFill>
                <a:latin typeface="+mj-lt"/>
              </a:rPr>
              <a:t>2</a:t>
            </a:r>
            <a:r>
              <a:rPr lang="en-US" sz="1400" b="0" i="0" u="none" strike="noStrike" baseline="0" dirty="0">
                <a:solidFill>
                  <a:srgbClr val="008000"/>
                </a:solidFill>
                <a:latin typeface="+mj-lt"/>
              </a:rPr>
              <a:t>CuO</a:t>
            </a:r>
            <a:r>
              <a:rPr lang="ru-RU" sz="1400" b="0" i="0" u="none" strike="noStrike" baseline="-25000" dirty="0">
                <a:solidFill>
                  <a:srgbClr val="008000"/>
                </a:solidFill>
                <a:latin typeface="+mj-lt"/>
              </a:rPr>
              <a:t>4</a:t>
            </a:r>
            <a:r>
              <a:rPr lang="en-US" sz="1400" b="0" i="0" u="none" strike="noStrike" baseline="0" dirty="0">
                <a:solidFill>
                  <a:srgbClr val="008000"/>
                </a:solidFill>
                <a:sym typeface="Symbol" panose="05050102010706020507" pitchFamily="18" charset="2"/>
              </a:rPr>
              <a:t> </a:t>
            </a:r>
            <a:r>
              <a:rPr lang="ru-RU" sz="1400" b="0" i="0" u="none" strike="noStrike" baseline="0" dirty="0">
                <a:solidFill>
                  <a:srgbClr val="008000"/>
                </a:solidFill>
                <a:sym typeface="Symbol" panose="05050102010706020507" pitchFamily="18" charset="2"/>
              </a:rPr>
              <a:t>(всего 22 таких </a:t>
            </a:r>
            <a:r>
              <a:rPr lang="ru-RU" sz="1400" b="0" i="0" u="none" strike="noStrike" baseline="0" dirty="0" err="1">
                <a:solidFill>
                  <a:srgbClr val="008000"/>
                </a:solidFill>
                <a:sym typeface="Symbol" panose="05050102010706020507" pitchFamily="18" charset="2"/>
              </a:rPr>
              <a:t>бислоев</a:t>
            </a:r>
            <a:r>
              <a:rPr lang="ru-RU" sz="1400" b="0" i="0" u="none" strike="noStrike" baseline="0" dirty="0">
                <a:solidFill>
                  <a:srgbClr val="008000"/>
                </a:solidFill>
                <a:sym typeface="Symbol" panose="05050102010706020507" pitchFamily="18" charset="2"/>
              </a:rPr>
              <a:t>) по данным поляризационной нейтронной </a:t>
            </a:r>
            <a:r>
              <a:rPr lang="ru-RU" sz="1400" b="0" i="0" u="none" strike="noStrike" baseline="0" dirty="0" err="1">
                <a:solidFill>
                  <a:srgbClr val="008000"/>
                </a:solidFill>
                <a:sym typeface="Symbol" panose="05050102010706020507" pitchFamily="18" charset="2"/>
              </a:rPr>
              <a:t>рефлектометриии</a:t>
            </a:r>
            <a:r>
              <a:rPr lang="ru-RU" sz="1400" b="0" i="0" u="none" strike="noStrike" baseline="0" dirty="0">
                <a:solidFill>
                  <a:srgbClr val="008000"/>
                </a:solidFill>
                <a:sym typeface="Symbol" panose="05050102010706020507" pitchFamily="18" charset="2"/>
              </a:rPr>
              <a:t> и рент-</a:t>
            </a:r>
            <a:r>
              <a:rPr lang="ru-RU" sz="1400" b="0" i="0" u="none" strike="noStrike" baseline="0" dirty="0" err="1">
                <a:solidFill>
                  <a:srgbClr val="008000"/>
                </a:solidFill>
                <a:sym typeface="Symbol" panose="05050102010706020507" pitchFamily="18" charset="2"/>
              </a:rPr>
              <a:t>геновской</a:t>
            </a:r>
            <a:r>
              <a:rPr lang="ru-RU" sz="1400" b="0" i="0" u="none" strike="noStrike" baseline="0" dirty="0">
                <a:solidFill>
                  <a:srgbClr val="008000"/>
                </a:solidFill>
                <a:sym typeface="Symbol" panose="05050102010706020507" pitchFamily="18" charset="2"/>
              </a:rPr>
              <a:t> магнитной резонансной </a:t>
            </a:r>
            <a:r>
              <a:rPr lang="ru-RU" sz="1400" b="0" i="0" u="none" strike="noStrike" baseline="0" dirty="0" err="1">
                <a:solidFill>
                  <a:srgbClr val="008000"/>
                </a:solidFill>
                <a:sym typeface="Symbol" panose="05050102010706020507" pitchFamily="18" charset="2"/>
              </a:rPr>
              <a:t>рефлектометрии</a:t>
            </a:r>
            <a:r>
              <a:rPr lang="ru-RU" sz="1400" b="0" i="0" u="none" strike="noStrike" baseline="0" dirty="0">
                <a:solidFill>
                  <a:srgbClr val="008000"/>
                </a:solidFill>
                <a:sym typeface="Symbol" panose="05050102010706020507" pitchFamily="18" charset="2"/>
              </a:rPr>
              <a:t>. </a:t>
            </a:r>
            <a:r>
              <a:rPr lang="en-US" sz="1400" b="0" i="0" u="none" strike="noStrike" baseline="0" dirty="0">
                <a:solidFill>
                  <a:srgbClr val="FF0000"/>
                </a:solidFill>
              </a:rPr>
              <a:t>a)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сравнение 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нейт-ронных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и рентгеновских данных </a:t>
            </a:r>
            <a:r>
              <a:rPr lang="en-US" sz="1400" b="0" i="0" u="none" strike="noStrike" baseline="0" dirty="0">
                <a:solidFill>
                  <a:srgbClr val="FF0000"/>
                </a:solidFill>
              </a:rPr>
              <a:t>b)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подгонка нейтронных данных на ос-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нове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модели на рис </a:t>
            </a:r>
            <a:r>
              <a:rPr lang="ru-RU" sz="1400" b="0" i="0" u="none" strike="noStrike" baseline="0" dirty="0">
                <a:solidFill>
                  <a:srgbClr val="FF0000"/>
                </a:solidFill>
              </a:rPr>
              <a:t>с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( синяя кривая – химический профиль плотности, 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фио-летовая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– магнитный) </a:t>
            </a:r>
            <a:r>
              <a:rPr lang="en-US" sz="1400" b="0" i="0" u="none" strike="noStrike" baseline="0" dirty="0">
                <a:solidFill>
                  <a:srgbClr val="FF0000"/>
                </a:solidFill>
              </a:rPr>
              <a:t>d)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угловая 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зави-симость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рентгеновского магнитного кругового дихроизма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.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88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AA85FF-F000-4747-BECD-EBFADE6A412F}"/>
              </a:ext>
            </a:extLst>
          </p:cNvPr>
          <p:cNvSpPr txBox="1"/>
          <p:nvPr/>
        </p:nvSpPr>
        <p:spPr>
          <a:xfrm>
            <a:off x="84046" y="4337879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rgbClr val="008000"/>
                </a:solidFill>
              </a:rPr>
              <a:t>S</a:t>
            </a:r>
            <a:r>
              <a:rPr lang="ru-RU" sz="1000" b="0" i="0" u="none" strike="noStrike" baseline="0" dirty="0">
                <a:solidFill>
                  <a:srgbClr val="008000"/>
                </a:solidFill>
              </a:rPr>
              <a:t>.</a:t>
            </a:r>
            <a:r>
              <a:rPr lang="en-US" sz="10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000" b="0" i="0" u="none" strike="noStrike" baseline="0" dirty="0" err="1">
                <a:solidFill>
                  <a:srgbClr val="008000"/>
                </a:solidFill>
              </a:rPr>
              <a:t>Micciulla</a:t>
            </a:r>
            <a:r>
              <a:rPr lang="ru-RU" sz="10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000" b="0" i="0" u="none" strike="noStrike" baseline="0" dirty="0" err="1">
                <a:solidFill>
                  <a:srgbClr val="008000"/>
                </a:solidFill>
              </a:rPr>
              <a:t>e.a.</a:t>
            </a:r>
            <a:r>
              <a:rPr lang="en-US" sz="1000" b="0" i="0" u="none" strike="noStrike" baseline="0" dirty="0">
                <a:solidFill>
                  <a:srgbClr val="008000"/>
                </a:solidFill>
              </a:rPr>
              <a:t> Structure and Conformation of Wild-Type Bacterial</a:t>
            </a:r>
            <a:r>
              <a:rPr lang="ru-RU" sz="10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000" b="0" i="0" u="none" strike="noStrike" baseline="0" dirty="0">
                <a:solidFill>
                  <a:srgbClr val="008000"/>
                </a:solidFill>
              </a:rPr>
              <a:t>Lipopolysaccharide Layers at Air-Water Interfaces</a:t>
            </a:r>
            <a:r>
              <a:rPr lang="ru-RU" sz="10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000" b="0" i="0" u="none" strike="noStrike" baseline="0" dirty="0">
                <a:solidFill>
                  <a:srgbClr val="008000"/>
                </a:solidFill>
              </a:rPr>
              <a:t>Biophysical Journal 116, 1259–1269, April 2, 2019</a:t>
            </a:r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778D26-FA64-48F9-8DD2-B8E0AF86BAE0}"/>
              </a:ext>
            </a:extLst>
          </p:cNvPr>
          <p:cNvSpPr txBox="1"/>
          <p:nvPr/>
        </p:nvSpPr>
        <p:spPr>
          <a:xfrm>
            <a:off x="251520" y="68251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0" u="none" strike="noStrike" baseline="0" dirty="0">
                <a:solidFill>
                  <a:srgbClr val="0033CC"/>
                </a:solidFill>
                <a:latin typeface="AdvPS6EC0"/>
              </a:rPr>
              <a:t>Структура </a:t>
            </a:r>
            <a:r>
              <a:rPr lang="ru-RU" sz="1800" b="1" i="0" u="none" strike="noStrike" baseline="0" dirty="0" err="1">
                <a:solidFill>
                  <a:srgbClr val="0033CC"/>
                </a:solidFill>
                <a:latin typeface="AdvPS6EC0"/>
              </a:rPr>
              <a:t>монослоев</a:t>
            </a:r>
            <a:r>
              <a:rPr lang="ru-RU" sz="1800" b="1" i="0" u="none" strike="noStrike" baseline="0" dirty="0">
                <a:solidFill>
                  <a:srgbClr val="0033CC"/>
                </a:solidFill>
                <a:latin typeface="AdvPS6EC0"/>
              </a:rPr>
              <a:t> </a:t>
            </a:r>
            <a:r>
              <a:rPr lang="ru-RU" sz="1800" b="1" i="0" u="none" strike="noStrike" baseline="0" dirty="0" err="1">
                <a:solidFill>
                  <a:srgbClr val="0033CC"/>
                </a:solidFill>
                <a:latin typeface="AdvPS6EC0"/>
              </a:rPr>
              <a:t>липосахаридов</a:t>
            </a:r>
            <a:r>
              <a:rPr lang="ru-RU" sz="1800" b="1" i="0" u="none" strike="noStrike" baseline="0" dirty="0">
                <a:solidFill>
                  <a:srgbClr val="0033CC"/>
                </a:solidFill>
                <a:latin typeface="AdvPS6EC0"/>
              </a:rPr>
              <a:t> из бактерии </a:t>
            </a:r>
            <a:r>
              <a:rPr lang="en-US" sz="1800" b="1" i="0" u="none" strike="noStrike" baseline="0" dirty="0">
                <a:solidFill>
                  <a:srgbClr val="0033CC"/>
                </a:solidFill>
                <a:latin typeface="AdvPS6ECA"/>
              </a:rPr>
              <a:t>Escherichia coli </a:t>
            </a:r>
            <a:r>
              <a:rPr lang="en-US" sz="1800" b="1" i="0" u="none" strike="noStrike" baseline="0" dirty="0">
                <a:solidFill>
                  <a:srgbClr val="0033CC"/>
                </a:solidFill>
                <a:latin typeface="AdvPS6EC0"/>
              </a:rPr>
              <a:t>O55:B5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EEEC69-F5C4-4BCB-AB74-FC7AC7C7A0CD}"/>
              </a:ext>
            </a:extLst>
          </p:cNvPr>
          <p:cNvSpPr txBox="1"/>
          <p:nvPr/>
        </p:nvSpPr>
        <p:spPr>
          <a:xfrm>
            <a:off x="84046" y="3133643"/>
            <a:ext cx="3839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0" i="0" u="none" strike="noStrike" baseline="0" dirty="0">
                <a:solidFill>
                  <a:srgbClr val="008000"/>
                </a:solidFill>
              </a:rPr>
              <a:t>Химическая формула </a:t>
            </a:r>
            <a:r>
              <a:rPr lang="ru-RU" sz="1200" b="0" i="0" u="none" strike="noStrike" baseline="0" dirty="0" err="1">
                <a:solidFill>
                  <a:srgbClr val="008000"/>
                </a:solidFill>
              </a:rPr>
              <a:t>липолисахарида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(LPS) 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из бактерии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 E. coli 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серотипа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O55:B5 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использованного в данной работе (слева) и </a:t>
            </a:r>
            <a:r>
              <a:rPr lang="ru-RU" sz="1200" dirty="0">
                <a:solidFill>
                  <a:srgbClr val="008000"/>
                </a:solidFill>
              </a:rPr>
              <a:t>подробная схема строения клеточной стенки грамотрицательных бактерий, внешний лист мембраны которых образован преимущественно </a:t>
            </a:r>
            <a:r>
              <a:rPr lang="ru-RU" sz="1200" dirty="0" err="1">
                <a:solidFill>
                  <a:srgbClr val="008000"/>
                </a:solidFill>
              </a:rPr>
              <a:t>липополисахаридами</a:t>
            </a:r>
            <a:r>
              <a:rPr lang="ru-RU" sz="1200" dirty="0">
                <a:solidFill>
                  <a:srgbClr val="008000"/>
                </a:solidFill>
              </a:rPr>
              <a:t> (справа)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A55276-C022-43A8-ADD6-BA9C564CE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090617"/>
            <a:ext cx="2088232" cy="32398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B1BBB1-32BA-4EBB-9EB6-0140601B94B2}"/>
              </a:ext>
            </a:extLst>
          </p:cNvPr>
          <p:cNvSpPr txBox="1"/>
          <p:nvPr/>
        </p:nvSpPr>
        <p:spPr>
          <a:xfrm>
            <a:off x="5940152" y="1305013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0" i="0" u="none" strike="noStrike" baseline="0" dirty="0">
                <a:solidFill>
                  <a:srgbClr val="008000"/>
                </a:solidFill>
              </a:rPr>
              <a:t>(a)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Схематичное представление моно-слоя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LPS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на границе раздела воздух-вода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. (b)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теоретическая модель рас-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пределения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плотности рассеяния пер-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пендикулярно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поверхности раздела. Обозначения соответствуют 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углеводо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-родным цепям липида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(HC), 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внутрен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-ним полисахаридам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(IOS)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и боковым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 O-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антигенам 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(OSC); 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воздух и вода </a:t>
            </a:r>
            <a:r>
              <a:rPr lang="ru-RU" sz="1400" b="0" i="0" u="none" strike="noStrike" baseline="0" dirty="0" err="1">
                <a:solidFill>
                  <a:srgbClr val="008000"/>
                </a:solidFill>
              </a:rPr>
              <a:t>счи-таются</a:t>
            </a:r>
            <a:r>
              <a:rPr lang="ru-RU" sz="1400" b="0" i="0" u="none" strike="noStrike" baseline="0" dirty="0">
                <a:solidFill>
                  <a:srgbClr val="008000"/>
                </a:solidFill>
              </a:rPr>
              <a:t> непрерывными средами</a:t>
            </a:r>
            <a:r>
              <a:rPr lang="en-US" sz="1400" b="0" i="0" u="none" strike="noStrike" baseline="0" dirty="0">
                <a:solidFill>
                  <a:srgbClr val="008000"/>
                </a:solidFill>
              </a:rPr>
              <a:t>. </a:t>
            </a:r>
            <a:r>
              <a:rPr lang="ru-RU" sz="1400" dirty="0" err="1">
                <a:solidFill>
                  <a:srgbClr val="008000"/>
                </a:solidFill>
              </a:rPr>
              <a:t>Пунк</a:t>
            </a:r>
            <a:r>
              <a:rPr lang="ru-RU" sz="1400" dirty="0">
                <a:solidFill>
                  <a:srgbClr val="008000"/>
                </a:solidFill>
              </a:rPr>
              <a:t>-тир отмечает положение гидрофобно-гидрофильного интерфейса</a:t>
            </a:r>
            <a:endParaRPr lang="en-US" sz="1400" dirty="0">
              <a:solidFill>
                <a:srgbClr val="008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F0E2D3-8805-4BB5-8C13-207DA7CA9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3" y="867176"/>
            <a:ext cx="975171" cy="22428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CE8735-E6E4-4528-A4C6-27DB102B4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81" y="1785128"/>
            <a:ext cx="2560539" cy="1283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CDA17E-C64F-447A-A58B-855F50D845D2}"/>
              </a:ext>
            </a:extLst>
          </p:cNvPr>
          <p:cNvSpPr txBox="1"/>
          <p:nvPr/>
        </p:nvSpPr>
        <p:spPr>
          <a:xfrm>
            <a:off x="1294498" y="1117304"/>
            <a:ext cx="1462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>
                <a:solidFill>
                  <a:srgbClr val="008000"/>
                </a:solidFill>
              </a:rPr>
              <a:t>липополисахариды</a:t>
            </a:r>
            <a:endParaRPr lang="en-US" sz="1200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FA4A9AF-BDEF-4349-B312-E8BC4D1CFD75}"/>
              </a:ext>
            </a:extLst>
          </p:cNvPr>
          <p:cNvCxnSpPr/>
          <p:nvPr/>
        </p:nvCxnSpPr>
        <p:spPr>
          <a:xfrm flipH="1">
            <a:off x="755576" y="1394303"/>
            <a:ext cx="936104" cy="390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68468C6-D8B1-41D3-9D83-0F754454404C}"/>
              </a:ext>
            </a:extLst>
          </p:cNvPr>
          <p:cNvCxnSpPr/>
          <p:nvPr/>
        </p:nvCxnSpPr>
        <p:spPr>
          <a:xfrm>
            <a:off x="1708918" y="1401752"/>
            <a:ext cx="126778" cy="449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6A4A191E-1BAE-4B7B-B37A-FA7842955436}"/>
              </a:ext>
            </a:extLst>
          </p:cNvPr>
          <p:cNvCxnSpPr/>
          <p:nvPr/>
        </p:nvCxnSpPr>
        <p:spPr>
          <a:xfrm>
            <a:off x="1730747" y="1382564"/>
            <a:ext cx="248965" cy="473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BC34E50-F7A8-4B39-AFA5-B6DBA71899DC}"/>
              </a:ext>
            </a:extLst>
          </p:cNvPr>
          <p:cNvCxnSpPr/>
          <p:nvPr/>
        </p:nvCxnSpPr>
        <p:spPr>
          <a:xfrm>
            <a:off x="1772307" y="1401752"/>
            <a:ext cx="567445" cy="442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794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3BCF5666-2868-11CF-2416-2332FAAC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699542"/>
            <a:ext cx="784887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2100" b="1" dirty="0">
                <a:solidFill>
                  <a:srgbClr val="002060"/>
                </a:solidFill>
              </a:rPr>
              <a:t>Почему нейтронное и синхротронное излучение используется для изучения конденсированных сред</a:t>
            </a:r>
            <a:r>
              <a:rPr lang="en-GB" altLang="en-US" sz="21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292" name="Rectangle 5">
            <a:extLst>
              <a:ext uri="{FF2B5EF4-FFF2-40B4-BE49-F238E27FC236}">
                <a16:creationId xmlns:a16="http://schemas.microsoft.com/office/drawing/2014/main" id="{82623D21-6556-B125-579D-495DFAFBF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439" y="1851670"/>
            <a:ext cx="8064896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5000"/>
              </a:lnSpc>
            </a:pPr>
            <a:r>
              <a:rPr lang="ru-RU" altLang="en-US" sz="2100" dirty="0">
                <a:solidFill>
                  <a:srgbClr val="0070C0"/>
                </a:solidFill>
              </a:rPr>
              <a:t>Это</a:t>
            </a:r>
            <a:r>
              <a:rPr lang="ru-RU" altLang="en-US" sz="2100" dirty="0"/>
              <a:t> </a:t>
            </a:r>
            <a:r>
              <a:rPr lang="ru-RU" altLang="en-US" sz="2100" dirty="0">
                <a:solidFill>
                  <a:srgbClr val="FF0000"/>
                </a:solidFill>
              </a:rPr>
              <a:t>микро</a:t>
            </a:r>
            <a:r>
              <a:rPr lang="ru-RU" altLang="en-US" sz="2100" dirty="0">
                <a:solidFill>
                  <a:srgbClr val="0070C0"/>
                </a:solidFill>
              </a:rPr>
              <a:t>скопические</a:t>
            </a:r>
            <a:r>
              <a:rPr lang="ru-RU" altLang="en-US" sz="2100" dirty="0"/>
              <a:t> </a:t>
            </a:r>
            <a:r>
              <a:rPr lang="ru-RU" altLang="en-US" sz="2100" dirty="0">
                <a:solidFill>
                  <a:srgbClr val="0070C0"/>
                </a:solidFill>
              </a:rPr>
              <a:t>пробы, которые дополняют (или замещают) другие</a:t>
            </a:r>
            <a:r>
              <a:rPr lang="ru-RU" altLang="en-US" sz="2100" dirty="0"/>
              <a:t> </a:t>
            </a:r>
            <a:r>
              <a:rPr lang="ru-RU" altLang="en-US" sz="2100" dirty="0">
                <a:solidFill>
                  <a:srgbClr val="FF0000"/>
                </a:solidFill>
              </a:rPr>
              <a:t>макро</a:t>
            </a:r>
            <a:r>
              <a:rPr lang="ru-RU" altLang="en-US" sz="2100" dirty="0">
                <a:solidFill>
                  <a:srgbClr val="0070C0"/>
                </a:solidFill>
              </a:rPr>
              <a:t>скопические</a:t>
            </a:r>
            <a:r>
              <a:rPr lang="ru-RU" altLang="en-US" sz="2100" dirty="0"/>
              <a:t> </a:t>
            </a:r>
            <a:r>
              <a:rPr lang="ru-RU" altLang="en-US" sz="2100" dirty="0">
                <a:solidFill>
                  <a:srgbClr val="0070C0"/>
                </a:solidFill>
              </a:rPr>
              <a:t>методы исследований</a:t>
            </a:r>
            <a:endParaRPr lang="en-GB" altLang="en-US" sz="2100" dirty="0">
              <a:solidFill>
                <a:srgbClr val="0070C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GB" altLang="en-US" sz="2100" dirty="0"/>
          </a:p>
          <a:p>
            <a:pPr algn="just" eaLnBrk="1" hangingPunct="1">
              <a:lnSpc>
                <a:spcPct val="80000"/>
              </a:lnSpc>
            </a:pPr>
            <a:r>
              <a:rPr lang="ru-RU" altLang="en-US" sz="2100" dirty="0">
                <a:solidFill>
                  <a:srgbClr val="0070C0"/>
                </a:solidFill>
              </a:rPr>
              <a:t>Дают информацию на размерах </a:t>
            </a:r>
            <a:r>
              <a:rPr lang="ru-RU" altLang="en-US" sz="2100" dirty="0">
                <a:solidFill>
                  <a:srgbClr val="FF0000"/>
                </a:solidFill>
              </a:rPr>
              <a:t>нанометров</a:t>
            </a:r>
            <a:r>
              <a:rPr lang="ru-RU" altLang="en-US" sz="2100" dirty="0">
                <a:solidFill>
                  <a:srgbClr val="0070C0"/>
                </a:solidFill>
              </a:rPr>
              <a:t> или </a:t>
            </a:r>
            <a:r>
              <a:rPr lang="ru-RU" altLang="en-US" sz="2100" dirty="0">
                <a:solidFill>
                  <a:srgbClr val="FF0000"/>
                </a:solidFill>
              </a:rPr>
              <a:t>Ангстрем</a:t>
            </a:r>
          </a:p>
          <a:p>
            <a:pPr algn="just" eaLnBrk="1" hangingPunct="1">
              <a:lnSpc>
                <a:spcPct val="80000"/>
              </a:lnSpc>
            </a:pPr>
            <a:endParaRPr lang="en-GB" altLang="en-US" sz="2100" dirty="0"/>
          </a:p>
          <a:p>
            <a:pPr algn="just" eaLnBrk="1" hangingPunct="1">
              <a:lnSpc>
                <a:spcPct val="80000"/>
              </a:lnSpc>
            </a:pPr>
            <a:r>
              <a:rPr lang="ru-RU" altLang="en-US" sz="2100" dirty="0">
                <a:solidFill>
                  <a:srgbClr val="0070C0"/>
                </a:solidFill>
              </a:rPr>
              <a:t>Предоставляют информацию о структуре </a:t>
            </a:r>
            <a:r>
              <a:rPr lang="ru-RU" altLang="en-US" sz="2100" dirty="0">
                <a:solidFill>
                  <a:srgbClr val="FF0000"/>
                </a:solidFill>
              </a:rPr>
              <a:t>И</a:t>
            </a:r>
            <a:r>
              <a:rPr lang="ru-RU" altLang="en-US" sz="2100" dirty="0">
                <a:solidFill>
                  <a:srgbClr val="0070C0"/>
                </a:solidFill>
              </a:rPr>
              <a:t> динамике изучаемых систем</a:t>
            </a:r>
            <a:endParaRPr lang="en-GB" altLang="en-US" sz="2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AA85FF-F000-4747-BECD-EBFADE6A412F}"/>
              </a:ext>
            </a:extLst>
          </p:cNvPr>
          <p:cNvSpPr txBox="1"/>
          <p:nvPr/>
        </p:nvSpPr>
        <p:spPr>
          <a:xfrm>
            <a:off x="84046" y="4337879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rgbClr val="008000"/>
                </a:solidFill>
              </a:rPr>
              <a:t>S</a:t>
            </a:r>
            <a:r>
              <a:rPr lang="ru-RU" sz="1000" b="0" i="0" u="none" strike="noStrike" baseline="0" dirty="0">
                <a:solidFill>
                  <a:srgbClr val="008000"/>
                </a:solidFill>
              </a:rPr>
              <a:t>.</a:t>
            </a:r>
            <a:r>
              <a:rPr lang="en-US" sz="10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000" b="0" i="0" u="none" strike="noStrike" baseline="0" dirty="0" err="1">
                <a:solidFill>
                  <a:srgbClr val="008000"/>
                </a:solidFill>
              </a:rPr>
              <a:t>Micciulla</a:t>
            </a:r>
            <a:r>
              <a:rPr lang="ru-RU" sz="10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000" b="0" i="0" u="none" strike="noStrike" baseline="0" dirty="0" err="1">
                <a:solidFill>
                  <a:srgbClr val="008000"/>
                </a:solidFill>
              </a:rPr>
              <a:t>e.a.</a:t>
            </a:r>
            <a:r>
              <a:rPr lang="en-US" sz="1000" b="0" i="0" u="none" strike="noStrike" baseline="0" dirty="0">
                <a:solidFill>
                  <a:srgbClr val="008000"/>
                </a:solidFill>
              </a:rPr>
              <a:t> Structure and Conformation of Wild-Type Bacterial</a:t>
            </a:r>
            <a:r>
              <a:rPr lang="ru-RU" sz="10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000" b="0" i="0" u="none" strike="noStrike" baseline="0" dirty="0">
                <a:solidFill>
                  <a:srgbClr val="008000"/>
                </a:solidFill>
              </a:rPr>
              <a:t>Lipopolysaccharide Layers at Air-Water Interfaces</a:t>
            </a:r>
            <a:r>
              <a:rPr lang="ru-RU" sz="10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000" b="0" i="0" u="none" strike="noStrike" baseline="0" dirty="0">
                <a:solidFill>
                  <a:srgbClr val="008000"/>
                </a:solidFill>
              </a:rPr>
              <a:t>Biophysical Journal 116, 1259–1269, April 2, 2019</a:t>
            </a:r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778D26-FA64-48F9-8DD2-B8E0AF86BAE0}"/>
              </a:ext>
            </a:extLst>
          </p:cNvPr>
          <p:cNvSpPr txBox="1"/>
          <p:nvPr/>
        </p:nvSpPr>
        <p:spPr>
          <a:xfrm>
            <a:off x="251520" y="68251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0" u="none" strike="noStrike" baseline="0" dirty="0">
                <a:solidFill>
                  <a:srgbClr val="0033CC"/>
                </a:solidFill>
              </a:rPr>
              <a:t>Структура </a:t>
            </a:r>
            <a:r>
              <a:rPr lang="ru-RU" sz="1800" b="1" i="0" u="none" strike="noStrike" baseline="0" dirty="0" err="1">
                <a:solidFill>
                  <a:srgbClr val="0033CC"/>
                </a:solidFill>
              </a:rPr>
              <a:t>монослоев</a:t>
            </a:r>
            <a:r>
              <a:rPr lang="ru-RU" sz="1800" b="1" i="0" u="none" strike="noStrike" baseline="0" dirty="0">
                <a:solidFill>
                  <a:srgbClr val="0033CC"/>
                </a:solidFill>
              </a:rPr>
              <a:t> </a:t>
            </a:r>
            <a:r>
              <a:rPr lang="ru-RU" sz="1800" b="1" i="0" u="none" strike="noStrike" baseline="0" dirty="0" err="1">
                <a:solidFill>
                  <a:srgbClr val="0033CC"/>
                </a:solidFill>
              </a:rPr>
              <a:t>липосахаридов</a:t>
            </a:r>
            <a:r>
              <a:rPr lang="ru-RU" sz="1800" b="1" i="0" u="none" strike="noStrike" baseline="0" dirty="0">
                <a:solidFill>
                  <a:srgbClr val="0033CC"/>
                </a:solidFill>
              </a:rPr>
              <a:t> из бактерии </a:t>
            </a:r>
            <a:r>
              <a:rPr lang="en-US" sz="1800" b="1" i="0" u="none" strike="noStrike" baseline="0" dirty="0">
                <a:solidFill>
                  <a:srgbClr val="0033CC"/>
                </a:solidFill>
              </a:rPr>
              <a:t>Escherichia coli O55:B5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2D5623-6C77-4A4D-BA5C-899F205D8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043" y="1131590"/>
            <a:ext cx="2298101" cy="3253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DD2DEF-DD96-4F7A-891F-547FF477837A}"/>
              </a:ext>
            </a:extLst>
          </p:cNvPr>
          <p:cNvSpPr txBox="1"/>
          <p:nvPr/>
        </p:nvSpPr>
        <p:spPr>
          <a:xfrm>
            <a:off x="5868144" y="1275606"/>
            <a:ext cx="3096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0" i="0" u="none" strike="noStrike" baseline="0" dirty="0">
                <a:solidFill>
                  <a:srgbClr val="008000"/>
                </a:solidFill>
              </a:rPr>
              <a:t>Совместный анализ рентгеновских и </a:t>
            </a:r>
            <a:r>
              <a:rPr lang="ru-RU" sz="1200" b="0" i="0" u="none" strike="noStrike" baseline="0" dirty="0" err="1">
                <a:solidFill>
                  <a:srgbClr val="008000"/>
                </a:solidFill>
              </a:rPr>
              <a:t>нейт-ронных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данных решает фазовую проблему. В рассматриваемой работе было показано, что действительно внутренние </a:t>
            </a:r>
            <a:r>
              <a:rPr lang="ru-RU" sz="1200" b="0" i="0" u="none" strike="noStrike" baseline="0" dirty="0" err="1">
                <a:solidFill>
                  <a:srgbClr val="008000"/>
                </a:solidFill>
              </a:rPr>
              <a:t>липолисаха-риды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(IOS)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формируют достаточно плотный слой, тогда как боковые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 O-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антигены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(OSC)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вытянуты. </a:t>
            </a:r>
            <a:r>
              <a:rPr lang="ru-RU" sz="1200" dirty="0">
                <a:solidFill>
                  <a:srgbClr val="008000"/>
                </a:solidFill>
              </a:rPr>
              <a:t>Показано какие структурные из-</a:t>
            </a:r>
            <a:r>
              <a:rPr lang="ru-RU" sz="1200" dirty="0" err="1">
                <a:solidFill>
                  <a:srgbClr val="008000"/>
                </a:solidFill>
              </a:rPr>
              <a:t>менения</a:t>
            </a:r>
            <a:r>
              <a:rPr lang="ru-RU" sz="1200" dirty="0">
                <a:solidFill>
                  <a:srgbClr val="008000"/>
                </a:solidFill>
              </a:rPr>
              <a:t> в </a:t>
            </a:r>
            <a:r>
              <a:rPr lang="ru-RU" sz="1200" dirty="0" err="1">
                <a:solidFill>
                  <a:srgbClr val="008000"/>
                </a:solidFill>
              </a:rPr>
              <a:t>монослое</a:t>
            </a:r>
            <a:r>
              <a:rPr lang="ru-RU" sz="1200" dirty="0">
                <a:solidFill>
                  <a:srgbClr val="008000"/>
                </a:solidFill>
              </a:rPr>
              <a:t> происходят под воз-действием двухвалентных ионов и </a:t>
            </a:r>
            <a:r>
              <a:rPr lang="ru-RU" sz="1200" dirty="0" err="1">
                <a:solidFill>
                  <a:srgbClr val="008000"/>
                </a:solidFill>
              </a:rPr>
              <a:t>опреде</a:t>
            </a:r>
            <a:r>
              <a:rPr lang="ru-RU" sz="1200" dirty="0">
                <a:solidFill>
                  <a:srgbClr val="008000"/>
                </a:solidFill>
              </a:rPr>
              <a:t>-лить какой размер поверхности приходится на одну молекулу. Экспериментальные ре-</a:t>
            </a:r>
            <a:r>
              <a:rPr lang="ru-RU" sz="1200" dirty="0" err="1">
                <a:solidFill>
                  <a:srgbClr val="008000"/>
                </a:solidFill>
              </a:rPr>
              <a:t>зультаты</a:t>
            </a:r>
            <a:r>
              <a:rPr lang="ru-RU" sz="1200" dirty="0">
                <a:solidFill>
                  <a:srgbClr val="008000"/>
                </a:solidFill>
              </a:rPr>
              <a:t> подтверждают предсказания </a:t>
            </a:r>
            <a:r>
              <a:rPr lang="ru-RU" sz="1200" dirty="0" err="1">
                <a:solidFill>
                  <a:srgbClr val="008000"/>
                </a:solidFill>
              </a:rPr>
              <a:t>тео-рии</a:t>
            </a:r>
            <a:r>
              <a:rPr lang="ru-RU" sz="1200" dirty="0">
                <a:solidFill>
                  <a:srgbClr val="008000"/>
                </a:solidFill>
              </a:rPr>
              <a:t> полимерных щеток с модифицирован-</a:t>
            </a:r>
            <a:r>
              <a:rPr lang="ru-RU" sz="1200" dirty="0" err="1">
                <a:solidFill>
                  <a:srgbClr val="008000"/>
                </a:solidFill>
              </a:rPr>
              <a:t>ными</a:t>
            </a:r>
            <a:r>
              <a:rPr lang="ru-RU" sz="1200" dirty="0">
                <a:solidFill>
                  <a:srgbClr val="008000"/>
                </a:solidFill>
              </a:rPr>
              <a:t> окончаниями.</a:t>
            </a:r>
            <a:endParaRPr lang="en-US" sz="1200" b="0" i="0" u="none" strike="noStrike" baseline="0" dirty="0">
              <a:solidFill>
                <a:srgbClr val="008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175740-B960-4FD4-82C5-7292B28F8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9" y="1201649"/>
            <a:ext cx="1701609" cy="14401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B58978-3A10-46B3-90CE-88C378AAE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079" y="1201650"/>
            <a:ext cx="1677319" cy="144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C39A8C-E6AB-4E71-B8A0-830876A433A6}"/>
              </a:ext>
            </a:extLst>
          </p:cNvPr>
          <p:cNvSpPr txBox="1"/>
          <p:nvPr/>
        </p:nvSpPr>
        <p:spPr>
          <a:xfrm>
            <a:off x="159132" y="2614434"/>
            <a:ext cx="3335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</a:rPr>
              <a:t>Почему важен совместный анализ рентгенов-</a:t>
            </a:r>
            <a:r>
              <a:rPr lang="ru-RU" sz="1200" dirty="0" err="1">
                <a:solidFill>
                  <a:srgbClr val="FF0000"/>
                </a:solidFill>
              </a:rPr>
              <a:t>ских</a:t>
            </a:r>
            <a:r>
              <a:rPr lang="ru-RU" sz="1200" dirty="0">
                <a:solidFill>
                  <a:srgbClr val="FF0000"/>
                </a:solidFill>
              </a:rPr>
              <a:t> и нейтронных данных?</a:t>
            </a:r>
          </a:p>
          <a:p>
            <a:pPr algn="just"/>
            <a:r>
              <a:rPr lang="ru-RU" sz="1200" dirty="0">
                <a:solidFill>
                  <a:srgbClr val="008000"/>
                </a:solidFill>
              </a:rPr>
              <a:t>Различные профили </a:t>
            </a:r>
            <a:r>
              <a:rPr lang="en-US" sz="1200" dirty="0">
                <a:solidFill>
                  <a:srgbClr val="008000"/>
                </a:solidFill>
              </a:rPr>
              <a:t>SLD </a:t>
            </a:r>
            <a:r>
              <a:rPr lang="ru-RU" sz="1200" dirty="0">
                <a:solidFill>
                  <a:srgbClr val="008000"/>
                </a:solidFill>
              </a:rPr>
              <a:t>и различные </a:t>
            </a:r>
            <a:r>
              <a:rPr lang="ru-RU" sz="1200" dirty="0" err="1">
                <a:solidFill>
                  <a:srgbClr val="008000"/>
                </a:solidFill>
              </a:rPr>
              <a:t>положе-ние</a:t>
            </a:r>
            <a:r>
              <a:rPr lang="ru-RU" sz="1200" dirty="0">
                <a:solidFill>
                  <a:srgbClr val="008000"/>
                </a:solidFill>
              </a:rPr>
              <a:t> интерфейсов, дающие одинаковые </a:t>
            </a:r>
            <a:r>
              <a:rPr lang="ru-RU" sz="1200" dirty="0" err="1">
                <a:solidFill>
                  <a:srgbClr val="008000"/>
                </a:solidFill>
              </a:rPr>
              <a:t>реф-лектометрические</a:t>
            </a:r>
            <a:r>
              <a:rPr lang="ru-RU" sz="1200" dirty="0">
                <a:solidFill>
                  <a:srgbClr val="008000"/>
                </a:solidFill>
              </a:rPr>
              <a:t> кривые (фазовая проблема)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J. </a:t>
            </a:r>
            <a:r>
              <a:rPr lang="en-US" sz="1200" b="0" i="0" u="none" strike="noStrike" baseline="0" dirty="0" err="1">
                <a:solidFill>
                  <a:srgbClr val="008000"/>
                </a:solidFill>
              </a:rPr>
              <a:t>Daillant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,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A. </a:t>
            </a:r>
            <a:r>
              <a:rPr lang="en-US" sz="1200" b="0" i="0" u="none" strike="noStrike" baseline="0" dirty="0" err="1">
                <a:solidFill>
                  <a:srgbClr val="008000"/>
                </a:solidFill>
              </a:rPr>
              <a:t>Gibaud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 (Eds.)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X-ray and Neutron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Ref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-</a:t>
            </a:r>
            <a:r>
              <a:rPr lang="en-US" sz="1200" b="0" i="0" u="none" strike="noStrike" baseline="0" dirty="0" err="1">
                <a:solidFill>
                  <a:srgbClr val="008000"/>
                </a:solidFill>
              </a:rPr>
              <a:t>lectivity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: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Principles and Applications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. </a:t>
            </a:r>
            <a:r>
              <a:rPr lang="de-DE" sz="1200" b="0" i="0" u="none" strike="noStrike" baseline="0" dirty="0" err="1">
                <a:solidFill>
                  <a:srgbClr val="008000"/>
                </a:solidFill>
              </a:rPr>
              <a:t>Lect</a:t>
            </a:r>
            <a:r>
              <a:rPr lang="de-DE" sz="1200" b="0" i="0" u="none" strike="noStrike" baseline="0" dirty="0">
                <a:solidFill>
                  <a:srgbClr val="008000"/>
                </a:solidFill>
              </a:rPr>
              <a:t>. Notes Phys. 770 (Springer, Berlin Heidelberg 2009)</a:t>
            </a:r>
            <a:endParaRPr lang="en-US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68F8F5-18DF-447B-AA5C-76711E0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766" y="1019708"/>
            <a:ext cx="3211588" cy="3350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7FFD80-560A-446B-B3BE-DC4F311C1B5F}"/>
              </a:ext>
            </a:extLst>
          </p:cNvPr>
          <p:cNvSpPr txBox="1"/>
          <p:nvPr/>
        </p:nvSpPr>
        <p:spPr>
          <a:xfrm>
            <a:off x="84046" y="4337879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8000"/>
                </a:solidFill>
              </a:rPr>
              <a:t>E</a:t>
            </a:r>
            <a:r>
              <a:rPr lang="ru-RU" sz="1000" dirty="0">
                <a:solidFill>
                  <a:srgbClr val="008000"/>
                </a:solidFill>
              </a:rPr>
              <a:t>.</a:t>
            </a:r>
            <a:r>
              <a:rPr lang="en-US" sz="1000" dirty="0">
                <a:solidFill>
                  <a:srgbClr val="008000"/>
                </a:solidFill>
              </a:rPr>
              <a:t>F. Semeraro</a:t>
            </a:r>
            <a:r>
              <a:rPr lang="ru-RU" sz="1000" dirty="0">
                <a:solidFill>
                  <a:srgbClr val="008000"/>
                </a:solidFill>
              </a:rPr>
              <a:t> </a:t>
            </a:r>
            <a:r>
              <a:rPr lang="en-US" sz="1000" b="0" i="0" u="none" strike="noStrike" baseline="0" dirty="0" err="1">
                <a:solidFill>
                  <a:srgbClr val="008000"/>
                </a:solidFill>
              </a:rPr>
              <a:t>e.a.</a:t>
            </a:r>
            <a:r>
              <a:rPr lang="en-US" sz="1000" b="0" i="0" u="none" strike="noStrike" baseline="0" dirty="0">
                <a:solidFill>
                  <a:srgbClr val="008000"/>
                </a:solidFill>
              </a:rPr>
              <a:t> </a:t>
            </a:r>
            <a:r>
              <a:rPr lang="en-US" sz="1000" dirty="0">
                <a:solidFill>
                  <a:srgbClr val="008000"/>
                </a:solidFill>
              </a:rPr>
              <a:t>Increasing complexity in small-angle X-ray and</a:t>
            </a:r>
            <a:r>
              <a:rPr lang="ru-RU" sz="1000" dirty="0">
                <a:solidFill>
                  <a:srgbClr val="008000"/>
                </a:solidFill>
              </a:rPr>
              <a:t> </a:t>
            </a:r>
            <a:r>
              <a:rPr lang="en-US" sz="1000" dirty="0">
                <a:solidFill>
                  <a:srgbClr val="008000"/>
                </a:solidFill>
              </a:rPr>
              <a:t>neutron scattering experiments: from biological</a:t>
            </a:r>
            <a:r>
              <a:rPr lang="ru-RU" sz="1000" dirty="0">
                <a:solidFill>
                  <a:srgbClr val="008000"/>
                </a:solidFill>
              </a:rPr>
              <a:t> </a:t>
            </a:r>
            <a:r>
              <a:rPr lang="en-US" sz="1000" dirty="0">
                <a:solidFill>
                  <a:srgbClr val="008000"/>
                </a:solidFill>
              </a:rPr>
              <a:t>membrane mimics to live cells</a:t>
            </a:r>
            <a:r>
              <a:rPr lang="ru-RU" sz="1000" dirty="0">
                <a:solidFill>
                  <a:srgbClr val="008000"/>
                </a:solidFill>
              </a:rPr>
              <a:t>. </a:t>
            </a:r>
            <a:r>
              <a:rPr lang="en-US" sz="1000" b="1" i="1" dirty="0">
                <a:solidFill>
                  <a:srgbClr val="008000"/>
                </a:solidFill>
              </a:rPr>
              <a:t>Soft Matter</a:t>
            </a:r>
            <a:r>
              <a:rPr lang="en-US" sz="1000" dirty="0">
                <a:solidFill>
                  <a:srgbClr val="008000"/>
                </a:solidFill>
              </a:rPr>
              <a:t>, 2021,</a:t>
            </a:r>
          </a:p>
          <a:p>
            <a:r>
              <a:rPr lang="en-US" sz="1000" dirty="0">
                <a:solidFill>
                  <a:srgbClr val="008000"/>
                </a:solidFill>
              </a:rPr>
              <a:t>17, 222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870EF-6A24-4B66-BCBF-DD1D5537B5D4}"/>
              </a:ext>
            </a:extLst>
          </p:cNvPr>
          <p:cNvSpPr txBox="1"/>
          <p:nvPr/>
        </p:nvSpPr>
        <p:spPr>
          <a:xfrm>
            <a:off x="251520" y="68251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0" u="none" strike="noStrike" baseline="0" dirty="0">
                <a:solidFill>
                  <a:srgbClr val="0033CC"/>
                </a:solidFill>
                <a:latin typeface="AdvPS6EC0"/>
              </a:rPr>
              <a:t>Исследования живой бактерии </a:t>
            </a:r>
            <a:r>
              <a:rPr lang="en-US" sz="1800" b="1" i="0" u="none" strike="noStrike" baseline="0" dirty="0">
                <a:solidFill>
                  <a:srgbClr val="0033CC"/>
                </a:solidFill>
                <a:latin typeface="AdvPS6ECA"/>
              </a:rPr>
              <a:t>Escherichia coli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72C0A4-6354-4D2C-84ED-2F8F8971E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39" y="1203598"/>
            <a:ext cx="2719186" cy="16682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262241-EA94-40B9-BE77-6231BA843139}"/>
              </a:ext>
            </a:extLst>
          </p:cNvPr>
          <p:cNvSpPr txBox="1"/>
          <p:nvPr/>
        </p:nvSpPr>
        <p:spPr>
          <a:xfrm>
            <a:off x="35496" y="3003798"/>
            <a:ext cx="3144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008000"/>
                </a:solidFill>
              </a:rPr>
              <a:t>Бактерия состоит из внешней мембраны, со-держащей </a:t>
            </a:r>
            <a:r>
              <a:rPr lang="ru-RU" sz="1200" dirty="0" err="1">
                <a:solidFill>
                  <a:srgbClr val="008000"/>
                </a:solidFill>
              </a:rPr>
              <a:t>липолисахариды</a:t>
            </a:r>
            <a:r>
              <a:rPr lang="ru-RU" sz="1200" dirty="0">
                <a:solidFill>
                  <a:srgbClr val="008000"/>
                </a:solidFill>
              </a:rPr>
              <a:t> (капсула), </a:t>
            </a:r>
            <a:r>
              <a:rPr lang="ru-RU" sz="1200" dirty="0" err="1">
                <a:solidFill>
                  <a:srgbClr val="008000"/>
                </a:solidFill>
              </a:rPr>
              <a:t>внут-ренней</a:t>
            </a:r>
            <a:r>
              <a:rPr lang="ru-RU" sz="1200" dirty="0">
                <a:solidFill>
                  <a:srgbClr val="008000"/>
                </a:solidFill>
              </a:rPr>
              <a:t> мембраны (стенка клетки), </a:t>
            </a:r>
            <a:r>
              <a:rPr lang="ru-RU" sz="1200" dirty="0" err="1">
                <a:solidFill>
                  <a:srgbClr val="008000"/>
                </a:solidFill>
              </a:rPr>
              <a:t>мембра-ны</a:t>
            </a:r>
            <a:r>
              <a:rPr lang="ru-RU" sz="1200" dirty="0">
                <a:solidFill>
                  <a:srgbClr val="008000"/>
                </a:solidFill>
              </a:rPr>
              <a:t> цитоплазмы, хвостика (</a:t>
            </a:r>
            <a:r>
              <a:rPr lang="ru-RU" sz="1200" dirty="0" err="1">
                <a:solidFill>
                  <a:srgbClr val="008000"/>
                </a:solidFill>
              </a:rPr>
              <a:t>флагеллы</a:t>
            </a:r>
            <a:r>
              <a:rPr lang="ru-RU" sz="1200" dirty="0">
                <a:solidFill>
                  <a:srgbClr val="008000"/>
                </a:solidFill>
              </a:rPr>
              <a:t>), ДНК и рибосом.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5DBF2B-7DF5-4C3D-9541-99E6B9E15D2A}"/>
              </a:ext>
            </a:extLst>
          </p:cNvPr>
          <p:cNvSpPr txBox="1"/>
          <p:nvPr/>
        </p:nvSpPr>
        <p:spPr>
          <a:xfrm>
            <a:off x="6322911" y="1051842"/>
            <a:ext cx="27471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0" i="0" u="none" strike="noStrike" baseline="0" dirty="0">
                <a:solidFill>
                  <a:srgbClr val="008000"/>
                </a:solidFill>
              </a:rPr>
              <a:t>А) схематическое изображение вари-</a:t>
            </a:r>
            <a:r>
              <a:rPr lang="ru-RU" sz="1200" b="0" i="0" u="none" strike="noStrike" baseline="0" dirty="0" err="1">
                <a:solidFill>
                  <a:srgbClr val="008000"/>
                </a:solidFill>
              </a:rPr>
              <a:t>ации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контраста в экспериментах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SANS 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для выделения сигналов от отдельных компонент бактерии. В) инвариант рассеяния (Порода) от различных час-</a:t>
            </a:r>
            <a:r>
              <a:rPr lang="ru-RU" sz="1200" b="0" i="0" u="none" strike="noStrike" baseline="0" dirty="0" err="1">
                <a:solidFill>
                  <a:srgbClr val="008000"/>
                </a:solidFill>
              </a:rPr>
              <a:t>тей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бактерии. </a:t>
            </a:r>
            <a:r>
              <a:rPr lang="en-US" sz="1200" b="0" i="0" u="none" strike="noStrike" baseline="0" dirty="0">
                <a:solidFill>
                  <a:srgbClr val="008000"/>
                </a:solidFill>
              </a:rPr>
              <a:t>C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) кривые </a:t>
            </a:r>
            <a:r>
              <a:rPr lang="ru-RU" sz="1200" b="0" i="0" u="none" strike="noStrike" baseline="0" dirty="0" err="1">
                <a:solidFill>
                  <a:srgbClr val="008000"/>
                </a:solidFill>
              </a:rPr>
              <a:t>малоуглового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рассеяния и их подгонка моделью бак-</a:t>
            </a:r>
            <a:r>
              <a:rPr lang="ru-RU" sz="1200" b="0" i="0" u="none" strike="noStrike" baseline="0" dirty="0" err="1">
                <a:solidFill>
                  <a:srgbClr val="008000"/>
                </a:solidFill>
              </a:rPr>
              <a:t>терии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. Синие стрелки показывают об-</a:t>
            </a:r>
            <a:r>
              <a:rPr lang="ru-RU" sz="1200" b="0" i="0" u="none" strike="noStrike" baseline="0" dirty="0" err="1">
                <a:solidFill>
                  <a:srgbClr val="008000"/>
                </a:solidFill>
              </a:rPr>
              <a:t>ласти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кривой рассеяния, где </a:t>
            </a:r>
            <a:r>
              <a:rPr lang="ru-RU" sz="1200" b="0" i="0" u="none" strike="noStrike" baseline="0" dirty="0" err="1">
                <a:solidFill>
                  <a:srgbClr val="008000"/>
                </a:solidFill>
              </a:rPr>
              <a:t>домини-рует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вклад от полного объема клетки, а красные – где от оболочки клетки. На вставке показан полученный профиль плотности когерентного рассеяния для клетки. В результате были </a:t>
            </a:r>
            <a:r>
              <a:rPr lang="ru-RU" sz="1200" b="0" i="0" u="none" strike="noStrike" baseline="0" dirty="0" err="1">
                <a:solidFill>
                  <a:srgbClr val="008000"/>
                </a:solidFill>
              </a:rPr>
              <a:t>установле-ны</a:t>
            </a:r>
            <a:r>
              <a:rPr lang="ru-RU" sz="1200" b="0" i="0" u="none" strike="noStrike" baseline="0" dirty="0">
                <a:solidFill>
                  <a:srgbClr val="008000"/>
                </a:solidFill>
              </a:rPr>
              <a:t> как геометрические размеры</a:t>
            </a:r>
            <a:r>
              <a:rPr lang="ru-RU" sz="1200" b="0" i="0" u="none" strike="noStrike" dirty="0">
                <a:solidFill>
                  <a:srgbClr val="008000"/>
                </a:solidFill>
              </a:rPr>
              <a:t> тела клетки, так и толщины трех мембран оболочки.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F36D9B-321E-407C-BE7E-4830CB939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9" y="717376"/>
            <a:ext cx="5823821" cy="38825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910FD3-C6E1-408A-A549-CD108B6BD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04" y="692590"/>
            <a:ext cx="5502441" cy="386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979712" y="2643758"/>
            <a:ext cx="54812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kern="1200" dirty="0">
                <a:solidFill>
                  <a:srgbClr val="014179"/>
                </a:solidFill>
                <a:latin typeface="Arial Narrow" panose="020B0606020202030204" pitchFamily="34" charset="0"/>
                <a:cs typeface="Arial" pitchFamily="34" charset="0"/>
              </a:rPr>
              <a:t>СПАСИБО ЗА ВНИМАНИЕ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95536" y="627534"/>
            <a:ext cx="8568952" cy="0"/>
          </a:xfrm>
          <a:prstGeom prst="line">
            <a:avLst/>
          </a:prstGeom>
          <a:ln w="44450" cmpd="dbl">
            <a:solidFill>
              <a:srgbClr val="014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71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id="{DAA9B3C8-B1F3-732D-C83C-F27FBE967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709786"/>
            <a:ext cx="57721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2100" b="1" dirty="0">
                <a:solidFill>
                  <a:srgbClr val="002060"/>
                </a:solidFill>
              </a:rPr>
              <a:t>Синхротронное излучение </a:t>
            </a:r>
            <a:r>
              <a:rPr lang="en-GB" altLang="en-US" sz="2100" b="1" dirty="0">
                <a:solidFill>
                  <a:srgbClr val="002060"/>
                </a:solidFill>
              </a:rPr>
              <a:t>(</a:t>
            </a:r>
            <a:r>
              <a:rPr lang="ru-RU" altLang="en-US" sz="2100" b="1" dirty="0">
                <a:solidFill>
                  <a:srgbClr val="002060"/>
                </a:solidFill>
              </a:rPr>
              <a:t>СИ</a:t>
            </a:r>
            <a:r>
              <a:rPr lang="en-GB" altLang="en-US" sz="21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657411" name="Rectangle 3">
            <a:extLst>
              <a:ext uri="{FF2B5EF4-FFF2-40B4-BE49-F238E27FC236}">
                <a16:creationId xmlns:a16="http://schemas.microsoft.com/office/drawing/2014/main" id="{45197EB2-5619-6CBD-0BE1-F464A8D6A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347614"/>
            <a:ext cx="8424936" cy="30861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Фотоны</a:t>
            </a:r>
            <a:r>
              <a:rPr lang="en-GB" altLang="en-US" sz="18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–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электромагнитное излучение, генерируемое ускоряемыми заряженными частицами 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электроны, позитроны, протоны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…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Электроны</a:t>
            </a:r>
            <a:r>
              <a:rPr lang="en-GB" altLang="en-US" sz="18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двигающиеся со скоростью близкой к скорости света; при ускорении 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ru-RU" altLang="en-US" sz="1800" b="1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СИ</a:t>
            </a:r>
            <a:endParaRPr lang="en-GB" altLang="en-US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Широкий спектральный диапазон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энергий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/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длин волн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</a:p>
          <a:p>
            <a:pPr algn="just" eaLnBrk="1" hangingPunct="1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defRPr/>
            </a:pP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		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от инфракрасного 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(~0.1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эВ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; ~10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мкм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</a:p>
          <a:p>
            <a:pPr algn="just" eaLnBrk="1" hangingPunct="1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defRPr/>
            </a:pP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		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до жестких гамма 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(~1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МэВ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; ~1</a:t>
            </a:r>
            <a:r>
              <a:rPr lang="ru-RU" altLang="en-US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фм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</a:p>
          <a:p>
            <a:pPr algn="just" eaLnBrk="1" hangingPunct="1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Исключительная интенсивность</a:t>
            </a:r>
            <a:endParaRPr lang="en-GB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Сильно поляризованы</a:t>
            </a:r>
            <a:endParaRPr lang="en-GB" altLang="en-US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1251E2C7-33C5-0779-6AB9-E877F0380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176" y="574778"/>
            <a:ext cx="597217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2100" b="1" dirty="0">
                <a:solidFill>
                  <a:srgbClr val="002060"/>
                </a:solidFill>
              </a:rPr>
              <a:t>Как получают синхротронное излучение</a:t>
            </a:r>
            <a:r>
              <a:rPr lang="en-GB" altLang="en-US" sz="21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id="{98F09BC1-6675-87DE-757F-D28D9129D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8644"/>
            <a:ext cx="3217286" cy="216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665ED73-580A-D399-208A-8B41799EF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00" y="1394527"/>
            <a:ext cx="2359294" cy="156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355932-57E8-3810-D2D9-387C1F451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12" y="3251062"/>
            <a:ext cx="2426494" cy="106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D071F-3890-B7FB-CC01-BA552B2A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81" y="3289757"/>
            <a:ext cx="257175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5177D-7C98-04D7-02BC-642F56E19E67}"/>
              </a:ext>
            </a:extLst>
          </p:cNvPr>
          <p:cNvSpPr txBox="1"/>
          <p:nvPr/>
        </p:nvSpPr>
        <p:spPr>
          <a:xfrm>
            <a:off x="4139952" y="3488395"/>
            <a:ext cx="27105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 err="1">
                <a:solidFill>
                  <a:schemeClr val="accent6">
                    <a:lumMod val="75000"/>
                  </a:schemeClr>
                </a:solidFill>
              </a:rPr>
              <a:t>Вигглеры</a:t>
            </a:r>
            <a:r>
              <a:rPr lang="ru-RU" sz="1350" b="1" dirty="0">
                <a:solidFill>
                  <a:schemeClr val="accent6">
                    <a:lumMod val="75000"/>
                  </a:schemeClr>
                </a:solidFill>
              </a:rPr>
              <a:t> и </a:t>
            </a:r>
            <a:endParaRPr lang="en-US" sz="135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350" b="1" dirty="0">
                <a:solidFill>
                  <a:schemeClr val="accent6">
                    <a:lumMod val="75000"/>
                  </a:schemeClr>
                </a:solidFill>
              </a:rPr>
              <a:t>ондуляторы</a:t>
            </a:r>
            <a:endParaRPr lang="en-US" sz="135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69E6D-022F-5CAB-37FE-620935EE2EA6}"/>
              </a:ext>
            </a:extLst>
          </p:cNvPr>
          <p:cNvSpPr txBox="1"/>
          <p:nvPr/>
        </p:nvSpPr>
        <p:spPr>
          <a:xfrm>
            <a:off x="2752815" y="3488395"/>
            <a:ext cx="17289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>
                <a:solidFill>
                  <a:schemeClr val="accent6">
                    <a:lumMod val="75000"/>
                  </a:schemeClr>
                </a:solidFill>
              </a:rPr>
              <a:t>Поворотные магниты</a:t>
            </a:r>
            <a:endParaRPr lang="en-US" sz="135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6" name="Picture 2" descr="synchrotron">
            <a:extLst>
              <a:ext uri="{FF2B5EF4-FFF2-40B4-BE49-F238E27FC236}">
                <a16:creationId xmlns:a16="http://schemas.microsoft.com/office/drawing/2014/main" id="{060425BC-7449-15D6-AC4B-F3A720176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36" y="984206"/>
            <a:ext cx="2266856" cy="226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60FD3BCA-6BC9-ECA0-20AE-2CE218D42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562" y="699542"/>
            <a:ext cx="788487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2100" b="1" dirty="0">
                <a:solidFill>
                  <a:srgbClr val="002060"/>
                </a:solidFill>
              </a:rPr>
              <a:t>Почему СИ полезно для исследований конденсированных сред</a:t>
            </a:r>
            <a:r>
              <a:rPr lang="en-IE" altLang="en-US" sz="2100" b="1" dirty="0">
                <a:solidFill>
                  <a:srgbClr val="002060"/>
                </a:solidFill>
              </a:rPr>
              <a:t>?</a:t>
            </a:r>
            <a:r>
              <a:rPr lang="en-GB" altLang="en-US" sz="21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EDA780A1-047A-4E4F-761A-4991C6C25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438206"/>
            <a:ext cx="8784976" cy="3143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tabLst>
                <a:tab pos="36195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36195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36195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6195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6195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6195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6195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6195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6195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5000"/>
              </a:lnSpc>
              <a:buClr>
                <a:schemeClr val="tx2">
                  <a:lumMod val="75000"/>
                </a:schemeClr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Длина волны</a:t>
            </a:r>
            <a:r>
              <a:rPr lang="en-GB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en-GB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Å)</a:t>
            </a:r>
            <a:r>
              <a:rPr lang="en-GB" alt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	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межатомные расстояния</a:t>
            </a:r>
            <a:endParaRPr lang="en-GB" alt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buClr>
                <a:schemeClr val="accent2"/>
              </a:buClr>
              <a:defRPr/>
            </a:pP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дифракция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            </a:t>
            </a:r>
            <a:r>
              <a:rPr lang="fr-FR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 	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атомная структура</a:t>
            </a:r>
            <a:endParaRPr lang="fr-FR" altLang="en-US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buClr>
                <a:schemeClr val="accent2"/>
              </a:buClr>
              <a:defRPr/>
            </a:pPr>
            <a:r>
              <a:rPr lang="en-GB" altLang="en-US" sz="1800" dirty="0">
                <a:solidFill>
                  <a:schemeClr val="accent2"/>
                </a:solidFill>
                <a:latin typeface="Arial" panose="020B0604020202020204" pitchFamily="34" charset="0"/>
              </a:rPr>
              <a:t>	</a:t>
            </a:r>
            <a:endParaRPr lang="en-GB" altLang="en-US" sz="180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Энергия</a:t>
            </a:r>
            <a:r>
              <a:rPr lang="en-GB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кэВ</a:t>
            </a:r>
            <a:r>
              <a:rPr lang="en-GB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en-GB" altLang="en-US" sz="1800" dirty="0">
                <a:solidFill>
                  <a:schemeClr val="accent2"/>
                </a:solidFill>
                <a:latin typeface="Arial" panose="020B0604020202020204" pitchFamily="34" charset="0"/>
              </a:rPr>
              <a:t>	</a:t>
            </a:r>
            <a:r>
              <a:rPr lang="en-GB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&gt;&gt;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энергии фононов и магнонов</a:t>
            </a:r>
            <a:endParaRPr lang="en-GB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buClr>
                <a:schemeClr val="accent2"/>
              </a:buClr>
              <a:defRPr/>
            </a:pP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но неупругое рассеяние   	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динамика</a:t>
            </a:r>
            <a:endParaRPr lang="fr-FR" altLang="en-US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buClr>
                <a:schemeClr val="accent2"/>
              </a:buClr>
              <a:defRPr/>
            </a:pPr>
            <a:endParaRPr lang="en-GB" altLang="en-US" sz="18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Амплитуда рассеяния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регулярно растет с ростом 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Z</a:t>
            </a:r>
            <a:endParaRPr lang="fr-FR" altLang="en-US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buClr>
                <a:schemeClr val="accent2"/>
              </a:buClr>
              <a:buFontTx/>
              <a:buChar char="•"/>
              <a:defRPr/>
            </a:pPr>
            <a:endParaRPr lang="en-GB" altLang="en-US" sz="18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Поглощение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сильно зависит от энергии 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  <a:endParaRPr lang="ru-RU" altLang="en-US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743200" lvl="6" indent="0">
              <a:lnSpc>
                <a:spcPct val="75000"/>
              </a:lnSpc>
              <a:buClr>
                <a:srgbClr val="014179"/>
              </a:buClr>
              <a:defRPr/>
            </a:pP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электронная структура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 			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специфична для каждого элемента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endParaRPr lang="fr-FR" altLang="en-US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buClr>
                <a:schemeClr val="accent2"/>
              </a:buClr>
              <a:defRPr/>
            </a:pPr>
            <a:endParaRPr lang="en-GB" altLang="en-US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Рентгеновские кванты - </a:t>
            </a: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электромагнитное</a:t>
            </a:r>
            <a:r>
              <a:rPr lang="en-GB" altLang="en-US" sz="18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излучение, так что СИ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endParaRPr lang="ru-RU" altLang="en-US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indent="0" eaLnBrk="1" hangingPunct="1">
              <a:lnSpc>
                <a:spcPct val="75000"/>
              </a:lnSpc>
              <a:buClr>
                <a:srgbClr val="014179"/>
              </a:buClr>
              <a:defRPr/>
            </a:pP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	информация о магнетизме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		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	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(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магнитные структуры</a:t>
            </a:r>
            <a:r>
              <a:rPr lang="en-GB" altLang="en-US" sz="1800" dirty="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GB" altLang="en-US" sz="135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>
            <a:extLst>
              <a:ext uri="{FF2B5EF4-FFF2-40B4-BE49-F238E27FC236}">
                <a16:creationId xmlns:a16="http://schemas.microsoft.com/office/drawing/2014/main" id="{343CAE2A-2925-B4A1-3901-BF366DB3E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1240365"/>
            <a:ext cx="7344817" cy="32575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90000"/>
              </a:lnSpc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Нейтральные частицы 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(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волны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) – 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получаемые в реакциях деления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 (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реакторы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) 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или испарения 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(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ускорительные источники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)</a:t>
            </a:r>
          </a:p>
          <a:p>
            <a:pPr algn="just" eaLnBrk="1" hangingPunct="1">
              <a:lnSpc>
                <a:spcPct val="90000"/>
              </a:lnSpc>
              <a:buClr>
                <a:schemeClr val="accent2"/>
              </a:buClr>
              <a:defRPr/>
            </a:pPr>
            <a:endParaRPr lang="en-GB" altLang="en-US" sz="1800" dirty="0">
              <a:solidFill>
                <a:srgbClr val="014179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14179"/>
              </a:buClr>
              <a:buFontTx/>
              <a:buChar char="•"/>
              <a:defRPr/>
            </a:pP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E ~ </a:t>
            </a:r>
            <a:r>
              <a:rPr lang="en-GB" altLang="en-US" sz="1800" dirty="0" err="1">
                <a:solidFill>
                  <a:srgbClr val="014179"/>
                </a:solidFill>
                <a:latin typeface="Arial" panose="020B0604020202020204" pitchFamily="34" charset="0"/>
              </a:rPr>
              <a:t>k</a:t>
            </a:r>
            <a:r>
              <a:rPr lang="en-GB" altLang="en-US" sz="1800" baseline="-25000" dirty="0" err="1">
                <a:solidFill>
                  <a:srgbClr val="014179"/>
                </a:solidFill>
                <a:latin typeface="Arial" panose="020B0604020202020204" pitchFamily="34" charset="0"/>
              </a:rPr>
              <a:t>B</a:t>
            </a:r>
            <a:r>
              <a:rPr lang="en-GB" altLang="en-US" sz="1800" dirty="0" err="1">
                <a:solidFill>
                  <a:srgbClr val="014179"/>
                </a:solidFill>
                <a:latin typeface="Arial" panose="020B0604020202020204" pitchFamily="34" charset="0"/>
              </a:rPr>
              <a:t>T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  (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типично мэВ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)</a:t>
            </a:r>
          </a:p>
          <a:p>
            <a:pPr algn="just" eaLnBrk="1" hangingPunct="1">
              <a:lnSpc>
                <a:spcPct val="90000"/>
              </a:lnSpc>
              <a:buClr>
                <a:schemeClr val="accent2"/>
              </a:buClr>
              <a:defRPr/>
            </a:pPr>
            <a:endParaRPr lang="en-GB" altLang="en-US" sz="18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Широкий диапазон 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энергий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/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длин волн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:</a:t>
            </a:r>
          </a:p>
          <a:p>
            <a:pPr algn="just" eaLnBrk="1" hangingPunct="1">
              <a:lnSpc>
                <a:spcPct val="90000"/>
              </a:lnSpc>
              <a:buClr>
                <a:schemeClr val="accent2"/>
              </a:buClr>
              <a:defRPr/>
            </a:pP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 	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от </a:t>
            </a:r>
            <a:r>
              <a:rPr lang="ru-RU" altLang="en-US" sz="1800" dirty="0" err="1">
                <a:solidFill>
                  <a:srgbClr val="014179"/>
                </a:solidFill>
                <a:latin typeface="Arial" panose="020B0604020202020204" pitchFamily="34" charset="0"/>
              </a:rPr>
              <a:t>мкэВ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~ 30 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нм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 = 300Å)</a:t>
            </a:r>
            <a:endParaRPr lang="en-GB" altLang="en-US" sz="1800" dirty="0">
              <a:solidFill>
                <a:srgbClr val="01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chemeClr val="accent2"/>
              </a:buClr>
              <a:defRPr/>
            </a:pP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   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эВ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~ 0.03 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нм</a:t>
            </a:r>
            <a:r>
              <a:rPr lang="en-GB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 = 0.3Å)</a:t>
            </a:r>
          </a:p>
          <a:p>
            <a:pPr algn="just" eaLnBrk="1" hangingPunct="1">
              <a:lnSpc>
                <a:spcPct val="90000"/>
              </a:lnSpc>
              <a:buClr>
                <a:schemeClr val="accent2"/>
              </a:buClr>
              <a:defRPr/>
            </a:pPr>
            <a:endParaRPr lang="en-GB" altLang="en-US" sz="18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Спин</a:t>
            </a:r>
            <a:r>
              <a:rPr lang="en-GB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 ½</a:t>
            </a:r>
            <a:r>
              <a:rPr lang="en-GB" altLang="en-US" sz="18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поэтому возможны поляризованные пучки</a:t>
            </a:r>
            <a:endParaRPr lang="en-GB" altLang="en-US" sz="1800" dirty="0">
              <a:solidFill>
                <a:srgbClr val="014179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chemeClr val="accent2"/>
              </a:buClr>
              <a:defRPr/>
            </a:pPr>
            <a:endParaRPr lang="en-GB" altLang="en-US" sz="18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14179"/>
              </a:buClr>
              <a:buFontTx/>
              <a:buChar char="•"/>
              <a:defRPr/>
            </a:pPr>
            <a:r>
              <a:rPr lang="ru-RU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Глубоко проникают</a:t>
            </a:r>
            <a:r>
              <a:rPr lang="en-GB" altLang="en-US" sz="18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800" dirty="0">
                <a:solidFill>
                  <a:srgbClr val="014179"/>
                </a:solidFill>
                <a:latin typeface="Arial" panose="020B0604020202020204" pitchFamily="34" charset="0"/>
              </a:rPr>
              <a:t>в вещество</a:t>
            </a:r>
            <a:endParaRPr lang="en-GB" altLang="en-US" sz="1500" dirty="0">
              <a:solidFill>
                <a:srgbClr val="0141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20000"/>
              </a:spcBef>
              <a:defRPr/>
            </a:pPr>
            <a:endParaRPr lang="en-GB" altLang="en-US" sz="15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4A9DBF5-786E-5F0B-3F20-009F57A80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55" y="645585"/>
            <a:ext cx="885698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2100" b="1" dirty="0">
                <a:solidFill>
                  <a:srgbClr val="002060"/>
                </a:solidFill>
              </a:rPr>
              <a:t>Тепловые нейтроны</a:t>
            </a:r>
            <a:endParaRPr lang="en-GB" altLang="en-US" sz="21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396622" y="625434"/>
            <a:ext cx="56007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r">
              <a:defRPr sz="30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algn="r">
              <a:defRPr sz="30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algn="r">
              <a:defRPr sz="30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algn="r">
              <a:defRPr sz="30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algn="r">
              <a:defRPr sz="30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ru-RU" altLang="ru-RU" sz="2400" dirty="0">
                <a:solidFill>
                  <a:srgbClr val="002060"/>
                </a:solidFill>
                <a:latin typeface="Arial" charset="0"/>
              </a:rPr>
              <a:t>Источники нейтронов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061918" y="2321750"/>
            <a:ext cx="2692059" cy="1325459"/>
            <a:chOff x="468312" y="3580706"/>
            <a:chExt cx="4787900" cy="2286000"/>
          </a:xfrm>
        </p:grpSpPr>
        <p:pic>
          <p:nvPicPr>
            <p:cNvPr id="82965" name="Picture 21" descr="spallati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2" y="3580706"/>
              <a:ext cx="4787900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966" name="Text Box 22"/>
            <p:cNvSpPr txBox="1">
              <a:spLocks noChangeArrowheads="1"/>
            </p:cNvSpPr>
            <p:nvPr/>
          </p:nvSpPr>
          <p:spPr bwMode="auto">
            <a:xfrm>
              <a:off x="4067174" y="4508501"/>
              <a:ext cx="490941" cy="517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1350">
                  <a:solidFill>
                    <a:srgbClr val="FF0000"/>
                  </a:solidFill>
                </a:rPr>
                <a:t>p</a:t>
              </a:r>
              <a:endParaRPr lang="ru-RU" altLang="ru-RU" sz="1350">
                <a:solidFill>
                  <a:srgbClr val="FF0000"/>
                </a:solidFill>
              </a:endParaRPr>
            </a:p>
          </p:txBody>
        </p:sp>
      </p:grpSp>
      <p:pic>
        <p:nvPicPr>
          <p:cNvPr id="4" name="STAR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62" y="2410574"/>
            <a:ext cx="3824614" cy="2162156"/>
          </a:xfrm>
          <a:prstGeom prst="rect">
            <a:avLst/>
          </a:prstGeom>
        </p:spPr>
      </p:pic>
      <p:pic>
        <p:nvPicPr>
          <p:cNvPr id="21" name="p10pbl01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9619" y="3531526"/>
            <a:ext cx="1813825" cy="105806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45424"/>
            <a:ext cx="2962527" cy="11850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DC1C8EE-08B1-F2E6-81D3-36BD62019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39" y="969182"/>
            <a:ext cx="2626077" cy="147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858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6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3" name="Rectangle 3">
            <a:extLst>
              <a:ext uri="{FF2B5EF4-FFF2-40B4-BE49-F238E27FC236}">
                <a16:creationId xmlns:a16="http://schemas.microsoft.com/office/drawing/2014/main" id="{7D1AE131-41CD-61DE-9DC8-E677D0FA1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87" y="1491630"/>
            <a:ext cx="8568952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2944813" algn="l"/>
                <a:tab pos="352107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944813" algn="l"/>
                <a:tab pos="352107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944813" algn="l"/>
                <a:tab pos="352107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944813" algn="l"/>
                <a:tab pos="352107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944813" algn="l"/>
                <a:tab pos="352107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44813" algn="l"/>
                <a:tab pos="352107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44813" algn="l"/>
                <a:tab pos="352107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44813" algn="l"/>
                <a:tab pos="352107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44813" algn="l"/>
                <a:tab pos="3521075" algn="l"/>
              </a:tabLst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>
                <a:srgbClr val="014179"/>
              </a:buClr>
            </a:pPr>
            <a:r>
              <a:rPr lang="ru-RU" altLang="en-US" sz="1800" dirty="0">
                <a:solidFill>
                  <a:srgbClr val="FF0000"/>
                </a:solidFill>
              </a:rPr>
              <a:t>Длины волн</a:t>
            </a:r>
            <a:r>
              <a:rPr lang="en-GB" altLang="en-US" sz="1800" dirty="0"/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(</a:t>
            </a:r>
            <a:r>
              <a:rPr lang="en-GB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Å)</a:t>
            </a:r>
            <a:r>
              <a:rPr lang="en-GB" altLang="en-US" sz="1800" dirty="0">
                <a:cs typeface="Arial" panose="020B0604020202020204" pitchFamily="34" charset="0"/>
              </a:rPr>
              <a:t>	 </a:t>
            </a:r>
            <a:r>
              <a:rPr lang="en-GB" altLang="en-US" sz="1800" dirty="0">
                <a:solidFill>
                  <a:srgbClr val="014179"/>
                </a:solidFill>
                <a:cs typeface="Arial" panose="020B0604020202020204" pitchFamily="34" charset="0"/>
              </a:rPr>
              <a:t>~ 	</a:t>
            </a:r>
            <a:r>
              <a:rPr lang="ru-RU" altLang="en-US" sz="1800" dirty="0">
                <a:solidFill>
                  <a:srgbClr val="014179"/>
                </a:solidFill>
                <a:cs typeface="Arial" panose="020B0604020202020204" pitchFamily="34" charset="0"/>
              </a:rPr>
              <a:t>межатомные расстояния</a:t>
            </a:r>
          </a:p>
          <a:p>
            <a:pPr marL="0" indent="0" eaLnBrk="1" hangingPunct="1">
              <a:spcBef>
                <a:spcPts val="0"/>
              </a:spcBef>
              <a:buClr>
                <a:srgbClr val="014179"/>
              </a:buClr>
              <a:buNone/>
            </a:pPr>
            <a:r>
              <a:rPr lang="ru-RU" altLang="en-US" sz="1800" dirty="0">
                <a:solidFill>
                  <a:srgbClr val="014179"/>
                </a:solidFill>
                <a:cs typeface="Arial" panose="020B0604020202020204" pitchFamily="34" charset="0"/>
              </a:rPr>
              <a:t>     дифракция</a:t>
            </a:r>
            <a:r>
              <a:rPr lang="fr-FR" altLang="en-US" sz="1800" dirty="0">
                <a:solidFill>
                  <a:srgbClr val="014179"/>
                </a:solidFill>
              </a:rPr>
              <a:t>	</a:t>
            </a:r>
            <a:r>
              <a:rPr lang="en-GB" altLang="en-US" sz="1800" dirty="0">
                <a:solidFill>
                  <a:srgbClr val="014179"/>
                </a:solidFill>
                <a:sym typeface="Symbol" panose="05050102010706020507" pitchFamily="18" charset="2"/>
              </a:rPr>
              <a:t></a:t>
            </a:r>
            <a:r>
              <a:rPr lang="en-GB" altLang="en-US" sz="1800" dirty="0">
                <a:solidFill>
                  <a:srgbClr val="014179"/>
                </a:solidFill>
              </a:rPr>
              <a:t>	</a:t>
            </a:r>
            <a:r>
              <a:rPr lang="ru-RU" altLang="en-US" sz="1800" dirty="0">
                <a:solidFill>
                  <a:srgbClr val="014179"/>
                </a:solidFill>
              </a:rPr>
              <a:t>атомная структура</a:t>
            </a:r>
            <a:endParaRPr lang="fr-FR" altLang="en-US" sz="1800" dirty="0">
              <a:solidFill>
                <a:srgbClr val="014179"/>
              </a:solidFill>
            </a:endParaRPr>
          </a:p>
          <a:p>
            <a:pPr eaLnBrk="1" hangingPunct="1">
              <a:spcBef>
                <a:spcPts val="0"/>
              </a:spcBef>
              <a:buClr>
                <a:srgbClr val="014179"/>
              </a:buClr>
            </a:pPr>
            <a:r>
              <a:rPr lang="ru-RU" altLang="en-US" sz="1800" dirty="0">
                <a:solidFill>
                  <a:srgbClr val="FF0000"/>
                </a:solidFill>
              </a:rPr>
              <a:t>Энергия</a:t>
            </a:r>
            <a:r>
              <a:rPr lang="en-GB" altLang="en-US" sz="1800" dirty="0"/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(</a:t>
            </a:r>
            <a:r>
              <a:rPr lang="ru-RU" altLang="en-US" sz="1800" dirty="0">
                <a:solidFill>
                  <a:srgbClr val="FF0000"/>
                </a:solidFill>
              </a:rPr>
              <a:t>мэВ</a:t>
            </a:r>
            <a:r>
              <a:rPr lang="en-GB" altLang="en-US" sz="1800" dirty="0">
                <a:solidFill>
                  <a:srgbClr val="FF0000"/>
                </a:solidFill>
              </a:rPr>
              <a:t>)</a:t>
            </a:r>
            <a:r>
              <a:rPr lang="en-GB" altLang="en-US" sz="1800" dirty="0">
                <a:solidFill>
                  <a:srgbClr val="014179"/>
                </a:solidFill>
              </a:rPr>
              <a:t>	 </a:t>
            </a:r>
            <a:r>
              <a:rPr lang="en-GB" altLang="en-US" sz="1800" dirty="0">
                <a:solidFill>
                  <a:srgbClr val="014179"/>
                </a:solidFill>
                <a:cs typeface="Arial" panose="020B0604020202020204" pitchFamily="34" charset="0"/>
              </a:rPr>
              <a:t>~</a:t>
            </a:r>
            <a:r>
              <a:rPr lang="en-GB" altLang="en-US" sz="1800" dirty="0">
                <a:solidFill>
                  <a:srgbClr val="014179"/>
                </a:solidFill>
              </a:rPr>
              <a:t> 	</a:t>
            </a:r>
            <a:r>
              <a:rPr lang="ru-RU" altLang="en-US" sz="1800" dirty="0">
                <a:solidFill>
                  <a:srgbClr val="014179"/>
                </a:solidFill>
              </a:rPr>
              <a:t>типичные энергии фононов/магнонов</a:t>
            </a:r>
          </a:p>
          <a:p>
            <a:pPr marL="0" indent="0" eaLnBrk="1" hangingPunct="1">
              <a:spcBef>
                <a:spcPts val="0"/>
              </a:spcBef>
              <a:buClr>
                <a:srgbClr val="014179"/>
              </a:buClr>
              <a:buNone/>
            </a:pPr>
            <a:r>
              <a:rPr lang="ru-RU" altLang="en-US" sz="1800" dirty="0">
                <a:solidFill>
                  <a:srgbClr val="014179"/>
                </a:solidFill>
              </a:rPr>
              <a:t>     неупругое рассеяние	</a:t>
            </a:r>
            <a:r>
              <a:rPr lang="en-GB" altLang="en-US" sz="1800" dirty="0">
                <a:solidFill>
                  <a:srgbClr val="014179"/>
                </a:solidFill>
                <a:sym typeface="Symbol" panose="05050102010706020507" pitchFamily="18" charset="2"/>
              </a:rPr>
              <a:t></a:t>
            </a:r>
            <a:r>
              <a:rPr lang="en-GB" altLang="en-US" sz="1800" dirty="0">
                <a:solidFill>
                  <a:srgbClr val="014179"/>
                </a:solidFill>
              </a:rPr>
              <a:t>	</a:t>
            </a:r>
            <a:r>
              <a:rPr lang="ru-RU" altLang="en-US" sz="1800" dirty="0">
                <a:solidFill>
                  <a:srgbClr val="014179"/>
                </a:solidFill>
              </a:rPr>
              <a:t>динамика</a:t>
            </a:r>
            <a:endParaRPr lang="fr-FR" altLang="en-US" sz="1800" dirty="0">
              <a:solidFill>
                <a:srgbClr val="014179"/>
              </a:solidFill>
            </a:endParaRPr>
          </a:p>
          <a:p>
            <a:pPr eaLnBrk="1" hangingPunct="1">
              <a:spcAft>
                <a:spcPct val="20000"/>
              </a:spcAft>
              <a:buClr>
                <a:srgbClr val="014179"/>
              </a:buClr>
            </a:pPr>
            <a:r>
              <a:rPr lang="ru-RU" altLang="en-US" sz="1800" dirty="0">
                <a:solidFill>
                  <a:srgbClr val="FF0000"/>
                </a:solidFill>
              </a:rPr>
              <a:t>Амплитуда рассеяния </a:t>
            </a:r>
            <a:r>
              <a:rPr lang="ru-RU" altLang="en-US" sz="1800" dirty="0">
                <a:solidFill>
                  <a:srgbClr val="014179"/>
                </a:solidFill>
              </a:rPr>
              <a:t>нерегулярно зависит от </a:t>
            </a:r>
            <a:r>
              <a:rPr lang="en-GB" altLang="en-US" sz="1800" dirty="0">
                <a:solidFill>
                  <a:srgbClr val="014179"/>
                </a:solidFill>
              </a:rPr>
              <a:t>Z</a:t>
            </a:r>
          </a:p>
          <a:p>
            <a:pPr eaLnBrk="1" hangingPunct="1">
              <a:spcAft>
                <a:spcPct val="20000"/>
              </a:spcAft>
              <a:buClr>
                <a:srgbClr val="014179"/>
              </a:buClr>
            </a:pPr>
            <a:r>
              <a:rPr lang="ru-RU" altLang="en-US" sz="1800" dirty="0">
                <a:solidFill>
                  <a:srgbClr val="FF0000"/>
                </a:solidFill>
              </a:rPr>
              <a:t>Изотопы</a:t>
            </a:r>
            <a:r>
              <a:rPr lang="fr-FR" altLang="en-US" sz="1800" dirty="0">
                <a:solidFill>
                  <a:srgbClr val="014179"/>
                </a:solidFill>
              </a:rPr>
              <a:t>	 </a:t>
            </a:r>
            <a:r>
              <a:rPr lang="en-GB" altLang="en-US" sz="1800" dirty="0">
                <a:solidFill>
                  <a:srgbClr val="014179"/>
                </a:solidFill>
                <a:sym typeface="Symbol" panose="05050102010706020507" pitchFamily="18" charset="2"/>
              </a:rPr>
              <a:t></a:t>
            </a:r>
            <a:r>
              <a:rPr lang="fr-FR" altLang="en-US" sz="1800" dirty="0">
                <a:solidFill>
                  <a:srgbClr val="014179"/>
                </a:solidFill>
                <a:sym typeface="Symbol" panose="05050102010706020507" pitchFamily="18" charset="2"/>
              </a:rPr>
              <a:t>	</a:t>
            </a:r>
            <a:r>
              <a:rPr lang="ru-RU" altLang="en-US" sz="1800" dirty="0">
                <a:solidFill>
                  <a:srgbClr val="014179"/>
                </a:solidFill>
                <a:sym typeface="Symbol" panose="05050102010706020507" pitchFamily="18" charset="2"/>
              </a:rPr>
              <a:t>рассеивают по разному </a:t>
            </a:r>
            <a:r>
              <a:rPr lang="fr-FR" altLang="en-US" sz="1800" dirty="0">
                <a:solidFill>
                  <a:srgbClr val="014179"/>
                </a:solidFill>
              </a:rPr>
              <a:t>(</a:t>
            </a:r>
            <a:r>
              <a:rPr lang="ru-RU" altLang="en-US" sz="1800" dirty="0">
                <a:solidFill>
                  <a:srgbClr val="014179"/>
                </a:solidFill>
              </a:rPr>
              <a:t>контраст</a:t>
            </a:r>
            <a:r>
              <a:rPr lang="fr-FR" altLang="en-US" sz="1800" dirty="0">
                <a:solidFill>
                  <a:srgbClr val="014179"/>
                </a:solidFill>
              </a:rPr>
              <a:t>		</a:t>
            </a:r>
            <a:r>
              <a:rPr lang="ru-RU" altLang="en-US" sz="1800" dirty="0">
                <a:solidFill>
                  <a:srgbClr val="014179"/>
                </a:solidFill>
              </a:rPr>
              <a:t>		напр. </a:t>
            </a:r>
            <a:r>
              <a:rPr lang="fr-FR" altLang="en-US" sz="1800" dirty="0">
                <a:solidFill>
                  <a:srgbClr val="014179"/>
                </a:solidFill>
              </a:rPr>
              <a:t>H </a:t>
            </a:r>
            <a:r>
              <a:rPr lang="ru-RU" altLang="en-US" sz="1800" dirty="0">
                <a:solidFill>
                  <a:srgbClr val="014179"/>
                </a:solidFill>
              </a:rPr>
              <a:t>и</a:t>
            </a:r>
            <a:r>
              <a:rPr lang="fr-FR" altLang="en-US" sz="1800" dirty="0">
                <a:solidFill>
                  <a:srgbClr val="014179"/>
                </a:solidFill>
              </a:rPr>
              <a:t> D)</a:t>
            </a:r>
          </a:p>
          <a:p>
            <a:pPr>
              <a:spcAft>
                <a:spcPct val="20000"/>
              </a:spcAft>
              <a:buClr>
                <a:srgbClr val="014179"/>
              </a:buClr>
            </a:pPr>
            <a:r>
              <a:rPr lang="ru-RU" altLang="en-US" sz="1800" dirty="0">
                <a:solidFill>
                  <a:srgbClr val="FF0000"/>
                </a:solidFill>
              </a:rPr>
              <a:t>Спин</a:t>
            </a:r>
            <a:r>
              <a:rPr lang="fr-FR" altLang="en-US" sz="1800" dirty="0">
                <a:solidFill>
                  <a:srgbClr val="FF0000"/>
                </a:solidFill>
              </a:rPr>
              <a:t> </a:t>
            </a:r>
            <a:r>
              <a:rPr lang="ru-RU" altLang="en-US" sz="1800" dirty="0">
                <a:solidFill>
                  <a:srgbClr val="014179"/>
                </a:solidFill>
              </a:rPr>
              <a:t>нейтрона</a:t>
            </a:r>
            <a:r>
              <a:rPr lang="fr-FR" altLang="en-US" sz="1800" dirty="0">
                <a:solidFill>
                  <a:srgbClr val="014179"/>
                </a:solidFill>
              </a:rPr>
              <a:t> </a:t>
            </a:r>
            <a:r>
              <a:rPr lang="en-GB" altLang="en-US" sz="1800" dirty="0"/>
              <a:t>	 </a:t>
            </a:r>
            <a:r>
              <a:rPr lang="en-GB" altLang="en-US" sz="1800" dirty="0">
                <a:solidFill>
                  <a:srgbClr val="014179"/>
                </a:solidFill>
                <a:sym typeface="Symbol" panose="05050102010706020507" pitchFamily="18" charset="2"/>
              </a:rPr>
              <a:t></a:t>
            </a:r>
            <a:r>
              <a:rPr lang="en-GB" altLang="en-US" sz="1800" dirty="0">
                <a:solidFill>
                  <a:srgbClr val="014179"/>
                </a:solidFill>
              </a:rPr>
              <a:t>	</a:t>
            </a:r>
            <a:r>
              <a:rPr lang="ru-RU" altLang="en-US" sz="1800" dirty="0">
                <a:solidFill>
                  <a:srgbClr val="014179"/>
                </a:solidFill>
              </a:rPr>
              <a:t>информация о магнетизме</a:t>
            </a:r>
            <a:r>
              <a:rPr lang="en-GB" altLang="en-US" sz="1800" dirty="0">
                <a:solidFill>
                  <a:srgbClr val="014179"/>
                </a:solidFill>
              </a:rPr>
              <a:t>	   	</a:t>
            </a:r>
            <a:r>
              <a:rPr lang="fr-FR" altLang="en-US" sz="1800" dirty="0">
                <a:solidFill>
                  <a:srgbClr val="014179"/>
                </a:solidFill>
              </a:rPr>
              <a:t>		</a:t>
            </a:r>
            <a:r>
              <a:rPr lang="ru-RU" altLang="en-US" sz="1800" dirty="0">
                <a:solidFill>
                  <a:srgbClr val="014179"/>
                </a:solidFill>
              </a:rPr>
              <a:t>	</a:t>
            </a:r>
            <a:r>
              <a:rPr lang="fr-FR" altLang="en-US" sz="1800" dirty="0">
                <a:solidFill>
                  <a:srgbClr val="014179"/>
                </a:solidFill>
              </a:rPr>
              <a:t>(</a:t>
            </a:r>
            <a:r>
              <a:rPr lang="ru-RU" altLang="en-US" sz="1800" dirty="0">
                <a:solidFill>
                  <a:srgbClr val="014179"/>
                </a:solidFill>
              </a:rPr>
              <a:t>структура и динамика</a:t>
            </a:r>
            <a:r>
              <a:rPr lang="fr-FR" altLang="en-US" sz="1800" dirty="0">
                <a:solidFill>
                  <a:srgbClr val="014179"/>
                </a:solidFill>
              </a:rPr>
              <a:t>)</a:t>
            </a:r>
            <a:endParaRPr lang="en-GB" altLang="en-US" sz="1800" dirty="0">
              <a:solidFill>
                <a:srgbClr val="014179"/>
              </a:solidFill>
            </a:endParaRPr>
          </a:p>
          <a:p>
            <a:pPr eaLnBrk="1" hangingPunct="1"/>
            <a:endParaRPr lang="en-GB" altLang="en-US" sz="180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4E6C42D-AD76-F668-5A59-3F6D00876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55" y="645585"/>
            <a:ext cx="885698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2100" b="1" dirty="0">
                <a:solidFill>
                  <a:srgbClr val="002060"/>
                </a:solidFill>
              </a:rPr>
              <a:t>Почему нейтроны полезны для исследований конденсированных сред</a:t>
            </a:r>
            <a:r>
              <a:rPr lang="en-IE" altLang="en-US" sz="2100" b="1" dirty="0">
                <a:solidFill>
                  <a:srgbClr val="002060"/>
                </a:solidFill>
              </a:rPr>
              <a:t>?</a:t>
            </a:r>
            <a:r>
              <a:rPr lang="en-GB" altLang="en-US" sz="2100" b="1" dirty="0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14137" r="18184" b="5890"/>
          <a:stretch>
            <a:fillRect/>
          </a:stretch>
        </p:blipFill>
        <p:spPr bwMode="auto">
          <a:xfrm>
            <a:off x="130632" y="1110160"/>
            <a:ext cx="3953961" cy="316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1452331" y="560483"/>
            <a:ext cx="6239337" cy="40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25" b="1" dirty="0">
                <a:solidFill>
                  <a:srgbClr val="003399"/>
                </a:solidFill>
              </a:rPr>
              <a:t>Сравнение яркости различных источников излучения</a:t>
            </a:r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 flipV="1">
            <a:off x="504373" y="3624460"/>
            <a:ext cx="727944" cy="4424"/>
          </a:xfrm>
          <a:prstGeom prst="line">
            <a:avLst/>
          </a:prstGeom>
          <a:noFill/>
          <a:ln w="190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>
            <a:off x="1584493" y="3633039"/>
            <a:ext cx="1273353" cy="0"/>
          </a:xfrm>
          <a:prstGeom prst="line">
            <a:avLst/>
          </a:prstGeom>
          <a:noFill/>
          <a:ln w="190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3912579" y="3798712"/>
            <a:ext cx="72392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675" b="1" dirty="0"/>
              <a:t>ILL, Grenoble, France</a:t>
            </a:r>
            <a:endParaRPr lang="ru-RU" altLang="ru-RU" sz="675" b="1" dirty="0"/>
          </a:p>
        </p:txBody>
      </p:sp>
      <p:pic>
        <p:nvPicPr>
          <p:cNvPr id="7196" name="Picture 28" descr="buil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972" y="3282182"/>
            <a:ext cx="988494" cy="81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2301C6-7690-4B9C-A533-65A607B84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80823"/>
            <a:ext cx="2242418" cy="147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https://vmeste-rf.tv/upload/iblock/b84/b8452fdf2882a7259f22307b5d72d2e9.jpg">
            <a:extLst>
              <a:ext uri="{FF2B5EF4-FFF2-40B4-BE49-F238E27FC236}">
                <a16:creationId xmlns:a16="http://schemas.microsoft.com/office/drawing/2014/main" id="{6C9B2129-2060-4C55-9C82-DC7972F52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86719"/>
            <a:ext cx="2747563" cy="154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97736BF-E56B-4F18-9C58-3E413C8F59A9}"/>
              </a:ext>
            </a:extLst>
          </p:cNvPr>
          <p:cNvSpPr/>
          <p:nvPr/>
        </p:nvSpPr>
        <p:spPr>
          <a:xfrm>
            <a:off x="4716015" y="3433128"/>
            <a:ext cx="4241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8 февраля 2021 г.</a:t>
            </a:r>
          </a:p>
          <a:p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 НИЦ "Курчатовский институт" – ПИЯФ состоялся вывод нейтронного реактора ПИК на энергетический режим работы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70D5898F-FB53-BACA-1C45-DC06A2621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97621"/>
            <a:ext cx="3180159" cy="241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D466807D-A52E-23D3-3B4D-04D04229D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5606" y="3984887"/>
            <a:ext cx="21062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1800" dirty="0" err="1">
                <a:solidFill>
                  <a:srgbClr val="66FF33"/>
                </a:solidFill>
              </a:rPr>
              <a:t>Вигглер</a:t>
            </a:r>
            <a:endParaRPr lang="en-US" altLang="en-US" sz="1800" dirty="0">
              <a:solidFill>
                <a:srgbClr val="66FF33"/>
              </a:solidFill>
            </a:endParaRP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58ACD8F6-6797-5F08-7CC5-84BDDC5C1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583" y="3070486"/>
            <a:ext cx="171450" cy="914400"/>
          </a:xfrm>
          <a:prstGeom prst="upArrow">
            <a:avLst>
              <a:gd name="adj1" fmla="val 50000"/>
              <a:gd name="adj2" fmla="val 133333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2D12D857-EBBA-DC9C-BD90-2C6C59DBD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7983" y="1853668"/>
            <a:ext cx="169069" cy="2131219"/>
          </a:xfrm>
          <a:prstGeom prst="upArrow">
            <a:avLst>
              <a:gd name="adj1" fmla="val 50000"/>
              <a:gd name="adj2" fmla="val 31514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AutoShape 11">
            <a:extLst>
              <a:ext uri="{FF2B5EF4-FFF2-40B4-BE49-F238E27FC236}">
                <a16:creationId xmlns:a16="http://schemas.microsoft.com/office/drawing/2014/main" id="{021DB516-8D78-1A62-CDE1-9D5B4F01DEB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131174" y="2556136"/>
            <a:ext cx="161925" cy="1428750"/>
          </a:xfrm>
          <a:prstGeom prst="upArrow">
            <a:avLst>
              <a:gd name="adj1" fmla="val 50000"/>
              <a:gd name="adj2" fmla="val 22058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79586C89-313A-A23E-9B34-70FB7EFAB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970" y="3995602"/>
            <a:ext cx="13489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1800" dirty="0">
                <a:solidFill>
                  <a:srgbClr val="FF0000"/>
                </a:solidFill>
              </a:rPr>
              <a:t>Ондулятор</a:t>
            </a:r>
            <a:endParaRPr lang="fr-FR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3" grpId="0" animBg="1"/>
      <p:bldP spid="7194" grpId="0" animBg="1"/>
      <p:bldP spid="7195" grpId="0"/>
      <p:bldP spid="31" grpId="0"/>
      <p:bldP spid="3" grpId="0"/>
      <p:bldP spid="4" grpId="0" animBg="1"/>
      <p:bldP spid="5" grpId="0" animBg="1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4842</TotalTime>
  <Words>3678</Words>
  <Application>Microsoft Office PowerPoint</Application>
  <PresentationFormat>Экран (16:9)</PresentationFormat>
  <Paragraphs>198</Paragraphs>
  <Slides>22</Slides>
  <Notes>16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44" baseType="lpstr">
      <vt:lpstr>AdvOT0d8bc80f.B</vt:lpstr>
      <vt:lpstr>AdvOTac2dc932</vt:lpstr>
      <vt:lpstr>AdvOTae869a4c</vt:lpstr>
      <vt:lpstr>AdvOTae869a4c+fb</vt:lpstr>
      <vt:lpstr>AdvOTdd3b7348.I+03</vt:lpstr>
      <vt:lpstr>AdvP4C4E74</vt:lpstr>
      <vt:lpstr>AdvPS497E2</vt:lpstr>
      <vt:lpstr>AdvPS6EC0</vt:lpstr>
      <vt:lpstr>AdvPS6ECA</vt:lpstr>
      <vt:lpstr>AdvPSA88A</vt:lpstr>
      <vt:lpstr>Arial</vt:lpstr>
      <vt:lpstr>Arial Narrow</vt:lpstr>
      <vt:lpstr>Calibri</vt:lpstr>
      <vt:lpstr>Cambria Math</vt:lpstr>
      <vt:lpstr>CMMI12</vt:lpstr>
      <vt:lpstr>CMR12</vt:lpstr>
      <vt:lpstr>CMSY10</vt:lpstr>
      <vt:lpstr>Comic Sans MS</vt:lpstr>
      <vt:lpstr>Times New Roman</vt:lpstr>
      <vt:lpstr>Wingdings</vt:lpstr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Сергунова Кристина Анатольевна</dc:creator>
  <cp:lastModifiedBy>Alexander Belushkin</cp:lastModifiedBy>
  <cp:revision>175</cp:revision>
  <dcterms:created xsi:type="dcterms:W3CDTF">2022-02-14T11:32:29Z</dcterms:created>
  <dcterms:modified xsi:type="dcterms:W3CDTF">2023-08-28T12:29:04Z</dcterms:modified>
</cp:coreProperties>
</file>