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783" r:id="rId2"/>
    <p:sldId id="850" r:id="rId3"/>
    <p:sldId id="851" r:id="rId4"/>
    <p:sldId id="848" r:id="rId5"/>
    <p:sldId id="847" r:id="rId6"/>
    <p:sldId id="846" r:id="rId7"/>
    <p:sldId id="849" r:id="rId8"/>
    <p:sldId id="773" r:id="rId9"/>
    <p:sldId id="852" r:id="rId10"/>
    <p:sldId id="808" r:id="rId11"/>
    <p:sldId id="816" r:id="rId12"/>
    <p:sldId id="823" r:id="rId13"/>
    <p:sldId id="853" r:id="rId14"/>
    <p:sldId id="854" r:id="rId15"/>
    <p:sldId id="813" r:id="rId16"/>
    <p:sldId id="824" r:id="rId17"/>
    <p:sldId id="829" r:id="rId18"/>
    <p:sldId id="831" r:id="rId19"/>
    <p:sldId id="830" r:id="rId20"/>
    <p:sldId id="826" r:id="rId21"/>
    <p:sldId id="803" r:id="rId22"/>
    <p:sldId id="835" r:id="rId23"/>
    <p:sldId id="834" r:id="rId24"/>
    <p:sldId id="804" r:id="rId25"/>
    <p:sldId id="855" r:id="rId26"/>
    <p:sldId id="799" r:id="rId27"/>
    <p:sldId id="796" r:id="rId28"/>
    <p:sldId id="836" r:id="rId29"/>
    <p:sldId id="856" r:id="rId30"/>
    <p:sldId id="837" r:id="rId31"/>
    <p:sldId id="840" r:id="rId32"/>
    <p:sldId id="838" r:id="rId33"/>
    <p:sldId id="839" r:id="rId34"/>
    <p:sldId id="841" r:id="rId35"/>
    <p:sldId id="842" r:id="rId36"/>
    <p:sldId id="845" r:id="rId37"/>
    <p:sldId id="858" r:id="rId38"/>
    <p:sldId id="859" r:id="rId39"/>
    <p:sldId id="857" r:id="rId40"/>
    <p:sldId id="860" r:id="rId41"/>
    <p:sldId id="843" r:id="rId42"/>
    <p:sldId id="844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1" clrIdx="0">
    <p:extLst>
      <p:ext uri="{19B8F6BF-5375-455C-9EA6-DF929625EA0E}">
        <p15:presenceInfo xmlns:p15="http://schemas.microsoft.com/office/powerpoint/2012/main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7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05613-F177-4BC6-B88B-B02BBFF3453F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DF887-6425-4173-9E75-1023592D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082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443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011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768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675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217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74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575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94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277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06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668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932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366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261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009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147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655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993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789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837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65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445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43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1195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8565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5352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696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502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44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94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965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28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0EE97-60A0-429D-90D0-20DA801856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51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1D2DB-43E4-4F8D-85CF-9FF040916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25EAB2-892B-4BA3-A905-766C95A95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7D872D-BF8D-49F6-B76B-9AE4BFDD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32E9-5B94-4A84-A1FF-26533EEA127C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A51-747B-4E9D-9B3B-951ADBF6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EB328-D58F-4662-87C5-A9F71601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384-7397-417E-BD09-95A4F8CFD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1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966AF-C5DA-4572-9955-0726FBDD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53AC47-AD0C-4A23-A91B-793EB3388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4647-F3FB-4E26-92D1-929054D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5915-F5BE-4490-93CE-6598087DDCA2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5F8CD-1DEE-4F73-9F29-B100C3362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D9DC1-9908-4921-B717-E8B60F15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384-7397-417E-BD09-95A4F8CFD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2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BBC62D-DFC3-4102-9A3D-9F5C39A90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E99FBA-16DA-493E-B0C1-03487A6C3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740A79-DE76-4CF4-87D9-025CD680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86B3-2760-4A3E-A8CA-0236EB26F756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BF6AC-4075-4FC1-A79C-FCA1CB22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1CFC30-64F1-481F-9F2B-98E300DD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384-7397-417E-BD09-95A4F8CFD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8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EC529-44C6-48F2-838C-BDC621A7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B087E-9C42-4DD0-B7BF-D0938932E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53C9E-8E35-4A8B-9DB5-D3A9E930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F38C-4D82-4697-9780-F26FBCB48DE8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304492-CB75-4CA4-AC8F-BA819C06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48DCE-39FB-4ACD-AE80-CF63438A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384-7397-417E-BD09-95A4F8CFD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689EB-3898-4680-9E1F-FEA72F02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75069-8F02-495C-950F-58FC92BC6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F2C4F2-9EC4-406B-A41E-0FA79B54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BF8F-A617-4AB3-9B48-B8A874389912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E5AA8-BCE2-4FFE-8E95-CB296F46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0545D4-19B4-493A-8746-96FE5AE5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384-7397-417E-BD09-95A4F8CFD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3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56308-1E30-41A7-BAB5-F3712BC6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5AE4A7-FE3D-4F17-8ACC-39A3CAF8B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9772D4-DDF8-4253-8C42-07BDA03FB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68F374-8063-4ADB-8BD6-D29FC964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61D5-8364-4D23-A3B2-A47EC94F6D18}" type="datetime1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81F97B-ADB5-4047-99CF-89C04AB5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EB7AB4-320C-4853-91C2-5F916282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384-7397-417E-BD09-95A4F8CFD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7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2A42F-958A-438E-823D-402711B8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F4052-0C37-4AA9-9FB7-E53F7A3D7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F0824C-267D-4134-9447-70524111D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ACC70D-318B-42BA-81E0-6F1FF0A78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1B71C3-CBB8-41AD-BA6F-4A998919D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6B42CD-3C9D-4062-8502-42504039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6E13-22A9-4B63-9B5B-1F9B99E38424}" type="datetime1">
              <a:rPr lang="ru-RU" smtClean="0"/>
              <a:t>28.08.2023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7C5C4C-29FA-470E-B7DC-7DD6CAC3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C1B50F-FB0F-4993-9936-6224BC9E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384-7397-417E-BD09-95A4F8CFD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15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3F726-CD3C-4513-8825-1FFA6B79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6A606A-7CED-4D88-84B6-F019908E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C06A-9956-46C0-B720-27060E8021B2}" type="datetime1">
              <a:rPr lang="ru-RU" smtClean="0"/>
              <a:t>28.08.2023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EF553A-6286-4FF0-B40D-B51F40E9D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3307E0-AC2C-453D-87B1-094F672E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384-7397-417E-BD09-95A4F8CFD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6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E371BF-1D48-48FC-ABAB-82E73555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7D11-CF3D-42BE-AC34-3DEDBC9E8667}" type="datetime1">
              <a:rPr lang="ru-RU" smtClean="0"/>
              <a:t>28.08.2023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0A9BB0-76AB-4513-B1BA-ED8DDFD5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2D0358-BEA1-4157-AA72-FBA532F1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384-7397-417E-BD09-95A4F8CFD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EECCA-D1F0-4AB3-BA38-2AF08A01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C93625-1A8F-4076-B6AD-DCF420D48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26B4B4-F3B9-4DB1-977B-E806ADEA4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950F2F-A176-4738-852A-6576EFAA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DB5F-9862-4A44-A6FE-85F5F0CFD034}" type="datetime1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E81035-72C1-47B7-98A1-395C0AF5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CF1BDD-B706-4BA9-81E4-C37DB5D1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384-7397-417E-BD09-95A4F8CFD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2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827BF-4E14-47D8-A1FF-3D5E8516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229247-E1EC-4FFD-9FF6-75CD893E0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B35CD0-D7A4-4669-A770-DE06393B8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65941F-59DE-42D8-90BB-4FC95E5A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ECB6-71FB-431D-8ED7-248783E7C6A7}" type="datetime1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E16C40-2815-4207-B7EF-F114E5DA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F8A33F-0AF0-430B-8132-286845E0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384-7397-417E-BD09-95A4F8CFD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5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DE676-5513-44DD-A364-DE30B746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A53BE3-06FB-4FEF-B466-4B629CB58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AAB21-6BB1-4106-9EC7-1B4A7B179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5048C-A09A-4AF0-86C1-93DF94A8ACF1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3B0FF4-926C-4877-BACC-092F4150E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953064-9CB1-4038-87F5-336A36725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B3384-7397-417E-BD09-95A4F8CFD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2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kf1942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6.wmf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5.e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mailto:akf1942@gmail.co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1A5BDC-EC03-4A8E-91E2-A430EF82AB32}"/>
              </a:ext>
            </a:extLst>
          </p:cNvPr>
          <p:cNvSpPr/>
          <p:nvPr/>
        </p:nvSpPr>
        <p:spPr>
          <a:xfrm>
            <a:off x="3784798" y="4781339"/>
            <a:ext cx="49949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 Black" panose="020B0A04020102020204" pitchFamily="34" charset="0"/>
              </a:rPr>
              <a:t>Федотов А.К.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2"/>
              </a:rPr>
              <a:t>akf1942@gmail.com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00476-90FF-428D-B6CE-E536AD7AE134}"/>
              </a:ext>
            </a:extLst>
          </p:cNvPr>
          <p:cNvSpPr txBox="1"/>
          <p:nvPr/>
        </p:nvSpPr>
        <p:spPr>
          <a:xfrm>
            <a:off x="78243" y="2013623"/>
            <a:ext cx="119178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Ленты ВТСП для мини ускорителей частиц: </a:t>
            </a:r>
            <a:endParaRPr lang="en-US" sz="3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увеличение силы </a:t>
            </a:r>
            <a:r>
              <a:rPr lang="ru-RU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пин</a:t>
            </a:r>
            <a:r>
              <a:rPr lang="ru-RU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</a:t>
            </a:r>
            <a:r>
              <a:rPr lang="ru-RU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инга</a:t>
            </a:r>
            <a:r>
              <a:rPr lang="ru-RU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сверхпроводящих </a:t>
            </a:r>
            <a:endParaRPr lang="en-US" sz="3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критических параметров  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облучением протонами и</a:t>
            </a:r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ru-RU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или БТИ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EDB406-32D2-42A9-A842-84BB6E6EB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37" y="-5325"/>
            <a:ext cx="11895257" cy="13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4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22C286-C277-450C-AAA7-F8C72AB379AB}"/>
              </a:ext>
            </a:extLst>
          </p:cNvPr>
          <p:cNvSpPr txBox="1"/>
          <p:nvPr/>
        </p:nvSpPr>
        <p:spPr>
          <a:xfrm>
            <a:off x="416112" y="1432442"/>
            <a:ext cx="113597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создания магнитного поля требуются сверхвысокие рабочие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(порядка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килоампер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создания однородного поля как в установившемся режиме, так и во время линейной развертки поля (при вводе тока в магнитную систему ускорителя)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Электротехнические сложности реализации сильноточных систем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Дороговизна эксплуатации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0826045" cy="910457"/>
            <a:chOff x="617366" y="73834"/>
            <a:chExt cx="10826045" cy="910457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70C0"/>
                  </a:solidFill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Основные проблемы </a:t>
              </a:r>
              <a:endPara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6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5"/>
            <a:ext cx="10826045" cy="690956"/>
            <a:chOff x="617366" y="73834"/>
            <a:chExt cx="10826045" cy="910457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000" b="1" dirty="0">
                  <a:solidFill>
                    <a:srgbClr val="0070C0"/>
                  </a:solidFill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Основные определения: </a:t>
              </a:r>
              <a:r>
                <a:rPr lang="ru-RU" sz="4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Фундаментальные свойства СП</a:t>
              </a:r>
              <a:endPara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70934CB-0172-4AE0-8238-83EF34A0EBD7}"/>
              </a:ext>
            </a:extLst>
          </p:cNvPr>
          <p:cNvSpPr txBox="1"/>
          <p:nvPr/>
        </p:nvSpPr>
        <p:spPr>
          <a:xfrm>
            <a:off x="371302" y="1274326"/>
            <a:ext cx="5724698" cy="339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сверхпроводимостью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обычно понимается переход вещества (материала) в состояние с нулевым электрическим сопротивлением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охлаждении ниже некоторой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критической температуры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(первый критический параметр)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9468661-148E-4298-B005-787FB434BD00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4F24704-283A-46E5-9203-7BD49DA9CEAA}"/>
              </a:ext>
            </a:extLst>
          </p:cNvPr>
          <p:cNvSpPr txBox="1"/>
          <p:nvPr/>
        </p:nvSpPr>
        <p:spPr>
          <a:xfrm>
            <a:off x="460320" y="5262213"/>
            <a:ext cx="11405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Зависимости электрического сопротивления </a:t>
            </a:r>
            <a:r>
              <a:rPr lang="ru-RU" sz="2400" i="1" dirty="0"/>
              <a:t>R</a:t>
            </a:r>
            <a:r>
              <a:rPr lang="ru-RU" sz="2400" dirty="0"/>
              <a:t> образца 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YBa</a:t>
            </a:r>
            <a:r>
              <a:rPr lang="en-US" sz="2400" b="1" i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</a:t>
            </a:r>
            <a:r>
              <a:rPr lang="en-US" sz="2400" b="1" i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400" b="1" i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7–d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/>
              <a:t>от температуры при различных значениях внешнего магнитного поля с H = 0–5,7 Тл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F918BC5-DBAD-43E4-8B19-8B4077879506}"/>
              </a:ext>
            </a:extLst>
          </p:cNvPr>
          <p:cNvGrpSpPr/>
          <p:nvPr/>
        </p:nvGrpSpPr>
        <p:grpSpPr>
          <a:xfrm>
            <a:off x="6096000" y="984291"/>
            <a:ext cx="6038215" cy="4326004"/>
            <a:chOff x="6096000" y="984291"/>
            <a:chExt cx="6038215" cy="432600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CD4FE28-094A-491D-AD08-9DD558C30AD8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84291"/>
              <a:ext cx="6038215" cy="43260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Стрелка: вниз 16">
              <a:extLst>
                <a:ext uri="{FF2B5EF4-FFF2-40B4-BE49-F238E27FC236}">
                  <a16:creationId xmlns:a16="http://schemas.microsoft.com/office/drawing/2014/main" id="{040E1E28-D0F1-4C7D-9A28-197B460519E9}"/>
                </a:ext>
              </a:extLst>
            </p:cNvPr>
            <p:cNvSpPr/>
            <p:nvPr/>
          </p:nvSpPr>
          <p:spPr>
            <a:xfrm>
              <a:off x="10618965" y="3940628"/>
              <a:ext cx="190550" cy="60283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28BDDD-3B8C-4779-BF37-15151D4D2543}"/>
                </a:ext>
              </a:extLst>
            </p:cNvPr>
            <p:cNvSpPr txBox="1"/>
            <p:nvPr/>
          </p:nvSpPr>
          <p:spPr>
            <a:xfrm>
              <a:off x="10515600" y="4506608"/>
              <a:ext cx="489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Tc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87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3FA760-E1B6-4073-ABA6-141B09A6E7E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36EF9A-4CA8-488A-8CB5-EDA3602FAD57}"/>
              </a:ext>
            </a:extLst>
          </p:cNvPr>
          <p:cNvSpPr txBox="1"/>
          <p:nvPr/>
        </p:nvSpPr>
        <p:spPr>
          <a:xfrm>
            <a:off x="130629" y="934322"/>
            <a:ext cx="7391408" cy="154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параметр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теории СП –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критические магнитные поля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800" b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сверхпроводниках 1-го рода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1E2220-3247-436D-8AB3-81F83C52D162}"/>
              </a:ext>
            </a:extLst>
          </p:cNvPr>
          <p:cNvSpPr txBox="1"/>
          <p:nvPr/>
        </p:nvSpPr>
        <p:spPr>
          <a:xfrm>
            <a:off x="171175" y="5339672"/>
            <a:ext cx="119446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20"/>
            <a:r>
              <a:rPr lang="ru-RU" sz="2400" i="0" u="none" strike="noStrike" baseline="0" dirty="0">
                <a:solidFill>
                  <a:srgbClr val="231F1F"/>
                </a:solidFill>
                <a:cs typeface="Times New Roman" panose="02020603050405020304" pitchFamily="18" charset="0"/>
              </a:rPr>
              <a:t>Изменение намагниченности в зависимости от приложенного магнитного поля для СП </a:t>
            </a:r>
            <a:r>
              <a:rPr lang="ru-RU" sz="2400" dirty="0">
                <a:solidFill>
                  <a:srgbClr val="231F1F"/>
                </a:solidFill>
                <a:cs typeface="Times New Roman" panose="02020603050405020304" pitchFamily="18" charset="0"/>
              </a:rPr>
              <a:t>1</a:t>
            </a:r>
            <a:r>
              <a:rPr lang="ru-RU" sz="2400" i="0" u="none" strike="noStrike" baseline="0" dirty="0">
                <a:solidFill>
                  <a:srgbClr val="231F1F"/>
                </a:solidFill>
                <a:cs typeface="Times New Roman" panose="02020603050405020304" pitchFamily="18" charset="0"/>
              </a:rPr>
              <a:t> и СП </a:t>
            </a:r>
            <a:r>
              <a:rPr lang="ru-RU" sz="2400" dirty="0">
                <a:solidFill>
                  <a:srgbClr val="231F1F"/>
                </a:solidFill>
                <a:cs typeface="Times New Roman" panose="02020603050405020304" pitchFamily="18" charset="0"/>
              </a:rPr>
              <a:t>2</a:t>
            </a:r>
            <a:r>
              <a:rPr lang="ru-RU" sz="2400" i="0" u="none" strike="noStrike" baseline="0" dirty="0">
                <a:solidFill>
                  <a:srgbClr val="231F1F"/>
                </a:solidFill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для сверхпроводника первого рода размагничивающи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е</a:t>
            </a: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фактор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ы</a:t>
            </a: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 = 0 (I), N &gt; 0 (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</a:t>
            </a: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а)</a:t>
            </a:r>
            <a:endParaRPr lang="ru-RU" sz="2400" i="0" u="none" strike="noStrike" baseline="0" dirty="0">
              <a:solidFill>
                <a:srgbClr val="231F1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A08682A-0A88-4FD7-BBD5-699797B6F1DF}"/>
              </a:ext>
            </a:extLst>
          </p:cNvPr>
          <p:cNvGrpSpPr/>
          <p:nvPr/>
        </p:nvGrpSpPr>
        <p:grpSpPr>
          <a:xfrm>
            <a:off x="617366" y="30291"/>
            <a:ext cx="11346034" cy="734499"/>
            <a:chOff x="617366" y="73834"/>
            <a:chExt cx="11346034" cy="1191085"/>
          </a:xfrm>
        </p:grpSpPr>
        <p:sp>
          <p:nvSpPr>
            <p:cNvPr id="16" name="Заголовок 1">
              <a:extLst>
                <a:ext uri="{FF2B5EF4-FFF2-40B4-BE49-F238E27FC236}">
                  <a16:creationId xmlns:a16="http://schemas.microsoft.com/office/drawing/2014/main" id="{EFF514A6-B517-4EE7-9084-83DD4D51B017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0"/>
              <a:ext cx="11214811" cy="107271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70C0"/>
                  </a:solidFill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Основные определения: </a:t>
              </a:r>
              <a:r>
                <a:rPr lang="ru-RU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Фундаментальные критические параметры СП</a:t>
              </a:r>
              <a:endParaRPr lang="ru-RU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Соединитель: уступ 16">
              <a:extLst>
                <a:ext uri="{FF2B5EF4-FFF2-40B4-BE49-F238E27FC236}">
                  <a16:creationId xmlns:a16="http://schemas.microsoft.com/office/drawing/2014/main" id="{1736E45A-DF0C-4953-990E-AEEAEF5AF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B38EEDD-BA5B-4574-A981-41345A9EFDDD}"/>
              </a:ext>
            </a:extLst>
          </p:cNvPr>
          <p:cNvGrpSpPr/>
          <p:nvPr/>
        </p:nvGrpSpPr>
        <p:grpSpPr>
          <a:xfrm>
            <a:off x="7522037" y="934322"/>
            <a:ext cx="4419600" cy="4229100"/>
            <a:chOff x="7522037" y="934322"/>
            <a:chExt cx="4419600" cy="4229100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98C11CAB-A3E0-452B-A293-4B91293F43F2}"/>
                </a:ext>
              </a:extLst>
            </p:cNvPr>
            <p:cNvGrpSpPr/>
            <p:nvPr/>
          </p:nvGrpSpPr>
          <p:grpSpPr>
            <a:xfrm>
              <a:off x="7522037" y="934322"/>
              <a:ext cx="4419600" cy="4229100"/>
              <a:chOff x="7522037" y="945208"/>
              <a:chExt cx="4419600" cy="4229100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9B1A5EB5-ECD9-453C-A867-830053632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2037" y="945208"/>
                <a:ext cx="4419600" cy="42291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0C4149-8608-43E1-86C6-9DB761D5C70A}"/>
                  </a:ext>
                </a:extLst>
              </p:cNvPr>
              <p:cNvSpPr txBox="1"/>
              <p:nvPr/>
            </p:nvSpPr>
            <p:spPr>
              <a:xfrm>
                <a:off x="8360229" y="108857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  <a:endParaRPr lang="ru-RU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3B7D40-839F-4FAC-8C25-D9EC01AF933B}"/>
                  </a:ext>
                </a:extLst>
              </p:cNvPr>
              <p:cNvSpPr txBox="1"/>
              <p:nvPr/>
            </p:nvSpPr>
            <p:spPr>
              <a:xfrm>
                <a:off x="8360229" y="1088571"/>
                <a:ext cx="59871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H</a:t>
                </a:r>
                <a:r>
                  <a:rPr lang="en-US" dirty="0">
                    <a:solidFill>
                      <a:srgbClr val="FF0000"/>
                    </a:solidFill>
                  </a:rPr>
                  <a:t>c1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1D30BC-EBFE-4534-968B-C11A1A74C0AA}"/>
                  </a:ext>
                </a:extLst>
              </p:cNvPr>
              <p:cNvSpPr txBox="1"/>
              <p:nvPr/>
            </p:nvSpPr>
            <p:spPr>
              <a:xfrm>
                <a:off x="10493829" y="1088571"/>
                <a:ext cx="59871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H</a:t>
                </a:r>
                <a:r>
                  <a:rPr lang="en-US" dirty="0">
                    <a:solidFill>
                      <a:srgbClr val="FF0000"/>
                    </a:solidFill>
                  </a:rPr>
                  <a:t>c2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863F42-506D-4CA3-8067-6674DD1620C9}"/>
                  </a:ext>
                </a:extLst>
              </p:cNvPr>
              <p:cNvSpPr txBox="1"/>
              <p:nvPr/>
            </p:nvSpPr>
            <p:spPr>
              <a:xfrm>
                <a:off x="9241971" y="1088571"/>
                <a:ext cx="56605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ru-RU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B0C70B-BD9F-4873-97B2-A28D85857E89}"/>
                </a:ext>
              </a:extLst>
            </p:cNvPr>
            <p:cNvSpPr txBox="1"/>
            <p:nvPr/>
          </p:nvSpPr>
          <p:spPr>
            <a:xfrm>
              <a:off x="9927763" y="1894113"/>
              <a:ext cx="84908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baseline="0" dirty="0">
                  <a:solidFill>
                    <a:srgbClr val="231F1F"/>
                  </a:solidFill>
                  <a:cs typeface="Times New Roman" panose="02020603050405020304" pitchFamily="18" charset="0"/>
                </a:rPr>
                <a:t>СП 2</a:t>
              </a:r>
              <a:endParaRPr lang="ru-RU" sz="2400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FB8273-0070-4444-BFFF-C3E4508D9466}"/>
                </a:ext>
              </a:extLst>
            </p:cNvPr>
            <p:cNvSpPr txBox="1"/>
            <p:nvPr/>
          </p:nvSpPr>
          <p:spPr>
            <a:xfrm>
              <a:off x="9524998" y="3886200"/>
              <a:ext cx="84908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baseline="0" dirty="0">
                  <a:solidFill>
                    <a:srgbClr val="00B050"/>
                  </a:solidFill>
                  <a:cs typeface="Times New Roman" panose="02020603050405020304" pitchFamily="18" charset="0"/>
                </a:rPr>
                <a:t>СП </a:t>
              </a:r>
              <a:r>
                <a:rPr lang="ru-RU" sz="2400" b="1" dirty="0">
                  <a:solidFill>
                    <a:srgbClr val="00B050"/>
                  </a:solidFill>
                  <a:cs typeface="Times New Roman" panose="02020603050405020304" pitchFamily="18" charset="0"/>
                </a:rPr>
                <a:t>1</a:t>
              </a:r>
              <a:endParaRPr lang="ru-RU" sz="24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607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3FA760-E1B6-4073-ABA6-141B09A6E7E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36EF9A-4CA8-488A-8CB5-EDA3602FAD57}"/>
              </a:ext>
            </a:extLst>
          </p:cNvPr>
          <p:cNvSpPr txBox="1"/>
          <p:nvPr/>
        </p:nvSpPr>
        <p:spPr>
          <a:xfrm>
            <a:off x="130629" y="934322"/>
            <a:ext cx="7391408" cy="3830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параметр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теории СП –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критические магнитные поля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8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сверхпроводниках 1-го рода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с1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второе (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с2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критическое поле в сверхпроводниках 2-го рода (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СП2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в том числе в 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ВТСП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Мейснера</a:t>
            </a:r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1E2220-3247-436D-8AB3-81F83C52D162}"/>
              </a:ext>
            </a:extLst>
          </p:cNvPr>
          <p:cNvSpPr txBox="1"/>
          <p:nvPr/>
        </p:nvSpPr>
        <p:spPr>
          <a:xfrm>
            <a:off x="171175" y="5219933"/>
            <a:ext cx="117612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20"/>
            <a:r>
              <a:rPr lang="ru-RU" sz="2400" i="0" u="none" strike="noStrike" baseline="0" dirty="0">
                <a:solidFill>
                  <a:srgbClr val="231F1F"/>
                </a:solidFill>
                <a:cs typeface="Times New Roman" panose="02020603050405020304" pitchFamily="18" charset="0"/>
              </a:rPr>
              <a:t>Изменение намагниченности в зависимости от приложенного магнитного поля для СП </a:t>
            </a:r>
            <a:r>
              <a:rPr lang="ru-RU" sz="2400" dirty="0">
                <a:solidFill>
                  <a:srgbClr val="231F1F"/>
                </a:solidFill>
                <a:cs typeface="Times New Roman" panose="02020603050405020304" pitchFamily="18" charset="0"/>
              </a:rPr>
              <a:t>1</a:t>
            </a:r>
            <a:r>
              <a:rPr lang="ru-RU" sz="2400" i="0" u="none" strike="noStrike" baseline="0" dirty="0">
                <a:solidFill>
                  <a:srgbClr val="231F1F"/>
                </a:solidFill>
                <a:cs typeface="Times New Roman" panose="02020603050405020304" pitchFamily="18" charset="0"/>
              </a:rPr>
              <a:t> и СП </a:t>
            </a:r>
            <a:r>
              <a:rPr lang="ru-RU" sz="2400" dirty="0">
                <a:solidFill>
                  <a:srgbClr val="231F1F"/>
                </a:solidFill>
                <a:cs typeface="Times New Roman" panose="02020603050405020304" pitchFamily="18" charset="0"/>
              </a:rPr>
              <a:t>2</a:t>
            </a:r>
            <a:r>
              <a:rPr lang="ru-RU" sz="2400" i="0" u="none" strike="noStrike" baseline="0" dirty="0">
                <a:solidFill>
                  <a:srgbClr val="231F1F"/>
                </a:solidFill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для сверхпроводника первого рода размагничивающи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е</a:t>
            </a: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фактор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ы</a:t>
            </a: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 = 0 (I), N &gt; 0 (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</a:t>
            </a: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а)</a:t>
            </a:r>
            <a:endParaRPr lang="ru-RU" sz="2400" i="0" u="none" strike="noStrike" baseline="0" dirty="0">
              <a:solidFill>
                <a:srgbClr val="231F1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A08682A-0A88-4FD7-BBD5-699797B6F1DF}"/>
              </a:ext>
            </a:extLst>
          </p:cNvPr>
          <p:cNvGrpSpPr/>
          <p:nvPr/>
        </p:nvGrpSpPr>
        <p:grpSpPr>
          <a:xfrm>
            <a:off x="617366" y="30291"/>
            <a:ext cx="11346034" cy="734499"/>
            <a:chOff x="617366" y="73834"/>
            <a:chExt cx="11346034" cy="1191085"/>
          </a:xfrm>
        </p:grpSpPr>
        <p:sp>
          <p:nvSpPr>
            <p:cNvPr id="16" name="Заголовок 1">
              <a:extLst>
                <a:ext uri="{FF2B5EF4-FFF2-40B4-BE49-F238E27FC236}">
                  <a16:creationId xmlns:a16="http://schemas.microsoft.com/office/drawing/2014/main" id="{EFF514A6-B517-4EE7-9084-83DD4D51B017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0"/>
              <a:ext cx="11214811" cy="107271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70C0"/>
                  </a:solidFill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Основные определения: </a:t>
              </a:r>
              <a:r>
                <a:rPr lang="ru-RU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Фундаментальные критические параметры СП</a:t>
              </a:r>
              <a:endParaRPr lang="ru-RU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Соединитель: уступ 16">
              <a:extLst>
                <a:ext uri="{FF2B5EF4-FFF2-40B4-BE49-F238E27FC236}">
                  <a16:creationId xmlns:a16="http://schemas.microsoft.com/office/drawing/2014/main" id="{1736E45A-DF0C-4953-990E-AEEAEF5AF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B38EEDD-BA5B-4574-A981-41345A9EFDDD}"/>
              </a:ext>
            </a:extLst>
          </p:cNvPr>
          <p:cNvGrpSpPr/>
          <p:nvPr/>
        </p:nvGrpSpPr>
        <p:grpSpPr>
          <a:xfrm>
            <a:off x="7522037" y="934322"/>
            <a:ext cx="4419600" cy="4229100"/>
            <a:chOff x="7522037" y="934322"/>
            <a:chExt cx="4419600" cy="4229100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98C11CAB-A3E0-452B-A293-4B91293F43F2}"/>
                </a:ext>
              </a:extLst>
            </p:cNvPr>
            <p:cNvGrpSpPr/>
            <p:nvPr/>
          </p:nvGrpSpPr>
          <p:grpSpPr>
            <a:xfrm>
              <a:off x="7522037" y="934322"/>
              <a:ext cx="4419600" cy="4229100"/>
              <a:chOff x="7522037" y="945208"/>
              <a:chExt cx="4419600" cy="4229100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9B1A5EB5-ECD9-453C-A867-830053632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2037" y="945208"/>
                <a:ext cx="4419600" cy="42291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0C4149-8608-43E1-86C6-9DB761D5C70A}"/>
                  </a:ext>
                </a:extLst>
              </p:cNvPr>
              <p:cNvSpPr txBox="1"/>
              <p:nvPr/>
            </p:nvSpPr>
            <p:spPr>
              <a:xfrm>
                <a:off x="8360229" y="108857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  <a:endParaRPr lang="ru-RU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3B7D40-839F-4FAC-8C25-D9EC01AF933B}"/>
                  </a:ext>
                </a:extLst>
              </p:cNvPr>
              <p:cNvSpPr txBox="1"/>
              <p:nvPr/>
            </p:nvSpPr>
            <p:spPr>
              <a:xfrm>
                <a:off x="8360229" y="1088571"/>
                <a:ext cx="59871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H</a:t>
                </a:r>
                <a:r>
                  <a:rPr lang="en-US" dirty="0">
                    <a:solidFill>
                      <a:srgbClr val="FF0000"/>
                    </a:solidFill>
                  </a:rPr>
                  <a:t>c1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1D30BC-EBFE-4534-968B-C11A1A74C0AA}"/>
                  </a:ext>
                </a:extLst>
              </p:cNvPr>
              <p:cNvSpPr txBox="1"/>
              <p:nvPr/>
            </p:nvSpPr>
            <p:spPr>
              <a:xfrm>
                <a:off x="10493829" y="1088571"/>
                <a:ext cx="59871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H</a:t>
                </a:r>
                <a:r>
                  <a:rPr lang="en-US" dirty="0">
                    <a:solidFill>
                      <a:srgbClr val="FF0000"/>
                    </a:solidFill>
                  </a:rPr>
                  <a:t>c2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863F42-506D-4CA3-8067-6674DD1620C9}"/>
                  </a:ext>
                </a:extLst>
              </p:cNvPr>
              <p:cNvSpPr txBox="1"/>
              <p:nvPr/>
            </p:nvSpPr>
            <p:spPr>
              <a:xfrm>
                <a:off x="9241971" y="1088571"/>
                <a:ext cx="56605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b="1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ru-RU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B0C70B-BD9F-4873-97B2-A28D85857E89}"/>
                </a:ext>
              </a:extLst>
            </p:cNvPr>
            <p:cNvSpPr txBox="1"/>
            <p:nvPr/>
          </p:nvSpPr>
          <p:spPr>
            <a:xfrm>
              <a:off x="9927763" y="1894113"/>
              <a:ext cx="84908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baseline="0" dirty="0">
                  <a:solidFill>
                    <a:srgbClr val="231F1F"/>
                  </a:solidFill>
                  <a:cs typeface="Times New Roman" panose="02020603050405020304" pitchFamily="18" charset="0"/>
                </a:rPr>
                <a:t>СП 2</a:t>
              </a:r>
              <a:endParaRPr lang="ru-RU" sz="2400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FB8273-0070-4444-BFFF-C3E4508D9466}"/>
                </a:ext>
              </a:extLst>
            </p:cNvPr>
            <p:cNvSpPr txBox="1"/>
            <p:nvPr/>
          </p:nvSpPr>
          <p:spPr>
            <a:xfrm>
              <a:off x="9524998" y="3886200"/>
              <a:ext cx="84908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baseline="0" dirty="0">
                  <a:solidFill>
                    <a:srgbClr val="00B050"/>
                  </a:solidFill>
                  <a:cs typeface="Times New Roman" panose="02020603050405020304" pitchFamily="18" charset="0"/>
                </a:rPr>
                <a:t>СП </a:t>
              </a:r>
              <a:r>
                <a:rPr lang="ru-RU" sz="2400" b="1" dirty="0">
                  <a:solidFill>
                    <a:srgbClr val="00B050"/>
                  </a:solidFill>
                  <a:cs typeface="Times New Roman" panose="02020603050405020304" pitchFamily="18" charset="0"/>
                </a:rPr>
                <a:t>1</a:t>
              </a:r>
              <a:endParaRPr lang="ru-RU" sz="24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159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3FA760-E1B6-4073-ABA6-141B09A6E7E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36EF9A-4CA8-488A-8CB5-EDA3602FAD57}"/>
              </a:ext>
            </a:extLst>
          </p:cNvPr>
          <p:cNvSpPr txBox="1"/>
          <p:nvPr/>
        </p:nvSpPr>
        <p:spPr>
          <a:xfrm>
            <a:off x="174171" y="1351855"/>
            <a:ext cx="6168815" cy="367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 критический параметр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теории СП –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критическая плотность тока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105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800" b="0" i="0" dirty="0">
                <a:solidFill>
                  <a:srgbClr val="C00000"/>
                </a:solidFill>
                <a:effectLst/>
                <a:latin typeface="Google Sans"/>
              </a:rPr>
              <a:t>Это </a:t>
            </a:r>
            <a:r>
              <a:rPr lang="ru-RU" sz="2800" dirty="0">
                <a:solidFill>
                  <a:srgbClr val="C00000"/>
                </a:solidFill>
                <a:effectLst/>
                <a:latin typeface="Google Sans"/>
              </a:rPr>
              <a:t>предельное значение постоянного незатухающего электрического тока </a:t>
            </a:r>
            <a:r>
              <a:rPr lang="ru-RU" sz="2800" b="0" i="0" dirty="0">
                <a:solidFill>
                  <a:srgbClr val="C00000"/>
                </a:solidFill>
                <a:effectLst/>
                <a:latin typeface="Google Sans"/>
              </a:rPr>
              <a:t>в СП образце, при достижении которого он переходит в нормальное состояние</a:t>
            </a:r>
            <a:endParaRPr lang="ru-RU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6DA434-2947-4000-A79B-5FCEAE157FFA}"/>
              </a:ext>
            </a:extLst>
          </p:cNvPr>
          <p:cNvSpPr txBox="1"/>
          <p:nvPr/>
        </p:nvSpPr>
        <p:spPr>
          <a:xfrm>
            <a:off x="4920342" y="5651332"/>
            <a:ext cx="7130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ВАХ для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определения </a:t>
            </a:r>
            <a:r>
              <a:rPr lang="ru-RU" sz="2400" i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плотности критического тока </a:t>
            </a:r>
            <a:r>
              <a:rPr lang="en-US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16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4423F99-0607-41C4-B439-6A8F4217D05B}"/>
              </a:ext>
            </a:extLst>
          </p:cNvPr>
          <p:cNvGrpSpPr/>
          <p:nvPr/>
        </p:nvGrpSpPr>
        <p:grpSpPr>
          <a:xfrm>
            <a:off x="6531429" y="1406978"/>
            <a:ext cx="5330613" cy="4254239"/>
            <a:chOff x="6531429" y="1406978"/>
            <a:chExt cx="5330613" cy="425423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F0BEA1B-48C1-4CD7-BE59-E96D1E4DB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1429" y="1406978"/>
              <a:ext cx="5330613" cy="4254239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127EF622-875C-41FD-92C7-519D8EA40455}"/>
                </a:ext>
              </a:extLst>
            </p:cNvPr>
            <p:cNvCxnSpPr/>
            <p:nvPr/>
          </p:nvCxnSpPr>
          <p:spPr>
            <a:xfrm>
              <a:off x="10112829" y="3940629"/>
              <a:ext cx="0" cy="925285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4C1C15-216E-4D04-91E0-AE003759AD56}"/>
                </a:ext>
              </a:extLst>
            </p:cNvPr>
            <p:cNvSpPr txBox="1"/>
            <p:nvPr/>
          </p:nvSpPr>
          <p:spPr>
            <a:xfrm>
              <a:off x="9862459" y="3428999"/>
              <a:ext cx="4572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 i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1E674E9-BEF0-4CC3-9BA7-65F70612FCD6}"/>
              </a:ext>
            </a:extLst>
          </p:cNvPr>
          <p:cNvGrpSpPr/>
          <p:nvPr/>
        </p:nvGrpSpPr>
        <p:grpSpPr>
          <a:xfrm>
            <a:off x="617366" y="30291"/>
            <a:ext cx="11346034" cy="734499"/>
            <a:chOff x="617366" y="73834"/>
            <a:chExt cx="11346034" cy="1191085"/>
          </a:xfrm>
        </p:grpSpPr>
        <p:sp>
          <p:nvSpPr>
            <p:cNvPr id="19" name="Заголовок 1">
              <a:extLst>
                <a:ext uri="{FF2B5EF4-FFF2-40B4-BE49-F238E27FC236}">
                  <a16:creationId xmlns:a16="http://schemas.microsoft.com/office/drawing/2014/main" id="{209FCF7B-56A4-4E3D-AFE4-9E30FCBAC8C9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0"/>
              <a:ext cx="11214811" cy="107271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70C0"/>
                  </a:solidFill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Основные определения: </a:t>
              </a:r>
              <a:r>
                <a:rPr lang="ru-RU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Фундаментальные критические параметры СП</a:t>
              </a:r>
              <a:endParaRPr lang="ru-RU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Соединитель: уступ 19">
              <a:extLst>
                <a:ext uri="{FF2B5EF4-FFF2-40B4-BE49-F238E27FC236}">
                  <a16:creationId xmlns:a16="http://schemas.microsoft.com/office/drawing/2014/main" id="{FABC373F-B296-4206-8C9D-7468AFC9C5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135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0826045" cy="910457"/>
            <a:chOff x="617366" y="73834"/>
            <a:chExt cx="10826045" cy="910457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Что такое сверхпроводимость</a:t>
              </a: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50">
            <a:extLst>
              <a:ext uri="{FF2B5EF4-FFF2-40B4-BE49-F238E27FC236}">
                <a16:creationId xmlns:a16="http://schemas.microsoft.com/office/drawing/2014/main" id="{07E70527-0D9B-4CF8-8F9C-CFEDE61A7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31" y="1317746"/>
            <a:ext cx="6172200" cy="446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8E614D-151F-4DD8-9F30-2AA2B6DA4F83}"/>
              </a:ext>
            </a:extLst>
          </p:cNvPr>
          <p:cNvSpPr txBox="1"/>
          <p:nvPr/>
        </p:nvSpPr>
        <p:spPr>
          <a:xfrm>
            <a:off x="293914" y="1498018"/>
            <a:ext cx="5943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Фазовая диаграмма, обобщающая усредненные зависимости плотности критического тока </a:t>
            </a:r>
            <a:r>
              <a:rPr lang="en-US" sz="32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магнитного поля </a:t>
            </a:r>
            <a:r>
              <a:rPr lang="ru-RU" altLang="ru-RU" sz="28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температуры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зависимости второго критического поля </a:t>
            </a: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с2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температуры </a:t>
            </a:r>
            <a:r>
              <a:rPr kumimoji="0" lang="ru-RU" altLang="ru-RU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соединения </a:t>
            </a:r>
            <a:r>
              <a:rPr lang="en-US" sz="28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YBa</a:t>
            </a:r>
            <a:r>
              <a:rPr lang="en-US" sz="2800" b="1" i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</a:t>
            </a:r>
            <a:r>
              <a:rPr lang="en-US" sz="2800" b="1" i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800" b="1" i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7–d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нескольких типов 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НТСП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NbTi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Nb-Sn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Nb-Ge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ru-RU" sz="2800" b="0" i="0" u="none" strike="noStrike" cap="none" normalizeH="0" baseline="-300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166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1346034" cy="1059624"/>
            <a:chOff x="617366" y="73834"/>
            <a:chExt cx="11346034" cy="1059624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0"/>
              <a:ext cx="11214811" cy="94125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70C0"/>
                  </a:solidFill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Основные определения: </a:t>
              </a:r>
              <a:r>
                <a:rPr lang="ru-RU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Фундаментальные параметры в теории сверхпроводников</a:t>
              </a:r>
              <a:endParaRPr lang="ru-RU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3FA760-E1B6-4073-ABA6-141B09A6E7E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36EF9A-4CA8-488A-8CB5-EDA3602FAD57}"/>
              </a:ext>
            </a:extLst>
          </p:cNvPr>
          <p:cNvSpPr txBox="1"/>
          <p:nvPr/>
        </p:nvSpPr>
        <p:spPr>
          <a:xfrm>
            <a:off x="152399" y="1298383"/>
            <a:ext cx="11723914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>
                <a:solidFill>
                  <a:srgbClr val="0070C0"/>
                </a:solidFill>
                <a:latin typeface="Georgia" panose="02040502050405020303" pitchFamily="18" charset="0"/>
              </a:rPr>
              <a:t>Длина когерентности </a:t>
            </a:r>
            <a:r>
              <a:rPr lang="en-US" sz="2400" i="0" u="none" strike="noStrike" baseline="0" dirty="0">
                <a:solidFill>
                  <a:srgbClr val="0070C0"/>
                </a:solidFill>
                <a:latin typeface="Georgia" panose="02040502050405020303" pitchFamily="18" charset="0"/>
              </a:rPr>
              <a:t>(</a:t>
            </a:r>
            <a:r>
              <a:rPr lang="ru-RU" sz="2400" i="0" u="none" strike="noStrike" baseline="0" dirty="0">
                <a:solidFill>
                  <a:srgbClr val="0070C0"/>
                </a:solidFill>
                <a:latin typeface="Georgia" panose="02040502050405020303" pitchFamily="18" charset="0"/>
              </a:rPr>
              <a:t>размер </a:t>
            </a:r>
            <a:r>
              <a:rPr lang="ru-RU" sz="2400" i="0" u="none" strike="noStrike" baseline="0" dirty="0" err="1">
                <a:solidFill>
                  <a:srgbClr val="0070C0"/>
                </a:solidFill>
                <a:latin typeface="Georgia" panose="02040502050405020303" pitchFamily="18" charset="0"/>
              </a:rPr>
              <a:t>куперовской</a:t>
            </a:r>
            <a:r>
              <a:rPr lang="ru-RU" sz="2400" i="0" u="none" strike="noStrike" baseline="0" dirty="0">
                <a:solidFill>
                  <a:srgbClr val="0070C0"/>
                </a:solidFill>
                <a:latin typeface="Georgia" panose="02040502050405020303" pitchFamily="18" charset="0"/>
              </a:rPr>
              <a:t> пары</a:t>
            </a:r>
            <a:r>
              <a:rPr lang="en-US" sz="2400" i="0" u="none" strike="noStrike" baseline="0" dirty="0">
                <a:solidFill>
                  <a:srgbClr val="0070C0"/>
                </a:solidFill>
                <a:latin typeface="Georgia" panose="02040502050405020303" pitchFamily="18" charset="0"/>
              </a:rPr>
              <a:t>) 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— характерная длина, на которой волновая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функция (параметр порядка) сверхпроводника существенно меняется.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713163-1819-4640-A69C-6B6DCCFCC9A1}"/>
              </a:ext>
            </a:extLst>
          </p:cNvPr>
          <p:cNvSpPr txBox="1"/>
          <p:nvPr/>
        </p:nvSpPr>
        <p:spPr>
          <a:xfrm>
            <a:off x="617366" y="2988730"/>
            <a:ext cx="112589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теории Гинзбурга — Ландау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теории БКШ   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    - приведенная постоянная Планка,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масса электрона, </a:t>
            </a:r>
            <a:r>
              <a:rPr lang="en-US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параметр, который входит в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Гинзбурга - Ландау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-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фермиевская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скорость,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сверхпроводящая щель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91F0212-8A55-4A67-B030-8C63AA2437F9}"/>
              </a:ext>
            </a:extLst>
          </p:cNvPr>
          <p:cNvGrpSpPr/>
          <p:nvPr/>
        </p:nvGrpSpPr>
        <p:grpSpPr>
          <a:xfrm>
            <a:off x="748589" y="2704968"/>
            <a:ext cx="7045582" cy="3179082"/>
            <a:chOff x="748589" y="2704968"/>
            <a:chExt cx="7045582" cy="3179082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15AA09D-DFF5-4A93-9709-44E253907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7400" y="5326837"/>
              <a:ext cx="457200" cy="352425"/>
            </a:xfrm>
            <a:prstGeom prst="rect">
              <a:avLst/>
            </a:prstGeom>
          </p:spPr>
        </p:pic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EED918D2-F192-42FD-BD90-305BBCE085AB}"/>
                </a:ext>
              </a:extLst>
            </p:cNvPr>
            <p:cNvGrpSpPr/>
            <p:nvPr/>
          </p:nvGrpSpPr>
          <p:grpSpPr>
            <a:xfrm>
              <a:off x="748589" y="2704968"/>
              <a:ext cx="7045582" cy="3179082"/>
              <a:chOff x="748589" y="2955346"/>
              <a:chExt cx="6296527" cy="3179082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5DF46C3A-ABB5-45AA-84BE-F52DE561C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8473" y="2955346"/>
                <a:ext cx="1986643" cy="1030947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156F492E-C45B-4221-BE42-0C06637E2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8473" y="4129023"/>
                <a:ext cx="1769603" cy="809415"/>
              </a:xfrm>
              <a:prstGeom prst="rect">
                <a:avLst/>
              </a:prstGeom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945A3C3F-4D32-4A9F-A717-4901EA6D0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1360" y="5101329"/>
                <a:ext cx="333375" cy="352425"/>
              </a:xfrm>
              <a:prstGeom prst="rect">
                <a:avLst/>
              </a:prstGeom>
            </p:spPr>
          </p:pic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8C35C2EB-F7FA-45F6-A847-38AB2C8D6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589" y="5753428"/>
                <a:ext cx="381000" cy="381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64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1346034" cy="1059624"/>
            <a:chOff x="617366" y="73834"/>
            <a:chExt cx="11346034" cy="1059624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0"/>
              <a:ext cx="11214811" cy="94125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70C0"/>
                  </a:solidFill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Основные определения: </a:t>
              </a:r>
              <a:r>
                <a:rPr lang="ru-RU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Фундаментальные критические параметры сверхпроводников</a:t>
              </a:r>
              <a:endParaRPr lang="ru-RU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3FA760-E1B6-4073-ABA6-141B09A6E7E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36EF9A-4CA8-488A-8CB5-EDA3602FAD57}"/>
              </a:ext>
            </a:extLst>
          </p:cNvPr>
          <p:cNvSpPr txBox="1"/>
          <p:nvPr/>
        </p:nvSpPr>
        <p:spPr>
          <a:xfrm>
            <a:off x="239188" y="1478349"/>
            <a:ext cx="11626538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лубина проникновения магнитного поля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определяет толщину слоя в сверхпроводнике, в котором протекают сверхтоки, препятствующие проникновению магнитного потока внутрь материала.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59C8E-E1F1-4310-9463-6575A451E2B4}"/>
              </a:ext>
            </a:extLst>
          </p:cNvPr>
          <p:cNvSpPr txBox="1"/>
          <p:nvPr/>
        </p:nvSpPr>
        <p:spPr>
          <a:xfrm>
            <a:off x="239188" y="4788510"/>
            <a:ext cx="11430298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Величина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монотонно убывает с ростом температуры и быстро падает до нуля вблизи критической температуры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3EE96B-B534-4FC0-8D8F-405153C18462}"/>
              </a:ext>
            </a:extLst>
          </p:cNvPr>
          <p:cNvSpPr txBox="1"/>
          <p:nvPr/>
        </p:nvSpPr>
        <p:spPr>
          <a:xfrm>
            <a:off x="239188" y="3688038"/>
            <a:ext cx="11952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     - это равновесное значение функции состояния в отсутствие электромагнитного поля.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940DB21-171C-4513-A743-058BC4C14842}"/>
              </a:ext>
            </a:extLst>
          </p:cNvPr>
          <p:cNvGrpSpPr/>
          <p:nvPr/>
        </p:nvGrpSpPr>
        <p:grpSpPr>
          <a:xfrm>
            <a:off x="262894" y="1548759"/>
            <a:ext cx="9370963" cy="2557119"/>
            <a:chOff x="262894" y="1548759"/>
            <a:chExt cx="9370963" cy="2557119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4366476-4FB8-49ED-9C8A-57F05AB7E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0171" y="1548759"/>
              <a:ext cx="2283686" cy="1204125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F5639901-E77D-45DD-A8AC-CC784BF94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894" y="3731864"/>
              <a:ext cx="399808" cy="374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062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1346034" cy="1059624"/>
            <a:chOff x="617366" y="73834"/>
            <a:chExt cx="11346034" cy="1059624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0"/>
              <a:ext cx="11214811" cy="94125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70C0"/>
                  </a:solidFill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Основные определения: </a:t>
              </a:r>
              <a:r>
                <a:rPr lang="ru-RU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Фундаментальные критические параметры сверхпроводников</a:t>
              </a:r>
              <a:endParaRPr lang="ru-RU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3FA760-E1B6-4073-ABA6-141B09A6E7E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36EF9A-4CA8-488A-8CB5-EDA3602FAD57}"/>
              </a:ext>
            </a:extLst>
          </p:cNvPr>
          <p:cNvSpPr txBox="1"/>
          <p:nvPr/>
        </p:nvSpPr>
        <p:spPr>
          <a:xfrm>
            <a:off x="650914" y="1478349"/>
            <a:ext cx="11214811" cy="304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Параметр Гинзбурга — Ландау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Для сверхпроводников 1-го рода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Для сверхпроводников 2-го рода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BBC3EB6-0B8B-46D3-8D64-CB82EE73802D}"/>
              </a:ext>
            </a:extLst>
          </p:cNvPr>
          <p:cNvGrpSpPr/>
          <p:nvPr/>
        </p:nvGrpSpPr>
        <p:grpSpPr>
          <a:xfrm>
            <a:off x="7581776" y="1720761"/>
            <a:ext cx="2476500" cy="2745558"/>
            <a:chOff x="7581776" y="1720761"/>
            <a:chExt cx="2476500" cy="274555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AF8BEC5-CF9A-4454-82D9-406D1CEB4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9780" y="1720761"/>
              <a:ext cx="1560493" cy="47352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967AEE4-7E09-44B1-B44F-B8C80B5F8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1776" y="2948731"/>
              <a:ext cx="2476500" cy="409575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B3EBE3A-7875-43EF-80B8-AFB2D758F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8701" y="3999594"/>
              <a:ext cx="1724025" cy="466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786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1346034" cy="1059624"/>
            <a:chOff x="617366" y="73834"/>
            <a:chExt cx="11346034" cy="1059624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0"/>
              <a:ext cx="11214811" cy="94125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70C0"/>
                  </a:solidFill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Основные определения: </a:t>
              </a:r>
              <a:r>
                <a:rPr lang="ru-RU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Фундаментальные критические параметры сверхпроводников</a:t>
              </a:r>
              <a:endParaRPr lang="ru-RU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3FA760-E1B6-4073-ABA6-141B09A6E7E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>
            <a:extLst>
              <a:ext uri="{FF2B5EF4-FFF2-40B4-BE49-F238E27FC236}">
                <a16:creationId xmlns:a16="http://schemas.microsoft.com/office/drawing/2014/main" id="{D680CD45-E9F2-4C80-B621-2ED79AA2A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86" y="1544899"/>
            <a:ext cx="114898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PSMT"/>
                <a:cs typeface="Times New Roman" panose="02020603050405020304" pitchFamily="18" charset="0"/>
              </a:rPr>
              <a:t>Параметры для некоторых НТСП и ВТСП  при 4 К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05DA6F-9B16-4CCE-AE9E-4148A6BFA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6" y="2219570"/>
            <a:ext cx="11544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22C286-C277-450C-AAA7-F8C72AB379AB}"/>
              </a:ext>
            </a:extLst>
          </p:cNvPr>
          <p:cNvSpPr txBox="1"/>
          <p:nvPr/>
        </p:nvSpPr>
        <p:spPr>
          <a:xfrm>
            <a:off x="371302" y="1402804"/>
            <a:ext cx="11404745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для выполнения проекта (зачем эти работы нужны, проблемы и задачи для реализации проекта) 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определения (немного о сверхпроводимости, ключевые термины)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 и доклада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 косвенной оценки критических токов в ВТСП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Резюме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0826045" cy="910457"/>
            <a:chOff x="617366" y="73834"/>
            <a:chExt cx="10826045" cy="910457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70C0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План доклада</a:t>
              </a:r>
              <a:endPara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778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1346034" cy="1236580"/>
            <a:chOff x="617366" y="73834"/>
            <a:chExt cx="11346034" cy="910457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1214811" cy="72792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Природа зависимости </a:t>
              </a:r>
              <a:r>
                <a:rPr lang="en-US" sz="2800" b="1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</a:t>
              </a:r>
              <a:r>
                <a:rPr lang="en-US" sz="2800" b="1" baseline="-25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ru-RU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ru-RU" sz="2800" b="1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в СП2: </a:t>
              </a:r>
              <a:r>
                <a:rPr lang="ru-RU" sz="2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вихри </a:t>
              </a:r>
              <a:r>
                <a:rPr lang="ru-RU" sz="2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Абрикосова</a:t>
              </a:r>
              <a:r>
                <a:rPr lang="ru-RU" sz="2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сила </a:t>
              </a:r>
              <a:r>
                <a:rPr lang="ru-RU" sz="2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Лорентца</a:t>
              </a:r>
              <a:r>
                <a:rPr lang="ru-RU" sz="2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сила </a:t>
              </a:r>
              <a:r>
                <a:rPr lang="ru-RU" sz="2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пиннинга</a:t>
              </a:r>
              <a:r>
                <a:rPr lang="ru-RU" sz="2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захват магнитного потока, </a:t>
              </a:r>
              <a:r>
                <a:rPr lang="ru-RU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введение искусственных центров </a:t>
              </a:r>
              <a:r>
                <a:rPr lang="ru-RU" sz="2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пининга</a:t>
              </a:r>
              <a:r>
                <a:rPr lang="ru-RU" sz="22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(ИЦП)</a:t>
              </a:r>
              <a:endParaRPr lang="ru-RU" sz="2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3FA760-E1B6-4073-ABA6-141B09A6E7E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3A8A64C-E18C-4797-9151-143E5226E531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DDAD65A-290F-4BC0-95BC-B462FD522982}"/>
              </a:ext>
            </a:extLst>
          </p:cNvPr>
          <p:cNvSpPr txBox="1"/>
          <p:nvPr/>
        </p:nvSpPr>
        <p:spPr>
          <a:xfrm>
            <a:off x="39999" y="1293300"/>
            <a:ext cx="11923401" cy="134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Выше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с1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магнитное поле</a:t>
            </a: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проникает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СП2 в виде </a:t>
            </a:r>
            <a:r>
              <a:rPr lang="ru-RU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вихрей </a:t>
            </a:r>
            <a:r>
              <a:rPr lang="ru-RU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Абрикосова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квантованных  линий  магнитного  потока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h/2e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из которых состоит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нормального ядра, окруженного вихревым сверхпроводящим током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B32C33-0C47-49BA-AC78-3E0B329F2943}"/>
              </a:ext>
            </a:extLst>
          </p:cNvPr>
          <p:cNvSpPr txBox="1"/>
          <p:nvPr/>
        </p:nvSpPr>
        <p:spPr>
          <a:xfrm>
            <a:off x="99352" y="5715488"/>
            <a:ext cx="12038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Проникновение магнитного потока в смешанном состоянии в СП2 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виде вихрей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Абрикосова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флюксоидов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000" b="0" i="1" u="none" strike="noStrike" baseline="0" dirty="0">
              <a:solidFill>
                <a:srgbClr val="565454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B6DF383-4EE2-4830-95EE-6D8551F72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062" y="2716401"/>
            <a:ext cx="9285514" cy="29649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B5150F-E247-4932-8DBA-B1A9CC4E47A5}"/>
              </a:ext>
            </a:extLst>
          </p:cNvPr>
          <p:cNvSpPr txBox="1"/>
          <p:nvPr/>
        </p:nvSpPr>
        <p:spPr>
          <a:xfrm>
            <a:off x="39998" y="2504726"/>
            <a:ext cx="3399887" cy="1786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 Н =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0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с2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нормальные ядра вихрей перекрываются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СП2 переходит в нормальное состояние</a:t>
            </a:r>
            <a:endParaRPr lang="ru-RU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87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22C286-C277-450C-AAA7-F8C72AB379AB}"/>
              </a:ext>
            </a:extLst>
          </p:cNvPr>
          <p:cNvSpPr txBox="1"/>
          <p:nvPr/>
        </p:nvSpPr>
        <p:spPr>
          <a:xfrm>
            <a:off x="259994" y="1171996"/>
            <a:ext cx="6652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вихрей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Абрикосова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величиной магнитного поля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C0B939-791D-457A-BE27-FA7FF7CE466B}"/>
              </a:ext>
            </a:extLst>
          </p:cNvPr>
          <p:cNvSpPr txBox="1"/>
          <p:nvPr/>
        </p:nvSpPr>
        <p:spPr>
          <a:xfrm>
            <a:off x="4908884" y="5300329"/>
            <a:ext cx="72831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Иллюстрация зависимости плотности критического тока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Jc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соединения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b="1" i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2400" b="1" i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b="1" i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7–</a:t>
            </a:r>
            <a:r>
              <a:rPr lang="en-US" sz="2400" b="1" i="0" baseline="-250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91B36EB-6756-471D-BFFD-DAB73F856F56}"/>
              </a:ext>
            </a:extLst>
          </p:cNvPr>
          <p:cNvGrpSpPr/>
          <p:nvPr/>
        </p:nvGrpSpPr>
        <p:grpSpPr>
          <a:xfrm>
            <a:off x="617366" y="73834"/>
            <a:ext cx="11346034" cy="910457"/>
            <a:chOff x="617366" y="73834"/>
            <a:chExt cx="11346034" cy="910457"/>
          </a:xfrm>
        </p:grpSpPr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id="{CE44FDCC-1DCF-4790-B399-3B0590C0605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1214811" cy="72792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Природа зависимости </a:t>
              </a:r>
              <a:r>
                <a:rPr lang="en-US" sz="2800" b="1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</a:t>
              </a:r>
              <a:r>
                <a:rPr lang="en-US" sz="2800" b="1" baseline="-25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ru-RU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ru-RU" sz="2800" b="1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в СП2</a:t>
              </a:r>
              <a:endPara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Соединитель: уступ 17">
              <a:extLst>
                <a:ext uri="{FF2B5EF4-FFF2-40B4-BE49-F238E27FC236}">
                  <a16:creationId xmlns:a16="http://schemas.microsoft.com/office/drawing/2014/main" id="{140FE52F-D916-422D-AA6D-03438366DD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20A50FE-6B51-49CB-B988-9C5DC6ADF9EA}"/>
              </a:ext>
            </a:extLst>
          </p:cNvPr>
          <p:cNvSpPr txBox="1"/>
          <p:nvPr/>
        </p:nvSpPr>
        <p:spPr>
          <a:xfrm>
            <a:off x="259994" y="2677454"/>
            <a:ext cx="59557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концентрации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вихрей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Абрикосова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ростом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приводит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переходу СП2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смешанное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с электрическим сопротивлением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&lt; 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D351ED-93F9-445D-84E2-B2538C7EE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82" y="1149511"/>
            <a:ext cx="4905800" cy="40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54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22C286-C277-450C-AAA7-F8C72AB379AB}"/>
              </a:ext>
            </a:extLst>
          </p:cNvPr>
          <p:cNvSpPr txBox="1"/>
          <p:nvPr/>
        </p:nvSpPr>
        <p:spPr>
          <a:xfrm>
            <a:off x="215183" y="1076646"/>
            <a:ext cx="64468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Пропускание тока по СП2 без дефектов в магнитном поле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B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вызывает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движение вихрей </a:t>
            </a:r>
            <a:r>
              <a:rPr lang="ru-RU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Абрикосова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действием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силы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Лорентца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2800" b="1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ru-RU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800" b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ext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Последнее приводит к диссипации энергии 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переходу СП2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резистивное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критическое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состояние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снижает критический ток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91B36EB-6756-471D-BFFD-DAB73F856F56}"/>
              </a:ext>
            </a:extLst>
          </p:cNvPr>
          <p:cNvGrpSpPr/>
          <p:nvPr/>
        </p:nvGrpSpPr>
        <p:grpSpPr>
          <a:xfrm>
            <a:off x="617366" y="73834"/>
            <a:ext cx="11346034" cy="910457"/>
            <a:chOff x="617366" y="73834"/>
            <a:chExt cx="11346034" cy="910457"/>
          </a:xfrm>
        </p:grpSpPr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id="{CE44FDCC-1DCF-4790-B399-3B0590C0605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1214811" cy="72792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Природа зависимости </a:t>
              </a:r>
              <a:r>
                <a:rPr lang="en-US" sz="2800" b="1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</a:t>
              </a:r>
              <a:r>
                <a:rPr lang="en-US" sz="2800" b="1" baseline="-25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ru-RU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ru-RU" sz="2800" b="1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в СП2</a:t>
              </a:r>
              <a:endPara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Соединитель: уступ 17">
              <a:extLst>
                <a:ext uri="{FF2B5EF4-FFF2-40B4-BE49-F238E27FC236}">
                  <a16:creationId xmlns:a16="http://schemas.microsoft.com/office/drawing/2014/main" id="{140FE52F-D916-422D-AA6D-03438366DD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BA09C7-53BC-46A2-97E1-BFB6C74B43E6}"/>
              </a:ext>
            </a:extLst>
          </p:cNvPr>
          <p:cNvSpPr txBox="1"/>
          <p:nvPr/>
        </p:nvSpPr>
        <p:spPr>
          <a:xfrm>
            <a:off x="4908884" y="5300329"/>
            <a:ext cx="72831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Иллюстрация зависимости плотности критического тока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Jc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соединения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b="1" i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2400" b="1" i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b="1" i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7–</a:t>
            </a:r>
            <a:r>
              <a:rPr lang="en-US" sz="2400" b="1" i="0" baseline="-250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B2D9BF3-40D1-4D79-9952-F37333586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82" y="1149511"/>
            <a:ext cx="4905800" cy="40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94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22C286-C277-450C-AAA7-F8C72AB379AB}"/>
              </a:ext>
            </a:extLst>
          </p:cNvPr>
          <p:cNvSpPr txBox="1"/>
          <p:nvPr/>
        </p:nvSpPr>
        <p:spPr>
          <a:xfrm>
            <a:off x="228600" y="1683495"/>
            <a:ext cx="6204857" cy="2835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дефектов в СП2 приводит к взаимодействию с ними нормальных ядер вихрей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Абрикосова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 действием 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силы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пиннинга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2800" b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8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благодаря чему вихри перестают двигаться и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критический ток увеличится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91B36EB-6756-471D-BFFD-DAB73F856F56}"/>
              </a:ext>
            </a:extLst>
          </p:cNvPr>
          <p:cNvGrpSpPr/>
          <p:nvPr/>
        </p:nvGrpSpPr>
        <p:grpSpPr>
          <a:xfrm>
            <a:off x="617366" y="73834"/>
            <a:ext cx="11346034" cy="910457"/>
            <a:chOff x="617366" y="73834"/>
            <a:chExt cx="11346034" cy="910457"/>
          </a:xfrm>
        </p:grpSpPr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id="{CE44FDCC-1DCF-4790-B399-3B0590C0605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1214811" cy="72792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Природа зависимости </a:t>
              </a:r>
              <a:r>
                <a:rPr lang="en-US" sz="2800" b="1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</a:t>
              </a:r>
              <a:r>
                <a:rPr lang="en-US" sz="2800" b="1" baseline="-25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ru-RU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ru-RU" sz="2800" b="1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в СП2</a:t>
              </a:r>
              <a:endPara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Соединитель: уступ 17">
              <a:extLst>
                <a:ext uri="{FF2B5EF4-FFF2-40B4-BE49-F238E27FC236}">
                  <a16:creationId xmlns:a16="http://schemas.microsoft.com/office/drawing/2014/main" id="{140FE52F-D916-422D-AA6D-03438366DD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C64AD7-0456-4B09-B715-981D3530F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82" y="1149511"/>
            <a:ext cx="4905800" cy="4086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09A154-7B86-46AD-A036-66B4CDB98484}"/>
              </a:ext>
            </a:extLst>
          </p:cNvPr>
          <p:cNvSpPr txBox="1"/>
          <p:nvPr/>
        </p:nvSpPr>
        <p:spPr>
          <a:xfrm>
            <a:off x="4908884" y="5300329"/>
            <a:ext cx="72831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Иллюстрация зависимости плотности критического тока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Jc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соединения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b="1" i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2400" b="1" i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b="1" i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7–</a:t>
            </a:r>
            <a:r>
              <a:rPr lang="en-US" sz="2400" b="1" i="0" baseline="-250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112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22C286-C277-450C-AAA7-F8C72AB379AB}"/>
              </a:ext>
            </a:extLst>
          </p:cNvPr>
          <p:cNvSpPr txBox="1"/>
          <p:nvPr/>
        </p:nvSpPr>
        <p:spPr>
          <a:xfrm>
            <a:off x="328015" y="1311191"/>
            <a:ext cx="11404745" cy="190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критических токов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800" b="1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коммерческих лент ВТСП типа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REBCO 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путем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создания искусственных центров </a:t>
            </a:r>
            <a:r>
              <a:rPr lang="ru-RU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пининга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(ИЦП)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внешними воздействиями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(например, облучением частицами высоких энергий, введением нормальных преципитатов и т.д.)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0826045" cy="910457"/>
            <a:chOff x="617366" y="73834"/>
            <a:chExt cx="10826045" cy="910457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70C0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Цель работы</a:t>
              </a:r>
              <a:endPara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819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22C286-C277-450C-AAA7-F8C72AB379AB}"/>
              </a:ext>
            </a:extLst>
          </p:cNvPr>
          <p:cNvSpPr txBox="1"/>
          <p:nvPr/>
        </p:nvSpPr>
        <p:spPr>
          <a:xfrm>
            <a:off x="328015" y="1311191"/>
            <a:ext cx="11404745" cy="190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критических токов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800" b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коммерческих лент ВТСП типа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REBCO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путем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создания искусственных центров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пининга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(ИЦП)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внешними воздействиями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(например, облучением частицами высоких энергий, введением нормальных преципитатов и т.д.)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0826045" cy="910457"/>
            <a:chOff x="617366" y="73834"/>
            <a:chExt cx="10826045" cy="910457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70C0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Цель работы</a:t>
              </a:r>
              <a:endPara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72BDA55-087C-413A-AB22-1CA06C88465D}"/>
              </a:ext>
            </a:extLst>
          </p:cNvPr>
          <p:cNvSpPr txBox="1"/>
          <p:nvPr/>
        </p:nvSpPr>
        <p:spPr>
          <a:xfrm>
            <a:off x="328014" y="3543421"/>
            <a:ext cx="11404745" cy="1571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влияния ИЦП на критические токи ВТСП лент без прямого измерения зависимостей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800" b="1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(В)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либо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измерения сил </a:t>
            </a:r>
            <a:r>
              <a:rPr lang="ru-RU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пиннинга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либо</a:t>
            </a:r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магнитных свойств</a:t>
            </a:r>
          </a:p>
        </p:txBody>
      </p:sp>
    </p:spTree>
    <p:extLst>
      <p:ext uri="{BB962C8B-B14F-4D97-AF65-F5344CB8AC3E}">
        <p14:creationId xmlns:p14="http://schemas.microsoft.com/office/powerpoint/2010/main" val="3051222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0826045" cy="910457"/>
            <a:chOff x="617366" y="73834"/>
            <a:chExt cx="10826045" cy="910457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Лента ВТСП</a:t>
              </a:r>
              <a:r>
                <a:rPr lang="ru-RU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B0CF52-3155-4FBA-BEA1-B76DE84F8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6" y="1278208"/>
            <a:ext cx="10894410" cy="411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59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0826045" cy="910457"/>
            <a:chOff x="617366" y="73834"/>
            <a:chExt cx="10826045" cy="910457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Методология косвенной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оценки </a:t>
              </a:r>
              <a:r>
                <a:rPr lang="en-US" sz="3200" b="1" i="1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</a:t>
              </a:r>
              <a:r>
                <a:rPr lang="en-US" sz="2000" b="1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3200" b="1" i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3200" b="1" i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lang="ru-RU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1FAD0D-2E2A-47B5-892F-9B80766D6997}"/>
              </a:ext>
            </a:extLst>
          </p:cNvPr>
          <p:cNvSpPr txBox="1"/>
          <p:nvPr/>
        </p:nvSpPr>
        <p:spPr>
          <a:xfrm>
            <a:off x="572717" y="1017966"/>
            <a:ext cx="11216512" cy="4452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Критический ток зависит от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силы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пиннинга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32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силы притяжения вихрей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Абрикосова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дефекту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информация о которой заложена в магнитных свойствах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сверх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проводников:</a:t>
            </a:r>
          </a:p>
          <a:p>
            <a:pPr lvl="0" algn="just">
              <a:lnSpc>
                <a:spcPct val="107000"/>
              </a:lnSpc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кривых намагничения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Т,В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электрическом сопротивлении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Т,В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постоянном и переменном токе</a:t>
            </a:r>
          </a:p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магнитной восприимчивости </a:t>
            </a:r>
          </a:p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электромагнитных потерях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переменном токе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поле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18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1FAD0D-2E2A-47B5-892F-9B80766D6997}"/>
              </a:ext>
            </a:extLst>
          </p:cNvPr>
          <p:cNvSpPr txBox="1"/>
          <p:nvPr/>
        </p:nvSpPr>
        <p:spPr>
          <a:xfrm>
            <a:off x="376769" y="1333654"/>
            <a:ext cx="76665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определения зависимости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400" b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(Н)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используем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неравновесную кривую гистерезиса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форма которой определяется силами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ннинга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между вихрями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Абрикосова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дефектами (центрами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пиннинга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481AD36-948E-45F2-8424-22CD00A604BA}"/>
              </a:ext>
            </a:extLst>
          </p:cNvPr>
          <p:cNvGrpSpPr/>
          <p:nvPr/>
        </p:nvGrpSpPr>
        <p:grpSpPr>
          <a:xfrm>
            <a:off x="617366" y="73835"/>
            <a:ext cx="10826045" cy="778912"/>
            <a:chOff x="617366" y="73834"/>
            <a:chExt cx="10826045" cy="910457"/>
          </a:xfrm>
        </p:grpSpPr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22F7C9F3-8EF6-45CA-9B78-623124F80AB0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Обоснование пересчета кривых намагниченности в критические токи </a:t>
              </a:r>
              <a:r>
                <a:rPr lang="en-US" sz="2400" b="1" i="1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400" b="1" i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2400" b="1" i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Соединитель: уступ 12">
              <a:extLst>
                <a:ext uri="{FF2B5EF4-FFF2-40B4-BE49-F238E27FC236}">
                  <a16:creationId xmlns:a16="http://schemas.microsoft.com/office/drawing/2014/main" id="{1EFCD239-2BC1-4D73-AB52-6491DB6F6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740091-5A69-4ECF-AE65-114FA34C7258}"/>
              </a:ext>
            </a:extLst>
          </p:cNvPr>
          <p:cNvSpPr txBox="1"/>
          <p:nvPr/>
        </p:nvSpPr>
        <p:spPr>
          <a:xfrm>
            <a:off x="4800601" y="5425527"/>
            <a:ext cx="72771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Магнитный гистерезис 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равновесная намагниченность (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М(Н)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критическом состоянии СП2. 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5C42F7-8041-40C8-B80C-BA599E970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48" y="1139576"/>
            <a:ext cx="3313483" cy="433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74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1FAD0D-2E2A-47B5-892F-9B80766D6997}"/>
              </a:ext>
            </a:extLst>
          </p:cNvPr>
          <p:cNvSpPr txBox="1"/>
          <p:nvPr/>
        </p:nvSpPr>
        <p:spPr>
          <a:xfrm>
            <a:off x="572717" y="1540482"/>
            <a:ext cx="717791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Оценка критических токов осуществлялась с помощью формулы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Бина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связывающей зависимости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4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шириной кривой намагниченности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4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i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/>
            <a:endParaRPr lang="ru-RU" sz="1400" i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28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)/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kd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just"/>
            <a:endParaRPr lang="en-US" sz="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 геометрический коэффициент (</a:t>
            </a:r>
            <a:r>
              <a:rPr lang="en-US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2/3 для образца ленточного типа)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-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эффектиный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радиус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циркуляции тока (половина образующей ленты)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just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kd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калибровочный параметр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481AD36-948E-45F2-8424-22CD00A604BA}"/>
              </a:ext>
            </a:extLst>
          </p:cNvPr>
          <p:cNvGrpSpPr/>
          <p:nvPr/>
        </p:nvGrpSpPr>
        <p:grpSpPr>
          <a:xfrm>
            <a:off x="617366" y="73835"/>
            <a:ext cx="10826045" cy="778912"/>
            <a:chOff x="617366" y="73834"/>
            <a:chExt cx="10826045" cy="910457"/>
          </a:xfrm>
        </p:grpSpPr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22F7C9F3-8EF6-45CA-9B78-623124F80AB0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Обоснование пересчета кривых намагниченности в критические токи </a:t>
              </a:r>
              <a:r>
                <a:rPr lang="en-US" sz="2400" b="1" i="1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400" b="1" i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2400" b="1" i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Соединитель: уступ 12">
              <a:extLst>
                <a:ext uri="{FF2B5EF4-FFF2-40B4-BE49-F238E27FC236}">
                  <a16:creationId xmlns:a16="http://schemas.microsoft.com/office/drawing/2014/main" id="{1EFCD239-2BC1-4D73-AB52-6491DB6F6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740091-5A69-4ECF-AE65-114FA34C7258}"/>
              </a:ext>
            </a:extLst>
          </p:cNvPr>
          <p:cNvSpPr txBox="1"/>
          <p:nvPr/>
        </p:nvSpPr>
        <p:spPr>
          <a:xfrm>
            <a:off x="7847054" y="4722248"/>
            <a:ext cx="41958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Магнитный гистерезис </a:t>
            </a:r>
            <a:r>
              <a:rPr lang="ru-RU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М(Н)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критическом состоянии СП2. </a:t>
            </a:r>
            <a:endParaRPr lang="ru-RU" sz="22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AF86CE-E1BA-4482-AE28-E0CBB855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110" y="1345949"/>
            <a:ext cx="4272745" cy="30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9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22C286-C277-450C-AAA7-F8C72AB379AB}"/>
              </a:ext>
            </a:extLst>
          </p:cNvPr>
          <p:cNvSpPr txBox="1"/>
          <p:nvPr/>
        </p:nvSpPr>
        <p:spPr>
          <a:xfrm>
            <a:off x="371302" y="1402804"/>
            <a:ext cx="11404745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для выполнения проекта (зачем эти работы нужны, проблемы и задачи для реализации проекта) 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определения (немного о сверхпроводимости, ключевые термины)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 и доклада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 косвенной оценки критических токов в ВТСП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Резюме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0826045" cy="910457"/>
            <a:chOff x="617366" y="73834"/>
            <a:chExt cx="10826045" cy="910457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70C0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План доклада</a:t>
              </a:r>
              <a:endPara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95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1FAD0D-2E2A-47B5-892F-9B80766D6997}"/>
              </a:ext>
            </a:extLst>
          </p:cNvPr>
          <p:cNvSpPr txBox="1"/>
          <p:nvPr/>
        </p:nvSpPr>
        <p:spPr>
          <a:xfrm>
            <a:off x="0" y="1031502"/>
            <a:ext cx="736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J</a:t>
            </a:r>
            <a:r>
              <a:rPr lang="ru-RU" sz="28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(H) = 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)/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kd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формула </a:t>
            </a:r>
            <a:r>
              <a:rPr lang="ru-RU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Бина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just"/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481AD36-948E-45F2-8424-22CD00A604BA}"/>
              </a:ext>
            </a:extLst>
          </p:cNvPr>
          <p:cNvGrpSpPr/>
          <p:nvPr/>
        </p:nvGrpSpPr>
        <p:grpSpPr>
          <a:xfrm>
            <a:off x="617366" y="73835"/>
            <a:ext cx="10826045" cy="778912"/>
            <a:chOff x="617366" y="73834"/>
            <a:chExt cx="10826045" cy="910457"/>
          </a:xfrm>
        </p:grpSpPr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22F7C9F3-8EF6-45CA-9B78-623124F80AB0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Обоснование пересчета кривых намагниченности в критические токи </a:t>
              </a:r>
              <a:r>
                <a:rPr lang="en-US" sz="2400" b="1" i="1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400" b="1" i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2400" b="1" i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Соединитель: уступ 12">
              <a:extLst>
                <a:ext uri="{FF2B5EF4-FFF2-40B4-BE49-F238E27FC236}">
                  <a16:creationId xmlns:a16="http://schemas.microsoft.com/office/drawing/2014/main" id="{1EFCD239-2BC1-4D73-AB52-6491DB6F6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A0E978B-85D0-44CF-B5A6-6D0F01DC83FC}"/>
              </a:ext>
            </a:extLst>
          </p:cNvPr>
          <p:cNvSpPr txBox="1"/>
          <p:nvPr/>
        </p:nvSpPr>
        <p:spPr>
          <a:xfrm>
            <a:off x="224823" y="1801253"/>
            <a:ext cx="683411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Ширина кривой намагниченности (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высота петли гистерезиса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endParaRPr lang="ru-RU" sz="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r"/>
            <a:r>
              <a:rPr lang="ru-RU" sz="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ru-RU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(Н)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ветвь петли гистерезиса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М(В)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 росте 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от 0 до 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40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algn="just"/>
            <a:endParaRPr lang="ru-RU" sz="80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(Н)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ветвь петли гистерезиса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М(В)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 росте Н от 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40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 0. </a:t>
            </a:r>
            <a:endParaRPr lang="ru-RU" sz="24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D99DB4-817E-441D-93BA-6873B9036683}"/>
              </a:ext>
            </a:extLst>
          </p:cNvPr>
          <p:cNvSpPr txBox="1"/>
          <p:nvPr/>
        </p:nvSpPr>
        <p:spPr>
          <a:xfrm>
            <a:off x="630539" y="2875607"/>
            <a:ext cx="61014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М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(Н) - М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C9E0FF-4E6A-4BE9-A775-F9BDD813C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968" y="1031502"/>
            <a:ext cx="5165184" cy="3565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9858F1-4D13-407A-AD46-28F571823D58}"/>
              </a:ext>
            </a:extLst>
          </p:cNvPr>
          <p:cNvSpPr txBox="1"/>
          <p:nvPr/>
        </p:nvSpPr>
        <p:spPr>
          <a:xfrm>
            <a:off x="7554686" y="4722248"/>
            <a:ext cx="44881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Магнитный гистерезис </a:t>
            </a:r>
            <a:r>
              <a:rPr lang="ru-RU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М(Н)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критическом состоянии СП2.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31855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481AD36-948E-45F2-8424-22CD00A604BA}"/>
              </a:ext>
            </a:extLst>
          </p:cNvPr>
          <p:cNvGrpSpPr/>
          <p:nvPr/>
        </p:nvGrpSpPr>
        <p:grpSpPr>
          <a:xfrm>
            <a:off x="617366" y="30292"/>
            <a:ext cx="10826045" cy="778912"/>
            <a:chOff x="617366" y="73834"/>
            <a:chExt cx="10826045" cy="910457"/>
          </a:xfrm>
        </p:grpSpPr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22F7C9F3-8EF6-45CA-9B78-623124F80AB0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Результаты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ru-RU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влияние температуры на критические токи лент 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GdBa</a:t>
              </a:r>
              <a:r>
                <a:rPr lang="en-US" sz="2400" b="1" baseline="-25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2400" b="1" baseline="-25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r>
                <a:rPr lang="ru-RU" sz="2400" b="1" baseline="-250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endParaRPr lang="ru-RU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Соединитель: уступ 12">
              <a:extLst>
                <a:ext uri="{FF2B5EF4-FFF2-40B4-BE49-F238E27FC236}">
                  <a16:creationId xmlns:a16="http://schemas.microsoft.com/office/drawing/2014/main" id="{1EFCD239-2BC1-4D73-AB52-6491DB6F6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740091-5A69-4ECF-AE65-114FA34C7258}"/>
              </a:ext>
            </a:extLst>
          </p:cNvPr>
          <p:cNvSpPr txBox="1"/>
          <p:nvPr/>
        </p:nvSpPr>
        <p:spPr>
          <a:xfrm>
            <a:off x="6569236" y="5574809"/>
            <a:ext cx="5622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Кривые гистерезиса в области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температу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– 35 К</a:t>
            </a:r>
            <a:endParaRPr lang="ru-RU" sz="20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B19CFF8-5E4B-411A-B9A4-6DC52F3BC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42B798-01EE-44FF-B031-C907480C3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B617D358-431E-4C65-A86F-1FC23C8D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82BB4F1-9E5A-4ACA-983C-F80FFCECC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592B312-F5C4-46E7-A7BB-FD2CE1C0D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99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9A4A4A-985B-4A47-8318-F0C8B99ABADC}"/>
              </a:ext>
            </a:extLst>
          </p:cNvPr>
          <p:cNvSpPr txBox="1"/>
          <p:nvPr/>
        </p:nvSpPr>
        <p:spPr>
          <a:xfrm>
            <a:off x="163284" y="859967"/>
            <a:ext cx="826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Times New Roman" panose="02020603050405020304" pitchFamily="18" charset="0"/>
              </a:rPr>
              <a:t>С ростом </a:t>
            </a:r>
            <a:r>
              <a:rPr lang="ru-RU" sz="2800" b="1" i="1" dirty="0">
                <a:cs typeface="Times New Roman" panose="02020603050405020304" pitchFamily="18" charset="0"/>
              </a:rPr>
              <a:t>Т</a:t>
            </a:r>
            <a:r>
              <a:rPr lang="ru-RU" sz="2800" b="1" dirty="0">
                <a:cs typeface="Times New Roman" panose="02020603050405020304" pitchFamily="18" charset="0"/>
              </a:rPr>
              <a:t> критический ток </a:t>
            </a:r>
            <a:r>
              <a:rPr lang="en-US" sz="28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800" b="1" baseline="-25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уменьшается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74E94D81-6A1B-4F61-8E40-5B69B3DD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99676FD2-5128-4F54-8CB1-462242B5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B25965E3-8BEE-4CA1-8F1D-93E10AC54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51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45EEDE-2E1B-47CF-8254-5F3B9EBFE832}"/>
              </a:ext>
            </a:extLst>
          </p:cNvPr>
          <p:cNvSpPr txBox="1"/>
          <p:nvPr/>
        </p:nvSpPr>
        <p:spPr>
          <a:xfrm>
            <a:off x="152400" y="5372036"/>
            <a:ext cx="6222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Магнетополевые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зависимости плотности критического тока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(B)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 Т = 2 - 35 К</a:t>
            </a:r>
            <a:endParaRPr lang="ru-RU" sz="2000" dirty="0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5D49B249-F235-4621-89AE-96FB3EE57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FCDAA0-C085-489A-8BB8-CD0AB8728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117" y="1569115"/>
            <a:ext cx="5395702" cy="39387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8185548-9CED-4EE7-B5CA-CBAF13BF6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64" y="1433274"/>
            <a:ext cx="5456826" cy="393876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8DCA6AB-07E5-44D8-A877-875A990C17EF}"/>
              </a:ext>
            </a:extLst>
          </p:cNvPr>
          <p:cNvSpPr txBox="1"/>
          <p:nvPr/>
        </p:nvSpPr>
        <p:spPr>
          <a:xfrm>
            <a:off x="426338" y="6202472"/>
            <a:ext cx="11059887" cy="605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Huan Yang, </a:t>
            </a:r>
            <a:r>
              <a:rPr lang="en-US" sz="16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Huiqian</a:t>
            </a:r>
            <a:r>
              <a:rPr lang="en-U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Luo, </a:t>
            </a:r>
            <a:r>
              <a:rPr lang="en-US" sz="16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Zhaosheng</a:t>
            </a:r>
            <a:r>
              <a:rPr lang="en-U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Wang, and Hai-Hu Wen. Fishtail effect and the vortex phase diagram of single crystal </a:t>
            </a: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GdBa</a:t>
            </a:r>
            <a:r>
              <a:rPr lang="en-US" sz="1600" b="1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600" b="1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1600" b="1" baseline="-25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U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 PHYSICS LETTERS 93, 142506 (2008)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04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481AD36-948E-45F2-8424-22CD00A604BA}"/>
              </a:ext>
            </a:extLst>
          </p:cNvPr>
          <p:cNvGrpSpPr/>
          <p:nvPr/>
        </p:nvGrpSpPr>
        <p:grpSpPr>
          <a:xfrm>
            <a:off x="617366" y="30292"/>
            <a:ext cx="10826045" cy="778912"/>
            <a:chOff x="617366" y="73834"/>
            <a:chExt cx="10826045" cy="910457"/>
          </a:xfrm>
        </p:grpSpPr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22F7C9F3-8EF6-45CA-9B78-623124F80AB0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Результаты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ru-RU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облучение нейтронами лент 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GdBa</a:t>
              </a:r>
              <a:r>
                <a:rPr lang="en-US" sz="2400" b="1" baseline="-25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2400" b="1" baseline="-25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r>
                <a:rPr lang="ru-RU" sz="2400" b="1" baseline="-250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endParaRPr lang="ru-RU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Соединитель: уступ 12">
              <a:extLst>
                <a:ext uri="{FF2B5EF4-FFF2-40B4-BE49-F238E27FC236}">
                  <a16:creationId xmlns:a16="http://schemas.microsoft.com/office/drawing/2014/main" id="{1EFCD239-2BC1-4D73-AB52-6491DB6F6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740091-5A69-4ECF-AE65-114FA34C7258}"/>
              </a:ext>
            </a:extLst>
          </p:cNvPr>
          <p:cNvSpPr txBox="1"/>
          <p:nvPr/>
        </p:nvSpPr>
        <p:spPr>
          <a:xfrm>
            <a:off x="6172200" y="5053268"/>
            <a:ext cx="60089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Температуры перехода Тс до (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а,б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и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после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в,г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облучения нейтронами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поле В перпендикуляр-но (а, в) и параллельно (б, г) оси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endParaRPr lang="ru-RU" sz="2200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2899F52-7CE3-49FD-94F3-08C625A53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48983"/>
              </p:ext>
            </p:extLst>
          </p:nvPr>
        </p:nvGraphicFramePr>
        <p:xfrm>
          <a:off x="6376987" y="909493"/>
          <a:ext cx="2723469" cy="1936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Graph" r:id="rId4" imgW="4048920" imgH="2880360" progId="Origin50.Graph">
                  <p:embed/>
                </p:oleObj>
              </mc:Choice>
              <mc:Fallback>
                <p:oleObj name="Graph" r:id="rId4" imgW="4048920" imgH="288036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987" y="909493"/>
                        <a:ext cx="2723469" cy="1936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72F3138-3781-4E91-987A-B7892E019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395701"/>
              </p:ext>
            </p:extLst>
          </p:nvPr>
        </p:nvGraphicFramePr>
        <p:xfrm>
          <a:off x="9244917" y="910470"/>
          <a:ext cx="2806738" cy="198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Graph" r:id="rId6" imgW="4048920" imgH="2880360" progId="Origin50.Graph">
                  <p:embed/>
                </p:oleObj>
              </mc:Choice>
              <mc:Fallback>
                <p:oleObj name="Graph" r:id="rId6" imgW="4048920" imgH="28803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4917" y="910470"/>
                        <a:ext cx="2806738" cy="19898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5B19CFF8-5E4B-411A-B9A4-6DC52F3BC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42B798-01EE-44FF-B031-C907480C3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3232AC57-DBE6-45B2-AEB9-0B9131291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568507"/>
              </p:ext>
            </p:extLst>
          </p:nvPr>
        </p:nvGraphicFramePr>
        <p:xfrm>
          <a:off x="6355215" y="2910143"/>
          <a:ext cx="2765683" cy="196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Graph" r:id="rId8" imgW="4048920" imgH="2880360" progId="Origin50.Graph">
                  <p:embed/>
                </p:oleObj>
              </mc:Choice>
              <mc:Fallback>
                <p:oleObj name="Graph" r:id="rId8" imgW="4048920" imgH="2880360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5215" y="2910143"/>
                        <a:ext cx="2765683" cy="1962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28FDE9DE-B934-4514-9EC2-B1FF22F6E0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198127"/>
              </p:ext>
            </p:extLst>
          </p:nvPr>
        </p:nvGraphicFramePr>
        <p:xfrm>
          <a:off x="9297305" y="2870623"/>
          <a:ext cx="2765683" cy="196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Graph" r:id="rId10" imgW="4048920" imgH="2880360" progId="Origin95.Graph">
                  <p:embed/>
                </p:oleObj>
              </mc:Choice>
              <mc:Fallback>
                <p:oleObj name="Graph" r:id="rId10" imgW="4048920" imgH="2880360" progId="Origin95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7305" y="2870623"/>
                        <a:ext cx="2765683" cy="1961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">
            <a:extLst>
              <a:ext uri="{FF2B5EF4-FFF2-40B4-BE49-F238E27FC236}">
                <a16:creationId xmlns:a16="http://schemas.microsoft.com/office/drawing/2014/main" id="{B617D358-431E-4C65-A86F-1FC23C8D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82BB4F1-9E5A-4ACA-983C-F80FFCECC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592B312-F5C4-46E7-A7BB-FD2CE1C0D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99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9A4A4A-985B-4A47-8318-F0C8B99ABADC}"/>
              </a:ext>
            </a:extLst>
          </p:cNvPr>
          <p:cNvSpPr txBox="1"/>
          <p:nvPr/>
        </p:nvSpPr>
        <p:spPr>
          <a:xfrm>
            <a:off x="174171" y="1045029"/>
            <a:ext cx="5758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Облучение нейтронами снижает Тс </a:t>
            </a:r>
            <a:r>
              <a:rPr lang="ru-RU" sz="2800" dirty="0"/>
              <a:t>при обоих ориентациях магнитного поля </a:t>
            </a:r>
            <a:r>
              <a:rPr lang="ru-RU" sz="2800" b="1" i="1" dirty="0"/>
              <a:t>В</a:t>
            </a:r>
            <a:r>
              <a:rPr lang="ru-RU" sz="2800" dirty="0"/>
              <a:t> относительно плоскости ленты (оси </a:t>
            </a:r>
            <a:r>
              <a:rPr lang="ru-RU" sz="2800" i="1" dirty="0"/>
              <a:t>с</a:t>
            </a:r>
            <a:r>
              <a:rPr lang="ru-RU" sz="2800" dirty="0"/>
              <a:t>)</a:t>
            </a:r>
          </a:p>
        </p:txBody>
      </p:sp>
      <p:pic>
        <p:nvPicPr>
          <p:cNvPr id="1055" name="Picture 5">
            <a:extLst>
              <a:ext uri="{FF2B5EF4-FFF2-40B4-BE49-F238E27FC236}">
                <a16:creationId xmlns:a16="http://schemas.microsoft.com/office/drawing/2014/main" id="{FFEC5516-972B-4A8E-8AB2-12C4965F1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" y="2993371"/>
            <a:ext cx="4191000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2">
            <a:extLst>
              <a:ext uri="{FF2B5EF4-FFF2-40B4-BE49-F238E27FC236}">
                <a16:creationId xmlns:a16="http://schemas.microsoft.com/office/drawing/2014/main" id="{2138C078-9861-4753-803A-9A664C8D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05" y="3007823"/>
            <a:ext cx="1736725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2">
            <a:extLst>
              <a:ext uri="{FF2B5EF4-FFF2-40B4-BE49-F238E27FC236}">
                <a16:creationId xmlns:a16="http://schemas.microsoft.com/office/drawing/2014/main" id="{82322FD9-9304-47B6-8A9C-CEDCC76A5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33">
            <a:extLst>
              <a:ext uri="{FF2B5EF4-FFF2-40B4-BE49-F238E27FC236}">
                <a16:creationId xmlns:a16="http://schemas.microsoft.com/office/drawing/2014/main" id="{5CC0DC17-6902-4A30-AE59-922098E6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9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7EF224-33D4-4650-8659-2D7D3A00B7E6}"/>
              </a:ext>
            </a:extLst>
          </p:cNvPr>
          <p:cNvSpPr txBox="1"/>
          <p:nvPr/>
        </p:nvSpPr>
        <p:spPr>
          <a:xfrm>
            <a:off x="174171" y="5203171"/>
            <a:ext cx="6096000" cy="799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(а) и кристаллическая решетка (б) ВТСП ленты 2-го поколения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43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481AD36-948E-45F2-8424-22CD00A604BA}"/>
              </a:ext>
            </a:extLst>
          </p:cNvPr>
          <p:cNvGrpSpPr/>
          <p:nvPr/>
        </p:nvGrpSpPr>
        <p:grpSpPr>
          <a:xfrm>
            <a:off x="617366" y="30292"/>
            <a:ext cx="10826045" cy="778912"/>
            <a:chOff x="617366" y="73834"/>
            <a:chExt cx="10826045" cy="910457"/>
          </a:xfrm>
        </p:grpSpPr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22F7C9F3-8EF6-45CA-9B78-623124F80AB0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Результаты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ru-RU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облучение нейтронами лент 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GdBa</a:t>
              </a:r>
              <a:r>
                <a:rPr lang="en-US" sz="2400" b="1" baseline="-25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2400" b="1" baseline="-25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r>
                <a:rPr lang="ru-RU" sz="2400" b="1" baseline="-250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r>
                <a:rPr lang="ru-RU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Соединитель: уступ 12">
              <a:extLst>
                <a:ext uri="{FF2B5EF4-FFF2-40B4-BE49-F238E27FC236}">
                  <a16:creationId xmlns:a16="http://schemas.microsoft.com/office/drawing/2014/main" id="{1EFCD239-2BC1-4D73-AB52-6491DB6F6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740091-5A69-4ECF-AE65-114FA34C7258}"/>
              </a:ext>
            </a:extLst>
          </p:cNvPr>
          <p:cNvSpPr txBox="1"/>
          <p:nvPr/>
        </p:nvSpPr>
        <p:spPr>
          <a:xfrm>
            <a:off x="6923313" y="5075040"/>
            <a:ext cx="52469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Кривые гистерезиса до (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а,б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в,г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облучения нейтронами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поле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перпендику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лярно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оси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(а, в); поле вдоль оси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(б, г).</a:t>
            </a:r>
            <a:endParaRPr lang="ru-RU" sz="20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B19CFF8-5E4B-411A-B9A4-6DC52F3BC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42B798-01EE-44FF-B031-C907480C3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B617D358-431E-4C65-A86F-1FC23C8D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82BB4F1-9E5A-4ACA-983C-F80FFCECC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592B312-F5C4-46E7-A7BB-FD2CE1C0D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99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9A4A4A-985B-4A47-8318-F0C8B99ABADC}"/>
              </a:ext>
            </a:extLst>
          </p:cNvPr>
          <p:cNvSpPr txBox="1"/>
          <p:nvPr/>
        </p:nvSpPr>
        <p:spPr>
          <a:xfrm>
            <a:off x="152400" y="1045029"/>
            <a:ext cx="612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Облучение </a:t>
            </a:r>
            <a:r>
              <a:rPr lang="en-US" sz="2400" b="1" dirty="0"/>
              <a:t> </a:t>
            </a:r>
            <a:r>
              <a:rPr lang="ru-RU" sz="2400" b="1" dirty="0"/>
              <a:t>нейтронами </a:t>
            </a:r>
            <a:r>
              <a:rPr lang="en-US" sz="2400" b="1" dirty="0"/>
              <a:t> </a:t>
            </a:r>
            <a:r>
              <a:rPr lang="ru-RU" sz="2400" b="1" dirty="0"/>
              <a:t>снижает </a:t>
            </a:r>
            <a:r>
              <a:rPr lang="en-US" sz="2400" b="1" dirty="0"/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Т = 80 К</a:t>
            </a:r>
            <a:r>
              <a:rPr lang="ru-RU" sz="2400" dirty="0"/>
              <a:t> при обоих ориентациях магнитного поля </a:t>
            </a:r>
            <a:r>
              <a:rPr lang="ru-RU" sz="2400" b="1" i="1" dirty="0"/>
              <a:t>В</a:t>
            </a:r>
            <a:r>
              <a:rPr lang="ru-RU" sz="2400" dirty="0"/>
              <a:t> относительно плоскости ленты (оси </a:t>
            </a:r>
            <a:r>
              <a:rPr lang="ru-RU" sz="2400" b="1" i="1" dirty="0"/>
              <a:t>с</a:t>
            </a:r>
            <a:r>
              <a:rPr lang="ru-RU" sz="2400" dirty="0"/>
              <a:t>)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D9E4CC86-CAF8-40CB-8B65-CF937DCF1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224518"/>
              </p:ext>
            </p:extLst>
          </p:nvPr>
        </p:nvGraphicFramePr>
        <p:xfrm>
          <a:off x="6676308" y="1149033"/>
          <a:ext cx="2645229" cy="186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Graph" r:id="rId4" imgW="4048920" imgH="2880360" progId="Origin50.Graph">
                  <p:embed/>
                </p:oleObj>
              </mc:Choice>
              <mc:Fallback>
                <p:oleObj name="Graph" r:id="rId4" imgW="4048920" imgH="288036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6308" y="1149033"/>
                        <a:ext cx="2645229" cy="18636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1715D390-6176-455A-B3F4-3194A4B02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379847"/>
              </p:ext>
            </p:extLst>
          </p:nvPr>
        </p:nvGraphicFramePr>
        <p:xfrm>
          <a:off x="9437915" y="1132718"/>
          <a:ext cx="2645228" cy="189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Graph" r:id="rId6" imgW="4048920" imgH="2880360" progId="Origin50.Graph">
                  <p:embed/>
                </p:oleObj>
              </mc:Choice>
              <mc:Fallback>
                <p:oleObj name="Graph" r:id="rId6" imgW="4048920" imgH="2880360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915" y="1132718"/>
                        <a:ext cx="2645228" cy="1891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>
            <a:extLst>
              <a:ext uri="{FF2B5EF4-FFF2-40B4-BE49-F238E27FC236}">
                <a16:creationId xmlns:a16="http://schemas.microsoft.com/office/drawing/2014/main" id="{74E94D81-6A1B-4F61-8E40-5B69B3DD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110F753B-EDD3-4052-BA0A-3346FF961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14159"/>
              </p:ext>
            </p:extLst>
          </p:nvPr>
        </p:nvGraphicFramePr>
        <p:xfrm>
          <a:off x="6712179" y="3083867"/>
          <a:ext cx="2654454" cy="1887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" name="Graph" r:id="rId8" imgW="4048920" imgH="2880360" progId="Origin50.Graph">
                  <p:embed/>
                </p:oleObj>
              </mc:Choice>
              <mc:Fallback>
                <p:oleObj name="Graph" r:id="rId8" imgW="4048920" imgH="2880360" progId="Origin50.Grap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2179" y="3083867"/>
                        <a:ext cx="2654454" cy="1887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AF554994-F2DF-40DE-BA1A-FEC1FB876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61048"/>
              </p:ext>
            </p:extLst>
          </p:nvPr>
        </p:nvGraphicFramePr>
        <p:xfrm>
          <a:off x="9481459" y="3059116"/>
          <a:ext cx="2645228" cy="1880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" name="Graph" r:id="rId10" imgW="4048920" imgH="2880360" progId="Origin95.Graph">
                  <p:embed/>
                </p:oleObj>
              </mc:Choice>
              <mc:Fallback>
                <p:oleObj name="Graph" r:id="rId10" imgW="4048920" imgH="2880360" progId="Origin95.Grap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1459" y="3059116"/>
                        <a:ext cx="2645228" cy="1880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1">
            <a:extLst>
              <a:ext uri="{FF2B5EF4-FFF2-40B4-BE49-F238E27FC236}">
                <a16:creationId xmlns:a16="http://schemas.microsoft.com/office/drawing/2014/main" id="{99676FD2-5128-4F54-8CB1-462242B5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B25965E3-8BEE-4CA1-8F1D-93E10AC54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51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45EEDE-2E1B-47CF-8254-5F3B9EBFE832}"/>
              </a:ext>
            </a:extLst>
          </p:cNvPr>
          <p:cNvSpPr txBox="1"/>
          <p:nvPr/>
        </p:nvSpPr>
        <p:spPr>
          <a:xfrm>
            <a:off x="152400" y="4913313"/>
            <a:ext cx="62224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Магнетополевые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зависимости плотности критического тока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(B)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 Т = 80 К до (1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, 1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и после (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, 2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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облучения нейтронами в линейном (а) 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полулогариф-мическом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(б) масштабе.</a:t>
            </a:r>
            <a:endParaRPr lang="ru-RU" sz="2000" dirty="0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D6E9FD6D-A90F-4CC4-816F-C0B9012E5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855106"/>
              </p:ext>
            </p:extLst>
          </p:nvPr>
        </p:nvGraphicFramePr>
        <p:xfrm>
          <a:off x="0" y="2487303"/>
          <a:ext cx="3144405" cy="2510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Graph" r:id="rId12" imgW="5325182" imgH="3784197" progId="Origin50.Graph">
                  <p:embed/>
                </p:oleObj>
              </mc:Choice>
              <mc:Fallback>
                <p:oleObj name="Graph" r:id="rId12" imgW="5325182" imgH="3784197" progId="Origin50.Graph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87303"/>
                        <a:ext cx="3144405" cy="2510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0534AC1B-53E5-4AF3-8154-F3D97FE92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665596"/>
              </p:ext>
            </p:extLst>
          </p:nvPr>
        </p:nvGraphicFramePr>
        <p:xfrm>
          <a:off x="3216728" y="2524988"/>
          <a:ext cx="3158148" cy="24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Graph" r:id="rId14" imgW="5325182" imgH="3784197" progId="Origin50.Graph">
                  <p:embed/>
                </p:oleObj>
              </mc:Choice>
              <mc:Fallback>
                <p:oleObj name="Graph" r:id="rId14" imgW="5325182" imgH="3784197" progId="Origin50.Graph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728" y="2524988"/>
                        <a:ext cx="3158148" cy="24439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7">
            <a:extLst>
              <a:ext uri="{FF2B5EF4-FFF2-40B4-BE49-F238E27FC236}">
                <a16:creationId xmlns:a16="http://schemas.microsoft.com/office/drawing/2014/main" id="{5D49B249-F235-4621-89AE-96FB3EE57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78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481AD36-948E-45F2-8424-22CD00A604BA}"/>
              </a:ext>
            </a:extLst>
          </p:cNvPr>
          <p:cNvGrpSpPr/>
          <p:nvPr/>
        </p:nvGrpSpPr>
        <p:grpSpPr>
          <a:xfrm>
            <a:off x="617366" y="30292"/>
            <a:ext cx="10826045" cy="778912"/>
            <a:chOff x="617366" y="73834"/>
            <a:chExt cx="10826045" cy="910457"/>
          </a:xfrm>
        </p:grpSpPr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22F7C9F3-8EF6-45CA-9B78-623124F80AB0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Результаты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ru-RU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облучение лент </a:t>
              </a:r>
              <a:r>
                <a:rPr lang="ru-RU" sz="2400" b="1" dirty="0">
                  <a:solidFill>
                    <a:srgbClr val="0070C0"/>
                  </a:solidFill>
                  <a:effectLst/>
                  <a:latin typeface="CIDFont+F4"/>
                  <a:ea typeface="Calibri" panose="020F0502020204030204" pitchFamily="34" charset="0"/>
                  <a:cs typeface="CIDFont+F4"/>
                </a:rPr>
                <a:t>GdBa</a:t>
              </a:r>
              <a:r>
                <a:rPr lang="ru-RU" sz="2400" b="1" baseline="-25000" dirty="0">
                  <a:solidFill>
                    <a:srgbClr val="0070C0"/>
                  </a:solidFill>
                  <a:effectLst/>
                  <a:latin typeface="CIDFont+F4"/>
                  <a:ea typeface="Calibri" panose="020F0502020204030204" pitchFamily="34" charset="0"/>
                  <a:cs typeface="CIDFont+F4"/>
                </a:rPr>
                <a:t>2</a:t>
              </a:r>
              <a:r>
                <a:rPr lang="ru-RU" sz="2400" b="1" dirty="0">
                  <a:solidFill>
                    <a:srgbClr val="0070C0"/>
                  </a:solidFill>
                  <a:effectLst/>
                  <a:latin typeface="CIDFont+F4"/>
                  <a:ea typeface="Calibri" panose="020F0502020204030204" pitchFamily="34" charset="0"/>
                  <a:cs typeface="CIDFont+F4"/>
                </a:rPr>
                <a:t>Cu</a:t>
              </a:r>
              <a:r>
                <a:rPr lang="ru-RU" sz="2400" b="1" baseline="-25000" dirty="0">
                  <a:solidFill>
                    <a:srgbClr val="0070C0"/>
                  </a:solidFill>
                  <a:effectLst/>
                  <a:latin typeface="CIDFont+F4"/>
                  <a:ea typeface="Calibri" panose="020F0502020204030204" pitchFamily="34" charset="0"/>
                  <a:cs typeface="CIDFont+F4"/>
                </a:rPr>
                <a:t>3</a:t>
              </a:r>
              <a:r>
                <a:rPr lang="ru-RU" sz="2400" b="1" dirty="0">
                  <a:solidFill>
                    <a:srgbClr val="0070C0"/>
                  </a:solidFill>
                  <a:effectLst/>
                  <a:latin typeface="CIDFont+F4"/>
                  <a:ea typeface="Calibri" panose="020F0502020204030204" pitchFamily="34" charset="0"/>
                  <a:cs typeface="CIDFont+F4"/>
                </a:rPr>
                <a:t>O</a:t>
              </a:r>
              <a:r>
                <a:rPr lang="ru-RU" sz="2400" b="1" baseline="-25000" dirty="0">
                  <a:solidFill>
                    <a:srgbClr val="0070C0"/>
                  </a:solidFill>
                  <a:effectLst/>
                  <a:latin typeface="CIDFont+F4"/>
                  <a:ea typeface="Calibri" panose="020F0502020204030204" pitchFamily="34" charset="0"/>
                  <a:cs typeface="CIDFont+F4"/>
                </a:rPr>
                <a:t>7-</a:t>
              </a:r>
              <a:r>
                <a:rPr lang="ru-RU" sz="1800" b="1" baseline="-25000" dirty="0">
                  <a:solidFill>
                    <a:srgbClr val="0070C0"/>
                  </a:solidFill>
                  <a:effectLst/>
                  <a:latin typeface="CIDFont+F4"/>
                  <a:ea typeface="Calibri" panose="020F0502020204030204" pitchFamily="34" charset="0"/>
                  <a:cs typeface="CIDFont+F4"/>
                </a:rPr>
                <a:t>x</a:t>
              </a:r>
              <a:r>
                <a:rPr lang="en-US" sz="1800" b="1" baseline="-25000" dirty="0">
                  <a:solidFill>
                    <a:srgbClr val="0070C0"/>
                  </a:solidFill>
                  <a:effectLst/>
                  <a:latin typeface="CIDFont+F4"/>
                  <a:ea typeface="Calibri" panose="020F0502020204030204" pitchFamily="34" charset="0"/>
                  <a:cs typeface="CIDFont+F4"/>
                </a:rPr>
                <a:t> </a:t>
              </a:r>
              <a:r>
                <a:rPr lang="ru-RU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протонами с энергиями до 2,5 МэВ 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Соединитель: уступ 12">
              <a:extLst>
                <a:ext uri="{FF2B5EF4-FFF2-40B4-BE49-F238E27FC236}">
                  <a16:creationId xmlns:a16="http://schemas.microsoft.com/office/drawing/2014/main" id="{1EFCD239-2BC1-4D73-AB52-6491DB6F6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3">
            <a:extLst>
              <a:ext uri="{FF2B5EF4-FFF2-40B4-BE49-F238E27FC236}">
                <a16:creationId xmlns:a16="http://schemas.microsoft.com/office/drawing/2014/main" id="{5B19CFF8-5E4B-411A-B9A4-6DC52F3BC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42B798-01EE-44FF-B031-C907480C3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B617D358-431E-4C65-A86F-1FC23C8D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82BB4F1-9E5A-4ACA-983C-F80FFCECC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592B312-F5C4-46E7-A7BB-FD2CE1C0D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99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74E94D81-6A1B-4F61-8E40-5B69B3DD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99676FD2-5128-4F54-8CB1-462242B5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B25965E3-8BEE-4CA1-8F1D-93E10AC54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51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5D49B249-F235-4621-89AE-96FB3EE57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AE60D57-47F3-46B5-BF06-C7163B515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37" y="1324314"/>
            <a:ext cx="4242288" cy="37643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3BA0C1D-D669-4C8A-9C63-445293F68D31}"/>
              </a:ext>
            </a:extLst>
          </p:cNvPr>
          <p:cNvSpPr txBox="1"/>
          <p:nvPr/>
        </p:nvSpPr>
        <p:spPr>
          <a:xfrm>
            <a:off x="304800" y="6206183"/>
            <a:ext cx="10591800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Daadmehr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M.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Akhavan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Proton Irradiation Effects on Granular High-T</a:t>
            </a:r>
            <a:r>
              <a:rPr lang="en-US" sz="1800" b="1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Superconductors: GdBa</a:t>
            </a:r>
            <a:r>
              <a:rPr lang="en-US" sz="1800" b="1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800" b="1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b="1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7–</a:t>
            </a:r>
            <a:r>
              <a:rPr lang="en-US" sz="1800" b="1" i="1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phys. stat. sol. (a) 193, No. 1, 153–166 (2002)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4626EF3-2590-4DDE-822B-5A930BE29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7" y="4996795"/>
            <a:ext cx="5279571" cy="11348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5140252-A502-473E-BD35-44B43AB3A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711" y="5125953"/>
            <a:ext cx="5753928" cy="9532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D92A5DF-A68F-4F0E-A108-3E9D9D5D3566}"/>
              </a:ext>
            </a:extLst>
          </p:cNvPr>
          <p:cNvSpPr txBox="1"/>
          <p:nvPr/>
        </p:nvSpPr>
        <p:spPr>
          <a:xfrm>
            <a:off x="537647" y="906973"/>
            <a:ext cx="1098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Критический ток падает с ростом энергии протонов выше 1 МэВ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DD7F51-BB80-4BF2-A959-1253AC60E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34" y="1366880"/>
            <a:ext cx="11709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7861306-6B4B-414A-A04D-8E4DE4A50D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228713"/>
              </p:ext>
            </p:extLst>
          </p:nvPr>
        </p:nvGraphicFramePr>
        <p:xfrm>
          <a:off x="537647" y="1519280"/>
          <a:ext cx="4242287" cy="343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Graph" r:id="rId7" imgW="3646900" imgH="2592643" progId="Origin50.Graph">
                  <p:embed/>
                </p:oleObj>
              </mc:Choice>
              <mc:Fallback>
                <p:oleObj name="Graph" r:id="rId7" imgW="3646900" imgH="2592643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47" y="1519280"/>
                        <a:ext cx="4242287" cy="3434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537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1EFCD239-2BC1-4D73-AB52-6491DB6F6A05}"/>
              </a:ext>
            </a:extLst>
          </p:cNvPr>
          <p:cNvCxnSpPr>
            <a:cxnSpLocks/>
          </p:cNvCxnSpPr>
          <p:nvPr/>
        </p:nvCxnSpPr>
        <p:spPr>
          <a:xfrm flipV="1">
            <a:off x="617366" y="30292"/>
            <a:ext cx="10826045" cy="778912"/>
          </a:xfrm>
          <a:prstGeom prst="bentConnector3">
            <a:avLst>
              <a:gd name="adj1" fmla="val -153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>
            <a:extLst>
              <a:ext uri="{FF2B5EF4-FFF2-40B4-BE49-F238E27FC236}">
                <a16:creationId xmlns:a16="http://schemas.microsoft.com/office/drawing/2014/main" id="{5B19CFF8-5E4B-411A-B9A4-6DC52F3BC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42B798-01EE-44FF-B031-C907480C3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B617D358-431E-4C65-A86F-1FC23C8D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82BB4F1-9E5A-4ACA-983C-F80FFCECC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592B312-F5C4-46E7-A7BB-FD2CE1C0D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99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74E94D81-6A1B-4F61-8E40-5B69B3DD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B25965E3-8BEE-4CA1-8F1D-93E10AC54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51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5D49B249-F235-4621-89AE-96FB3EE57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5940"/>
            <a:ext cx="106501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0ACA13-92E0-4B33-86D9-5968D4BA1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61" y="99763"/>
            <a:ext cx="10608564" cy="753890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98526B5-63A9-48CB-90D7-570727498D1F}"/>
              </a:ext>
            </a:extLst>
          </p:cNvPr>
          <p:cNvSpPr txBox="1"/>
          <p:nvPr/>
        </p:nvSpPr>
        <p:spPr>
          <a:xfrm>
            <a:off x="466115" y="6206183"/>
            <a:ext cx="10802573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Newton-Bold"/>
                <a:ea typeface="Calibri" panose="020F0502020204030204" pitchFamily="34" charset="0"/>
                <a:cs typeface="Newton-Bold"/>
              </a:rPr>
              <a:t>A. V.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Newton-Bold"/>
                <a:ea typeface="Calibri" panose="020F0502020204030204" pitchFamily="34" charset="0"/>
                <a:cs typeface="Newton-Bold"/>
              </a:rPr>
              <a:t>Troitskii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Newton-BoldItalic"/>
                <a:ea typeface="Calibri" panose="020F0502020204030204" pitchFamily="34" charset="0"/>
                <a:cs typeface="Newton-BoldItalic"/>
              </a:rPr>
              <a:t> </a:t>
            </a: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ewton-BoldItalic"/>
              </a:rPr>
              <a:t>at al.</a:t>
            </a:r>
            <a:r>
              <a:rPr lang="en-US" sz="1800" b="1" dirty="0">
                <a:solidFill>
                  <a:srgbClr val="0070C0"/>
                </a:solidFill>
                <a:effectLst/>
                <a:latin typeface="Newton-Bold"/>
                <a:ea typeface="Calibri" panose="020F0502020204030204" pitchFamily="34" charset="0"/>
                <a:cs typeface="Newton-Bold"/>
              </a:rPr>
              <a:t> Effect of Ion Irradiation of the Second-Generation HTSC GdBa</a:t>
            </a:r>
            <a:r>
              <a:rPr lang="en-US" sz="1800" b="1" baseline="-25000" dirty="0">
                <a:solidFill>
                  <a:srgbClr val="0070C0"/>
                </a:solidFill>
                <a:effectLst/>
                <a:latin typeface="Newton-Bold"/>
                <a:ea typeface="Calibri" panose="020F0502020204030204" pitchFamily="34" charset="0"/>
                <a:cs typeface="Newton-Bold"/>
              </a:rPr>
              <a:t>2</a:t>
            </a:r>
            <a:r>
              <a:rPr lang="en-US" sz="1800" b="1" dirty="0">
                <a:solidFill>
                  <a:srgbClr val="0070C0"/>
                </a:solidFill>
                <a:effectLst/>
                <a:latin typeface="Newton-Bold"/>
                <a:ea typeface="Calibri" panose="020F0502020204030204" pitchFamily="34" charset="0"/>
                <a:cs typeface="Newton-Bold"/>
              </a:rPr>
              <a:t>Cu</a:t>
            </a:r>
            <a:r>
              <a:rPr lang="en-US" sz="1800" b="1" baseline="-25000" dirty="0">
                <a:solidFill>
                  <a:srgbClr val="0070C0"/>
                </a:solidFill>
                <a:effectLst/>
                <a:latin typeface="Newton-Bold"/>
                <a:ea typeface="Calibri" panose="020F0502020204030204" pitchFamily="34" charset="0"/>
                <a:cs typeface="Newton-Bold"/>
              </a:rPr>
              <a:t>3</a:t>
            </a:r>
            <a:r>
              <a:rPr lang="en-US" sz="1800" b="1" dirty="0">
                <a:solidFill>
                  <a:srgbClr val="0070C0"/>
                </a:solidFill>
                <a:effectLst/>
                <a:latin typeface="Newton-Bold"/>
                <a:ea typeface="Calibri" panose="020F0502020204030204" pitchFamily="34" charset="0"/>
                <a:cs typeface="Newton-Bold"/>
              </a:rPr>
              <a:t>O</a:t>
            </a:r>
            <a:r>
              <a:rPr lang="en-US" sz="1800" b="1" baseline="-25000" dirty="0">
                <a:solidFill>
                  <a:srgbClr val="0070C0"/>
                </a:solidFill>
                <a:effectLst/>
                <a:latin typeface="Newton-Bold"/>
                <a:ea typeface="Calibri" panose="020F0502020204030204" pitchFamily="34" charset="0"/>
                <a:cs typeface="Newton-Bold"/>
              </a:rPr>
              <a:t>7 – </a:t>
            </a:r>
            <a:r>
              <a:rPr lang="en-US" sz="1800" b="1" i="1" baseline="-25000" dirty="0">
                <a:solidFill>
                  <a:srgbClr val="0070C0"/>
                </a:solidFill>
                <a:effectLst/>
                <a:latin typeface="Newton-BoldItalic"/>
                <a:ea typeface="Calibri" panose="020F0502020204030204" pitchFamily="34" charset="0"/>
                <a:cs typeface="Newton-BoldItalic"/>
              </a:rPr>
              <a:t>x </a:t>
            </a:r>
            <a:r>
              <a:rPr lang="en-US" sz="1800" b="1" dirty="0">
                <a:solidFill>
                  <a:srgbClr val="0070C0"/>
                </a:solidFill>
                <a:effectLst/>
                <a:latin typeface="Newton-Bold"/>
                <a:ea typeface="Calibri" panose="020F0502020204030204" pitchFamily="34" charset="0"/>
                <a:cs typeface="Newton-Bold"/>
              </a:rPr>
              <a:t>Ribbons on the Critical Parameters of Superconductor.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Newton-Italic"/>
                <a:ea typeface="Calibri" panose="020F0502020204030204" pitchFamily="34" charset="0"/>
                <a:cs typeface="Newton-Italic"/>
              </a:rPr>
              <a:t>Physics of Metals and Metallography, 2019, Vol. 120, No. 2, pp. 133–137. 2019.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E09B43-9473-459F-9315-DF5C14C0E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09" y="1738697"/>
            <a:ext cx="4850993" cy="35187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DD022BC-4BD9-443F-AE20-3628B4C3F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32" y="5188765"/>
            <a:ext cx="5633799" cy="86731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2C2F224-4020-4C15-AC48-5FEB92EC2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885" y="1808837"/>
            <a:ext cx="5097815" cy="33985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980AFEE-0825-43F0-AC03-ACBE17B241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1686" y="5186471"/>
            <a:ext cx="5377543" cy="9072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C3579C2-EA83-47CF-BCD7-814F4833DD81}"/>
              </a:ext>
            </a:extLst>
          </p:cNvPr>
          <p:cNvSpPr txBox="1"/>
          <p:nvPr/>
        </p:nvSpPr>
        <p:spPr>
          <a:xfrm>
            <a:off x="152400" y="1023257"/>
            <a:ext cx="11767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Небольшой рост критического тока при Т = 77 К наблюдается при облучении ионами ксенона при </a:t>
            </a:r>
            <a:r>
              <a:rPr lang="ru-RU" sz="2400" b="1" dirty="0" err="1"/>
              <a:t>флюенсах</a:t>
            </a:r>
            <a:r>
              <a:rPr lang="ru-RU" sz="2400" b="1" dirty="0"/>
              <a:t> не выше 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ион/см</a:t>
            </a:r>
            <a:r>
              <a:rPr lang="ru-RU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46975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A73B365-6CCB-4DC7-AD35-9743A0D52255}"/>
              </a:ext>
            </a:extLst>
          </p:cNvPr>
          <p:cNvGrpSpPr/>
          <p:nvPr/>
        </p:nvGrpSpPr>
        <p:grpSpPr>
          <a:xfrm>
            <a:off x="617366" y="30292"/>
            <a:ext cx="10826045" cy="778912"/>
            <a:chOff x="617366" y="73834"/>
            <a:chExt cx="10826045" cy="91045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E0EBA361-25D4-4603-9870-E727C687652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Резюме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 лентам ВТСП 2-го поколения типа 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REBCO</a:t>
              </a: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Соединитель: уступ 5">
              <a:extLst>
                <a:ext uri="{FF2B5EF4-FFF2-40B4-BE49-F238E27FC236}">
                  <a16:creationId xmlns:a16="http://schemas.microsoft.com/office/drawing/2014/main" id="{BF0CE6C5-2DA2-4D78-A59F-46322337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5016045-8A6B-4B36-A466-8AF43A7211F5}"/>
              </a:ext>
            </a:extLst>
          </p:cNvPr>
          <p:cNvSpPr txBox="1"/>
          <p:nvPr/>
        </p:nvSpPr>
        <p:spPr>
          <a:xfrm>
            <a:off x="499183" y="974274"/>
            <a:ext cx="11193634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Ленты из ВТСП второго поколения типа 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REBCO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подходящими для построения мини ускорителей частиц</a:t>
            </a:r>
          </a:p>
        </p:txBody>
      </p:sp>
    </p:spTree>
    <p:extLst>
      <p:ext uri="{BB962C8B-B14F-4D97-AF65-F5344CB8AC3E}">
        <p14:creationId xmlns:p14="http://schemas.microsoft.com/office/powerpoint/2010/main" val="3526605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A73B365-6CCB-4DC7-AD35-9743A0D52255}"/>
              </a:ext>
            </a:extLst>
          </p:cNvPr>
          <p:cNvGrpSpPr/>
          <p:nvPr/>
        </p:nvGrpSpPr>
        <p:grpSpPr>
          <a:xfrm>
            <a:off x="617366" y="30292"/>
            <a:ext cx="10826045" cy="778912"/>
            <a:chOff x="617366" y="73834"/>
            <a:chExt cx="10826045" cy="91045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E0EBA361-25D4-4603-9870-E727C687652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Резюме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 лентам ВТСП 2-го поколения типа 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REBCO</a:t>
              </a: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Соединитель: уступ 5">
              <a:extLst>
                <a:ext uri="{FF2B5EF4-FFF2-40B4-BE49-F238E27FC236}">
                  <a16:creationId xmlns:a16="http://schemas.microsoft.com/office/drawing/2014/main" id="{BF0CE6C5-2DA2-4D78-A59F-46322337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5016045-8A6B-4B36-A466-8AF43A7211F5}"/>
              </a:ext>
            </a:extLst>
          </p:cNvPr>
          <p:cNvSpPr txBox="1"/>
          <p:nvPr/>
        </p:nvSpPr>
        <p:spPr>
          <a:xfrm>
            <a:off x="499183" y="974274"/>
            <a:ext cx="11193634" cy="376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Ленты из ВТСП второго поколения типа 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REBCO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подходящими для построения мини ускорителей частиц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создания ИЦП</a:t>
            </a:r>
            <a:r>
              <a:rPr lang="ru-RU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приводящих к повышению критических токов и снижению соответственно рабочих токов для получения магнитных полей с 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 Тл, 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 подходят потоки </a:t>
            </a:r>
            <a:r>
              <a:rPr lang="ru-RU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высокоэнергетичных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ионов</a:t>
            </a:r>
            <a:r>
              <a:rPr lang="ru-RU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(протонов либо БТИ) с умеренными </a:t>
            </a:r>
            <a:r>
              <a:rPr lang="ru-RU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флюенсами</a:t>
            </a:r>
            <a:r>
              <a:rPr lang="ru-RU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облучения (до 10</a:t>
            </a:r>
            <a:r>
              <a:rPr lang="ru-RU" sz="28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ион/см</a:t>
            </a:r>
            <a:r>
              <a:rPr lang="ru-RU" sz="28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5720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A73B365-6CCB-4DC7-AD35-9743A0D52255}"/>
              </a:ext>
            </a:extLst>
          </p:cNvPr>
          <p:cNvGrpSpPr/>
          <p:nvPr/>
        </p:nvGrpSpPr>
        <p:grpSpPr>
          <a:xfrm>
            <a:off x="617366" y="30292"/>
            <a:ext cx="10826045" cy="778912"/>
            <a:chOff x="617366" y="73834"/>
            <a:chExt cx="10826045" cy="91045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E0EBA361-25D4-4603-9870-E727C687652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Резюме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 лентам ВТСП 2-го поколения типа 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REBCO</a:t>
              </a: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Соединитель: уступ 5">
              <a:extLst>
                <a:ext uri="{FF2B5EF4-FFF2-40B4-BE49-F238E27FC236}">
                  <a16:creationId xmlns:a16="http://schemas.microsoft.com/office/drawing/2014/main" id="{BF0CE6C5-2DA2-4D78-A59F-46322337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5016045-8A6B-4B36-A466-8AF43A7211F5}"/>
              </a:ext>
            </a:extLst>
          </p:cNvPr>
          <p:cNvSpPr txBox="1"/>
          <p:nvPr/>
        </p:nvSpPr>
        <p:spPr>
          <a:xfrm>
            <a:off x="499183" y="974274"/>
            <a:ext cx="11193634" cy="5143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Ленты из ВТСП второго поколения типа 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REBCO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подходящими для построения мини ускорителей частиц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создания ИЦП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приводящих к повышению критических токов и снижению соответственно рабочих токов для получения магнитных полей с </a:t>
            </a:r>
            <a:r>
              <a:rPr lang="ru-RU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 Тл, </a:t>
            </a:r>
            <a:r>
              <a:rPr lang="ru-RU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 подходят потоки </a:t>
            </a:r>
            <a:r>
              <a:rPr lang="ru-RU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высокоэнергетичных</a:t>
            </a:r>
            <a:r>
              <a:rPr lang="ru-RU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ионов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(протонов либо БТИ) с умеренными </a:t>
            </a:r>
            <a:r>
              <a:rPr lang="ru-RU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флюенсами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облучения (до 10</a:t>
            </a:r>
            <a:r>
              <a:rPr lang="ru-RU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ион/см</a:t>
            </a:r>
            <a:r>
              <a:rPr lang="ru-RU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 по режимам облучения протонами либо БТИ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создающим наиболее эффективные ИЦП, 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мало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04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A73B365-6CCB-4DC7-AD35-9743A0D52255}"/>
              </a:ext>
            </a:extLst>
          </p:cNvPr>
          <p:cNvGrpSpPr/>
          <p:nvPr/>
        </p:nvGrpSpPr>
        <p:grpSpPr>
          <a:xfrm>
            <a:off x="617366" y="30292"/>
            <a:ext cx="10826045" cy="778912"/>
            <a:chOff x="617366" y="73834"/>
            <a:chExt cx="10826045" cy="91045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E0EBA361-25D4-4603-9870-E727C687652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Резюме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 лентам ВТСП 2-го поколения типа 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REBCO</a:t>
              </a: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Соединитель: уступ 5">
              <a:extLst>
                <a:ext uri="{FF2B5EF4-FFF2-40B4-BE49-F238E27FC236}">
                  <a16:creationId xmlns:a16="http://schemas.microsoft.com/office/drawing/2014/main" id="{BF0CE6C5-2DA2-4D78-A59F-46322337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5016045-8A6B-4B36-A466-8AF43A7211F5}"/>
              </a:ext>
            </a:extLst>
          </p:cNvPr>
          <p:cNvSpPr txBox="1"/>
          <p:nvPr/>
        </p:nvSpPr>
        <p:spPr>
          <a:xfrm>
            <a:off x="499183" y="974274"/>
            <a:ext cx="11193634" cy="2838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данном этапе работы требуется определение рабочих параметров облучения</a:t>
            </a:r>
            <a:r>
              <a:rPr lang="ru-RU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(типов ионов, их энергий и </a:t>
            </a:r>
            <a:r>
              <a:rPr lang="ru-RU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флюенсов</a:t>
            </a:r>
            <a:r>
              <a:rPr lang="ru-RU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маломерных (коротких) образцов коммерческих лент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при которых </a:t>
            </a:r>
            <a:r>
              <a:rPr lang="ru-RU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создаются ИЦП с максимальными силами </a:t>
            </a:r>
            <a:r>
              <a:rPr lang="ru-RU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пиннинга</a:t>
            </a:r>
            <a:r>
              <a:rPr lang="ru-RU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проведение оценочных испытаний </a:t>
            </a:r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800" b="1" i="1" baseline="-25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использованием косвенных методов их измерений</a:t>
            </a:r>
          </a:p>
        </p:txBody>
      </p:sp>
    </p:spTree>
    <p:extLst>
      <p:ext uri="{BB962C8B-B14F-4D97-AF65-F5344CB8AC3E}">
        <p14:creationId xmlns:p14="http://schemas.microsoft.com/office/powerpoint/2010/main" val="177250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22C286-C277-450C-AAA7-F8C72AB379AB}"/>
              </a:ext>
            </a:extLst>
          </p:cNvPr>
          <p:cNvSpPr txBox="1"/>
          <p:nvPr/>
        </p:nvSpPr>
        <p:spPr>
          <a:xfrm>
            <a:off x="371302" y="1402804"/>
            <a:ext cx="11404745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для выполнения проекта (зачем эти работы нужны, проблемы и задачи для реализации проекта) 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определения (немного о сверхпроводимости, ключевые термины)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 и доклада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 косвенной оценки критических токов в ВТСП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Резюме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0826045" cy="910457"/>
            <a:chOff x="617366" y="73834"/>
            <a:chExt cx="10826045" cy="910457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70C0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План доклада</a:t>
              </a:r>
              <a:endPara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05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A73B365-6CCB-4DC7-AD35-9743A0D52255}"/>
              </a:ext>
            </a:extLst>
          </p:cNvPr>
          <p:cNvGrpSpPr/>
          <p:nvPr/>
        </p:nvGrpSpPr>
        <p:grpSpPr>
          <a:xfrm>
            <a:off x="617366" y="30292"/>
            <a:ext cx="10826045" cy="778912"/>
            <a:chOff x="617366" y="73834"/>
            <a:chExt cx="10826045" cy="91045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E0EBA361-25D4-4603-9870-E727C687652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Резюме</a:t>
              </a:r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 лентам ВТСП 2-го поколения типа 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REBCO</a:t>
              </a: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Соединитель: уступ 5">
              <a:extLst>
                <a:ext uri="{FF2B5EF4-FFF2-40B4-BE49-F238E27FC236}">
                  <a16:creationId xmlns:a16="http://schemas.microsoft.com/office/drawing/2014/main" id="{BF0CE6C5-2DA2-4D78-A59F-46322337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5016045-8A6B-4B36-A466-8AF43A7211F5}"/>
              </a:ext>
            </a:extLst>
          </p:cNvPr>
          <p:cNvSpPr txBox="1"/>
          <p:nvPr/>
        </p:nvSpPr>
        <p:spPr>
          <a:xfrm>
            <a:off x="499183" y="974274"/>
            <a:ext cx="11193634" cy="5143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На данном этапе работы требуется определение рабочих параметров облучения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(типов ионов, их энергий и </a:t>
            </a:r>
            <a:r>
              <a:rPr lang="ru-RU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флюенсов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маломерных (коротких) образцов коммерческих лент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при которых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создаются ИЦП с максимальными силами </a:t>
            </a:r>
            <a:r>
              <a:rPr lang="ru-RU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пиннинга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проведение оценочных испытаний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800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использованием косвенных методов их измерений</a:t>
            </a:r>
          </a:p>
          <a:p>
            <a:pPr lvl="0">
              <a:lnSpc>
                <a:spcPct val="107000"/>
              </a:lnSpc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Подходящим методом такой оценки является анализ изменения кривых гистерезиса при введении ИЦП исходя из 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 </a:t>
            </a:r>
            <a:r>
              <a:rPr lang="ru-RU" sz="28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Бина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описания критического 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состояния СП2 </a:t>
            </a:r>
            <a:r>
              <a:rPr lang="ru-RU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либо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ее усовершенствован-</a:t>
            </a:r>
            <a:r>
              <a:rPr lang="ru-RU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ных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аналогов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46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F5CEDD-A15C-45A0-9545-65C27C4F6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46" y="1338937"/>
            <a:ext cx="7159286" cy="5385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484BC8-06BA-4E9A-9D5D-2F01BD2C0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37" y="-5325"/>
            <a:ext cx="11895257" cy="13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40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1A5BDC-EC03-4A8E-91E2-A430EF82AB32}"/>
              </a:ext>
            </a:extLst>
          </p:cNvPr>
          <p:cNvSpPr/>
          <p:nvPr/>
        </p:nvSpPr>
        <p:spPr>
          <a:xfrm>
            <a:off x="3784798" y="4781339"/>
            <a:ext cx="49949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 Black" panose="020B0A04020102020204" pitchFamily="34" charset="0"/>
              </a:rPr>
              <a:t>Федотов А.К.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2"/>
              </a:rPr>
              <a:t>akf1942@gmail.com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716E73-491A-4933-BBD1-6B7592F6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35" y="170241"/>
            <a:ext cx="11818697" cy="1440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CA4031-12CB-4718-9610-C4176D2E6B94}"/>
              </a:ext>
            </a:extLst>
          </p:cNvPr>
          <p:cNvSpPr txBox="1"/>
          <p:nvPr/>
        </p:nvSpPr>
        <p:spPr>
          <a:xfrm>
            <a:off x="78243" y="2013623"/>
            <a:ext cx="119178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Ленты ВТСП для мини ускорителей частиц: </a:t>
            </a:r>
            <a:endParaRPr lang="en-US" sz="3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увеличение силы </a:t>
            </a:r>
            <a:r>
              <a:rPr lang="ru-RU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пин</a:t>
            </a:r>
            <a:r>
              <a:rPr lang="ru-RU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</a:t>
            </a:r>
            <a:r>
              <a:rPr lang="ru-RU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инга</a:t>
            </a:r>
            <a:r>
              <a:rPr lang="ru-RU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сверхпроводящих </a:t>
            </a:r>
            <a:endParaRPr lang="en-US" sz="3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критических параметров  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облучением протонами и</a:t>
            </a:r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ru-RU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или БТИ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7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22C286-C277-450C-AAA7-F8C72AB379AB}"/>
              </a:ext>
            </a:extLst>
          </p:cNvPr>
          <p:cNvSpPr txBox="1"/>
          <p:nvPr/>
        </p:nvSpPr>
        <p:spPr>
          <a:xfrm>
            <a:off x="371302" y="1402804"/>
            <a:ext cx="11404745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для выполнения проекта (зачем эти работы нужны, проблемы и задачи для реализации проекта) 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определения (немного о сверхпроводимости, ключевые термины)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 и доклада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 косвенной оценки критических токов в ВТСП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Резюме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0826045" cy="910457"/>
            <a:chOff x="617366" y="73834"/>
            <a:chExt cx="10826045" cy="910457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70C0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План доклада</a:t>
              </a:r>
              <a:endPara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39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22C286-C277-450C-AAA7-F8C72AB379AB}"/>
              </a:ext>
            </a:extLst>
          </p:cNvPr>
          <p:cNvSpPr txBox="1"/>
          <p:nvPr/>
        </p:nvSpPr>
        <p:spPr>
          <a:xfrm>
            <a:off x="371302" y="1402804"/>
            <a:ext cx="11404745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для выполнения проекта (зачем эти работы нужны, проблемы и задачи для реализации проекта) 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определения (немного о сверхпроводимости, ключевые термины)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 и доклада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 косвенной оценки критических токов в ВТСП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Резюме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0826045" cy="910457"/>
            <a:chOff x="617366" y="73834"/>
            <a:chExt cx="10826045" cy="910457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70C0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План доклада</a:t>
              </a:r>
              <a:endPara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8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22C286-C277-450C-AAA7-F8C72AB379AB}"/>
              </a:ext>
            </a:extLst>
          </p:cNvPr>
          <p:cNvSpPr txBox="1"/>
          <p:nvPr/>
        </p:nvSpPr>
        <p:spPr>
          <a:xfrm>
            <a:off x="371302" y="1402804"/>
            <a:ext cx="11404745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для выполнения проекта (зачем эти работы нужны, проблемы и задачи для реализации проекта) 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определения (немного о сверхпроводимости, ключевые термины)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 и доклада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 косвенной оценки критических токов в ВТСП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Резюме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0826045" cy="910457"/>
            <a:chOff x="617366" y="73834"/>
            <a:chExt cx="10826045" cy="910457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70C0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План доклада</a:t>
              </a:r>
              <a:endPara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59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22C286-C277-450C-AAA7-F8C72AB379AB}"/>
              </a:ext>
            </a:extLst>
          </p:cNvPr>
          <p:cNvSpPr txBox="1"/>
          <p:nvPr/>
        </p:nvSpPr>
        <p:spPr>
          <a:xfrm>
            <a:off x="416112" y="1149406"/>
            <a:ext cx="113597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коммерческих ВТСП лент для создания портативных ускорителей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частиц  для использования в медицине, материаловедении, микроэлектронике и т.п. в рамках использования «Комплекса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коллаборациях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ARIADNA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0826045" cy="910457"/>
            <a:chOff x="617366" y="73834"/>
            <a:chExt cx="10826045" cy="910457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70C0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Мотивация для выполнения проекта</a:t>
              </a:r>
              <a:endPara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13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22C286-C277-450C-AAA7-F8C72AB379AB}"/>
              </a:ext>
            </a:extLst>
          </p:cNvPr>
          <p:cNvSpPr txBox="1"/>
          <p:nvPr/>
        </p:nvSpPr>
        <p:spPr>
          <a:xfrm>
            <a:off x="416112" y="1149406"/>
            <a:ext cx="113597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коммерческих ВТСП лент для создания портативных ускорителей 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частиц  для использования в медицине, материаловедении, микроэлектронике и т.п. в рамках использования «Комплекса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коллаборациях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ARIADNA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увеличения критические токов ВТСП для достижения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таких рабочих токов</a:t>
            </a:r>
            <a:r>
              <a:rPr lang="ru-RU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магнитных системах ускорителей, которые приведут к у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дешевлению их эксплуатации</a:t>
            </a: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06ECD9-43DB-43F0-81FF-31F9C1A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3384-7397-417E-BD09-95A4F8CFD8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556332-4613-4195-A71E-E594C89A96F3}"/>
              </a:ext>
            </a:extLst>
          </p:cNvPr>
          <p:cNvGrpSpPr/>
          <p:nvPr/>
        </p:nvGrpSpPr>
        <p:grpSpPr>
          <a:xfrm>
            <a:off x="617366" y="73834"/>
            <a:ext cx="10826045" cy="910457"/>
            <a:chOff x="617366" y="73834"/>
            <a:chExt cx="10826045" cy="910457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BF7BEB39-0EB2-4EB1-A0FF-9B92E7E58F74}"/>
                </a:ext>
              </a:extLst>
            </p:cNvPr>
            <p:cNvSpPr txBox="1">
              <a:spLocks/>
            </p:cNvSpPr>
            <p:nvPr/>
          </p:nvSpPr>
          <p:spPr>
            <a:xfrm>
              <a:off x="748589" y="192201"/>
              <a:ext cx="10650173" cy="79209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0070C0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Мотивация для выполнения проекта</a:t>
              </a:r>
              <a:endPara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B95E426-D2A3-43C5-8881-2855BB0C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66" y="73834"/>
              <a:ext cx="10826045" cy="910457"/>
            </a:xfrm>
            <a:prstGeom prst="bentConnector3">
              <a:avLst>
                <a:gd name="adj1" fmla="val -153"/>
              </a:avLst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FF6A351-411F-4E08-B1CD-9C7879359D0E}"/>
              </a:ext>
            </a:extLst>
          </p:cNvPr>
          <p:cNvCxnSpPr>
            <a:cxnSpLocks/>
          </p:cNvCxnSpPr>
          <p:nvPr/>
        </p:nvCxnSpPr>
        <p:spPr>
          <a:xfrm>
            <a:off x="617366" y="6191129"/>
            <a:ext cx="10868859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67497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14314</TotalTime>
  <Words>2449</Words>
  <Application>Microsoft Office PowerPoint</Application>
  <PresentationFormat>Широкоэкранный</PresentationFormat>
  <Paragraphs>303</Paragraphs>
  <Slides>42</Slides>
  <Notes>34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8" baseType="lpstr">
      <vt:lpstr>Arial</vt:lpstr>
      <vt:lpstr>Arial Black</vt:lpstr>
      <vt:lpstr>Calibri</vt:lpstr>
      <vt:lpstr>Calibri Light</vt:lpstr>
      <vt:lpstr>Century Schoolbook</vt:lpstr>
      <vt:lpstr>CIDFont+F4</vt:lpstr>
      <vt:lpstr>Georgia</vt:lpstr>
      <vt:lpstr>Google Sans</vt:lpstr>
      <vt:lpstr>Newton-Bold</vt:lpstr>
      <vt:lpstr>Newton-BoldItalic</vt:lpstr>
      <vt:lpstr>Newton-Italic</vt:lpstr>
      <vt:lpstr>Symbol</vt:lpstr>
      <vt:lpstr>Times New Roman</vt:lpstr>
      <vt:lpstr>1_Тема Office</vt:lpstr>
      <vt:lpstr>Graph</vt:lpstr>
      <vt:lpstr>Origin 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электротранспорта в гетероструктуре Me/SiO2&lt;InSb&gt;/Si/Me</dc:title>
  <dc:creator>Fhgfgh Fhgfgh</dc:creator>
  <cp:lastModifiedBy>Alexander Fedotov</cp:lastModifiedBy>
  <cp:revision>185</cp:revision>
  <dcterms:created xsi:type="dcterms:W3CDTF">2022-05-02T16:30:37Z</dcterms:created>
  <dcterms:modified xsi:type="dcterms:W3CDTF">2023-08-28T19:00:10Z</dcterms:modified>
</cp:coreProperties>
</file>