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91" r:id="rId2"/>
    <p:sldId id="303" r:id="rId3"/>
    <p:sldId id="304" r:id="rId4"/>
    <p:sldId id="292" r:id="rId5"/>
    <p:sldId id="295" r:id="rId6"/>
    <p:sldId id="305" r:id="rId7"/>
    <p:sldId id="293" r:id="rId8"/>
    <p:sldId id="307" r:id="rId9"/>
    <p:sldId id="308" r:id="rId10"/>
    <p:sldId id="309" r:id="rId11"/>
    <p:sldId id="313" r:id="rId12"/>
    <p:sldId id="316" r:id="rId13"/>
    <p:sldId id="310" r:id="rId14"/>
    <p:sldId id="311" r:id="rId15"/>
    <p:sldId id="312" r:id="rId16"/>
    <p:sldId id="31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0033CC"/>
    <a:srgbClr val="B6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0" autoAdjust="0"/>
    <p:restoredTop sz="89547" autoAdjust="0"/>
  </p:normalViewPr>
  <p:slideViewPr>
    <p:cSldViewPr showGuides="1">
      <p:cViewPr>
        <p:scale>
          <a:sx n="75" d="100"/>
          <a:sy n="75" d="100"/>
        </p:scale>
        <p:origin x="-12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54CA1-7393-487D-B11A-2F9F726F7FE4}" type="datetimeFigureOut">
              <a:rPr lang="ru-RU" smtClean="0"/>
              <a:pPr/>
              <a:t>29.08.2023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B5ECA-B338-4AE9-AC1A-40C6B7BA57AF}" type="slidenum">
              <a:rPr lang="ru-RU" smtClean="0"/>
              <a:pPr/>
              <a:t>‹#›</a:t>
            </a:fld>
            <a:endParaRPr lang="ru-RU"/>
          </a:p>
        </p:txBody>
      </p:sp>
    </p:spTree>
    <p:extLst>
      <p:ext uri="{BB962C8B-B14F-4D97-AF65-F5344CB8AC3E}">
        <p14:creationId xmlns:p14="http://schemas.microsoft.com/office/powerpoint/2010/main" val="139443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Актуальность исследования обусловлена разработкой лент ВТСП с искусственными центрами </a:t>
            </a:r>
            <a:r>
              <a:rPr lang="ru-RU" dirty="0" err="1" smtClean="0"/>
              <a:t>пиннинга</a:t>
            </a:r>
            <a:r>
              <a:rPr lang="ru-RU" dirty="0" smtClean="0"/>
              <a:t> для создания магниторезонансных томографов, индуктивных накопителей энергии, магнитов ускорителей частиц и других установок, работающих при температуре жидкого азота. </a:t>
            </a:r>
            <a:endParaRPr lang="en-US" dirty="0" smtClean="0"/>
          </a:p>
          <a:p>
            <a:endParaRPr lang="en-US" dirty="0" smtClean="0"/>
          </a:p>
          <a:p>
            <a:r>
              <a:rPr lang="ru-RU" dirty="0" smtClean="0"/>
              <a:t>Изучение радиационной стойкости сверхпроводящих материалов является принципиально важным с точки зрения их использования для магнитов ядерных установок работающих при температурах жидкого азота.</a:t>
            </a:r>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7E9B5ECA-B338-4AE9-AC1A-40C6B7BA57AF}" type="slidenum">
              <a:rPr lang="ru-RU" smtClean="0"/>
              <a:pPr/>
              <a:t>2</a:t>
            </a:fld>
            <a:endParaRPr lang="ru-RU"/>
          </a:p>
        </p:txBody>
      </p:sp>
    </p:spTree>
    <p:extLst>
      <p:ext uri="{BB962C8B-B14F-4D97-AF65-F5344CB8AC3E}">
        <p14:creationId xmlns:p14="http://schemas.microsoft.com/office/powerpoint/2010/main" val="149709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Несколько промежуточных  «буферных»  </a:t>
            </a:r>
            <a:r>
              <a:rPr lang="ru-RU" dirty="0" err="1" smtClean="0"/>
              <a:t>слоев</a:t>
            </a:r>
            <a:r>
              <a:rPr lang="ru-RU" dirty="0" smtClean="0"/>
              <a:t>  необходимы  для  предотвращения  химического взаимодействия ВТСП и подложки и задания необходимой базисной текстуры. Поверхностный металлический защитный слой предохраняет ВТСП от взаимодействия с парами воды и  CO2 </a:t>
            </a:r>
          </a:p>
          <a:p>
            <a:r>
              <a:rPr lang="ru-RU" dirty="0" smtClean="0"/>
              <a:t>воздуха, служит защитой от механических повреждений. </a:t>
            </a:r>
          </a:p>
          <a:p>
            <a:r>
              <a:rPr lang="ru-RU" dirty="0" err="1" smtClean="0"/>
              <a:t>Распространенными</a:t>
            </a:r>
            <a:r>
              <a:rPr lang="ru-RU" dirty="0" smtClean="0"/>
              <a:t>  и  «вредными»  являются  кристаллиты  побочной  а-ориентации. Существующие подходы к снижению количества а-ориентированных кристаллитов на поверхности растущей пленки имеют ограниченное действие и перестают работать при толщине пленки ВТСП порядка 1,5 мкм.</a:t>
            </a:r>
            <a:r>
              <a:rPr lang="en-US" dirty="0" smtClean="0"/>
              <a:t> </a:t>
            </a:r>
            <a:r>
              <a:rPr lang="ru-RU" dirty="0" smtClean="0"/>
              <a:t>длине когерентности (</a:t>
            </a:r>
            <a:r>
              <a:rPr lang="ru-RU" dirty="0" err="1" smtClean="0"/>
              <a:t>ξab</a:t>
            </a:r>
            <a:r>
              <a:rPr lang="ru-RU" dirty="0" smtClean="0"/>
              <a:t> ≈ 2 </a:t>
            </a:r>
            <a:r>
              <a:rPr lang="ru-RU" dirty="0" err="1" smtClean="0"/>
              <a:t>нм</a:t>
            </a:r>
            <a:r>
              <a:rPr lang="ru-RU" dirty="0" smtClean="0"/>
              <a:t>, </a:t>
            </a:r>
            <a:r>
              <a:rPr lang="ru-RU" dirty="0" err="1" smtClean="0"/>
              <a:t>ξc</a:t>
            </a:r>
            <a:r>
              <a:rPr lang="ru-RU" dirty="0" smtClean="0"/>
              <a:t> ≈ 0,4 </a:t>
            </a:r>
            <a:r>
              <a:rPr lang="ru-RU" dirty="0" err="1" smtClean="0"/>
              <a:t>нм</a:t>
            </a:r>
            <a:r>
              <a:rPr lang="ru-RU" dirty="0" smtClean="0"/>
              <a:t>)</a:t>
            </a:r>
            <a:endParaRPr lang="ru-RU" dirty="0"/>
          </a:p>
        </p:txBody>
      </p:sp>
      <p:sp>
        <p:nvSpPr>
          <p:cNvPr id="4" name="Номер слайда 3"/>
          <p:cNvSpPr>
            <a:spLocks noGrp="1"/>
          </p:cNvSpPr>
          <p:nvPr>
            <p:ph type="sldNum" sz="quarter" idx="10"/>
          </p:nvPr>
        </p:nvSpPr>
        <p:spPr/>
        <p:txBody>
          <a:bodyPr/>
          <a:lstStyle/>
          <a:p>
            <a:fld id="{7E9B5ECA-B338-4AE9-AC1A-40C6B7BA57AF}" type="slidenum">
              <a:rPr lang="ru-RU" smtClean="0"/>
              <a:pPr/>
              <a:t>3</a:t>
            </a:fld>
            <a:endParaRPr lang="ru-RU"/>
          </a:p>
        </p:txBody>
      </p:sp>
    </p:spTree>
    <p:extLst>
      <p:ext uri="{BB962C8B-B14F-4D97-AF65-F5344CB8AC3E}">
        <p14:creationId xmlns:p14="http://schemas.microsoft.com/office/powerpoint/2010/main" val="72861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длина когерентности (</a:t>
            </a:r>
            <a:r>
              <a:rPr lang="ru-RU" dirty="0" err="1" smtClean="0"/>
              <a:t>ξab</a:t>
            </a:r>
            <a:r>
              <a:rPr lang="ru-RU" dirty="0" smtClean="0"/>
              <a:t> ≈ 2 </a:t>
            </a:r>
            <a:r>
              <a:rPr lang="ru-RU" dirty="0" err="1" smtClean="0"/>
              <a:t>нм</a:t>
            </a:r>
            <a:r>
              <a:rPr lang="ru-RU" dirty="0" smtClean="0"/>
              <a:t>, </a:t>
            </a:r>
            <a:r>
              <a:rPr lang="ru-RU" dirty="0" err="1" smtClean="0"/>
              <a:t>ξc</a:t>
            </a:r>
            <a:r>
              <a:rPr lang="ru-RU" dirty="0" smtClean="0"/>
              <a:t> ≈ 0,4 </a:t>
            </a:r>
            <a:r>
              <a:rPr lang="ru-RU" dirty="0" err="1" smtClean="0"/>
              <a:t>нм</a:t>
            </a:r>
            <a:r>
              <a:rPr lang="ru-RU" dirty="0" smtClean="0"/>
              <a:t>)</a:t>
            </a:r>
            <a:endParaRPr lang="ru-RU" dirty="0"/>
          </a:p>
        </p:txBody>
      </p:sp>
      <p:sp>
        <p:nvSpPr>
          <p:cNvPr id="4" name="Номер слайда 3"/>
          <p:cNvSpPr>
            <a:spLocks noGrp="1"/>
          </p:cNvSpPr>
          <p:nvPr>
            <p:ph type="sldNum" sz="quarter" idx="10"/>
          </p:nvPr>
        </p:nvSpPr>
        <p:spPr/>
        <p:txBody>
          <a:bodyPr/>
          <a:lstStyle/>
          <a:p>
            <a:fld id="{7E9B5ECA-B338-4AE9-AC1A-40C6B7BA57AF}" type="slidenum">
              <a:rPr lang="ru-RU" smtClean="0"/>
              <a:pPr/>
              <a:t>5</a:t>
            </a:fld>
            <a:endParaRPr lang="ru-RU"/>
          </a:p>
        </p:txBody>
      </p:sp>
    </p:spTree>
    <p:extLst>
      <p:ext uri="{BB962C8B-B14F-4D97-AF65-F5344CB8AC3E}">
        <p14:creationId xmlns:p14="http://schemas.microsoft.com/office/powerpoint/2010/main" val="349910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285750" lvl="0" indent="-285750">
              <a:buFont typeface="Wingdings" pitchFamily="2" charset="2"/>
              <a:buChar char="Ø"/>
            </a:pPr>
            <a:r>
              <a:rPr lang="ru-RU" dirty="0" smtClean="0"/>
              <a:t>Пик около 112 см</a:t>
            </a:r>
            <a:r>
              <a:rPr lang="ru-RU" baseline="30000" dirty="0" smtClean="0"/>
              <a:t>-1</a:t>
            </a:r>
            <a:r>
              <a:rPr lang="ru-RU" dirty="0" smtClean="0"/>
              <a:t> в литературе приписывается колебательной моде бария (</a:t>
            </a:r>
            <a:r>
              <a:rPr lang="ru-RU" dirty="0" err="1" smtClean="0"/>
              <a:t>Ba</a:t>
            </a:r>
            <a:r>
              <a:rPr lang="ru-RU" dirty="0" smtClean="0"/>
              <a:t>). Его высокая интенсивность по отношению к интенсивности пика при 150 см</a:t>
            </a:r>
            <a:r>
              <a:rPr lang="ru-RU" baseline="30000" dirty="0" smtClean="0"/>
              <a:t>-1</a:t>
            </a:r>
            <a:r>
              <a:rPr lang="ru-RU" dirty="0" smtClean="0"/>
              <a:t> характерна для о-YBCO и указывает на высокую степень легирования кислородом. Для т-YBCO в литературе наблюдается обратное поведение. </a:t>
            </a:r>
          </a:p>
          <a:p>
            <a:pPr marL="285750" lvl="0" indent="-285750">
              <a:buFont typeface="Wingdings" pitchFamily="2" charset="2"/>
              <a:buChar char="Ø"/>
            </a:pPr>
            <a:r>
              <a:rPr lang="ru-RU" dirty="0" smtClean="0"/>
              <a:t>Пик около 150 см</a:t>
            </a:r>
            <a:r>
              <a:rPr lang="ru-RU" baseline="30000" dirty="0" smtClean="0"/>
              <a:t>-1</a:t>
            </a:r>
            <a:r>
              <a:rPr lang="ru-RU" dirty="0" smtClean="0"/>
              <a:t> – мода меди-2 (Cu</a:t>
            </a:r>
            <a:r>
              <a:rPr lang="ru-RU" baseline="30000" dirty="0" smtClean="0"/>
              <a:t>2</a:t>
            </a:r>
            <a:r>
              <a:rPr lang="ru-RU" dirty="0" smtClean="0"/>
              <a:t>), положение его зависит от  уровня легирования кислородом. Так для т-YBCO этот пик смещается в сторону меньших </a:t>
            </a:r>
            <a:r>
              <a:rPr lang="ru-RU" dirty="0" err="1" smtClean="0"/>
              <a:t>рамановских</a:t>
            </a:r>
            <a:r>
              <a:rPr lang="ru-RU" dirty="0" smtClean="0"/>
              <a:t> сдвигов (к 140 см</a:t>
            </a:r>
            <a:r>
              <a:rPr lang="ru-RU" baseline="30000" dirty="0" smtClean="0"/>
              <a:t>-1</a:t>
            </a:r>
            <a:r>
              <a:rPr lang="ru-RU" dirty="0" smtClean="0"/>
              <a:t>).</a:t>
            </a:r>
          </a:p>
          <a:p>
            <a:pPr marL="285750" lvl="0" indent="-285750">
              <a:buFont typeface="Wingdings" pitchFamily="2" charset="2"/>
              <a:buChar char="Ø"/>
            </a:pPr>
            <a:r>
              <a:rPr lang="ru-RU" dirty="0" smtClean="0"/>
              <a:t>Наличие высокоинтенсивного пика около 336 см</a:t>
            </a:r>
            <a:r>
              <a:rPr lang="ru-RU" baseline="30000" dirty="0" smtClean="0"/>
              <a:t>-1</a:t>
            </a:r>
            <a:r>
              <a:rPr lang="ru-RU" dirty="0" smtClean="0"/>
              <a:t> (противофазная </a:t>
            </a:r>
            <a:r>
              <a:rPr lang="ru-RU" dirty="0" err="1" smtClean="0"/>
              <a:t>центросимметричная</a:t>
            </a:r>
            <a:r>
              <a:rPr lang="ru-RU" dirty="0" smtClean="0"/>
              <a:t> мода (O</a:t>
            </a:r>
            <a:r>
              <a:rPr lang="ru-RU" baseline="30000" dirty="0" smtClean="0"/>
              <a:t>2+</a:t>
            </a:r>
            <a:r>
              <a:rPr lang="ru-RU" dirty="0" smtClean="0"/>
              <a:t>/O</a:t>
            </a:r>
            <a:r>
              <a:rPr lang="ru-RU" baseline="30000" dirty="0" smtClean="0"/>
              <a:t>3-</a:t>
            </a:r>
            <a:r>
              <a:rPr lang="ru-RU" dirty="0" smtClean="0"/>
              <a:t>)) связывают с участием атомов кислорода в плоскостях </a:t>
            </a:r>
            <a:r>
              <a:rPr lang="ru-RU" dirty="0" err="1" smtClean="0"/>
              <a:t>CuO</a:t>
            </a:r>
            <a:r>
              <a:rPr lang="en-US" dirty="0" smtClean="0"/>
              <a:t>2</a:t>
            </a:r>
            <a:r>
              <a:rPr lang="ru-RU" dirty="0" smtClean="0"/>
              <a:t>, которые фактически определяют сверхпроводящий ток. Сдвиг этого пика к 330 см</a:t>
            </a:r>
            <a:r>
              <a:rPr lang="ru-RU" baseline="30000" dirty="0" smtClean="0"/>
              <a:t>-1 </a:t>
            </a:r>
            <a:r>
              <a:rPr lang="ru-RU" dirty="0" smtClean="0"/>
              <a:t>может указывать на наличие напряжений растяжения в пленке.</a:t>
            </a:r>
          </a:p>
          <a:p>
            <a:pPr marL="285750" lvl="0" indent="-285750">
              <a:buFont typeface="Wingdings" pitchFamily="2" charset="2"/>
              <a:buChar char="Ø"/>
            </a:pPr>
            <a:r>
              <a:rPr lang="ru-RU" dirty="0" smtClean="0"/>
              <a:t>Отсутствие пика при 435-450 см</a:t>
            </a:r>
            <a:r>
              <a:rPr lang="ru-RU" baseline="30000" dirty="0" smtClean="0"/>
              <a:t>-1</a:t>
            </a:r>
            <a:r>
              <a:rPr lang="ru-RU" dirty="0" smtClean="0"/>
              <a:t> (Синфазная </a:t>
            </a:r>
            <a:r>
              <a:rPr lang="ru-RU" dirty="0" err="1" smtClean="0"/>
              <a:t>центросимметричная</a:t>
            </a:r>
            <a:r>
              <a:rPr lang="ru-RU" dirty="0" smtClean="0"/>
              <a:t> мода (O</a:t>
            </a:r>
            <a:r>
              <a:rPr lang="ru-RU" baseline="30000" dirty="0" smtClean="0"/>
              <a:t>2+</a:t>
            </a:r>
            <a:r>
              <a:rPr lang="ru-RU" dirty="0" smtClean="0"/>
              <a:t>/O</a:t>
            </a:r>
            <a:r>
              <a:rPr lang="ru-RU" baseline="30000" dirty="0" smtClean="0"/>
              <a:t>3+</a:t>
            </a:r>
            <a:r>
              <a:rPr lang="ru-RU" dirty="0" smtClean="0"/>
              <a:t>)), что указывает на отсутствие фазы т-YBCO в структуре ВТСП лент, которая не несет вклад в </a:t>
            </a:r>
            <a:r>
              <a:rPr lang="ru-RU" dirty="0" err="1" smtClean="0"/>
              <a:t>сверхпорводимость</a:t>
            </a:r>
            <a:r>
              <a:rPr lang="ru-RU" dirty="0" smtClean="0"/>
              <a:t>. </a:t>
            </a: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ru-RU" dirty="0" smtClean="0"/>
              <a:t>Пик при 500 см</a:t>
            </a:r>
            <a:r>
              <a:rPr lang="ru-RU" baseline="30000" dirty="0" smtClean="0"/>
              <a:t>-1</a:t>
            </a:r>
            <a:r>
              <a:rPr lang="ru-RU" dirty="0" smtClean="0"/>
              <a:t> (мода O</a:t>
            </a:r>
            <a:r>
              <a:rPr lang="ru-RU" baseline="30000" dirty="0" smtClean="0"/>
              <a:t>4</a:t>
            </a:r>
            <a:r>
              <a:rPr lang="ru-RU" dirty="0" smtClean="0"/>
              <a:t>) не должен наблюдаться в перпендикулярной геометрии возбуждения. Его наличие указывает на то, что пленка имеет домены наклонных зерен YBCO, состояние, которое имеет тенденцию уменьшать свойства транспортного тока. Мода около 500 см</a:t>
            </a:r>
            <a:r>
              <a:rPr lang="ru-RU" baseline="30000" dirty="0" smtClean="0"/>
              <a:t>-1</a:t>
            </a:r>
            <a:r>
              <a:rPr lang="ru-RU" dirty="0" smtClean="0"/>
              <a:t> (мода O</a:t>
            </a:r>
            <a:r>
              <a:rPr lang="en-US" baseline="30000" dirty="0" smtClean="0"/>
              <a:t>1</a:t>
            </a:r>
            <a:r>
              <a:rPr lang="ru-RU" dirty="0" smtClean="0"/>
              <a:t>) очень чувствительна к сдвигу концентрации кислорода. Положение этого пика увеличивается от 475 до 505 см</a:t>
            </a:r>
            <a:r>
              <a:rPr lang="ru-RU" baseline="30000" dirty="0" smtClean="0"/>
              <a:t>-1</a:t>
            </a:r>
            <a:r>
              <a:rPr lang="ru-RU" dirty="0" smtClean="0"/>
              <a:t>  при увеличении легирования кислородом YB</a:t>
            </a:r>
            <a:r>
              <a:rPr lang="ru-RU" baseline="-25000" dirty="0" smtClean="0"/>
              <a:t>2</a:t>
            </a:r>
            <a:r>
              <a:rPr lang="ru-RU" dirty="0" smtClean="0"/>
              <a:t>C</a:t>
            </a:r>
            <a:r>
              <a:rPr lang="en-US" dirty="0" smtClean="0"/>
              <a:t>u</a:t>
            </a:r>
            <a:r>
              <a:rPr lang="ru-RU" baseline="-25000" dirty="0" smtClean="0"/>
              <a:t>3</a:t>
            </a:r>
            <a:r>
              <a:rPr lang="ru-RU" dirty="0" smtClean="0"/>
              <a:t>O</a:t>
            </a:r>
            <a:r>
              <a:rPr lang="ru-RU" baseline="-25000" dirty="0" smtClean="0"/>
              <a:t>х</a:t>
            </a:r>
            <a:r>
              <a:rPr lang="ru-RU" dirty="0" smtClean="0"/>
              <a:t> с 6 до 7. Полученное значение 505 см</a:t>
            </a:r>
            <a:r>
              <a:rPr lang="ru-RU" baseline="30000" dirty="0" smtClean="0"/>
              <a:t>-1</a:t>
            </a:r>
            <a:r>
              <a:rPr lang="ru-RU" dirty="0" smtClean="0"/>
              <a:t> для исходной ленты №1 характерно для </a:t>
            </a:r>
            <a:r>
              <a:rPr lang="en-US" i="1" dirty="0" smtClean="0"/>
              <a:t>x</a:t>
            </a:r>
            <a:r>
              <a:rPr lang="ru-RU" dirty="0" smtClean="0"/>
              <a:t>&gt;6.9. значение 498 см</a:t>
            </a:r>
            <a:r>
              <a:rPr lang="ru-RU" baseline="30000" dirty="0" smtClean="0"/>
              <a:t>-1</a:t>
            </a:r>
            <a:r>
              <a:rPr lang="ru-RU" dirty="0" smtClean="0"/>
              <a:t> для остальных лент может соответствовать  </a:t>
            </a:r>
            <a:r>
              <a:rPr lang="en-US" i="1" dirty="0" smtClean="0"/>
              <a:t>x </a:t>
            </a:r>
            <a:r>
              <a:rPr lang="ru-RU" dirty="0" smtClean="0"/>
              <a:t>≈ 6.75.</a:t>
            </a:r>
          </a:p>
          <a:p>
            <a:pPr marL="285750" lvl="0" indent="-285750">
              <a:buFont typeface="Wingdings" pitchFamily="2" charset="2"/>
              <a:buChar char="Ø"/>
            </a:pPr>
            <a:endParaRPr lang="ru-RU" dirty="0" smtClean="0"/>
          </a:p>
          <a:p>
            <a:endParaRPr lang="ru-RU" dirty="0"/>
          </a:p>
        </p:txBody>
      </p:sp>
      <p:sp>
        <p:nvSpPr>
          <p:cNvPr id="4" name="Номер слайда 3"/>
          <p:cNvSpPr>
            <a:spLocks noGrp="1"/>
          </p:cNvSpPr>
          <p:nvPr>
            <p:ph type="sldNum" sz="quarter" idx="10"/>
          </p:nvPr>
        </p:nvSpPr>
        <p:spPr/>
        <p:txBody>
          <a:bodyPr/>
          <a:lstStyle/>
          <a:p>
            <a:fld id="{7E9B5ECA-B338-4AE9-AC1A-40C6B7BA57AF}" type="slidenum">
              <a:rPr lang="ru-RU" smtClean="0"/>
              <a:pPr/>
              <a:t>7</a:t>
            </a:fld>
            <a:endParaRPr lang="ru-RU"/>
          </a:p>
        </p:txBody>
      </p:sp>
    </p:spTree>
    <p:extLst>
      <p:ext uri="{BB962C8B-B14F-4D97-AF65-F5344CB8AC3E}">
        <p14:creationId xmlns:p14="http://schemas.microsoft.com/office/powerpoint/2010/main" val="72936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3"/>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AABD7DD-2A88-4BDE-9A26-C2D5CBC9BCB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ABD7DD-2A88-4BDE-9A26-C2D5CBC9BC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ABD7DD-2A88-4BDE-9A26-C2D5CBC9BC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AABD7DD-2A88-4BDE-9A26-C2D5CBC9BC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AABD7DD-2A88-4BDE-9A26-C2D5CBC9BCBD}" type="slidenum">
              <a:rPr lang="ru-RU" smtClean="0"/>
              <a:pPr/>
              <a:t>‹#›</a:t>
            </a:fld>
            <a:endParaRPr lang="ru-RU"/>
          </a:p>
        </p:txBody>
      </p:sp>
      <p:sp>
        <p:nvSpPr>
          <p:cNvPr id="8" name="Заголовок 7"/>
          <p:cNvSpPr>
            <a:spLocks noGrp="1"/>
          </p:cNvSpPr>
          <p:nvPr>
            <p:ph type="title"/>
          </p:nvPr>
        </p:nvSpPr>
        <p:spPr>
          <a:xfrm>
            <a:off x="180475" y="2947086"/>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AABD7DD-2A88-4BDE-9A26-C2D5CBC9BC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1"/>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AABD7DD-2A88-4BDE-9A26-C2D5CBC9BCBD}"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ABD7DD-2A88-4BDE-9A26-C2D5CBC9BC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ABD7DD-2A88-4BDE-9A26-C2D5CBC9BC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1"/>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ABD7DD-2A88-4BDE-9A26-C2D5CBC9BC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558E3A6-F496-4FBD-9C97-7559F593AA69}"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AABD7DD-2A88-4BDE-9A26-C2D5CBC9BCBD}"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558E3A6-F496-4FBD-9C97-7559F593AA69}" type="datetimeFigureOut">
              <a:rPr lang="ru-RU" smtClean="0"/>
              <a:pPr/>
              <a:t>29.08.2023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ABD7DD-2A88-4BDE-9A26-C2D5CBC9BCBD}"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oo.gl/maps/iYVtXGDSW7o"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22.t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image" Target="../media/image30.tif"/><Relationship Id="rId1" Type="http://schemas.openxmlformats.org/officeDocument/2006/relationships/slideLayout" Target="../slideLayouts/slideLayout2.xml"/><Relationship Id="rId5" Type="http://schemas.openxmlformats.org/officeDocument/2006/relationships/image" Target="../media/image33.tif"/><Relationship Id="rId4" Type="http://schemas.openxmlformats.org/officeDocument/2006/relationships/image" Target="../media/image32.tif"/></Relationships>
</file>

<file path=ppt/slides/_rels/slide14.xml.rels><?xml version="1.0" encoding="UTF-8" standalone="yes"?>
<Relationships xmlns="http://schemas.openxmlformats.org/package/2006/relationships"><Relationship Id="rId3" Type="http://schemas.openxmlformats.org/officeDocument/2006/relationships/image" Target="../media/image35.tif"/><Relationship Id="rId2" Type="http://schemas.openxmlformats.org/officeDocument/2006/relationships/image" Target="../media/image34.tif"/><Relationship Id="rId1" Type="http://schemas.openxmlformats.org/officeDocument/2006/relationships/slideLayout" Target="../slideLayouts/slideLayout2.xml"/><Relationship Id="rId4" Type="http://schemas.openxmlformats.org/officeDocument/2006/relationships/image" Target="../media/image36.tif"/></Relationships>
</file>

<file path=ppt/slides/_rels/slide15.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image" Target="../media/image37.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02292" y="2204864"/>
            <a:ext cx="7704856" cy="1569660"/>
          </a:xfrm>
          <a:prstGeom prst="rect">
            <a:avLst/>
          </a:prstGeom>
        </p:spPr>
        <p:txBody>
          <a:bodyPr wrap="square">
            <a:spAutoFit/>
          </a:bodyPr>
          <a:lstStyle/>
          <a:p>
            <a:pPr algn="ctr"/>
            <a:r>
              <a:rPr lang="ru-RU" sz="2000" i="1" dirty="0" smtClean="0">
                <a:solidFill>
                  <a:srgbClr val="002060"/>
                </a:solidFill>
              </a:rPr>
              <a:t> </a:t>
            </a:r>
            <a:r>
              <a:rPr lang="en-US" sz="3200" b="1" dirty="0">
                <a:solidFill>
                  <a:srgbClr val="000099"/>
                </a:solidFill>
              </a:rPr>
              <a:t>C</a:t>
            </a:r>
            <a:r>
              <a:rPr lang="en-US" sz="3200" b="1" dirty="0" smtClean="0">
                <a:solidFill>
                  <a:srgbClr val="000099"/>
                </a:solidFill>
              </a:rPr>
              <a:t>ritical parameters of </a:t>
            </a:r>
            <a:r>
              <a:rPr lang="en-US" sz="3200" b="1" dirty="0">
                <a:solidFill>
                  <a:srgbClr val="000099"/>
                </a:solidFill>
              </a:rPr>
              <a:t>YBCO superconductive tapes irradiated with high-energy particles</a:t>
            </a:r>
            <a:endParaRPr lang="ru-RU" sz="3200" b="1" dirty="0">
              <a:solidFill>
                <a:srgbClr val="000099"/>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37163005"/>
              </p:ext>
            </p:extLst>
          </p:nvPr>
        </p:nvGraphicFramePr>
        <p:xfrm>
          <a:off x="753294" y="5622963"/>
          <a:ext cx="7490269" cy="1080120"/>
        </p:xfrm>
        <a:graphic>
          <a:graphicData uri="http://schemas.openxmlformats.org/drawingml/2006/table">
            <a:tbl>
              <a:tblPr/>
              <a:tblGrid>
                <a:gridCol w="822461"/>
                <a:gridCol w="6667808"/>
              </a:tblGrid>
              <a:tr h="1080120">
                <a:tc>
                  <a:txBody>
                    <a:bodyPr/>
                    <a:lstStyle/>
                    <a:p>
                      <a:endParaRPr lang="ru-RU" sz="1900" dirty="0">
                        <a:effectLst/>
                      </a:endParaRPr>
                    </a:p>
                  </a:txBody>
                  <a:tcPr anchor="ctr">
                    <a:lnL>
                      <a:noFill/>
                    </a:lnL>
                    <a:lnR>
                      <a:noFill/>
                    </a:lnR>
                    <a:lnT>
                      <a:noFill/>
                    </a:lnT>
                    <a:lnB>
                      <a:noFill/>
                    </a:lnB>
                  </a:tcPr>
                </a:tc>
                <a:tc>
                  <a:txBody>
                    <a:bodyPr/>
                    <a:lstStyle/>
                    <a:p>
                      <a:pPr algn="l"/>
                      <a:r>
                        <a:rPr lang="en-US" sz="1900" b="1" dirty="0">
                          <a:effectLst/>
                          <a:hlinkClick r:id="rId2"/>
                        </a:rPr>
                        <a:t>Belarus, Minsk, </a:t>
                      </a:r>
                      <a:r>
                        <a:rPr lang="en-US" sz="1900" b="1" dirty="0" err="1">
                          <a:effectLst/>
                          <a:hlinkClick r:id="rId2"/>
                        </a:rPr>
                        <a:t>Bobruyskaya</a:t>
                      </a:r>
                      <a:r>
                        <a:rPr lang="en-US" sz="1900" b="1" dirty="0">
                          <a:effectLst/>
                          <a:hlinkClick r:id="rId2"/>
                        </a:rPr>
                        <a:t> </a:t>
                      </a:r>
                      <a:r>
                        <a:rPr lang="en-US" sz="1900" b="1" dirty="0" err="1">
                          <a:effectLst/>
                          <a:hlinkClick r:id="rId2"/>
                        </a:rPr>
                        <a:t>st.</a:t>
                      </a:r>
                      <a:r>
                        <a:rPr lang="en-US" sz="1900" b="1" dirty="0">
                          <a:effectLst/>
                          <a:hlinkClick r:id="rId2"/>
                        </a:rPr>
                        <a:t> 5</a:t>
                      </a:r>
                      <a:r>
                        <a:rPr lang="en-US" sz="1900" b="1" dirty="0">
                          <a:effectLst/>
                        </a:rPr>
                        <a:t> </a:t>
                      </a:r>
                      <a:endParaRPr lang="ru-RU" sz="1900" b="1" dirty="0" smtClean="0">
                        <a:effectLst/>
                      </a:endParaRPr>
                    </a:p>
                    <a:p>
                      <a:pPr algn="l"/>
                      <a:r>
                        <a:rPr lang="en-US" sz="1900" dirty="0" smtClean="0">
                          <a:effectLst/>
                        </a:rPr>
                        <a:t>(</a:t>
                      </a:r>
                      <a:r>
                        <a:rPr lang="en-US" sz="1900" dirty="0">
                          <a:effectLst/>
                        </a:rPr>
                        <a:t>Faculty of Physics of the Belarusian State University</a:t>
                      </a:r>
                      <a:r>
                        <a:rPr lang="en-US" sz="1900" dirty="0" smtClean="0">
                          <a:effectLst/>
                        </a:rPr>
                        <a:t>)</a:t>
                      </a:r>
                      <a:endParaRPr lang="en-US" sz="1900" dirty="0">
                        <a:effectLst/>
                      </a:endParaRPr>
                    </a:p>
                  </a:txBody>
                  <a:tcPr anchor="ctr">
                    <a:lnL>
                      <a:noFill/>
                    </a:lnL>
                    <a:lnR>
                      <a:noFill/>
                    </a:lnR>
                    <a:lnT>
                      <a:noFill/>
                    </a:lnT>
                    <a:lnB>
                      <a:noFill/>
                    </a:lnB>
                  </a:tcPr>
                </a:tc>
              </a:tr>
            </a:tbl>
          </a:graphicData>
        </a:graphic>
      </p:graphicFrame>
      <p:pic>
        <p:nvPicPr>
          <p:cNvPr id="44033" name="Picture 1" descr="http://energy.bsu.by/wp-content/uploads/2017/10/addr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11" y="5877273"/>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059832" y="4724093"/>
            <a:ext cx="5550875" cy="369332"/>
          </a:xfrm>
          <a:prstGeom prst="rect">
            <a:avLst/>
          </a:prstGeom>
        </p:spPr>
        <p:txBody>
          <a:bodyPr wrap="square">
            <a:spAutoFit/>
          </a:bodyPr>
          <a:lstStyle/>
          <a:p>
            <a:pPr algn="r"/>
            <a:r>
              <a:rPr lang="en-US" b="1" u="sng" dirty="0" smtClean="0"/>
              <a:t>I.A. </a:t>
            </a:r>
            <a:r>
              <a:rPr lang="en-US" b="1" u="sng" dirty="0" err="1" smtClean="0"/>
              <a:t>Svito</a:t>
            </a:r>
            <a:r>
              <a:rPr lang="ru-RU" b="1" dirty="0" smtClean="0"/>
              <a:t>, </a:t>
            </a:r>
            <a:r>
              <a:rPr lang="en-US" b="1" dirty="0" smtClean="0"/>
              <a:t>J.V. </a:t>
            </a:r>
            <a:r>
              <a:rPr lang="en-US" b="1" dirty="0" err="1" smtClean="0"/>
              <a:t>Kasiuk</a:t>
            </a:r>
            <a:r>
              <a:rPr lang="en-US" b="1" dirty="0" smtClean="0"/>
              <a:t>, M.S. </a:t>
            </a:r>
            <a:r>
              <a:rPr lang="en-US" b="1" dirty="0" err="1" smtClean="0"/>
              <a:t>Novikov</a:t>
            </a:r>
            <a:r>
              <a:rPr lang="en-US" b="1" dirty="0" smtClean="0"/>
              <a:t>, S.I. </a:t>
            </a:r>
            <a:r>
              <a:rPr lang="en-GB" b="1" dirty="0" err="1" smtClean="0"/>
              <a:t>Tyutyunnikov</a:t>
            </a:r>
            <a:endParaRPr lang="ru-RU" b="1" dirty="0"/>
          </a:p>
        </p:txBody>
      </p:sp>
      <p:pic>
        <p:nvPicPr>
          <p:cNvPr id="9"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9" y="260648"/>
            <a:ext cx="3117168" cy="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691" y="260648"/>
            <a:ext cx="960437"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5714084" y="260648"/>
            <a:ext cx="3322412" cy="584775"/>
          </a:xfrm>
          <a:prstGeom prst="rect">
            <a:avLst/>
          </a:prstGeom>
        </p:spPr>
        <p:txBody>
          <a:bodyPr wrap="square">
            <a:spAutoFit/>
          </a:bodyPr>
          <a:lstStyle/>
          <a:p>
            <a:pPr>
              <a:defRPr/>
            </a:pPr>
            <a:r>
              <a:rPr lang="ru-RU" altLang="ru-RU" sz="1600" dirty="0">
                <a:latin typeface="+mj-lt"/>
                <a:cs typeface="Times New Roman" pitchFamily="18" charset="0"/>
              </a:rPr>
              <a:t>Объединенный институт ядерных </a:t>
            </a:r>
            <a:r>
              <a:rPr lang="ru-RU" altLang="ru-RU" sz="1600" dirty="0" smtClean="0">
                <a:latin typeface="+mj-lt"/>
                <a:cs typeface="Times New Roman" pitchFamily="18" charset="0"/>
              </a:rPr>
              <a:t>исследований</a:t>
            </a:r>
            <a:endParaRPr lang="ru-RU" sz="1600" dirty="0">
              <a:latin typeface="+mj-lt"/>
              <a:cs typeface="Arial" charset="0"/>
            </a:endParaRPr>
          </a:p>
        </p:txBody>
      </p:sp>
    </p:spTree>
    <p:extLst>
      <p:ext uri="{BB962C8B-B14F-4D97-AF65-F5344CB8AC3E}">
        <p14:creationId xmlns:p14="http://schemas.microsoft.com/office/powerpoint/2010/main" val="62691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260648"/>
            <a:ext cx="4488191" cy="369332"/>
          </a:xfrm>
          <a:prstGeom prst="rect">
            <a:avLst/>
          </a:prstGeom>
        </p:spPr>
        <p:txBody>
          <a:bodyPr wrap="square">
            <a:spAutoFit/>
          </a:bodyPr>
          <a:lstStyle/>
          <a:p>
            <a:r>
              <a:rPr lang="en-US" b="1" cap="all" dirty="0">
                <a:solidFill>
                  <a:srgbClr val="000099"/>
                </a:solidFill>
                <a:latin typeface="Arial" pitchFamily="34" charset="0"/>
                <a:ea typeface="Arial Unicode MS" pitchFamily="34" charset="-128"/>
                <a:cs typeface="Arial" pitchFamily="34" charset="0"/>
              </a:rPr>
              <a:t>Magnetic Field - Temperature</a:t>
            </a:r>
            <a:endParaRPr lang="ru-RU" b="1" cap="all" dirty="0">
              <a:solidFill>
                <a:srgbClr val="000099"/>
              </a:solidFill>
              <a:latin typeface="Arial" pitchFamily="34" charset="0"/>
              <a:ea typeface="Arial Unicode MS" pitchFamily="34" charset="-128"/>
              <a:cs typeface="Arial" pitchFamily="34"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4676" r="3258"/>
          <a:stretch/>
        </p:blipFill>
        <p:spPr>
          <a:xfrm>
            <a:off x="4780490" y="1111223"/>
            <a:ext cx="3775641" cy="308494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44" y="1111223"/>
            <a:ext cx="3732678" cy="3058320"/>
          </a:xfrm>
          <a:prstGeom prst="rect">
            <a:avLst/>
          </a:prstGeom>
        </p:spPr>
      </p:pic>
      <p:sp>
        <p:nvSpPr>
          <p:cNvPr id="8" name="Прямоугольник 7"/>
          <p:cNvSpPr/>
          <p:nvPr/>
        </p:nvSpPr>
        <p:spPr>
          <a:xfrm>
            <a:off x="3220028" y="4983705"/>
            <a:ext cx="2539999" cy="400110"/>
          </a:xfrm>
          <a:prstGeom prst="rect">
            <a:avLst/>
          </a:prstGeom>
          <a:ln>
            <a:solidFill>
              <a:schemeClr val="accent5"/>
            </a:solidFill>
          </a:ln>
        </p:spPr>
        <p:txBody>
          <a:bodyPr wrap="square">
            <a:spAutoFit/>
          </a:bodyPr>
          <a:lstStyle/>
          <a:p>
            <a:pPr algn="ctr"/>
            <a:r>
              <a:rPr lang="en-US" sz="2000" i="1" dirty="0" smtClean="0">
                <a:solidFill>
                  <a:srgbClr val="002060"/>
                </a:solidFill>
                <a:latin typeface="XsjyksMTMI"/>
              </a:rPr>
              <a:t>B</a:t>
            </a:r>
            <a:r>
              <a:rPr lang="en-US" sz="2000" baseline="-25000" dirty="0" smtClean="0">
                <a:solidFill>
                  <a:srgbClr val="002060"/>
                </a:solidFill>
                <a:latin typeface="CjhnxkTimes-Roman"/>
              </a:rPr>
              <a:t>irr</a:t>
            </a:r>
            <a:r>
              <a:rPr lang="en-US" sz="2000" b="0" i="0" u="none" strike="noStrike" baseline="0" dirty="0" smtClean="0">
                <a:solidFill>
                  <a:srgbClr val="002060"/>
                </a:solidFill>
                <a:latin typeface="CjhnxkTimes-Roman"/>
              </a:rPr>
              <a:t> </a:t>
            </a:r>
            <a:r>
              <a:rPr lang="en-US" sz="2000" dirty="0">
                <a:solidFill>
                  <a:srgbClr val="002060"/>
                </a:solidFill>
                <a:latin typeface="QwjwdpMTSYN"/>
              </a:rPr>
              <a:t>= </a:t>
            </a:r>
            <a:r>
              <a:rPr lang="en-US" sz="2000" i="1" dirty="0" smtClean="0">
                <a:solidFill>
                  <a:srgbClr val="002060"/>
                </a:solidFill>
                <a:latin typeface="XsjyksMTMI"/>
              </a:rPr>
              <a:t>B</a:t>
            </a:r>
            <a:r>
              <a:rPr lang="en-US" sz="2000" b="0" i="0" u="none" strike="noStrike" baseline="-25000" dirty="0" smtClean="0">
                <a:solidFill>
                  <a:srgbClr val="002060"/>
                </a:solidFill>
                <a:latin typeface="CjhnxkTimes-Roman"/>
              </a:rPr>
              <a:t>irr0</a:t>
            </a:r>
            <a:r>
              <a:rPr lang="en-US" sz="2000" dirty="0" smtClean="0">
                <a:solidFill>
                  <a:srgbClr val="002060"/>
                </a:solidFill>
                <a:latin typeface="CjhnxkTimes-Roman"/>
              </a:rPr>
              <a:t>(1 </a:t>
            </a:r>
            <a:r>
              <a:rPr lang="en-US" sz="2000" dirty="0">
                <a:solidFill>
                  <a:srgbClr val="002060"/>
                </a:solidFill>
                <a:latin typeface="QwjwdpMTSYN"/>
              </a:rPr>
              <a:t>− </a:t>
            </a:r>
            <a:r>
              <a:rPr lang="en-US" sz="2000" i="1" dirty="0" smtClean="0">
                <a:solidFill>
                  <a:srgbClr val="002060"/>
                </a:solidFill>
                <a:latin typeface="XsjyksMTMI"/>
              </a:rPr>
              <a:t>T/T</a:t>
            </a:r>
            <a:r>
              <a:rPr lang="en-US" sz="2000" b="0" i="0" u="none" strike="noStrike" baseline="-25000" dirty="0" smtClean="0">
                <a:solidFill>
                  <a:srgbClr val="002060"/>
                </a:solidFill>
                <a:latin typeface="CjhnxkTimes-Roman"/>
              </a:rPr>
              <a:t>c0</a:t>
            </a:r>
            <a:r>
              <a:rPr lang="en-US" sz="2000" b="0" i="0" u="none" strike="noStrike" baseline="0" dirty="0" smtClean="0">
                <a:solidFill>
                  <a:srgbClr val="002060"/>
                </a:solidFill>
                <a:latin typeface="CjhnxkTimes-Roman"/>
              </a:rPr>
              <a:t>)</a:t>
            </a:r>
            <a:r>
              <a:rPr lang="en-US" sz="2000" b="0" i="1" u="none" strike="noStrike" baseline="30000" dirty="0" smtClean="0">
                <a:solidFill>
                  <a:srgbClr val="002060"/>
                </a:solidFill>
                <a:latin typeface="XsjyksMTMI"/>
              </a:rPr>
              <a:t>n</a:t>
            </a:r>
            <a:endParaRPr lang="ru-RU" sz="2000" baseline="30000" dirty="0">
              <a:solidFill>
                <a:srgbClr val="002060"/>
              </a:solidFill>
            </a:endParaRPr>
          </a:p>
        </p:txBody>
      </p:sp>
      <p:sp>
        <p:nvSpPr>
          <p:cNvPr id="9" name="Прямоугольник 8"/>
          <p:cNvSpPr/>
          <p:nvPr/>
        </p:nvSpPr>
        <p:spPr>
          <a:xfrm>
            <a:off x="6115929" y="4484752"/>
            <a:ext cx="1408399" cy="369332"/>
          </a:xfrm>
          <a:prstGeom prst="rect">
            <a:avLst/>
          </a:prstGeom>
        </p:spPr>
        <p:txBody>
          <a:bodyPr wrap="none">
            <a:spAutoFit/>
          </a:bodyPr>
          <a:lstStyle/>
          <a:p>
            <a:r>
              <a:rPr lang="en-US" i="1" dirty="0" smtClean="0">
                <a:latin typeface="XsjyksMTMI"/>
              </a:rPr>
              <a:t>B</a:t>
            </a:r>
            <a:r>
              <a:rPr lang="en-US" baseline="-25000" dirty="0" smtClean="0">
                <a:latin typeface="CjhnxkTimes-Roman"/>
              </a:rPr>
              <a:t>irr0</a:t>
            </a:r>
            <a:r>
              <a:rPr lang="en-US" dirty="0" smtClean="0">
                <a:latin typeface="CjhnxkTimes-Roman"/>
              </a:rPr>
              <a:t> = 169 T</a:t>
            </a:r>
            <a:endParaRPr lang="ru-RU" dirty="0"/>
          </a:p>
        </p:txBody>
      </p:sp>
      <p:sp>
        <p:nvSpPr>
          <p:cNvPr id="11" name="Прямоугольник 10"/>
          <p:cNvSpPr/>
          <p:nvPr/>
        </p:nvSpPr>
        <p:spPr>
          <a:xfrm>
            <a:off x="1755783" y="4499469"/>
            <a:ext cx="1408399" cy="369332"/>
          </a:xfrm>
          <a:prstGeom prst="rect">
            <a:avLst/>
          </a:prstGeom>
        </p:spPr>
        <p:txBody>
          <a:bodyPr wrap="none">
            <a:spAutoFit/>
          </a:bodyPr>
          <a:lstStyle/>
          <a:p>
            <a:r>
              <a:rPr lang="en-US" i="1" dirty="0" smtClean="0">
                <a:latin typeface="XsjyksMTMI"/>
              </a:rPr>
              <a:t>B</a:t>
            </a:r>
            <a:r>
              <a:rPr lang="en-US" baseline="-25000" dirty="0" smtClean="0">
                <a:latin typeface="CjhnxkTimes-Roman"/>
              </a:rPr>
              <a:t>irr0</a:t>
            </a:r>
            <a:r>
              <a:rPr lang="en-US" dirty="0" smtClean="0">
                <a:latin typeface="CjhnxkTimes-Roman"/>
              </a:rPr>
              <a:t> = 121 T</a:t>
            </a:r>
            <a:endParaRPr lang="ru-RU" dirty="0"/>
          </a:p>
        </p:txBody>
      </p:sp>
      <p:sp>
        <p:nvSpPr>
          <p:cNvPr id="12" name="Прямоугольник 11"/>
          <p:cNvSpPr/>
          <p:nvPr/>
        </p:nvSpPr>
        <p:spPr>
          <a:xfrm>
            <a:off x="154879" y="5661336"/>
            <a:ext cx="6113035" cy="369332"/>
          </a:xfrm>
          <a:prstGeom prst="rect">
            <a:avLst/>
          </a:prstGeom>
        </p:spPr>
        <p:txBody>
          <a:bodyPr wrap="square">
            <a:spAutoFit/>
          </a:bodyPr>
          <a:lstStyle/>
          <a:p>
            <a:r>
              <a:rPr lang="en-US" i="1" dirty="0" smtClean="0">
                <a:latin typeface="XsjyksMTMI"/>
              </a:rPr>
              <a:t>n </a:t>
            </a:r>
            <a:r>
              <a:rPr lang="en-US" sz="800" b="0" i="0" u="none" strike="noStrike" baseline="0" dirty="0" smtClean="0">
                <a:latin typeface="CjhnxkTimes-Roman"/>
              </a:rPr>
              <a:t> </a:t>
            </a:r>
            <a:r>
              <a:rPr lang="en-US" dirty="0" smtClean="0">
                <a:latin typeface="CjhnxkTimes-Roman"/>
              </a:rPr>
              <a:t>is the exponent, which depends on vortex properties</a:t>
            </a:r>
            <a:endParaRPr lang="ru-RU" dirty="0"/>
          </a:p>
        </p:txBody>
      </p:sp>
      <p:sp>
        <p:nvSpPr>
          <p:cNvPr id="13" name="Прямоугольник 12"/>
          <p:cNvSpPr/>
          <p:nvPr/>
        </p:nvSpPr>
        <p:spPr>
          <a:xfrm>
            <a:off x="154879" y="6030887"/>
            <a:ext cx="6113035" cy="369332"/>
          </a:xfrm>
          <a:prstGeom prst="rect">
            <a:avLst/>
          </a:prstGeom>
        </p:spPr>
        <p:txBody>
          <a:bodyPr wrap="square">
            <a:spAutoFit/>
          </a:bodyPr>
          <a:lstStyle/>
          <a:p>
            <a:r>
              <a:rPr lang="en-US" i="1" dirty="0" smtClean="0">
                <a:latin typeface="XsjyksMTMI"/>
              </a:rPr>
              <a:t>n &lt; 1 </a:t>
            </a:r>
            <a:r>
              <a:rPr lang="en-US" dirty="0" smtClean="0">
                <a:latin typeface="XsjyksMTMI"/>
              </a:rPr>
              <a:t>for LTS (</a:t>
            </a:r>
            <a:r>
              <a:rPr lang="en-US" dirty="0">
                <a:latin typeface="CjhnxkTimes-Roman"/>
              </a:rPr>
              <a:t>pinning force is rather </a:t>
            </a:r>
            <a:r>
              <a:rPr lang="en-US" dirty="0" smtClean="0">
                <a:latin typeface="CjhnxkTimes-Roman"/>
              </a:rPr>
              <a:t>weak</a:t>
            </a:r>
            <a:r>
              <a:rPr lang="en-US" dirty="0">
                <a:latin typeface="CjhnxkTimes-Roman"/>
              </a:rPr>
              <a:t>, vortex creep</a:t>
            </a:r>
            <a:r>
              <a:rPr lang="en-US" dirty="0" smtClean="0">
                <a:latin typeface="XsjyksMTMI"/>
              </a:rPr>
              <a:t>)</a:t>
            </a:r>
            <a:r>
              <a:rPr lang="en-US" i="1" dirty="0" smtClean="0">
                <a:latin typeface="XsjyksMTMI"/>
              </a:rPr>
              <a:t> </a:t>
            </a:r>
            <a:endParaRPr lang="ru-RU" dirty="0"/>
          </a:p>
        </p:txBody>
      </p:sp>
      <p:sp>
        <p:nvSpPr>
          <p:cNvPr id="14" name="Прямоугольник 13"/>
          <p:cNvSpPr/>
          <p:nvPr/>
        </p:nvSpPr>
        <p:spPr>
          <a:xfrm>
            <a:off x="154879" y="6372036"/>
            <a:ext cx="6113035" cy="369332"/>
          </a:xfrm>
          <a:prstGeom prst="rect">
            <a:avLst/>
          </a:prstGeom>
        </p:spPr>
        <p:txBody>
          <a:bodyPr wrap="square">
            <a:spAutoFit/>
          </a:bodyPr>
          <a:lstStyle/>
          <a:p>
            <a:r>
              <a:rPr lang="en-US" i="1" dirty="0" smtClean="0">
                <a:latin typeface="XsjyksMTMI"/>
              </a:rPr>
              <a:t>n &gt; 1 </a:t>
            </a:r>
            <a:r>
              <a:rPr lang="en-US" dirty="0" smtClean="0">
                <a:latin typeface="XsjyksMTMI"/>
              </a:rPr>
              <a:t>for HTS (strong </a:t>
            </a:r>
            <a:r>
              <a:rPr lang="en-US" dirty="0" smtClean="0">
                <a:latin typeface="CjhnxkTimes-Roman"/>
              </a:rPr>
              <a:t>pinning force, </a:t>
            </a:r>
            <a:r>
              <a:rPr lang="en-US" dirty="0">
                <a:latin typeface="CjhnxkTimes-Roman"/>
              </a:rPr>
              <a:t>vortex glass structure</a:t>
            </a:r>
            <a:r>
              <a:rPr lang="en-US" dirty="0" smtClean="0">
                <a:latin typeface="XsjyksMTMI"/>
              </a:rPr>
              <a:t>)</a:t>
            </a:r>
            <a:r>
              <a:rPr lang="en-US" i="1" dirty="0" smtClean="0">
                <a:latin typeface="XsjyksMTMI"/>
              </a:rPr>
              <a:t> </a:t>
            </a:r>
            <a:endParaRPr lang="ru-RU" dirty="0"/>
          </a:p>
        </p:txBody>
      </p:sp>
      <p:sp>
        <p:nvSpPr>
          <p:cNvPr id="15" name="Прямоугольник 14"/>
          <p:cNvSpPr/>
          <p:nvPr/>
        </p:nvSpPr>
        <p:spPr>
          <a:xfrm>
            <a:off x="7524328" y="1916832"/>
            <a:ext cx="479618" cy="369332"/>
          </a:xfrm>
          <a:prstGeom prst="rect">
            <a:avLst/>
          </a:prstGeom>
        </p:spPr>
        <p:txBody>
          <a:bodyPr wrap="none">
            <a:spAutoFit/>
          </a:bodyPr>
          <a:lstStyle/>
          <a:p>
            <a:r>
              <a:rPr lang="en-US" i="1" dirty="0" smtClean="0">
                <a:latin typeface="XsjyksMTMI"/>
              </a:rPr>
              <a:t>N1</a:t>
            </a:r>
            <a:endParaRPr lang="ru-RU" dirty="0"/>
          </a:p>
        </p:txBody>
      </p:sp>
      <p:sp>
        <p:nvSpPr>
          <p:cNvPr id="16" name="Прямоугольник 15"/>
          <p:cNvSpPr/>
          <p:nvPr/>
        </p:nvSpPr>
        <p:spPr>
          <a:xfrm>
            <a:off x="2728020" y="1916832"/>
            <a:ext cx="1018227" cy="369332"/>
          </a:xfrm>
          <a:prstGeom prst="rect">
            <a:avLst/>
          </a:prstGeom>
        </p:spPr>
        <p:txBody>
          <a:bodyPr wrap="none">
            <a:spAutoFit/>
          </a:bodyPr>
          <a:lstStyle/>
          <a:p>
            <a:r>
              <a:rPr lang="en-US" i="1" dirty="0" smtClean="0">
                <a:latin typeface="XsjyksMTMI"/>
              </a:rPr>
              <a:t>HTS-</a:t>
            </a:r>
            <a:r>
              <a:rPr lang="en-US" i="1" dirty="0" err="1" smtClean="0">
                <a:latin typeface="XsjyksMTMI"/>
              </a:rPr>
              <a:t>init</a:t>
            </a:r>
            <a:endParaRPr lang="ru-RU" dirty="0"/>
          </a:p>
        </p:txBody>
      </p:sp>
      <p:sp>
        <p:nvSpPr>
          <p:cNvPr id="2" name="Прямоугольник 1"/>
          <p:cNvSpPr/>
          <p:nvPr/>
        </p:nvSpPr>
        <p:spPr>
          <a:xfrm>
            <a:off x="648202" y="4178795"/>
            <a:ext cx="7812230" cy="338554"/>
          </a:xfrm>
          <a:prstGeom prst="rect">
            <a:avLst/>
          </a:prstGeom>
        </p:spPr>
        <p:txBody>
          <a:bodyPr wrap="square">
            <a:spAutoFit/>
          </a:bodyPr>
          <a:lstStyle/>
          <a:p>
            <a:r>
              <a:rPr lang="en-US" sz="1600" dirty="0">
                <a:latin typeface="Arial" pitchFamily="34" charset="0"/>
                <a:ea typeface="Arial Unicode MS" panose="020B0604020202020204" pitchFamily="34" charset="-128"/>
                <a:cs typeface="Arial" pitchFamily="34" charset="0"/>
              </a:rPr>
              <a:t>Fig </a:t>
            </a:r>
            <a:r>
              <a:rPr lang="ru-RU" sz="1600" dirty="0" smtClean="0">
                <a:latin typeface="Arial" pitchFamily="34" charset="0"/>
                <a:ea typeface="Arial Unicode MS" panose="020B0604020202020204" pitchFamily="34" charset="-128"/>
                <a:cs typeface="Arial" pitchFamily="34" charset="0"/>
              </a:rPr>
              <a:t>5</a:t>
            </a:r>
            <a:r>
              <a:rPr lang="en-US" sz="1600" dirty="0" smtClean="0">
                <a:latin typeface="Arial" pitchFamily="34" charset="0"/>
                <a:ea typeface="Arial Unicode MS" panose="020B0604020202020204" pitchFamily="34" charset="-128"/>
                <a:cs typeface="Arial" pitchFamily="34" charset="0"/>
              </a:rPr>
              <a:t>. </a:t>
            </a:r>
            <a:r>
              <a:rPr lang="en-US" sz="1600" dirty="0">
                <a:latin typeface="Arial" pitchFamily="34" charset="0"/>
                <a:ea typeface="Arial Unicode MS" panose="020B0604020202020204" pitchFamily="34" charset="-128"/>
                <a:cs typeface="Arial" pitchFamily="34" charset="0"/>
              </a:rPr>
              <a:t>temperature dependences of the critical field </a:t>
            </a:r>
            <a:r>
              <a:rPr lang="en-US" sz="1600" i="1" dirty="0">
                <a:latin typeface="Arial" pitchFamily="34" charset="0"/>
                <a:ea typeface="Arial Unicode MS" panose="020B0604020202020204" pitchFamily="34" charset="-128"/>
                <a:cs typeface="Arial" pitchFamily="34" charset="0"/>
              </a:rPr>
              <a:t>B</a:t>
            </a:r>
            <a:r>
              <a:rPr lang="en-US" sz="1600" baseline="-25000" dirty="0">
                <a:latin typeface="Arial" pitchFamily="34" charset="0"/>
                <a:ea typeface="Arial Unicode MS" panose="020B0604020202020204" pitchFamily="34" charset="-128"/>
                <a:cs typeface="Arial" pitchFamily="34" charset="0"/>
              </a:rPr>
              <a:t>irr</a:t>
            </a:r>
            <a:r>
              <a:rPr lang="en-US" sz="1600" dirty="0">
                <a:latin typeface="Arial" pitchFamily="34" charset="0"/>
                <a:ea typeface="Arial Unicode MS" panose="020B0604020202020204" pitchFamily="34" charset="-128"/>
                <a:cs typeface="Arial" pitchFamily="34" charset="0"/>
              </a:rPr>
              <a:t> (T)</a:t>
            </a:r>
            <a:endParaRPr lang="ru-RU" sz="1600" dirty="0">
              <a:latin typeface="Arial" pitchFamily="34" charset="0"/>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215338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260648"/>
            <a:ext cx="4488191" cy="369332"/>
          </a:xfrm>
          <a:prstGeom prst="rect">
            <a:avLst/>
          </a:prstGeom>
        </p:spPr>
        <p:txBody>
          <a:bodyPr wrap="square">
            <a:spAutoFit/>
          </a:bodyPr>
          <a:lstStyle/>
          <a:p>
            <a:r>
              <a:rPr lang="en-US" b="1" cap="all" dirty="0">
                <a:solidFill>
                  <a:srgbClr val="000099"/>
                </a:solidFill>
                <a:latin typeface="Arial" pitchFamily="34" charset="0"/>
                <a:ea typeface="Arial Unicode MS" pitchFamily="34" charset="-128"/>
                <a:cs typeface="Arial" pitchFamily="34" charset="0"/>
              </a:rPr>
              <a:t>Magnetic Field - Temperature</a:t>
            </a:r>
            <a:endParaRPr lang="ru-RU" b="1" cap="all" dirty="0">
              <a:solidFill>
                <a:srgbClr val="000099"/>
              </a:solidFill>
              <a:latin typeface="Arial" pitchFamily="34" charset="0"/>
              <a:ea typeface="Arial Unicode MS" pitchFamily="34" charset="-128"/>
              <a:cs typeface="Arial" pitchFamily="34" charset="0"/>
            </a:endParaRPr>
          </a:p>
        </p:txBody>
      </p:sp>
      <p:pic>
        <p:nvPicPr>
          <p:cNvPr id="17" name="Рисунок 16" descr="BirrvsT_N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695" y="1052736"/>
            <a:ext cx="3401531" cy="2813767"/>
          </a:xfrm>
          <a:prstGeom prst="rect">
            <a:avLst/>
          </a:prstGeom>
          <a:noFill/>
          <a:ln>
            <a:noFill/>
          </a:ln>
        </p:spPr>
      </p:pic>
      <p:pic>
        <p:nvPicPr>
          <p:cNvPr id="18" name="Рисунок 17" descr="BirrvsT_N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980728"/>
            <a:ext cx="3295594" cy="2803714"/>
          </a:xfrm>
          <a:prstGeom prst="rect">
            <a:avLst/>
          </a:prstGeom>
          <a:noFill/>
          <a:ln>
            <a:noFill/>
          </a:ln>
        </p:spPr>
      </p:pic>
      <p:pic>
        <p:nvPicPr>
          <p:cNvPr id="19" name="Рисунок 18" descr="BirrvsT_N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125" y="4077072"/>
            <a:ext cx="3398053" cy="2655004"/>
          </a:xfrm>
          <a:prstGeom prst="rect">
            <a:avLst/>
          </a:prstGeom>
          <a:noFill/>
          <a:ln>
            <a:noFill/>
          </a:ln>
        </p:spPr>
      </p:pic>
      <p:graphicFrame>
        <p:nvGraphicFramePr>
          <p:cNvPr id="2" name="Объект 1"/>
          <p:cNvGraphicFramePr>
            <a:graphicFrameLocks noChangeAspect="1"/>
          </p:cNvGraphicFramePr>
          <p:nvPr>
            <p:extLst>
              <p:ext uri="{D42A27DB-BD31-4B8C-83A1-F6EECF244321}">
                <p14:modId xmlns:p14="http://schemas.microsoft.com/office/powerpoint/2010/main" val="519181063"/>
              </p:ext>
            </p:extLst>
          </p:nvPr>
        </p:nvGraphicFramePr>
        <p:xfrm>
          <a:off x="4592695" y="3975192"/>
          <a:ext cx="3401531" cy="2788170"/>
        </p:xfrm>
        <a:graphic>
          <a:graphicData uri="http://schemas.openxmlformats.org/presentationml/2006/ole">
            <mc:AlternateContent xmlns:mc="http://schemas.openxmlformats.org/markup-compatibility/2006">
              <mc:Choice xmlns:v="urn:schemas-microsoft-com:vml" Requires="v">
                <p:oleObj spid="_x0000_s56347" name="Graph" r:id="rId6" imgW="3081960" imgH="2525400" progId="Origin50.Graph">
                  <p:embed/>
                </p:oleObj>
              </mc:Choice>
              <mc:Fallback>
                <p:oleObj name="Graph" r:id="rId6" imgW="3081960" imgH="2525400" progId="Origin50.Graph">
                  <p:embed/>
                  <p:pic>
                    <p:nvPicPr>
                      <p:cNvPr id="0" name=""/>
                      <p:cNvPicPr/>
                      <p:nvPr/>
                    </p:nvPicPr>
                    <p:blipFill>
                      <a:blip r:embed="rId7"/>
                      <a:stretch>
                        <a:fillRect/>
                      </a:stretch>
                    </p:blipFill>
                    <p:spPr>
                      <a:xfrm>
                        <a:off x="4592695" y="3975192"/>
                        <a:ext cx="3401531" cy="2788170"/>
                      </a:xfrm>
                      <a:prstGeom prst="rect">
                        <a:avLst/>
                      </a:prstGeom>
                    </p:spPr>
                  </p:pic>
                </p:oleObj>
              </mc:Fallback>
            </mc:AlternateContent>
          </a:graphicData>
        </a:graphic>
      </p:graphicFrame>
      <p:sp>
        <p:nvSpPr>
          <p:cNvPr id="15" name="Прямоугольник 14"/>
          <p:cNvSpPr/>
          <p:nvPr/>
        </p:nvSpPr>
        <p:spPr>
          <a:xfrm>
            <a:off x="2673648" y="1678521"/>
            <a:ext cx="1249060" cy="369332"/>
          </a:xfrm>
          <a:prstGeom prst="rect">
            <a:avLst/>
          </a:prstGeom>
        </p:spPr>
        <p:txBody>
          <a:bodyPr wrap="none">
            <a:spAutoFit/>
          </a:bodyPr>
          <a:lstStyle/>
          <a:p>
            <a:r>
              <a:rPr lang="en-US" i="1" dirty="0">
                <a:latin typeface="XsjyksMTMI"/>
              </a:rPr>
              <a:t>n-660MeV</a:t>
            </a:r>
            <a:endParaRPr lang="ru-RU" dirty="0"/>
          </a:p>
        </p:txBody>
      </p:sp>
      <p:sp>
        <p:nvSpPr>
          <p:cNvPr id="9" name="Прямоугольник 8"/>
          <p:cNvSpPr/>
          <p:nvPr/>
        </p:nvSpPr>
        <p:spPr>
          <a:xfrm>
            <a:off x="6444208" y="1678521"/>
            <a:ext cx="1249060" cy="369332"/>
          </a:xfrm>
          <a:prstGeom prst="rect">
            <a:avLst/>
          </a:prstGeom>
        </p:spPr>
        <p:txBody>
          <a:bodyPr wrap="none">
            <a:spAutoFit/>
          </a:bodyPr>
          <a:lstStyle/>
          <a:p>
            <a:r>
              <a:rPr lang="en-US" i="1" dirty="0" smtClean="0">
                <a:latin typeface="XsjyksMTMI"/>
              </a:rPr>
              <a:t>n-300MeV</a:t>
            </a:r>
            <a:endParaRPr lang="ru-RU" dirty="0"/>
          </a:p>
        </p:txBody>
      </p:sp>
      <p:sp>
        <p:nvSpPr>
          <p:cNvPr id="11" name="Прямоугольник 10"/>
          <p:cNvSpPr/>
          <p:nvPr/>
        </p:nvSpPr>
        <p:spPr>
          <a:xfrm>
            <a:off x="2639120" y="4684494"/>
            <a:ext cx="1249060" cy="369332"/>
          </a:xfrm>
          <a:prstGeom prst="rect">
            <a:avLst/>
          </a:prstGeom>
        </p:spPr>
        <p:txBody>
          <a:bodyPr wrap="none">
            <a:spAutoFit/>
          </a:bodyPr>
          <a:lstStyle/>
          <a:p>
            <a:r>
              <a:rPr lang="en-US" i="1" dirty="0">
                <a:latin typeface="XsjyksMTMI"/>
              </a:rPr>
              <a:t>p</a:t>
            </a:r>
            <a:r>
              <a:rPr lang="en-US" i="1" dirty="0" smtClean="0">
                <a:latin typeface="XsjyksMTMI"/>
              </a:rPr>
              <a:t>-300MeV</a:t>
            </a:r>
            <a:endParaRPr lang="ru-RU" dirty="0"/>
          </a:p>
        </p:txBody>
      </p:sp>
    </p:spTree>
    <p:extLst>
      <p:ext uri="{BB962C8B-B14F-4D97-AF65-F5344CB8AC3E}">
        <p14:creationId xmlns:p14="http://schemas.microsoft.com/office/powerpoint/2010/main" val="2979767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260648"/>
            <a:ext cx="4488191" cy="369332"/>
          </a:xfrm>
          <a:prstGeom prst="rect">
            <a:avLst/>
          </a:prstGeom>
        </p:spPr>
        <p:txBody>
          <a:bodyPr wrap="square">
            <a:spAutoFit/>
          </a:bodyPr>
          <a:lstStyle/>
          <a:p>
            <a:r>
              <a:rPr lang="en-US" b="1" cap="all" dirty="0">
                <a:solidFill>
                  <a:srgbClr val="000099"/>
                </a:solidFill>
                <a:latin typeface="Arial" pitchFamily="34" charset="0"/>
                <a:ea typeface="Arial Unicode MS" pitchFamily="34" charset="-128"/>
                <a:cs typeface="Arial" pitchFamily="34" charset="0"/>
              </a:rPr>
              <a:t>Magnetic Field - Temperature</a:t>
            </a:r>
            <a:endParaRPr lang="ru-RU" b="1" cap="all" dirty="0">
              <a:solidFill>
                <a:srgbClr val="000099"/>
              </a:solidFill>
              <a:latin typeface="Arial" pitchFamily="34" charset="0"/>
              <a:ea typeface="Arial Unicode MS" pitchFamily="34" charset="-128"/>
              <a:cs typeface="Arial"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0" y="512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755576" y="4789388"/>
            <a:ext cx="7776864" cy="646331"/>
          </a:xfrm>
          <a:prstGeom prst="rect">
            <a:avLst/>
          </a:prstGeom>
        </p:spPr>
        <p:txBody>
          <a:bodyPr wrap="square">
            <a:spAutoFit/>
          </a:bodyPr>
          <a:lstStyle/>
          <a:p>
            <a:r>
              <a:rPr lang="en-US" dirty="0"/>
              <a:t>Fig </a:t>
            </a:r>
            <a:r>
              <a:rPr lang="ru-RU" dirty="0" smtClean="0"/>
              <a:t>6</a:t>
            </a:r>
            <a:r>
              <a:rPr lang="en-US" dirty="0" smtClean="0"/>
              <a:t>. </a:t>
            </a:r>
            <a:r>
              <a:rPr lang="en-US" dirty="0"/>
              <a:t>Temperature dependences of the resistance R(T) of the original and irradiated HTSC tapes in a zero external magnetic field </a:t>
            </a:r>
            <a:r>
              <a:rPr lang="en-US" dirty="0" smtClean="0"/>
              <a:t>and </a:t>
            </a:r>
            <a:r>
              <a:rPr lang="en-US" dirty="0"/>
              <a:t>in a field B = 8 T</a:t>
            </a:r>
            <a:endParaRPr lang="ru-RU" dirty="0"/>
          </a:p>
        </p:txBody>
      </p:sp>
      <p:pic>
        <p:nvPicPr>
          <p:cNvPr id="55352" name="Picture 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429337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53"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414" y="1052736"/>
            <a:ext cx="4321066" cy="340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846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99213" y="142418"/>
            <a:ext cx="8149251" cy="920899"/>
          </a:xfrm>
          <a:effectLst/>
        </p:spPr>
        <p:txBody>
          <a:bodyPr>
            <a:normAutofit/>
          </a:bodyPr>
          <a:lstStyle/>
          <a:p>
            <a:pPr marL="182880" algn="ctr"/>
            <a:r>
              <a:rPr lang="en-US" sz="1800" b="1" dirty="0">
                <a:solidFill>
                  <a:srgbClr val="000099"/>
                </a:solidFill>
                <a:effectLst/>
                <a:latin typeface="Arial" pitchFamily="34" charset="0"/>
                <a:ea typeface="Arial Unicode MS" pitchFamily="34" charset="-128"/>
                <a:cs typeface="Arial" pitchFamily="34" charset="0"/>
              </a:rPr>
              <a:t>Vibrating Sample </a:t>
            </a:r>
            <a:r>
              <a:rPr lang="en-US" sz="1800" b="1" dirty="0" err="1">
                <a:solidFill>
                  <a:srgbClr val="000099"/>
                </a:solidFill>
                <a:effectLst/>
                <a:latin typeface="Arial" pitchFamily="34" charset="0"/>
                <a:ea typeface="Arial Unicode MS" pitchFamily="34" charset="-128"/>
                <a:cs typeface="Arial" pitchFamily="34" charset="0"/>
              </a:rPr>
              <a:t>Magnetometry</a:t>
            </a:r>
            <a:r>
              <a:rPr lang="en-US" sz="1800" b="1" dirty="0">
                <a:solidFill>
                  <a:srgbClr val="000099"/>
                </a:solidFill>
                <a:effectLst/>
                <a:latin typeface="Arial" pitchFamily="34" charset="0"/>
                <a:ea typeface="Arial Unicode MS" pitchFamily="34" charset="-128"/>
                <a:cs typeface="Arial" pitchFamily="34" charset="0"/>
              </a:rPr>
              <a:t> (VSM) results</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3317"/>
            <a:ext cx="3347864" cy="268868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960" y="3757589"/>
            <a:ext cx="3857678" cy="298377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8744" y="1063317"/>
            <a:ext cx="3368584" cy="2688687"/>
          </a:xfrm>
          <a:prstGeom prst="rect">
            <a:avLst/>
          </a:prstGeom>
        </p:spPr>
      </p:pic>
      <p:sp>
        <p:nvSpPr>
          <p:cNvPr id="8" name="Прямоугольник 7"/>
          <p:cNvSpPr/>
          <p:nvPr/>
        </p:nvSpPr>
        <p:spPr>
          <a:xfrm>
            <a:off x="5818402" y="5892831"/>
            <a:ext cx="1574294" cy="400110"/>
          </a:xfrm>
          <a:prstGeom prst="rect">
            <a:avLst/>
          </a:prstGeom>
        </p:spPr>
        <p:txBody>
          <a:bodyPr wrap="square">
            <a:spAutoFit/>
          </a:bodyPr>
          <a:lstStyle/>
          <a:p>
            <a:r>
              <a:rPr lang="en-US" sz="2000" i="1" dirty="0" smtClean="0">
                <a:latin typeface="XsjyksMTMI"/>
              </a:rPr>
              <a:t>mixed state</a:t>
            </a:r>
            <a:endParaRPr lang="ru-RU" sz="2000" dirty="0"/>
          </a:p>
        </p:txBody>
      </p:sp>
      <p:cxnSp>
        <p:nvCxnSpPr>
          <p:cNvPr id="9" name="Прямая со стрелкой 8"/>
          <p:cNvCxnSpPr/>
          <p:nvPr/>
        </p:nvCxnSpPr>
        <p:spPr>
          <a:xfrm flipH="1" flipV="1">
            <a:off x="6053755" y="5479933"/>
            <a:ext cx="365979" cy="3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Левая фигурная скобка 9"/>
          <p:cNvSpPr/>
          <p:nvPr/>
        </p:nvSpPr>
        <p:spPr>
          <a:xfrm rot="16200000">
            <a:off x="5869831" y="4839235"/>
            <a:ext cx="250556" cy="849248"/>
          </a:xfrm>
          <a:prstGeom prst="leftBrace">
            <a:avLst>
              <a:gd name="adj1" fmla="val 2593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ямоугольник 10"/>
          <p:cNvSpPr/>
          <p:nvPr/>
        </p:nvSpPr>
        <p:spPr>
          <a:xfrm>
            <a:off x="4163776" y="5893899"/>
            <a:ext cx="1306286" cy="400110"/>
          </a:xfrm>
          <a:prstGeom prst="rect">
            <a:avLst/>
          </a:prstGeom>
        </p:spPr>
        <p:txBody>
          <a:bodyPr wrap="square">
            <a:spAutoFit/>
          </a:bodyPr>
          <a:lstStyle/>
          <a:p>
            <a:r>
              <a:rPr lang="en-US" sz="2000" i="1" dirty="0" err="1" smtClean="0">
                <a:solidFill>
                  <a:srgbClr val="FF0000"/>
                </a:solidFill>
                <a:latin typeface="XsjyksMTMI"/>
              </a:rPr>
              <a:t>Meissner</a:t>
            </a:r>
            <a:endParaRPr lang="ru-RU" sz="2000" dirty="0">
              <a:solidFill>
                <a:srgbClr val="FF0000"/>
              </a:solidFill>
            </a:endParaRPr>
          </a:p>
        </p:txBody>
      </p:sp>
      <p:cxnSp>
        <p:nvCxnSpPr>
          <p:cNvPr id="12" name="Прямая со стрелкой 11"/>
          <p:cNvCxnSpPr/>
          <p:nvPr/>
        </p:nvCxnSpPr>
        <p:spPr>
          <a:xfrm flipV="1">
            <a:off x="5048134" y="5633323"/>
            <a:ext cx="456655" cy="360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7181732" y="5138579"/>
            <a:ext cx="1926772" cy="707886"/>
          </a:xfrm>
          <a:prstGeom prst="rect">
            <a:avLst/>
          </a:prstGeom>
        </p:spPr>
        <p:txBody>
          <a:bodyPr wrap="square">
            <a:spAutoFit/>
          </a:bodyPr>
          <a:lstStyle/>
          <a:p>
            <a:r>
              <a:rPr lang="en-US" sz="2000" i="1" dirty="0" smtClean="0">
                <a:solidFill>
                  <a:schemeClr val="accent5">
                    <a:lumMod val="75000"/>
                  </a:schemeClr>
                </a:solidFill>
                <a:latin typeface="XsjyksMTMI"/>
              </a:rPr>
              <a:t>full-penetration field</a:t>
            </a:r>
            <a:endParaRPr lang="ru-RU" sz="2000" dirty="0">
              <a:solidFill>
                <a:schemeClr val="accent5">
                  <a:lumMod val="75000"/>
                </a:schemeClr>
              </a:solidFill>
            </a:endParaRPr>
          </a:p>
        </p:txBody>
      </p:sp>
      <p:cxnSp>
        <p:nvCxnSpPr>
          <p:cNvPr id="14" name="Соединительная линия уступом 13"/>
          <p:cNvCxnSpPr/>
          <p:nvPr/>
        </p:nvCxnSpPr>
        <p:spPr>
          <a:xfrm rot="16200000" flipV="1">
            <a:off x="6517033" y="5103012"/>
            <a:ext cx="539535" cy="528609"/>
          </a:xfrm>
          <a:prstGeom prst="bentConnector3">
            <a:avLst>
              <a:gd name="adj1" fmla="val -44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6033" y="1113253"/>
            <a:ext cx="2288396" cy="1877525"/>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79831" y="4005064"/>
            <a:ext cx="3124017" cy="646331"/>
          </a:xfrm>
          <a:prstGeom prst="rect">
            <a:avLst/>
          </a:prstGeom>
        </p:spPr>
        <p:txBody>
          <a:bodyPr wrap="square">
            <a:spAutoFit/>
          </a:bodyPr>
          <a:lstStyle/>
          <a:p>
            <a:r>
              <a:rPr lang="en-US" dirty="0"/>
              <a:t>Fig </a:t>
            </a:r>
            <a:r>
              <a:rPr lang="ru-RU" dirty="0" smtClean="0"/>
              <a:t>7</a:t>
            </a:r>
            <a:r>
              <a:rPr lang="en-US" dirty="0" smtClean="0"/>
              <a:t>.</a:t>
            </a:r>
            <a:r>
              <a:rPr lang="ru-RU" dirty="0" smtClean="0"/>
              <a:t> </a:t>
            </a:r>
            <a:r>
              <a:rPr lang="en-US" dirty="0"/>
              <a:t>Field dependences of magnetization </a:t>
            </a:r>
            <a:endParaRPr lang="ru-RU" dirty="0"/>
          </a:p>
        </p:txBody>
      </p:sp>
    </p:spTree>
    <p:extLst>
      <p:ext uri="{BB962C8B-B14F-4D97-AF65-F5344CB8AC3E}">
        <p14:creationId xmlns:p14="http://schemas.microsoft.com/office/powerpoint/2010/main" val="2363324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95469" y="116632"/>
            <a:ext cx="8169827" cy="992908"/>
          </a:xfrm>
        </p:spPr>
        <p:txBody>
          <a:bodyPr>
            <a:normAutofit/>
          </a:bodyPr>
          <a:lstStyle/>
          <a:p>
            <a:pPr algn="ctr"/>
            <a:r>
              <a:rPr lang="en-US" sz="1800" b="1" dirty="0">
                <a:solidFill>
                  <a:srgbClr val="000099"/>
                </a:solidFill>
                <a:effectLst/>
                <a:latin typeface="Arial" pitchFamily="34" charset="0"/>
                <a:cs typeface="Arial" pitchFamily="34" charset="0"/>
              </a:rPr>
              <a:t>Vibrating Sample </a:t>
            </a:r>
            <a:r>
              <a:rPr lang="en-US" sz="1800" b="1" dirty="0" err="1">
                <a:solidFill>
                  <a:srgbClr val="000099"/>
                </a:solidFill>
                <a:effectLst/>
                <a:latin typeface="Arial" pitchFamily="34" charset="0"/>
                <a:cs typeface="Arial" pitchFamily="34" charset="0"/>
              </a:rPr>
              <a:t>Magnetometry</a:t>
            </a:r>
            <a:r>
              <a:rPr lang="en-US" sz="1800" b="1" dirty="0">
                <a:solidFill>
                  <a:srgbClr val="000099"/>
                </a:solidFill>
                <a:effectLst/>
                <a:latin typeface="Arial" pitchFamily="34" charset="0"/>
                <a:cs typeface="Arial" pitchFamily="34" charset="0"/>
              </a:rPr>
              <a:t> (VSM) results</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 y="1132980"/>
            <a:ext cx="2969811" cy="2416508"/>
          </a:xfrm>
          <a:prstGeom prst="rect">
            <a:avLst/>
          </a:prstGeom>
        </p:spPr>
      </p:pic>
      <p:cxnSp>
        <p:nvCxnSpPr>
          <p:cNvPr id="7" name="Прямая соединительная линия 6"/>
          <p:cNvCxnSpPr/>
          <p:nvPr/>
        </p:nvCxnSpPr>
        <p:spPr>
          <a:xfrm>
            <a:off x="2882000" y="928545"/>
            <a:ext cx="0" cy="5805812"/>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3277556" y="3646785"/>
            <a:ext cx="2521864" cy="369332"/>
          </a:xfrm>
          <a:prstGeom prst="rect">
            <a:avLst/>
          </a:prstGeom>
        </p:spPr>
        <p:txBody>
          <a:bodyPr wrap="square">
            <a:spAutoFit/>
          </a:bodyPr>
          <a:lstStyle/>
          <a:p>
            <a:r>
              <a:rPr lang="en-US" i="1" dirty="0" smtClean="0">
                <a:latin typeface="XsjyksMTMI"/>
              </a:rPr>
              <a:t>Critical state model</a:t>
            </a:r>
            <a:endParaRPr lang="ru-RU" sz="1600" dirty="0"/>
          </a:p>
        </p:txBody>
      </p:sp>
      <p:sp>
        <p:nvSpPr>
          <p:cNvPr id="9" name="Прямоугольник 8"/>
          <p:cNvSpPr/>
          <p:nvPr/>
        </p:nvSpPr>
        <p:spPr>
          <a:xfrm>
            <a:off x="323528" y="3604954"/>
            <a:ext cx="2558472" cy="400110"/>
          </a:xfrm>
          <a:prstGeom prst="rect">
            <a:avLst/>
          </a:prstGeom>
        </p:spPr>
        <p:txBody>
          <a:bodyPr wrap="square">
            <a:spAutoFit/>
          </a:bodyPr>
          <a:lstStyle/>
          <a:p>
            <a:r>
              <a:rPr lang="el-GR" sz="2000" i="1" dirty="0" smtClean="0">
                <a:latin typeface="Times New Roman" pitchFamily="18" charset="0"/>
                <a:cs typeface="Times New Roman" pitchFamily="18" charset="0"/>
              </a:rPr>
              <a:t>γ</a:t>
            </a:r>
            <a:r>
              <a:rPr lang="en-US" sz="2000" b="0" i="0" u="none" strike="noStrike" baseline="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B</a:t>
            </a:r>
            <a:r>
              <a:rPr lang="en-US" sz="2000" b="0" i="0" u="none" strike="noStrike" baseline="-25000" dirty="0" smtClean="0">
                <a:latin typeface="Times New Roman" pitchFamily="18" charset="0"/>
                <a:cs typeface="Times New Roman" pitchFamily="18" charset="0"/>
              </a:rPr>
              <a:t>C2 in plane </a:t>
            </a:r>
            <a:r>
              <a:rPr lang="en-US" sz="2000" i="1" dirty="0" smtClean="0">
                <a:latin typeface="Times New Roman" pitchFamily="18" charset="0"/>
                <a:cs typeface="Times New Roman" pitchFamily="18" charset="0"/>
              </a:rPr>
              <a:t>/</a:t>
            </a:r>
            <a:r>
              <a:rPr lang="en-US" sz="2000" i="1" dirty="0">
                <a:solidFill>
                  <a:prstClr val="black"/>
                </a:solidFill>
                <a:latin typeface="Times New Roman" pitchFamily="18" charset="0"/>
                <a:cs typeface="Times New Roman" pitchFamily="18" charset="0"/>
              </a:rPr>
              <a:t> </a:t>
            </a:r>
            <a:r>
              <a:rPr lang="en-US" sz="2000" i="1" dirty="0" smtClean="0">
                <a:solidFill>
                  <a:prstClr val="black"/>
                </a:solidFill>
                <a:latin typeface="Times New Roman" pitchFamily="18" charset="0"/>
                <a:cs typeface="Times New Roman" pitchFamily="18" charset="0"/>
              </a:rPr>
              <a:t>B</a:t>
            </a:r>
            <a:r>
              <a:rPr lang="en-US" sz="2000" baseline="-25000" dirty="0" smtClean="0">
                <a:solidFill>
                  <a:prstClr val="black"/>
                </a:solidFill>
                <a:latin typeface="Times New Roman" pitchFamily="18" charset="0"/>
                <a:cs typeface="Times New Roman" pitchFamily="18" charset="0"/>
              </a:rPr>
              <a:t>C2 perp</a:t>
            </a:r>
            <a:endParaRPr lang="ru-RU" sz="2000" baseline="30000" dirty="0">
              <a:latin typeface="Times New Roman" pitchFamily="18" charset="0"/>
              <a:cs typeface="Times New Roman" pitchFamily="18" charset="0"/>
            </a:endParaRPr>
          </a:p>
        </p:txBody>
      </p:sp>
      <p:sp>
        <p:nvSpPr>
          <p:cNvPr id="10" name="Прямоугольник 9"/>
          <p:cNvSpPr/>
          <p:nvPr/>
        </p:nvSpPr>
        <p:spPr>
          <a:xfrm>
            <a:off x="3591633" y="4016117"/>
            <a:ext cx="1705691" cy="369332"/>
          </a:xfrm>
          <a:prstGeom prst="rect">
            <a:avLst/>
          </a:prstGeom>
        </p:spPr>
        <p:txBody>
          <a:bodyPr wrap="square">
            <a:spAutoFit/>
          </a:bodyPr>
          <a:lstStyle/>
          <a:p>
            <a:r>
              <a:rPr lang="en-US" b="1" i="1" dirty="0" smtClean="0">
                <a:solidFill>
                  <a:srgbClr val="002060"/>
                </a:solidFill>
                <a:latin typeface="XsjyksMTMI"/>
              </a:rPr>
              <a:t>J</a:t>
            </a:r>
            <a:r>
              <a:rPr lang="en-US" b="1" i="0" u="none" strike="noStrike" baseline="-25000" dirty="0" smtClean="0">
                <a:solidFill>
                  <a:srgbClr val="002060"/>
                </a:solidFill>
                <a:latin typeface="CjhnxkTimes-Roman"/>
              </a:rPr>
              <a:t>C</a:t>
            </a:r>
            <a:r>
              <a:rPr lang="en-US" sz="800" b="1" i="0" u="none" strike="noStrike" baseline="0" dirty="0" smtClean="0">
                <a:solidFill>
                  <a:srgbClr val="002060"/>
                </a:solidFill>
                <a:latin typeface="CjhnxkTimes-Roman"/>
              </a:rPr>
              <a:t> </a:t>
            </a:r>
            <a:r>
              <a:rPr lang="en-US" b="1" dirty="0">
                <a:solidFill>
                  <a:srgbClr val="002060"/>
                </a:solidFill>
                <a:latin typeface="QwjwdpMTSYN"/>
              </a:rPr>
              <a:t>= </a:t>
            </a:r>
            <a:r>
              <a:rPr lang="en-US" b="1" dirty="0" smtClean="0">
                <a:solidFill>
                  <a:srgbClr val="002060"/>
                </a:solidFill>
                <a:latin typeface="QwjwdpMTSYN"/>
              </a:rPr>
              <a:t>2</a:t>
            </a:r>
            <a:r>
              <a:rPr lang="el-GR" b="1" dirty="0" smtClean="0">
                <a:solidFill>
                  <a:srgbClr val="002060"/>
                </a:solidFill>
                <a:latin typeface="QwjwdpMTSYN"/>
              </a:rPr>
              <a:t>Δ</a:t>
            </a:r>
            <a:r>
              <a:rPr lang="en-US" b="1" i="1" dirty="0" smtClean="0">
                <a:solidFill>
                  <a:srgbClr val="002060"/>
                </a:solidFill>
                <a:latin typeface="XsjyksMTMI"/>
              </a:rPr>
              <a:t>M/d</a:t>
            </a:r>
            <a:endParaRPr lang="ru-RU" b="1" baseline="30000" dirty="0">
              <a:solidFill>
                <a:srgbClr val="002060"/>
              </a:solidFill>
            </a:endParaRPr>
          </a:p>
        </p:txBody>
      </p:sp>
      <p:sp>
        <p:nvSpPr>
          <p:cNvPr id="11" name="Прямоугольник 10"/>
          <p:cNvSpPr/>
          <p:nvPr/>
        </p:nvSpPr>
        <p:spPr>
          <a:xfrm>
            <a:off x="2954008" y="4428401"/>
            <a:ext cx="3130160" cy="58477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latin typeface="XsjyksMTMI"/>
              </a:rPr>
              <a:t>d</a:t>
            </a:r>
            <a:r>
              <a:rPr lang="en-US" sz="1600" i="1" dirty="0" smtClean="0">
                <a:latin typeface="XsjyksMTMI"/>
              </a:rPr>
              <a:t> </a:t>
            </a:r>
            <a:r>
              <a:rPr lang="en-US" sz="1600" b="0" i="0" u="none" strike="noStrike" baseline="0" dirty="0" smtClean="0">
                <a:latin typeface="CjhnxkTimes-Roman"/>
              </a:rPr>
              <a:t> </a:t>
            </a:r>
            <a:r>
              <a:rPr lang="en-US" sz="1600" dirty="0" smtClean="0">
                <a:latin typeface="CjhnxkTimes-Roman"/>
              </a:rPr>
              <a:t>is thickness of the HTS tape for  B oriented along the film</a:t>
            </a:r>
            <a:endParaRPr lang="ru-RU" sz="1600" dirty="0"/>
          </a:p>
        </p:txBody>
      </p:sp>
      <p:sp>
        <p:nvSpPr>
          <p:cNvPr id="12" name="Прямоугольник 11"/>
          <p:cNvSpPr/>
          <p:nvPr/>
        </p:nvSpPr>
        <p:spPr>
          <a:xfrm>
            <a:off x="3203848" y="5301208"/>
            <a:ext cx="1463734" cy="338554"/>
          </a:xfrm>
          <a:prstGeom prst="rect">
            <a:avLst/>
          </a:prstGeom>
        </p:spPr>
        <p:txBody>
          <a:bodyPr wrap="none">
            <a:spAutoFit/>
          </a:bodyPr>
          <a:lstStyle/>
          <a:p>
            <a:r>
              <a:rPr lang="en-US" sz="1600" i="1" dirty="0" smtClean="0">
                <a:solidFill>
                  <a:prstClr val="black"/>
                </a:solidFill>
                <a:latin typeface="XsjyksMTMI"/>
              </a:rPr>
              <a:t>- Y. Kim, 1963</a:t>
            </a:r>
            <a:endParaRPr lang="ru-RU" dirty="0"/>
          </a:p>
        </p:txBody>
      </p:sp>
      <p:sp>
        <p:nvSpPr>
          <p:cNvPr id="13" name="Прямоугольник 12"/>
          <p:cNvSpPr/>
          <p:nvPr/>
        </p:nvSpPr>
        <p:spPr>
          <a:xfrm>
            <a:off x="3203848" y="5589240"/>
            <a:ext cx="1633781" cy="338554"/>
          </a:xfrm>
          <a:prstGeom prst="rect">
            <a:avLst/>
          </a:prstGeom>
        </p:spPr>
        <p:txBody>
          <a:bodyPr wrap="none">
            <a:spAutoFit/>
          </a:bodyPr>
          <a:lstStyle/>
          <a:p>
            <a:r>
              <a:rPr lang="en-US" sz="1600" i="1" dirty="0" smtClean="0">
                <a:solidFill>
                  <a:prstClr val="black"/>
                </a:solidFill>
                <a:latin typeface="XsjyksMTMI"/>
              </a:rPr>
              <a:t>- D. Chen, 1989</a:t>
            </a:r>
            <a:endParaRPr lang="ru-RU" dirty="0"/>
          </a:p>
        </p:txBody>
      </p:sp>
      <p:sp>
        <p:nvSpPr>
          <p:cNvPr id="14" name="Прямоугольник 13"/>
          <p:cNvSpPr/>
          <p:nvPr/>
        </p:nvSpPr>
        <p:spPr>
          <a:xfrm>
            <a:off x="3203848" y="5013176"/>
            <a:ext cx="2193229" cy="338554"/>
          </a:xfrm>
          <a:prstGeom prst="rect">
            <a:avLst/>
          </a:prstGeom>
        </p:spPr>
        <p:txBody>
          <a:bodyPr wrap="none">
            <a:spAutoFit/>
          </a:bodyPr>
          <a:lstStyle/>
          <a:p>
            <a:r>
              <a:rPr lang="en-US" sz="1600" i="1" dirty="0" smtClean="0">
                <a:solidFill>
                  <a:prstClr val="black"/>
                </a:solidFill>
                <a:latin typeface="XsjyksMTMI"/>
              </a:rPr>
              <a:t>- C</a:t>
            </a:r>
            <a:r>
              <a:rPr lang="en-US" sz="1600" i="1" dirty="0">
                <a:solidFill>
                  <a:prstClr val="black"/>
                </a:solidFill>
                <a:latin typeface="XsjyksMTMI"/>
              </a:rPr>
              <a:t>. Bean, </a:t>
            </a:r>
            <a:r>
              <a:rPr lang="en-US" sz="1600" i="1" dirty="0" smtClean="0">
                <a:solidFill>
                  <a:prstClr val="black"/>
                </a:solidFill>
                <a:latin typeface="XsjyksMTMI"/>
              </a:rPr>
              <a:t>1962, 1964</a:t>
            </a:r>
            <a:endParaRPr lang="ru-RU" dirty="0"/>
          </a:p>
        </p:txBody>
      </p:sp>
      <p:sp>
        <p:nvSpPr>
          <p:cNvPr id="15" name="Прямоугольник 14"/>
          <p:cNvSpPr/>
          <p:nvPr/>
        </p:nvSpPr>
        <p:spPr>
          <a:xfrm>
            <a:off x="3131840" y="5949280"/>
            <a:ext cx="5910155" cy="830997"/>
          </a:xfrm>
          <a:prstGeom prst="rect">
            <a:avLst/>
          </a:prstGeom>
          <a:ln>
            <a:solidFill>
              <a:schemeClr val="accent1"/>
            </a:solidFill>
          </a:ln>
        </p:spPr>
        <p:txBody>
          <a:bodyPr wrap="square">
            <a:spAutoFit/>
          </a:bodyPr>
          <a:lstStyle/>
          <a:p>
            <a:pPr marL="285750" indent="-285750">
              <a:buFont typeface="Wingdings" pitchFamily="2" charset="2"/>
              <a:buChar char="ü"/>
            </a:pPr>
            <a:r>
              <a:rPr lang="en-US" sz="1600" dirty="0">
                <a:solidFill>
                  <a:schemeClr val="accent1">
                    <a:lumMod val="50000"/>
                  </a:schemeClr>
                </a:solidFill>
              </a:rPr>
              <a:t>every macroscopic region of a sample carries a maximum </a:t>
            </a:r>
            <a:r>
              <a:rPr lang="en-US" sz="1600" dirty="0" smtClean="0">
                <a:solidFill>
                  <a:schemeClr val="accent1">
                    <a:lumMod val="50000"/>
                  </a:schemeClr>
                </a:solidFill>
              </a:rPr>
              <a:t>critical current </a:t>
            </a:r>
            <a:r>
              <a:rPr lang="en-US" sz="1600" dirty="0">
                <a:solidFill>
                  <a:schemeClr val="accent1">
                    <a:lumMod val="50000"/>
                  </a:schemeClr>
                </a:solidFill>
              </a:rPr>
              <a:t>determined only by the local magnetic field at that region</a:t>
            </a:r>
            <a:endParaRPr lang="ru-RU" sz="1600" dirty="0">
              <a:solidFill>
                <a:schemeClr val="accent1">
                  <a:lumMod val="50000"/>
                </a:schemeClr>
              </a:solidFill>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132980"/>
            <a:ext cx="3201808" cy="2368028"/>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7" y="1109239"/>
            <a:ext cx="2957827" cy="2337873"/>
          </a:xfrm>
          <a:prstGeom prst="rect">
            <a:avLst/>
          </a:prstGeom>
        </p:spPr>
      </p:pic>
      <p:sp>
        <p:nvSpPr>
          <p:cNvPr id="18" name="Прямоугольник 17"/>
          <p:cNvSpPr/>
          <p:nvPr/>
        </p:nvSpPr>
        <p:spPr>
          <a:xfrm>
            <a:off x="683568" y="4077072"/>
            <a:ext cx="164019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anisotropy ratio</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565633" y="3910940"/>
            <a:ext cx="2432141"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J</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(77 K) ~ </a:t>
            </a:r>
            <a:r>
              <a:rPr lang="en-US" dirty="0" smtClean="0">
                <a:latin typeface="Times New Roman" panose="02020603050405020304" pitchFamily="18" charset="0"/>
                <a:cs typeface="Times New Roman" panose="02020603050405020304" pitchFamily="18" charset="0"/>
              </a:rPr>
              <a:t>2·10</a:t>
            </a:r>
            <a:r>
              <a:rPr lang="en-US" baseline="30000" dirty="0" smtClean="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A/cm</a:t>
            </a:r>
            <a:r>
              <a:rPr lang="en-US" baseline="30000" dirty="0">
                <a:latin typeface="Times New Roman" panose="02020603050405020304" pitchFamily="18" charset="0"/>
                <a:cs typeface="Times New Roman" panose="02020603050405020304" pitchFamily="18" charset="0"/>
              </a:rPr>
              <a:t>2</a:t>
            </a:r>
            <a:endParaRPr lang="ru-RU"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503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29174" y="189082"/>
            <a:ext cx="9217024" cy="990067"/>
          </a:xfrm>
        </p:spPr>
        <p:txBody>
          <a:bodyPr>
            <a:normAutofit/>
          </a:bodyPr>
          <a:lstStyle/>
          <a:p>
            <a:pPr algn="ctr"/>
            <a:r>
              <a:rPr lang="en-US" sz="1800" b="1" dirty="0">
                <a:solidFill>
                  <a:srgbClr val="000099"/>
                </a:solidFill>
                <a:effectLst/>
                <a:latin typeface="Arial" pitchFamily="34" charset="0"/>
                <a:cs typeface="Arial" pitchFamily="34" charset="0"/>
              </a:rPr>
              <a:t>AC magnetic susceptibility results</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5267" r="3507"/>
          <a:stretch/>
        </p:blipFill>
        <p:spPr>
          <a:xfrm>
            <a:off x="139601" y="1125224"/>
            <a:ext cx="3677926" cy="299165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8" y="1124744"/>
            <a:ext cx="3198846" cy="2602872"/>
          </a:xfrm>
          <a:prstGeom prst="rect">
            <a:avLst/>
          </a:prstGeom>
        </p:spPr>
      </p:pic>
      <p:sp>
        <p:nvSpPr>
          <p:cNvPr id="8" name="Прямоугольник 7"/>
          <p:cNvSpPr/>
          <p:nvPr/>
        </p:nvSpPr>
        <p:spPr>
          <a:xfrm>
            <a:off x="3884757" y="3527561"/>
            <a:ext cx="1705691" cy="400110"/>
          </a:xfrm>
          <a:prstGeom prst="rect">
            <a:avLst/>
          </a:prstGeom>
        </p:spPr>
        <p:txBody>
          <a:bodyPr wrap="square">
            <a:spAutoFit/>
          </a:bodyPr>
          <a:lstStyle/>
          <a:p>
            <a:r>
              <a:rPr lang="en-US" sz="2000" b="1" i="1" dirty="0" smtClean="0">
                <a:solidFill>
                  <a:srgbClr val="002060"/>
                </a:solidFill>
                <a:latin typeface="Times New Roman" panose="02020603050405020304" pitchFamily="18" charset="0"/>
                <a:cs typeface="Times New Roman" panose="02020603050405020304" pitchFamily="18" charset="0"/>
              </a:rPr>
              <a:t>J</a:t>
            </a:r>
            <a:r>
              <a:rPr lang="en-US" sz="2000" b="1" i="0" u="none" strike="noStrike" baseline="-25000" dirty="0" smtClean="0">
                <a:solidFill>
                  <a:srgbClr val="002060"/>
                </a:solidFill>
                <a:latin typeface="Times New Roman" panose="02020603050405020304" pitchFamily="18" charset="0"/>
                <a:cs typeface="Times New Roman" panose="02020603050405020304" pitchFamily="18" charset="0"/>
              </a:rPr>
              <a:t>C</a:t>
            </a:r>
            <a:r>
              <a:rPr lang="en-US" sz="2000" b="1" i="0" u="none" strike="noStrike" baseline="0"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5·</a:t>
            </a:r>
            <a:r>
              <a:rPr lang="en-US" sz="2000" b="1" i="1" dirty="0" smtClean="0">
                <a:solidFill>
                  <a:srgbClr val="002060"/>
                </a:solidFill>
                <a:latin typeface="Times New Roman" panose="02020603050405020304" pitchFamily="18" charset="0"/>
                <a:cs typeface="Times New Roman" panose="02020603050405020304" pitchFamily="18" charset="0"/>
              </a:rPr>
              <a:t>B</a:t>
            </a:r>
            <a:r>
              <a:rPr lang="en-US" sz="2000" b="1" baseline="-25000" dirty="0" smtClean="0">
                <a:solidFill>
                  <a:srgbClr val="002060"/>
                </a:solidFill>
                <a:latin typeface="Times New Roman" panose="02020603050405020304" pitchFamily="18" charset="0"/>
                <a:cs typeface="Times New Roman" panose="02020603050405020304" pitchFamily="18" charset="0"/>
              </a:rPr>
              <a:t>P </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l-GR" sz="2000" b="1" i="1" dirty="0" smtClean="0">
                <a:solidFill>
                  <a:srgbClr val="002060"/>
                </a:solidFill>
                <a:latin typeface="Times New Roman" panose="02020603050405020304" pitchFamily="18" charset="0"/>
                <a:cs typeface="Times New Roman" panose="02020603050405020304" pitchFamily="18" charset="0"/>
              </a:rPr>
              <a:t>π·</a:t>
            </a:r>
            <a:r>
              <a:rPr lang="en-US" sz="2000" b="1" i="1" dirty="0" smtClean="0">
                <a:solidFill>
                  <a:srgbClr val="002060"/>
                </a:solidFill>
                <a:latin typeface="Times New Roman" panose="02020603050405020304" pitchFamily="18" charset="0"/>
                <a:cs typeface="Times New Roman" panose="02020603050405020304" pitchFamily="18" charset="0"/>
              </a:rPr>
              <a:t>d</a:t>
            </a:r>
            <a:endParaRPr lang="ru-RU" sz="2000" b="1" baseline="30000" dirty="0">
              <a:solidFill>
                <a:srgbClr val="00206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79512" y="4575253"/>
            <a:ext cx="4421069" cy="707886"/>
          </a:xfrm>
          <a:prstGeom prst="rect">
            <a:avLst/>
          </a:prstGeom>
        </p:spPr>
        <p:txBody>
          <a:bodyPr wrap="square">
            <a:spAutoFit/>
          </a:bodyPr>
          <a:lstStyle/>
          <a:p>
            <a:r>
              <a:rPr lang="el-GR" sz="2000" i="1" dirty="0" smtClean="0">
                <a:latin typeface="Times New Roman" panose="02020603050405020304" pitchFamily="18" charset="0"/>
                <a:cs typeface="Times New Roman" panose="02020603050405020304" pitchFamily="18" charset="0"/>
              </a:rPr>
              <a:t>χ</a:t>
            </a:r>
            <a:r>
              <a:rPr lang="en-US" sz="2000" i="1" dirty="0" smtClean="0">
                <a:latin typeface="Times New Roman" panose="02020603050405020304" pitchFamily="18" charset="0"/>
                <a:cs typeface="Times New Roman" panose="02020603050405020304" pitchFamily="18" charset="0"/>
              </a:rPr>
              <a:t>'</a:t>
            </a:r>
            <a:r>
              <a:rPr lang="en-US" sz="2000" b="0" i="0" u="none" strike="noStrike" baseline="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dispersion part of AC susceptibility</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intra-grain critical temperature</a:t>
            </a:r>
            <a:r>
              <a:rPr lang="en-US" sz="2000" dirty="0" smtClean="0">
                <a:latin typeface="Times New Roman" panose="02020603050405020304" pitchFamily="18" charset="0"/>
                <a:cs typeface="Times New Roman" panose="02020603050405020304" pitchFamily="18" charset="0"/>
              </a:rPr>
              <a:t>)</a:t>
            </a:r>
            <a:endParaRPr lang="ru-RU" sz="2000" baseline="300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472254" y="5382254"/>
            <a:ext cx="4582462" cy="1169551"/>
          </a:xfrm>
          <a:prstGeom prst="rect">
            <a:avLst/>
          </a:prstGeom>
          <a:ln>
            <a:solidFill>
              <a:schemeClr val="accent1"/>
            </a:solidFill>
          </a:ln>
        </p:spPr>
        <p:txBody>
          <a:bodyPr wrap="square">
            <a:spAutoFit/>
          </a:bodyPr>
          <a:lstStyle/>
          <a:p>
            <a:pPr algn="just"/>
            <a:r>
              <a:rPr lang="en-US" sz="1400" dirty="0" smtClean="0">
                <a:latin typeface="F15"/>
              </a:rPr>
              <a:t>At the </a:t>
            </a:r>
            <a:r>
              <a:rPr lang="en-US" sz="1400" dirty="0">
                <a:latin typeface="F15"/>
              </a:rPr>
              <a:t>temperature corresponding to the peak </a:t>
            </a:r>
            <a:r>
              <a:rPr lang="en-US" sz="1400" dirty="0" smtClean="0">
                <a:latin typeface="F15"/>
              </a:rPr>
              <a:t>position of </a:t>
            </a:r>
            <a:r>
              <a:rPr lang="el-GR" sz="1400" i="1" dirty="0">
                <a:latin typeface="Times New Roman" panose="02020603050405020304" pitchFamily="18" charset="0"/>
                <a:cs typeface="Times New Roman" panose="02020603050405020304" pitchFamily="18" charset="0"/>
              </a:rPr>
              <a:t>χ</a:t>
            </a:r>
            <a:r>
              <a:rPr lang="en-US" sz="1400" i="1" dirty="0" smtClean="0">
                <a:solidFill>
                  <a:prstClr val="black"/>
                </a:solidFill>
                <a:latin typeface="Times New Roman" panose="02020603050405020304" pitchFamily="18" charset="0"/>
                <a:cs typeface="Times New Roman" panose="02020603050405020304" pitchFamily="18" charset="0"/>
              </a:rPr>
              <a:t>'</a:t>
            </a:r>
            <a:r>
              <a:rPr lang="en-US" sz="1400" i="1" dirty="0" smtClean="0">
                <a:latin typeface="Times New Roman" panose="02020603050405020304" pitchFamily="18" charset="0"/>
                <a:cs typeface="Times New Roman" panose="02020603050405020304" pitchFamily="18" charset="0"/>
              </a:rPr>
              <a:t>'</a:t>
            </a:r>
            <a:r>
              <a:rPr lang="en-US" sz="1400" dirty="0" smtClean="0">
                <a:latin typeface="F15"/>
              </a:rPr>
              <a:t>, the AC </a:t>
            </a:r>
            <a:r>
              <a:rPr lang="en-US" sz="1400" dirty="0">
                <a:latin typeface="F15"/>
              </a:rPr>
              <a:t>magnetic </a:t>
            </a:r>
            <a:r>
              <a:rPr lang="en-US" sz="1400" dirty="0" smtClean="0">
                <a:latin typeface="F15"/>
              </a:rPr>
              <a:t>field </a:t>
            </a:r>
            <a:r>
              <a:rPr lang="en-US" sz="1400" i="1" dirty="0" smtClean="0">
                <a:latin typeface="CMMI10"/>
              </a:rPr>
              <a:t>H</a:t>
            </a:r>
            <a:r>
              <a:rPr lang="en-US" sz="1400" baseline="-25000" dirty="0" smtClean="0">
                <a:latin typeface="CMR7"/>
              </a:rPr>
              <a:t>AC</a:t>
            </a:r>
            <a:r>
              <a:rPr lang="en-US" sz="1400" dirty="0" smtClean="0">
                <a:latin typeface="CMR7"/>
              </a:rPr>
              <a:t> </a:t>
            </a:r>
            <a:r>
              <a:rPr lang="en-US" sz="1400" dirty="0">
                <a:latin typeface="F15"/>
              </a:rPr>
              <a:t>penetrates into </a:t>
            </a:r>
            <a:r>
              <a:rPr lang="en-US" sz="1400" dirty="0" smtClean="0">
                <a:latin typeface="F15"/>
              </a:rPr>
              <a:t>center of </a:t>
            </a:r>
            <a:r>
              <a:rPr lang="en-US" sz="1400" dirty="0">
                <a:latin typeface="F15"/>
              </a:rPr>
              <a:t>the sample and the current induced by the </a:t>
            </a:r>
            <a:r>
              <a:rPr lang="en-US" sz="1400" dirty="0" smtClean="0">
                <a:latin typeface="F15"/>
              </a:rPr>
              <a:t>magnetic field flows </a:t>
            </a:r>
            <a:r>
              <a:rPr lang="en-US" sz="1400" dirty="0">
                <a:latin typeface="F15"/>
              </a:rPr>
              <a:t>uniformly throughout the entire </a:t>
            </a:r>
            <a:r>
              <a:rPr lang="en-US" sz="1400" dirty="0" smtClean="0">
                <a:latin typeface="F15"/>
              </a:rPr>
              <a:t>sample, </a:t>
            </a:r>
            <a:r>
              <a:rPr lang="en-US" sz="1400" dirty="0">
                <a:latin typeface="F15"/>
              </a:rPr>
              <a:t>and </a:t>
            </a:r>
            <a:r>
              <a:rPr lang="en-US" sz="1400" dirty="0" smtClean="0">
                <a:latin typeface="F15"/>
              </a:rPr>
              <a:t>it is </a:t>
            </a:r>
            <a:r>
              <a:rPr lang="en-US" sz="1400" dirty="0">
                <a:latin typeface="F15"/>
              </a:rPr>
              <a:t>equal to the critical current density.</a:t>
            </a:r>
            <a:endParaRPr lang="ru-RU" sz="1400" dirty="0"/>
          </a:p>
        </p:txBody>
      </p:sp>
      <p:sp>
        <p:nvSpPr>
          <p:cNvPr id="13" name="Прямоугольник 12"/>
          <p:cNvSpPr/>
          <p:nvPr/>
        </p:nvSpPr>
        <p:spPr>
          <a:xfrm>
            <a:off x="140469" y="5459199"/>
            <a:ext cx="4421069" cy="1015663"/>
          </a:xfrm>
          <a:prstGeom prst="rect">
            <a:avLst/>
          </a:prstGeom>
        </p:spPr>
        <p:txBody>
          <a:bodyPr wrap="square">
            <a:spAutoFit/>
          </a:bodyPr>
          <a:lstStyle/>
          <a:p>
            <a:r>
              <a:rPr lang="el-GR" sz="2000" i="1" dirty="0" smtClean="0">
                <a:latin typeface="Times New Roman" panose="02020603050405020304" pitchFamily="18" charset="0"/>
                <a:cs typeface="Times New Roman" panose="02020603050405020304" pitchFamily="18" charset="0"/>
              </a:rPr>
              <a:t>χ</a:t>
            </a:r>
            <a:r>
              <a:rPr lang="en-US" sz="2000" i="1" dirty="0" smtClean="0">
                <a:solidFill>
                  <a:prstClr val="black"/>
                </a:solidFill>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a:t>
            </a:r>
            <a:r>
              <a:rPr lang="en-US" sz="2000" b="0" i="0" u="none" strike="noStrike" baseline="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absorption part of AC susceptibility</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(peak </a:t>
            </a:r>
            <a:r>
              <a:rPr lang="en-US" sz="2000" dirty="0" smtClean="0">
                <a:latin typeface="Times New Roman" panose="02020603050405020304" pitchFamily="18" charset="0"/>
                <a:cs typeface="Times New Roman" panose="02020603050405020304" pitchFamily="18" charset="0"/>
              </a:rPr>
              <a:t>relates </a:t>
            </a:r>
            <a:r>
              <a:rPr lang="en-US" sz="2000" dirty="0">
                <a:latin typeface="Times New Roman" panose="02020603050405020304" pitchFamily="18" charset="0"/>
                <a:cs typeface="Times New Roman" panose="02020603050405020304" pitchFamily="18" charset="0"/>
              </a:rPr>
              <a:t>to the energy losses </a:t>
            </a:r>
            <a:r>
              <a:rPr lang="en-US" sz="2000" dirty="0" smtClean="0">
                <a:latin typeface="Times New Roman" panose="02020603050405020304" pitchFamily="18" charset="0"/>
                <a:cs typeface="Times New Roman" panose="02020603050405020304" pitchFamily="18" charset="0"/>
              </a:rPr>
              <a:t>of</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inter-granular region)</a:t>
            </a:r>
            <a:endParaRPr lang="ru-RU" sz="2000" baseline="300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685808" y="4060357"/>
            <a:ext cx="2103591" cy="400110"/>
          </a:xfrm>
          <a:prstGeom prst="rect">
            <a:avLst/>
          </a:prstGeom>
        </p:spPr>
        <p:txBody>
          <a:bodyPr wrap="square">
            <a:spAutoFit/>
          </a:bodyPr>
          <a:lstStyle/>
          <a:p>
            <a:r>
              <a:rPr lang="en-US" sz="2000" i="1" dirty="0" smtClean="0">
                <a:latin typeface="Times New Roman" panose="02020603050405020304" pitchFamily="18" charset="0"/>
                <a:cs typeface="Times New Roman" panose="02020603050405020304" pitchFamily="18" charset="0"/>
              </a:rPr>
              <a:t>B</a:t>
            </a:r>
            <a:r>
              <a:rPr lang="en-US" sz="2000" b="0" i="0" u="none" strike="noStrike" baseline="-25000" dirty="0" smtClean="0">
                <a:latin typeface="Times New Roman" panose="02020603050405020304" pitchFamily="18" charset="0"/>
                <a:cs typeface="Times New Roman" panose="02020603050405020304" pitchFamily="18" charset="0"/>
              </a:rPr>
              <a:t>P</a:t>
            </a:r>
            <a:r>
              <a:rPr lang="en-US" sz="2000" b="0" i="0" u="none" strike="noStrike"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(77 K) = 0.16 T</a:t>
            </a:r>
            <a:endParaRPr lang="ru-RU" sz="2000" baseline="300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064859" y="4060357"/>
            <a:ext cx="2895600" cy="400110"/>
          </a:xfrm>
          <a:prstGeom prst="rect">
            <a:avLst/>
          </a:prstGeom>
        </p:spPr>
        <p:txBody>
          <a:bodyPr wrap="square">
            <a:spAutoFit/>
          </a:bodyPr>
          <a:lstStyle/>
          <a:p>
            <a:r>
              <a:rPr lang="en-US" sz="2000" i="1" dirty="0" smtClean="0">
                <a:latin typeface="Times New Roman" panose="02020603050405020304" pitchFamily="18" charset="0"/>
                <a:cs typeface="Times New Roman" panose="02020603050405020304" pitchFamily="18" charset="0"/>
              </a:rPr>
              <a:t>J</a:t>
            </a:r>
            <a:r>
              <a:rPr lang="en-US" sz="2000" b="0" i="0" u="none" strike="noStrike" baseline="-25000" dirty="0" smtClean="0">
                <a:latin typeface="Times New Roman" panose="02020603050405020304" pitchFamily="18" charset="0"/>
                <a:cs typeface="Times New Roman" panose="02020603050405020304" pitchFamily="18" charset="0"/>
              </a:rPr>
              <a:t>C</a:t>
            </a:r>
            <a:r>
              <a:rPr lang="en-US" sz="2000" b="0" i="0" u="none" strike="noStrike" baseline="0" dirty="0" smtClean="0">
                <a:latin typeface="Times New Roman" panose="02020603050405020304" pitchFamily="18" charset="0"/>
                <a:cs typeface="Times New Roman" panose="02020603050405020304" pitchFamily="18" charset="0"/>
              </a:rPr>
              <a:t> (77 K) </a:t>
            </a:r>
            <a:r>
              <a:rPr lang="en-US" sz="2000" dirty="0" smtClean="0">
                <a:latin typeface="Times New Roman" panose="02020603050405020304" pitchFamily="18" charset="0"/>
                <a:cs typeface="Times New Roman" panose="02020603050405020304" pitchFamily="18" charset="0"/>
              </a:rPr>
              <a:t>~ 2.5·10</a:t>
            </a:r>
            <a:r>
              <a:rPr lang="en-US" sz="2000" baseline="30000" dirty="0" smtClean="0">
                <a:latin typeface="Times New Roman" panose="02020603050405020304" pitchFamily="18" charset="0"/>
                <a:cs typeface="Times New Roman" panose="02020603050405020304" pitchFamily="18" charset="0"/>
              </a:rPr>
              <a:t>7</a:t>
            </a:r>
            <a:r>
              <a:rPr lang="en-US" sz="2000" dirty="0" smtClean="0">
                <a:latin typeface="Times New Roman" panose="02020603050405020304" pitchFamily="18" charset="0"/>
                <a:cs typeface="Times New Roman" panose="02020603050405020304" pitchFamily="18" charset="0"/>
              </a:rPr>
              <a:t> A/cm</a:t>
            </a:r>
            <a:r>
              <a:rPr lang="en-US" sz="2000" baseline="30000" dirty="0" smtClean="0">
                <a:latin typeface="Times New Roman" panose="02020603050405020304" pitchFamily="18" charset="0"/>
                <a:cs typeface="Times New Roman" panose="02020603050405020304" pitchFamily="18" charset="0"/>
              </a:rPr>
              <a:t>2</a:t>
            </a:r>
            <a:endParaRPr lang="ru-RU" sz="2000" baseline="300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a:off x="5641718" y="4260412"/>
            <a:ext cx="4802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301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2780928"/>
            <a:ext cx="4393190" cy="584775"/>
          </a:xfrm>
          <a:prstGeom prst="rect">
            <a:avLst/>
          </a:prstGeom>
        </p:spPr>
        <p:txBody>
          <a:bodyPr wrap="none">
            <a:spAutoFit/>
          </a:bodyPr>
          <a:lstStyle/>
          <a:p>
            <a:r>
              <a:rPr lang="en-US" sz="3200" b="1" i="1" dirty="0" smtClean="0">
                <a:solidFill>
                  <a:srgbClr val="002060"/>
                </a:solidFill>
              </a:rPr>
              <a:t>Thank </a:t>
            </a:r>
            <a:r>
              <a:rPr lang="en-US" sz="3200" b="1" i="1" dirty="0">
                <a:solidFill>
                  <a:srgbClr val="002060"/>
                </a:solidFill>
              </a:rPr>
              <a:t>you for </a:t>
            </a:r>
            <a:r>
              <a:rPr lang="en-US" sz="3200" b="1" i="1" dirty="0" smtClean="0">
                <a:solidFill>
                  <a:srgbClr val="002060"/>
                </a:solidFill>
              </a:rPr>
              <a:t>attention !</a:t>
            </a:r>
            <a:endParaRPr lang="ru-RU" sz="3200" b="1" i="1" dirty="0">
              <a:solidFill>
                <a:srgbClr val="002060"/>
              </a:solidFill>
            </a:endParaRPr>
          </a:p>
        </p:txBody>
      </p:sp>
    </p:spTree>
    <p:extLst>
      <p:ext uri="{BB962C8B-B14F-4D97-AF65-F5344CB8AC3E}">
        <p14:creationId xmlns:p14="http://schemas.microsoft.com/office/powerpoint/2010/main" val="3854740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841248"/>
          </a:xfrm>
        </p:spPr>
        <p:txBody>
          <a:bodyPr>
            <a:normAutofit/>
          </a:bodyPr>
          <a:lstStyle/>
          <a:p>
            <a:pPr marL="182880" algn="ctr"/>
            <a:r>
              <a:rPr lang="en-US" sz="1800" b="1" dirty="0" smtClean="0">
                <a:solidFill>
                  <a:srgbClr val="000099"/>
                </a:solidFill>
                <a:effectLst/>
              </a:rPr>
              <a:t>Motivation</a:t>
            </a:r>
            <a:endParaRPr lang="ru-RU" sz="1800" i="1" dirty="0">
              <a:solidFill>
                <a:srgbClr val="000099"/>
              </a:solidFill>
            </a:endParaRPr>
          </a:p>
        </p:txBody>
      </p:sp>
      <p:sp>
        <p:nvSpPr>
          <p:cNvPr id="5"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539552" y="1340768"/>
            <a:ext cx="4068452" cy="2308324"/>
          </a:xfrm>
          <a:prstGeom prst="rect">
            <a:avLst/>
          </a:prstGeom>
        </p:spPr>
        <p:txBody>
          <a:bodyPr wrap="square">
            <a:spAutoFit/>
          </a:bodyPr>
          <a:lstStyle/>
          <a:p>
            <a:r>
              <a:rPr lang="en-US" dirty="0"/>
              <a:t>The relevance of the study is due to the development of HTSC tapes with artificial </a:t>
            </a:r>
            <a:r>
              <a:rPr lang="en-US" b="1" u="sng" dirty="0"/>
              <a:t>pinning centers </a:t>
            </a:r>
            <a:r>
              <a:rPr lang="en-US" dirty="0"/>
              <a:t>for the creation of magnetic resonance </a:t>
            </a:r>
            <a:r>
              <a:rPr lang="en-US" dirty="0" err="1"/>
              <a:t>tomographs</a:t>
            </a:r>
            <a:r>
              <a:rPr lang="en-US" dirty="0"/>
              <a:t>, inductive energy storage devices, particle accelerator magnets, and other installations operating at liquid nitrogen temperature. </a:t>
            </a:r>
            <a:endParaRPr lang="en-US" dirty="0" smtClean="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377425"/>
            <a:ext cx="4018248" cy="227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05892" y="4165600"/>
            <a:ext cx="4572000" cy="1477328"/>
          </a:xfrm>
          <a:prstGeom prst="rect">
            <a:avLst/>
          </a:prstGeom>
        </p:spPr>
        <p:txBody>
          <a:bodyPr>
            <a:spAutoFit/>
          </a:bodyPr>
          <a:lstStyle/>
          <a:p>
            <a:r>
              <a:rPr lang="en-US" dirty="0"/>
              <a:t>The study of the radiation resistance of superconducting materials is of fundamental importance from the point of view of their use for magnets in nuclear installations operating at liquid nitrogen temperatures.</a:t>
            </a:r>
            <a:endParaRPr lang="ru-RU" dirty="0"/>
          </a:p>
        </p:txBody>
      </p:sp>
    </p:spTree>
    <p:extLst>
      <p:ext uri="{BB962C8B-B14F-4D97-AF65-F5344CB8AC3E}">
        <p14:creationId xmlns:p14="http://schemas.microsoft.com/office/powerpoint/2010/main" val="3403199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808" y="221242"/>
            <a:ext cx="8686800" cy="841248"/>
          </a:xfrm>
        </p:spPr>
        <p:txBody>
          <a:bodyPr>
            <a:normAutofit/>
          </a:bodyPr>
          <a:lstStyle/>
          <a:p>
            <a:pPr marL="182880" algn="ctr"/>
            <a:r>
              <a:rPr lang="en-US" sz="1800" b="1" dirty="0" smtClean="0">
                <a:solidFill>
                  <a:srgbClr val="000099"/>
                </a:solidFill>
                <a:effectLst/>
              </a:rPr>
              <a:t>Object</a:t>
            </a:r>
            <a:endParaRPr lang="ru-RU" sz="1800" i="1" dirty="0">
              <a:solidFill>
                <a:srgbClr val="000099"/>
              </a:solidFill>
            </a:endParaRPr>
          </a:p>
        </p:txBody>
      </p:sp>
      <p:sp>
        <p:nvSpPr>
          <p:cNvPr id="5"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309517" y="5301208"/>
            <a:ext cx="3827399" cy="923330"/>
          </a:xfrm>
          <a:prstGeom prst="rect">
            <a:avLst/>
          </a:prstGeom>
        </p:spPr>
        <p:txBody>
          <a:bodyPr wrap="square">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Fig</a:t>
            </a:r>
            <a:r>
              <a:rPr lang="ru-RU" dirty="0" smtClean="0">
                <a:latin typeface="Arial Unicode MS" panose="020B0604020202020204" pitchFamily="34" charset="-128"/>
                <a:ea typeface="Arial Unicode MS" panose="020B0604020202020204" pitchFamily="34" charset="-128"/>
                <a:cs typeface="Arial Unicode MS" panose="020B0604020202020204" pitchFamily="34" charset="-128"/>
              </a:rPr>
              <a:t>1</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Layer-by-layer structure of 2G HTS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SuperOx</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Inc.)</a:t>
            </a:r>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Прямоугольник 2"/>
          <p:cNvSpPr/>
          <p:nvPr/>
        </p:nvSpPr>
        <p:spPr>
          <a:xfrm>
            <a:off x="6156176" y="1700808"/>
            <a:ext cx="2608537" cy="3416320"/>
          </a:xfrm>
          <a:prstGeom prst="rect">
            <a:avLst/>
          </a:prstGeom>
        </p:spPr>
        <p:txBody>
          <a:bodyPr wrap="square">
            <a:spAutoFit/>
          </a:bodyPr>
          <a:lstStyle/>
          <a:p>
            <a:r>
              <a:rPr lang="en-US" sz="2400" dirty="0">
                <a:solidFill>
                  <a:srgbClr val="002060"/>
                </a:solidFill>
              </a:rPr>
              <a:t>- </a:t>
            </a:r>
            <a:r>
              <a:rPr lang="en-US" sz="2400" dirty="0" err="1" smtClean="0">
                <a:solidFill>
                  <a:srgbClr val="002060"/>
                </a:solidFill>
              </a:rPr>
              <a:t>SuperOx</a:t>
            </a:r>
            <a:r>
              <a:rPr lang="en-US" sz="2400" dirty="0" smtClean="0">
                <a:solidFill>
                  <a:srgbClr val="002060"/>
                </a:solidFill>
              </a:rPr>
              <a:t> </a:t>
            </a:r>
            <a:r>
              <a:rPr lang="en-US" sz="2400" dirty="0">
                <a:solidFill>
                  <a:srgbClr val="002060"/>
                </a:solidFill>
              </a:rPr>
              <a:t>Inc.</a:t>
            </a:r>
          </a:p>
          <a:p>
            <a:endParaRPr lang="en-US" sz="2400" dirty="0" smtClean="0">
              <a:solidFill>
                <a:srgbClr val="002060"/>
              </a:solidFill>
            </a:endParaRPr>
          </a:p>
          <a:p>
            <a:r>
              <a:rPr lang="ru-RU" sz="2400" dirty="0" smtClean="0">
                <a:solidFill>
                  <a:srgbClr val="002060"/>
                </a:solidFill>
              </a:rPr>
              <a:t> </a:t>
            </a:r>
            <a:r>
              <a:rPr lang="en-US" sz="2400" dirty="0" smtClean="0">
                <a:solidFill>
                  <a:srgbClr val="002060"/>
                </a:solidFill>
              </a:rPr>
              <a:t>HTS- </a:t>
            </a:r>
            <a:r>
              <a:rPr lang="en-US" sz="2400" dirty="0" err="1" smtClean="0">
                <a:solidFill>
                  <a:srgbClr val="002060"/>
                </a:solidFill>
              </a:rPr>
              <a:t>init</a:t>
            </a:r>
            <a:endParaRPr lang="en-US" sz="2400" dirty="0" smtClean="0">
              <a:solidFill>
                <a:srgbClr val="002060"/>
              </a:solidFill>
            </a:endParaRPr>
          </a:p>
          <a:p>
            <a:r>
              <a:rPr lang="en-US" sz="2400" dirty="0" smtClean="0">
                <a:solidFill>
                  <a:srgbClr val="002060"/>
                </a:solidFill>
              </a:rPr>
              <a:t> 1</a:t>
            </a:r>
            <a:r>
              <a:rPr lang="en-US" sz="2400" dirty="0">
                <a:solidFill>
                  <a:srgbClr val="002060"/>
                </a:solidFill>
              </a:rPr>
              <a:t>i</a:t>
            </a:r>
            <a:r>
              <a:rPr lang="en-US" sz="2400" dirty="0" smtClean="0">
                <a:solidFill>
                  <a:srgbClr val="002060"/>
                </a:solidFill>
              </a:rPr>
              <a:t>-n-660MeV</a:t>
            </a:r>
            <a:endParaRPr lang="en-US" sz="2400" dirty="0">
              <a:solidFill>
                <a:srgbClr val="002060"/>
              </a:solidFill>
            </a:endParaRPr>
          </a:p>
          <a:p>
            <a:r>
              <a:rPr lang="en-US" sz="2400" dirty="0">
                <a:solidFill>
                  <a:srgbClr val="002060"/>
                </a:solidFill>
              </a:rPr>
              <a:t> </a:t>
            </a:r>
            <a:r>
              <a:rPr lang="en-US" sz="2400" dirty="0" smtClean="0">
                <a:solidFill>
                  <a:srgbClr val="002060"/>
                </a:solidFill>
              </a:rPr>
              <a:t>2i-n-300MeV</a:t>
            </a:r>
            <a:endParaRPr lang="en-US" sz="2400" dirty="0">
              <a:solidFill>
                <a:srgbClr val="002060"/>
              </a:solidFill>
            </a:endParaRPr>
          </a:p>
          <a:p>
            <a:r>
              <a:rPr lang="en-US" sz="2400" dirty="0">
                <a:solidFill>
                  <a:srgbClr val="002060"/>
                </a:solidFill>
              </a:rPr>
              <a:t> </a:t>
            </a:r>
            <a:r>
              <a:rPr lang="en-US" sz="2400" dirty="0" smtClean="0">
                <a:solidFill>
                  <a:srgbClr val="002060"/>
                </a:solidFill>
              </a:rPr>
              <a:t>3i-p-300MeV</a:t>
            </a:r>
            <a:endParaRPr lang="ru-RU" sz="2400" dirty="0" smtClean="0">
              <a:solidFill>
                <a:srgbClr val="002060"/>
              </a:solidFill>
            </a:endParaRPr>
          </a:p>
          <a:p>
            <a:endParaRPr lang="ru-RU" sz="2400" dirty="0">
              <a:solidFill>
                <a:srgbClr val="002060"/>
              </a:solidFill>
            </a:endParaRPr>
          </a:p>
          <a:p>
            <a:endParaRPr lang="ru-RU" sz="2400" dirty="0" smtClean="0">
              <a:solidFill>
                <a:srgbClr val="002060"/>
              </a:solidFill>
            </a:endParaRPr>
          </a:p>
          <a:p>
            <a:r>
              <a:rPr lang="en-US" sz="2400" dirty="0" smtClean="0">
                <a:solidFill>
                  <a:srgbClr val="002060"/>
                </a:solidFill>
              </a:rPr>
              <a:t>N1</a:t>
            </a:r>
            <a:r>
              <a:rPr lang="ru-RU" sz="2400" dirty="0" smtClean="0">
                <a:solidFill>
                  <a:srgbClr val="002060"/>
                </a:solidFill>
              </a:rPr>
              <a:t>-</a:t>
            </a:r>
            <a:r>
              <a:rPr lang="en-US" sz="2400" dirty="0" smtClean="0">
                <a:solidFill>
                  <a:srgbClr val="002060"/>
                </a:solidFill>
              </a:rPr>
              <a:t> doped Y</a:t>
            </a:r>
            <a:endParaRPr lang="ru-RU" sz="2400" dirty="0">
              <a:solidFill>
                <a:srgbClr val="002060"/>
              </a:solidFill>
            </a:endParaRPr>
          </a:p>
        </p:txBody>
      </p:sp>
      <p:sp>
        <p:nvSpPr>
          <p:cNvPr id="21" name="Rectangle 8"/>
          <p:cNvSpPr>
            <a:spLocks noChangeArrowheads="1"/>
          </p:cNvSpPr>
          <p:nvPr/>
        </p:nvSpPr>
        <p:spPr bwMode="auto">
          <a:xfrm>
            <a:off x="1" y="4393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4"/>
          <p:cNvSpPr>
            <a:spLocks noChangeArrowheads="1"/>
          </p:cNvSpPr>
          <p:nvPr/>
        </p:nvSpPr>
        <p:spPr bwMode="auto">
          <a:xfrm>
            <a:off x="1" y="272534"/>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5633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76" y="1124745"/>
            <a:ext cx="5898474" cy="389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рямоугольник 23"/>
          <p:cNvSpPr/>
          <p:nvPr/>
        </p:nvSpPr>
        <p:spPr>
          <a:xfrm>
            <a:off x="1207039" y="4696655"/>
            <a:ext cx="242374" cy="369332"/>
          </a:xfrm>
          <a:prstGeom prst="rect">
            <a:avLst/>
          </a:prstGeom>
        </p:spPr>
        <p:txBody>
          <a:bodyPr wrap="none">
            <a:spAutoFit/>
          </a:bodyPr>
          <a:lstStyle/>
          <a:p>
            <a:r>
              <a:rPr lang="en-US" dirty="0"/>
              <a:t> </a:t>
            </a:r>
            <a:endParaRPr lang="ru-RU" dirty="0"/>
          </a:p>
        </p:txBody>
      </p:sp>
      <p:sp>
        <p:nvSpPr>
          <p:cNvPr id="4" name="Прямоугольник 3"/>
          <p:cNvSpPr/>
          <p:nvPr/>
        </p:nvSpPr>
        <p:spPr>
          <a:xfrm>
            <a:off x="6228184" y="3995772"/>
            <a:ext cx="1938095" cy="369332"/>
          </a:xfrm>
          <a:prstGeom prst="rect">
            <a:avLst/>
          </a:prstGeom>
        </p:spPr>
        <p:txBody>
          <a:bodyPr wrap="none">
            <a:spAutoFit/>
          </a:bodyPr>
          <a:lstStyle/>
          <a:p>
            <a:r>
              <a:rPr lang="en-US" b="1" dirty="0" smtClean="0"/>
              <a:t>F</a:t>
            </a:r>
            <a:r>
              <a:rPr lang="ru-RU" b="1" dirty="0" smtClean="0"/>
              <a:t>=10</a:t>
            </a:r>
            <a:r>
              <a:rPr lang="ru-RU" b="1" baseline="30000" dirty="0" smtClean="0"/>
              <a:t>1</a:t>
            </a:r>
            <a:r>
              <a:rPr lang="en-US" b="1" baseline="30000" dirty="0" smtClean="0"/>
              <a:t>3 </a:t>
            </a:r>
            <a:r>
              <a:rPr lang="en-US" b="1" dirty="0" smtClean="0"/>
              <a:t>- </a:t>
            </a:r>
            <a:r>
              <a:rPr lang="ru-RU" b="1" dirty="0" smtClean="0"/>
              <a:t>10</a:t>
            </a:r>
            <a:r>
              <a:rPr lang="ru-RU" b="1" baseline="30000" dirty="0" smtClean="0"/>
              <a:t>14</a:t>
            </a:r>
            <a:r>
              <a:rPr lang="en-US" b="1" dirty="0" smtClean="0"/>
              <a:t>/cm</a:t>
            </a:r>
            <a:r>
              <a:rPr lang="en-US" b="1" baseline="30000" dirty="0" smtClean="0"/>
              <a:t>2</a:t>
            </a:r>
            <a:endParaRPr lang="ru-RU" b="1" baseline="30000" dirty="0"/>
          </a:p>
        </p:txBody>
      </p:sp>
      <p:sp>
        <p:nvSpPr>
          <p:cNvPr id="6" name="Прямоугольник 5"/>
          <p:cNvSpPr/>
          <p:nvPr/>
        </p:nvSpPr>
        <p:spPr>
          <a:xfrm>
            <a:off x="6294784" y="1168679"/>
            <a:ext cx="1375698" cy="369332"/>
          </a:xfrm>
          <a:prstGeom prst="rect">
            <a:avLst/>
          </a:prstGeom>
        </p:spPr>
        <p:txBody>
          <a:bodyPr wrap="none">
            <a:spAutoFit/>
          </a:bodyPr>
          <a:lstStyle/>
          <a:p>
            <a:r>
              <a:rPr lang="en-US" b="1" dirty="0">
                <a:solidFill>
                  <a:srgbClr val="000099"/>
                </a:solidFill>
                <a:latin typeface="Arial" pitchFamily="34" charset="0"/>
                <a:cs typeface="Arial" pitchFamily="34" charset="0"/>
              </a:rPr>
              <a:t>YBa</a:t>
            </a:r>
            <a:r>
              <a:rPr lang="en-US" b="1" baseline="-25000" dirty="0">
                <a:solidFill>
                  <a:srgbClr val="000099"/>
                </a:solidFill>
                <a:latin typeface="Arial" pitchFamily="34" charset="0"/>
                <a:cs typeface="Arial" pitchFamily="34" charset="0"/>
              </a:rPr>
              <a:t>2</a:t>
            </a:r>
            <a:r>
              <a:rPr lang="en-US" b="1" dirty="0">
                <a:solidFill>
                  <a:srgbClr val="000099"/>
                </a:solidFill>
                <a:latin typeface="Arial" pitchFamily="34" charset="0"/>
                <a:cs typeface="Arial" pitchFamily="34" charset="0"/>
              </a:rPr>
              <a:t>Cu</a:t>
            </a:r>
            <a:r>
              <a:rPr lang="en-US" b="1" baseline="-25000" dirty="0">
                <a:solidFill>
                  <a:srgbClr val="000099"/>
                </a:solidFill>
                <a:latin typeface="Arial" pitchFamily="34" charset="0"/>
                <a:cs typeface="Arial" pitchFamily="34" charset="0"/>
              </a:rPr>
              <a:t>3</a:t>
            </a:r>
            <a:r>
              <a:rPr lang="en-US" b="1" dirty="0">
                <a:solidFill>
                  <a:srgbClr val="000099"/>
                </a:solidFill>
                <a:latin typeface="Arial" pitchFamily="34" charset="0"/>
                <a:cs typeface="Arial" pitchFamily="34" charset="0"/>
              </a:rPr>
              <a:t>O</a:t>
            </a:r>
            <a:r>
              <a:rPr lang="en-US" b="1" baseline="-25000" dirty="0">
                <a:solidFill>
                  <a:srgbClr val="000099"/>
                </a:solidFill>
                <a:latin typeface="Arial" pitchFamily="34" charset="0"/>
                <a:cs typeface="Arial" pitchFamily="34" charset="0"/>
              </a:rPr>
              <a:t>x</a:t>
            </a:r>
            <a:endParaRPr lang="ru-RU" dirty="0"/>
          </a:p>
        </p:txBody>
      </p:sp>
    </p:spTree>
    <p:extLst>
      <p:ext uri="{BB962C8B-B14F-4D97-AF65-F5344CB8AC3E}">
        <p14:creationId xmlns:p14="http://schemas.microsoft.com/office/powerpoint/2010/main" val="192219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6177"/>
            <a:ext cx="8686800" cy="841248"/>
          </a:xfrm>
        </p:spPr>
        <p:txBody>
          <a:bodyPr>
            <a:normAutofit/>
          </a:bodyPr>
          <a:lstStyle/>
          <a:p>
            <a:pPr marL="182880" algn="ctr"/>
            <a:r>
              <a:rPr lang="en-US" sz="1800" b="1" dirty="0" smtClean="0">
                <a:solidFill>
                  <a:srgbClr val="000099"/>
                </a:solidFill>
                <a:effectLst/>
                <a:latin typeface="Arial" pitchFamily="34" charset="0"/>
                <a:cs typeface="Arial" pitchFamily="34" charset="0"/>
              </a:rPr>
              <a:t>Experimental equipment </a:t>
            </a:r>
            <a:br>
              <a:rPr lang="en-US" sz="1800" b="1" dirty="0" smtClean="0">
                <a:solidFill>
                  <a:srgbClr val="000099"/>
                </a:solidFill>
                <a:effectLst/>
                <a:latin typeface="Arial" pitchFamily="34" charset="0"/>
                <a:cs typeface="Arial" pitchFamily="34" charset="0"/>
              </a:rPr>
            </a:br>
            <a:r>
              <a:rPr lang="en-US" sz="1800" b="1" dirty="0" smtClean="0">
                <a:solidFill>
                  <a:srgbClr val="000099"/>
                </a:solidFill>
                <a:effectLst/>
                <a:latin typeface="Arial" pitchFamily="34" charset="0"/>
                <a:cs typeface="Arial" pitchFamily="34" charset="0"/>
              </a:rPr>
              <a:t>CFHFMS, confocal Raman spectrometer, XRD, ED</a:t>
            </a:r>
            <a:r>
              <a:rPr lang="en-US" sz="1800" b="1" dirty="0" smtClean="0">
                <a:solidFill>
                  <a:srgbClr val="000099"/>
                </a:solidFill>
                <a:effectLst/>
              </a:rPr>
              <a:t>X</a:t>
            </a:r>
            <a:endParaRPr lang="ru-RU" sz="1800" i="1" dirty="0">
              <a:solidFill>
                <a:srgbClr val="000099"/>
              </a:solidFill>
            </a:endParaRPr>
          </a:p>
        </p:txBody>
      </p:sp>
      <p:sp>
        <p:nvSpPr>
          <p:cNvPr id="3" name="Прямоугольник 2"/>
          <p:cNvSpPr/>
          <p:nvPr/>
        </p:nvSpPr>
        <p:spPr>
          <a:xfrm>
            <a:off x="4211960" y="4005064"/>
            <a:ext cx="4648496" cy="2677656"/>
          </a:xfrm>
          <a:prstGeom prst="rect">
            <a:avLst/>
          </a:prstGeom>
        </p:spPr>
        <p:txBody>
          <a:bodyPr wrap="square">
            <a:spAutoFit/>
          </a:bodyPr>
          <a:lstStyle/>
          <a:p>
            <a:r>
              <a:rPr lang="en-US" sz="1400" b="1" dirty="0" smtClean="0">
                <a:solidFill>
                  <a:srgbClr val="FF0000"/>
                </a:solidFill>
              </a:rPr>
              <a:t>local </a:t>
            </a:r>
            <a:r>
              <a:rPr lang="en-US" sz="1400" b="1" dirty="0">
                <a:solidFill>
                  <a:srgbClr val="FF0000"/>
                </a:solidFill>
              </a:rPr>
              <a:t>analysis by Raman and photoluminescence spectroscopy</a:t>
            </a:r>
            <a:br>
              <a:rPr lang="en-US" sz="1400" b="1" dirty="0">
                <a:solidFill>
                  <a:srgbClr val="FF0000"/>
                </a:solidFill>
              </a:rPr>
            </a:br>
            <a:r>
              <a:rPr lang="en-US" sz="1400" dirty="0" smtClean="0">
                <a:solidFill>
                  <a:srgbClr val="FF0000"/>
                </a:solidFill>
              </a:rPr>
              <a:t>• </a:t>
            </a:r>
            <a:r>
              <a:rPr lang="en-US" sz="1400" dirty="0">
                <a:solidFill>
                  <a:srgbClr val="FF0000"/>
                </a:solidFill>
              </a:rPr>
              <a:t>4 lasers (355, 473, 532 and 785 nm)</a:t>
            </a:r>
            <a:br>
              <a:rPr lang="en-US" sz="1400" dirty="0">
                <a:solidFill>
                  <a:srgbClr val="FF0000"/>
                </a:solidFill>
              </a:rPr>
            </a:br>
            <a:r>
              <a:rPr lang="en-US" sz="1400" dirty="0">
                <a:solidFill>
                  <a:srgbClr val="FF0000"/>
                </a:solidFill>
              </a:rPr>
              <a:t>• high spectral resolution (up to 0.01 nm)</a:t>
            </a:r>
            <a:br>
              <a:rPr lang="en-US" sz="1400" dirty="0">
                <a:solidFill>
                  <a:srgbClr val="FF0000"/>
                </a:solidFill>
              </a:rPr>
            </a:br>
            <a:r>
              <a:rPr lang="en-US" sz="1400" dirty="0">
                <a:solidFill>
                  <a:srgbClr val="FF0000"/>
                </a:solidFill>
              </a:rPr>
              <a:t>• spatial resolution of up to 200 nm (lateral) / 500 nm (vertical)</a:t>
            </a:r>
            <a:br>
              <a:rPr lang="en-US" sz="1400" dirty="0">
                <a:solidFill>
                  <a:srgbClr val="FF0000"/>
                </a:solidFill>
              </a:rPr>
            </a:br>
            <a:r>
              <a:rPr lang="en-US" sz="1400" dirty="0">
                <a:solidFill>
                  <a:srgbClr val="FF0000"/>
                </a:solidFill>
              </a:rPr>
              <a:t>• highly-sensitive cooled </a:t>
            </a:r>
            <a:r>
              <a:rPr lang="en-US" sz="1400" dirty="0" err="1">
                <a:solidFill>
                  <a:srgbClr val="FF0000"/>
                </a:solidFill>
              </a:rPr>
              <a:t>photodetector</a:t>
            </a:r>
            <a:r>
              <a:rPr lang="en-US" sz="1400" dirty="0">
                <a:solidFill>
                  <a:srgbClr val="FF0000"/>
                </a:solidFill>
              </a:rPr>
              <a:t> (operating spectral range – 330-1100 nm)</a:t>
            </a:r>
            <a:br>
              <a:rPr lang="en-US" sz="1400" dirty="0">
                <a:solidFill>
                  <a:srgbClr val="FF0000"/>
                </a:solidFill>
              </a:rPr>
            </a:br>
            <a:r>
              <a:rPr lang="en-US" sz="1400" dirty="0">
                <a:solidFill>
                  <a:srgbClr val="FF0000"/>
                </a:solidFill>
              </a:rPr>
              <a:t>• close-cycle cooling system for cryogenic measurements (down to 20 K)</a:t>
            </a:r>
            <a:br>
              <a:rPr lang="en-US" sz="1400" dirty="0">
                <a:solidFill>
                  <a:srgbClr val="FF0000"/>
                </a:solidFill>
              </a:rPr>
            </a:br>
            <a:r>
              <a:rPr lang="en-US" sz="1400" dirty="0">
                <a:solidFill>
                  <a:srgbClr val="FF0000"/>
                </a:solidFill>
              </a:rPr>
              <a:t>• special cell for measurements at elevated temperatures (up to 800 K)</a:t>
            </a:r>
            <a:endParaRPr lang="ru-RU" sz="1400" dirty="0">
              <a:solidFill>
                <a:srgbClr val="FF0000"/>
              </a:solidFill>
            </a:endParaRPr>
          </a:p>
        </p:txBody>
      </p:sp>
      <p:pic>
        <p:nvPicPr>
          <p:cNvPr id="6" name="Picture 2" descr="VSM-BSU"/>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l="2282" r="1706"/>
          <a:stretch/>
        </p:blipFill>
        <p:spPr bwMode="auto">
          <a:xfrm>
            <a:off x="1115618" y="1052639"/>
            <a:ext cx="2690467" cy="2807576"/>
          </a:xfrm>
          <a:prstGeom prst="rect">
            <a:avLst/>
          </a:prstGeom>
          <a:noFill/>
          <a:ln>
            <a:noFill/>
          </a:ln>
          <a:effectLst>
            <a:glow>
              <a:schemeClr val="accent1"/>
            </a:glow>
            <a:outerShdw blurRad="50800" dist="38100" algn="l" rotWithShape="0">
              <a:prstClr val="black">
                <a:alpha val="40000"/>
              </a:prstClr>
            </a:outerShdw>
            <a:reflection endPos="0" dist="508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p:nvPr/>
        </p:nvPicPr>
        <p:blipFill rotWithShape="1">
          <a:blip r:embed="rId4">
            <a:extLst>
              <a:ext uri="{28A0092B-C50C-407E-A947-70E740481C1C}">
                <a14:useLocalDpi xmlns:a14="http://schemas.microsoft.com/office/drawing/2010/main" val="0"/>
              </a:ext>
            </a:extLst>
          </a:blip>
          <a:srcRect r="45975"/>
          <a:stretch/>
        </p:blipFill>
        <p:spPr bwMode="auto">
          <a:xfrm>
            <a:off x="4355978" y="1052736"/>
            <a:ext cx="3612257" cy="2815699"/>
          </a:xfrm>
          <a:prstGeom prst="rect">
            <a:avLst/>
          </a:prstGeom>
          <a:noFill/>
          <a:ln>
            <a:noFill/>
          </a:ln>
          <a:extLst>
            <a:ext uri="{53640926-AAD7-44D8-BBD7-CCE9431645EC}">
              <a14:shadowObscured xmlns:a14="http://schemas.microsoft.com/office/drawing/2010/main"/>
            </a:ext>
          </a:extLst>
        </p:spPr>
      </p:pic>
      <p:sp>
        <p:nvSpPr>
          <p:cNvPr id="10" name="Прямоугольник 9"/>
          <p:cNvSpPr/>
          <p:nvPr/>
        </p:nvSpPr>
        <p:spPr>
          <a:xfrm>
            <a:off x="179512" y="4005064"/>
            <a:ext cx="4320480" cy="2677656"/>
          </a:xfrm>
          <a:prstGeom prst="rect">
            <a:avLst/>
          </a:prstGeom>
        </p:spPr>
        <p:txBody>
          <a:bodyPr wrap="square">
            <a:spAutoFit/>
          </a:bodyPr>
          <a:lstStyle/>
          <a:p>
            <a:pPr lvl="0" algn="ctr"/>
            <a:r>
              <a:rPr lang="ru-RU" sz="1400" b="1" dirty="0">
                <a:solidFill>
                  <a:srgbClr val="000099"/>
                </a:solidFill>
                <a:latin typeface="Arial" pitchFamily="34" charset="0"/>
                <a:cs typeface="Arial" pitchFamily="34" charset="0"/>
              </a:rPr>
              <a:t> </a:t>
            </a:r>
            <a:r>
              <a:rPr lang="en-US" sz="1400" b="1" i="1" dirty="0">
                <a:solidFill>
                  <a:srgbClr val="000099"/>
                </a:solidFill>
                <a:latin typeface="Arial Unicode MS" panose="020B0604020202020204" pitchFamily="34" charset="-128"/>
                <a:ea typeface="Arial Unicode MS" panose="020B0604020202020204" pitchFamily="34" charset="-128"/>
                <a:cs typeface="Arial Unicode MS" panose="020B0604020202020204" pitchFamily="34" charset="-128"/>
              </a:rPr>
              <a:t>Main characteristics</a:t>
            </a:r>
            <a:endParaRPr lang="ru-RU" sz="1400" b="1" i="1" dirty="0">
              <a:solidFill>
                <a:srgbClr val="000099"/>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216000">
              <a:buFont typeface="Arial" pitchFamily="34" charset="0"/>
              <a:buChar char="•"/>
            </a:pPr>
            <a:r>
              <a:rPr lang="en-US" sz="1400" dirty="0">
                <a:solidFill>
                  <a:srgbClr val="0033CC"/>
                </a:solidFill>
                <a:latin typeface="Arial" pitchFamily="34" charset="0"/>
                <a:cs typeface="Arial" pitchFamily="34" charset="0"/>
              </a:rPr>
              <a:t>Temperature range</a:t>
            </a:r>
            <a:r>
              <a:rPr lang="ru-RU" sz="1400" dirty="0">
                <a:solidFill>
                  <a:srgbClr val="0033CC"/>
                </a:solidFill>
                <a:latin typeface="Arial" pitchFamily="34" charset="0"/>
                <a:cs typeface="Arial" pitchFamily="34" charset="0"/>
              </a:rPr>
              <a:t> – 1</a:t>
            </a:r>
            <a:r>
              <a:rPr lang="en-US" sz="1400" dirty="0">
                <a:solidFill>
                  <a:srgbClr val="0033CC"/>
                </a:solidFill>
                <a:latin typeface="Arial" pitchFamily="34" charset="0"/>
                <a:cs typeface="Arial" pitchFamily="34" charset="0"/>
              </a:rPr>
              <a:t>.</a:t>
            </a:r>
            <a:r>
              <a:rPr lang="ru-RU" sz="1400" dirty="0">
                <a:solidFill>
                  <a:srgbClr val="0033CC"/>
                </a:solidFill>
                <a:latin typeface="Arial" pitchFamily="34" charset="0"/>
                <a:cs typeface="Arial" pitchFamily="34" charset="0"/>
              </a:rPr>
              <a:t>7 - 300 K;</a:t>
            </a:r>
          </a:p>
          <a:p>
            <a:pPr marL="342900" lvl="0" indent="-216000">
              <a:buFont typeface="Arial" pitchFamily="34" charset="0"/>
              <a:buChar char="•"/>
            </a:pPr>
            <a:r>
              <a:rPr lang="en-US" sz="1400" dirty="0">
                <a:solidFill>
                  <a:srgbClr val="0033CC"/>
                </a:solidFill>
                <a:latin typeface="Arial" pitchFamily="34" charset="0"/>
                <a:cs typeface="Arial" pitchFamily="34" charset="0"/>
              </a:rPr>
              <a:t>Temperature stability </a:t>
            </a:r>
            <a:r>
              <a:rPr lang="ru-RU" sz="1400" dirty="0">
                <a:solidFill>
                  <a:srgbClr val="0033CC"/>
                </a:solidFill>
                <a:latin typeface="Arial" pitchFamily="34" charset="0"/>
                <a:cs typeface="Arial" pitchFamily="34" charset="0"/>
              </a:rPr>
              <a:t>– 0</a:t>
            </a:r>
            <a:r>
              <a:rPr lang="en-US" sz="1400" dirty="0">
                <a:solidFill>
                  <a:srgbClr val="0033CC"/>
                </a:solidFill>
                <a:latin typeface="Arial" pitchFamily="34" charset="0"/>
                <a:cs typeface="Arial" pitchFamily="34" charset="0"/>
              </a:rPr>
              <a:t>.</a:t>
            </a:r>
            <a:r>
              <a:rPr lang="ru-RU" sz="1400" dirty="0">
                <a:solidFill>
                  <a:srgbClr val="0033CC"/>
                </a:solidFill>
                <a:latin typeface="Arial" pitchFamily="34" charset="0"/>
                <a:cs typeface="Arial" pitchFamily="34" charset="0"/>
              </a:rPr>
              <a:t>005 K;</a:t>
            </a:r>
          </a:p>
          <a:p>
            <a:pPr marL="342900" indent="-216000">
              <a:buFont typeface="Arial" pitchFamily="34" charset="0"/>
              <a:buChar char="•"/>
            </a:pPr>
            <a:r>
              <a:rPr lang="en-US" sz="1400" dirty="0">
                <a:solidFill>
                  <a:srgbClr val="0033CC"/>
                </a:solidFill>
                <a:latin typeface="Arial" pitchFamily="34" charset="0"/>
                <a:cs typeface="Arial" pitchFamily="34" charset="0"/>
              </a:rPr>
              <a:t>Magnetic field </a:t>
            </a:r>
            <a:r>
              <a:rPr lang="ru-RU" sz="1400" dirty="0">
                <a:solidFill>
                  <a:srgbClr val="0033CC"/>
                </a:solidFill>
                <a:latin typeface="Arial" pitchFamily="34" charset="0"/>
                <a:cs typeface="Arial" pitchFamily="34" charset="0"/>
              </a:rPr>
              <a:t>- 8 T;</a:t>
            </a:r>
            <a:endParaRPr lang="en-US" sz="1400" dirty="0">
              <a:solidFill>
                <a:srgbClr val="0033CC"/>
              </a:solidFill>
              <a:latin typeface="Arial" pitchFamily="34" charset="0"/>
              <a:cs typeface="Arial" pitchFamily="34" charset="0"/>
            </a:endParaRPr>
          </a:p>
          <a:p>
            <a:pPr marL="342900" indent="-216000">
              <a:buFont typeface="Arial" pitchFamily="34" charset="0"/>
              <a:buChar char="•"/>
            </a:pP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Current-voltage characteristics</a:t>
            </a:r>
            <a:r>
              <a:rPr lang="ru-RU"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lvl="0" indent="-216000">
              <a:buFont typeface="Arial" pitchFamily="34" charset="0"/>
              <a:buChar char="•"/>
            </a:pP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Electrical resistance</a:t>
            </a:r>
            <a:r>
              <a:rPr lang="ru-RU" sz="1400" dirty="0"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400" dirty="0"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Magnetoresistance</a:t>
            </a:r>
            <a:r>
              <a:rPr lang="ru-RU"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216000">
              <a:buFont typeface="Arial" pitchFamily="34" charset="0"/>
              <a:buChar char="•"/>
            </a:pP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Hall coefficient</a:t>
            </a:r>
            <a:r>
              <a:rPr lang="ru-RU"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216000">
              <a:buFont typeface="Arial" pitchFamily="34" charset="0"/>
              <a:buChar char="•"/>
            </a:pP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Impedance in the frequency range 20 Hz-30 MHz</a:t>
            </a:r>
            <a:r>
              <a:rPr lang="ru-RU"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400" dirty="0"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216000">
              <a:buFont typeface="Arial" pitchFamily="34" charset="0"/>
              <a:buChar char="•"/>
            </a:pP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Magnetic moment and magnetic susceptibility</a:t>
            </a:r>
            <a:r>
              <a:rPr lang="ru-RU"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lvl="0" indent="-216000">
              <a:buFont typeface="Arial" pitchFamily="34" charset="0"/>
              <a:buChar char="•"/>
            </a:pPr>
            <a:r>
              <a:rPr lang="en-US" sz="1400" dirty="0" err="1">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Thermopower</a:t>
            </a: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Seebeck</a:t>
            </a: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coefficient)</a:t>
            </a:r>
            <a:r>
              <a:rPr lang="ru-RU"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lvl="0" indent="-216000">
              <a:buFont typeface="Arial" pitchFamily="34" charset="0"/>
              <a:buChar char="•"/>
            </a:pPr>
            <a:r>
              <a:rPr lang="en-US" sz="1400" dirty="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Thermal conductivity and thermal diffusivity</a:t>
            </a:r>
            <a:r>
              <a:rPr lang="ru-RU" sz="1400" dirty="0"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solidFill>
                <a:srgbClr val="0033CC"/>
              </a:solidFill>
              <a:latin typeface="Arial" pitchFamily="34" charset="0"/>
              <a:cs typeface="Arial" pitchFamily="34" charset="0"/>
            </a:endParaRPr>
          </a:p>
        </p:txBody>
      </p:sp>
      <p:sp>
        <p:nvSpPr>
          <p:cNvPr id="4" name="AutoShape 2" descr="Мозг: векторные изображения и иллюстрации, которые можно скачать бесплатно  | Freepik"/>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21241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duotone>
              <a:schemeClr val="bg1">
                <a:shade val="90000"/>
                <a:satMod val="150000"/>
              </a:schemeClr>
              <a:schemeClr val="bg1">
                <a:tint val="88000"/>
                <a:satMod val="105000"/>
              </a:schemeClr>
            </a:duotone>
            <a:extLst>
              <a:ext uri="{BEBA8EAE-BF5A-486C-A8C5-ECC9F3942E4B}">
                <a14:imgProps xmlns:a14="http://schemas.microsoft.com/office/drawing/2010/main">
                  <a14:imgLayer r:embed="rId5">
                    <a14:imgEffect>
                      <a14:colorTemperature colorTemp="9125"/>
                    </a14:imgEffect>
                  </a14:imgLayer>
                </a14:imgProps>
              </a:ext>
            </a:extLst>
          </a:blip>
          <a:tile tx="0" ty="0" sx="95000" sy="95000" flip="none" algn="t"/>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764" y="187779"/>
            <a:ext cx="8686800" cy="841248"/>
          </a:xfrm>
        </p:spPr>
        <p:txBody>
          <a:bodyPr>
            <a:normAutofit/>
          </a:bodyPr>
          <a:lstStyle/>
          <a:p>
            <a:pPr marL="182880" algn="ctr"/>
            <a:r>
              <a:rPr lang="en-US" sz="1800" b="1" dirty="0" smtClean="0">
                <a:solidFill>
                  <a:srgbClr val="000099"/>
                </a:solidFill>
                <a:effectLst/>
                <a:latin typeface="Arial" pitchFamily="34" charset="0"/>
                <a:cs typeface="Arial" pitchFamily="34" charset="0"/>
              </a:rPr>
              <a:t>Structure  YB</a:t>
            </a:r>
            <a:r>
              <a:rPr lang="en-US" sz="1800" b="1" cap="none" dirty="0" smtClean="0">
                <a:solidFill>
                  <a:srgbClr val="000099"/>
                </a:solidFill>
                <a:effectLst/>
                <a:latin typeface="Arial" pitchFamily="34" charset="0"/>
                <a:cs typeface="Arial" pitchFamily="34" charset="0"/>
              </a:rPr>
              <a:t>a</a:t>
            </a:r>
            <a:r>
              <a:rPr lang="en-US" sz="1800" b="1" cap="none" baseline="-25000" dirty="0" smtClean="0">
                <a:solidFill>
                  <a:srgbClr val="000099"/>
                </a:solidFill>
                <a:effectLst/>
                <a:latin typeface="Arial" pitchFamily="34" charset="0"/>
                <a:cs typeface="Arial" pitchFamily="34" charset="0"/>
              </a:rPr>
              <a:t>2</a:t>
            </a:r>
            <a:r>
              <a:rPr lang="en-US" sz="1800" b="1" cap="none" dirty="0" smtClean="0">
                <a:solidFill>
                  <a:srgbClr val="000099"/>
                </a:solidFill>
                <a:effectLst/>
                <a:latin typeface="Arial" pitchFamily="34" charset="0"/>
                <a:cs typeface="Arial" pitchFamily="34" charset="0"/>
              </a:rPr>
              <a:t>Cu</a:t>
            </a:r>
            <a:r>
              <a:rPr lang="en-US" sz="1800" b="1" cap="none" baseline="-25000" dirty="0" smtClean="0">
                <a:solidFill>
                  <a:srgbClr val="000099"/>
                </a:solidFill>
                <a:effectLst/>
                <a:latin typeface="Arial" pitchFamily="34" charset="0"/>
                <a:cs typeface="Arial" pitchFamily="34" charset="0"/>
              </a:rPr>
              <a:t>3</a:t>
            </a:r>
            <a:r>
              <a:rPr lang="en-US" sz="1800" b="1" cap="none" dirty="0" smtClean="0">
                <a:solidFill>
                  <a:srgbClr val="000099"/>
                </a:solidFill>
                <a:effectLst/>
                <a:latin typeface="Arial" pitchFamily="34" charset="0"/>
                <a:cs typeface="Arial" pitchFamily="34" charset="0"/>
              </a:rPr>
              <a:t>O</a:t>
            </a:r>
            <a:r>
              <a:rPr lang="en-US" sz="1800" b="1" cap="none" baseline="-25000" dirty="0" smtClean="0">
                <a:solidFill>
                  <a:srgbClr val="000099"/>
                </a:solidFill>
                <a:effectLst/>
                <a:latin typeface="Arial" pitchFamily="34" charset="0"/>
                <a:cs typeface="Arial" pitchFamily="34" charset="0"/>
              </a:rPr>
              <a:t>x</a:t>
            </a:r>
            <a:endParaRPr lang="ru-RU" sz="1800" i="1" baseline="-25000" dirty="0">
              <a:solidFill>
                <a:srgbClr val="000099"/>
              </a:solidFill>
              <a:latin typeface="Arial" pitchFamily="34" charset="0"/>
              <a:cs typeface="Arial" pitchFamily="34" charset="0"/>
            </a:endParaRPr>
          </a:p>
        </p:txBody>
      </p:sp>
      <p:sp>
        <p:nvSpPr>
          <p:cNvPr id="5"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184731" y="5194339"/>
            <a:ext cx="3827399" cy="369332"/>
          </a:xfrm>
          <a:prstGeom prst="rect">
            <a:avLst/>
          </a:prstGeom>
        </p:spPr>
        <p:txBody>
          <a:bodyPr wrap="square">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Fig2. XRD analysis</a:t>
            </a:r>
            <a:r>
              <a:rPr lang="ru-RU"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latin typeface="Arial" pitchFamily="34" charset="0"/>
                <a:cs typeface="Arial" pitchFamily="34" charset="0"/>
              </a:rPr>
              <a:t>YBa</a:t>
            </a:r>
            <a:r>
              <a:rPr lang="en-US" baseline="-25000" dirty="0">
                <a:latin typeface="Arial" pitchFamily="34" charset="0"/>
                <a:cs typeface="Arial" pitchFamily="34" charset="0"/>
              </a:rPr>
              <a:t>2</a:t>
            </a:r>
            <a:r>
              <a:rPr lang="en-US" dirty="0">
                <a:latin typeface="Arial" pitchFamily="34" charset="0"/>
                <a:cs typeface="Arial" pitchFamily="34" charset="0"/>
              </a:rPr>
              <a:t>Cu</a:t>
            </a:r>
            <a:r>
              <a:rPr lang="en-US" baseline="-25000" dirty="0">
                <a:latin typeface="Arial" pitchFamily="34" charset="0"/>
                <a:cs typeface="Arial" pitchFamily="34" charset="0"/>
              </a:rPr>
              <a:t>3</a:t>
            </a:r>
            <a:r>
              <a:rPr lang="en-US" dirty="0">
                <a:latin typeface="Arial" pitchFamily="34" charset="0"/>
                <a:cs typeface="Arial" pitchFamily="34" charset="0"/>
              </a:rPr>
              <a:t>O</a:t>
            </a:r>
            <a:r>
              <a:rPr lang="en-US" baseline="-25000" dirty="0">
                <a:latin typeface="Arial" pitchFamily="34" charset="0"/>
                <a:cs typeface="Arial" pitchFamily="34" charset="0"/>
              </a:rPr>
              <a:t>x</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825002157"/>
              </p:ext>
            </p:extLst>
          </p:nvPr>
        </p:nvGraphicFramePr>
        <p:xfrm>
          <a:off x="4824413" y="4313238"/>
          <a:ext cx="3095625" cy="2368550"/>
        </p:xfrm>
        <a:graphic>
          <a:graphicData uri="http://schemas.openxmlformats.org/presentationml/2006/ole">
            <mc:AlternateContent xmlns:mc="http://schemas.openxmlformats.org/markup-compatibility/2006">
              <mc:Choice xmlns:v="urn:schemas-microsoft-com:vml" Requires="v">
                <p:oleObj spid="_x0000_s53401" name="Graph" r:id="rId6" imgW="3920760" imgH="3000960" progId="Origin50.Graph">
                  <p:embed/>
                </p:oleObj>
              </mc:Choice>
              <mc:Fallback>
                <p:oleObj name="Graph" r:id="rId6" imgW="3920760" imgH="3000960" progId="Origin50.Graph">
                  <p:embed/>
                  <p:pic>
                    <p:nvPicPr>
                      <p:cNvPr id="0" name="Объект 3"/>
                      <p:cNvPicPr>
                        <a:picLocks noChangeAspect="1" noChangeArrowheads="1"/>
                      </p:cNvPicPr>
                      <p:nvPr/>
                    </p:nvPicPr>
                    <p:blipFill>
                      <a:blip r:embed="rId7"/>
                      <a:srcRect/>
                      <a:stretch>
                        <a:fillRect/>
                      </a:stretch>
                    </p:blipFill>
                    <p:spPr bwMode="auto">
                      <a:xfrm>
                        <a:off x="4824413" y="4313238"/>
                        <a:ext cx="3095625" cy="2368550"/>
                      </a:xfrm>
                      <a:prstGeom prst="rect">
                        <a:avLst/>
                      </a:prstGeom>
                      <a:noFill/>
                      <a:ln>
                        <a:noFill/>
                      </a:ln>
                    </p:spPr>
                  </p:pic>
                </p:oleObj>
              </mc:Fallback>
            </mc:AlternateContent>
          </a:graphicData>
        </a:graphic>
      </p:graphicFrame>
      <p:pic>
        <p:nvPicPr>
          <p:cNvPr id="53320"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199" y="1052736"/>
            <a:ext cx="2407339" cy="325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640772" y="5805264"/>
            <a:ext cx="915315" cy="369332"/>
          </a:xfrm>
          <a:prstGeom prst="rect">
            <a:avLst/>
          </a:prstGeom>
        </p:spPr>
        <p:txBody>
          <a:bodyPr wrap="none">
            <a:spAutoFit/>
          </a:bodyPr>
          <a:lstStyle/>
          <a:p>
            <a:r>
              <a:rPr lang="ru-RU" b="1" dirty="0">
                <a:solidFill>
                  <a:srgbClr val="002060"/>
                </a:solidFill>
              </a:rPr>
              <a:t>O-YBCO</a:t>
            </a:r>
          </a:p>
        </p:txBody>
      </p:sp>
      <p:pic>
        <p:nvPicPr>
          <p:cNvPr id="53395" name="Picture 14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731" y="1052736"/>
            <a:ext cx="4942445" cy="378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8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688" y="184665"/>
            <a:ext cx="8686800" cy="841248"/>
          </a:xfrm>
        </p:spPr>
        <p:txBody>
          <a:bodyPr>
            <a:normAutofit/>
          </a:bodyPr>
          <a:lstStyle/>
          <a:p>
            <a:pPr marL="182880" algn="ctr"/>
            <a:r>
              <a:rPr lang="en-US" sz="1800" b="1" dirty="0">
                <a:solidFill>
                  <a:srgbClr val="000099"/>
                </a:solidFill>
                <a:effectLst/>
              </a:rPr>
              <a:t>Structure YB</a:t>
            </a:r>
            <a:r>
              <a:rPr lang="en-US" sz="1800" b="1" cap="none" dirty="0">
                <a:solidFill>
                  <a:srgbClr val="000099"/>
                </a:solidFill>
                <a:effectLst/>
              </a:rPr>
              <a:t>a</a:t>
            </a:r>
            <a:r>
              <a:rPr lang="en-US" sz="1800" b="1" cap="none" baseline="-25000" dirty="0">
                <a:solidFill>
                  <a:srgbClr val="000099"/>
                </a:solidFill>
                <a:effectLst/>
              </a:rPr>
              <a:t>2</a:t>
            </a:r>
            <a:r>
              <a:rPr lang="en-US" sz="1800" b="1" cap="none" dirty="0">
                <a:solidFill>
                  <a:srgbClr val="000099"/>
                </a:solidFill>
                <a:effectLst/>
              </a:rPr>
              <a:t>Cu</a:t>
            </a:r>
            <a:r>
              <a:rPr lang="en-US" sz="1800" b="1" cap="none" baseline="-25000" dirty="0">
                <a:solidFill>
                  <a:srgbClr val="000099"/>
                </a:solidFill>
                <a:effectLst/>
              </a:rPr>
              <a:t>3</a:t>
            </a:r>
            <a:r>
              <a:rPr lang="en-US" sz="1800" b="1" cap="none" dirty="0">
                <a:solidFill>
                  <a:srgbClr val="000099"/>
                </a:solidFill>
                <a:effectLst/>
              </a:rPr>
              <a:t>O</a:t>
            </a:r>
            <a:r>
              <a:rPr lang="en-US" sz="1800" b="1" cap="none" baseline="-25000" dirty="0">
                <a:solidFill>
                  <a:srgbClr val="000099"/>
                </a:solidFill>
                <a:effectLst/>
              </a:rPr>
              <a:t>x</a:t>
            </a:r>
            <a:endParaRPr lang="ru-RU" sz="1800" i="1" dirty="0">
              <a:solidFill>
                <a:srgbClr val="000099"/>
              </a:solidFill>
            </a:endParaRPr>
          </a:p>
        </p:txBody>
      </p:sp>
      <p:sp>
        <p:nvSpPr>
          <p:cNvPr id="5"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182871" y="4187782"/>
            <a:ext cx="2516921" cy="646331"/>
          </a:xfrm>
          <a:prstGeom prst="rect">
            <a:avLst/>
          </a:prstGeom>
        </p:spPr>
        <p:txBody>
          <a:bodyPr wrap="square">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Fig3.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XRD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analysis</a:t>
            </a:r>
            <a:r>
              <a:rPr lang="ru-RU"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dirty="0">
                <a:latin typeface="Arial" pitchFamily="34" charset="0"/>
                <a:cs typeface="Arial" pitchFamily="34" charset="0"/>
              </a:rPr>
              <a:t>YBa</a:t>
            </a:r>
            <a:r>
              <a:rPr lang="en-US" baseline="-25000" dirty="0">
                <a:latin typeface="Arial" pitchFamily="34" charset="0"/>
                <a:cs typeface="Arial" pitchFamily="34" charset="0"/>
              </a:rPr>
              <a:t>2</a:t>
            </a:r>
            <a:r>
              <a:rPr lang="en-US" dirty="0">
                <a:latin typeface="Arial" pitchFamily="34" charset="0"/>
                <a:cs typeface="Arial" pitchFamily="34" charset="0"/>
              </a:rPr>
              <a:t>Cu</a:t>
            </a:r>
            <a:r>
              <a:rPr lang="en-US" baseline="-25000" dirty="0">
                <a:latin typeface="Arial" pitchFamily="34" charset="0"/>
                <a:cs typeface="Arial" pitchFamily="34" charset="0"/>
              </a:rPr>
              <a:t>3</a:t>
            </a:r>
            <a:r>
              <a:rPr lang="en-US" dirty="0">
                <a:latin typeface="Arial" pitchFamily="34" charset="0"/>
                <a:cs typeface="Arial" pitchFamily="34" charset="0"/>
              </a:rPr>
              <a:t>O</a:t>
            </a:r>
            <a:r>
              <a:rPr lang="en-US" baseline="-25000" dirty="0">
                <a:latin typeface="Arial" pitchFamily="34" charset="0"/>
                <a:cs typeface="Arial" pitchFamily="34" charset="0"/>
              </a:rPr>
              <a:t>x</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880227886"/>
              </p:ext>
            </p:extLst>
          </p:nvPr>
        </p:nvGraphicFramePr>
        <p:xfrm>
          <a:off x="-7103" y="980728"/>
          <a:ext cx="4341223" cy="3024336"/>
        </p:xfrm>
        <a:graphic>
          <a:graphicData uri="http://schemas.openxmlformats.org/presentationml/2006/ole">
            <mc:AlternateContent xmlns:mc="http://schemas.openxmlformats.org/markup-compatibility/2006">
              <mc:Choice xmlns:v="urn:schemas-microsoft-com:vml" Requires="v">
                <p:oleObj spid="_x0000_s54378" name="Graph" r:id="rId3" imgW="4129200" imgH="2877120" progId="Origin50.Graph">
                  <p:embed/>
                </p:oleObj>
              </mc:Choice>
              <mc:Fallback>
                <p:oleObj name="Graph" r:id="rId3" imgW="4129200" imgH="2877120" progId="Origin50.Graph">
                  <p:embed/>
                  <p:pic>
                    <p:nvPicPr>
                      <p:cNvPr id="0" name=""/>
                      <p:cNvPicPr/>
                      <p:nvPr/>
                    </p:nvPicPr>
                    <p:blipFill>
                      <a:blip r:embed="rId4"/>
                      <a:stretch>
                        <a:fillRect/>
                      </a:stretch>
                    </p:blipFill>
                    <p:spPr>
                      <a:xfrm>
                        <a:off x="-7103" y="980728"/>
                        <a:ext cx="4341223" cy="3024336"/>
                      </a:xfrm>
                      <a:prstGeom prst="rect">
                        <a:avLst/>
                      </a:prstGeom>
                    </p:spPr>
                  </p:pic>
                </p:oleObj>
              </mc:Fallback>
            </mc:AlternateContent>
          </a:graphicData>
        </a:graphic>
      </p:graphicFrame>
      <p:sp>
        <p:nvSpPr>
          <p:cNvPr id="7" name="Прямоугольник 6"/>
          <p:cNvSpPr/>
          <p:nvPr/>
        </p:nvSpPr>
        <p:spPr>
          <a:xfrm>
            <a:off x="323528" y="6237313"/>
            <a:ext cx="8640960" cy="461665"/>
          </a:xfrm>
          <a:prstGeom prst="rect">
            <a:avLst/>
          </a:prstGeom>
        </p:spPr>
        <p:txBody>
          <a:bodyPr wrap="square">
            <a:spAutoFit/>
          </a:bodyPr>
          <a:lstStyle/>
          <a:p>
            <a:pPr lvl="0"/>
            <a:r>
              <a:rPr lang="en-US" sz="1200" dirty="0" smtClean="0"/>
              <a:t>* </a:t>
            </a:r>
            <a:r>
              <a:rPr lang="en-US" sz="1200" dirty="0" err="1" smtClean="0"/>
              <a:t>Benzia</a:t>
            </a:r>
            <a:r>
              <a:rPr lang="en-US" sz="1200" dirty="0" smtClean="0"/>
              <a:t> </a:t>
            </a:r>
            <a:r>
              <a:rPr lang="en-US" sz="1200" dirty="0"/>
              <a:t>P., </a:t>
            </a:r>
            <a:r>
              <a:rPr lang="en-US" sz="1200" dirty="0" err="1"/>
              <a:t>Bottizzoa</a:t>
            </a:r>
            <a:r>
              <a:rPr lang="en-US" sz="1200" dirty="0"/>
              <a:t> E., </a:t>
            </a:r>
            <a:r>
              <a:rPr lang="en-US" sz="1200" dirty="0" err="1"/>
              <a:t>Rizzi</a:t>
            </a:r>
            <a:r>
              <a:rPr lang="en-US" sz="1200" dirty="0"/>
              <a:t> N. Oxygen determination from cell dimensions in YBCO superconductors // Journal of Crystal Growth, 2004, vol.269, p. 625–629.</a:t>
            </a:r>
            <a:endParaRPr lang="ru-RU" sz="1200" dirty="0"/>
          </a:p>
        </p:txBody>
      </p:sp>
      <p:sp>
        <p:nvSpPr>
          <p:cNvPr id="13" name="Прямоугольник 12"/>
          <p:cNvSpPr/>
          <p:nvPr/>
        </p:nvSpPr>
        <p:spPr>
          <a:xfrm>
            <a:off x="4320113" y="3429000"/>
            <a:ext cx="2916183" cy="369332"/>
          </a:xfrm>
          <a:prstGeom prst="rect">
            <a:avLst/>
          </a:prstGeom>
          <a:solidFill>
            <a:srgbClr val="92D050"/>
          </a:solidFill>
        </p:spPr>
        <p:txBody>
          <a:bodyPr wrap="none">
            <a:spAutoFit/>
          </a:bodyPr>
          <a:lstStyle/>
          <a:p>
            <a:r>
              <a:rPr lang="en-US" i="1" dirty="0">
                <a:solidFill>
                  <a:srgbClr val="000099"/>
                </a:solidFill>
              </a:rPr>
              <a:t>x </a:t>
            </a:r>
            <a:r>
              <a:rPr lang="en-US" dirty="0">
                <a:solidFill>
                  <a:srgbClr val="000099"/>
                </a:solidFill>
              </a:rPr>
              <a:t>= (7-δ) = </a:t>
            </a:r>
            <a:r>
              <a:rPr lang="ru-RU" dirty="0">
                <a:solidFill>
                  <a:srgbClr val="000099"/>
                </a:solidFill>
              </a:rPr>
              <a:t>75</a:t>
            </a:r>
            <a:r>
              <a:rPr lang="en-US" dirty="0">
                <a:solidFill>
                  <a:srgbClr val="000099"/>
                </a:solidFill>
              </a:rPr>
              <a:t>.</a:t>
            </a:r>
            <a:r>
              <a:rPr lang="ru-RU" dirty="0">
                <a:solidFill>
                  <a:srgbClr val="000099"/>
                </a:solidFill>
              </a:rPr>
              <a:t>250 </a:t>
            </a:r>
            <a:r>
              <a:rPr lang="en-US" dirty="0">
                <a:solidFill>
                  <a:srgbClr val="000099"/>
                </a:solidFill>
              </a:rPr>
              <a:t>– </a:t>
            </a:r>
            <a:r>
              <a:rPr lang="ru-RU" dirty="0">
                <a:solidFill>
                  <a:srgbClr val="000099"/>
                </a:solidFill>
              </a:rPr>
              <a:t>5</a:t>
            </a:r>
            <a:r>
              <a:rPr lang="en-US" dirty="0">
                <a:solidFill>
                  <a:srgbClr val="000099"/>
                </a:solidFill>
              </a:rPr>
              <a:t>.</a:t>
            </a:r>
            <a:r>
              <a:rPr lang="ru-RU" dirty="0">
                <a:solidFill>
                  <a:srgbClr val="000099"/>
                </a:solidFill>
              </a:rPr>
              <a:t>856c</a:t>
            </a:r>
          </a:p>
        </p:txBody>
      </p:sp>
      <p:pic>
        <p:nvPicPr>
          <p:cNvPr id="542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1052736"/>
            <a:ext cx="3071316" cy="228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Таблица 11"/>
          <p:cNvGraphicFramePr>
            <a:graphicFrameLocks noGrp="1"/>
          </p:cNvGraphicFramePr>
          <p:nvPr>
            <p:extLst>
              <p:ext uri="{D42A27DB-BD31-4B8C-83A1-F6EECF244321}">
                <p14:modId xmlns:p14="http://schemas.microsoft.com/office/powerpoint/2010/main" val="3474415558"/>
              </p:ext>
            </p:extLst>
          </p:nvPr>
        </p:nvGraphicFramePr>
        <p:xfrm>
          <a:off x="3009678" y="3909020"/>
          <a:ext cx="5497830" cy="2400300"/>
        </p:xfrm>
        <a:graphic>
          <a:graphicData uri="http://schemas.openxmlformats.org/drawingml/2006/table">
            <a:tbl>
              <a:tblPr firstRow="1" firstCol="1" bandRow="1">
                <a:tableStyleId>{5C22544A-7EE6-4342-B048-85BDC9FD1C3A}</a:tableStyleId>
              </a:tblPr>
              <a:tblGrid>
                <a:gridCol w="635635"/>
                <a:gridCol w="1215390"/>
                <a:gridCol w="1215390"/>
                <a:gridCol w="1215390"/>
                <a:gridCol w="1216025"/>
              </a:tblGrid>
              <a:tr h="294979">
                <a:tc>
                  <a:txBody>
                    <a:bodyPr/>
                    <a:lstStyle/>
                    <a:p>
                      <a:pPr algn="just">
                        <a:lnSpc>
                          <a:spcPct val="150000"/>
                        </a:lnSpc>
                        <a:spcAft>
                          <a:spcPts val="0"/>
                        </a:spcAft>
                      </a:pPr>
                      <a:r>
                        <a:rPr lang="en-US" sz="1500" dirty="0">
                          <a:effectLst/>
                        </a:rPr>
                        <a:t> </a:t>
                      </a:r>
                      <a:endParaRPr lang="ru-RU" sz="1100"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lang="en-US" sz="1500" dirty="0">
                          <a:effectLst/>
                        </a:rPr>
                        <a:t>c, A</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a:effectLst/>
                        </a:rPr>
                        <a:t>c, A</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a:effectLst/>
                        </a:rPr>
                        <a:t>c, A</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a:effectLst/>
                        </a:rPr>
                        <a:t>c, A</a:t>
                      </a:r>
                      <a:endParaRPr lang="ru-RU" sz="1100">
                        <a:effectLst/>
                        <a:latin typeface="Times New Roman"/>
                        <a:ea typeface="Times New Roman"/>
                      </a:endParaRPr>
                    </a:p>
                  </a:txBody>
                  <a:tcPr marL="68580" marR="68580" marT="0" marB="0"/>
                </a:tc>
              </a:tr>
              <a:tr h="294979">
                <a:tc>
                  <a:txBody>
                    <a:bodyPr/>
                    <a:lstStyle/>
                    <a:p>
                      <a:pPr algn="just">
                        <a:lnSpc>
                          <a:spcPct val="150000"/>
                        </a:lnSpc>
                        <a:spcAft>
                          <a:spcPts val="0"/>
                        </a:spcAft>
                      </a:pPr>
                      <a:r>
                        <a:rPr lang="en-US" sz="1500" dirty="0">
                          <a:effectLst/>
                        </a:rPr>
                        <a:t>Miller</a:t>
                      </a:r>
                      <a:endParaRPr lang="ru-RU" sz="1100"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lang="en-US" sz="1500" dirty="0">
                          <a:effectLst/>
                        </a:rPr>
                        <a:t>HTS-</a:t>
                      </a:r>
                      <a:r>
                        <a:rPr lang="en-US" sz="1500" dirty="0" err="1">
                          <a:effectLst/>
                        </a:rPr>
                        <a:t>init</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ru-RU" sz="1500" dirty="0" smtClean="0">
                          <a:effectLst/>
                        </a:rPr>
                        <a:t>1</a:t>
                      </a:r>
                      <a:r>
                        <a:rPr lang="en-US" sz="1500" dirty="0" err="1" smtClean="0">
                          <a:effectLst/>
                        </a:rPr>
                        <a:t>i</a:t>
                      </a:r>
                      <a:r>
                        <a:rPr lang="ru-RU" sz="1500" dirty="0" smtClean="0">
                          <a:effectLst/>
                        </a:rPr>
                        <a:t>-n-660MeV</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ru-RU" sz="1500" dirty="0" smtClean="0">
                          <a:effectLst/>
                        </a:rPr>
                        <a:t>2</a:t>
                      </a:r>
                      <a:r>
                        <a:rPr lang="en-US" sz="1500" dirty="0" err="1" smtClean="0">
                          <a:effectLst/>
                        </a:rPr>
                        <a:t>i</a:t>
                      </a:r>
                      <a:r>
                        <a:rPr lang="ru-RU" sz="1500" dirty="0" smtClean="0">
                          <a:effectLst/>
                        </a:rPr>
                        <a:t>-n-300MeV</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ru-RU" sz="1500" dirty="0" smtClean="0">
                          <a:effectLst/>
                        </a:rPr>
                        <a:t>3</a:t>
                      </a:r>
                      <a:r>
                        <a:rPr lang="en-US" sz="1500" dirty="0" err="1" smtClean="0">
                          <a:effectLst/>
                        </a:rPr>
                        <a:t>i</a:t>
                      </a:r>
                      <a:r>
                        <a:rPr lang="ru-RU" sz="1500" dirty="0" smtClean="0">
                          <a:effectLst/>
                        </a:rPr>
                        <a:t>-p-300MeV</a:t>
                      </a:r>
                      <a:endParaRPr lang="ru-RU" sz="1100" dirty="0">
                        <a:effectLst/>
                        <a:latin typeface="Times New Roman"/>
                        <a:ea typeface="Times New Roman"/>
                      </a:endParaRPr>
                    </a:p>
                  </a:txBody>
                  <a:tcPr marL="68580" marR="68580" marT="0" marB="0"/>
                </a:tc>
              </a:tr>
              <a:tr h="294979">
                <a:tc>
                  <a:txBody>
                    <a:bodyPr/>
                    <a:lstStyle/>
                    <a:p>
                      <a:pPr algn="just">
                        <a:lnSpc>
                          <a:spcPct val="150000"/>
                        </a:lnSpc>
                        <a:spcAft>
                          <a:spcPts val="0"/>
                        </a:spcAft>
                      </a:pPr>
                      <a:r>
                        <a:rPr lang="en-US" sz="1500" dirty="0" smtClean="0">
                          <a:effectLst/>
                        </a:rPr>
                        <a:t>(003)</a:t>
                      </a:r>
                      <a:endParaRPr lang="ru-RU" sz="1100"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lang="en-US" sz="1500" dirty="0" smtClean="0">
                          <a:effectLst/>
                        </a:rPr>
                        <a:t>11.681</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a:effectLst/>
                        </a:rPr>
                        <a:t>11.722</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a:effectLst/>
                        </a:rPr>
                        <a:t>11.717</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a:effectLst/>
                        </a:rPr>
                        <a:t>11.716</a:t>
                      </a:r>
                      <a:endParaRPr lang="ru-RU" sz="1100">
                        <a:effectLst/>
                        <a:latin typeface="Times New Roman"/>
                        <a:ea typeface="Times New Roman"/>
                      </a:endParaRPr>
                    </a:p>
                  </a:txBody>
                  <a:tcPr marL="68580" marR="68580" marT="0" marB="0"/>
                </a:tc>
              </a:tr>
              <a:tr h="294979">
                <a:tc>
                  <a:txBody>
                    <a:bodyPr/>
                    <a:lstStyle/>
                    <a:p>
                      <a:pPr algn="just">
                        <a:lnSpc>
                          <a:spcPct val="150000"/>
                        </a:lnSpc>
                        <a:spcAft>
                          <a:spcPts val="0"/>
                        </a:spcAft>
                      </a:pPr>
                      <a:r>
                        <a:rPr lang="en-US" sz="1500" dirty="0" smtClean="0">
                          <a:effectLst/>
                        </a:rPr>
                        <a:t>(004)</a:t>
                      </a:r>
                      <a:endParaRPr lang="ru-RU" sz="1100"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lang="ru-RU" sz="1500" dirty="0">
                          <a:effectLst/>
                        </a:rPr>
                        <a:t> </a:t>
                      </a:r>
                      <a:r>
                        <a:rPr lang="en-US" sz="1500" dirty="0" smtClean="0">
                          <a:effectLst/>
                        </a:rPr>
                        <a:t>11.681</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ru-RU" sz="1500" dirty="0">
                          <a:effectLst/>
                        </a:rPr>
                        <a:t> </a:t>
                      </a:r>
                      <a:r>
                        <a:rPr lang="en-US" sz="1500" dirty="0" smtClean="0">
                          <a:effectLst/>
                        </a:rPr>
                        <a:t>11.70</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ru-RU" sz="1500" dirty="0">
                          <a:effectLst/>
                        </a:rPr>
                        <a:t> </a:t>
                      </a:r>
                      <a:r>
                        <a:rPr lang="en-US" sz="1500" dirty="0" smtClean="0">
                          <a:effectLst/>
                        </a:rPr>
                        <a:t>11.71</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ru-RU" sz="1500" dirty="0">
                          <a:effectLst/>
                        </a:rPr>
                        <a:t> </a:t>
                      </a:r>
                      <a:r>
                        <a:rPr lang="en-US" sz="1500" dirty="0" smtClean="0">
                          <a:effectLst/>
                        </a:rPr>
                        <a:t>11.715</a:t>
                      </a:r>
                      <a:endParaRPr lang="ru-RU" sz="1100" dirty="0">
                        <a:effectLst/>
                        <a:latin typeface="Times New Roman"/>
                        <a:ea typeface="Times New Roman"/>
                      </a:endParaRPr>
                    </a:p>
                  </a:txBody>
                  <a:tcPr marL="68580" marR="68580" marT="0" marB="0"/>
                </a:tc>
              </a:tr>
              <a:tr h="294979">
                <a:tc>
                  <a:txBody>
                    <a:bodyPr/>
                    <a:lstStyle/>
                    <a:p>
                      <a:pPr algn="just">
                        <a:lnSpc>
                          <a:spcPct val="150000"/>
                        </a:lnSpc>
                        <a:spcAft>
                          <a:spcPts val="0"/>
                        </a:spcAft>
                      </a:pPr>
                      <a:r>
                        <a:rPr lang="en-US" sz="1500" dirty="0" smtClean="0">
                          <a:effectLst/>
                        </a:rPr>
                        <a:t>(005)</a:t>
                      </a:r>
                      <a:endParaRPr lang="ru-RU" sz="1100"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lang="en-US" sz="1500">
                          <a:effectLst/>
                        </a:rPr>
                        <a:t>11.685</a:t>
                      </a:r>
                      <a:endParaRPr lang="ru-RU" sz="110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smtClean="0">
                          <a:effectLst/>
                        </a:rPr>
                        <a:t>11.714</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smtClean="0">
                          <a:effectLst/>
                        </a:rPr>
                        <a:t>11.726</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smtClean="0">
                          <a:effectLst/>
                        </a:rPr>
                        <a:t>11.720</a:t>
                      </a:r>
                      <a:endParaRPr lang="ru-RU" sz="1100" dirty="0">
                        <a:effectLst/>
                        <a:latin typeface="Times New Roman"/>
                        <a:ea typeface="Times New Roman"/>
                      </a:endParaRPr>
                    </a:p>
                  </a:txBody>
                  <a:tcPr marL="68580" marR="68580" marT="0" marB="0"/>
                </a:tc>
              </a:tr>
              <a:tr h="294979">
                <a:tc>
                  <a:txBody>
                    <a:bodyPr/>
                    <a:lstStyle/>
                    <a:p>
                      <a:pPr algn="just">
                        <a:lnSpc>
                          <a:spcPct val="150000"/>
                        </a:lnSpc>
                        <a:spcAft>
                          <a:spcPts val="0"/>
                        </a:spcAft>
                      </a:pPr>
                      <a:r>
                        <a:rPr lang="en-US" sz="1500" dirty="0" smtClean="0">
                          <a:effectLst/>
                        </a:rPr>
                        <a:t>(006)</a:t>
                      </a:r>
                      <a:endParaRPr lang="ru-RU" sz="1100"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lang="en-US" sz="1500" dirty="0" smtClean="0">
                          <a:effectLst/>
                        </a:rPr>
                        <a:t>11.685</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smtClean="0">
                          <a:effectLst/>
                        </a:rPr>
                        <a:t>11.704</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smtClean="0">
                          <a:effectLst/>
                        </a:rPr>
                        <a:t>11.701</a:t>
                      </a:r>
                      <a:endParaRPr lang="ru-RU" sz="1100" dirty="0">
                        <a:effectLst/>
                        <a:latin typeface="Times New Roman"/>
                        <a:ea typeface="Times New Roman"/>
                      </a:endParaRPr>
                    </a:p>
                  </a:txBody>
                  <a:tcPr marL="68580" marR="68580" marT="0" marB="0"/>
                </a:tc>
                <a:tc>
                  <a:txBody>
                    <a:bodyPr/>
                    <a:lstStyle/>
                    <a:p>
                      <a:pPr algn="just">
                        <a:lnSpc>
                          <a:spcPct val="150000"/>
                        </a:lnSpc>
                        <a:spcAft>
                          <a:spcPts val="0"/>
                        </a:spcAft>
                      </a:pPr>
                      <a:r>
                        <a:rPr lang="en-US" sz="1500" dirty="0" smtClean="0">
                          <a:effectLst/>
                        </a:rPr>
                        <a:t>11.718</a:t>
                      </a:r>
                      <a:endParaRPr lang="ru-RU" sz="1100" dirty="0">
                        <a:effectLst/>
                        <a:latin typeface="Times New Roman"/>
                        <a:ea typeface="Times New Roman"/>
                      </a:endParaRPr>
                    </a:p>
                  </a:txBody>
                  <a:tcPr marL="68580" marR="68580" marT="0" marB="0"/>
                </a:tc>
              </a:tr>
              <a:tr h="246856">
                <a:tc>
                  <a:txBody>
                    <a:bodyPr/>
                    <a:lstStyle/>
                    <a:p>
                      <a:pPr algn="just">
                        <a:lnSpc>
                          <a:spcPct val="150000"/>
                        </a:lnSpc>
                        <a:spcAft>
                          <a:spcPts val="0"/>
                        </a:spcAft>
                      </a:pPr>
                      <a:r>
                        <a:rPr lang="en-US" sz="1400" b="1" dirty="0" smtClean="0">
                          <a:effectLst/>
                          <a:latin typeface="Times New Roman"/>
                          <a:ea typeface="Times New Roman"/>
                        </a:rPr>
                        <a:t>x</a:t>
                      </a:r>
                      <a:endParaRPr lang="ru-RU" sz="1400" b="1" dirty="0">
                        <a:effectLst/>
                        <a:latin typeface="Times New Roman"/>
                        <a:ea typeface="Times New Roman"/>
                      </a:endParaRPr>
                    </a:p>
                  </a:txBody>
                  <a:tcPr marL="68580" marR="68580" marT="0" marB="0">
                    <a:solidFill>
                      <a:srgbClr val="0070C0"/>
                    </a:solidFill>
                  </a:tcPr>
                </a:tc>
                <a:tc>
                  <a:txBody>
                    <a:bodyPr/>
                    <a:lstStyle/>
                    <a:p>
                      <a:pPr algn="just">
                        <a:lnSpc>
                          <a:spcPct val="150000"/>
                        </a:lnSpc>
                        <a:spcAft>
                          <a:spcPts val="0"/>
                        </a:spcAft>
                      </a:pPr>
                      <a:r>
                        <a:rPr kumimoji="0" lang="en-US" sz="1500" b="1" kern="1200" dirty="0" smtClean="0">
                          <a:solidFill>
                            <a:schemeClr val="dk1"/>
                          </a:solidFill>
                          <a:effectLst/>
                          <a:latin typeface="+mn-lt"/>
                          <a:ea typeface="+mn-ea"/>
                          <a:cs typeface="+mn-cs"/>
                        </a:rPr>
                        <a:t>6.83</a:t>
                      </a:r>
                      <a:endParaRPr kumimoji="0" lang="ru-RU" sz="1500" b="1" kern="1200" dirty="0">
                        <a:solidFill>
                          <a:schemeClr val="dk1"/>
                        </a:solidFill>
                        <a:effectLst/>
                        <a:latin typeface="+mn-lt"/>
                        <a:ea typeface="+mn-ea"/>
                        <a:cs typeface="+mn-cs"/>
                      </a:endParaRPr>
                    </a:p>
                  </a:txBody>
                  <a:tcPr marL="68580" marR="68580" marT="0" marB="0"/>
                </a:tc>
                <a:tc>
                  <a:txBody>
                    <a:bodyPr/>
                    <a:lstStyle/>
                    <a:p>
                      <a:pPr marL="0" algn="just" rtl="0" eaLnBrk="1" latinLnBrk="0" hangingPunct="1">
                        <a:lnSpc>
                          <a:spcPct val="150000"/>
                        </a:lnSpc>
                        <a:spcAft>
                          <a:spcPts val="0"/>
                        </a:spcAft>
                      </a:pPr>
                      <a:r>
                        <a:rPr kumimoji="0" lang="en-US" sz="1500" b="1" kern="1200" dirty="0" smtClean="0">
                          <a:solidFill>
                            <a:schemeClr val="dk1"/>
                          </a:solidFill>
                          <a:effectLst/>
                          <a:latin typeface="+mn-lt"/>
                          <a:ea typeface="+mn-ea"/>
                          <a:cs typeface="+mn-cs"/>
                        </a:rPr>
                        <a:t>6.7</a:t>
                      </a:r>
                      <a:endParaRPr kumimoji="0" lang="ru-RU" sz="1500" b="1" kern="1200" dirty="0">
                        <a:solidFill>
                          <a:schemeClr val="dk1"/>
                        </a:solidFill>
                        <a:effectLst/>
                        <a:latin typeface="+mn-lt"/>
                        <a:ea typeface="+mn-ea"/>
                        <a:cs typeface="+mn-cs"/>
                      </a:endParaRPr>
                    </a:p>
                  </a:txBody>
                  <a:tcPr marL="68580" marR="68580" marT="0" marB="0"/>
                </a:tc>
                <a:tc>
                  <a:txBody>
                    <a:bodyPr/>
                    <a:lstStyle/>
                    <a:p>
                      <a:pPr marL="0" algn="just" rtl="0" eaLnBrk="1" latinLnBrk="0" hangingPunct="1">
                        <a:lnSpc>
                          <a:spcPct val="150000"/>
                        </a:lnSpc>
                        <a:spcAft>
                          <a:spcPts val="0"/>
                        </a:spcAft>
                      </a:pPr>
                      <a:r>
                        <a:rPr kumimoji="0" lang="en-US" sz="1500" b="1" kern="1200" dirty="0" smtClean="0">
                          <a:solidFill>
                            <a:schemeClr val="dk1"/>
                          </a:solidFill>
                          <a:effectLst/>
                          <a:latin typeface="+mn-lt"/>
                          <a:ea typeface="+mn-ea"/>
                          <a:cs typeface="+mn-cs"/>
                        </a:rPr>
                        <a:t>6.64</a:t>
                      </a:r>
                      <a:endParaRPr kumimoji="0" lang="ru-RU" sz="1500" b="1" kern="1200" dirty="0">
                        <a:solidFill>
                          <a:schemeClr val="dk1"/>
                        </a:solidFill>
                        <a:effectLst/>
                        <a:latin typeface="+mn-lt"/>
                        <a:ea typeface="+mn-ea"/>
                        <a:cs typeface="+mn-cs"/>
                      </a:endParaRPr>
                    </a:p>
                  </a:txBody>
                  <a:tcPr marL="68580" marR="68580" marT="0" marB="0"/>
                </a:tc>
                <a:tc>
                  <a:txBody>
                    <a:bodyPr/>
                    <a:lstStyle/>
                    <a:p>
                      <a:pPr marL="0" algn="just" rtl="0" eaLnBrk="1" latinLnBrk="0" hangingPunct="1">
                        <a:lnSpc>
                          <a:spcPct val="150000"/>
                        </a:lnSpc>
                        <a:spcAft>
                          <a:spcPts val="0"/>
                        </a:spcAft>
                      </a:pPr>
                      <a:r>
                        <a:rPr kumimoji="0" lang="en-US" sz="1500" b="1" kern="1200" dirty="0" smtClean="0">
                          <a:solidFill>
                            <a:schemeClr val="dk1"/>
                          </a:solidFill>
                          <a:effectLst/>
                          <a:latin typeface="+mn-lt"/>
                          <a:ea typeface="+mn-ea"/>
                          <a:cs typeface="+mn-cs"/>
                        </a:rPr>
                        <a:t>6.63</a:t>
                      </a:r>
                      <a:endParaRPr kumimoji="0" lang="ru-RU" sz="1500" b="1"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053145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2"/>
          <p:cNvSpPr>
            <a:spLocks noChangeArrowheads="1"/>
          </p:cNvSpPr>
          <p:nvPr/>
        </p:nvSpPr>
        <p:spPr bwMode="auto">
          <a:xfrm>
            <a:off x="0" y="-184667"/>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4" name="Прямоугольник 13"/>
          <p:cNvSpPr/>
          <p:nvPr/>
        </p:nvSpPr>
        <p:spPr>
          <a:xfrm>
            <a:off x="539552" y="216225"/>
            <a:ext cx="8208912" cy="692497"/>
          </a:xfrm>
          <a:prstGeom prst="rect">
            <a:avLst/>
          </a:prstGeom>
        </p:spPr>
        <p:txBody>
          <a:bodyPr wrap="square">
            <a:spAutoFit/>
          </a:bodyPr>
          <a:lstStyle/>
          <a:p>
            <a:pPr marL="285750" indent="-285750" algn="ctr"/>
            <a:r>
              <a:rPr lang="en-US" sz="2000" b="1" dirty="0">
                <a:solidFill>
                  <a:srgbClr val="000099"/>
                </a:solidFill>
                <a:latin typeface="Arial" pitchFamily="34" charset="0"/>
                <a:cs typeface="Arial" pitchFamily="34" charset="0"/>
              </a:rPr>
              <a:t>Raman spectra of YBa</a:t>
            </a:r>
            <a:r>
              <a:rPr lang="en-US" sz="2000" b="1" baseline="-25000" dirty="0">
                <a:solidFill>
                  <a:srgbClr val="000099"/>
                </a:solidFill>
                <a:latin typeface="Arial" pitchFamily="34" charset="0"/>
                <a:cs typeface="Arial" pitchFamily="34" charset="0"/>
              </a:rPr>
              <a:t>2</a:t>
            </a:r>
            <a:r>
              <a:rPr lang="en-US" sz="2000" b="1" dirty="0">
                <a:solidFill>
                  <a:srgbClr val="000099"/>
                </a:solidFill>
                <a:latin typeface="Arial" pitchFamily="34" charset="0"/>
                <a:cs typeface="Arial" pitchFamily="34" charset="0"/>
              </a:rPr>
              <a:t>Cu</a:t>
            </a:r>
            <a:r>
              <a:rPr lang="en-US" sz="2000" b="1" baseline="-25000" dirty="0">
                <a:solidFill>
                  <a:srgbClr val="000099"/>
                </a:solidFill>
                <a:latin typeface="Arial" pitchFamily="34" charset="0"/>
                <a:cs typeface="Arial" pitchFamily="34" charset="0"/>
              </a:rPr>
              <a:t>3</a:t>
            </a:r>
            <a:r>
              <a:rPr lang="en-US" sz="2000" b="1" dirty="0">
                <a:solidFill>
                  <a:srgbClr val="000099"/>
                </a:solidFill>
                <a:latin typeface="Arial" pitchFamily="34" charset="0"/>
                <a:cs typeface="Arial" pitchFamily="34" charset="0"/>
              </a:rPr>
              <a:t>O</a:t>
            </a:r>
            <a:r>
              <a:rPr lang="en-US" sz="2000" b="1" baseline="-25000" dirty="0">
                <a:solidFill>
                  <a:srgbClr val="000099"/>
                </a:solidFill>
                <a:latin typeface="Arial" pitchFamily="34" charset="0"/>
                <a:cs typeface="Arial" pitchFamily="34" charset="0"/>
              </a:rPr>
              <a:t>x</a:t>
            </a:r>
            <a:r>
              <a:rPr lang="en-US" sz="2000" b="1" dirty="0" smtClean="0">
                <a:solidFill>
                  <a:srgbClr val="000099"/>
                </a:solidFill>
                <a:latin typeface="Arial" pitchFamily="34" charset="0"/>
                <a:cs typeface="Arial" pitchFamily="34" charset="0"/>
              </a:rPr>
              <a:t> la</a:t>
            </a:r>
            <a:r>
              <a:rPr lang="en-US" sz="2000" b="1" dirty="0" smtClean="0">
                <a:solidFill>
                  <a:srgbClr val="000099"/>
                </a:solidFill>
              </a:rPr>
              <a:t>yer</a:t>
            </a:r>
            <a:r>
              <a:rPr lang="ru-RU" sz="2000" b="1" dirty="0" smtClean="0">
                <a:solidFill>
                  <a:srgbClr val="000099"/>
                </a:solidFill>
              </a:rPr>
              <a:t> </a:t>
            </a:r>
            <a:endParaRPr lang="en-US" sz="2000" b="1" dirty="0" smtClean="0">
              <a:solidFill>
                <a:srgbClr val="000099"/>
              </a:solidFill>
            </a:endParaRPr>
          </a:p>
          <a:p>
            <a:pPr marL="285750" indent="-285750" algn="ctr"/>
            <a:endParaRPr lang="ru-RU" sz="1900" b="1" dirty="0" smtClean="0">
              <a:solidFill>
                <a:srgbClr val="0070C0"/>
              </a:solidFill>
            </a:endParaRPr>
          </a:p>
        </p:txBody>
      </p:sp>
      <p:sp>
        <p:nvSpPr>
          <p:cNvPr id="2" name="Rectangle 6"/>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35496" y="4356393"/>
            <a:ext cx="3312368" cy="584775"/>
          </a:xfrm>
          <a:prstGeom prst="rect">
            <a:avLst/>
          </a:prstGeom>
        </p:spPr>
        <p:txBody>
          <a:bodyPr wrap="square">
            <a:spAutoFit/>
          </a:bodyPr>
          <a:lstStyle/>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Fig 4.</a:t>
            </a:r>
            <a:r>
              <a:rPr lang="ru-RU"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Raman spectra of YBCO tapes</a:t>
            </a:r>
            <a:r>
              <a:rPr lang="ru-RU" sz="1600" dirty="0" smtClean="0">
                <a:latin typeface="Arial Unicode MS" panose="020B0604020202020204" pitchFamily="34" charset="-128"/>
                <a:ea typeface="Arial Unicode MS" panose="020B0604020202020204" pitchFamily="34" charset="-128"/>
                <a:cs typeface="Arial Unicode MS" panose="020B0604020202020204" pitchFamily="34" charset="-128"/>
              </a:rPr>
              <a:t>: 532</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nm-600-100x-0.2mW </a:t>
            </a:r>
            <a:endParaRPr lang="ru-RU" sz="1600" dirty="0"/>
          </a:p>
        </p:txBody>
      </p:sp>
      <p:sp>
        <p:nvSpPr>
          <p:cNvPr id="10" name="Rectangle 16"/>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2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31"/>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Прямоугольник 14"/>
          <p:cNvSpPr/>
          <p:nvPr/>
        </p:nvSpPr>
        <p:spPr>
          <a:xfrm>
            <a:off x="4644008" y="1100804"/>
            <a:ext cx="4302180" cy="1815882"/>
          </a:xfrm>
          <a:prstGeom prst="rect">
            <a:avLst/>
          </a:prstGeom>
        </p:spPr>
        <p:txBody>
          <a:bodyPr wrap="square">
            <a:spAutoFit/>
          </a:bodyPr>
          <a:lstStyle/>
          <a:p>
            <a:r>
              <a:rPr lang="ru-RU" sz="1600" dirty="0" smtClean="0"/>
              <a:t>112</a:t>
            </a:r>
            <a:r>
              <a:rPr lang="ru-RU" sz="1600" dirty="0"/>
              <a:t> </a:t>
            </a:r>
            <a:r>
              <a:rPr lang="en-US" sz="1600" dirty="0" smtClean="0"/>
              <a:t>cm</a:t>
            </a:r>
            <a:r>
              <a:rPr lang="ru-RU" sz="1600" baseline="30000" dirty="0" smtClean="0"/>
              <a:t>-1</a:t>
            </a:r>
            <a:r>
              <a:rPr lang="ru-RU" sz="1600" dirty="0" smtClean="0"/>
              <a:t> </a:t>
            </a:r>
            <a:r>
              <a:rPr lang="en-US" sz="1600" dirty="0" smtClean="0"/>
              <a:t>- </a:t>
            </a:r>
            <a:r>
              <a:rPr lang="ru-RU" sz="1600" dirty="0" smtClean="0"/>
              <a:t>(</a:t>
            </a:r>
            <a:r>
              <a:rPr lang="ru-RU" sz="1600" dirty="0" err="1"/>
              <a:t>Ba</a:t>
            </a:r>
            <a:r>
              <a:rPr lang="ru-RU" sz="1600" dirty="0" smtClean="0"/>
              <a:t>) -- о-YBCO</a:t>
            </a:r>
            <a:endParaRPr lang="en-US" sz="1600" dirty="0" smtClean="0"/>
          </a:p>
          <a:p>
            <a:r>
              <a:rPr lang="ru-RU" sz="1600" dirty="0"/>
              <a:t>150 </a:t>
            </a:r>
            <a:r>
              <a:rPr lang="en-US" sz="1600" dirty="0" smtClean="0"/>
              <a:t>cm</a:t>
            </a:r>
            <a:r>
              <a:rPr lang="ru-RU" sz="1600" baseline="30000" dirty="0" smtClean="0"/>
              <a:t>-1</a:t>
            </a:r>
            <a:r>
              <a:rPr lang="en-US" sz="1600" dirty="0"/>
              <a:t> </a:t>
            </a:r>
            <a:r>
              <a:rPr lang="en-US" sz="1600" dirty="0" smtClean="0"/>
              <a:t>- </a:t>
            </a:r>
            <a:r>
              <a:rPr lang="ru-RU" sz="1600" dirty="0" smtClean="0"/>
              <a:t>(</a:t>
            </a:r>
            <a:r>
              <a:rPr lang="ru-RU" sz="1600" dirty="0"/>
              <a:t>Cu2</a:t>
            </a:r>
            <a:r>
              <a:rPr lang="ru-RU" sz="1600" dirty="0" smtClean="0"/>
              <a:t>)</a:t>
            </a:r>
            <a:endParaRPr lang="en-US" sz="1600" dirty="0" smtClean="0"/>
          </a:p>
          <a:p>
            <a:r>
              <a:rPr lang="ru-RU" sz="1600" dirty="0"/>
              <a:t>336 </a:t>
            </a:r>
            <a:r>
              <a:rPr lang="en-US" sz="1600" dirty="0" smtClean="0"/>
              <a:t>cm</a:t>
            </a:r>
            <a:r>
              <a:rPr lang="ru-RU" sz="1600" baseline="30000" dirty="0" smtClean="0"/>
              <a:t>-1</a:t>
            </a:r>
            <a:r>
              <a:rPr lang="ru-RU" sz="1600" dirty="0" smtClean="0"/>
              <a:t> </a:t>
            </a:r>
            <a:r>
              <a:rPr lang="en-US" sz="1600" dirty="0" smtClean="0"/>
              <a:t>- </a:t>
            </a:r>
            <a:r>
              <a:rPr lang="en-US" sz="1600" dirty="0" err="1" smtClean="0"/>
              <a:t>antiphase</a:t>
            </a:r>
            <a:r>
              <a:rPr lang="en-US" sz="1600" dirty="0" smtClean="0"/>
              <a:t> </a:t>
            </a:r>
            <a:r>
              <a:rPr lang="en-US" sz="1600" dirty="0" err="1"/>
              <a:t>centrosymmetric</a:t>
            </a:r>
            <a:r>
              <a:rPr lang="en-US" sz="1600" dirty="0"/>
              <a:t> mode</a:t>
            </a:r>
            <a:r>
              <a:rPr lang="ru-RU" sz="1600" dirty="0"/>
              <a:t>(O2+/</a:t>
            </a:r>
            <a:r>
              <a:rPr lang="ru-RU" sz="1600" dirty="0" smtClean="0"/>
              <a:t>O3-)</a:t>
            </a:r>
            <a:r>
              <a:rPr lang="en-US" sz="1600" dirty="0" smtClean="0"/>
              <a:t>-</a:t>
            </a:r>
            <a:r>
              <a:rPr lang="ru-RU" sz="1600" dirty="0"/>
              <a:t> о-YBCO </a:t>
            </a:r>
            <a:endParaRPr lang="en-US" sz="1600" dirty="0" smtClean="0"/>
          </a:p>
          <a:p>
            <a:r>
              <a:rPr lang="ru-RU" sz="1600" dirty="0"/>
              <a:t>435-450 </a:t>
            </a:r>
            <a:r>
              <a:rPr lang="en-US" sz="1600" dirty="0"/>
              <a:t> cm</a:t>
            </a:r>
            <a:r>
              <a:rPr lang="ru-RU" sz="1600" baseline="30000" dirty="0"/>
              <a:t>-1</a:t>
            </a:r>
            <a:r>
              <a:rPr lang="ru-RU" sz="1600" dirty="0"/>
              <a:t> </a:t>
            </a:r>
            <a:r>
              <a:rPr lang="en-US" sz="1600" dirty="0" smtClean="0"/>
              <a:t>– </a:t>
            </a:r>
            <a:r>
              <a:rPr lang="en-US" sz="1600" dirty="0" err="1" smtClean="0"/>
              <a:t>sinphase</a:t>
            </a:r>
            <a:r>
              <a:rPr lang="en-US" sz="1600" dirty="0" smtClean="0"/>
              <a:t> </a:t>
            </a:r>
            <a:r>
              <a:rPr lang="en-US" sz="1600" dirty="0" err="1"/>
              <a:t>centrosymmetric</a:t>
            </a:r>
            <a:r>
              <a:rPr lang="en-US" sz="1600" dirty="0"/>
              <a:t> mode(</a:t>
            </a:r>
            <a:r>
              <a:rPr lang="ru-RU" sz="1600" dirty="0"/>
              <a:t>O2+/O3+</a:t>
            </a:r>
            <a:r>
              <a:rPr lang="en-US" sz="1600" dirty="0" smtClean="0"/>
              <a:t>)-</a:t>
            </a:r>
            <a:r>
              <a:rPr lang="ru-RU" sz="1600" dirty="0" smtClean="0"/>
              <a:t>т-YBCO</a:t>
            </a:r>
            <a:endParaRPr lang="en-US" sz="1600" dirty="0" smtClean="0"/>
          </a:p>
          <a:p>
            <a:r>
              <a:rPr lang="ru-RU" sz="1600" dirty="0"/>
              <a:t>500 </a:t>
            </a:r>
            <a:r>
              <a:rPr lang="en-US" sz="1600" dirty="0"/>
              <a:t>cm</a:t>
            </a:r>
            <a:r>
              <a:rPr lang="ru-RU" sz="1600" baseline="30000" dirty="0"/>
              <a:t>-1</a:t>
            </a:r>
            <a:r>
              <a:rPr lang="ru-RU" sz="1600" dirty="0" smtClean="0"/>
              <a:t> (O</a:t>
            </a:r>
            <a:r>
              <a:rPr lang="en-US" sz="1600" dirty="0" smtClean="0"/>
              <a:t>1</a:t>
            </a:r>
            <a:r>
              <a:rPr lang="ru-RU" sz="1600" dirty="0" smtClean="0"/>
              <a:t>)</a:t>
            </a:r>
            <a:r>
              <a:rPr lang="en-US" sz="1600" dirty="0" smtClean="0"/>
              <a:t> – is sensitive to </a:t>
            </a:r>
            <a:r>
              <a:rPr lang="en-US" sz="1600" i="1" dirty="0" smtClean="0"/>
              <a:t>x </a:t>
            </a:r>
            <a:endParaRPr lang="en-US" sz="1600" dirty="0"/>
          </a:p>
        </p:txBody>
      </p:sp>
      <p:sp>
        <p:nvSpPr>
          <p:cNvPr id="13" name="Rectangle 36"/>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3058"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21088"/>
            <a:ext cx="3328353" cy="150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5495" y="6362164"/>
            <a:ext cx="8910693" cy="523220"/>
          </a:xfrm>
          <a:prstGeom prst="rect">
            <a:avLst/>
          </a:prstGeom>
        </p:spPr>
        <p:txBody>
          <a:bodyPr wrap="square">
            <a:spAutoFit/>
          </a:bodyPr>
          <a:lstStyle/>
          <a:p>
            <a:r>
              <a:rPr lang="en-US" sz="1400" dirty="0" smtClean="0"/>
              <a:t>* </a:t>
            </a:r>
            <a:r>
              <a:rPr lang="en-US" sz="1400" dirty="0" err="1" smtClean="0"/>
              <a:t>Driza</a:t>
            </a:r>
            <a:r>
              <a:rPr lang="en-US" sz="1400" dirty="0"/>
              <a:t>, N., Blanco-</a:t>
            </a:r>
            <a:r>
              <a:rPr lang="en-US" sz="1400" dirty="0" err="1"/>
              <a:t>Canosa</a:t>
            </a:r>
            <a:r>
              <a:rPr lang="en-US" sz="1400" dirty="0"/>
              <a:t>, S., </a:t>
            </a:r>
            <a:r>
              <a:rPr lang="en-US" sz="1400" dirty="0" err="1"/>
              <a:t>Bakr</a:t>
            </a:r>
            <a:r>
              <a:rPr lang="en-US" sz="1400" dirty="0"/>
              <a:t>, M. </a:t>
            </a:r>
            <a:r>
              <a:rPr lang="en-US" sz="1400" i="1" dirty="0"/>
              <a:t>et al.</a:t>
            </a:r>
            <a:r>
              <a:rPr lang="en-US" sz="1400" dirty="0"/>
              <a:t> Long-range transfer of electron–phonon coupling in oxide </a:t>
            </a:r>
            <a:r>
              <a:rPr lang="en-US" sz="1400" dirty="0" err="1"/>
              <a:t>superlattices</a:t>
            </a:r>
            <a:r>
              <a:rPr lang="en-US" sz="1400" dirty="0"/>
              <a:t>. </a:t>
            </a:r>
            <a:r>
              <a:rPr lang="en-US" sz="1400" i="1" dirty="0"/>
              <a:t>Nature Mater</a:t>
            </a:r>
            <a:r>
              <a:rPr lang="en-US" sz="1400" dirty="0"/>
              <a:t> </a:t>
            </a:r>
            <a:r>
              <a:rPr lang="en-US" sz="1400" b="1" dirty="0"/>
              <a:t>11</a:t>
            </a:r>
            <a:r>
              <a:rPr lang="en-US" sz="1400" dirty="0"/>
              <a:t>, 675–681 (2012).</a:t>
            </a:r>
            <a:endParaRPr lang="ru-RU" sz="1400" dirty="0"/>
          </a:p>
        </p:txBody>
      </p:sp>
      <p:sp>
        <p:nvSpPr>
          <p:cNvPr id="17" name="Прямоугольник 16"/>
          <p:cNvSpPr/>
          <p:nvPr/>
        </p:nvSpPr>
        <p:spPr>
          <a:xfrm>
            <a:off x="299254" y="5723130"/>
            <a:ext cx="4404970" cy="646331"/>
          </a:xfrm>
          <a:prstGeom prst="rect">
            <a:avLst/>
          </a:prstGeom>
        </p:spPr>
        <p:txBody>
          <a:bodyPr wrap="square">
            <a:spAutoFit/>
          </a:bodyPr>
          <a:lstStyle/>
          <a:p>
            <a:r>
              <a:rPr lang="en-US" b="1" dirty="0" smtClean="0">
                <a:solidFill>
                  <a:srgbClr val="000099"/>
                </a:solidFill>
              </a:rPr>
              <a:t>n-660MeV,  n-300MeV,  p-300MeV</a:t>
            </a:r>
            <a:endParaRPr lang="ru-RU" b="1" dirty="0">
              <a:solidFill>
                <a:srgbClr val="000099"/>
              </a:solidFill>
            </a:endParaRPr>
          </a:p>
          <a:p>
            <a:r>
              <a:rPr lang="en-US" b="1" i="1" dirty="0" smtClean="0">
                <a:solidFill>
                  <a:srgbClr val="000099"/>
                </a:solidFill>
              </a:rPr>
              <a:t>x </a:t>
            </a:r>
            <a:r>
              <a:rPr lang="ru-RU" b="1" dirty="0">
                <a:solidFill>
                  <a:srgbClr val="000099"/>
                </a:solidFill>
              </a:rPr>
              <a:t>≈ 6.75</a:t>
            </a:r>
          </a:p>
        </p:txBody>
      </p:sp>
      <p:sp>
        <p:nvSpPr>
          <p:cNvPr id="18" name="Прямоугольник 17"/>
          <p:cNvSpPr/>
          <p:nvPr/>
        </p:nvSpPr>
        <p:spPr>
          <a:xfrm>
            <a:off x="299254" y="4942909"/>
            <a:ext cx="2760578" cy="646331"/>
          </a:xfrm>
          <a:prstGeom prst="rect">
            <a:avLst/>
          </a:prstGeom>
        </p:spPr>
        <p:txBody>
          <a:bodyPr wrap="square">
            <a:spAutoFit/>
          </a:bodyPr>
          <a:lstStyle/>
          <a:p>
            <a:r>
              <a:rPr lang="en-US" b="1" dirty="0" smtClean="0">
                <a:solidFill>
                  <a:srgbClr val="000099"/>
                </a:solidFill>
              </a:rPr>
              <a:t>N1 </a:t>
            </a:r>
            <a:r>
              <a:rPr lang="en-US" b="1" dirty="0">
                <a:solidFill>
                  <a:srgbClr val="000099"/>
                </a:solidFill>
              </a:rPr>
              <a:t>-   </a:t>
            </a:r>
            <a:r>
              <a:rPr lang="en-US" b="1" i="1" dirty="0" smtClean="0">
                <a:solidFill>
                  <a:srgbClr val="000099"/>
                </a:solidFill>
              </a:rPr>
              <a:t>x</a:t>
            </a:r>
            <a:r>
              <a:rPr lang="ru-RU" b="1" dirty="0">
                <a:solidFill>
                  <a:srgbClr val="000099"/>
                </a:solidFill>
              </a:rPr>
              <a:t> ≈ </a:t>
            </a:r>
            <a:r>
              <a:rPr lang="ru-RU" b="1" dirty="0" smtClean="0">
                <a:solidFill>
                  <a:srgbClr val="000099"/>
                </a:solidFill>
              </a:rPr>
              <a:t>6.9</a:t>
            </a:r>
            <a:endParaRPr lang="en-US" b="1" dirty="0">
              <a:solidFill>
                <a:srgbClr val="000099"/>
              </a:solidFill>
            </a:endParaRPr>
          </a:p>
          <a:p>
            <a:r>
              <a:rPr lang="en-US" b="1" dirty="0" smtClean="0">
                <a:solidFill>
                  <a:srgbClr val="000099"/>
                </a:solidFill>
              </a:rPr>
              <a:t>HTS- </a:t>
            </a:r>
            <a:r>
              <a:rPr lang="en-US" b="1" dirty="0" err="1" smtClean="0">
                <a:solidFill>
                  <a:srgbClr val="000099"/>
                </a:solidFill>
              </a:rPr>
              <a:t>init</a:t>
            </a:r>
            <a:r>
              <a:rPr lang="en-US" b="1" dirty="0" smtClean="0">
                <a:solidFill>
                  <a:srgbClr val="000099"/>
                </a:solidFill>
              </a:rPr>
              <a:t> -   </a:t>
            </a:r>
            <a:r>
              <a:rPr lang="en-US" b="1" i="1" dirty="0" smtClean="0">
                <a:solidFill>
                  <a:srgbClr val="000099"/>
                </a:solidFill>
              </a:rPr>
              <a:t>x</a:t>
            </a:r>
            <a:r>
              <a:rPr lang="ru-RU" b="1" dirty="0">
                <a:solidFill>
                  <a:srgbClr val="000099"/>
                </a:solidFill>
              </a:rPr>
              <a:t> ≈ 6.</a:t>
            </a:r>
            <a:r>
              <a:rPr lang="en-US" b="1" dirty="0" smtClean="0">
                <a:solidFill>
                  <a:srgbClr val="000099"/>
                </a:solidFill>
              </a:rPr>
              <a:t>8</a:t>
            </a:r>
            <a:endParaRPr lang="en-US" b="1" dirty="0">
              <a:solidFill>
                <a:srgbClr val="000099"/>
              </a:solidFill>
            </a:endParaRPr>
          </a:p>
        </p:txBody>
      </p:sp>
      <p:pic>
        <p:nvPicPr>
          <p:cNvPr id="21" name="Picture 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209" y="2990242"/>
            <a:ext cx="2504295" cy="339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129" name="Picture 1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5" y="1101203"/>
            <a:ext cx="4611859" cy="319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873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761" y="1312425"/>
            <a:ext cx="4591253" cy="3134967"/>
          </a:xfrm>
        </p:spPr>
      </p:pic>
      <p:sp>
        <p:nvSpPr>
          <p:cNvPr id="5" name="Прямоугольник 4"/>
          <p:cNvSpPr/>
          <p:nvPr/>
        </p:nvSpPr>
        <p:spPr>
          <a:xfrm>
            <a:off x="5127639" y="1963996"/>
            <a:ext cx="3044423" cy="369332"/>
          </a:xfrm>
          <a:prstGeom prst="rect">
            <a:avLst/>
          </a:prstGeom>
        </p:spPr>
        <p:txBody>
          <a:bodyPr wrap="none">
            <a:spAutoFit/>
          </a:bodyPr>
          <a:lstStyle/>
          <a:p>
            <a:r>
              <a:rPr lang="en-US" dirty="0" err="1">
                <a:latin typeface="CjhnxkTimes-Roman"/>
              </a:rPr>
              <a:t>Ginzburg</a:t>
            </a:r>
            <a:r>
              <a:rPr lang="en-US" dirty="0">
                <a:latin typeface="CjhnxkTimes-Roman"/>
              </a:rPr>
              <a:t>–Landau </a:t>
            </a:r>
            <a:r>
              <a:rPr lang="en-US" dirty="0" smtClean="0">
                <a:latin typeface="CjhnxkTimes-Roman"/>
              </a:rPr>
              <a:t>approach</a:t>
            </a:r>
            <a:endParaRPr lang="ru-RU" dirty="0"/>
          </a:p>
        </p:txBody>
      </p:sp>
      <p:sp>
        <p:nvSpPr>
          <p:cNvPr id="6" name="Прямоугольник 5"/>
          <p:cNvSpPr/>
          <p:nvPr/>
        </p:nvSpPr>
        <p:spPr>
          <a:xfrm>
            <a:off x="5607910" y="1594664"/>
            <a:ext cx="2558472" cy="369332"/>
          </a:xfrm>
          <a:prstGeom prst="rect">
            <a:avLst/>
          </a:prstGeom>
        </p:spPr>
        <p:txBody>
          <a:bodyPr wrap="square">
            <a:spAutoFit/>
          </a:bodyPr>
          <a:lstStyle/>
          <a:p>
            <a:r>
              <a:rPr lang="en-US" i="1" dirty="0" err="1" smtClean="0">
                <a:latin typeface="XsjyksMTMI"/>
              </a:rPr>
              <a:t>H</a:t>
            </a:r>
            <a:r>
              <a:rPr lang="en-US" baseline="-25000" dirty="0" err="1" smtClean="0">
                <a:latin typeface="CjhnxkTimes-Roman"/>
              </a:rPr>
              <a:t>irr</a:t>
            </a:r>
            <a:r>
              <a:rPr lang="en-US" sz="800" b="0" i="0" u="none" strike="noStrike" baseline="0" dirty="0" smtClean="0">
                <a:latin typeface="CjhnxkTimes-Roman"/>
              </a:rPr>
              <a:t> </a:t>
            </a:r>
            <a:r>
              <a:rPr lang="en-US" dirty="0">
                <a:latin typeface="QwjwdpMTSYN"/>
              </a:rPr>
              <a:t>= </a:t>
            </a:r>
            <a:r>
              <a:rPr lang="en-US" i="1" dirty="0" smtClean="0">
                <a:latin typeface="XsjyksMTMI"/>
              </a:rPr>
              <a:t>H</a:t>
            </a:r>
            <a:r>
              <a:rPr lang="en-US" b="0" i="0" u="none" strike="noStrike" baseline="-25000" dirty="0" smtClean="0">
                <a:latin typeface="CjhnxkTimes-Roman"/>
              </a:rPr>
              <a:t>irr0</a:t>
            </a:r>
            <a:r>
              <a:rPr lang="en-US" dirty="0" smtClean="0">
                <a:latin typeface="CjhnxkTimes-Roman"/>
              </a:rPr>
              <a:t>(1 </a:t>
            </a:r>
            <a:r>
              <a:rPr lang="en-US" dirty="0">
                <a:latin typeface="QwjwdpMTSYN"/>
              </a:rPr>
              <a:t>− </a:t>
            </a:r>
            <a:r>
              <a:rPr lang="en-US" i="1" dirty="0" smtClean="0">
                <a:latin typeface="XsjyksMTMI"/>
              </a:rPr>
              <a:t>T/T</a:t>
            </a:r>
            <a:r>
              <a:rPr lang="en-US" b="0" i="0" u="none" strike="noStrike" baseline="-25000" dirty="0" smtClean="0">
                <a:latin typeface="CjhnxkTimes-Roman"/>
              </a:rPr>
              <a:t>c0</a:t>
            </a:r>
            <a:r>
              <a:rPr lang="en-US" b="0" i="0" u="none" strike="noStrike" baseline="0" dirty="0" smtClean="0">
                <a:latin typeface="CjhnxkTimes-Roman"/>
              </a:rPr>
              <a:t>)</a:t>
            </a:r>
            <a:r>
              <a:rPr lang="en-US" b="0" i="1" u="none" strike="noStrike" baseline="30000" dirty="0" smtClean="0">
                <a:latin typeface="XsjyksMTMI"/>
              </a:rPr>
              <a:t>n</a:t>
            </a:r>
            <a:endParaRPr lang="ru-RU" baseline="30000" dirty="0"/>
          </a:p>
        </p:txBody>
      </p:sp>
      <p:sp>
        <p:nvSpPr>
          <p:cNvPr id="7" name="Прямоугольник 6"/>
          <p:cNvSpPr/>
          <p:nvPr/>
        </p:nvSpPr>
        <p:spPr>
          <a:xfrm>
            <a:off x="6109711" y="1202924"/>
            <a:ext cx="1705691" cy="369332"/>
          </a:xfrm>
          <a:prstGeom prst="rect">
            <a:avLst/>
          </a:prstGeom>
        </p:spPr>
        <p:txBody>
          <a:bodyPr wrap="square">
            <a:spAutoFit/>
          </a:bodyPr>
          <a:lstStyle/>
          <a:p>
            <a:r>
              <a:rPr lang="en-US" i="1" dirty="0" smtClean="0">
                <a:latin typeface="XsjyksMTMI"/>
              </a:rPr>
              <a:t>H</a:t>
            </a:r>
            <a:r>
              <a:rPr lang="en-US" b="0" i="0" u="none" strike="noStrike" baseline="-25000" dirty="0" smtClean="0">
                <a:latin typeface="CjhnxkTimes-Roman"/>
              </a:rPr>
              <a:t>C2</a:t>
            </a:r>
            <a:r>
              <a:rPr lang="en-US" sz="800" b="0" i="0" u="none" strike="noStrike" baseline="0" dirty="0" smtClean="0">
                <a:latin typeface="CjhnxkTimes-Roman"/>
              </a:rPr>
              <a:t> </a:t>
            </a:r>
            <a:r>
              <a:rPr lang="en-US" dirty="0">
                <a:latin typeface="QwjwdpMTSYN"/>
              </a:rPr>
              <a:t>= </a:t>
            </a:r>
            <a:r>
              <a:rPr lang="en-US" i="1" dirty="0" err="1" smtClean="0">
                <a:latin typeface="XsjyksMTMI"/>
              </a:rPr>
              <a:t>H</a:t>
            </a:r>
            <a:r>
              <a:rPr lang="en-US" b="0" i="0" u="none" strike="noStrike" baseline="-25000" dirty="0" err="1" smtClean="0">
                <a:latin typeface="CjhnxkTimes-Roman"/>
              </a:rPr>
              <a:t>irr</a:t>
            </a:r>
            <a:endParaRPr lang="ru-RU" baseline="30000" dirty="0"/>
          </a:p>
        </p:txBody>
      </p:sp>
      <p:sp>
        <p:nvSpPr>
          <p:cNvPr id="8" name="Прямоугольник 7"/>
          <p:cNvSpPr/>
          <p:nvPr/>
        </p:nvSpPr>
        <p:spPr>
          <a:xfrm>
            <a:off x="5663328" y="2808537"/>
            <a:ext cx="2152072" cy="369332"/>
          </a:xfrm>
          <a:prstGeom prst="rect">
            <a:avLst/>
          </a:prstGeom>
        </p:spPr>
        <p:txBody>
          <a:bodyPr wrap="square">
            <a:spAutoFit/>
          </a:bodyPr>
          <a:lstStyle/>
          <a:p>
            <a:r>
              <a:rPr lang="en-US" i="1" dirty="0" smtClean="0">
                <a:latin typeface="XsjyksMTMI"/>
              </a:rPr>
              <a:t>J</a:t>
            </a:r>
            <a:r>
              <a:rPr lang="en-US" b="0" i="0" u="none" strike="noStrike" baseline="-25000" dirty="0" smtClean="0">
                <a:latin typeface="CjhnxkTimes-Roman"/>
              </a:rPr>
              <a:t>C</a:t>
            </a:r>
            <a:r>
              <a:rPr lang="en-US" sz="800" b="0" i="0" u="none" strike="noStrike" baseline="0" dirty="0" smtClean="0">
                <a:latin typeface="CjhnxkTimes-Roman"/>
              </a:rPr>
              <a:t> </a:t>
            </a:r>
            <a:r>
              <a:rPr lang="en-US" dirty="0">
                <a:latin typeface="QwjwdpMTSYN"/>
              </a:rPr>
              <a:t>= </a:t>
            </a:r>
            <a:r>
              <a:rPr lang="en-US" i="1" dirty="0" smtClean="0">
                <a:latin typeface="XsjyksMTMI"/>
              </a:rPr>
              <a:t>J</a:t>
            </a:r>
            <a:r>
              <a:rPr lang="en-US" b="0" i="0" u="none" strike="noStrike" baseline="-25000" dirty="0" smtClean="0">
                <a:latin typeface="CjhnxkTimes-Roman"/>
              </a:rPr>
              <a:t>C0</a:t>
            </a:r>
            <a:r>
              <a:rPr lang="en-US" dirty="0" smtClean="0">
                <a:latin typeface="CjhnxkTimes-Roman"/>
              </a:rPr>
              <a:t>(1 </a:t>
            </a:r>
            <a:r>
              <a:rPr lang="en-US" dirty="0">
                <a:latin typeface="QwjwdpMTSYN"/>
              </a:rPr>
              <a:t>− </a:t>
            </a:r>
            <a:r>
              <a:rPr lang="en-US" i="1" dirty="0" smtClean="0">
                <a:latin typeface="XsjyksMTMI"/>
              </a:rPr>
              <a:t>T/T</a:t>
            </a:r>
            <a:r>
              <a:rPr lang="en-US" b="0" i="0" u="none" strike="noStrike" baseline="-25000" dirty="0" smtClean="0">
                <a:latin typeface="CjhnxkTimes-Roman"/>
              </a:rPr>
              <a:t>c0</a:t>
            </a:r>
            <a:r>
              <a:rPr lang="en-US" b="0" i="0" u="none" strike="noStrike" baseline="0" dirty="0" smtClean="0">
                <a:latin typeface="CjhnxkTimes-Roman"/>
              </a:rPr>
              <a:t>)</a:t>
            </a:r>
            <a:r>
              <a:rPr lang="en-US" b="0" i="1" u="none" strike="noStrike" baseline="30000" dirty="0" smtClean="0">
                <a:latin typeface="XsjyksMTMI"/>
              </a:rPr>
              <a:t>n</a:t>
            </a:r>
            <a:endParaRPr lang="ru-RU" baseline="30000" dirty="0"/>
          </a:p>
        </p:txBody>
      </p:sp>
      <p:sp>
        <p:nvSpPr>
          <p:cNvPr id="9" name="Прямоугольник 8"/>
          <p:cNvSpPr/>
          <p:nvPr/>
        </p:nvSpPr>
        <p:spPr>
          <a:xfrm>
            <a:off x="4944012" y="3276336"/>
            <a:ext cx="4037084" cy="646331"/>
          </a:xfrm>
          <a:prstGeom prst="rect">
            <a:avLst/>
          </a:prstGeom>
        </p:spPr>
        <p:txBody>
          <a:bodyPr wrap="square">
            <a:spAutoFit/>
          </a:bodyPr>
          <a:lstStyle/>
          <a:p>
            <a:r>
              <a:rPr lang="en-US" i="1" dirty="0" smtClean="0">
                <a:latin typeface="XsjyksMTMI"/>
              </a:rPr>
              <a:t>T</a:t>
            </a:r>
            <a:r>
              <a:rPr lang="en-US" b="0" i="0" u="none" strike="noStrike" baseline="-25000" dirty="0" smtClean="0">
                <a:latin typeface="CjhnxkTimes-Roman"/>
              </a:rPr>
              <a:t>C0</a:t>
            </a:r>
            <a:r>
              <a:rPr lang="en-US" sz="800" b="0" i="0" u="none" strike="noStrike" baseline="0" dirty="0" smtClean="0">
                <a:latin typeface="CjhnxkTimes-Roman"/>
              </a:rPr>
              <a:t> </a:t>
            </a:r>
            <a:r>
              <a:rPr lang="en-US" dirty="0">
                <a:latin typeface="CjhnxkTimes-Roman"/>
              </a:rPr>
              <a:t>is the critical temperature </a:t>
            </a:r>
            <a:endParaRPr lang="en-US" dirty="0" smtClean="0">
              <a:latin typeface="CjhnxkTimes-Roman"/>
            </a:endParaRPr>
          </a:p>
          <a:p>
            <a:r>
              <a:rPr lang="en-US" dirty="0">
                <a:latin typeface="CjhnxkTimes-Roman"/>
              </a:rPr>
              <a:t> </a:t>
            </a:r>
            <a:r>
              <a:rPr lang="en-US" dirty="0" smtClean="0">
                <a:latin typeface="CjhnxkTimes-Roman"/>
              </a:rPr>
              <a:t>     at zero external field and current</a:t>
            </a:r>
            <a:endParaRPr lang="ru-RU" dirty="0"/>
          </a:p>
        </p:txBody>
      </p:sp>
      <p:sp>
        <p:nvSpPr>
          <p:cNvPr id="10" name="Прямоугольник 9"/>
          <p:cNvSpPr/>
          <p:nvPr/>
        </p:nvSpPr>
        <p:spPr>
          <a:xfrm>
            <a:off x="4944014" y="4492792"/>
            <a:ext cx="4025933" cy="369332"/>
          </a:xfrm>
          <a:prstGeom prst="rect">
            <a:avLst/>
          </a:prstGeom>
        </p:spPr>
        <p:txBody>
          <a:bodyPr wrap="square">
            <a:spAutoFit/>
          </a:bodyPr>
          <a:lstStyle/>
          <a:p>
            <a:r>
              <a:rPr lang="en-US" i="1" dirty="0" smtClean="0">
                <a:latin typeface="XsjyksMTMI"/>
              </a:rPr>
              <a:t>J</a:t>
            </a:r>
            <a:r>
              <a:rPr lang="en-US" b="0" i="0" u="none" strike="noStrike" baseline="-25000" dirty="0" smtClean="0">
                <a:latin typeface="CjhnxkTimes-Roman"/>
              </a:rPr>
              <a:t>C0</a:t>
            </a:r>
            <a:r>
              <a:rPr lang="en-US" sz="800" b="0" i="0" u="none" strike="noStrike" baseline="0" dirty="0" smtClean="0">
                <a:latin typeface="CjhnxkTimes-Roman"/>
              </a:rPr>
              <a:t> </a:t>
            </a:r>
            <a:r>
              <a:rPr lang="en-US" dirty="0" smtClean="0">
                <a:latin typeface="CjhnxkTimes-Roman"/>
              </a:rPr>
              <a:t>is the critical current </a:t>
            </a:r>
            <a:r>
              <a:rPr lang="en-US" dirty="0">
                <a:latin typeface="CjhnxkTimes-Roman"/>
              </a:rPr>
              <a:t>at 0 K</a:t>
            </a:r>
            <a:endParaRPr lang="ru-RU" dirty="0"/>
          </a:p>
        </p:txBody>
      </p:sp>
      <p:sp>
        <p:nvSpPr>
          <p:cNvPr id="11" name="Прямоугольник 10"/>
          <p:cNvSpPr/>
          <p:nvPr/>
        </p:nvSpPr>
        <p:spPr>
          <a:xfrm>
            <a:off x="4944014" y="4028832"/>
            <a:ext cx="3711897" cy="369332"/>
          </a:xfrm>
          <a:prstGeom prst="rect">
            <a:avLst/>
          </a:prstGeom>
        </p:spPr>
        <p:txBody>
          <a:bodyPr wrap="square">
            <a:spAutoFit/>
          </a:bodyPr>
          <a:lstStyle/>
          <a:p>
            <a:r>
              <a:rPr lang="en-US" i="1" dirty="0" smtClean="0">
                <a:latin typeface="XsjyksMTMI"/>
              </a:rPr>
              <a:t>H</a:t>
            </a:r>
            <a:r>
              <a:rPr lang="en-US" b="0" i="0" u="none" strike="noStrike" baseline="-25000" dirty="0" smtClean="0">
                <a:latin typeface="CjhnxkTimes-Roman"/>
              </a:rPr>
              <a:t>irr0</a:t>
            </a:r>
            <a:r>
              <a:rPr lang="en-US" sz="800" b="0" i="0" u="none" strike="noStrike" baseline="0" dirty="0" smtClean="0">
                <a:latin typeface="CjhnxkTimes-Roman"/>
              </a:rPr>
              <a:t> </a:t>
            </a:r>
            <a:r>
              <a:rPr lang="en-US" dirty="0" smtClean="0">
                <a:latin typeface="CjhnxkTimes-Roman"/>
              </a:rPr>
              <a:t>is </a:t>
            </a:r>
            <a:r>
              <a:rPr lang="en-US" dirty="0">
                <a:solidFill>
                  <a:prstClr val="black"/>
                </a:solidFill>
                <a:latin typeface="CjhnxkTimes-Roman"/>
              </a:rPr>
              <a:t>the irreversibility field </a:t>
            </a:r>
            <a:r>
              <a:rPr lang="en-US" dirty="0" smtClean="0">
                <a:latin typeface="CjhnxkTimes-Roman"/>
              </a:rPr>
              <a:t>at </a:t>
            </a:r>
            <a:r>
              <a:rPr lang="en-US" dirty="0">
                <a:latin typeface="CjhnxkTimes-Roman"/>
              </a:rPr>
              <a:t>0 K</a:t>
            </a:r>
            <a:endParaRPr lang="ru-RU" dirty="0"/>
          </a:p>
        </p:txBody>
      </p:sp>
      <p:sp>
        <p:nvSpPr>
          <p:cNvPr id="12" name="Прямоугольник 11"/>
          <p:cNvSpPr/>
          <p:nvPr/>
        </p:nvSpPr>
        <p:spPr>
          <a:xfrm>
            <a:off x="1833281" y="5254680"/>
            <a:ext cx="5982121" cy="369332"/>
          </a:xfrm>
          <a:prstGeom prst="rect">
            <a:avLst/>
          </a:prstGeom>
        </p:spPr>
        <p:txBody>
          <a:bodyPr wrap="square">
            <a:spAutoFit/>
          </a:bodyPr>
          <a:lstStyle/>
          <a:p>
            <a:r>
              <a:rPr lang="en-US" i="1" dirty="0" smtClean="0">
                <a:latin typeface="XsjyksMTMI"/>
              </a:rPr>
              <a:t>n </a:t>
            </a:r>
            <a:r>
              <a:rPr lang="en-US" sz="800" b="0" i="0" u="none" strike="noStrike" baseline="0" dirty="0" smtClean="0">
                <a:latin typeface="CjhnxkTimes-Roman"/>
              </a:rPr>
              <a:t> </a:t>
            </a:r>
            <a:r>
              <a:rPr lang="en-US" dirty="0" smtClean="0">
                <a:latin typeface="CjhnxkTimes-Roman"/>
              </a:rPr>
              <a:t>is the exponent,  which depends on vortex properties</a:t>
            </a:r>
            <a:endParaRPr lang="ru-RU" dirty="0"/>
          </a:p>
        </p:txBody>
      </p:sp>
      <p:sp>
        <p:nvSpPr>
          <p:cNvPr id="2" name="Прямоугольник 1"/>
          <p:cNvSpPr/>
          <p:nvPr/>
        </p:nvSpPr>
        <p:spPr>
          <a:xfrm>
            <a:off x="2574980" y="260648"/>
            <a:ext cx="3994042" cy="369332"/>
          </a:xfrm>
          <a:prstGeom prst="rect">
            <a:avLst/>
          </a:prstGeom>
        </p:spPr>
        <p:txBody>
          <a:bodyPr wrap="none">
            <a:spAutoFit/>
          </a:bodyPr>
          <a:lstStyle/>
          <a:p>
            <a:pPr marL="285750" indent="-285750" algn="ctr"/>
            <a:r>
              <a:rPr lang="en-US" b="1" dirty="0" smtClean="0">
                <a:solidFill>
                  <a:srgbClr val="000099"/>
                </a:solidFill>
                <a:latin typeface="Arial" pitchFamily="34" charset="0"/>
                <a:cs typeface="Arial" pitchFamily="34" charset="0"/>
              </a:rPr>
              <a:t>Critical parameters </a:t>
            </a:r>
            <a:r>
              <a:rPr lang="en-US" b="1" dirty="0">
                <a:solidFill>
                  <a:srgbClr val="000099"/>
                </a:solidFill>
                <a:latin typeface="Arial" pitchFamily="34" charset="0"/>
                <a:cs typeface="Arial" pitchFamily="34" charset="0"/>
              </a:rPr>
              <a:t>of YBa</a:t>
            </a:r>
            <a:r>
              <a:rPr lang="en-US" b="1" baseline="-25000" dirty="0">
                <a:solidFill>
                  <a:srgbClr val="000099"/>
                </a:solidFill>
                <a:latin typeface="Arial" pitchFamily="34" charset="0"/>
                <a:cs typeface="Arial" pitchFamily="34" charset="0"/>
              </a:rPr>
              <a:t>2</a:t>
            </a:r>
            <a:r>
              <a:rPr lang="en-US" b="1" dirty="0">
                <a:solidFill>
                  <a:srgbClr val="000099"/>
                </a:solidFill>
                <a:latin typeface="Arial" pitchFamily="34" charset="0"/>
                <a:cs typeface="Arial" pitchFamily="34" charset="0"/>
              </a:rPr>
              <a:t>Cu</a:t>
            </a:r>
            <a:r>
              <a:rPr lang="en-US" b="1" baseline="-25000" dirty="0">
                <a:solidFill>
                  <a:srgbClr val="000099"/>
                </a:solidFill>
                <a:latin typeface="Arial" pitchFamily="34" charset="0"/>
                <a:cs typeface="Arial" pitchFamily="34" charset="0"/>
              </a:rPr>
              <a:t>3</a:t>
            </a:r>
            <a:r>
              <a:rPr lang="en-US" b="1" dirty="0">
                <a:solidFill>
                  <a:srgbClr val="000099"/>
                </a:solidFill>
                <a:latin typeface="Arial" pitchFamily="34" charset="0"/>
                <a:cs typeface="Arial" pitchFamily="34" charset="0"/>
              </a:rPr>
              <a:t>O</a:t>
            </a:r>
            <a:r>
              <a:rPr lang="en-US" b="1" baseline="-25000" dirty="0">
                <a:solidFill>
                  <a:srgbClr val="000099"/>
                </a:solidFill>
                <a:latin typeface="Arial" pitchFamily="34" charset="0"/>
                <a:cs typeface="Arial" pitchFamily="34" charset="0"/>
              </a:rPr>
              <a:t>x</a:t>
            </a:r>
            <a:r>
              <a:rPr lang="en-US" b="1" dirty="0">
                <a:solidFill>
                  <a:srgbClr val="000099"/>
                </a:solidFill>
                <a:latin typeface="Arial" pitchFamily="34" charset="0"/>
                <a:cs typeface="Arial" pitchFamily="34" charset="0"/>
              </a:rPr>
              <a:t> </a:t>
            </a:r>
            <a:r>
              <a:rPr lang="ru-RU" b="1" dirty="0" smtClean="0">
                <a:solidFill>
                  <a:srgbClr val="000099"/>
                </a:solidFill>
              </a:rPr>
              <a:t> </a:t>
            </a:r>
            <a:endParaRPr lang="en-US" b="1" dirty="0">
              <a:solidFill>
                <a:srgbClr val="000099"/>
              </a:solidFill>
            </a:endParaRPr>
          </a:p>
        </p:txBody>
      </p:sp>
    </p:spTree>
    <p:extLst>
      <p:ext uri="{BB962C8B-B14F-4D97-AF65-F5344CB8AC3E}">
        <p14:creationId xmlns:p14="http://schemas.microsoft.com/office/powerpoint/2010/main" val="100350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64"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006612"/>
            <a:ext cx="4210790" cy="3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79748" y="260649"/>
            <a:ext cx="4488191" cy="369332"/>
          </a:xfrm>
          <a:prstGeom prst="rect">
            <a:avLst/>
          </a:prstGeom>
        </p:spPr>
        <p:txBody>
          <a:bodyPr wrap="square">
            <a:spAutoFit/>
          </a:bodyPr>
          <a:lstStyle/>
          <a:p>
            <a:r>
              <a:rPr lang="en-US" b="1" cap="all" dirty="0">
                <a:solidFill>
                  <a:srgbClr val="000099"/>
                </a:solidFill>
                <a:latin typeface="Arial" pitchFamily="34" charset="0"/>
                <a:ea typeface="Arial Unicode MS" pitchFamily="34" charset="-128"/>
                <a:cs typeface="Arial" pitchFamily="34" charset="0"/>
              </a:rPr>
              <a:t>Magnetic Field - Temperature</a:t>
            </a:r>
            <a:endParaRPr lang="ru-RU" b="1" cap="all" dirty="0">
              <a:solidFill>
                <a:srgbClr val="000099"/>
              </a:solidFill>
              <a:latin typeface="Arial" pitchFamily="34" charset="0"/>
              <a:ea typeface="Arial Unicode MS" pitchFamily="34" charset="-128"/>
              <a:cs typeface="Arial" pitchFamily="34" charset="0"/>
            </a:endParaRPr>
          </a:p>
        </p:txBody>
      </p:sp>
      <p:sp>
        <p:nvSpPr>
          <p:cNvPr id="14" name="Прямоугольник 13"/>
          <p:cNvSpPr/>
          <p:nvPr/>
        </p:nvSpPr>
        <p:spPr>
          <a:xfrm>
            <a:off x="5637104" y="4149080"/>
            <a:ext cx="951120" cy="369332"/>
          </a:xfrm>
          <a:prstGeom prst="rect">
            <a:avLst/>
          </a:prstGeom>
        </p:spPr>
        <p:txBody>
          <a:bodyPr wrap="square">
            <a:spAutoFit/>
          </a:bodyPr>
          <a:lstStyle/>
          <a:p>
            <a:r>
              <a:rPr lang="en-US" i="1" dirty="0" smtClean="0">
                <a:latin typeface="XsjyksMTMI"/>
              </a:rPr>
              <a:t>B</a:t>
            </a:r>
            <a:r>
              <a:rPr lang="en-US" baseline="-25000" dirty="0" smtClean="0">
                <a:latin typeface="CjhnxkTimes-Roman"/>
              </a:rPr>
              <a:t>C </a:t>
            </a:r>
            <a:r>
              <a:rPr lang="en-US" dirty="0" smtClean="0">
                <a:latin typeface="CjhnxkTimes-Roman"/>
              </a:rPr>
              <a:t>(</a:t>
            </a:r>
            <a:r>
              <a:rPr lang="en-US" i="1" dirty="0" smtClean="0">
                <a:latin typeface="CjhnxkTimes-Roman"/>
              </a:rPr>
              <a:t>T</a:t>
            </a:r>
            <a:r>
              <a:rPr lang="en-US" dirty="0" smtClean="0">
                <a:latin typeface="CjhnxkTimes-Roman"/>
              </a:rPr>
              <a:t>)</a:t>
            </a:r>
            <a:endParaRPr lang="ru-RU" dirty="0"/>
          </a:p>
        </p:txBody>
      </p:sp>
      <p:cxnSp>
        <p:nvCxnSpPr>
          <p:cNvPr id="15" name="Прямая со стрелкой 14"/>
          <p:cNvCxnSpPr/>
          <p:nvPr/>
        </p:nvCxnSpPr>
        <p:spPr>
          <a:xfrm flipH="1" flipV="1">
            <a:off x="5854966" y="3639033"/>
            <a:ext cx="172901" cy="452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6158307" y="3573016"/>
            <a:ext cx="212437" cy="452583"/>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6287012" y="3589148"/>
            <a:ext cx="517236" cy="452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22966" y="5333528"/>
            <a:ext cx="5510945" cy="369332"/>
          </a:xfrm>
          <a:prstGeom prst="rect">
            <a:avLst/>
          </a:prstGeom>
        </p:spPr>
        <p:txBody>
          <a:bodyPr wrap="square">
            <a:spAutoFit/>
          </a:bodyPr>
          <a:lstStyle/>
          <a:p>
            <a:r>
              <a:rPr lang="en-US" i="1" dirty="0" smtClean="0">
                <a:latin typeface="XsjyksMTMI"/>
              </a:rPr>
              <a:t>T</a:t>
            </a:r>
            <a:r>
              <a:rPr lang="en-US" b="0" i="0" u="none" strike="noStrike" baseline="-25000" dirty="0" smtClean="0">
                <a:latin typeface="CjhnxkTimes-Roman"/>
              </a:rPr>
              <a:t>C0</a:t>
            </a:r>
            <a:r>
              <a:rPr lang="en-US" sz="800" b="0" i="0" u="none" strike="noStrike" baseline="0" dirty="0" smtClean="0">
                <a:latin typeface="CjhnxkTimes-Roman"/>
              </a:rPr>
              <a:t> </a:t>
            </a:r>
            <a:r>
              <a:rPr lang="en-US" dirty="0">
                <a:latin typeface="CjhnxkTimes-Roman"/>
              </a:rPr>
              <a:t>is the critical </a:t>
            </a:r>
            <a:r>
              <a:rPr lang="en-US" dirty="0" smtClean="0">
                <a:latin typeface="CjhnxkTimes-Roman"/>
              </a:rPr>
              <a:t>temperature at zero external field</a:t>
            </a:r>
            <a:endParaRPr lang="ru-RU" dirty="0"/>
          </a:p>
        </p:txBody>
      </p:sp>
      <p:sp>
        <p:nvSpPr>
          <p:cNvPr id="19" name="Прямоугольник 18"/>
          <p:cNvSpPr/>
          <p:nvPr/>
        </p:nvSpPr>
        <p:spPr>
          <a:xfrm>
            <a:off x="22965" y="5723964"/>
            <a:ext cx="5510945" cy="369332"/>
          </a:xfrm>
          <a:prstGeom prst="rect">
            <a:avLst/>
          </a:prstGeom>
        </p:spPr>
        <p:txBody>
          <a:bodyPr wrap="square">
            <a:spAutoFit/>
          </a:bodyPr>
          <a:lstStyle/>
          <a:p>
            <a:r>
              <a:rPr lang="en-US" i="1" dirty="0" smtClean="0">
                <a:latin typeface="XsjyksMTMI"/>
              </a:rPr>
              <a:t>T</a:t>
            </a:r>
            <a:r>
              <a:rPr lang="en-US" b="0" i="0" u="none" strike="noStrike" baseline="-25000" dirty="0" smtClean="0">
                <a:latin typeface="CjhnxkTimes-Roman"/>
              </a:rPr>
              <a:t>C</a:t>
            </a:r>
            <a:r>
              <a:rPr lang="en-US" b="0" i="0" u="none" strike="noStrike" dirty="0" smtClean="0">
                <a:latin typeface="CjhnxkTimes-Roman"/>
              </a:rPr>
              <a:t>(</a:t>
            </a:r>
            <a:r>
              <a:rPr lang="en-US" b="0" i="1" u="none" strike="noStrike" dirty="0" smtClean="0">
                <a:latin typeface="CjhnxkTimes-Roman"/>
              </a:rPr>
              <a:t>B</a:t>
            </a:r>
            <a:r>
              <a:rPr lang="en-US" b="0" i="0" u="none" strike="noStrike" dirty="0" smtClean="0">
                <a:latin typeface="CjhnxkTimes-Roman"/>
              </a:rPr>
              <a:t>)</a:t>
            </a:r>
            <a:r>
              <a:rPr lang="en-US" sz="800" b="0" i="0" u="none" strike="noStrike" baseline="0" dirty="0" smtClean="0">
                <a:latin typeface="CjhnxkTimes-Roman"/>
              </a:rPr>
              <a:t>  </a:t>
            </a:r>
            <a:r>
              <a:rPr lang="en-US" dirty="0" smtClean="0">
                <a:latin typeface="CjhnxkTimes-Roman"/>
              </a:rPr>
              <a:t>is </a:t>
            </a:r>
            <a:r>
              <a:rPr lang="en-US" dirty="0">
                <a:latin typeface="CjhnxkTimes-Roman"/>
              </a:rPr>
              <a:t>the critical </a:t>
            </a:r>
            <a:r>
              <a:rPr lang="en-US" dirty="0" smtClean="0">
                <a:latin typeface="CjhnxkTimes-Roman"/>
              </a:rPr>
              <a:t>temperature at certain field </a:t>
            </a:r>
            <a:r>
              <a:rPr lang="en-US" i="1" dirty="0" smtClean="0">
                <a:latin typeface="CjhnxkTimes-Roman"/>
              </a:rPr>
              <a:t>B</a:t>
            </a:r>
            <a:endParaRPr lang="ru-RU" i="1" dirty="0"/>
          </a:p>
        </p:txBody>
      </p:sp>
      <p:sp>
        <p:nvSpPr>
          <p:cNvPr id="20" name="Прямоугольник 19"/>
          <p:cNvSpPr/>
          <p:nvPr/>
        </p:nvSpPr>
        <p:spPr>
          <a:xfrm>
            <a:off x="3645269" y="6156012"/>
            <a:ext cx="5510945" cy="369332"/>
          </a:xfrm>
          <a:prstGeom prst="rect">
            <a:avLst/>
          </a:prstGeom>
        </p:spPr>
        <p:txBody>
          <a:bodyPr wrap="square">
            <a:spAutoFit/>
          </a:bodyPr>
          <a:lstStyle/>
          <a:p>
            <a:r>
              <a:rPr lang="en-US" i="1" dirty="0" smtClean="0">
                <a:latin typeface="XsjyksMTMI"/>
              </a:rPr>
              <a:t>B</a:t>
            </a:r>
            <a:r>
              <a:rPr lang="en-US" b="0" i="0" u="none" strike="noStrike" baseline="-25000" dirty="0" smtClean="0">
                <a:latin typeface="CjhnxkTimes-Roman"/>
              </a:rPr>
              <a:t>C</a:t>
            </a:r>
            <a:r>
              <a:rPr lang="en-US" b="0" i="0" u="none" strike="noStrike" dirty="0" smtClean="0">
                <a:latin typeface="CjhnxkTimes-Roman"/>
              </a:rPr>
              <a:t>(</a:t>
            </a:r>
            <a:r>
              <a:rPr lang="en-US" b="0" i="1" u="none" strike="noStrike" dirty="0" smtClean="0">
                <a:latin typeface="CjhnxkTimes-Roman"/>
              </a:rPr>
              <a:t>T</a:t>
            </a:r>
            <a:r>
              <a:rPr lang="en-US" b="0" i="0" u="none" strike="noStrike" dirty="0" smtClean="0">
                <a:latin typeface="CjhnxkTimes-Roman"/>
              </a:rPr>
              <a:t>) </a:t>
            </a:r>
            <a:r>
              <a:rPr lang="en-US" sz="800" b="0" i="0" u="none" strike="noStrike" baseline="0" dirty="0" smtClean="0">
                <a:latin typeface="CjhnxkTimes-Roman"/>
              </a:rPr>
              <a:t> </a:t>
            </a:r>
            <a:r>
              <a:rPr lang="en-US" dirty="0">
                <a:latin typeface="CjhnxkTimes-Roman"/>
              </a:rPr>
              <a:t>is the critical </a:t>
            </a:r>
            <a:r>
              <a:rPr lang="en-US" dirty="0" smtClean="0">
                <a:latin typeface="CjhnxkTimes-Roman"/>
              </a:rPr>
              <a:t>field at </a:t>
            </a:r>
            <a:r>
              <a:rPr lang="en-US" dirty="0">
                <a:latin typeface="CjhnxkTimes-Roman"/>
              </a:rPr>
              <a:t>certain </a:t>
            </a:r>
            <a:r>
              <a:rPr lang="en-US" dirty="0" smtClean="0">
                <a:solidFill>
                  <a:prstClr val="black"/>
                </a:solidFill>
                <a:latin typeface="CjhnxkTimes-Roman"/>
              </a:rPr>
              <a:t>temperature </a:t>
            </a:r>
            <a:r>
              <a:rPr lang="en-US" i="1" dirty="0" smtClean="0">
                <a:latin typeface="CjhnxkTimes-Roman"/>
              </a:rPr>
              <a:t>T</a:t>
            </a:r>
            <a:endParaRPr lang="ru-RU" i="1" dirty="0"/>
          </a:p>
        </p:txBody>
      </p:sp>
      <p:sp>
        <p:nvSpPr>
          <p:cNvPr id="2" name="Прямоугольник 1"/>
          <p:cNvSpPr/>
          <p:nvPr/>
        </p:nvSpPr>
        <p:spPr>
          <a:xfrm>
            <a:off x="222470" y="4746630"/>
            <a:ext cx="8742018" cy="338554"/>
          </a:xfrm>
          <a:prstGeom prst="rect">
            <a:avLst/>
          </a:prstGeom>
        </p:spPr>
        <p:txBody>
          <a:bodyPr wrap="square">
            <a:spAutoFit/>
          </a:bodyPr>
          <a:lstStyle/>
          <a:p>
            <a:r>
              <a:rPr lang="en-US" sz="1600" dirty="0" smtClean="0">
                <a:latin typeface="Arial" pitchFamily="34" charset="0"/>
                <a:ea typeface="Arial Unicode MS" panose="020B0604020202020204" pitchFamily="34" charset="-128"/>
                <a:cs typeface="Arial" pitchFamily="34" charset="0"/>
              </a:rPr>
              <a:t>Fig 4.</a:t>
            </a:r>
            <a:r>
              <a:rPr lang="en-US" sz="1600" dirty="0" smtClean="0">
                <a:latin typeface="Arial" pitchFamily="34" charset="0"/>
                <a:cs typeface="Arial" pitchFamily="34" charset="0"/>
              </a:rPr>
              <a:t> </a:t>
            </a:r>
            <a:r>
              <a:rPr lang="en-US" sz="1600" dirty="0" smtClean="0">
                <a:latin typeface="Arial" pitchFamily="34" charset="0"/>
                <a:ea typeface="Arial Unicode MS" panose="020B0604020202020204" pitchFamily="34" charset="-128"/>
                <a:cs typeface="Arial" pitchFamily="34" charset="0"/>
              </a:rPr>
              <a:t>Temperature and magnetic field </a:t>
            </a:r>
            <a:r>
              <a:rPr lang="en-US" sz="1600" dirty="0">
                <a:latin typeface="Arial" pitchFamily="34" charset="0"/>
                <a:ea typeface="Arial Unicode MS" panose="020B0604020202020204" pitchFamily="34" charset="-128"/>
                <a:cs typeface="Arial" pitchFamily="34" charset="0"/>
              </a:rPr>
              <a:t>dependences </a:t>
            </a:r>
            <a:r>
              <a:rPr lang="en-US" sz="1600" dirty="0" smtClean="0">
                <a:latin typeface="Arial" pitchFamily="34" charset="0"/>
                <a:ea typeface="Arial Unicode MS" panose="020B0604020202020204" pitchFamily="34" charset="-128"/>
                <a:cs typeface="Arial" pitchFamily="34" charset="0"/>
              </a:rPr>
              <a:t>resistance of the HTS-</a:t>
            </a:r>
            <a:r>
              <a:rPr lang="en-US" sz="1600" dirty="0" err="1" smtClean="0">
                <a:latin typeface="Arial" pitchFamily="34" charset="0"/>
                <a:ea typeface="Arial Unicode MS" panose="020B0604020202020204" pitchFamily="34" charset="-128"/>
                <a:cs typeface="Arial" pitchFamily="34" charset="0"/>
              </a:rPr>
              <a:t>init</a:t>
            </a:r>
            <a:r>
              <a:rPr lang="en-US" sz="1600" dirty="0" smtClean="0">
                <a:latin typeface="Arial" pitchFamily="34" charset="0"/>
                <a:ea typeface="Arial Unicode MS" panose="020B0604020202020204" pitchFamily="34" charset="-128"/>
                <a:cs typeface="Arial" pitchFamily="34" charset="0"/>
              </a:rPr>
              <a:t> film</a:t>
            </a:r>
            <a:endParaRPr lang="ru-RU" sz="1600" dirty="0">
              <a:latin typeface="Arial" pitchFamily="34" charset="0"/>
              <a:ea typeface="Arial Unicode MS" panose="020B0604020202020204" pitchFamily="34" charset="-128"/>
              <a:cs typeface="Arial" pitchFamily="34" charset="0"/>
            </a:endParaRPr>
          </a:p>
        </p:txBody>
      </p:sp>
      <p:pic>
        <p:nvPicPr>
          <p:cNvPr id="5736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70" y="1064974"/>
            <a:ext cx="4205514" cy="321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Прямая со стрелкой 8"/>
          <p:cNvCxnSpPr/>
          <p:nvPr/>
        </p:nvCxnSpPr>
        <p:spPr>
          <a:xfrm>
            <a:off x="916155" y="3347700"/>
            <a:ext cx="199461" cy="369332"/>
          </a:xfrm>
          <a:prstGeom prst="straightConnector1">
            <a:avLst/>
          </a:prstGeom>
          <a:ln>
            <a:solidFill>
              <a:srgbClr val="99009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1043608" y="3347537"/>
            <a:ext cx="421730" cy="369332"/>
          </a:xfrm>
          <a:prstGeom prst="straightConnector1">
            <a:avLst/>
          </a:prstGeom>
          <a:ln>
            <a:solidFill>
              <a:srgbClr val="99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1115616" y="3284809"/>
            <a:ext cx="667701" cy="421133"/>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3229076" y="3652757"/>
            <a:ext cx="313832" cy="732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385992" y="4277464"/>
            <a:ext cx="637949" cy="369332"/>
          </a:xfrm>
          <a:prstGeom prst="rect">
            <a:avLst/>
          </a:prstGeom>
        </p:spPr>
        <p:txBody>
          <a:bodyPr wrap="square">
            <a:spAutoFit/>
          </a:bodyPr>
          <a:lstStyle/>
          <a:p>
            <a:r>
              <a:rPr lang="en-US" i="1" dirty="0">
                <a:latin typeface="XsjyksMTMI"/>
              </a:rPr>
              <a:t>T</a:t>
            </a:r>
            <a:r>
              <a:rPr lang="en-US" baseline="-25000" dirty="0">
                <a:latin typeface="CjhnxkTimes-Roman"/>
              </a:rPr>
              <a:t>C0</a:t>
            </a:r>
            <a:endParaRPr lang="ru-RU" dirty="0"/>
          </a:p>
        </p:txBody>
      </p:sp>
      <p:sp>
        <p:nvSpPr>
          <p:cNvPr id="8" name="Прямоугольник 7"/>
          <p:cNvSpPr/>
          <p:nvPr/>
        </p:nvSpPr>
        <p:spPr>
          <a:xfrm>
            <a:off x="463661" y="2985382"/>
            <a:ext cx="890543" cy="369332"/>
          </a:xfrm>
          <a:prstGeom prst="rect">
            <a:avLst/>
          </a:prstGeom>
        </p:spPr>
        <p:txBody>
          <a:bodyPr wrap="square">
            <a:spAutoFit/>
          </a:bodyPr>
          <a:lstStyle/>
          <a:p>
            <a:r>
              <a:rPr lang="en-US" i="1" dirty="0" smtClean="0">
                <a:latin typeface="XsjyksMTMI"/>
              </a:rPr>
              <a:t>T</a:t>
            </a:r>
            <a:r>
              <a:rPr lang="en-US" baseline="-25000" dirty="0" smtClean="0">
                <a:latin typeface="CjhnxkTimes-Roman"/>
              </a:rPr>
              <a:t>C </a:t>
            </a:r>
            <a:r>
              <a:rPr lang="en-US" dirty="0" smtClean="0">
                <a:latin typeface="CjhnxkTimes-Roman"/>
              </a:rPr>
              <a:t>(</a:t>
            </a:r>
            <a:r>
              <a:rPr lang="en-US" i="1" dirty="0" smtClean="0">
                <a:latin typeface="CjhnxkTimes-Roman"/>
              </a:rPr>
              <a:t>B</a:t>
            </a:r>
            <a:r>
              <a:rPr lang="en-US" dirty="0" smtClean="0">
                <a:latin typeface="CjhnxkTimes-Roman"/>
              </a:rPr>
              <a:t>)</a:t>
            </a:r>
            <a:endParaRPr lang="ru-RU" dirty="0"/>
          </a:p>
        </p:txBody>
      </p:sp>
    </p:spTree>
    <p:extLst>
      <p:ext uri="{BB962C8B-B14F-4D97-AF65-F5344CB8AC3E}">
        <p14:creationId xmlns:p14="http://schemas.microsoft.com/office/powerpoint/2010/main" val="1957873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6465</TotalTime>
  <Words>1017</Words>
  <Application>Microsoft Office PowerPoint</Application>
  <PresentationFormat>Экран (4:3)</PresentationFormat>
  <Paragraphs>166</Paragraphs>
  <Slides>16</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Трек</vt:lpstr>
      <vt:lpstr>Graph</vt:lpstr>
      <vt:lpstr>Презентация PowerPoint</vt:lpstr>
      <vt:lpstr>Motivation</vt:lpstr>
      <vt:lpstr>Object</vt:lpstr>
      <vt:lpstr>Experimental equipment  CFHFMS, confocal Raman spectrometer, XRD, EDX</vt:lpstr>
      <vt:lpstr>Structure  YBa2Cu3Ox</vt:lpstr>
      <vt:lpstr>Structure YBa2Cu3Ox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Vibrating Sample Magnetometry (VSM) results</vt:lpstr>
      <vt:lpstr>Vibrating Sample Magnetometry (VSM) results</vt:lpstr>
      <vt:lpstr>AC magnetic susceptibility results</vt:lpstr>
      <vt:lpstr>Презентация PowerPoint</vt:lpstr>
    </vt:vector>
  </TitlesOfParts>
  <Company>Curnos™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Лабораторный комплекс CFHF на базе рефрижератора замкнутого цикла (Cryogenic Ltd., Англия)</dc:title>
  <dc:creator>Atton</dc:creator>
  <cp:lastModifiedBy>Atton</cp:lastModifiedBy>
  <cp:revision>255</cp:revision>
  <dcterms:created xsi:type="dcterms:W3CDTF">2015-05-05T11:09:36Z</dcterms:created>
  <dcterms:modified xsi:type="dcterms:W3CDTF">2023-08-29T09:42:17Z</dcterms:modified>
</cp:coreProperties>
</file>