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90" r:id="rId5"/>
    <p:sldId id="291" r:id="rId6"/>
    <p:sldId id="292" r:id="rId7"/>
    <p:sldId id="264" r:id="rId8"/>
    <p:sldId id="266" r:id="rId9"/>
    <p:sldId id="268" r:id="rId10"/>
    <p:sldId id="293" r:id="rId11"/>
    <p:sldId id="279" r:id="rId12"/>
    <p:sldId id="269" r:id="rId13"/>
    <p:sldId id="270" r:id="rId14"/>
    <p:sldId id="29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6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8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42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24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20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11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41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77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0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13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54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6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DAB9F-051E-4A20-9563-7B4F5B7B878A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F71B0-5A8B-44FF-AF08-946EFDE15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50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file:///C:\var\folders\cp\q7mwkswx1gx1gv3_0jl_s5fm0000gq\T\com.microsoft.Word\WebArchiveCopyPasteTempFiles\page10image55474192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Investigation of the perspectives of accelerator driven subcritical reactors with ion beams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993923"/>
            <a:ext cx="9144000" cy="975241"/>
          </a:xfrm>
        </p:spPr>
        <p:txBody>
          <a:bodyPr>
            <a:normAutofit fontScale="92500" lnSpcReduction="20000"/>
          </a:bodyPr>
          <a:lstStyle/>
          <a:p>
            <a:r>
              <a:rPr lang="en-US" sz="3800" dirty="0" err="1"/>
              <a:t>Mihaela</a:t>
            </a:r>
            <a:r>
              <a:rPr lang="en-US" sz="3800" dirty="0"/>
              <a:t> </a:t>
            </a:r>
            <a:r>
              <a:rPr lang="en-US" sz="3800" dirty="0" err="1"/>
              <a:t>Paraipan</a:t>
            </a:r>
            <a:endParaRPr lang="en-US" sz="3800" dirty="0"/>
          </a:p>
          <a:p>
            <a:r>
              <a:rPr lang="en-US" sz="3800" dirty="0"/>
              <a:t>(on behalf of ADSR Collaboration)</a:t>
            </a:r>
            <a:endParaRPr lang="ru-RU" sz="3800" dirty="0"/>
          </a:p>
          <a:p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452996" y="63203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64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756" y="388418"/>
            <a:ext cx="697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Comparison with fusion power plants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375" y="4151214"/>
            <a:ext cx="420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Entler</a:t>
            </a:r>
            <a:r>
              <a:rPr lang="en-US" b="1" dirty="0"/>
              <a:t> S., </a:t>
            </a:r>
            <a:r>
              <a:rPr lang="en-US" b="1" dirty="0" err="1"/>
              <a:t>Horacek</a:t>
            </a:r>
            <a:r>
              <a:rPr lang="en-US" b="1" dirty="0"/>
              <a:t> J., </a:t>
            </a:r>
            <a:r>
              <a:rPr lang="en-US" b="1" dirty="0" err="1"/>
              <a:t>Dlouhy</a:t>
            </a:r>
            <a:r>
              <a:rPr lang="en-US" b="1" dirty="0"/>
              <a:t> T., </a:t>
            </a:r>
            <a:r>
              <a:rPr lang="en-US" b="1" dirty="0" err="1"/>
              <a:t>Doctal</a:t>
            </a:r>
            <a:r>
              <a:rPr lang="en-US" b="1" dirty="0"/>
              <a:t> V., Approximation of the economy of fusion energy, Energy 152 (2018) 489-497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797310" y="4029835"/>
            <a:ext cx="4830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Meier W.R. et al., Fusion technology aspects of laser inertial fusion energy (LIFE), Fusion Engineering and Design 89 (2014) 2489-2492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934" y="1617058"/>
            <a:ext cx="5535921" cy="245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0337" y="1673830"/>
            <a:ext cx="5688703" cy="50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9881" y="2217261"/>
            <a:ext cx="5704884" cy="105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7823" y="987228"/>
            <a:ext cx="487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ITER project – magnetic plasma confinement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2248" y="995320"/>
            <a:ext cx="538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LIFE project – laser inertial plasma confinement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5770" y="1391830"/>
            <a:ext cx="744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 ~ 3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6602" y="1439033"/>
            <a:ext cx="744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 ~ 4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9244" y="5360243"/>
            <a:ext cx="838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The values of energy gain that could be achieved in ADSR are significantly higher (until 10 times) that the G values estimated for fusion power plant.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79702" y="6303695"/>
            <a:ext cx="478949" cy="36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endParaRPr lang="ru-RU" dirty="0"/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23525" y="60008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0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4000"/>
    </mc:Choice>
    <mc:Fallback>
      <p:transition spd="slow" advClick="0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1532" y="-48784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Planned experiments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297" y="542591"/>
            <a:ext cx="1148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most relevant data about the efficiency of proton and ion beams are obtained in</a:t>
            </a:r>
            <a:r>
              <a:rPr lang="ru-RU" dirty="0"/>
              <a:t> </a:t>
            </a:r>
            <a:r>
              <a:rPr lang="en-US" dirty="0"/>
              <a:t>experiments with fuel blanket.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design of the experimental target must reproduce at a small scale the situation in a real ADSR. It should allow also to check the effect of converters with length until 110 cm. 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interest is to determine the minimal dimensions and minimal amount of fuel necessary for a correct reproduction of the ratio of the energy released (amount of fissions) produced with proton and ion beams.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3133" y="2402854"/>
            <a:ext cx="8804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C00CC"/>
                </a:solidFill>
              </a:rPr>
              <a:t>The design of the graphite target GAMMA-4</a:t>
            </a:r>
            <a:endParaRPr lang="ru-RU" sz="2400" b="1" dirty="0">
              <a:solidFill>
                <a:srgbClr val="CC00CC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5681" y="3233851"/>
            <a:ext cx="6488645" cy="3438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54596" y="630342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12913" y="2019919"/>
            <a:ext cx="5545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Paraipan</a:t>
            </a:r>
            <a:r>
              <a:rPr lang="en-US" b="1" dirty="0"/>
              <a:t> M., </a:t>
            </a:r>
            <a:r>
              <a:rPr lang="en-US" b="1" dirty="0" err="1"/>
              <a:t>Kryachko</a:t>
            </a:r>
            <a:r>
              <a:rPr lang="en-US" b="1" dirty="0"/>
              <a:t> I. A., </a:t>
            </a:r>
            <a:r>
              <a:rPr lang="en-US" b="1" dirty="0" err="1"/>
              <a:t>Javadova</a:t>
            </a:r>
            <a:r>
              <a:rPr lang="en-US" b="1" dirty="0"/>
              <a:t> V. M., </a:t>
            </a:r>
            <a:r>
              <a:rPr lang="en-US" b="1" dirty="0" err="1"/>
              <a:t>Levterova</a:t>
            </a:r>
            <a:r>
              <a:rPr lang="en-US" b="1" dirty="0"/>
              <a:t> E. A., </a:t>
            </a:r>
            <a:r>
              <a:rPr lang="en-US" b="1" dirty="0" err="1"/>
              <a:t>Tyutyunnikov</a:t>
            </a:r>
            <a:r>
              <a:rPr lang="en-US" b="1" dirty="0"/>
              <a:t> S. I., </a:t>
            </a:r>
            <a:r>
              <a:rPr lang="en-US" b="1" i="1" dirty="0"/>
              <a:t>Main Results of </a:t>
            </a:r>
            <a:r>
              <a:rPr lang="en-US" b="1" i="1" dirty="0" err="1"/>
              <a:t>Neutronical</a:t>
            </a:r>
            <a:r>
              <a:rPr lang="en-US" b="1" i="1" dirty="0"/>
              <a:t> Study about ADS with Ion Beams and Implications on Experiments Planning</a:t>
            </a:r>
            <a:r>
              <a:rPr lang="en-US" b="1" dirty="0"/>
              <a:t>, Phys. Part. </a:t>
            </a:r>
            <a:r>
              <a:rPr lang="en-US" b="1" dirty="0" err="1"/>
              <a:t>Nucl</a:t>
            </a:r>
            <a:r>
              <a:rPr lang="en-US" b="1" dirty="0"/>
              <a:t>. Lett. 19 2 (2022) p. 129-144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3841" y="2978199"/>
            <a:ext cx="450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dirty="0"/>
              <a:t>block with dimensions 110x110x120 cm</a:t>
            </a:r>
            <a:endParaRPr lang="ru-RU" dirty="0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0645" y="57672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9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0"/>
    </mc:Choice>
    <mc:Fallback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9496" y="19743"/>
            <a:ext cx="450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Conclusions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160" y="516112"/>
            <a:ext cx="1174495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	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The conditions which maximize the efficiency of ADSR were investigated. The main factors related with the core, relevant for the ADSR efficiency are the core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k</a:t>
            </a:r>
            <a:r>
              <a:rPr lang="en-US" sz="2000" baseline="-250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eff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, the material used for the converter and the level of the enrichment.</a:t>
            </a:r>
            <a:endParaRPr lang="ru-RU" sz="20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	The optimal value of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k</a:t>
            </a:r>
            <a:r>
              <a:rPr lang="en-US" sz="2000" baseline="-250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eff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is in the range 0.985 - 0.988.</a:t>
            </a:r>
            <a:endParaRPr lang="ru-RU" sz="20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	The best choice for the converter is Be, especially for ion beams at low energy. A converter with radius 10-20 cm and length 100-120 cm maximizes the energy released and lowers the necessary level of enrichment, ensuring larger period between refueling and higher actinide burn-up.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In ADSR until 25 % from the actinides can be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fissioned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during a cycle, 3.5 times more than it can be achieved in a fast reactor.</a:t>
            </a: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	The maximum energy gain of protons is obtained at 1.5 GeV when they are accelerated in a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, and at lower energy (0.75-1 GeV) when a cyclotron is used. In both situations ion beams starting with 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He realize higher energy gain than protons. </a:t>
            </a:r>
            <a:endParaRPr lang="ru-RU" sz="2000" dirty="0">
              <a:solidFill>
                <a:schemeClr val="bg2">
                  <a:lumMod val="1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	When particles are accelerated in a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, at low accelerator length a beam of 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Li with energy 0.25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AGeV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represents the best option. </a:t>
            </a: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	High energy gain from 20 (with 0.25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AGeV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Li beam) to 45 (with 0.75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AGeV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O and 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Ne beam) can be obtained in ADSR, which makes ADSR an efficient source of energy.</a:t>
            </a:r>
          </a:p>
          <a:p>
            <a:pPr algn="just"/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	The graphite target GAMMA-4 (a </a:t>
            </a:r>
            <a:r>
              <a:rPr lang="en-US" sz="2000" dirty="0"/>
              <a:t>block with dimensions 110x110x120 cm) with 4 layers of enriched U fuel rods and a central hole for the placement of different converters allows a correct comparison between the number of fissions and the energy released realized with proton and ion beams. </a:t>
            </a:r>
          </a:p>
          <a:p>
            <a:pPr algn="just"/>
            <a:r>
              <a:rPr lang="en-US" sz="2000" dirty="0"/>
              <a:t>	The chosen length of the target (120 cm) offers the possibility to reproduce the dependence of the energy released on the dimensions of the Be converter for low energy ions.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1505063" y="630672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  <a:endParaRPr lang="ru-RU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322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7000"/>
    </mc:Choice>
    <mc:Fallback>
      <p:transition spd="slow" advClick="0" advTm="1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011" y="344314"/>
            <a:ext cx="1141693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References</a:t>
            </a:r>
            <a:endParaRPr lang="ru-RU" sz="14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Rubbia C. et al., "An Energy Amplifier for cleaner and inexhaustible nuclear energy production driven by a particle beam accelerator”. CERN/AT/93-47, November 1993.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Hashemi-Nezhad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S.R.,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Westmeier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W.,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Zamani-Valasiadou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M.,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Thomauske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B., Brandt R., Optimal ion beam, target type and size for accelerator driven systems: Implications to the associated accelerator power, Ann. 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Nucl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 38 (2011) 1144–1155 </a:t>
            </a:r>
          </a:p>
          <a:p>
            <a:pPr marL="342900" indent="-342900">
              <a:buFontTx/>
              <a:buAutoNum type="arabicPeriod"/>
            </a:pPr>
            <a:r>
              <a:rPr lang="en-US" sz="1400" dirty="0"/>
              <a:t>Zhao, Z., Chen, Z., Chen, H., Preliminary optimization of proton energy and target for Lead- Bismuth Eutectic target of a demonstration ADS. </a:t>
            </a:r>
            <a:r>
              <a:rPr lang="en-US" sz="1400" dirty="0" err="1"/>
              <a:t>Prog</a:t>
            </a:r>
            <a:r>
              <a:rPr lang="en-US" sz="1400" dirty="0"/>
              <a:t>. </a:t>
            </a:r>
            <a:r>
              <a:rPr lang="en-US" sz="1400" dirty="0" err="1"/>
              <a:t>Nucl</a:t>
            </a:r>
            <a:r>
              <a:rPr lang="en-US" sz="1400" dirty="0"/>
              <a:t>. Energy 71 (2014).</a:t>
            </a:r>
            <a:endParaRPr lang="en-US" sz="14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Paraipan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M.,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Javadova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 V.,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Tyutyunnikov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S. I., Aspects of target optimization for ADS with light ion beams at energies below 0.5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AGeV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Progress in Nuclear Energy 120 (2020) 103221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Paraipan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M.,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Baldin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A. A.,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Baldina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E. G.,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Tyutyunikov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S. I., “Light Ion Beams for Energy Production in ADS”, EPJ Proceedings MMCP2017, 173 (2018) 04011; Ann.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Nucl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 En.,110 (2017) p 973.</a:t>
            </a:r>
          </a:p>
          <a:p>
            <a:pPr marL="342900" indent="-342900">
              <a:buFontTx/>
              <a:buAutoNum type="arabicPeriod"/>
            </a:pPr>
            <a:r>
              <a:rPr lang="en-US" sz="1400" dirty="0"/>
              <a:t>M. </a:t>
            </a:r>
            <a:r>
              <a:rPr lang="en-US" sz="1400" dirty="0" err="1"/>
              <a:t>Paraipan</a:t>
            </a:r>
            <a:r>
              <a:rPr lang="en-US" sz="1400" dirty="0"/>
              <a:t>, V. M. </a:t>
            </a:r>
            <a:r>
              <a:rPr lang="en-US" sz="1400" dirty="0" err="1"/>
              <a:t>Javadova</a:t>
            </a:r>
            <a:r>
              <a:rPr lang="en-US" sz="1400" dirty="0"/>
              <a:t> &amp; S. I. </a:t>
            </a:r>
            <a:r>
              <a:rPr lang="en-US" sz="1400" dirty="0" err="1"/>
              <a:t>Tyutyunnikov</a:t>
            </a:r>
            <a:r>
              <a:rPr lang="en-US" sz="1400" dirty="0"/>
              <a:t> (2023), Influence of Particle Beam and Accelerator Type on ADS Efficiency, Nuclear Science and Engineering, DOI: 10.1080/00295639.2023.2175582 </a:t>
            </a:r>
            <a:endParaRPr lang="en-US" sz="14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Yu.K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Alexandrov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V.A.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Rogov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A.S.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Shabalin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“Main features of the BN-800 passive shutdown rods”, Proceeding of a Technical Committee meeting held in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Obninsk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Russian Federation, 3-7 July 1995, IAEA-TECDOC-884, p. 107-112</a:t>
            </a:r>
          </a:p>
          <a:p>
            <a:pPr marL="342900" indent="-342900" algn="ctr">
              <a:buFontTx/>
              <a:buAutoNum type="arabicPeriod"/>
            </a:pPr>
            <a:r>
              <a:rPr lang="en-US" sz="1400" dirty="0" err="1"/>
              <a:t>Paraipan</a:t>
            </a:r>
            <a:r>
              <a:rPr lang="en-US" sz="1400" dirty="0"/>
              <a:t> M., </a:t>
            </a:r>
            <a:r>
              <a:rPr lang="en-US" sz="1400" dirty="0" err="1"/>
              <a:t>Kryachko</a:t>
            </a:r>
            <a:r>
              <a:rPr lang="en-US" sz="1400" dirty="0"/>
              <a:t> I. A., </a:t>
            </a:r>
            <a:r>
              <a:rPr lang="en-US" sz="1400" dirty="0" err="1"/>
              <a:t>Javadova</a:t>
            </a:r>
            <a:r>
              <a:rPr lang="en-US" sz="1400" dirty="0"/>
              <a:t> V. M., </a:t>
            </a:r>
            <a:r>
              <a:rPr lang="en-US" sz="1400" dirty="0" err="1"/>
              <a:t>Levterova</a:t>
            </a:r>
            <a:r>
              <a:rPr lang="en-US" sz="1400" dirty="0"/>
              <a:t> E. A., </a:t>
            </a:r>
            <a:r>
              <a:rPr lang="en-US" sz="1400" u="sng" dirty="0" err="1"/>
              <a:t>Tyutyunnikov</a:t>
            </a:r>
            <a:r>
              <a:rPr lang="en-US" sz="1400" dirty="0"/>
              <a:t> S. I., Main Results of </a:t>
            </a:r>
            <a:r>
              <a:rPr lang="en-US" sz="1400" dirty="0" err="1"/>
              <a:t>Neutronical</a:t>
            </a:r>
            <a:r>
              <a:rPr lang="en-US" sz="1400" dirty="0"/>
              <a:t> Study about ADS with Ion Beams and Implications on Experiments Planning, Phys. Part. </a:t>
            </a:r>
            <a:r>
              <a:rPr lang="en-US" sz="1400" dirty="0" err="1"/>
              <a:t>Nucl</a:t>
            </a:r>
            <a:r>
              <a:rPr lang="en-US" sz="1400" dirty="0"/>
              <a:t>. Lett. 19 2 (2022) p. 129-144</a:t>
            </a:r>
            <a:endParaRPr lang="ru-RU" sz="1400" dirty="0"/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Tohru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Suzuki,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Xue-Nong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Chen, Andrei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Rineiski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Werner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Maschek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Transient analyses for accelerator driven system PDS-XADS using the extended SIMMER-III code, Nuclear Engineering and Design 235 (2005) 2594–2611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Rui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Li,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Xue-Nong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Chen, Claudia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Matzerath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Boccaccini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Andrei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Rineiski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Werner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Maschek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Study on Severe Accident Scenarios: Pin Failure Possibility of MYRRHA-FASTEF Critical Core, Energy Procedia 71 (2015) 14 – 21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ESS Technical Design Report April 23, 2013 ESS-doc-274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Craddock M. K., Symon K. R., “Cyclotrons and Fixed-Field Alternating-Gradient Accelerators”, </a:t>
            </a:r>
            <a:r>
              <a:rPr lang="en-US" sz="1400" dirty="0"/>
              <a:t>Reviews of Accelerator Science and Technology, 1(1), pp. 65-97 (2008)</a:t>
            </a:r>
          </a:p>
          <a:p>
            <a:pPr marL="342900" indent="-342900">
              <a:buFontTx/>
              <a:buAutoNum type="arabicPeriod"/>
            </a:pPr>
            <a:r>
              <a:rPr lang="en-US" sz="1400" dirty="0"/>
              <a:t>M. Okamura et al., “Demonstration of an intense lithium beam for forward‑directed pulsed neutron generation”, Scientific Reports 12, 14016 (2022) https://doi.org/10.1038/s41598-022-18270-0</a:t>
            </a:r>
            <a:r>
              <a:rPr lang="en-US" dirty="0"/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/>
              <a:t>Entler</a:t>
            </a:r>
            <a:r>
              <a:rPr lang="en-US" sz="1400" dirty="0"/>
              <a:t> S. et al., Approximation of the economy of fusion energy, Energy 152 (2018) 489-497</a:t>
            </a:r>
          </a:p>
          <a:p>
            <a:pPr marL="342900" indent="-342900">
              <a:buFontTx/>
              <a:buAutoNum type="arabicPeriod"/>
            </a:pPr>
            <a:r>
              <a:rPr lang="en-US" sz="1400" dirty="0"/>
              <a:t>Meier W.R. et al., Fusion technology aspects of laser inertial fusion energy (LIFE), Fusion Engineering and Design 89 (2014) 2489-2492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13956" y="63102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  <a:endParaRPr lang="ru-RU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3530" y="58740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7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42836" y="62898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A4A8B6-B91C-42B3-9358-6B048935CD45}"/>
              </a:ext>
            </a:extLst>
          </p:cNvPr>
          <p:cNvSpPr/>
          <p:nvPr/>
        </p:nvSpPr>
        <p:spPr>
          <a:xfrm>
            <a:off x="2768600" y="2721114"/>
            <a:ext cx="728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Thank you for your attention!</a:t>
            </a:r>
            <a:endParaRPr lang="ru-RU" sz="4000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1113" y="5291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30636" y="107197"/>
            <a:ext cx="8589819" cy="341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ADSR (accelerator driven subcritical reactor) </a:t>
            </a:r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as energy amplifier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427" y="1021639"/>
            <a:ext cx="6427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Advantages:</a:t>
            </a:r>
          </a:p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- the reactor works in subcritical regime – safer exploitation</a:t>
            </a:r>
          </a:p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- harder neutron spectrum – better incineration of the actinides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73316" y="62594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3427" y="2145024"/>
            <a:ext cx="2484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Project MYRRHA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6386" name="Picture 2" descr="http://www.atominfo.ru/newsy/z091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45134"/>
            <a:ext cx="4308708" cy="3137911"/>
          </a:xfrm>
          <a:prstGeom prst="rect">
            <a:avLst/>
          </a:prstGeom>
          <a:noFill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5979" y="236393"/>
            <a:ext cx="3807337" cy="223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0885" y="2874508"/>
            <a:ext cx="3603057" cy="206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094490" y="2474347"/>
            <a:ext cx="224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Chinese ADS project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75AC04-21B4-40E4-90F4-FB4D9B0294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49" y="2936116"/>
            <a:ext cx="3787736" cy="21306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A319AA4-6CD3-43F4-864C-2DD43116C9CF}"/>
              </a:ext>
            </a:extLst>
          </p:cNvPr>
          <p:cNvSpPr txBox="1">
            <a:spLocks/>
          </p:cNvSpPr>
          <p:nvPr/>
        </p:nvSpPr>
        <p:spPr>
          <a:xfrm>
            <a:off x="4457588" y="2274240"/>
            <a:ext cx="3208392" cy="341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European Spallation Source </a:t>
            </a:r>
          </a:p>
          <a:p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62426" y="5081633"/>
            <a:ext cx="2275849" cy="13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21044" y="5087745"/>
            <a:ext cx="3469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Linear accelerator – 2 GeV proton,</a:t>
            </a:r>
          </a:p>
          <a:p>
            <a:r>
              <a:rPr lang="en-US" sz="1600" dirty="0"/>
              <a:t>Beam intensity 1.5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·10</a:t>
            </a:r>
            <a:r>
              <a:rPr lang="en-US" sz="1600" baseline="30000" dirty="0">
                <a:solidFill>
                  <a:schemeClr val="bg2">
                    <a:lumMod val="10000"/>
                  </a:schemeClr>
                </a:solidFill>
              </a:rPr>
              <a:t>16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01446" y="5826522"/>
            <a:ext cx="832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these projects plan to use proton beams and a lead-bismuth eutectic (LBE) cooled subcritical reactor.</a:t>
            </a:r>
            <a:endParaRPr lang="ru-RU" dirty="0"/>
          </a:p>
        </p:txBody>
      </p: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65844" y="61122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1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6000"/>
    </mc:Choice>
    <mc:Fallback>
      <p:transition spd="slow" advClick="0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31908" y="3075020"/>
            <a:ext cx="8959272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Factors which influence the efficiency of ADSR 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8868" y="3821753"/>
            <a:ext cx="74035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 systematic study of the conditions which maximize the energy gain, ensure 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high fuel burnup and long period between refueling: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 -  factors related with the core structure and composition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 -  particle beam and energy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 -  accelerator type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90706" y="63229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2426" y="1403895"/>
            <a:ext cx="2897508" cy="161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276353" y="1483105"/>
            <a:ext cx="4874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M. </a:t>
            </a:r>
            <a:r>
              <a:rPr lang="en-US" sz="1600" b="1" dirty="0" err="1"/>
              <a:t>Paraipan</a:t>
            </a:r>
            <a:r>
              <a:rPr lang="en-US" sz="1600" b="1" dirty="0"/>
              <a:t>, V. M. </a:t>
            </a:r>
            <a:r>
              <a:rPr lang="en-US" sz="1600" b="1" dirty="0" err="1"/>
              <a:t>Javadova</a:t>
            </a:r>
            <a:r>
              <a:rPr lang="en-US" sz="1600" b="1" dirty="0"/>
              <a:t> &amp; S. I. </a:t>
            </a:r>
            <a:r>
              <a:rPr lang="en-US" sz="1600" b="1" dirty="0" err="1"/>
              <a:t>Tyutyunnikov</a:t>
            </a:r>
            <a:r>
              <a:rPr lang="en-US" sz="1600" b="1" dirty="0"/>
              <a:t> (2023), </a:t>
            </a:r>
            <a:r>
              <a:rPr lang="en-US" sz="1600" b="1" i="1" dirty="0"/>
              <a:t>Influence of Particle Beam and Accelerator Type on ADS Efficiency</a:t>
            </a:r>
            <a:r>
              <a:rPr lang="en-US" sz="1600" b="1" dirty="0"/>
              <a:t>, Nuclear Science and Engineering, DOI: 10.1080/00295639.2023.2175582 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0059" y="478700"/>
            <a:ext cx="1146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almost generalized opinion is that the optimal beam for ADSR is a proton beam with energy around 1-1.5 GeV [1-3].</a:t>
            </a:r>
          </a:p>
          <a:p>
            <a:r>
              <a:rPr lang="en-US" dirty="0"/>
              <a:t>In a series of works we showed that ion beams can be more efficient than protons.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8D54BC-34F8-4184-9A33-E8246F5178F5}"/>
              </a:ext>
            </a:extLst>
          </p:cNvPr>
          <p:cNvSpPr/>
          <p:nvPr/>
        </p:nvSpPr>
        <p:spPr>
          <a:xfrm>
            <a:off x="300059" y="58751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Rubbia C. et al. . CERN/AT/93-47, November 1993.</a:t>
            </a:r>
          </a:p>
          <a:p>
            <a:pPr marL="342900" indent="-342900">
              <a:buFontTx/>
              <a:buAutoNum type="arabicPeriod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Hashemi-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Nezhad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S.R. et al. Ann. 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Nucl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 38 (2011) 1144–1155 </a:t>
            </a:r>
          </a:p>
          <a:p>
            <a:pPr marL="342900" indent="-342900">
              <a:buFontTx/>
              <a:buAutoNum type="arabicPeriod"/>
            </a:pPr>
            <a:r>
              <a:rPr lang="en-US" sz="1200" dirty="0"/>
              <a:t>Zhao, Z. et al. Prog. </a:t>
            </a:r>
            <a:r>
              <a:rPr lang="en-US" sz="1200" dirty="0" err="1"/>
              <a:t>Nucl</a:t>
            </a:r>
            <a:r>
              <a:rPr lang="en-US" sz="1200" dirty="0"/>
              <a:t>. Energy 71 (2014).</a:t>
            </a:r>
            <a:endParaRPr lang="en-US" sz="12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7536" y="547268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9000"/>
    </mc:Choice>
    <mc:Fallback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1200727" y="153960"/>
            <a:ext cx="7270778" cy="4476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Core optimization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959" y="834102"/>
            <a:ext cx="5264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M.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Paraipan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, V. M.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Javadova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, S. I.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Tyutyunnikov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</a:rPr>
              <a:t>Aspects of target optimization for ADS with light ion beams at energies below 0.5 </a:t>
            </a:r>
            <a:r>
              <a:rPr lang="en-US" b="1" i="1" dirty="0" err="1">
                <a:solidFill>
                  <a:schemeClr val="bg2">
                    <a:lumMod val="10000"/>
                  </a:schemeClr>
                </a:solidFill>
              </a:rPr>
              <a:t>AGeV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Progr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Nucl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En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. 120 (2020) 103221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5359" y="867246"/>
            <a:ext cx="4562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M.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Paraipan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, A. A.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Baldin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, E. G.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Baldina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, S. I.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Tyutyunikov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</a:rPr>
              <a:t>Conceptual Design of Accelerator Driven Systems with Light Ion Beams, 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it-IT" b="1" dirty="0">
                <a:solidFill>
                  <a:schemeClr val="bg2">
                    <a:lumMod val="10000"/>
                  </a:schemeClr>
                </a:solidFill>
              </a:rPr>
              <a:t>Nuovo Cimento 42 C (2019) 66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80" y="2042421"/>
            <a:ext cx="6008436" cy="27752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9018" y="4740429"/>
            <a:ext cx="266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The scheme of the target.</a:t>
            </a:r>
            <a:endParaRPr lang="ru-RU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4885" y="2508975"/>
            <a:ext cx="5937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The core is an assembly of fuel rods surrounding the converter and immersed in a bath of coolant.</a:t>
            </a: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Fuel composition: metal (alloy U-Pu-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Zr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), carbide, oxide</a:t>
            </a: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Cooling with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Pb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Pb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-Bi eutectic (LBE), and Na.</a:t>
            </a:r>
            <a:endParaRPr lang="ru-RU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57217" y="4004377"/>
            <a:ext cx="67347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The variation in actinide composition and the cooling with metals conserve the shapes of the neutron spectra and the ratio between the energies deposited by different ions.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99018" y="5161565"/>
            <a:ext cx="9715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Regarding the core, three factors are the most relevant for the functioning of ADSR: </a:t>
            </a: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              -  the material used for the converter.           </a:t>
            </a: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              -  the level of enrichment </a:t>
            </a: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              -  the working value of criticality coefficient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k</a:t>
            </a:r>
            <a:r>
              <a:rPr lang="en-US" sz="2000" b="1" baseline="-25000" dirty="0" err="1">
                <a:solidFill>
                  <a:schemeClr val="bg2">
                    <a:lumMod val="10000"/>
                  </a:schemeClr>
                </a:solidFill>
              </a:rPr>
              <a:t>eff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.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90706" y="63229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1640" y="60202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1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9000"/>
    </mc:Choice>
    <mc:Fallback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471" y="515117"/>
            <a:ext cx="8245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Light materials are preferable especially for ion beams at low energy.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best results are obtained with Be converter. Besides the increase in ion range, Be acts as good neutron moderator and reflector.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energy released increases with the increase of the dimensions of the converter.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1106" y="180135"/>
            <a:ext cx="3449015" cy="23328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09753" y="2509904"/>
            <a:ext cx="4418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neutron spectra in fuel blanket with Li, Be, C and LBE converters, irradiated with a beam of 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7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Li with energy 0.3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AGeV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287" y="1753387"/>
            <a:ext cx="7165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One relevant advantage of a Be converter with high dimensions is the fact that allows to diminish the level of enrichment, increasing the period of functioning without refueling and the burn-up.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5309" y="31034"/>
            <a:ext cx="5819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The choice of the converter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05396" y="630758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553165" y="2799429"/>
            <a:ext cx="523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The level of enrichment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50" y="3229713"/>
            <a:ext cx="4243322" cy="253357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29471" y="5763286"/>
            <a:ext cx="4721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evolution of 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239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Pu in cores with 5.6%, 7.8% and 8.9% 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239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Pu, irradiated with a beam of 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7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Li with energy 0.25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AGeV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and intensity 1.25‧10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16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70031" y="4842783"/>
            <a:ext cx="71578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A lower level of enrichment is preferable because it ensure longer period between refueling and higher burning of the actinides.</a:t>
            </a: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With a proper core configuration one can burn in ADSR until 25 % from actinides in one cycle, in comparison with 6-7 % obtained in a fast reactor.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78400" y="3525567"/>
            <a:ext cx="7131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cores with metallic fuel (U-Pu-10%wtZr),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k</a:t>
            </a:r>
            <a:r>
              <a:rPr lang="en-US" baseline="-25000" dirty="0" err="1">
                <a:solidFill>
                  <a:schemeClr val="bg2">
                    <a:lumMod val="10000"/>
                  </a:schemeClr>
                </a:solidFill>
              </a:rPr>
              <a:t>eff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0.988, but with different enrichment, irradiated with a beam of 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7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Li with energy 0.25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AGeV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and intensity 1.25·10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16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. The converter is a Be cylinder with radius 10 cm, and length 120 cm. The thermal power is 550 MW. </a:t>
            </a: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9202" y="6201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6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3000"/>
    </mc:Choice>
    <mc:Fallback>
      <p:transition spd="slow" advClick="0" advTm="1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098" y="597736"/>
            <a:ext cx="11876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The optimal value of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k</a:t>
            </a:r>
            <a:r>
              <a:rPr lang="en-US" sz="2000" baseline="-25000" dirty="0" err="1">
                <a:solidFill>
                  <a:schemeClr val="bg2">
                    <a:lumMod val="10000"/>
                  </a:schemeClr>
                </a:solidFill>
              </a:rPr>
              <a:t>eff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must be able to ensure in the same time a safe exploitation and a maximum energy gain. </a:t>
            </a:r>
            <a:endParaRPr lang="ru-RU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82945" y="1071585"/>
            <a:ext cx="1996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66"/>
                </a:solidFill>
              </a:rPr>
              <a:t>Beam shutdown</a:t>
            </a:r>
            <a:r>
              <a:rPr lang="en-US" sz="2400" b="1" dirty="0">
                <a:solidFill>
                  <a:srgbClr val="CC0066"/>
                </a:solidFill>
              </a:rPr>
              <a:t> </a:t>
            </a:r>
            <a:endParaRPr lang="ru-RU" sz="2400" b="1" dirty="0">
              <a:solidFill>
                <a:srgbClr val="CC0066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6091" y="4805615"/>
            <a:ext cx="11755530" cy="1217778"/>
          </a:xfrm>
          <a:prstGeom prst="roundRect">
            <a:avLst/>
          </a:prstGeom>
          <a:solidFill>
            <a:schemeClr val="bg2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Values of </a:t>
            </a:r>
            <a:r>
              <a:rPr lang="en-US" b="1" dirty="0" err="1">
                <a:solidFill>
                  <a:schemeClr val="tx1"/>
                </a:solidFill>
              </a:rPr>
              <a:t>k</a:t>
            </a:r>
            <a:r>
              <a:rPr lang="en-US" b="1" baseline="-25000" dirty="0" err="1">
                <a:solidFill>
                  <a:schemeClr val="tx1"/>
                </a:solidFill>
              </a:rPr>
              <a:t>eff</a:t>
            </a:r>
            <a:r>
              <a:rPr lang="en-US" b="1" dirty="0">
                <a:solidFill>
                  <a:schemeClr val="tx1"/>
                </a:solidFill>
              </a:rPr>
              <a:t> below 0.99 are advantageous from the point of view of the evolution of UTOP transient. </a:t>
            </a:r>
          </a:p>
          <a:p>
            <a:r>
              <a:rPr lang="en-US" b="1" dirty="0">
                <a:solidFill>
                  <a:schemeClr val="tx1"/>
                </a:solidFill>
              </a:rPr>
              <a:t>In the case of UBOP transient a higher initial value of </a:t>
            </a:r>
            <a:r>
              <a:rPr lang="en-US" b="1" dirty="0" err="1">
                <a:solidFill>
                  <a:schemeClr val="tx1"/>
                </a:solidFill>
              </a:rPr>
              <a:t>k</a:t>
            </a:r>
            <a:r>
              <a:rPr lang="en-US" b="1" baseline="-25000" dirty="0" err="1">
                <a:solidFill>
                  <a:schemeClr val="tx1"/>
                </a:solidFill>
              </a:rPr>
              <a:t>eff</a:t>
            </a:r>
            <a:r>
              <a:rPr lang="en-US" b="1" dirty="0">
                <a:solidFill>
                  <a:schemeClr val="tx1"/>
                </a:solidFill>
              </a:rPr>
              <a:t> is favorable because conduces to a new steady state at a power level closer to the initial one.</a:t>
            </a:r>
          </a:p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From the point of view of the quick shutdown of the reactor after the beam stopping a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k</a:t>
            </a:r>
            <a:r>
              <a:rPr lang="en-US" b="1" baseline="-25000" dirty="0" err="1">
                <a:solidFill>
                  <a:schemeClr val="bg2">
                    <a:lumMod val="10000"/>
                  </a:schemeClr>
                </a:solidFill>
              </a:rPr>
              <a:t>eff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0.99 is safe enough.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0704" y="1022375"/>
            <a:ext cx="2508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66"/>
                </a:solidFill>
              </a:rPr>
              <a:t>UBOP (unprotected beam overpower)</a:t>
            </a:r>
            <a:endParaRPr lang="ru-RU" sz="2000" b="1" dirty="0">
              <a:solidFill>
                <a:srgbClr val="CC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3017" y="10459"/>
            <a:ext cx="5151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Optimal value of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k</a:t>
            </a:r>
            <a:r>
              <a:rPr lang="en-US" sz="2800" b="1" baseline="-25000" dirty="0" err="1">
                <a:solidFill>
                  <a:schemeClr val="accent5">
                    <a:lumMod val="75000"/>
                  </a:schemeClr>
                </a:solidFill>
              </a:rPr>
              <a:t>eff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 Box 2"/>
          <p:cNvSpPr txBox="1">
            <a:spLocks/>
          </p:cNvSpPr>
          <p:nvPr/>
        </p:nvSpPr>
        <p:spPr bwMode="auto">
          <a:xfrm>
            <a:off x="544159" y="4084378"/>
            <a:ext cx="111387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The power evolution in UTOP (a), in UBOP (b) transients and after the beam turn off (c) in ADS with U-Pu-10%Zr fuel and </a:t>
            </a:r>
            <a:r>
              <a:rPr lang="en-US" dirty="0" err="1"/>
              <a:t>k</a:t>
            </a:r>
            <a:r>
              <a:rPr lang="en-US" baseline="-25000" dirty="0" err="1"/>
              <a:t>eff</a:t>
            </a:r>
            <a:r>
              <a:rPr lang="en-US" dirty="0"/>
              <a:t> 0.98, 0.99, 0.996.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1547565" y="63508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039280" y="6004181"/>
            <a:ext cx="83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C00CC"/>
                </a:solidFill>
              </a:rPr>
              <a:t>A working value of 0.985-0.988 for </a:t>
            </a:r>
            <a:r>
              <a:rPr lang="en-US" sz="2400" b="1" dirty="0" err="1">
                <a:solidFill>
                  <a:srgbClr val="CC00CC"/>
                </a:solidFill>
              </a:rPr>
              <a:t>k</a:t>
            </a:r>
            <a:r>
              <a:rPr lang="en-US" sz="2400" b="1" baseline="-25000" dirty="0" err="1">
                <a:solidFill>
                  <a:srgbClr val="CC00CC"/>
                </a:solidFill>
              </a:rPr>
              <a:t>eff</a:t>
            </a:r>
            <a:r>
              <a:rPr lang="en-US" sz="2400" b="1" dirty="0">
                <a:solidFill>
                  <a:srgbClr val="CC00CC"/>
                </a:solidFill>
              </a:rPr>
              <a:t> would be safe enough. </a:t>
            </a:r>
          </a:p>
        </p:txBody>
      </p:sp>
      <p:pic>
        <p:nvPicPr>
          <p:cNvPr id="18" name="Рисунок 17" descr="page9image554918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59" y="1671060"/>
            <a:ext cx="3257527" cy="244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page9image5547976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04" y="1708045"/>
            <a:ext cx="3406241" cy="241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page9image5547107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63" y="1715246"/>
            <a:ext cx="3485602" cy="241148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544158" y="1015116"/>
            <a:ext cx="3257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66"/>
                </a:solidFill>
              </a:rPr>
              <a:t>UTOP (unprotected transient overpower)</a:t>
            </a:r>
            <a:endParaRPr lang="ru-RU" sz="2000" b="1" dirty="0">
              <a:solidFill>
                <a:srgbClr val="CC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7002" y="1885833"/>
            <a:ext cx="44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327279" y="1846577"/>
            <a:ext cx="44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882945" y="1729087"/>
            <a:ext cx="44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c)</a:t>
            </a:r>
            <a:endParaRPr lang="ru-RU" dirty="0"/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3493" y="62221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8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3000"/>
    </mc:Choice>
    <mc:Fallback>
      <p:transition spd="slow" advClick="0" advTm="1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12338"/>
            <a:ext cx="685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thermal power as a function of projectile mass number and energy.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58874" y="1780494"/>
            <a:ext cx="5896001" cy="2575823"/>
          </a:xfrm>
          <a:prstGeom prst="roundRect">
            <a:avLst/>
          </a:prstGeom>
          <a:solidFill>
            <a:schemeClr val="bg2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system capacity to remove the heat limits the maximum thermal power in ADSR at approximately 3 GW. 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objective to maximize the efficiency imposes the use of beams with intensity as high as possible. 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values of the energy released correlated with the beam intensity limit the maximum ion energy that can be used in ADSR. In our conditions we can accelerate 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7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Li and 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9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Be until ~ 1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AGeV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while 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16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 and 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20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Ne at maximum 0.75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AGeV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1189" y="5049493"/>
            <a:ext cx="1079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ea typeface="DejaVu LGC Sans"/>
                <a:cs typeface="Times New Roman" pitchFamily="18" charset="0"/>
              </a:rPr>
              <a:t>The  energy gain factor G is used as measure of the energy efficiency. It is defined as the ratio of the produced electrical power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000" b="1" baseline="-25000" dirty="0" err="1">
                <a:solidFill>
                  <a:schemeClr val="bg2">
                    <a:lumMod val="10000"/>
                  </a:schemeClr>
                </a:solidFill>
              </a:rPr>
              <a:t>prod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ea typeface="DejaVu LGC Sans"/>
                <a:cs typeface="Times New Roman" pitchFamily="18" charset="0"/>
              </a:rPr>
              <a:t> to the power spent to accelerate the beam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000" b="1" baseline="-25000" dirty="0" err="1">
                <a:solidFill>
                  <a:schemeClr val="bg2">
                    <a:lumMod val="10000"/>
                  </a:schemeClr>
                </a:solidFill>
              </a:rPr>
              <a:t>spent</a:t>
            </a:r>
            <a:r>
              <a:rPr lang="en-US" sz="2000" b="1" baseline="-25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ea typeface="DejaVu LGC Sans"/>
                <a:cs typeface="Times New Roman" pitchFamily="18" charset="0"/>
              </a:rPr>
              <a:t>: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0333" y="5664255"/>
            <a:ext cx="1498541" cy="7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704020" y="103817"/>
            <a:ext cx="4418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Beam and accelerator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268" y="570035"/>
            <a:ext cx="10915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A core optimized for ADSR (metallic rods U-Pu-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Zr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, LBE coolant, Be converter with length 110 cm,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k</a:t>
            </a:r>
            <a:r>
              <a:rPr lang="en-US" sz="2000" baseline="-25000" dirty="0" err="1">
                <a:solidFill>
                  <a:schemeClr val="bg2">
                    <a:lumMod val="10000"/>
                  </a:schemeClr>
                </a:solidFill>
              </a:rPr>
              <a:t>eff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0.985) was used in simulation. The core was irradiated with protons and ion beams from D to 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</a:rPr>
              <a:t>20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Ne, energies from 0.2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AGeV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to 2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AGeV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and beam intensity 1.5·10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</a:rPr>
              <a:t>16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p/s.</a:t>
            </a:r>
            <a:endParaRPr lang="ru-RU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95236" y="637719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pic>
        <p:nvPicPr>
          <p:cNvPr id="11" name="Рисунок 10" descr="page10image55474192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9" y="1614086"/>
            <a:ext cx="4643276" cy="300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9719" y="5963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7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7000"/>
    </mc:Choice>
    <mc:Fallback>
      <p:transition spd="slow" advClick="0" advTm="10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25" y="1031620"/>
            <a:ext cx="4866464" cy="4154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30239" y="1116692"/>
            <a:ext cx="5539867" cy="4040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503" y="1397912"/>
            <a:ext cx="38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a)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7872" y="1563328"/>
            <a:ext cx="50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b)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1747" y="5859038"/>
            <a:ext cx="10143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A beam of </a:t>
            </a:r>
            <a:r>
              <a:rPr lang="en-US" sz="2000" b="1" baseline="30000" dirty="0">
                <a:solidFill>
                  <a:schemeClr val="bg2">
                    <a:lumMod val="10000"/>
                  </a:schemeClr>
                </a:solidFill>
              </a:rPr>
              <a:t>7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Li 0.25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AGeV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realizes the same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000" b="1" baseline="-25000" dirty="0" err="1">
                <a:solidFill>
                  <a:schemeClr val="bg2">
                    <a:lumMod val="10000"/>
                  </a:schemeClr>
                </a:solidFill>
              </a:rPr>
              <a:t>net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as a beam of 1.5 GeV proton with the minimal length of the accelerator (length 2.5 times smaller than for proton).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184" y="5214397"/>
            <a:ext cx="1086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 (a) and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baseline="-25000" dirty="0" err="1">
                <a:solidFill>
                  <a:schemeClr val="bg2">
                    <a:lumMod val="10000"/>
                  </a:schemeClr>
                </a:solidFill>
              </a:rPr>
              <a:t>net</a:t>
            </a:r>
            <a:r>
              <a:rPr lang="en-US" b="1" baseline="-25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(b) as a function of projectile mass and energy for particles accelerated in a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linac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core with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k</a:t>
            </a:r>
            <a:r>
              <a:rPr lang="en-US" baseline="-25000" dirty="0" err="1">
                <a:solidFill>
                  <a:schemeClr val="bg2">
                    <a:lumMod val="10000"/>
                  </a:schemeClr>
                </a:solidFill>
              </a:rPr>
              <a:t>eff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0.985.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4063" y="260389"/>
            <a:ext cx="7351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Linear accelerator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34276" y="63102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7593" y="6192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0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000"/>
    </mc:Choice>
    <mc:Fallback>
      <p:transition spd="slow" advClick="0" advTm="7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564472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Values of G slightly lower than in a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linac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, but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000" baseline="-25000" dirty="0" err="1">
                <a:solidFill>
                  <a:schemeClr val="bg2">
                    <a:lumMod val="10000"/>
                  </a:schemeClr>
                </a:solidFill>
              </a:rPr>
              <a:t>spent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represents only few percent from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000" baseline="-25000" dirty="0" err="1">
                <a:solidFill>
                  <a:schemeClr val="bg2">
                    <a:lumMod val="10000"/>
                  </a:schemeClr>
                </a:solidFill>
              </a:rPr>
              <a:t>prod</a:t>
            </a:r>
            <a:r>
              <a:rPr lang="en-US" sz="2000" baseline="-25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000" baseline="-25000" dirty="0" err="1">
                <a:solidFill>
                  <a:schemeClr val="bg2">
                    <a:lumMod val="10000"/>
                  </a:schemeClr>
                </a:solidFill>
              </a:rPr>
              <a:t>net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is almost the same.    </a:t>
            </a:r>
            <a:endParaRPr lang="ru-RU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2800" y="5194074"/>
            <a:ext cx="107417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Optimal energy of proton beam is ~ 1 GeV with G ~ 12.</a:t>
            </a:r>
          </a:p>
          <a:p>
            <a:pPr algn="just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A beam of </a:t>
            </a:r>
            <a:r>
              <a:rPr lang="en-US" sz="2000" b="1" baseline="30000" dirty="0">
                <a:solidFill>
                  <a:schemeClr val="bg2">
                    <a:lumMod val="10000"/>
                  </a:schemeClr>
                </a:solidFill>
              </a:rPr>
              <a:t>7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Li with energy 0.2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AGeV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is equivalent with 1 GeV proton beam with respect to the energy gain and the net power produced.</a:t>
            </a:r>
          </a:p>
          <a:p>
            <a:pPr algn="just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Ion beams starting with</a:t>
            </a:r>
            <a:r>
              <a:rPr lang="en-US" sz="2000" b="1" baseline="30000" dirty="0">
                <a:solidFill>
                  <a:schemeClr val="bg2">
                    <a:lumMod val="10000"/>
                  </a:schemeClr>
                </a:solidFill>
              </a:rPr>
              <a:t> 7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Li and energy above 0.3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AGeV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realize 2-3 times higher G.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6305" y="1492428"/>
            <a:ext cx="4929750" cy="3197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8194" y="1386690"/>
            <a:ext cx="4495993" cy="3302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800" y="4734372"/>
            <a:ext cx="1082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 (a) and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baseline="-25000" dirty="0" err="1">
                <a:solidFill>
                  <a:schemeClr val="bg2">
                    <a:lumMod val="10000"/>
                  </a:schemeClr>
                </a:solidFill>
              </a:rPr>
              <a:t>net</a:t>
            </a:r>
            <a:r>
              <a:rPr lang="en-US" b="1" baseline="-25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(b) as a function of projectile energy for particles accelerated in a cyclotron, core with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k</a:t>
            </a:r>
            <a:r>
              <a:rPr lang="en-US" baseline="-25000" dirty="0" err="1">
                <a:solidFill>
                  <a:schemeClr val="bg2">
                    <a:lumMod val="10000"/>
                  </a:schemeClr>
                </a:solidFill>
              </a:rPr>
              <a:t>eff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0.985.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2077" y="93313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Cyclotron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Надпись 2"/>
          <p:cNvSpPr txBox="1">
            <a:spLocks noChangeArrowheads="1"/>
          </p:cNvSpPr>
          <p:nvPr/>
        </p:nvSpPr>
        <p:spPr bwMode="auto">
          <a:xfrm>
            <a:off x="7044118" y="1758975"/>
            <a:ext cx="406304" cy="4009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Надпись 2"/>
          <p:cNvSpPr txBox="1">
            <a:spLocks noChangeArrowheads="1"/>
          </p:cNvSpPr>
          <p:nvPr/>
        </p:nvSpPr>
        <p:spPr bwMode="auto">
          <a:xfrm>
            <a:off x="2922201" y="1671092"/>
            <a:ext cx="406304" cy="4009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4596" y="630342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endParaRPr lang="ru-RU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2373" y="60597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4000"/>
    </mc:Choice>
    <mc:Fallback>
      <p:transition spd="slow" advClick="0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1861</TotalTime>
  <Words>2112</Words>
  <Application>Microsoft Office PowerPoint</Application>
  <PresentationFormat>Широкоэкранный</PresentationFormat>
  <Paragraphs>138</Paragraphs>
  <Slides>14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Investigation of the perspectives of accelerator driven subcritical reactors with ion beams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ADS project with light ion beams at NICA collider</dc:title>
  <dc:creator>Пользователь Windows</dc:creator>
  <cp:lastModifiedBy>Oleg Belov</cp:lastModifiedBy>
  <cp:revision>109</cp:revision>
  <dcterms:created xsi:type="dcterms:W3CDTF">2022-06-27T18:19:20Z</dcterms:created>
  <dcterms:modified xsi:type="dcterms:W3CDTF">2023-08-24T13:05:56Z</dcterms:modified>
</cp:coreProperties>
</file>