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4" r:id="rId3"/>
    <p:sldId id="326" r:id="rId4"/>
    <p:sldId id="319" r:id="rId5"/>
    <p:sldId id="320" r:id="rId6"/>
    <p:sldId id="275" r:id="rId7"/>
    <p:sldId id="327" r:id="rId8"/>
    <p:sldId id="316" r:id="rId9"/>
    <p:sldId id="317" r:id="rId10"/>
    <p:sldId id="324" r:id="rId11"/>
    <p:sldId id="322" r:id="rId12"/>
    <p:sldId id="323" r:id="rId13"/>
    <p:sldId id="273" r:id="rId14"/>
    <p:sldId id="259" r:id="rId15"/>
    <p:sldId id="260" r:id="rId16"/>
    <p:sldId id="261" r:id="rId17"/>
    <p:sldId id="309" r:id="rId18"/>
    <p:sldId id="306" r:id="rId19"/>
    <p:sldId id="258" r:id="rId20"/>
    <p:sldId id="321" r:id="rId21"/>
    <p:sldId id="308" r:id="rId22"/>
    <p:sldId id="263" r:id="rId23"/>
    <p:sldId id="305" r:id="rId24"/>
    <p:sldId id="328" r:id="rId25"/>
    <p:sldId id="311" r:id="rId26"/>
    <p:sldId id="312" r:id="rId27"/>
    <p:sldId id="313" r:id="rId28"/>
    <p:sldId id="307" r:id="rId29"/>
    <p:sldId id="262" r:id="rId30"/>
    <p:sldId id="314" r:id="rId31"/>
    <p:sldId id="272" r:id="rId32"/>
    <p:sldId id="304" r:id="rId33"/>
    <p:sldId id="267" r:id="rId34"/>
    <p:sldId id="266" r:id="rId35"/>
    <p:sldId id="268" r:id="rId36"/>
    <p:sldId id="257" r:id="rId37"/>
    <p:sldId id="325" r:id="rId38"/>
    <p:sldId id="31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7BC4D9-6598-4613-98A9-EC3F8BF0CBB3}">
          <p14:sldIdLst>
            <p14:sldId id="256"/>
            <p14:sldId id="274"/>
            <p14:sldId id="326"/>
            <p14:sldId id="319"/>
            <p14:sldId id="320"/>
            <p14:sldId id="275"/>
            <p14:sldId id="327"/>
            <p14:sldId id="316"/>
            <p14:sldId id="317"/>
            <p14:sldId id="324"/>
            <p14:sldId id="322"/>
            <p14:sldId id="323"/>
            <p14:sldId id="273"/>
            <p14:sldId id="259"/>
            <p14:sldId id="260"/>
            <p14:sldId id="261"/>
            <p14:sldId id="309"/>
            <p14:sldId id="306"/>
            <p14:sldId id="258"/>
            <p14:sldId id="321"/>
            <p14:sldId id="308"/>
            <p14:sldId id="263"/>
            <p14:sldId id="305"/>
            <p14:sldId id="328"/>
            <p14:sldId id="311"/>
            <p14:sldId id="312"/>
            <p14:sldId id="313"/>
            <p14:sldId id="307"/>
            <p14:sldId id="262"/>
            <p14:sldId id="314"/>
            <p14:sldId id="272"/>
            <p14:sldId id="304"/>
            <p14:sldId id="267"/>
            <p14:sldId id="266"/>
            <p14:sldId id="268"/>
            <p14:sldId id="257"/>
          </p14:sldIdLst>
        </p14:section>
        <p14:section name="Раздел без заголовка" id="{9735D182-10B5-4AA4-9323-CD0259E597EF}">
          <p14:sldIdLst>
            <p14:sldId id="325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Batrakov" initials="KB" lastIdx="1" clrIdx="0">
    <p:extLst>
      <p:ext uri="{19B8F6BF-5375-455C-9EA6-DF929625EA0E}">
        <p15:presenceInfo xmlns:p15="http://schemas.microsoft.com/office/powerpoint/2012/main" userId="85d3018464e95b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07" autoAdjust="0"/>
  </p:normalViewPr>
  <p:slideViewPr>
    <p:cSldViewPr snapToGrid="0">
      <p:cViewPr varScale="1">
        <p:scale>
          <a:sx n="63" d="100"/>
          <a:sy n="63" d="100"/>
        </p:scale>
        <p:origin x="78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3342-262A-427B-80F9-7676BC18528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844A-F0D5-4332-853B-6023EBCA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844A-F0D5-4332-853B-6023EBCA27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5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laye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DD39D-B866-46C9-8325-F60CC85946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1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E822-2082-4B91-93A8-41A42EA58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05EBB-1BAB-44D5-8360-F7B5348A0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42A50-50D1-4CF0-B8BF-4950B4B3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0901-5B85-45EB-919B-C0BAC953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8C65B-C166-45F4-9C34-A962C0B4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0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295E-1518-4B8C-A9F4-84C6D895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203DE-94BA-4E7C-8CC6-CF1D0B850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5F4E-67A4-4490-9733-806613AD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FDBF7-4841-4458-8E8C-A4684D96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51F0-11FF-4343-997D-AAA4E47A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5D911-1571-434A-A9B7-1C1826929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A275B-79AC-4AFD-BC3F-D6EF378F0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359EF-68CB-4E66-B322-4C53A2B8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3139-0374-47E1-BEB2-2E53DB51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34F95-28B2-41DE-A64F-2EFEF02C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E201-359F-4B40-92DD-D0E02B90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C733-827A-4CC8-A73A-B015EBBEA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CBF6-A15E-4FBC-B39F-E0279073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5CCA-9D3D-4C4C-9F76-75D19038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DC2E-1433-4828-AEEE-C32B61DA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3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63DC-8487-4233-B5FE-E052E2CE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2CD1-D23A-4A5D-8529-B17286EE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3186C-8FC5-4D42-B619-9A82E911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2957C-2DE8-47AB-BB9E-3B328108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41B49-D52D-4DF5-B5BF-549E7517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C203-2DAA-4BDF-9D60-EC8AA3AF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F7B5-EA83-415B-B610-272CC9E28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B7790-A4C9-4E97-819F-5F2FB833F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9009C-5BB3-4DAD-B6A9-F30B8FF4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9715F-C9D0-46F3-B74F-D0309E74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F770D-A694-4F91-AC77-776EBB13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3A5C-A00B-497E-B9F6-52B39C0D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5B003-AFCA-42EC-AB38-D67660E74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B84C5-CF99-4E03-A830-1A050D0BE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E1664-48EA-4753-9AD7-3CC6CCAF5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7E359-954E-4CF8-8E6B-B28B9DE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52C38-FC8F-4B33-8F39-A20440CB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13105-7CE5-4B24-BD88-D6313588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80719-CF3A-4B27-A110-501FB925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1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04BE-EEF1-4FED-AD46-167C98B1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51022-CE2A-4E2A-91F5-BCB68297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89E35-E8C5-42CC-BEC2-F1509D8F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DAD56-A38B-4B7F-9A10-F893D956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A341B-3F9A-4AD5-9C07-C5866159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C48C8-A283-4098-B6E7-4F80367A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B5DEC-70AE-4943-8638-7C3DD08D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5AE3-01EE-4203-AE31-AEBB17D3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B24B-EBA7-42EB-A272-25DA8622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8F16-BEA9-4631-A103-D02044998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BB59-0A9D-4C63-AAD1-3BE9AF1C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CD567-DBF5-4AF9-9678-819F1C0E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6585-7777-488F-86E0-57B2BAF0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16E7-92AE-4758-8415-1DA9368E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63C06-AAD4-4385-9C18-CF39B1993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3B7D8-8EA8-4F4E-A7C6-EA01D6A8C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43C0F-A063-4FFB-A418-7D3EF441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89AA-1F0F-4D59-A4CE-4094BF39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BF47-627F-415D-8F5E-56293163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FEE54-CBDD-4A32-9650-86F175A9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D5FA3-D48F-4355-BA69-F45800D6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3EF7B-8559-4F65-8F22-D450319FE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27A2-2782-4A4A-A91C-0ADA936F76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C065-BA01-4D2B-B930-236C78907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2BC96-7216-43FB-AB52-26204F706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CB51-448D-4721-9C4D-2573A588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5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hyperlink" Target="http://orcid.org/0000-0001-7658-1436" TargetMode="External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651B-786D-4416-81BD-0D1984FDC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687" y="8648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Terahertz optics of </a:t>
            </a:r>
            <a:r>
              <a:rPr lang="en-US" dirty="0" err="1"/>
              <a:t>graphene</a:t>
            </a:r>
            <a:r>
              <a:rPr lang="en-US" dirty="0"/>
              <a:t> structures: absorption, lasing, influence of distributed</a:t>
            </a:r>
            <a:br>
              <a:rPr lang="en-US" dirty="0"/>
            </a:br>
            <a:r>
              <a:rPr lang="en-US" dirty="0"/>
              <a:t>feedback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1" y="3314977"/>
            <a:ext cx="1946099" cy="17833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9684" y="5325851"/>
            <a:ext cx="9894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NewRoman"/>
              </a:rPr>
              <a:t>THE XV-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th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INTERNATIONAL SCHOOL-CONFERENCE </a:t>
            </a:r>
            <a:r>
              <a:rPr lang="en-US" b="1" dirty="0">
                <a:solidFill>
                  <a:srgbClr val="000000"/>
                </a:solidFill>
                <a:latin typeface="TimesNewRoman"/>
              </a:rPr>
              <a:t>"THE ACTUAL PROBLEMS OF MICROWORLD PHYSICS"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673" y="3421386"/>
            <a:ext cx="19907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3020" y="98419"/>
            <a:ext cx="94982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Асимметричная мода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</a:rPr>
              <a:t>Сильное замедление</a:t>
            </a:r>
            <a:r>
              <a:rPr lang="en-US" sz="2400" b="1" dirty="0" smtClean="0">
                <a:solidFill>
                  <a:srgbClr val="0070C0"/>
                </a:solidFill>
              </a:rPr>
              <a:t>.  </a:t>
            </a:r>
            <a:r>
              <a:rPr lang="ru-RU" sz="2400" b="1" dirty="0" smtClean="0">
                <a:solidFill>
                  <a:srgbClr val="0070C0"/>
                </a:solidFill>
              </a:rPr>
              <a:t>Возможность перестройки изменением расстояния между слоями.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3553" y="4318678"/>
            <a:ext cx="804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Фазовая скорость асимметричной моды для разных расстояний между слоями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На </a:t>
            </a:r>
            <a:r>
              <a:rPr lang="en-US" dirty="0" smtClean="0"/>
              <a:t>1 - 5, </a:t>
            </a:r>
            <a:r>
              <a:rPr lang="ru-RU" dirty="0" smtClean="0"/>
              <a:t>расстояния</a:t>
            </a:r>
            <a:r>
              <a:rPr lang="en-US" dirty="0" smtClean="0"/>
              <a:t> </a:t>
            </a:r>
            <a:r>
              <a:rPr lang="en-US" dirty="0"/>
              <a:t>20 nm, 50 nm, 100 </a:t>
            </a:r>
            <a:r>
              <a:rPr lang="en-US" dirty="0" smtClean="0"/>
              <a:t>nm, 200 nm </a:t>
            </a:r>
            <a:r>
              <a:rPr lang="en-US" dirty="0"/>
              <a:t>and </a:t>
            </a:r>
            <a:r>
              <a:rPr lang="en-US" dirty="0" smtClean="0"/>
              <a:t>1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dirty="0"/>
              <a:t>, </a:t>
            </a:r>
            <a:r>
              <a:rPr lang="ru-RU" dirty="0" smtClean="0"/>
              <a:t>соответственно</a:t>
            </a:r>
            <a:r>
              <a:rPr lang="en-US" dirty="0" smtClean="0"/>
              <a:t>.</a:t>
            </a:r>
          </a:p>
          <a:p>
            <a:r>
              <a:rPr lang="ru-RU" dirty="0" smtClean="0"/>
              <a:t>Химический потенциал равен</a:t>
            </a:r>
            <a:r>
              <a:rPr lang="en-US" i="1" dirty="0" smtClean="0"/>
              <a:t> </a:t>
            </a:r>
            <a:r>
              <a:rPr lang="en-US" dirty="0" smtClean="0"/>
              <a:t>0.1 </a:t>
            </a:r>
            <a:r>
              <a:rPr lang="en-US" dirty="0"/>
              <a:t>eV.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219" y="806305"/>
            <a:ext cx="3803385" cy="3358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371" y="5726767"/>
            <a:ext cx="1855862" cy="355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229" y="5576149"/>
            <a:ext cx="6939004" cy="5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91" y="1147636"/>
            <a:ext cx="8632525" cy="4395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910" y="496859"/>
            <a:ext cx="1000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Схема </a:t>
            </a:r>
            <a:r>
              <a:rPr lang="ru-RU" sz="2400" b="1" dirty="0" err="1" smtClean="0">
                <a:solidFill>
                  <a:srgbClr val="7030A0"/>
                </a:solidFill>
              </a:rPr>
              <a:t>черенковского</a:t>
            </a:r>
            <a:r>
              <a:rPr lang="ru-RU" sz="2400" b="1" dirty="0" smtClean="0">
                <a:solidFill>
                  <a:srgbClr val="7030A0"/>
                </a:solidFill>
              </a:rPr>
              <a:t> генератора с использованием сэндвича из графена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941" y="5926432"/>
            <a:ext cx="981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Batrakov and S. </a:t>
            </a:r>
            <a:r>
              <a:rPr lang="en-US" dirty="0" err="1"/>
              <a:t>Maksimenko</a:t>
            </a:r>
            <a:r>
              <a:rPr lang="en-US" dirty="0"/>
              <a:t>,  Graphene layered systems as a terahertz source with tuned frequency. Phys. Rev. B 95, 205408 (2017)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6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81" y="646830"/>
            <a:ext cx="5011272" cy="4177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9917" y="4823928"/>
            <a:ext cx="97579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Зависимость резонансной частоты от химического потенциала для энергий электронов</a:t>
            </a:r>
            <a:r>
              <a:rPr lang="en-US" dirty="0" smtClean="0"/>
              <a:t> </a:t>
            </a:r>
            <a:r>
              <a:rPr lang="en-US" dirty="0"/>
              <a:t>4 </a:t>
            </a:r>
            <a:r>
              <a:rPr lang="en-US" dirty="0" err="1"/>
              <a:t>KeV</a:t>
            </a:r>
            <a:r>
              <a:rPr lang="en-US" dirty="0"/>
              <a:t> (1</a:t>
            </a:r>
            <a:r>
              <a:rPr lang="en-US" dirty="0" smtClean="0"/>
              <a:t>),</a:t>
            </a:r>
          </a:p>
          <a:p>
            <a:r>
              <a:rPr lang="en-US" dirty="0"/>
              <a:t>10 </a:t>
            </a:r>
            <a:r>
              <a:rPr lang="en-US" dirty="0" err="1"/>
              <a:t>KeV</a:t>
            </a:r>
            <a:r>
              <a:rPr lang="en-US" dirty="0"/>
              <a:t> (2) and 60 </a:t>
            </a:r>
            <a:r>
              <a:rPr lang="en-US" dirty="0" err="1"/>
              <a:t>KeV</a:t>
            </a:r>
            <a:r>
              <a:rPr lang="en-US" dirty="0"/>
              <a:t> (3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ru-RU" dirty="0" smtClean="0"/>
              <a:t>Химический потенциал можно регулировать</a:t>
            </a:r>
            <a:r>
              <a:rPr lang="en-US" dirty="0" smtClean="0"/>
              <a:t>:</a:t>
            </a:r>
          </a:p>
          <a:p>
            <a:pPr marL="342900" indent="-342900">
              <a:buAutoNum type="arabicParenR"/>
            </a:pPr>
            <a:r>
              <a:rPr lang="ru-RU" dirty="0"/>
              <a:t>Э</a:t>
            </a:r>
            <a:r>
              <a:rPr lang="ru-RU" dirty="0" smtClean="0"/>
              <a:t>лектростатическим </a:t>
            </a:r>
            <a:r>
              <a:rPr lang="ru-RU" dirty="0" err="1" smtClean="0"/>
              <a:t>допированием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плавная перестройка</a:t>
            </a:r>
            <a:r>
              <a:rPr lang="en-US" dirty="0" smtClean="0"/>
              <a:t>); 2) </a:t>
            </a:r>
            <a:r>
              <a:rPr lang="ru-RU" dirty="0" smtClean="0"/>
              <a:t>количеством </a:t>
            </a:r>
            <a:r>
              <a:rPr lang="ru-RU" dirty="0" err="1" smtClean="0"/>
              <a:t>слоевв</a:t>
            </a:r>
            <a:r>
              <a:rPr lang="ru-RU" dirty="0" smtClean="0"/>
              <a:t> сэндвиче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ru-RU" dirty="0" smtClean="0"/>
              <a:t>дискретная перестройка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82660" y="310101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Перестройка частоты на симметричной моде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4675" y="12246"/>
            <a:ext cx="680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Инкременты неустойчивости электронного пучка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152" y="549514"/>
            <a:ext cx="7258006" cy="5165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88" y="5236290"/>
            <a:ext cx="8828025" cy="1621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AF62A2-4913-AE2A-C23D-1CF7AE1D2534}"/>
              </a:ext>
            </a:extLst>
          </p:cNvPr>
          <p:cNvSpPr txBox="1"/>
          <p:nvPr/>
        </p:nvSpPr>
        <p:spPr>
          <a:xfrm>
            <a:off x="7133854" y="3059364"/>
            <a:ext cx="4926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K</a:t>
            </a:r>
            <a:r>
              <a:rPr lang="en-US" dirty="0"/>
              <a:t>. Batrakov and S. </a:t>
            </a:r>
            <a:r>
              <a:rPr lang="en-US" dirty="0" err="1"/>
              <a:t>Maksimenko</a:t>
            </a:r>
            <a:r>
              <a:rPr lang="en-US" dirty="0"/>
              <a:t>,  Graphene layered </a:t>
            </a:r>
            <a:endParaRPr lang="en-US" dirty="0" smtClean="0"/>
          </a:p>
          <a:p>
            <a:r>
              <a:rPr lang="en-US" dirty="0" smtClean="0"/>
              <a:t>systems </a:t>
            </a:r>
            <a:r>
              <a:rPr lang="en-US" dirty="0"/>
              <a:t>as a terahertz </a:t>
            </a:r>
            <a:r>
              <a:rPr lang="en-US" dirty="0" smtClean="0"/>
              <a:t>source </a:t>
            </a:r>
            <a:r>
              <a:rPr lang="en-US" dirty="0"/>
              <a:t>with tuned </a:t>
            </a:r>
          </a:p>
          <a:p>
            <a:r>
              <a:rPr lang="en-US" dirty="0"/>
              <a:t>frequency. Phys. Rev. B 95, 205408 (2017)  </a:t>
            </a:r>
          </a:p>
        </p:txBody>
      </p:sp>
    </p:spTree>
    <p:extLst>
      <p:ext uri="{BB962C8B-B14F-4D97-AF65-F5344CB8AC3E}">
        <p14:creationId xmlns:p14="http://schemas.microsoft.com/office/powerpoint/2010/main" val="31556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562E6-9569-418E-9AC6-FBCA8616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539" y="2231770"/>
            <a:ext cx="2838248" cy="81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3BB61E-A957-4AAC-9090-67B70426D798}"/>
              </a:ext>
            </a:extLst>
          </p:cNvPr>
          <p:cNvSpPr txBox="1"/>
          <p:nvPr/>
        </p:nvSpPr>
        <p:spPr>
          <a:xfrm>
            <a:off x="256583" y="67186"/>
            <a:ext cx="11151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Распределенная обратная связь. Определение </a:t>
            </a:r>
            <a:r>
              <a:rPr lang="ru-RU" sz="2400" dirty="0">
                <a:solidFill>
                  <a:srgbClr val="00B050"/>
                </a:solidFill>
              </a:rPr>
              <a:t>поддерживаемых </a:t>
            </a:r>
            <a:r>
              <a:rPr lang="ru-RU" sz="2400" dirty="0" smtClean="0">
                <a:solidFill>
                  <a:srgbClr val="00B050"/>
                </a:solidFill>
              </a:rPr>
              <a:t>пространственно-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периодически профилированной  </a:t>
            </a:r>
            <a:r>
              <a:rPr lang="ru-RU" sz="24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D</a:t>
            </a:r>
            <a:r>
              <a:rPr lang="ru-RU" sz="2400" dirty="0">
                <a:solidFill>
                  <a:srgbClr val="00B050"/>
                </a:solidFill>
              </a:rPr>
              <a:t> структурой поверхностных </a:t>
            </a:r>
            <a:r>
              <a:rPr lang="ru-RU" sz="2400" dirty="0" smtClean="0">
                <a:solidFill>
                  <a:srgbClr val="00B050"/>
                </a:solidFill>
              </a:rPr>
              <a:t> собственных </a:t>
            </a:r>
            <a:r>
              <a:rPr lang="ru-RU" sz="2400" dirty="0">
                <a:solidFill>
                  <a:srgbClr val="00B050"/>
                </a:solidFill>
              </a:rPr>
              <a:t>мод </a:t>
            </a:r>
            <a:endParaRPr lang="ru-RU" sz="2400" dirty="0"/>
          </a:p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5D45E-2120-4477-8ABC-B58A7B74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301" y="1615904"/>
            <a:ext cx="5047619" cy="1104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A07742-1DA9-4B3E-8329-590214E9C32A}"/>
              </a:ext>
            </a:extLst>
          </p:cNvPr>
          <p:cNvSpPr txBox="1"/>
          <p:nvPr/>
        </p:nvSpPr>
        <p:spPr>
          <a:xfrm>
            <a:off x="709646" y="3995443"/>
            <a:ext cx="863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Если модуляция отсутствует, то условие возбуждения плазмон-поляритона имеет вид: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EA2429-7BC2-4A71-8EE6-48777D5D0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120" y="2944218"/>
            <a:ext cx="4266667" cy="923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CDB00-CA94-4949-8787-55F7385B5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87" y="4437109"/>
            <a:ext cx="2323809" cy="990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F6C2FC-587C-4931-BC8F-0057D61EFD12}"/>
              </a:ext>
            </a:extLst>
          </p:cNvPr>
          <p:cNvSpPr txBox="1"/>
          <p:nvPr/>
        </p:nvSpPr>
        <p:spPr>
          <a:xfrm>
            <a:off x="2265178" y="896319"/>
            <a:ext cx="356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Проводимость структуры: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1C329-A122-4D56-A4F1-8AA6F107FBE8}"/>
              </a:ext>
            </a:extLst>
          </p:cNvPr>
          <p:cNvSpPr txBox="1"/>
          <p:nvPr/>
        </p:nvSpPr>
        <p:spPr>
          <a:xfrm>
            <a:off x="709646" y="1942936"/>
            <a:ext cx="177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Поле </a:t>
            </a:r>
            <a:r>
              <a:rPr lang="en-US" dirty="0"/>
              <a:t>TM </a:t>
            </a:r>
            <a:r>
              <a:rPr lang="ru-RU" dirty="0"/>
              <a:t>волны: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0652F-6E6C-4D95-8480-548C230A67CB}"/>
              </a:ext>
            </a:extLst>
          </p:cNvPr>
          <p:cNvSpPr txBox="1"/>
          <p:nvPr/>
        </p:nvSpPr>
        <p:spPr>
          <a:xfrm>
            <a:off x="853138" y="3260506"/>
            <a:ext cx="570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Цепочка уравнений на определение собственных мод: 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87" y="1327973"/>
            <a:ext cx="3354548" cy="877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861" y="902283"/>
            <a:ext cx="3162300" cy="48577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73891" y="5553517"/>
            <a:ext cx="11409042" cy="616792"/>
            <a:chOff x="618203" y="5143862"/>
            <a:chExt cx="11409042" cy="61679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203" y="5168443"/>
              <a:ext cx="5205949" cy="59221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0089" y="5143862"/>
              <a:ext cx="6047156" cy="61679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71171" y="4513216"/>
            <a:ext cx="789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S. A. </a:t>
            </a:r>
            <a:r>
              <a:rPr lang="en-GB" dirty="0" err="1"/>
              <a:t>Mikhailov</a:t>
            </a:r>
            <a:r>
              <a:rPr lang="en-GB" dirty="0"/>
              <a:t>, in Carbon Nanotubes and Graphene </a:t>
            </a:r>
            <a:r>
              <a:rPr lang="en-GB" dirty="0" smtClean="0"/>
              <a:t>for Photonic </a:t>
            </a:r>
            <a:r>
              <a:rPr lang="en-GB" dirty="0"/>
              <a:t>Applications, edited by S. Yamashita, Y. Saito, </a:t>
            </a:r>
            <a:r>
              <a:rPr lang="en-GB" dirty="0" smtClean="0"/>
              <a:t>and J</a:t>
            </a:r>
            <a:r>
              <a:rPr lang="en-GB" dirty="0"/>
              <a:t>. H. Choi (Woodhead Publishing, Cambridge, U.K., 2013</a:t>
            </a:r>
            <a:r>
              <a:rPr lang="en-GB" dirty="0" smtClean="0"/>
              <a:t>), Chap</a:t>
            </a:r>
            <a:r>
              <a:rPr lang="en-GB" dirty="0"/>
              <a:t>. 7, pp. 171–219</a:t>
            </a:r>
            <a:r>
              <a:rPr lang="en-GB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8386D0-0DFD-4E43-896C-68EB2BE7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6" y="5408720"/>
            <a:ext cx="7990476" cy="952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BBC36-A8FB-4218-84EB-C01A93BD93EB}"/>
              </a:ext>
            </a:extLst>
          </p:cNvPr>
          <p:cNvSpPr txBox="1"/>
          <p:nvPr/>
        </p:nvSpPr>
        <p:spPr>
          <a:xfrm>
            <a:off x="436365" y="217806"/>
            <a:ext cx="1073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Слабая модуляция. Случай двух сильных волн. Возникновение распределенной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обратной </a:t>
            </a:r>
            <a:r>
              <a:rPr lang="ru-RU" sz="2400" dirty="0">
                <a:solidFill>
                  <a:srgbClr val="00B050"/>
                </a:solidFill>
              </a:rPr>
              <a:t>связи.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5996A-285D-4FEB-AF83-998FBECF4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570" y="981675"/>
            <a:ext cx="4876190" cy="1533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72FBA-5873-44CC-B463-1B67DFA5C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570" y="2693286"/>
            <a:ext cx="3952381" cy="1428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530AB7-8402-4398-9626-9A376E857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379" y="2976264"/>
            <a:ext cx="1714286" cy="771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7DE821-40D6-492C-B61E-4C29E24BF463}"/>
              </a:ext>
            </a:extLst>
          </p:cNvPr>
          <p:cNvSpPr txBox="1"/>
          <p:nvPr/>
        </p:nvSpPr>
        <p:spPr>
          <a:xfrm>
            <a:off x="5297951" y="3267446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обычной ситуации: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51732-4ECE-4350-9684-3614F99A8ED6}"/>
              </a:ext>
            </a:extLst>
          </p:cNvPr>
          <p:cNvSpPr txBox="1"/>
          <p:nvPr/>
        </p:nvSpPr>
        <p:spPr>
          <a:xfrm>
            <a:off x="-22331" y="4286950"/>
            <a:ext cx="4675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Особый случай реализуется, при   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F9D53F-8621-4521-9AA1-85B55FC89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593" y="4072436"/>
            <a:ext cx="1419048" cy="8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05FBD1-ACEE-42C0-AEE9-B4E249951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411" y="4139091"/>
            <a:ext cx="2542857" cy="6095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8FE799-60D8-4C34-903D-758AF6961232}"/>
              </a:ext>
            </a:extLst>
          </p:cNvPr>
          <p:cNvSpPr txBox="1"/>
          <p:nvPr/>
        </p:nvSpPr>
        <p:spPr>
          <a:xfrm>
            <a:off x="8516604" y="4176969"/>
            <a:ext cx="239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(условие Брэгга).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35726" y="4939091"/>
            <a:ext cx="920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Дисперсионное уравнение для </a:t>
            </a:r>
            <a:r>
              <a:rPr lang="ru-RU" sz="2400" dirty="0" err="1" smtClean="0"/>
              <a:t>двухволнового</a:t>
            </a:r>
            <a:r>
              <a:rPr lang="ru-RU" sz="2400" dirty="0" smtClean="0"/>
              <a:t> плазмон-поляритона: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14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4DE23-9625-43FF-903A-CA3154D36969}"/>
              </a:ext>
            </a:extLst>
          </p:cNvPr>
          <p:cNvSpPr txBox="1"/>
          <p:nvPr/>
        </p:nvSpPr>
        <p:spPr>
          <a:xfrm>
            <a:off x="912789" y="68094"/>
            <a:ext cx="10840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Профилированная система + распространяющийся параллельно ее поверхности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электронный </a:t>
            </a:r>
            <a:r>
              <a:rPr lang="ru-RU" sz="2400" dirty="0">
                <a:solidFill>
                  <a:srgbClr val="00B050"/>
                </a:solidFill>
              </a:rPr>
              <a:t>пучок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4" y="1278529"/>
            <a:ext cx="11153775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753" y="937636"/>
            <a:ext cx="1089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обмене энергии с электронным пучком участвует волна, имеющая компоненту электрического поля вдоль</a:t>
            </a:r>
          </a:p>
          <a:p>
            <a:r>
              <a:rPr lang="ru-RU" dirty="0" smtClean="0"/>
              <a:t>Направления скорости электронов, то есть ТМ-волна: 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56" y="5613506"/>
            <a:ext cx="2657475" cy="476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428" y="5507150"/>
            <a:ext cx="42291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42" y="5669495"/>
            <a:ext cx="280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Граничные условия: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08" y="4779998"/>
            <a:ext cx="1824042" cy="727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3904" y="4907596"/>
            <a:ext cx="611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sz="2400" dirty="0" err="1" smtClean="0"/>
              <a:t>ленгмюровская</a:t>
            </a:r>
            <a:r>
              <a:rPr lang="ru-RU" sz="2400" dirty="0" smtClean="0"/>
              <a:t> частота электронного пучка.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92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605" y="143549"/>
            <a:ext cx="973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</a:rPr>
              <a:t>Дисперсионное уравнение </a:t>
            </a:r>
            <a:r>
              <a:rPr lang="ru-RU" sz="2000" dirty="0" smtClean="0">
                <a:solidFill>
                  <a:schemeClr val="accent6"/>
                </a:solidFill>
              </a:rPr>
              <a:t>генерации в случае двух сильно </a:t>
            </a:r>
            <a:r>
              <a:rPr lang="ru-RU" sz="2000" dirty="0" err="1" smtClean="0">
                <a:solidFill>
                  <a:schemeClr val="accent6"/>
                </a:solidFill>
              </a:rPr>
              <a:t>брэгговски</a:t>
            </a:r>
            <a:r>
              <a:rPr lang="en-US" sz="2000" dirty="0" smtClean="0">
                <a:solidFill>
                  <a:schemeClr val="accent6"/>
                </a:solidFill>
              </a:rPr>
              <a:t>-</a:t>
            </a:r>
            <a:r>
              <a:rPr lang="ru-RU" sz="2000" dirty="0" smtClean="0">
                <a:solidFill>
                  <a:schemeClr val="accent6"/>
                </a:solidFill>
              </a:rPr>
              <a:t>связанных волн</a:t>
            </a:r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7" y="705217"/>
            <a:ext cx="11418886" cy="737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444" y="4277214"/>
            <a:ext cx="1158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 из проблем генерации, основанной  на механизме замедлении волн в ТГц (и более коротковолновом) </a:t>
            </a:r>
          </a:p>
          <a:p>
            <a:r>
              <a:rPr lang="ru-RU" dirty="0" smtClean="0"/>
              <a:t>Диапазоне заключается в трудности проведения электронного пучка близко к поверхности  среды. </a:t>
            </a:r>
            <a:r>
              <a:rPr lang="ru-RU" dirty="0"/>
              <a:t>Если не выполнять требование близкой проводки, то возникает экспоненциальное </a:t>
            </a:r>
            <a:r>
              <a:rPr lang="ru-RU" dirty="0" smtClean="0"/>
              <a:t>подавление взаимодействия волны с пучком электронов, требуемое для генерации индуцированного излучения.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6" y="1514427"/>
            <a:ext cx="1409700" cy="561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4471" y="1595882"/>
            <a:ext cx="468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err="1" smtClean="0"/>
              <a:t>ленгмюровская</a:t>
            </a:r>
            <a:r>
              <a:rPr lang="ru-RU" dirty="0" smtClean="0"/>
              <a:t> частота электронного пучка.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87" y="2942085"/>
            <a:ext cx="6770339" cy="7202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AF62A2-4913-AE2A-C23D-1CF7AE1D2534}"/>
              </a:ext>
            </a:extLst>
          </p:cNvPr>
          <p:cNvSpPr txBox="1"/>
          <p:nvPr/>
        </p:nvSpPr>
        <p:spPr>
          <a:xfrm>
            <a:off x="4665937" y="3578984"/>
            <a:ext cx="6681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K</a:t>
            </a:r>
            <a:r>
              <a:rPr lang="en-US" dirty="0"/>
              <a:t>. Batrakov and S. </a:t>
            </a:r>
            <a:r>
              <a:rPr lang="en-US" dirty="0" err="1"/>
              <a:t>Maksimenko</a:t>
            </a:r>
            <a:r>
              <a:rPr lang="en-US" dirty="0" smtClean="0"/>
              <a:t>, </a:t>
            </a:r>
            <a:r>
              <a:rPr lang="en-US" dirty="0"/>
              <a:t>Phys. Rev. B 95, </a:t>
            </a:r>
            <a:r>
              <a:rPr lang="en-US" dirty="0" smtClean="0"/>
              <a:t>205408</a:t>
            </a:r>
            <a:r>
              <a:rPr lang="ru-RU" dirty="0" smtClean="0"/>
              <a:t> (</a:t>
            </a:r>
            <a:r>
              <a:rPr lang="en-US" dirty="0" smtClean="0"/>
              <a:t>2017</a:t>
            </a:r>
            <a:r>
              <a:rPr lang="en-US" dirty="0"/>
              <a:t>) 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987" y="2317772"/>
            <a:ext cx="1097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Вдали от условий Брэгга уравнение переходит в уравнение, описывающее генерацию плазмон-</a:t>
            </a:r>
            <a:r>
              <a:rPr lang="ru-RU" dirty="0" err="1" smtClean="0"/>
              <a:t>поляритонов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электронным пучком: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6" y="5632856"/>
            <a:ext cx="11647405" cy="7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AC3B68-AAD0-3EF5-2DD6-D603DC33A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71" y="260269"/>
            <a:ext cx="5219048" cy="933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970D7-C446-B3E1-9A20-0BE6DD47F5D4}"/>
              </a:ext>
            </a:extLst>
          </p:cNvPr>
          <p:cNvSpPr txBox="1"/>
          <p:nvPr/>
        </p:nvSpPr>
        <p:spPr>
          <a:xfrm>
            <a:off x="914479" y="5948"/>
            <a:ext cx="888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Возможность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увеличения инкремента неустойчивости за счет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РОС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5BDDC-4AE2-9AE3-4FC2-EAEFC53FD80E}"/>
              </a:ext>
            </a:extLst>
          </p:cNvPr>
          <p:cNvSpPr txBox="1"/>
          <p:nvPr/>
        </p:nvSpPr>
        <p:spPr>
          <a:xfrm>
            <a:off x="95794" y="1008936"/>
            <a:ext cx="738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Метод слабо-связанных мод </a:t>
            </a:r>
            <a:r>
              <a:rPr lang="ru-RU" sz="2400" dirty="0"/>
              <a:t>(Ландау. Т. 10. </a:t>
            </a:r>
            <a:r>
              <a:rPr lang="ru-RU" sz="2400" dirty="0" smtClean="0"/>
              <a:t>Кинетика).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9D545-1792-DD17-1825-EFD381F6B524}"/>
              </a:ext>
            </a:extLst>
          </p:cNvPr>
          <p:cNvSpPr txBox="1"/>
          <p:nvPr/>
        </p:nvSpPr>
        <p:spPr>
          <a:xfrm>
            <a:off x="332319" y="1699107"/>
            <a:ext cx="501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основном поправки за счет связи выглядят так: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6C32F3-D37D-1056-5283-286B594D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408" y="1576047"/>
            <a:ext cx="5219444" cy="661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46BC45-FAB4-4AE0-8C13-CFD3ADDE497D}"/>
              </a:ext>
            </a:extLst>
          </p:cNvPr>
          <p:cNvSpPr txBox="1"/>
          <p:nvPr/>
        </p:nvSpPr>
        <p:spPr>
          <a:xfrm>
            <a:off x="332319" y="2210101"/>
            <a:ext cx="639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Кроме ситуации, вблизи резонансных областей, например при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71F68-6ECD-AC6C-51F8-58E45DF9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527" y="2080953"/>
            <a:ext cx="1761905" cy="61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52131F-FFA0-A4AB-88AC-05AF63278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624" y="2727619"/>
            <a:ext cx="2209524" cy="5238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A28370-5208-F44A-AD77-67CF0606131B}"/>
              </a:ext>
            </a:extLst>
          </p:cNvPr>
          <p:cNvSpPr txBox="1"/>
          <p:nvPr/>
        </p:nvSpPr>
        <p:spPr>
          <a:xfrm>
            <a:off x="252751" y="2767976"/>
            <a:ext cx="496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Подставим в верхнее уравнение решение в виде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0F556-60CE-325A-C2C5-2650D99B13E1}"/>
              </a:ext>
            </a:extLst>
          </p:cNvPr>
          <p:cNvSpPr txBox="1"/>
          <p:nvPr/>
        </p:nvSpPr>
        <p:spPr>
          <a:xfrm>
            <a:off x="252751" y="3564756"/>
            <a:ext cx="70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Тогда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EBBC48-DA7A-37C0-F828-06D6218A7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79" y="3404067"/>
            <a:ext cx="827564" cy="5816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A48775-18E4-9BE5-0BD9-964E01748F6A}"/>
              </a:ext>
            </a:extLst>
          </p:cNvPr>
          <p:cNvSpPr txBox="1"/>
          <p:nvPr/>
        </p:nvSpPr>
        <p:spPr>
          <a:xfrm>
            <a:off x="1974520" y="3622423"/>
            <a:ext cx="709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ru-RU" dirty="0" smtClean="0"/>
              <a:t>большее </a:t>
            </a:r>
            <a:r>
              <a:rPr lang="ru-RU" dirty="0"/>
              <a:t>значение </a:t>
            </a:r>
            <a:r>
              <a:rPr lang="ru-RU" dirty="0" smtClean="0"/>
              <a:t>инкремента</a:t>
            </a:r>
            <a:r>
              <a:rPr lang="en-US" dirty="0" smtClean="0"/>
              <a:t>          </a:t>
            </a:r>
            <a:r>
              <a:rPr lang="ru-RU" dirty="0" smtClean="0"/>
              <a:t> , чем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err="1"/>
              <a:t>одноволновом</a:t>
            </a:r>
            <a:r>
              <a:rPr lang="ru-RU" dirty="0"/>
              <a:t> случае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7C0390-1161-9E5F-9C1D-AFBD86D38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910" y="3593832"/>
            <a:ext cx="776392" cy="3918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3E932C-3CB4-5D1F-FF25-FECB411A939F}"/>
              </a:ext>
            </a:extLst>
          </p:cNvPr>
          <p:cNvSpPr txBox="1"/>
          <p:nvPr/>
        </p:nvSpPr>
        <p:spPr>
          <a:xfrm>
            <a:off x="205070" y="4164482"/>
            <a:ext cx="1131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случае двумерной периодичности, возможна дифракция с участием большего количества мод. Например, при</a:t>
            </a:r>
          </a:p>
          <a:p>
            <a:r>
              <a:rPr lang="ru-RU" dirty="0"/>
              <a:t>4-волновой </a:t>
            </a:r>
            <a:r>
              <a:rPr lang="ru-RU" dirty="0" err="1"/>
              <a:t>брэгговской</a:t>
            </a:r>
            <a:r>
              <a:rPr lang="ru-RU" dirty="0"/>
              <a:t> дифракции: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3FB273-0ABE-DB13-D7D1-D58D90B6C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595" y="4409398"/>
            <a:ext cx="907503" cy="5009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3050" y="3650041"/>
            <a:ext cx="521807" cy="350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7961" y="278379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F37254-6D88-7424-4C3D-E8EF9A868461}"/>
              </a:ext>
            </a:extLst>
          </p:cNvPr>
          <p:cNvSpPr txBox="1"/>
          <p:nvPr/>
        </p:nvSpPr>
        <p:spPr>
          <a:xfrm>
            <a:off x="95794" y="4965553"/>
            <a:ext cx="12136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Идея увеличения инкремента неустойчивости для неустойчивости в условиях многоволновой дифракции рентгеновских лучей:</a:t>
            </a:r>
          </a:p>
          <a:p>
            <a:r>
              <a:rPr lang="en-US" sz="1600" b="0" i="0" dirty="0" err="1" smtClean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Baryshevsky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, V.G.; 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Feranchuk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, I.D. Physics Letters A , 102(3) (1984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)</a:t>
            </a:r>
            <a:endParaRPr lang="ru-RU" sz="1600" b="0" i="0" dirty="0" smtClean="0">
              <a:solidFill>
                <a:srgbClr val="000000"/>
              </a:solidFill>
              <a:effectLst/>
              <a:latin typeface="Noto Sans" panose="020B0502040204020203" pitchFamily="34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Noto Sans" panose="020B0502040204020203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Noto Sans" panose="020B0502040204020203" pitchFamily="34" charset="0"/>
              </a:rPr>
              <a:t>Генерация в условиях РОС.</a:t>
            </a:r>
            <a:endParaRPr lang="ru-RU" sz="1600" dirty="0">
              <a:solidFill>
                <a:srgbClr val="000000"/>
              </a:solidFill>
              <a:latin typeface="Noto Sans" panose="020B0502040204020203" pitchFamily="34" charset="0"/>
            </a:endParaRPr>
          </a:p>
          <a:p>
            <a:r>
              <a:rPr lang="en-US" sz="1600" dirty="0" smtClean="0">
                <a:effectLst/>
                <a:latin typeface="Noto Sans" panose="020B0502040204020203" pitchFamily="34" charset="0"/>
              </a:rPr>
              <a:t>V </a:t>
            </a:r>
            <a:r>
              <a:rPr lang="en-US" sz="1600" dirty="0">
                <a:effectLst/>
                <a:latin typeface="Noto Sans" panose="020B0502040204020203" pitchFamily="34" charset="0"/>
              </a:rPr>
              <a:t>G </a:t>
            </a:r>
            <a:r>
              <a:rPr lang="en-US" sz="1600" dirty="0" err="1">
                <a:effectLst/>
                <a:latin typeface="Noto Sans" panose="020B0502040204020203" pitchFamily="34" charset="0"/>
              </a:rPr>
              <a:t>Baryshevsky</a:t>
            </a:r>
            <a:r>
              <a:rPr lang="en-US" sz="1600" dirty="0">
                <a:effectLst/>
                <a:latin typeface="Noto Sans" panose="020B0502040204020203" pitchFamily="34" charset="0"/>
              </a:rPr>
              <a:t>, K G Batrakov and  </a:t>
            </a:r>
            <a:r>
              <a:rPr lang="en-US" sz="1600" dirty="0" err="1">
                <a:effectLst/>
                <a:latin typeface="Noto Sans" panose="020B0502040204020203" pitchFamily="34" charset="0"/>
              </a:rPr>
              <a:t>Ya</a:t>
            </a:r>
            <a:r>
              <a:rPr lang="en-US" sz="1600" dirty="0">
                <a:effectLst/>
                <a:latin typeface="Noto Sans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oto Sans" panose="020B0502040204020203" pitchFamily="34" charset="0"/>
              </a:rPr>
              <a:t>Dubovskaya</a:t>
            </a:r>
            <a:r>
              <a:rPr lang="en-US" sz="1600" dirty="0">
                <a:latin typeface="Noto Sans" panose="020B0502040204020203" pitchFamily="34" charset="0"/>
              </a:rPr>
              <a:t>, </a:t>
            </a:r>
            <a:r>
              <a:rPr lang="en-US" sz="1600" dirty="0" smtClean="0">
                <a:latin typeface="Noto Sans" panose="020B0502040204020203" pitchFamily="34" charset="0"/>
              </a:rPr>
              <a:t>Parametric </a:t>
            </a:r>
            <a:r>
              <a:rPr lang="en-US" sz="1600" dirty="0">
                <a:latin typeface="Noto Sans" panose="020B0502040204020203" pitchFamily="34" charset="0"/>
              </a:rPr>
              <a:t>(quasi-Cerenkov) X-ray free electron lasers</a:t>
            </a:r>
            <a:r>
              <a:rPr lang="ru-RU" sz="1600" dirty="0" smtClean="0">
                <a:effectLst/>
                <a:latin typeface="Noto Sans" panose="020B0502040204020203" pitchFamily="34" charset="0"/>
              </a:rPr>
              <a:t> </a:t>
            </a:r>
            <a:r>
              <a:rPr lang="en-US" sz="1600" dirty="0" smtClean="0">
                <a:effectLst/>
                <a:latin typeface="Noto Sans" panose="020B0502040204020203" pitchFamily="34" charset="0"/>
              </a:rPr>
              <a:t> </a:t>
            </a:r>
            <a:r>
              <a:rPr lang="en-US" sz="1600" dirty="0">
                <a:effectLst/>
                <a:latin typeface="Noto Sans" panose="020B0502040204020203" pitchFamily="34" charset="0"/>
              </a:rPr>
              <a:t>J. Phys. D, 24 1250 (1991)</a:t>
            </a:r>
          </a:p>
        </p:txBody>
      </p:sp>
    </p:spTree>
    <p:extLst>
      <p:ext uri="{BB962C8B-B14F-4D97-AF65-F5344CB8AC3E}">
        <p14:creationId xmlns:p14="http://schemas.microsoft.com/office/powerpoint/2010/main" val="8691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FC2BC-28D5-4019-BE24-2AD008E0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54" y="949725"/>
            <a:ext cx="4619630" cy="4097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D885B7-9ADA-435C-B0B7-5A8899F7F630}"/>
                  </a:ext>
                </a:extLst>
              </p:cNvPr>
              <p:cNvSpPr txBox="1"/>
              <p:nvPr/>
            </p:nvSpPr>
            <p:spPr>
              <a:xfrm>
                <a:off x="2518892" y="1607082"/>
                <a:ext cx="831482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Зависимость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значения частоты, соответствующей брэгговской дифракции от периода модуляции для двух значений химического потенциала . Химический потенциал 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=0.3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эВ (синяя кривая) и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эВ (красная кривая).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D885B7-9ADA-435C-B0B7-5A8899F7F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892" y="1607082"/>
                <a:ext cx="8314824" cy="1600438"/>
              </a:xfrm>
              <a:prstGeom prst="rect">
                <a:avLst/>
              </a:prstGeom>
              <a:blipFill rotWithShape="0">
                <a:blip r:embed="rId3"/>
                <a:stretch>
                  <a:fillRect l="-733" t="-2290" r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25A0631-C9D6-4B37-835F-B3F6B60BFAF5}"/>
              </a:ext>
            </a:extLst>
          </p:cNvPr>
          <p:cNvSpPr txBox="1"/>
          <p:nvPr/>
        </p:nvSpPr>
        <p:spPr>
          <a:xfrm>
            <a:off x="1979801" y="339559"/>
            <a:ext cx="8296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Перестройка частоты при динамической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дифракции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154" y="5791200"/>
            <a:ext cx="972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Перестройку  частоты можно осуществить путем изменения химического потенциала.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90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BAC1-DCEB-A765-4263-E6404C65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Краткий обзор основных типов предложенных ранее генераторов ТГц излучения</a:t>
            </a:r>
            <a:r>
              <a:rPr lang="en-US" sz="3200" dirty="0" smtClean="0"/>
              <a:t> </a:t>
            </a:r>
            <a:r>
              <a:rPr lang="ru-RU" sz="3200" dirty="0" smtClean="0"/>
              <a:t>с использованием баллистических транзисторов и графена;</a:t>
            </a:r>
            <a:endParaRPr lang="en-US" sz="3200" dirty="0" smtClean="0"/>
          </a:p>
          <a:p>
            <a:r>
              <a:rPr lang="ru-RU" dirty="0" smtClean="0"/>
              <a:t> </a:t>
            </a:r>
            <a:r>
              <a:rPr lang="ru-RU" sz="3200" dirty="0" smtClean="0"/>
              <a:t>Генерация излучения электронным пучком за счет механизма замедления поверхностных плазмон-</a:t>
            </a:r>
            <a:r>
              <a:rPr lang="ru-RU" sz="3200" dirty="0" err="1" smtClean="0"/>
              <a:t>поляритонов</a:t>
            </a:r>
            <a:r>
              <a:rPr lang="ru-RU" sz="3200" dirty="0" smtClean="0"/>
              <a:t> в  </a:t>
            </a:r>
            <a:r>
              <a:rPr lang="ru-RU" sz="3200" dirty="0"/>
              <a:t>нанотрубках и графене;</a:t>
            </a:r>
          </a:p>
          <a:p>
            <a:r>
              <a:rPr lang="ru-RU" sz="3200" dirty="0" smtClean="0"/>
              <a:t>Усиление темпа генерации при введении распределенной обратной связи (РОС) ; </a:t>
            </a:r>
            <a:endParaRPr lang="ru-RU" sz="3200" dirty="0"/>
          </a:p>
          <a:p>
            <a:r>
              <a:rPr lang="ru-RU" dirty="0"/>
              <a:t> </a:t>
            </a:r>
            <a:r>
              <a:rPr lang="ru-RU" sz="3200" dirty="0" smtClean="0"/>
              <a:t>Взаимодействие падающего излучения с </a:t>
            </a:r>
            <a:r>
              <a:rPr lang="ru-RU" sz="3200" dirty="0" err="1" smtClean="0"/>
              <a:t>графеном</a:t>
            </a:r>
            <a:r>
              <a:rPr lang="ru-RU" sz="3200" dirty="0" smtClean="0"/>
              <a:t> при дифракционном возбуждении плазмон-</a:t>
            </a:r>
            <a:r>
              <a:rPr lang="ru-RU" sz="3200" dirty="0" err="1" smtClean="0"/>
              <a:t>поляритонов</a:t>
            </a:r>
            <a:r>
              <a:rPr lang="ru-RU" dirty="0" smtClean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DF7E1-78A7-A51C-7992-34F2EF5E3914}"/>
              </a:ext>
            </a:extLst>
          </p:cNvPr>
          <p:cNvSpPr txBox="1"/>
          <p:nvPr/>
        </p:nvSpPr>
        <p:spPr>
          <a:xfrm>
            <a:off x="1038687" y="328474"/>
            <a:ext cx="10599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Мотивация: создание активных и пассивных </a:t>
            </a:r>
          </a:p>
          <a:p>
            <a:r>
              <a:rPr lang="ru-RU" sz="3600" dirty="0"/>
              <a:t>перестраиваемых элементов СВЧ и ТГц электроники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14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478788"/>
            <a:ext cx="3557848" cy="3331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318" y="435854"/>
            <a:ext cx="3555777" cy="3374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37" y="3988053"/>
            <a:ext cx="3284686" cy="687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871" y="3873732"/>
            <a:ext cx="3645772" cy="825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730" y="4005306"/>
            <a:ext cx="1340303" cy="599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4623" y="4918664"/>
            <a:ext cx="5147377" cy="1723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0778" y="4885685"/>
            <a:ext cx="6171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Растяжение образца изменяет  ряд параметров, </a:t>
            </a:r>
          </a:p>
          <a:p>
            <a:r>
              <a:rPr lang="ru-RU" dirty="0"/>
              <a:t>о</a:t>
            </a:r>
            <a:r>
              <a:rPr lang="ru-RU" dirty="0" smtClean="0"/>
              <a:t>пределяющих проводимость: 1) изменяется </a:t>
            </a:r>
          </a:p>
          <a:p>
            <a:r>
              <a:rPr lang="ru-RU" dirty="0" smtClean="0"/>
              <a:t>химический потенциал электронной системы; </a:t>
            </a:r>
          </a:p>
          <a:p>
            <a:r>
              <a:rPr lang="ru-RU" dirty="0" smtClean="0"/>
              <a:t>2) изменяется уширение уровня.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0466" y="-22134"/>
            <a:ext cx="1119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Зависимость прохождения и поглощения ТГц через графен при разных значениях растяжения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1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184" y="72635"/>
            <a:ext cx="97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FLAP  (Fundamental &amp; applied </a:t>
            </a:r>
            <a:r>
              <a:rPr lang="en-US" sz="2400" dirty="0" smtClean="0">
                <a:solidFill>
                  <a:schemeClr val="accent6"/>
                </a:solidFill>
              </a:rPr>
              <a:t>Linear Accelerator </a:t>
            </a:r>
            <a:r>
              <a:rPr lang="en-US" sz="2400" dirty="0">
                <a:solidFill>
                  <a:schemeClr val="accent6"/>
                </a:solidFill>
              </a:rPr>
              <a:t>Physics collaboration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184" y="1749669"/>
            <a:ext cx="11693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Параметры ускорителя </a:t>
            </a:r>
            <a:r>
              <a:rPr lang="en-US" dirty="0" smtClean="0"/>
              <a:t>LINAC – 200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Энергия электронов (</a:t>
            </a:r>
            <a:r>
              <a:rPr lang="ru-RU" i="1" dirty="0" smtClean="0"/>
              <a:t>Е</a:t>
            </a:r>
            <a:r>
              <a:rPr lang="ru-RU" dirty="0" smtClean="0"/>
              <a:t>) от 26 до 200 МэВ, в планах до 2 ГэВ.  Длительность электронного пучка (</a:t>
            </a:r>
            <a:r>
              <a:rPr lang="ru-RU" dirty="0" err="1" smtClean="0"/>
              <a:t>макроимпульс</a:t>
            </a:r>
            <a:r>
              <a:rPr lang="ru-RU" dirty="0" smtClean="0"/>
              <a:t>) от 30 до 3000 </a:t>
            </a:r>
            <a:r>
              <a:rPr lang="ru-RU" dirty="0" err="1" smtClean="0"/>
              <a:t>нс</a:t>
            </a:r>
            <a:r>
              <a:rPr lang="ru-RU" dirty="0" smtClean="0"/>
              <a:t>, длительность </a:t>
            </a:r>
            <a:r>
              <a:rPr lang="ru-RU" dirty="0" err="1" smtClean="0"/>
              <a:t>банчей</a:t>
            </a:r>
            <a:r>
              <a:rPr lang="ru-RU" dirty="0" smtClean="0"/>
              <a:t> (</a:t>
            </a:r>
            <a:r>
              <a:rPr lang="ru-RU" dirty="0" err="1" smtClean="0"/>
              <a:t>микроимпульсов</a:t>
            </a:r>
            <a:r>
              <a:rPr lang="ru-RU" dirty="0" smtClean="0"/>
              <a:t>) </a:t>
            </a:r>
            <a:r>
              <a:rPr lang="en-US" dirty="0" smtClean="0"/>
              <a:t>~</a:t>
            </a:r>
            <a:r>
              <a:rPr lang="ru-RU" dirty="0" smtClean="0"/>
              <a:t> 1 </a:t>
            </a:r>
            <a:r>
              <a:rPr lang="ru-RU" dirty="0" err="1" smtClean="0"/>
              <a:t>пс</a:t>
            </a:r>
            <a:r>
              <a:rPr lang="ru-RU" dirty="0" smtClean="0"/>
              <a:t> при частоте повторения  </a:t>
            </a:r>
            <a:r>
              <a:rPr lang="en-US" dirty="0"/>
              <a:t>2865 ± 20 </a:t>
            </a:r>
            <a:r>
              <a:rPr lang="ru-RU" dirty="0" smtClean="0"/>
              <a:t>МГц, ток (</a:t>
            </a:r>
            <a:r>
              <a:rPr lang="en-US" i="1" dirty="0" smtClean="0"/>
              <a:t>I</a:t>
            </a:r>
            <a:r>
              <a:rPr lang="ru-RU" dirty="0" smtClean="0"/>
              <a:t>) до   </a:t>
            </a:r>
            <a:r>
              <a:rPr lang="en-US" dirty="0" smtClean="0"/>
              <a:t>60 </a:t>
            </a:r>
            <a:r>
              <a:rPr lang="ru-RU" dirty="0" smtClean="0"/>
              <a:t>мА.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922" y="1110119"/>
            <a:ext cx="1149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 smtClean="0"/>
              <a:t>Baldin</a:t>
            </a:r>
            <a:r>
              <a:rPr lang="ru-RU" dirty="0" smtClean="0"/>
              <a:t> </a:t>
            </a:r>
            <a:r>
              <a:rPr lang="en-US" dirty="0" smtClean="0"/>
              <a:t>et </a:t>
            </a:r>
            <a:r>
              <a:rPr lang="en-US" dirty="0"/>
              <a:t>al Physics of Particles and Nuclei Letters, 2021, Vol. 18, No. 3, pp. 338–353. © Pleiades Publishing, Ltd., 2021.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54922" y="3134581"/>
            <a:ext cx="11654173" cy="600075"/>
            <a:chOff x="154922" y="3134581"/>
            <a:chExt cx="11654173" cy="600075"/>
          </a:xfrm>
        </p:grpSpPr>
        <p:sp>
          <p:nvSpPr>
            <p:cNvPr id="2" name="TextBox 1"/>
            <p:cNvSpPr txBox="1"/>
            <p:nvPr/>
          </p:nvSpPr>
          <p:spPr>
            <a:xfrm>
              <a:off x="154922" y="3274423"/>
              <a:ext cx="1093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Для релятивистских пучков, расстояние  эффективного взаимодействия поверхностной волны с электронами: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4720" y="3134581"/>
              <a:ext cx="714375" cy="60007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98029" y="3841878"/>
            <a:ext cx="2542766" cy="457200"/>
            <a:chOff x="513806" y="3918075"/>
            <a:chExt cx="2542766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513806" y="4005943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При </a:t>
              </a:r>
              <a:r>
                <a:rPr lang="ru-RU" dirty="0"/>
                <a:t>200 </a:t>
              </a:r>
              <a:r>
                <a:rPr lang="ru-RU" dirty="0" smtClean="0"/>
                <a:t>МэВ</a:t>
              </a: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2147" y="3918075"/>
              <a:ext cx="1114425" cy="457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697579" y="33391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19608" y="389401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4676325"/>
            <a:ext cx="11565602" cy="683378"/>
            <a:chOff x="391886" y="4664659"/>
            <a:chExt cx="11565602" cy="683378"/>
          </a:xfrm>
        </p:grpSpPr>
        <p:sp>
          <p:nvSpPr>
            <p:cNvPr id="13" name="TextBox 12"/>
            <p:cNvSpPr txBox="1"/>
            <p:nvPr/>
          </p:nvSpPr>
          <p:spPr>
            <a:xfrm>
              <a:off x="391886" y="4664659"/>
              <a:ext cx="11565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 этом случае для генерации также необходимо профилирование, так как фазовая скорость плазмон-</a:t>
              </a:r>
              <a:r>
                <a:rPr lang="ru-RU" dirty="0" err="1" smtClean="0"/>
                <a:t>поляритонов</a:t>
              </a:r>
              <a:r>
                <a:rPr lang="ru-RU" dirty="0" smtClean="0"/>
                <a:t> </a:t>
              </a:r>
            </a:p>
            <a:p>
              <a:r>
                <a:rPr lang="ru-RU" dirty="0" smtClean="0"/>
                <a:t>меньше скорости релятивистских электронов</a:t>
              </a:r>
              <a:r>
                <a:rPr lang="en-US" dirty="0" smtClean="0"/>
                <a:t>                                    .</a:t>
              </a:r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7544" y="4987825"/>
              <a:ext cx="1616765" cy="36021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26720" y="5654814"/>
            <a:ext cx="778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Генерация происходит на синхронной с пучком дифракционной гармонике: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735" y="5574061"/>
            <a:ext cx="1818051" cy="5728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24786" y="558816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D2D89-2832-4E85-A046-C36F346D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9" y="3002566"/>
            <a:ext cx="4201146" cy="26173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1EA1EAE-6D37-44A9-9E0B-F055768C557C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23956" y="3082165"/>
            <a:ext cx="3878327" cy="2458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BC5A4-BAEE-4956-8854-7FCBEF03C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512" y="788827"/>
            <a:ext cx="5142857" cy="904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63A7B8-AAE4-4C17-B760-04C02D1518F4}"/>
              </a:ext>
            </a:extLst>
          </p:cNvPr>
          <p:cNvSpPr txBox="1"/>
          <p:nvPr/>
        </p:nvSpPr>
        <p:spPr>
          <a:xfrm>
            <a:off x="1140903" y="204983"/>
            <a:ext cx="1061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Взаимодействие с внешней волной, падающей на профилированную структуру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6FEF9-F5E4-4128-95C2-8CC4A8D89D21}"/>
              </a:ext>
            </a:extLst>
          </p:cNvPr>
          <p:cNvSpPr txBox="1"/>
          <p:nvPr/>
        </p:nvSpPr>
        <p:spPr>
          <a:xfrm>
            <a:off x="464049" y="1896019"/>
            <a:ext cx="447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Коэффициент отражения.</a:t>
            </a:r>
            <a:r>
              <a:rPr lang="en-US" dirty="0"/>
              <a:t> </a:t>
            </a:r>
            <a:r>
              <a:rPr lang="ru-RU" dirty="0"/>
              <a:t>Зависимость от угла </a:t>
            </a:r>
            <a:r>
              <a:rPr lang="ru-RU" dirty="0" smtClean="0"/>
              <a:t>падения.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3C03CA-B50E-4CCE-872A-F0E4E7CA59F4}"/>
              </a:ext>
            </a:extLst>
          </p:cNvPr>
          <p:cNvSpPr txBox="1"/>
          <p:nvPr/>
        </p:nvSpPr>
        <p:spPr>
          <a:xfrm>
            <a:off x="6912107" y="1883289"/>
            <a:ext cx="330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Коэффициент</a:t>
            </a:r>
            <a:r>
              <a:rPr lang="en-US" dirty="0"/>
              <a:t> </a:t>
            </a:r>
            <a:r>
              <a:rPr lang="ru-RU" dirty="0"/>
              <a:t>поглощения.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BEF7F-7CA5-4743-A7A3-0D701A1B43C6}"/>
              </a:ext>
            </a:extLst>
          </p:cNvPr>
          <p:cNvSpPr txBox="1"/>
          <p:nvPr/>
        </p:nvSpPr>
        <p:spPr>
          <a:xfrm>
            <a:off x="327170" y="942198"/>
            <a:ext cx="461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Цепочка</a:t>
            </a:r>
            <a:r>
              <a:rPr lang="en-US" dirty="0"/>
              <a:t> </a:t>
            </a:r>
            <a:r>
              <a:rPr lang="ru-RU" dirty="0"/>
              <a:t>связанных уравнений в этом случае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1223" y="5947954"/>
            <a:ext cx="1118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Угловая зависимость коэффициентов отражения (слева)  и поглощения (справа) при                       ,                     эВ,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487" y="5981353"/>
            <a:ext cx="1063788" cy="335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18" y="6361317"/>
            <a:ext cx="1142865" cy="2701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1383" y="631232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2862" y="6021276"/>
            <a:ext cx="893014" cy="2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25" y="40894"/>
            <a:ext cx="4794170" cy="3240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25" y="3293370"/>
            <a:ext cx="4666033" cy="3509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532" y="1372126"/>
            <a:ext cx="561975" cy="600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758" y="3317604"/>
            <a:ext cx="561975" cy="600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8830" y="1487497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transmittance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9507" y="338186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absorbance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11002" y="295681"/>
            <a:ext cx="3060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Theory and experiment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       (terahertz)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315981" y="1071998"/>
            <a:ext cx="50830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K. Batrakov, P.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Kuzhir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S.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Maksimenko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N.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Volynets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Voronovich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A.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Paddubskaya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Valusis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kumimoji="0" lang="en-US" altLang="ru-RU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Kaplas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Svirko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Lambin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Appl</a:t>
            </a:r>
            <a:r>
              <a:rPr lang="fr-FR" dirty="0"/>
              <a:t>. Phys. </a:t>
            </a:r>
            <a:r>
              <a:rPr lang="fr-FR" dirty="0" err="1"/>
              <a:t>Lett</a:t>
            </a:r>
            <a:r>
              <a:rPr lang="fr-FR" dirty="0"/>
              <a:t>. </a:t>
            </a:r>
            <a:r>
              <a:rPr lang="fr-FR" b="1" dirty="0"/>
              <a:t>108</a:t>
            </a:r>
            <a:r>
              <a:rPr lang="fr-FR" dirty="0"/>
              <a:t>, 123101 (2016)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2E08B4-2172-D722-0F1C-06C570F40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157" y="4324160"/>
            <a:ext cx="4704762" cy="752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E25163-B860-3E32-09F6-D326972F91D1}"/>
              </a:ext>
            </a:extLst>
          </p:cNvPr>
          <p:cNvSpPr txBox="1"/>
          <p:nvPr/>
        </p:nvSpPr>
        <p:spPr>
          <a:xfrm>
            <a:off x="5689246" y="3704767"/>
            <a:ext cx="570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Случай с подложкой: электромагнитная «черная дыра».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EE44F-30A0-85F5-63B4-16F441F01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246" y="5652617"/>
            <a:ext cx="2057143" cy="876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5C9DEE-689D-0F31-4AE5-0B159997057D}"/>
              </a:ext>
            </a:extLst>
          </p:cNvPr>
          <p:cNvSpPr txBox="1"/>
          <p:nvPr/>
        </p:nvSpPr>
        <p:spPr>
          <a:xfrm>
            <a:off x="5689246" y="5137207"/>
            <a:ext cx="523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Случай без подложки: поглощение не больше 50%.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2" y="1139443"/>
            <a:ext cx="4790868" cy="2775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926" y="1139443"/>
            <a:ext cx="5998090" cy="2775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944" y="4271127"/>
            <a:ext cx="1175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Batrakov, P </a:t>
            </a:r>
            <a:r>
              <a:rPr lang="en-US" dirty="0" err="1"/>
              <a:t>Kuzhir</a:t>
            </a:r>
            <a:r>
              <a:rPr lang="en-US" dirty="0"/>
              <a:t>, S </a:t>
            </a:r>
            <a:r>
              <a:rPr lang="en-US" dirty="0" err="1"/>
              <a:t>Maksimenko</a:t>
            </a:r>
            <a:r>
              <a:rPr lang="en-US" dirty="0"/>
              <a:t>, N </a:t>
            </a:r>
            <a:r>
              <a:rPr lang="en-US" dirty="0" err="1" smtClean="0"/>
              <a:t>Volynets</a:t>
            </a:r>
            <a:r>
              <a:rPr lang="en-US" dirty="0"/>
              <a:t>, </a:t>
            </a: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 smtClean="0"/>
              <a:t>Voronovich</a:t>
            </a:r>
            <a:r>
              <a:rPr lang="en-US" dirty="0"/>
              <a:t>, A. </a:t>
            </a:r>
            <a:r>
              <a:rPr lang="en-US" dirty="0" err="1" smtClean="0"/>
              <a:t>Paddubskaya</a:t>
            </a:r>
            <a:r>
              <a:rPr lang="en-US" dirty="0" smtClean="0"/>
              <a:t>, </a:t>
            </a:r>
            <a:r>
              <a:rPr lang="en-US" dirty="0"/>
              <a:t>G. </a:t>
            </a:r>
            <a:r>
              <a:rPr lang="en-US" dirty="0" err="1" smtClean="0"/>
              <a:t>Valusis</a:t>
            </a:r>
            <a:r>
              <a:rPr lang="en-US" dirty="0" smtClean="0"/>
              <a:t>, </a:t>
            </a:r>
            <a:r>
              <a:rPr lang="en-US" dirty="0"/>
              <a:t>T. </a:t>
            </a:r>
            <a:r>
              <a:rPr lang="en-US" dirty="0" err="1" smtClean="0"/>
              <a:t>Kaplas</a:t>
            </a:r>
            <a:r>
              <a:rPr lang="en-US" dirty="0" smtClean="0"/>
              <a:t>, Yu. </a:t>
            </a:r>
            <a:r>
              <a:rPr lang="en-US" dirty="0" err="1" smtClean="0"/>
              <a:t>Svirko</a:t>
            </a:r>
            <a:r>
              <a:rPr lang="en-US" dirty="0" smtClean="0"/>
              <a:t>, and Ph. </a:t>
            </a:r>
            <a:r>
              <a:rPr lang="en-US" dirty="0" err="1" smtClean="0"/>
              <a:t>Lambin</a:t>
            </a:r>
            <a:r>
              <a:rPr lang="en-US" dirty="0"/>
              <a:t>, Enhanced </a:t>
            </a:r>
            <a:r>
              <a:rPr lang="en-US" dirty="0" smtClean="0"/>
              <a:t>microwave-to-terahertz </a:t>
            </a:r>
            <a:r>
              <a:rPr lang="en-US" dirty="0"/>
              <a:t>absorption in </a:t>
            </a:r>
            <a:r>
              <a:rPr lang="en-US" dirty="0" smtClean="0"/>
              <a:t>graphene,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fr-FR" dirty="0" err="1"/>
              <a:t>Appl</a:t>
            </a:r>
            <a:r>
              <a:rPr lang="fr-FR" dirty="0"/>
              <a:t>. Phys. </a:t>
            </a:r>
            <a:r>
              <a:rPr lang="fr-FR" dirty="0" err="1"/>
              <a:t>Lett</a:t>
            </a:r>
            <a:r>
              <a:rPr lang="fr-FR" dirty="0"/>
              <a:t>. 108, 123101 (2016)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9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4B535-412F-4981-A69A-12513D5F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435" y="2472870"/>
            <a:ext cx="2400000" cy="5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D1B2A-0D0E-44EB-A37F-03855FC7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58863"/>
            <a:ext cx="5280454" cy="14676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046" y="3130764"/>
            <a:ext cx="5944954" cy="3544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373" y="1498914"/>
            <a:ext cx="2057400" cy="113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00385"/>
            <a:ext cx="10706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Эффективный гамильтониан (</a:t>
            </a:r>
            <a:r>
              <a:rPr lang="en-US" dirty="0" err="1" smtClean="0"/>
              <a:t>Pb</a:t>
            </a:r>
            <a:r>
              <a:rPr lang="ru-RU" baseline="-25000" dirty="0" smtClean="0"/>
              <a:t>1-</a:t>
            </a:r>
            <a:r>
              <a:rPr lang="en-US" i="1" baseline="-25000" dirty="0" err="1" smtClean="0"/>
              <a:t>x</a:t>
            </a:r>
            <a:r>
              <a:rPr lang="en-US" dirty="0" err="1" smtClean="0"/>
              <a:t>Sn</a:t>
            </a:r>
            <a:r>
              <a:rPr lang="en-US" i="1" baseline="-25000" dirty="0" err="1" smtClean="0"/>
              <a:t>x</a:t>
            </a:r>
            <a:r>
              <a:rPr lang="en-US" dirty="0" err="1" smtClean="0"/>
              <a:t>Te</a:t>
            </a:r>
            <a:r>
              <a:rPr lang="en-US" dirty="0" smtClean="0"/>
              <a:t>(Se</a:t>
            </a:r>
            <a:r>
              <a:rPr lang="en-US" dirty="0"/>
              <a:t>)</a:t>
            </a:r>
            <a:r>
              <a:rPr lang="ru-RU" dirty="0" smtClean="0"/>
              <a:t>) </a:t>
            </a:r>
            <a:r>
              <a:rPr lang="en-US" dirty="0" err="1"/>
              <a:t>Dimmock</a:t>
            </a:r>
            <a:r>
              <a:rPr lang="en-US" dirty="0"/>
              <a:t> J. O., </a:t>
            </a:r>
            <a:r>
              <a:rPr lang="en-US" dirty="0" err="1"/>
              <a:t>Melngailis</a:t>
            </a:r>
            <a:r>
              <a:rPr lang="en-US" dirty="0"/>
              <a:t> I., Strauss A. J. Band Structure and Laser</a:t>
            </a:r>
          </a:p>
          <a:p>
            <a:r>
              <a:rPr lang="en-US" dirty="0"/>
              <a:t>Action in </a:t>
            </a:r>
            <a:r>
              <a:rPr lang="en-US" dirty="0" err="1"/>
              <a:t>Pb</a:t>
            </a:r>
            <a:r>
              <a:rPr lang="en-US" dirty="0"/>
              <a:t> x Sn 1 - x </a:t>
            </a:r>
            <a:r>
              <a:rPr lang="en-US" dirty="0" err="1"/>
              <a:t>Te</a:t>
            </a:r>
            <a:r>
              <a:rPr lang="en-US" dirty="0"/>
              <a:t> // Phys. Rev. Lett</a:t>
            </a:r>
            <a:r>
              <a:rPr lang="en-US" dirty="0" smtClean="0"/>
              <a:t>.</a:t>
            </a:r>
            <a:r>
              <a:rPr lang="en-US" dirty="0"/>
              <a:t> 1966. Vol. 16, no. 26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Pp</a:t>
            </a:r>
            <a:r>
              <a:rPr lang="en-US" dirty="0"/>
              <a:t>. 1193–1196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Волков Б. А., Панкратов О. А. </a:t>
            </a:r>
            <a:endParaRPr lang="ru-RU" dirty="0" smtClean="0"/>
          </a:p>
          <a:p>
            <a:r>
              <a:rPr lang="ru-RU" dirty="0" smtClean="0"/>
              <a:t>Безмассовые </a:t>
            </a:r>
            <a:r>
              <a:rPr lang="ru-RU" dirty="0"/>
              <a:t>двумерные электроны </a:t>
            </a:r>
            <a:r>
              <a:rPr lang="ru-RU" dirty="0" smtClean="0"/>
              <a:t>в инверсном </a:t>
            </a:r>
            <a:r>
              <a:rPr lang="ru-RU" dirty="0"/>
              <a:t>контакте // Письма в ЖЭТФ. 1985, Т.42, №4, С.145-148.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6764" y="1896960"/>
            <a:ext cx="316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Волновая функция (</a:t>
            </a:r>
            <a:r>
              <a:rPr lang="ru-RU" dirty="0" err="1" smtClean="0"/>
              <a:t>биспинор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5785"/>
            <a:ext cx="5753872" cy="2214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964" y="41258"/>
            <a:ext cx="540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Структура с инвертированными зонами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36" y="216114"/>
            <a:ext cx="1175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Поверхностные </a:t>
            </a:r>
            <a:r>
              <a:rPr lang="ru-RU" sz="2400" dirty="0" err="1" smtClean="0">
                <a:solidFill>
                  <a:srgbClr val="00B050"/>
                </a:solidFill>
              </a:rPr>
              <a:t>дираковские</a:t>
            </a:r>
            <a:r>
              <a:rPr lang="ru-RU" sz="2400" dirty="0" smtClean="0">
                <a:solidFill>
                  <a:srgbClr val="00B050"/>
                </a:solidFill>
              </a:rPr>
              <a:t> волны  в структурах с взаимно инвертированными зонами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6" y="1403865"/>
            <a:ext cx="3228975" cy="43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891" y="84986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z&lt;0 (m&gt;0)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65" y="1331612"/>
            <a:ext cx="2857500" cy="485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2070" y="942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  <a:r>
              <a:rPr lang="en-US" sz="2400" dirty="0" smtClean="0"/>
              <a:t>&gt;0 (m&lt;0)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758" y="3973768"/>
            <a:ext cx="5276850" cy="195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341" y="4214467"/>
            <a:ext cx="473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Волновая функция поверхностного состояния: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" y="2786062"/>
            <a:ext cx="11820525" cy="1285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9815" y="2230866"/>
            <a:ext cx="657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Граничные условия сшивки на доменной стенке: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14981" y="5807675"/>
            <a:ext cx="749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двух доменных стенок, расположенных на расстоянии </a:t>
            </a:r>
            <a:r>
              <a:rPr lang="en-US" dirty="0" smtClean="0"/>
              <a:t>d </a:t>
            </a:r>
            <a:r>
              <a:rPr lang="ru-RU" dirty="0" smtClean="0"/>
              <a:t>друг от друга: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535" y="6177007"/>
            <a:ext cx="4438650" cy="571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4678" y="5015984"/>
            <a:ext cx="990600" cy="504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39455" y="4352833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Закон</a:t>
            </a:r>
          </a:p>
          <a:p>
            <a:r>
              <a:rPr lang="ru-RU" dirty="0" smtClean="0"/>
              <a:t>дисперсии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602" y="1422915"/>
            <a:ext cx="26193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8" y="2917802"/>
            <a:ext cx="1762125" cy="504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202" y="2745838"/>
            <a:ext cx="1847850" cy="771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185" y="3465576"/>
            <a:ext cx="3000375" cy="809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808" y="775577"/>
            <a:ext cx="470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Индуцированный волной поверхностный ток: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474" y="2869662"/>
            <a:ext cx="1704975" cy="523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911" y="2774411"/>
            <a:ext cx="1695450" cy="714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551" y="3685723"/>
            <a:ext cx="479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Интегрирование по всем электронам</a:t>
            </a:r>
            <a:r>
              <a:rPr lang="en-US" dirty="0" smtClean="0"/>
              <a:t> </a:t>
            </a:r>
            <a:r>
              <a:rPr lang="ru-RU" dirty="0" smtClean="0"/>
              <a:t>системы: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2234" y="5846241"/>
            <a:ext cx="1164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малом замедлении  проводимость </a:t>
            </a:r>
            <a:r>
              <a:rPr lang="ru-RU" dirty="0" err="1" smtClean="0"/>
              <a:t>друде</a:t>
            </a:r>
            <a:r>
              <a:rPr lang="ru-RU" dirty="0" smtClean="0"/>
              <a:t> типа.  При большом замедлении – отклонение от </a:t>
            </a:r>
            <a:r>
              <a:rPr lang="ru-RU" dirty="0" err="1" smtClean="0"/>
              <a:t>друде</a:t>
            </a:r>
            <a:r>
              <a:rPr lang="ru-RU" dirty="0" smtClean="0"/>
              <a:t> зависимости.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439" y="4651183"/>
            <a:ext cx="7038975" cy="809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8088" y="102472"/>
            <a:ext cx="3546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Поверхностная проводимость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342" y="1968084"/>
            <a:ext cx="904875" cy="6858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977" y="2077078"/>
            <a:ext cx="276225" cy="3143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99202" y="2054558"/>
            <a:ext cx="389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ru-RU" dirty="0" smtClean="0"/>
              <a:t>функция распределения электронов.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264" y="1167319"/>
            <a:ext cx="7610475" cy="7334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52" y="2856231"/>
            <a:ext cx="26860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6E36-58C7-AD2E-DA82-B8C3F092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выводы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B3629-9440-0FE4-735B-DA9AA019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Динамическая дифракция создает распределенную обратную </a:t>
            </a:r>
            <a:r>
              <a:rPr lang="ru-RU" dirty="0" smtClean="0"/>
              <a:t>связь</a:t>
            </a:r>
            <a:r>
              <a:rPr lang="ru-RU" dirty="0"/>
              <a:t> </a:t>
            </a:r>
            <a:r>
              <a:rPr lang="ru-RU" dirty="0" smtClean="0"/>
              <a:t>и дает возможность облегчить требования к параметрам электронного пучка, требуемых для генерации излучения;</a:t>
            </a:r>
            <a:endParaRPr lang="ru-RU" dirty="0"/>
          </a:p>
          <a:p>
            <a:r>
              <a:rPr lang="ru-RU" dirty="0" smtClean="0"/>
              <a:t>Показана </a:t>
            </a:r>
            <a:r>
              <a:rPr lang="ru-RU" dirty="0"/>
              <a:t>возможность возбуждения плазмон-поляритона внешней волной за счет дифракции, с возникновением пиков в спектрах отражения и </a:t>
            </a:r>
            <a:r>
              <a:rPr lang="ru-RU" dirty="0" smtClean="0"/>
              <a:t>поглощения;</a:t>
            </a:r>
          </a:p>
          <a:p>
            <a:r>
              <a:rPr lang="ru-RU" dirty="0" smtClean="0"/>
              <a:t>Возможность перестройки частоты генерации и частоты поглощения электронным и механическим способом.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D9919B-C0AB-4E4E-A1E8-1A087619A972}"/>
              </a:ext>
            </a:extLst>
          </p:cNvPr>
          <p:cNvSpPr txBox="1"/>
          <p:nvPr/>
        </p:nvSpPr>
        <p:spPr>
          <a:xfrm>
            <a:off x="3028426" y="2382473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Спасибо </a:t>
            </a:r>
            <a:r>
              <a:rPr lang="ru-RU" sz="4000">
                <a:solidFill>
                  <a:srgbClr val="00B050"/>
                </a:solidFill>
              </a:rPr>
              <a:t>за внимание!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3" y="500043"/>
            <a:ext cx="5920765" cy="25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38282" y="3000373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i="1" dirty="0" err="1"/>
              <a:t>Rana</a:t>
            </a:r>
            <a:r>
              <a:rPr lang="en-US" i="1" dirty="0"/>
              <a:t> F. Graphene terahertz </a:t>
            </a:r>
            <a:r>
              <a:rPr lang="en-US" i="1" dirty="0" err="1"/>
              <a:t>plasmon</a:t>
            </a:r>
            <a:r>
              <a:rPr lang="en-US" i="1" dirty="0"/>
              <a:t> oscillators. IEEE Trans. </a:t>
            </a:r>
            <a:r>
              <a:rPr lang="en-US" i="1" dirty="0" err="1"/>
              <a:t>NanoTechnol</a:t>
            </a:r>
            <a:r>
              <a:rPr lang="en-US" i="1" dirty="0"/>
              <a:t>. 7, 91–99 </a:t>
            </a:r>
          </a:p>
          <a:p>
            <a:pPr marL="514350" indent="-514350"/>
            <a:r>
              <a:rPr lang="en-US" i="1" dirty="0"/>
              <a:t>(2008)</a:t>
            </a:r>
          </a:p>
          <a:p>
            <a:pPr marL="514350" indent="-514350"/>
            <a:r>
              <a:rPr lang="en-US" i="1" dirty="0"/>
              <a:t>Experimental observation  </a:t>
            </a:r>
            <a:r>
              <a:rPr lang="en-US" i="1" dirty="0" err="1"/>
              <a:t>Taiichi</a:t>
            </a:r>
            <a:r>
              <a:rPr lang="en-US" i="1" dirty="0"/>
              <a:t> Otsuji1, Hiromi Karasawa1, </a:t>
            </a:r>
            <a:r>
              <a:rPr lang="en-US" i="1" dirty="0" err="1"/>
              <a:t>Tsuneyoshi</a:t>
            </a:r>
            <a:r>
              <a:rPr lang="en-US" i="1" dirty="0"/>
              <a:t> </a:t>
            </a:r>
          </a:p>
          <a:p>
            <a:pPr marL="514350" indent="-514350"/>
            <a:r>
              <a:rPr lang="en-US" i="1" dirty="0"/>
              <a:t>Komori1, Takayuki Watanabe and Victor </a:t>
            </a:r>
            <a:r>
              <a:rPr lang="en-US" i="1" dirty="0" err="1"/>
              <a:t>Ryzhii</a:t>
            </a:r>
            <a:r>
              <a:rPr lang="en-US" i="1" dirty="0"/>
              <a:t>   2010.</a:t>
            </a:r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4248150"/>
            <a:ext cx="4391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54" y="4952988"/>
            <a:ext cx="4786346" cy="19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24628" y="4357694"/>
            <a:ext cx="231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Electron-hole injection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760" y="857232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O. V. </a:t>
            </a:r>
            <a:r>
              <a:rPr lang="en-US" i="1" dirty="0" err="1"/>
              <a:t>Kibis</a:t>
            </a:r>
            <a:r>
              <a:rPr lang="en-US" i="1" dirty="0"/>
              <a:t>, M. </a:t>
            </a:r>
            <a:r>
              <a:rPr lang="en-US" i="1" dirty="0" err="1"/>
              <a:t>Rosenau</a:t>
            </a:r>
            <a:r>
              <a:rPr lang="en-US" i="1" dirty="0"/>
              <a:t> </a:t>
            </a:r>
            <a:r>
              <a:rPr lang="en-US" i="1" dirty="0" err="1"/>
              <a:t>da</a:t>
            </a:r>
            <a:r>
              <a:rPr lang="en-US" i="1" dirty="0"/>
              <a:t> Costa, M. E. </a:t>
            </a:r>
            <a:r>
              <a:rPr lang="en-US" i="1" dirty="0" err="1"/>
              <a:t>Portnoi</a:t>
            </a:r>
            <a:r>
              <a:rPr lang="en-US" i="1" dirty="0"/>
              <a:t>, Generation of Terahertz Radiation by Hot Electrons in Carbon Nanotubes </a:t>
            </a:r>
            <a:r>
              <a:rPr lang="en-US" i="1" dirty="0" err="1"/>
              <a:t>NanoLetters</a:t>
            </a:r>
            <a:r>
              <a:rPr lang="en-US" i="1" dirty="0"/>
              <a:t>, 7 (11), 3414,</a:t>
            </a:r>
          </a:p>
          <a:p>
            <a:r>
              <a:rPr lang="en-US" i="1" dirty="0"/>
              <a:t>(2006).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910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1" y="1391085"/>
            <a:ext cx="5884642" cy="26530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960" y="677889"/>
            <a:ext cx="4159050" cy="2409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960" y="3311709"/>
            <a:ext cx="4670068" cy="2161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0747" y="77104"/>
            <a:ext cx="895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Область применений аналогична области применения графена и </a:t>
            </a:r>
            <a:r>
              <a:rPr lang="ru-RU" dirty="0" err="1" smtClean="0"/>
              <a:t>графеновых</a:t>
            </a:r>
            <a:r>
              <a:rPr lang="ru-RU" dirty="0" smtClean="0"/>
              <a:t> сэндвичей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18" y="4268373"/>
            <a:ext cx="55329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K. Batrakov and S. </a:t>
            </a:r>
            <a:r>
              <a:rPr lang="en-US" sz="1400" dirty="0" err="1" smtClean="0"/>
              <a:t>Maksimenko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r>
              <a:rPr lang="en-US" sz="1400" dirty="0" smtClean="0"/>
              <a:t>Graphene </a:t>
            </a:r>
            <a:r>
              <a:rPr lang="en-US" sz="1400" dirty="0"/>
              <a:t>layered systems as a terahertz </a:t>
            </a:r>
            <a:endParaRPr lang="ru-RU" sz="1400" dirty="0" smtClean="0"/>
          </a:p>
          <a:p>
            <a:r>
              <a:rPr lang="en-US" sz="1400" dirty="0" smtClean="0"/>
              <a:t>source </a:t>
            </a:r>
            <a:r>
              <a:rPr lang="en-US" sz="1400" dirty="0"/>
              <a:t>with tuned frequency, Phys. Rev. B 95, 205408 </a:t>
            </a:r>
            <a:r>
              <a:rPr lang="en-US" sz="1400" dirty="0" smtClean="0"/>
              <a:t>(2017)</a:t>
            </a:r>
            <a:endParaRPr lang="en-US" sz="1400" dirty="0"/>
          </a:p>
          <a:p>
            <a:endParaRPr lang="ru-RU" dirty="0"/>
          </a:p>
        </p:txBody>
      </p:sp>
      <p:pic>
        <p:nvPicPr>
          <p:cNvPr id="1028" name="Picture 4" descr="https://aip.scitation.org/templates/jsp/images/orcid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-76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4540" y="5577413"/>
            <a:ext cx="4812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 Batrakov, P </a:t>
            </a:r>
            <a:r>
              <a:rPr lang="en-US" sz="1400" dirty="0" err="1"/>
              <a:t>Kuzhir</a:t>
            </a:r>
            <a:r>
              <a:rPr lang="en-US" sz="1400" dirty="0"/>
              <a:t>, S </a:t>
            </a:r>
            <a:r>
              <a:rPr lang="en-US" sz="1400" dirty="0" err="1"/>
              <a:t>Maksimenko</a:t>
            </a:r>
            <a:r>
              <a:rPr lang="en-US" sz="1400" dirty="0"/>
              <a:t>, N </a:t>
            </a:r>
            <a:r>
              <a:rPr lang="en-US" sz="1400" dirty="0" err="1" smtClean="0"/>
              <a:t>Volynets</a:t>
            </a:r>
            <a:r>
              <a:rPr lang="en-US" sz="1400" dirty="0"/>
              <a:t>, </a:t>
            </a:r>
            <a:r>
              <a:rPr lang="en-US" sz="1400" dirty="0" smtClean="0"/>
              <a:t>S</a:t>
            </a:r>
            <a:r>
              <a:rPr lang="en-US" sz="1400" dirty="0"/>
              <a:t>. </a:t>
            </a:r>
            <a:r>
              <a:rPr lang="en-US" sz="1400" dirty="0" err="1" smtClean="0"/>
              <a:t>Voronovich</a:t>
            </a:r>
            <a:r>
              <a:rPr lang="en-US" sz="1400" dirty="0"/>
              <a:t>, A. </a:t>
            </a:r>
            <a:r>
              <a:rPr lang="en-US" sz="1400" dirty="0" err="1" smtClean="0"/>
              <a:t>Paddubskaya</a:t>
            </a:r>
            <a:r>
              <a:rPr lang="en-US" sz="1400" dirty="0" smtClean="0"/>
              <a:t>, </a:t>
            </a:r>
            <a:r>
              <a:rPr lang="en-US" sz="1400" dirty="0"/>
              <a:t>G. </a:t>
            </a:r>
            <a:r>
              <a:rPr lang="en-US" sz="1400" dirty="0" err="1" smtClean="0"/>
              <a:t>Valusis</a:t>
            </a:r>
            <a:r>
              <a:rPr lang="en-US" sz="1400" dirty="0" smtClean="0"/>
              <a:t>, </a:t>
            </a:r>
            <a:r>
              <a:rPr lang="en-US" sz="1400" dirty="0"/>
              <a:t>T. </a:t>
            </a:r>
            <a:r>
              <a:rPr lang="en-US" sz="1400" dirty="0" err="1" smtClean="0"/>
              <a:t>Kaplas</a:t>
            </a:r>
            <a:r>
              <a:rPr lang="en-US" sz="1400" dirty="0" smtClean="0"/>
              <a:t>, Yu. </a:t>
            </a:r>
            <a:r>
              <a:rPr lang="en-US" sz="1400" dirty="0" err="1" smtClean="0"/>
              <a:t>Svirko</a:t>
            </a:r>
            <a:r>
              <a:rPr lang="en-US" sz="1400" dirty="0" smtClean="0"/>
              <a:t>, and Ph. </a:t>
            </a:r>
            <a:r>
              <a:rPr lang="en-US" sz="1400" dirty="0" err="1" smtClean="0"/>
              <a:t>Lambin</a:t>
            </a:r>
            <a:r>
              <a:rPr lang="en-US" sz="1400" dirty="0"/>
              <a:t>, Enhanced </a:t>
            </a:r>
            <a:r>
              <a:rPr lang="en-US" sz="1400" dirty="0" smtClean="0"/>
              <a:t>microwave-to-terahertz </a:t>
            </a:r>
            <a:r>
              <a:rPr lang="en-US" sz="1400" dirty="0"/>
              <a:t>absorption in </a:t>
            </a:r>
            <a:r>
              <a:rPr lang="en-US" sz="1400" dirty="0" smtClean="0"/>
              <a:t>graphene,</a:t>
            </a:r>
          </a:p>
          <a:p>
            <a:r>
              <a:rPr lang="en-US" sz="1400" dirty="0" smtClean="0"/>
              <a:t> </a:t>
            </a:r>
            <a:r>
              <a:rPr lang="fr-FR" sz="1400" dirty="0" err="1"/>
              <a:t>Appl</a:t>
            </a:r>
            <a:r>
              <a:rPr lang="fr-FR" sz="1400" dirty="0"/>
              <a:t>. Phys. </a:t>
            </a:r>
            <a:r>
              <a:rPr lang="fr-FR" sz="1400" dirty="0" err="1"/>
              <a:t>Lett</a:t>
            </a:r>
            <a:r>
              <a:rPr lang="fr-FR" sz="1400" dirty="0"/>
              <a:t>. 108, 123101 (2016)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0955" y="776436"/>
            <a:ext cx="360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Замедление и генерация ТГц волн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1879" y="372349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Экранирование и поглощение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18" y="5149652"/>
            <a:ext cx="673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Возможность плавной перестройки частоты излучения и поглощения: </a:t>
            </a:r>
            <a:r>
              <a:rPr lang="ru-RU" dirty="0" err="1" smtClean="0">
                <a:solidFill>
                  <a:srgbClr val="00B050"/>
                </a:solidFill>
              </a:rPr>
              <a:t>допирование</a:t>
            </a:r>
            <a:r>
              <a:rPr lang="ru-RU" dirty="0" smtClean="0">
                <a:solidFill>
                  <a:srgbClr val="00B050"/>
                </a:solidFill>
              </a:rPr>
              <a:t>, растяжение и т.д.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12" y="1181147"/>
            <a:ext cx="6296025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5801" y="84025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Уравнение генерации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865289" y="3082763"/>
            <a:ext cx="8257145" cy="1553861"/>
            <a:chOff x="2725565" y="2726467"/>
            <a:chExt cx="8257145" cy="155386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6991" y="2726467"/>
              <a:ext cx="2314575" cy="4000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16195" y="2757185"/>
              <a:ext cx="557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Где: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2725565" y="3394503"/>
              <a:ext cx="8257145" cy="885825"/>
              <a:chOff x="2725565" y="3394503"/>
              <a:chExt cx="8257145" cy="88582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5565" y="3550765"/>
                <a:ext cx="581025" cy="514350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260" y="3546904"/>
                <a:ext cx="1476375" cy="581025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7635" y="3394503"/>
                <a:ext cx="6315075" cy="885825"/>
              </a:xfrm>
              <a:prstGeom prst="rect">
                <a:avLst/>
              </a:prstGeom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1916077" y="4645704"/>
            <a:ext cx="8037745" cy="468615"/>
            <a:chOff x="2312515" y="4009898"/>
            <a:chExt cx="8037745" cy="468615"/>
          </a:xfrm>
        </p:grpSpPr>
        <p:sp>
          <p:nvSpPr>
            <p:cNvPr id="16" name="TextBox 15"/>
            <p:cNvSpPr txBox="1"/>
            <p:nvPr/>
          </p:nvSpPr>
          <p:spPr>
            <a:xfrm>
              <a:off x="2562831" y="4105066"/>
              <a:ext cx="539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-расстояние между структурой и пучком электронов</a:t>
              </a:r>
              <a:r>
                <a:rPr lang="en-US" dirty="0"/>
                <a:t>,</a:t>
              </a:r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2515" y="4009898"/>
              <a:ext cx="142875" cy="42862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1018" y="4057440"/>
              <a:ext cx="171450" cy="4000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582468" y="4109181"/>
              <a:ext cx="1767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-толщина пучка</a:t>
              </a:r>
              <a:r>
                <a:rPr lang="en-US" dirty="0"/>
                <a:t>,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446315" y="5515955"/>
            <a:ext cx="7335803" cy="958986"/>
            <a:chOff x="1683828" y="5408693"/>
            <a:chExt cx="7603640" cy="94297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3828" y="5408693"/>
              <a:ext cx="3600450" cy="94297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45298" y="5708730"/>
              <a:ext cx="428625" cy="3429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573923" y="5708730"/>
              <a:ext cx="2713545" cy="36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</a:t>
              </a:r>
              <a:r>
                <a:rPr lang="ru-RU" dirty="0" err="1"/>
                <a:t>лангмюровская</a:t>
              </a:r>
              <a:r>
                <a:rPr lang="ru-RU" dirty="0"/>
                <a:t> частота.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226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99" y="175559"/>
            <a:ext cx="7673634" cy="5741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7768" y="95660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F13FD"/>
                </a:solidFill>
              </a:rPr>
              <a:t>Theory and experiment (microwave)</a:t>
            </a:r>
            <a:endParaRPr lang="ru-RU" sz="2000" dirty="0">
              <a:solidFill>
                <a:srgbClr val="2F13F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314" y="5438900"/>
            <a:ext cx="10569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Batrakov , P. </a:t>
            </a:r>
            <a:r>
              <a:rPr lang="en-US" dirty="0" err="1"/>
              <a:t>Kuzhir</a:t>
            </a:r>
            <a:r>
              <a:rPr lang="en-US" dirty="0"/>
              <a:t> , S. </a:t>
            </a:r>
            <a:r>
              <a:rPr lang="en-US" dirty="0" err="1"/>
              <a:t>Maksimenko</a:t>
            </a:r>
            <a:r>
              <a:rPr lang="en-US" dirty="0"/>
              <a:t> , A. </a:t>
            </a:r>
            <a:r>
              <a:rPr lang="en-US" dirty="0" err="1"/>
              <a:t>Paddubskaya</a:t>
            </a:r>
            <a:r>
              <a:rPr lang="en-US" dirty="0"/>
              <a:t> , S. </a:t>
            </a:r>
            <a:r>
              <a:rPr lang="en-US" dirty="0" err="1"/>
              <a:t>Voronovich</a:t>
            </a:r>
            <a:r>
              <a:rPr lang="en-US" dirty="0"/>
              <a:t>, </a:t>
            </a:r>
            <a:r>
              <a:rPr lang="en-US" dirty="0" err="1"/>
              <a:t>Ph</a:t>
            </a:r>
            <a:r>
              <a:rPr lang="en-US" dirty="0"/>
              <a:t> </a:t>
            </a:r>
            <a:r>
              <a:rPr lang="en-US" dirty="0" err="1"/>
              <a:t>Lambin</a:t>
            </a:r>
            <a:r>
              <a:rPr lang="en-US" dirty="0"/>
              <a:t>, T. </a:t>
            </a:r>
            <a:r>
              <a:rPr lang="en-US" dirty="0" err="1"/>
              <a:t>Kaplas</a:t>
            </a:r>
            <a:endParaRPr lang="en-US" dirty="0"/>
          </a:p>
          <a:p>
            <a:r>
              <a:rPr lang="en-US" dirty="0"/>
              <a:t> &amp; Yu </a:t>
            </a:r>
            <a:r>
              <a:rPr lang="en-US" dirty="0" err="1"/>
              <a:t>Svirko</a:t>
            </a:r>
            <a:r>
              <a:rPr lang="en-US" dirty="0"/>
              <a:t>, </a:t>
            </a:r>
            <a:r>
              <a:rPr lang="en-US" i="1" dirty="0"/>
              <a:t>Scientific Reports</a:t>
            </a:r>
            <a:r>
              <a:rPr lang="en-US" dirty="0"/>
              <a:t> </a:t>
            </a:r>
            <a:r>
              <a:rPr lang="en-US" b="1" dirty="0"/>
              <a:t>4</a:t>
            </a:r>
            <a:r>
              <a:rPr lang="en-US" dirty="0"/>
              <a:t>, Article number: 7191 </a:t>
            </a:r>
            <a:r>
              <a:rPr lang="ru-RU" dirty="0"/>
              <a:t>(2014)</a:t>
            </a:r>
            <a:endParaRPr lang="en-US" dirty="0"/>
          </a:p>
          <a:p>
            <a:pPr algn="l"/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K Batrakov, P </a:t>
            </a:r>
            <a:r>
              <a:rPr lang="en-US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Kuzhir</a:t>
            </a:r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, S </a:t>
            </a:r>
            <a:r>
              <a:rPr lang="en-US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Maksimenko</a:t>
            </a:r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Paddubskaya</a:t>
            </a:r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, S </a:t>
            </a:r>
            <a:r>
              <a:rPr lang="en-US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Voronovich</a:t>
            </a:r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, , T </a:t>
            </a:r>
            <a:r>
              <a:rPr lang="en-US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Kaplas</a:t>
            </a:r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, Yu </a:t>
            </a:r>
            <a:r>
              <a:rPr lang="en-US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Svirko</a:t>
            </a:r>
            <a:endParaRPr lang="en-US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Applied Physics Letters 103 (7), 073117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027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81" y="646830"/>
            <a:ext cx="5011272" cy="4177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9917" y="4823928"/>
            <a:ext cx="10436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Čerenkov</a:t>
            </a:r>
            <a:r>
              <a:rPr lang="en-US" dirty="0"/>
              <a:t> resonant frequency vs chemical potential at the electron beam energy 4 </a:t>
            </a:r>
            <a:r>
              <a:rPr lang="en-US" dirty="0" err="1"/>
              <a:t>KeV</a:t>
            </a:r>
            <a:r>
              <a:rPr lang="en-US" dirty="0"/>
              <a:t> (1),</a:t>
            </a:r>
          </a:p>
          <a:p>
            <a:r>
              <a:rPr lang="en-US" dirty="0"/>
              <a:t>10 </a:t>
            </a:r>
            <a:r>
              <a:rPr lang="en-US" dirty="0" err="1"/>
              <a:t>KeV</a:t>
            </a:r>
            <a:r>
              <a:rPr lang="en-US" dirty="0"/>
              <a:t> (2) and 60 </a:t>
            </a:r>
            <a:r>
              <a:rPr lang="en-US" dirty="0" err="1"/>
              <a:t>KeV</a:t>
            </a:r>
            <a:r>
              <a:rPr lang="en-US" dirty="0"/>
              <a:t> (3).</a:t>
            </a:r>
          </a:p>
          <a:p>
            <a:endParaRPr lang="en-US" dirty="0"/>
          </a:p>
          <a:p>
            <a:r>
              <a:rPr lang="en-US" dirty="0"/>
              <a:t>Chemical potential can be tuned by:</a:t>
            </a:r>
          </a:p>
          <a:p>
            <a:pPr marL="342900" indent="-342900">
              <a:buAutoNum type="arabicParenR"/>
            </a:pPr>
            <a:r>
              <a:rPr lang="en-US" dirty="0"/>
              <a:t>Electrostatic doping (smooth frequency tuning); 2) by number of  layers, because in “+” mode potential is </a:t>
            </a:r>
          </a:p>
          <a:p>
            <a:r>
              <a:rPr lang="en-US" dirty="0"/>
              <a:t>proportional to this number (discrete tuning)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19917" y="310101"/>
            <a:ext cx="874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Symmetric mode. Frequency tuning by varying of chemical potential.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31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26440" y="5256298"/>
            <a:ext cx="11409042" cy="616792"/>
            <a:chOff x="618203" y="5143862"/>
            <a:chExt cx="11409042" cy="6167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03" y="5168443"/>
              <a:ext cx="5205949" cy="59221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0089" y="5143862"/>
              <a:ext cx="6047156" cy="616792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901537" y="1158233"/>
            <a:ext cx="7979753" cy="2233819"/>
            <a:chOff x="961701" y="-111958"/>
            <a:chExt cx="7979753" cy="223381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1999" y="574199"/>
              <a:ext cx="6381750" cy="876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61701" y="-111958"/>
              <a:ext cx="3898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      </a:t>
              </a:r>
              <a:r>
                <a:rPr lang="ru-RU" sz="2000" dirty="0"/>
                <a:t>Дисперсионное уравнение: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551613" y="1715461"/>
              <a:ext cx="7389841" cy="406400"/>
              <a:chOff x="1594592" y="1162521"/>
              <a:chExt cx="7389841" cy="4064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594592" y="1168844"/>
                <a:ext cx="7389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q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ru-RU" dirty="0"/>
                  <a:t>-волновой вектор</a:t>
                </a:r>
                <a:r>
                  <a:rPr lang="en-US" dirty="0"/>
                  <a:t>,                               ,    </a:t>
                </a:r>
                <a:r>
                  <a:rPr lang="ru-RU" dirty="0"/>
                  <a:t> </a:t>
                </a:r>
                <a:r>
                  <a:rPr lang="en-US" dirty="0"/>
                  <a:t> </a:t>
                </a:r>
                <a:r>
                  <a:rPr lang="ru-RU" dirty="0"/>
                  <a:t>   </a:t>
                </a:r>
                <a:r>
                  <a:rPr lang="en-US" dirty="0"/>
                  <a:t>   </a:t>
                </a:r>
                <a:r>
                  <a:rPr lang="en-US" i="1" dirty="0"/>
                  <a:t>l</a:t>
                </a:r>
                <a:r>
                  <a:rPr lang="en-US" dirty="0"/>
                  <a:t>  -</a:t>
                </a:r>
                <a:r>
                  <a:rPr lang="ru-RU" dirty="0"/>
                  <a:t>расстояние между слоями.</a:t>
                </a:r>
              </a:p>
            </p:txBody>
          </p:sp>
          <p:graphicFrame>
            <p:nvGraphicFramePr>
              <p:cNvPr id="15" name="Объект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2063098"/>
                  </p:ext>
                </p:extLst>
              </p:nvPr>
            </p:nvGraphicFramePr>
            <p:xfrm>
              <a:off x="3872802" y="1162521"/>
              <a:ext cx="16637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8" name="Equation" r:id="rId6" imgW="1663560" imgH="406080" progId="Equation.DSMT4">
                      <p:embed/>
                    </p:oleObj>
                  </mc:Choice>
                  <mc:Fallback>
                    <p:oleObj name="Equation" r:id="rId6" imgW="1663560" imgH="4060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872802" y="1162521"/>
                            <a:ext cx="1663700" cy="406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Прямоугольник 9"/>
          <p:cNvSpPr/>
          <p:nvPr/>
        </p:nvSpPr>
        <p:spPr>
          <a:xfrm>
            <a:off x="171669" y="112820"/>
            <a:ext cx="11633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Two</a:t>
            </a:r>
            <a:r>
              <a:rPr lang="en-US" sz="24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spatially separated graphene monolayers (2-layer sandwich)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71745" y="6072595"/>
            <a:ext cx="8724210" cy="455874"/>
            <a:chOff x="471745" y="6072595"/>
            <a:chExt cx="8724210" cy="45587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745" y="6130499"/>
              <a:ext cx="1994276" cy="346496"/>
            </a:xfrm>
            <a:prstGeom prst="rect">
              <a:avLst/>
            </a:prstGeom>
          </p:spPr>
        </p:pic>
        <p:grpSp>
          <p:nvGrpSpPr>
            <p:cNvPr id="22" name="Группа 21"/>
            <p:cNvGrpSpPr/>
            <p:nvPr/>
          </p:nvGrpSpPr>
          <p:grpSpPr>
            <a:xfrm>
              <a:off x="5656896" y="6072595"/>
              <a:ext cx="3539059" cy="440290"/>
              <a:chOff x="4617546" y="6060267"/>
              <a:chExt cx="3539059" cy="44029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546" y="6132047"/>
                <a:ext cx="466725" cy="368510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6846" y="6060267"/>
                <a:ext cx="400050" cy="4191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699779" y="6107663"/>
                <a:ext cx="2456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-параметры уширения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508904" y="6159137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,</a:t>
              </a:r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00560" y="6102240"/>
              <a:ext cx="200025" cy="381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015363" y="6131167"/>
              <a:ext cx="1848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-хим. потенциал</a:t>
              </a:r>
              <a:r>
                <a:rPr lang="en-US" dirty="0"/>
                <a:t>,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29376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3020" y="98419"/>
            <a:ext cx="9498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Asymmetric mode. Strong wave slowing down.  Tuning by graphene  interlayer distance variation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3553" y="4318678"/>
            <a:ext cx="9057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velocity slowing down for the asymmetric mode in structure with two graphene layers.</a:t>
            </a:r>
          </a:p>
          <a:p>
            <a:r>
              <a:rPr lang="en-US" dirty="0"/>
              <a:t>In curves 1 - </a:t>
            </a:r>
            <a:r>
              <a:rPr lang="ru-RU" dirty="0"/>
              <a:t>5</a:t>
            </a:r>
            <a:r>
              <a:rPr lang="en-US" dirty="0"/>
              <a:t>, the distances between layers are 20 nm, 50 nm, 100 nm and 1 </a:t>
            </a:r>
            <a:r>
              <a:rPr lang="el-GR" dirty="0"/>
              <a:t>μ</a:t>
            </a:r>
            <a:r>
              <a:rPr lang="en-US" dirty="0"/>
              <a:t>m, respectively.</a:t>
            </a:r>
          </a:p>
          <a:p>
            <a:r>
              <a:rPr lang="en-US" dirty="0"/>
              <a:t>Chemical potential in all cases is </a:t>
            </a:r>
            <a:r>
              <a:rPr lang="en-US" i="1" dirty="0"/>
              <a:t> </a:t>
            </a:r>
            <a:r>
              <a:rPr lang="en-US" dirty="0"/>
              <a:t>0.1 eV.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219" y="806305"/>
            <a:ext cx="3803385" cy="3358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371" y="5726767"/>
            <a:ext cx="1855862" cy="355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229" y="5576149"/>
            <a:ext cx="6939004" cy="593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F62A2-4913-AE2A-C23D-1CF7AE1D2534}"/>
              </a:ext>
            </a:extLst>
          </p:cNvPr>
          <p:cNvSpPr txBox="1"/>
          <p:nvPr/>
        </p:nvSpPr>
        <p:spPr>
          <a:xfrm>
            <a:off x="917083" y="6082329"/>
            <a:ext cx="10294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: K. Batrakov and S. </a:t>
            </a:r>
            <a:r>
              <a:rPr lang="en-US" dirty="0" err="1"/>
              <a:t>Maksimenko</a:t>
            </a:r>
            <a:r>
              <a:rPr lang="en-US" dirty="0"/>
              <a:t>,  Graphene layered systems as a terahertz source with tuned </a:t>
            </a:r>
          </a:p>
          <a:p>
            <a:r>
              <a:rPr lang="en-US" dirty="0"/>
              <a:t>frequency. Phys. Rev. B 95, 205408 (2017)  </a:t>
            </a:r>
          </a:p>
        </p:txBody>
      </p:sp>
    </p:spTree>
    <p:extLst>
      <p:ext uri="{BB962C8B-B14F-4D97-AF65-F5344CB8AC3E}">
        <p14:creationId xmlns:p14="http://schemas.microsoft.com/office/powerpoint/2010/main" val="1908761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CC19B-5FED-4F0D-9DB0-D8C88F1F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02" y="401162"/>
            <a:ext cx="3317039" cy="2911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B4C81-2D9B-4AD6-9E46-4B6D3BAF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46" y="3312904"/>
            <a:ext cx="4136760" cy="3511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4A0F9-FA82-4C48-BDFC-75FC0D420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09" y="502497"/>
            <a:ext cx="3584596" cy="31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6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08" y="915416"/>
            <a:ext cx="5827014" cy="5643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39" y="220743"/>
            <a:ext cx="1038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Замедление гибридных плазмон-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поляритонных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мод в трехслойном сэндвиче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8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524001" y="-369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051" y="1986474"/>
            <a:ext cx="1185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Georgia"/>
              </a:rPr>
              <a:t>For long wavelength                (    is the distance between nanotube layers), 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frequencies may 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be approximately 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written 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: </a:t>
            </a:r>
            <a:endParaRPr lang="ru-RU" dirty="0">
              <a:solidFill>
                <a:prstClr val="black"/>
              </a:solidFill>
              <a:latin typeface="Georgia"/>
            </a:endParaRPr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62334"/>
              </p:ext>
            </p:extLst>
          </p:nvPr>
        </p:nvGraphicFramePr>
        <p:xfrm>
          <a:off x="2528338" y="2056287"/>
          <a:ext cx="736600" cy="25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Формула" r:id="rId4" imgW="469696" imgH="177723" progId="Equation.3">
                  <p:embed/>
                </p:oleObj>
              </mc:Choice>
              <mc:Fallback>
                <p:oleObj name="Формула" r:id="rId4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338" y="2056287"/>
                        <a:ext cx="736600" cy="2575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72928"/>
              </p:ext>
            </p:extLst>
          </p:nvPr>
        </p:nvGraphicFramePr>
        <p:xfrm>
          <a:off x="3444116" y="1968485"/>
          <a:ext cx="285752" cy="36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" name="Формула" r:id="rId6" imgW="139579" imgH="177646" progId="Equation.3">
                  <p:embed/>
                </p:oleObj>
              </mc:Choice>
              <mc:Fallback>
                <p:oleObj name="Формула" r:id="rId6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116" y="1968485"/>
                        <a:ext cx="285752" cy="363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9629" y="3603378"/>
            <a:ext cx="12042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i="1" dirty="0">
                <a:solidFill>
                  <a:srgbClr val="0070C0"/>
                </a:solidFill>
                <a:latin typeface="Georgia"/>
              </a:rPr>
              <a:t>Phase velocity </a:t>
            </a:r>
            <a:r>
              <a:rPr lang="en-US" i="1" dirty="0">
                <a:solidFill>
                  <a:srgbClr val="FF0000"/>
                </a:solidFill>
                <a:latin typeface="Georgia"/>
              </a:rPr>
              <a:t>corresponding</a:t>
            </a:r>
            <a:r>
              <a:rPr lang="en-US" i="1" dirty="0">
                <a:solidFill>
                  <a:srgbClr val="0070C0"/>
                </a:solidFill>
                <a:latin typeface="Georgia"/>
              </a:rPr>
              <a:t> to frequency      ,                      can  be significantly less</a:t>
            </a:r>
            <a:r>
              <a:rPr lang="en-US" i="1" dirty="0" smtClean="0">
                <a:solidFill>
                  <a:srgbClr val="0070C0"/>
                </a:solidFill>
                <a:latin typeface="Georgia"/>
              </a:rPr>
              <a:t>, than </a:t>
            </a:r>
            <a:r>
              <a:rPr lang="en-US" i="1" dirty="0">
                <a:solidFill>
                  <a:srgbClr val="0070C0"/>
                </a:solidFill>
                <a:latin typeface="Georgia"/>
              </a:rPr>
              <a:t>phase velocities corresponding to single walled </a:t>
            </a:r>
            <a:r>
              <a:rPr lang="en-US" i="1" dirty="0" smtClean="0">
                <a:solidFill>
                  <a:srgbClr val="0070C0"/>
                </a:solidFill>
                <a:latin typeface="Georgia"/>
              </a:rPr>
              <a:t>nanotubes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US" dirty="0">
                <a:solidFill>
                  <a:srgbClr val="0070C0"/>
                </a:solidFill>
                <a:latin typeface="Georgia"/>
              </a:rPr>
              <a:t>!!!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However  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	                   </a:t>
            </a:r>
            <a:r>
              <a:rPr lang="en-US" i="1" dirty="0">
                <a:solidFill>
                  <a:prstClr val="black"/>
                </a:solidFill>
                <a:latin typeface="Georgia"/>
              </a:rPr>
              <a:t>, therefore decreasing of  phase velocity in two-wall nanotube is limited.  </a:t>
            </a:r>
            <a:endParaRPr lang="en-US" dirty="0">
              <a:solidFill>
                <a:prstClr val="black"/>
              </a:solidFill>
              <a:latin typeface="Georgia"/>
            </a:endParaRPr>
          </a:p>
          <a:p>
            <a:pPr defTabSz="914400"/>
            <a:r>
              <a:rPr lang="en-US" dirty="0">
                <a:solidFill>
                  <a:srgbClr val="00B0F0"/>
                </a:solidFill>
                <a:latin typeface="Georgia"/>
              </a:rPr>
              <a:t>Bilayer graphene has no such </a:t>
            </a:r>
            <a:r>
              <a:rPr lang="en-US" dirty="0" smtClean="0">
                <a:solidFill>
                  <a:srgbClr val="00B0F0"/>
                </a:solidFill>
                <a:latin typeface="Georgia"/>
              </a:rPr>
              <a:t>drawback?..... But it turns out that phase velocity in bilayer graphene exceeds phase velocity in graphene monolayer.  Electron tunneling between graphene layers</a:t>
            </a:r>
            <a:r>
              <a:rPr lang="ru-RU" dirty="0" smtClean="0">
                <a:solidFill>
                  <a:srgbClr val="00B0F0"/>
                </a:solidFill>
                <a:latin typeface="Georgia"/>
              </a:rPr>
              <a:t>е</a:t>
            </a:r>
            <a:r>
              <a:rPr lang="en-US" dirty="0" smtClean="0">
                <a:solidFill>
                  <a:srgbClr val="00B0F0"/>
                </a:solidFill>
                <a:latin typeface="Georgia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Georgia"/>
              </a:rPr>
              <a:t>is guilty</a:t>
            </a:r>
            <a:r>
              <a:rPr lang="en-US" dirty="0" smtClean="0">
                <a:solidFill>
                  <a:srgbClr val="00B0F0"/>
                </a:solidFill>
                <a:latin typeface="Georgia"/>
              </a:rPr>
              <a:t>. 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Georgia"/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unneling</a:t>
            </a:r>
            <a:r>
              <a:rPr lang="en-US" dirty="0" smtClean="0">
                <a:solidFill>
                  <a:srgbClr val="FF0000"/>
                </a:solidFill>
                <a:latin typeface="Georgia"/>
              </a:rPr>
              <a:t> should be suppressed.</a:t>
            </a:r>
            <a:r>
              <a:rPr lang="en-US" dirty="0" smtClean="0">
                <a:solidFill>
                  <a:srgbClr val="00B0F0"/>
                </a:solidFill>
                <a:latin typeface="Georgia"/>
              </a:rPr>
              <a:t>  </a:t>
            </a:r>
          </a:p>
          <a:p>
            <a:pPr defTabSz="914400"/>
            <a:endParaRPr lang="en-US" dirty="0" smtClean="0">
              <a:solidFill>
                <a:srgbClr val="00B0F0"/>
              </a:solidFill>
              <a:latin typeface="Georgia"/>
            </a:endParaRPr>
          </a:p>
          <a:p>
            <a:pPr defTabSz="914400"/>
            <a:r>
              <a:rPr lang="en-US" dirty="0">
                <a:solidFill>
                  <a:srgbClr val="00B0F0"/>
                </a:solidFill>
                <a:latin typeface="Georgia"/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dirty="0" smtClean="0">
                <a:solidFill>
                  <a:srgbClr val="00B0F0"/>
                </a:solidFill>
              </a:rPr>
              <a:t>          </a:t>
            </a:r>
            <a:r>
              <a:rPr lang="en-US" i="1" dirty="0" smtClean="0">
                <a:solidFill>
                  <a:srgbClr val="00B0F0"/>
                </a:solidFill>
              </a:rPr>
              <a:t>It can be realized in spatially </a:t>
            </a:r>
            <a:r>
              <a:rPr lang="en-US" i="1" dirty="0">
                <a:solidFill>
                  <a:srgbClr val="00B0F0"/>
                </a:solidFill>
              </a:rPr>
              <a:t>separated </a:t>
            </a:r>
            <a:r>
              <a:rPr lang="en-US" i="1" dirty="0" smtClean="0">
                <a:solidFill>
                  <a:srgbClr val="00B0F0"/>
                </a:solidFill>
              </a:rPr>
              <a:t>double-layer or multilayer graphene.</a:t>
            </a:r>
          </a:p>
          <a:p>
            <a:pPr defTabSz="914400"/>
            <a:r>
              <a:rPr lang="en-US" dirty="0"/>
              <a:t>K. Batrakov, V. </a:t>
            </a:r>
            <a:r>
              <a:rPr lang="en-US" dirty="0" err="1"/>
              <a:t>Saroka</a:t>
            </a:r>
            <a:r>
              <a:rPr lang="en-US" dirty="0"/>
              <a:t>, S. </a:t>
            </a:r>
            <a:r>
              <a:rPr lang="en-US" dirty="0" err="1"/>
              <a:t>Maksimenko</a:t>
            </a:r>
            <a:r>
              <a:rPr lang="en-US" dirty="0"/>
              <a:t>, Chr. Thomsen, Journal of </a:t>
            </a:r>
            <a:r>
              <a:rPr lang="en-US" dirty="0" err="1"/>
              <a:t>Nanophotonics</a:t>
            </a:r>
            <a:r>
              <a:rPr lang="en-US" dirty="0"/>
              <a:t>, </a:t>
            </a:r>
            <a:r>
              <a:rPr lang="en-US" b="1" dirty="0"/>
              <a:t>6</a:t>
            </a:r>
            <a:r>
              <a:rPr lang="en-US" dirty="0"/>
              <a:t>, </a:t>
            </a:r>
            <a:r>
              <a:rPr lang="ru-RU" dirty="0"/>
              <a:t>061719</a:t>
            </a:r>
            <a:r>
              <a:rPr lang="en-US" dirty="0"/>
              <a:t> (2012</a:t>
            </a:r>
            <a:r>
              <a:rPr lang="en-US" dirty="0" smtClean="0"/>
              <a:t>)</a:t>
            </a:r>
            <a:endParaRPr lang="en-US" i="1" dirty="0" smtClean="0">
              <a:solidFill>
                <a:srgbClr val="00B0F0"/>
              </a:solidFill>
            </a:endParaRPr>
          </a:p>
          <a:p>
            <a:pPr defTabSz="914400"/>
            <a:endParaRPr lang="ru-RU" i="1" dirty="0">
              <a:solidFill>
                <a:srgbClr val="00B0F0"/>
              </a:solidFill>
              <a:latin typeface="Georgia"/>
            </a:endParaRPr>
          </a:p>
        </p:txBody>
      </p:sp>
      <p:graphicFrame>
        <p:nvGraphicFramePr>
          <p:cNvPr id="44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050972"/>
              </p:ext>
            </p:extLst>
          </p:nvPr>
        </p:nvGraphicFramePr>
        <p:xfrm>
          <a:off x="4643523" y="3603378"/>
          <a:ext cx="335345" cy="34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" name="Формула" r:id="rId8" imgW="203024" imgH="215713" progId="Equation.3">
                  <p:embed/>
                </p:oleObj>
              </mc:Choice>
              <mc:Fallback>
                <p:oleObj name="Формула" r:id="rId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523" y="3603378"/>
                        <a:ext cx="335345" cy="347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46588"/>
              </p:ext>
            </p:extLst>
          </p:nvPr>
        </p:nvGraphicFramePr>
        <p:xfrm>
          <a:off x="4978868" y="3603378"/>
          <a:ext cx="12144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" name="Формула" r:id="rId10" imgW="774364" imgH="241195" progId="Equation.3">
                  <p:embed/>
                </p:oleObj>
              </mc:Choice>
              <mc:Fallback>
                <p:oleObj name="Формула" r:id="rId10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868" y="3603378"/>
                        <a:ext cx="12144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77799"/>
              </p:ext>
            </p:extLst>
          </p:nvPr>
        </p:nvGraphicFramePr>
        <p:xfrm>
          <a:off x="5946766" y="3902930"/>
          <a:ext cx="1571636" cy="33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" name="Формула" r:id="rId12" imgW="1015559" imgH="215806" progId="Equation.3">
                  <p:embed/>
                </p:oleObj>
              </mc:Choice>
              <mc:Fallback>
                <p:oleObj name="Формула" r:id="rId12" imgW="101555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66" y="3902930"/>
                        <a:ext cx="1571636" cy="333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1524001" y="15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642918"/>
            <a:ext cx="703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200" dirty="0" err="1" smtClean="0">
                <a:solidFill>
                  <a:srgbClr val="00B050"/>
                </a:solidFill>
                <a:latin typeface="Georgia"/>
              </a:rPr>
              <a:t>Двухстенные</a:t>
            </a:r>
            <a:r>
              <a:rPr lang="ru-RU" sz="3200" dirty="0" smtClean="0">
                <a:solidFill>
                  <a:srgbClr val="00B050"/>
                </a:solidFill>
                <a:latin typeface="Georgia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Georgia"/>
              </a:rPr>
              <a:t>нанотрубки</a:t>
            </a:r>
            <a:endParaRPr lang="ru-RU" sz="3200" dirty="0">
              <a:solidFill>
                <a:srgbClr val="00B050"/>
              </a:solidFill>
              <a:latin typeface="Georg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285" y="1204235"/>
            <a:ext cx="1175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Georgia"/>
              </a:rPr>
              <a:t>Estimated wave retardation in single walled nanotube reach 50 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times. It is not enough  for</a:t>
            </a:r>
            <a:r>
              <a:rPr lang="ru-RU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synchronism with electron current in solids</a:t>
            </a:r>
            <a:endParaRPr lang="ru-RU" dirty="0">
              <a:solidFill>
                <a:prstClr val="black"/>
              </a:solidFill>
              <a:latin typeface="Georgia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01153"/>
              </p:ext>
            </p:extLst>
          </p:nvPr>
        </p:nvGraphicFramePr>
        <p:xfrm>
          <a:off x="338051" y="2974247"/>
          <a:ext cx="2214577" cy="36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" name="Equation" r:id="rId14" imgW="1320227" imgH="215806" progId="Equation.DSMT4">
                  <p:embed/>
                </p:oleObj>
              </mc:Choice>
              <mc:Fallback>
                <p:oleObj name="Equation" r:id="rId14" imgW="1320227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51" y="2974247"/>
                        <a:ext cx="2214577" cy="367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249783"/>
              </p:ext>
            </p:extLst>
          </p:nvPr>
        </p:nvGraphicFramePr>
        <p:xfrm>
          <a:off x="3164764" y="2958843"/>
          <a:ext cx="2286016" cy="36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" name="Equation" r:id="rId16" imgW="1383699" imgH="215806" progId="Equation.DSMT4">
                  <p:embed/>
                </p:oleObj>
              </mc:Choice>
              <mc:Fallback>
                <p:oleObj name="Equation" r:id="rId16" imgW="138369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764" y="2958843"/>
                        <a:ext cx="2286016" cy="361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3201" y="294594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2910136"/>
            <a:ext cx="4572032" cy="3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3286124"/>
            <a:ext cx="308855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6398425" y="1011350"/>
            <a:ext cx="1966918" cy="285750"/>
            <a:chOff x="1000100" y="5072074"/>
            <a:chExt cx="1966918" cy="285750"/>
          </a:xfrm>
        </p:grpSpPr>
        <p:pic>
          <p:nvPicPr>
            <p:cNvPr id="16896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100" y="5072074"/>
              <a:ext cx="7429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96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5918" y="5072074"/>
              <a:ext cx="11811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7035" y="1268525"/>
            <a:ext cx="847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896346" y="985886"/>
            <a:ext cx="8436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a fast electron moves in a periodic potential       </a:t>
            </a:r>
            <a:r>
              <a:rPr lang="en-US" dirty="0" smtClean="0"/>
              <a:t>                                        </a:t>
            </a:r>
            <a:r>
              <a:rPr lang="en-US" dirty="0"/>
              <a:t>, its momentum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velocity oscillates in time with the frequency                </a:t>
            </a:r>
            <a:r>
              <a:rPr lang="en-US" dirty="0" smtClean="0"/>
              <a:t>                            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The </a:t>
            </a:r>
            <a:r>
              <a:rPr lang="en-US" dirty="0"/>
              <a:t>frequency of </a:t>
            </a:r>
            <a:r>
              <a:rPr lang="en-US" dirty="0" smtClean="0"/>
              <a:t>radiation  </a:t>
            </a:r>
            <a:r>
              <a:rPr lang="en-US" dirty="0"/>
              <a:t>can be tuned in these devices by varying the accelerating voltage which determines the electron.  </a:t>
            </a:r>
          </a:p>
          <a:p>
            <a:r>
              <a:rPr lang="en-US" i="1" dirty="0"/>
              <a:t>S. A. </a:t>
            </a:r>
            <a:r>
              <a:rPr lang="en-US" i="1" dirty="0" err="1"/>
              <a:t>Mikhailov</a:t>
            </a:r>
            <a:r>
              <a:rPr lang="en-US" i="1" dirty="0"/>
              <a:t>, Graphene-based voltage-tunable coherent terahertz emitter. Phys. Rev. B 87, 115405 (2013).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81884" y="2786058"/>
            <a:ext cx="272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Dispersion law in graphene</a:t>
            </a:r>
            <a:endParaRPr lang="ru-RU" dirty="0"/>
          </a:p>
        </p:txBody>
      </p:sp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2888" y="4572008"/>
            <a:ext cx="33451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60" y="5429265"/>
            <a:ext cx="1785950" cy="8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24761" y="4071942"/>
            <a:ext cx="178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Graphene stripes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52663" y="285729"/>
            <a:ext cx="390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Генератор </a:t>
            </a:r>
            <a:r>
              <a:rPr lang="ru-RU" sz="2400" dirty="0" err="1" smtClean="0">
                <a:solidFill>
                  <a:srgbClr val="FF0000"/>
                </a:solidFill>
              </a:rPr>
              <a:t>убитронного</a:t>
            </a:r>
            <a:r>
              <a:rPr lang="ru-RU" sz="2400" dirty="0" smtClean="0">
                <a:solidFill>
                  <a:srgbClr val="FF0000"/>
                </a:solidFill>
              </a:rPr>
              <a:t> типа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7" y="3135086"/>
            <a:ext cx="6464190" cy="2934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777" y="1767253"/>
            <a:ext cx="1060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I. </a:t>
            </a:r>
            <a:r>
              <a:rPr lang="en-US" dirty="0" err="1"/>
              <a:t>Dyakonov</a:t>
            </a:r>
            <a:r>
              <a:rPr lang="en-US" dirty="0"/>
              <a:t> and M. S. </a:t>
            </a:r>
            <a:r>
              <a:rPr lang="en-US" dirty="0" err="1"/>
              <a:t>Shur</a:t>
            </a:r>
            <a:r>
              <a:rPr lang="en-US" dirty="0"/>
              <a:t>, </a:t>
            </a:r>
            <a:r>
              <a:rPr lang="en-US" dirty="0" smtClean="0"/>
              <a:t>Shallow </a:t>
            </a:r>
            <a:r>
              <a:rPr lang="en-US" dirty="0"/>
              <a:t>water analogy for a </a:t>
            </a:r>
            <a:r>
              <a:rPr lang="en-US" dirty="0" smtClean="0"/>
              <a:t>ballistic</a:t>
            </a:r>
            <a:r>
              <a:rPr lang="ru-RU" dirty="0" smtClean="0"/>
              <a:t> </a:t>
            </a:r>
            <a:r>
              <a:rPr lang="en-US" dirty="0" smtClean="0"/>
              <a:t>field </a:t>
            </a:r>
            <a:r>
              <a:rPr lang="en-US" dirty="0"/>
              <a:t>effect </a:t>
            </a:r>
            <a:r>
              <a:rPr lang="en-US" dirty="0" smtClean="0"/>
              <a:t>transistor</a:t>
            </a:r>
            <a:r>
              <a:rPr lang="ru-RU" dirty="0" smtClean="0"/>
              <a:t>:</a:t>
            </a:r>
            <a:r>
              <a:rPr lang="en-US" dirty="0" smtClean="0"/>
              <a:t> New </a:t>
            </a:r>
            <a:r>
              <a:rPr lang="en-US" dirty="0"/>
              <a:t>mechanism of plasma wave </a:t>
            </a:r>
            <a:r>
              <a:rPr lang="en-US" dirty="0" smtClean="0"/>
              <a:t>generation</a:t>
            </a:r>
            <a:r>
              <a:rPr lang="ru-RU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DC current</a:t>
            </a:r>
            <a:r>
              <a:rPr lang="en-US" dirty="0" smtClean="0"/>
              <a:t>, </a:t>
            </a:r>
            <a:r>
              <a:rPr lang="en-US" dirty="0"/>
              <a:t>Phys. Rev. </a:t>
            </a:r>
            <a:r>
              <a:rPr lang="en-US" dirty="0" err="1"/>
              <a:t>Lett</a:t>
            </a:r>
            <a:r>
              <a:rPr lang="en-US" dirty="0"/>
              <a:t>., vol. 71, p. 2465, 1993.</a:t>
            </a:r>
            <a:br>
              <a:rPr lang="en-US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846" y="2436231"/>
            <a:ext cx="5565394" cy="4087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537" y="66989"/>
            <a:ext cx="106248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Неустойчивость тока в баллистическом транзисторе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(механизм Шура)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Черенковское</a:t>
            </a:r>
            <a:r>
              <a:rPr lang="ru-RU" sz="3100" b="1" dirty="0">
                <a:solidFill>
                  <a:srgbClr val="0070C0"/>
                </a:solidFill>
                <a:latin typeface="Book Antiqua" panose="02040602050305030304" pitchFamily="18" charset="0"/>
              </a:rPr>
              <a:t> излучение в нанотрубках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pic>
        <p:nvPicPr>
          <p:cNvPr id="9" name="Picture 582" descr="diod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9179"/>
          <a:stretch>
            <a:fillRect/>
          </a:stretch>
        </p:blipFill>
        <p:spPr bwMode="auto">
          <a:xfrm>
            <a:off x="292100" y="1307787"/>
            <a:ext cx="5803900" cy="171444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08023" y="1066800"/>
            <a:ext cx="5291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G. Batrakov, et al, </a:t>
            </a:r>
            <a:r>
              <a:rPr lang="en-US" i="1" dirty="0" err="1"/>
              <a:t>Proc.SPIE</a:t>
            </a:r>
            <a:r>
              <a:rPr lang="en-US" i="1" dirty="0"/>
              <a:t>  6328, 63280Z  (2006).</a:t>
            </a:r>
            <a:endParaRPr lang="ru-RU" dirty="0"/>
          </a:p>
          <a:p>
            <a:r>
              <a:rPr lang="en-US" dirty="0"/>
              <a:t>K. G. Batrakov, et al, </a:t>
            </a:r>
            <a:r>
              <a:rPr lang="en-US" i="1" dirty="0"/>
              <a:t>Phys. Rev. B 79, 125408 (2009).</a:t>
            </a:r>
          </a:p>
          <a:p>
            <a:pPr lvl="0"/>
            <a:r>
              <a:rPr lang="en-US" dirty="0"/>
              <a:t>K.G. Batrakov, et al, Journal of </a:t>
            </a:r>
            <a:r>
              <a:rPr lang="en-US" dirty="0" err="1"/>
              <a:t>NanophotonicsVol</a:t>
            </a:r>
            <a:r>
              <a:rPr lang="en-US" dirty="0"/>
              <a:t>. </a:t>
            </a:r>
            <a:r>
              <a:rPr lang="en-US" b="1" dirty="0"/>
              <a:t>4</a:t>
            </a:r>
            <a:r>
              <a:rPr lang="en-US" dirty="0"/>
              <a:t>, 041665 (2010).</a:t>
            </a:r>
          </a:p>
          <a:p>
            <a:pPr lvl="0"/>
            <a:r>
              <a:rPr lang="en-US" dirty="0"/>
              <a:t>K. Batrakov, et al, Journal of </a:t>
            </a:r>
            <a:r>
              <a:rPr lang="en-US" dirty="0" err="1"/>
              <a:t>Nanophotonics</a:t>
            </a:r>
            <a:r>
              <a:rPr lang="en-US" dirty="0"/>
              <a:t>, </a:t>
            </a:r>
            <a:r>
              <a:rPr lang="en-US" b="1" dirty="0"/>
              <a:t>6</a:t>
            </a:r>
            <a:r>
              <a:rPr lang="en-US" dirty="0"/>
              <a:t>, </a:t>
            </a:r>
            <a:r>
              <a:rPr lang="ru-RU" dirty="0"/>
              <a:t>061719</a:t>
            </a:r>
            <a:r>
              <a:rPr lang="en-US" dirty="0"/>
              <a:t> (2012)</a:t>
            </a:r>
          </a:p>
          <a:p>
            <a:pPr lvl="0"/>
            <a:r>
              <a:rPr lang="en-US" dirty="0"/>
              <a:t> 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19039-FEB3-3627-A5F6-8436B9B53B8B}"/>
              </a:ext>
            </a:extLst>
          </p:cNvPr>
          <p:cNvSpPr txBox="1"/>
          <p:nvPr/>
        </p:nvSpPr>
        <p:spPr>
          <a:xfrm>
            <a:off x="404364" y="489825"/>
            <a:ext cx="11199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Замедление электромагнитных волн в нанотрубках    </a:t>
            </a:r>
            <a:r>
              <a:rPr lang="en-US" dirty="0" smtClean="0">
                <a:solidFill>
                  <a:srgbClr val="0070C0"/>
                </a:solidFill>
              </a:rPr>
              <a:t>[G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Slepyan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S.Maksimenko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et al Phys. Rev. B 60, 17136 (1999)].</a:t>
            </a:r>
            <a:endParaRPr lang="ru-RU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73F143FA-4004-4CF6-7152-BEFFA4A8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8002"/>
          <a:stretch>
            <a:fillRect/>
          </a:stretch>
        </p:blipFill>
        <p:spPr bwMode="auto">
          <a:xfrm>
            <a:off x="657749" y="3022236"/>
            <a:ext cx="3462978" cy="38967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03A473C9-A380-24D1-5560-DCBE46AECAB7}"/>
              </a:ext>
            </a:extLst>
          </p:cNvPr>
          <p:cNvGrpSpPr/>
          <p:nvPr/>
        </p:nvGrpSpPr>
        <p:grpSpPr>
          <a:xfrm>
            <a:off x="5609968" y="3616111"/>
            <a:ext cx="5329238" cy="2406715"/>
            <a:chOff x="5911808" y="2365502"/>
            <a:chExt cx="5329238" cy="2406715"/>
          </a:xfrm>
        </p:grpSpPr>
        <p:sp>
          <p:nvSpPr>
            <p:cNvPr id="5" name="AutoShape 21">
              <a:extLst>
                <a:ext uri="{FF2B5EF4-FFF2-40B4-BE49-F238E27FC236}">
                  <a16:creationId xmlns:a16="http://schemas.microsoft.com/office/drawing/2014/main" id="{D5ECEE0F-0EA6-FB4A-59AE-FFCB1F74C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808" y="3403792"/>
              <a:ext cx="5329238" cy="1368425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>
                  <a:latin typeface="Times New Roman" pitchFamily="18" charset="0"/>
                </a:rPr>
                <a:t>Генерация излучения возможна на данном этапе </a:t>
              </a:r>
            </a:p>
            <a:p>
              <a:pPr algn="ctr"/>
              <a:r>
                <a:rPr lang="ru-RU" sz="1600" b="1" dirty="0">
                  <a:latin typeface="Times New Roman" pitchFamily="18" charset="0"/>
                </a:rPr>
                <a:t>развития </a:t>
              </a:r>
              <a:r>
                <a:rPr lang="ru-RU" sz="1600" b="1" dirty="0" err="1">
                  <a:latin typeface="Times New Roman" pitchFamily="18" charset="0"/>
                </a:rPr>
                <a:t>нанотехнолонии</a:t>
              </a:r>
              <a:r>
                <a:rPr lang="en-US" sz="1600" b="1" dirty="0">
                  <a:latin typeface="Times New Roman" pitchFamily="18" charset="0"/>
                </a:rPr>
                <a:t>?</a:t>
              </a: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</a:rPr>
                <a:t>. </a:t>
              </a:r>
              <a:endParaRPr 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" name="Litebulb">
              <a:extLst>
                <a:ext uri="{FF2B5EF4-FFF2-40B4-BE49-F238E27FC236}">
                  <a16:creationId xmlns:a16="http://schemas.microsoft.com/office/drawing/2014/main" id="{817AD307-E02B-853A-C905-F3377A6D68B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735978" y="2365502"/>
              <a:ext cx="611187" cy="909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6 w 21600"/>
                <a:gd name="T13" fmla="*/ 2188 h 21600"/>
                <a:gd name="T14" fmla="*/ 18277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UTurnArrow">
              <a:extLst>
                <a:ext uri="{FF2B5EF4-FFF2-40B4-BE49-F238E27FC236}">
                  <a16:creationId xmlns:a16="http://schemas.microsoft.com/office/drawing/2014/main" id="{79C5577F-7AFA-0ED7-8F50-BC1BFD515F7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671249" y="2438527"/>
              <a:ext cx="1195387" cy="763588"/>
            </a:xfrm>
            <a:custGeom>
              <a:avLst/>
              <a:gdLst>
                <a:gd name="G0" fmla="+- 0 0 0"/>
                <a:gd name="G1" fmla="+- 5574 0 0"/>
                <a:gd name="G2" fmla="*/ 5574 1 2"/>
                <a:gd name="G3" fmla="*/ 9725 1 2"/>
                <a:gd name="G4" fmla="+- 10800 G3 G2"/>
                <a:gd name="G5" fmla="+- 10800 G3 0"/>
                <a:gd name="G6" fmla="+- G5 G2 0"/>
                <a:gd name="G7" fmla="*/ G6 1 2"/>
                <a:gd name="G8" fmla="+- 9725 0 0"/>
                <a:gd name="G9" fmla="+- 21600 0 5574"/>
                <a:gd name="G10" fmla="+- 21600 0 9725"/>
                <a:gd name="G11" fmla="min G10 8691"/>
                <a:gd name="G12" fmla="+- 8826 0 0"/>
                <a:gd name="G13" fmla="+- 14865 0 5975"/>
                <a:gd name="G14" fmla="+- 14865 0 0"/>
                <a:gd name="G15" fmla="*/ 5574 5842 6110"/>
                <a:gd name="G16" fmla="+- 8826 1350 0"/>
                <a:gd name="G17" fmla="+- 8310 0 G15"/>
                <a:gd name="G18" fmla="*/ G17 G7 8310"/>
                <a:gd name="G19" fmla="+- 5574 G18 0"/>
                <a:gd name="G20" fmla="+- G4 0 G18"/>
                <a:gd name="T0" fmla="*/ 9225 w 21600"/>
                <a:gd name="T1" fmla="*/ 0 h 21600"/>
                <a:gd name="T2" fmla="*/ 2787 w 21600"/>
                <a:gd name="T3" fmla="*/ 21600 h 21600"/>
                <a:gd name="T4" fmla="*/ 9725 w 21600"/>
                <a:gd name="T5" fmla="*/ 8826 h 21600"/>
                <a:gd name="T6" fmla="*/ 15663 w 21600"/>
                <a:gd name="T7" fmla="*/ 14865 h 21600"/>
                <a:gd name="T8" fmla="*/ 21600 w 21600"/>
                <a:gd name="T9" fmla="*/ 8826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G1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3" y="14865"/>
                  </a:moveTo>
                  <a:lnTo>
                    <a:pt x="21600" y="8826"/>
                  </a:lnTo>
                  <a:lnTo>
                    <a:pt x="18450" y="8826"/>
                  </a:lnTo>
                  <a:lnTo>
                    <a:pt x="18450" y="8310"/>
                  </a:lnTo>
                  <a:cubicBezTo>
                    <a:pt x="18450" y="3721"/>
                    <a:pt x="14320" y="0"/>
                    <a:pt x="9225" y="0"/>
                  </a:cubicBezTo>
                  <a:cubicBezTo>
                    <a:pt x="4130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5574" y="21600"/>
                  </a:lnTo>
                  <a:lnTo>
                    <a:pt x="5574" y="8310"/>
                  </a:lnTo>
                  <a:cubicBezTo>
                    <a:pt x="5574" y="6664"/>
                    <a:pt x="7055" y="5330"/>
                    <a:pt x="8882" y="5330"/>
                  </a:cubicBezTo>
                  <a:lnTo>
                    <a:pt x="9568" y="5330"/>
                  </a:lnTo>
                  <a:cubicBezTo>
                    <a:pt x="11395" y="5330"/>
                    <a:pt x="12876" y="6664"/>
                    <a:pt x="12876" y="8310"/>
                  </a:cubicBezTo>
                  <a:lnTo>
                    <a:pt x="12876" y="8826"/>
                  </a:lnTo>
                  <a:lnTo>
                    <a:pt x="9725" y="882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409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66194"/>
            <a:ext cx="703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200" dirty="0" err="1" smtClean="0">
                <a:solidFill>
                  <a:srgbClr val="00B050"/>
                </a:solidFill>
                <a:latin typeface="Georgia"/>
              </a:rPr>
              <a:t>Двухстенные</a:t>
            </a:r>
            <a:r>
              <a:rPr lang="ru-RU" sz="3200" dirty="0" smtClean="0">
                <a:solidFill>
                  <a:srgbClr val="00B050"/>
                </a:solidFill>
                <a:latin typeface="Georgia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Georgia"/>
              </a:rPr>
              <a:t>нанотрубки</a:t>
            </a:r>
            <a:endParaRPr lang="ru-RU" sz="3200" dirty="0">
              <a:solidFill>
                <a:srgbClr val="00B050"/>
              </a:solidFill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84" y="804444"/>
            <a:ext cx="11754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400" dirty="0" smtClean="0">
                <a:solidFill>
                  <a:prstClr val="black"/>
                </a:solidFill>
                <a:latin typeface="Georgia"/>
              </a:rPr>
              <a:t>Расчетные значения замедления волны в </a:t>
            </a:r>
            <a:r>
              <a:rPr lang="ru-RU" sz="2400" dirty="0" err="1" smtClean="0">
                <a:solidFill>
                  <a:prstClr val="black"/>
                </a:solidFill>
                <a:latin typeface="Georgia"/>
              </a:rPr>
              <a:t>одностенных</a:t>
            </a:r>
            <a:r>
              <a:rPr lang="ru-RU" sz="2400" dirty="0" smtClean="0">
                <a:solidFill>
                  <a:prstClr val="black"/>
                </a:solidFill>
                <a:latin typeface="Georgia"/>
              </a:rPr>
              <a:t> нанотрубках достигает </a:t>
            </a:r>
            <a:r>
              <a:rPr lang="en-US" sz="2400" dirty="0" smtClean="0">
                <a:solidFill>
                  <a:prstClr val="black"/>
                </a:solidFill>
                <a:latin typeface="Georgia"/>
              </a:rPr>
              <a:t> 50. </a:t>
            </a:r>
            <a:r>
              <a:rPr lang="ru-RU" sz="2400" dirty="0" smtClean="0">
                <a:solidFill>
                  <a:prstClr val="black"/>
                </a:solidFill>
                <a:latin typeface="Georgia"/>
              </a:rPr>
              <a:t>Такая величина замедления является недостаточной для реализации </a:t>
            </a:r>
            <a:r>
              <a:rPr lang="ru-RU" sz="2400" dirty="0" err="1" smtClean="0">
                <a:solidFill>
                  <a:prstClr val="black"/>
                </a:solidFill>
                <a:latin typeface="Georgia"/>
              </a:rPr>
              <a:t>черенковского</a:t>
            </a:r>
            <a:r>
              <a:rPr lang="ru-RU" sz="2400" dirty="0" smtClean="0">
                <a:solidFill>
                  <a:prstClr val="black"/>
                </a:solidFill>
                <a:latin typeface="Georgia"/>
              </a:rPr>
              <a:t> синхронизма с электронами тока в твердых телах. </a:t>
            </a:r>
            <a:endParaRPr lang="ru-RU" sz="2400" dirty="0">
              <a:solidFill>
                <a:prstClr val="black"/>
              </a:solidFill>
              <a:latin typeface="Georgia"/>
            </a:endParaRPr>
          </a:p>
          <a:p>
            <a:pPr defTabSz="914400"/>
            <a:r>
              <a:rPr lang="ru-RU" sz="2400" dirty="0" smtClean="0">
                <a:solidFill>
                  <a:prstClr val="black"/>
                </a:solidFill>
                <a:latin typeface="Georgia"/>
              </a:rPr>
              <a:t>Большее замедление можно достичь в двустенных трубках:</a:t>
            </a:r>
            <a:endParaRPr lang="ru-RU" sz="2400" dirty="0">
              <a:solidFill>
                <a:prstClr val="black"/>
              </a:solidFill>
              <a:latin typeface="Georgia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58119"/>
              </p:ext>
            </p:extLst>
          </p:nvPr>
        </p:nvGraphicFramePr>
        <p:xfrm>
          <a:off x="391387" y="2879120"/>
          <a:ext cx="3504474" cy="57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3" imgW="2212725" imgH="365773" progId="Equation.DSMT4">
                  <p:embed/>
                </p:oleObj>
              </mc:Choice>
              <mc:Fallback>
                <p:oleObj name="Equation" r:id="rId3" imgW="2212725" imgH="3657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387" y="2879120"/>
                        <a:ext cx="3504474" cy="57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07066"/>
              </p:ext>
            </p:extLst>
          </p:nvPr>
        </p:nvGraphicFramePr>
        <p:xfrm>
          <a:off x="4978352" y="2924559"/>
          <a:ext cx="3582174" cy="56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5" imgW="2284370" imgH="361093" progId="Equation.DSMT4">
                  <p:embed/>
                </p:oleObj>
              </mc:Choice>
              <mc:Fallback>
                <p:oleObj name="Equation" r:id="rId5" imgW="2284370" imgH="36109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8352" y="2924559"/>
                        <a:ext cx="3582174" cy="565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971" y="2326900"/>
            <a:ext cx="6157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Симметричная и асимметричная моды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049671"/>
            <a:ext cx="120536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Фазовая скорость асимметричной моды можно сделать существенно меньше, чем для </a:t>
            </a:r>
          </a:p>
          <a:p>
            <a:r>
              <a:rPr lang="ru-RU" sz="2400" dirty="0" err="1" smtClean="0"/>
              <a:t>одностенной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нанотрубки</a:t>
            </a:r>
            <a:r>
              <a:rPr lang="ru-RU" sz="2400" dirty="0" smtClean="0"/>
              <a:t>!  </a:t>
            </a:r>
            <a:r>
              <a:rPr lang="ru-RU" sz="2400" dirty="0" err="1" smtClean="0"/>
              <a:t>Биграфен</a:t>
            </a:r>
            <a:r>
              <a:rPr lang="ru-RU" sz="2400" dirty="0" smtClean="0"/>
              <a:t> (связанная структура из двух слоев графена) кажется </a:t>
            </a:r>
          </a:p>
          <a:p>
            <a:r>
              <a:rPr lang="ru-RU" sz="2400" dirty="0" smtClean="0"/>
              <a:t>еще более предпочтительной системой. </a:t>
            </a:r>
            <a:r>
              <a:rPr lang="ru-RU" sz="2400" dirty="0" err="1" smtClean="0"/>
              <a:t>Тунеллирование</a:t>
            </a:r>
            <a:r>
              <a:rPr lang="ru-RU" sz="2400" dirty="0" smtClean="0"/>
              <a:t> электронов между слоями </a:t>
            </a:r>
          </a:p>
          <a:p>
            <a:r>
              <a:rPr lang="ru-RU" sz="2400" dirty="0" smtClean="0"/>
              <a:t>разрушает  эту картину, фазовая скорость в </a:t>
            </a:r>
            <a:r>
              <a:rPr lang="ru-RU" sz="2400" dirty="0" err="1" smtClean="0"/>
              <a:t>биграфене</a:t>
            </a:r>
            <a:r>
              <a:rPr lang="ru-RU" sz="2400" dirty="0" smtClean="0"/>
              <a:t> еще больше, чем в однослойном </a:t>
            </a:r>
          </a:p>
          <a:p>
            <a:r>
              <a:rPr lang="ru-RU" sz="2400" dirty="0" err="1" smtClean="0"/>
              <a:t>графене</a:t>
            </a:r>
            <a:r>
              <a:rPr lang="ru-RU" sz="2400" dirty="0" smtClean="0"/>
              <a:t>   -</a:t>
            </a:r>
            <a:r>
              <a:rPr lang="en-US" sz="2400" dirty="0" smtClean="0"/>
              <a:t>&gt; </a:t>
            </a:r>
            <a:r>
              <a:rPr lang="ru-RU" sz="2400" dirty="0" smtClean="0"/>
              <a:t>Необходимо «разорвать» связь между слоями. </a:t>
            </a:r>
            <a:endParaRPr lang="ru-RU" sz="24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49762"/>
              </p:ext>
            </p:extLst>
          </p:nvPr>
        </p:nvGraphicFramePr>
        <p:xfrm>
          <a:off x="3364092" y="3454691"/>
          <a:ext cx="2146030" cy="66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7" imgW="1212930" imgH="376574" progId="Equation.DSMT4">
                  <p:embed/>
                </p:oleObj>
              </mc:Choice>
              <mc:Fallback>
                <p:oleObj name="Equation" r:id="rId7" imgW="1212930" imgH="3765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4092" y="3454691"/>
                        <a:ext cx="2146030" cy="66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8955" y="6344570"/>
            <a:ext cx="11120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K. Batrakov, V. </a:t>
            </a:r>
            <a:r>
              <a:rPr lang="en-US" dirty="0" err="1"/>
              <a:t>Saroka</a:t>
            </a:r>
            <a:r>
              <a:rPr lang="en-US" dirty="0"/>
              <a:t>, S. </a:t>
            </a:r>
            <a:r>
              <a:rPr lang="en-US" dirty="0" err="1"/>
              <a:t>Maksimenko</a:t>
            </a:r>
            <a:r>
              <a:rPr lang="en-US" dirty="0"/>
              <a:t>, Chr. Thomsen, Journal of </a:t>
            </a:r>
            <a:r>
              <a:rPr lang="en-US" dirty="0" err="1"/>
              <a:t>Nanophotonics</a:t>
            </a:r>
            <a:r>
              <a:rPr lang="en-US" dirty="0"/>
              <a:t>, </a:t>
            </a:r>
            <a:r>
              <a:rPr lang="en-US" b="1" dirty="0"/>
              <a:t>6</a:t>
            </a:r>
            <a:r>
              <a:rPr lang="en-US" dirty="0"/>
              <a:t>, </a:t>
            </a:r>
            <a:r>
              <a:rPr lang="ru-RU" dirty="0"/>
              <a:t>061719</a:t>
            </a:r>
            <a:r>
              <a:rPr lang="en-US" dirty="0"/>
              <a:t> (2012)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955" y="5882905"/>
            <a:ext cx="1100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Плазмон </a:t>
            </a:r>
            <a:r>
              <a:rPr lang="ru-RU" sz="2400" dirty="0" err="1" smtClean="0"/>
              <a:t>поляритоны</a:t>
            </a:r>
            <a:r>
              <a:rPr lang="ru-RU" sz="2400" dirty="0" smtClean="0"/>
              <a:t> в структуре из </a:t>
            </a:r>
            <a:r>
              <a:rPr lang="ru-RU" sz="2400" dirty="0" err="1" smtClean="0"/>
              <a:t>пространственно</a:t>
            </a:r>
            <a:r>
              <a:rPr lang="ru-RU" sz="2400" dirty="0" smtClean="0"/>
              <a:t> разделенных слоев графена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387" y="3500684"/>
            <a:ext cx="249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Фазовая скорость</a:t>
            </a:r>
          </a:p>
        </p:txBody>
      </p:sp>
    </p:spTree>
    <p:extLst>
      <p:ext uri="{BB962C8B-B14F-4D97-AF65-F5344CB8AC3E}">
        <p14:creationId xmlns:p14="http://schemas.microsoft.com/office/powerpoint/2010/main" val="22963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72010" y="395690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Graphene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72010" y="2655329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PMMA (poly(methyl methacrylate) 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644967" y="1574972"/>
            <a:ext cx="6420700" cy="2781300"/>
            <a:chOff x="639127" y="1700599"/>
            <a:chExt cx="6420700" cy="2781300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6441989" y="4267201"/>
              <a:ext cx="617838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6441989" y="2965622"/>
              <a:ext cx="617838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127" y="1700599"/>
              <a:ext cx="5362575" cy="27813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460621" y="681644"/>
            <a:ext cx="552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Сэндвич из графена (</a:t>
            </a:r>
            <a:r>
              <a:rPr lang="en-US" sz="2400" dirty="0" smtClean="0">
                <a:solidFill>
                  <a:srgbClr val="0070C0"/>
                </a:solidFill>
              </a:rPr>
              <a:t>Graphene sandwich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26440" y="5256298"/>
            <a:ext cx="11409042" cy="616792"/>
            <a:chOff x="618203" y="5143862"/>
            <a:chExt cx="11409042" cy="6167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03" y="5168443"/>
              <a:ext cx="5205949" cy="59221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0089" y="5143862"/>
              <a:ext cx="6047156" cy="616792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12760" y="2517777"/>
            <a:ext cx="8344237" cy="2052457"/>
            <a:chOff x="872924" y="1247586"/>
            <a:chExt cx="8344237" cy="205245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6185" y="1870528"/>
              <a:ext cx="6381750" cy="876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2924" y="1247586"/>
              <a:ext cx="6585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</a:t>
              </a:r>
              <a:r>
                <a:rPr lang="ru-RU" sz="2000" dirty="0" smtClean="0"/>
                <a:t>Дисперсионное уравнение для плазмон-поляритона</a:t>
              </a:r>
              <a:endParaRPr lang="ru-RU" sz="2000" dirty="0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661823" y="2893643"/>
              <a:ext cx="7555338" cy="406400"/>
              <a:chOff x="1704802" y="2340703"/>
              <a:chExt cx="7555338" cy="4064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704802" y="2377771"/>
                <a:ext cx="7555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q</a:t>
                </a:r>
                <a:r>
                  <a:rPr lang="ru-RU" i="1" dirty="0" smtClean="0"/>
                  <a:t> -</a:t>
                </a:r>
                <a:r>
                  <a:rPr lang="en-US" dirty="0" smtClean="0"/>
                  <a:t> </a:t>
                </a:r>
                <a:r>
                  <a:rPr lang="ru-RU" dirty="0" smtClean="0"/>
                  <a:t>волновой вектор</a:t>
                </a:r>
                <a:r>
                  <a:rPr lang="en-US" dirty="0" smtClean="0"/>
                  <a:t>  ,                               ,       </a:t>
                </a:r>
                <a:r>
                  <a:rPr lang="ru-RU" dirty="0" smtClean="0"/>
                  <a:t>        - расстояние между слоями</a:t>
                </a:r>
                <a:endParaRPr lang="ru-RU" dirty="0"/>
              </a:p>
            </p:txBody>
          </p:sp>
          <p:graphicFrame>
            <p:nvGraphicFramePr>
              <p:cNvPr id="15" name="Объект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9218821"/>
                  </p:ext>
                </p:extLst>
              </p:nvPr>
            </p:nvGraphicFramePr>
            <p:xfrm>
              <a:off x="3814199" y="2340703"/>
              <a:ext cx="16637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4" name="Equation" r:id="rId6" imgW="1663560" imgH="406080" progId="Equation.DSMT4">
                      <p:embed/>
                    </p:oleObj>
                  </mc:Choice>
                  <mc:Fallback>
                    <p:oleObj name="Equation" r:id="rId6" imgW="1663560" imgH="4060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814199" y="2340703"/>
                            <a:ext cx="1663700" cy="406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5532" y="2377771"/>
                <a:ext cx="103682" cy="306726"/>
              </a:xfrm>
              <a:prstGeom prst="rect">
                <a:avLst/>
              </a:prstGeom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171669" y="112820"/>
            <a:ext cx="7743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Два </a:t>
            </a:r>
            <a:r>
              <a:rPr lang="ru-RU" sz="2800" dirty="0" err="1" smtClean="0">
                <a:solidFill>
                  <a:srgbClr val="FF0000"/>
                </a:solidFill>
              </a:rPr>
              <a:t>пространственно</a:t>
            </a:r>
            <a:r>
              <a:rPr lang="ru-RU" sz="2800" dirty="0" smtClean="0">
                <a:solidFill>
                  <a:srgbClr val="FF0000"/>
                </a:solidFill>
              </a:rPr>
              <a:t> разделенных слоя графена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5275" y="921012"/>
            <a:ext cx="236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Граничные условия:</a:t>
            </a:r>
            <a:endParaRPr lang="ru-RU" sz="20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247866" y="1306366"/>
            <a:ext cx="8096660" cy="582013"/>
            <a:chOff x="1874951" y="1681982"/>
            <a:chExt cx="8096660" cy="5820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74951" y="1681982"/>
              <a:ext cx="3652638" cy="5820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09968" y="1788322"/>
              <a:ext cx="4361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разрыв магнитного поля на слое графена. </a:t>
              </a:r>
              <a:endParaRPr lang="ru-RU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1669" y="4755533"/>
            <a:ext cx="1215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Проводимость графена</a:t>
            </a:r>
            <a:r>
              <a:rPr lang="en-US" dirty="0" smtClean="0"/>
              <a:t>: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71745" y="6072595"/>
            <a:ext cx="8777110" cy="455874"/>
            <a:chOff x="471745" y="6072595"/>
            <a:chExt cx="8777110" cy="45587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45" y="6130499"/>
              <a:ext cx="1994276" cy="346496"/>
            </a:xfrm>
            <a:prstGeom prst="rect">
              <a:avLst/>
            </a:prstGeom>
          </p:spPr>
        </p:pic>
        <p:grpSp>
          <p:nvGrpSpPr>
            <p:cNvPr id="22" name="Группа 21"/>
            <p:cNvGrpSpPr/>
            <p:nvPr/>
          </p:nvGrpSpPr>
          <p:grpSpPr>
            <a:xfrm>
              <a:off x="5656896" y="6072595"/>
              <a:ext cx="3591959" cy="440290"/>
              <a:chOff x="4617546" y="6060267"/>
              <a:chExt cx="3591959" cy="44029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17546" y="6132047"/>
                <a:ext cx="466725" cy="368510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6846" y="6060267"/>
                <a:ext cx="400050" cy="4191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699779" y="6107663"/>
                <a:ext cx="2509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- параметры уширения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508904" y="6159137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,</a:t>
              </a:r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00560" y="6102240"/>
              <a:ext cx="200025" cy="381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015363" y="6131167"/>
              <a:ext cx="1945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 хим. потенциал</a:t>
              </a:r>
              <a:r>
                <a:rPr lang="en-US" dirty="0" smtClean="0"/>
                <a:t>,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762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2152</Words>
  <Application>Microsoft Office PowerPoint</Application>
  <PresentationFormat>Широкоэкранный</PresentationFormat>
  <Paragraphs>230</Paragraphs>
  <Slides>38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Arial</vt:lpstr>
      <vt:lpstr>Book Antiqua</vt:lpstr>
      <vt:lpstr>Calibri</vt:lpstr>
      <vt:lpstr>Calibri Light</vt:lpstr>
      <vt:lpstr>Cambria Math</vt:lpstr>
      <vt:lpstr>Georgia</vt:lpstr>
      <vt:lpstr>Noto Sans</vt:lpstr>
      <vt:lpstr>Times New Roman</vt:lpstr>
      <vt:lpstr>TimesNewRoman</vt:lpstr>
      <vt:lpstr>Office Theme</vt:lpstr>
      <vt:lpstr>Equation</vt:lpstr>
      <vt:lpstr>Формула</vt:lpstr>
      <vt:lpstr>Terahertz optics of graphene structures: absorption, lasing, influence of distributed feedback</vt:lpstr>
      <vt:lpstr>Презентация PowerPoint</vt:lpstr>
      <vt:lpstr>Презентация PowerPoint</vt:lpstr>
      <vt:lpstr>Презентация PowerPoint</vt:lpstr>
      <vt:lpstr>Презентация PowerPoint</vt:lpstr>
      <vt:lpstr>Черенковское излучение в нанотрубках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Брэгговский плазмон-поляритон</dc:title>
  <dc:creator>Konstantin Batrakov</dc:creator>
  <cp:lastModifiedBy>Yury Klimenko</cp:lastModifiedBy>
  <cp:revision>230</cp:revision>
  <dcterms:created xsi:type="dcterms:W3CDTF">2021-03-30T04:37:55Z</dcterms:created>
  <dcterms:modified xsi:type="dcterms:W3CDTF">2023-08-29T13:25:11Z</dcterms:modified>
</cp:coreProperties>
</file>