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84" r:id="rId4"/>
    <p:sldId id="278" r:id="rId5"/>
    <p:sldId id="279" r:id="rId6"/>
    <p:sldId id="280" r:id="rId7"/>
    <p:sldId id="282" r:id="rId8"/>
    <p:sldId id="283" r:id="rId9"/>
    <p:sldId id="287" r:id="rId10"/>
    <p:sldId id="285" r:id="rId11"/>
    <p:sldId id="286" r:id="rId12"/>
    <p:sldId id="27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lab Mirzayev" initials="MM" lastIdx="1" clrIdx="0">
    <p:extLst>
      <p:ext uri="{19B8F6BF-5375-455C-9EA6-DF929625EA0E}">
        <p15:presenceInfo xmlns:p15="http://schemas.microsoft.com/office/powerpoint/2012/main" userId="b4b22c94fed67f2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85" d="100"/>
          <a:sy n="85" d="100"/>
        </p:scale>
        <p:origin x="499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BB63A-796F-4DFC-A724-BCA510137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330D91A-0BF2-40FE-A53F-9E3286661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415C3-60DD-4657-9230-D5A9D5465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54901-CCAD-4D7E-828E-C121BC9D3280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E4384C-52B1-4765-9F6D-692109342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57F3FF-20C4-4A2A-88CC-D8694B279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33BA-A126-4BF1-918A-32CD25879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0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865A0F-FCEB-4F0E-89F4-06B24A1F3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D87FC1-F5FC-49A5-B900-9CF7F3DAC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CD4E4A-6A1A-4E42-991D-92224779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54901-CCAD-4D7E-828E-C121BC9D3280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06A3BF-A5C2-41DC-BEBF-BEB39AA13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D21204-6A68-4B59-8392-BB31F5933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33BA-A126-4BF1-918A-32CD25879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152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D2F657B-0E51-4798-80DD-FBFB000FB1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CACA8D-0FC5-434D-9222-BD9B453F59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B6BA28-71C6-478F-A4A2-6716E360D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54901-CCAD-4D7E-828E-C121BC9D3280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6E00C3-3675-4B70-BD47-692D69A06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193D9D-8572-4C85-8132-54411A525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33BA-A126-4BF1-918A-32CD25879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11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791BA1-84BE-4D92-9AC6-D7C6065D6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B6265B-9A1E-4F59-B28B-6C2EB85A0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5EB8B1-DF90-4A40-A784-230AAA040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54901-CCAD-4D7E-828E-C121BC9D3280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947312-1136-475F-8A19-8B8B56FCA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F6A8A3-0167-4A19-9A94-FC34761DD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33BA-A126-4BF1-918A-32CD25879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247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B76782-DD6D-4921-A6FD-2A67DFA3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648840-2A7D-4615-8238-852C4058A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FE9276-B5C8-4926-B497-7B260CE7D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54901-CCAD-4D7E-828E-C121BC9D3280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AB7CE1-D99B-44B0-BDCC-80B692AA3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7A6C00-79CC-4D3B-AA6B-8674594F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33BA-A126-4BF1-918A-32CD25879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601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C94DA1-C4E1-4A9D-A32E-5E5ECFA5A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1D5A25-DD57-47D9-8EDE-2853A6B550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428725-15B5-40EC-B9DB-2632EB8AD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4966A3-00A9-4D01-8918-B95AD0D1F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54901-CCAD-4D7E-828E-C121BC9D3280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6FAE89-C9DA-489C-ABAB-AC4225D4F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003959-8A87-4A01-83B2-013896B82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33BA-A126-4BF1-918A-32CD25879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125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AD6FA0-4D1F-4B59-A13E-1A87F7D33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829E9B-79A1-4C2D-86CA-9BF6F1172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0D665B-741A-4BAD-BB1D-0E89DFB98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A95589-8354-435A-8C3E-55038067F5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D8A3BD-D812-4AD7-84E6-F86B998F39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90AD9FF-E590-4849-BC67-9F202CBC4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54901-CCAD-4D7E-828E-C121BC9D3280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6BBEFB8-5FD8-4A46-B800-6CE01C060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57BEC1C-949B-45ED-8A7D-1F0EEAA58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33BA-A126-4BF1-918A-32CD25879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404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2CD372-6B57-4D29-8F9D-F21BFBD9D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32DBBB6-A26D-4103-B300-629678AE1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54901-CCAD-4D7E-828E-C121BC9D3280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BADBA0-9CD6-422D-AFF3-8EC41307D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8D8A0E-6861-48D2-B22E-E5D75C221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33BA-A126-4BF1-918A-32CD25879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97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D1FB89A-97DC-4C88-A19C-6A532199E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54901-CCAD-4D7E-828E-C121BC9D3280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42CC32-1555-40CE-BFE5-60153E8BD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01CD35-2E29-4E18-BE2F-3B5FA2689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33BA-A126-4BF1-918A-32CD25879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91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B8BAF-8918-4CDD-B42B-2298CB28F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3FEDCD-3F5E-4604-8280-0B70ED47E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5CE156-26DF-4DB0-9676-5CAA4CFC6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5D024F-B481-4C44-98CD-FD6E19792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54901-CCAD-4D7E-828E-C121BC9D3280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D8B46D-6F3D-4A90-9C90-9559F6525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381426-CC94-44D6-9124-D0E1C1482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33BA-A126-4BF1-918A-32CD25879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17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1A1070-32C6-4E5E-823A-1BFBA5D87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4AF649E-5BC2-4A64-A345-DAC61A0C1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29B643-323F-4DD5-8CA5-E5A39215E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4F90CD-EC99-45BA-993C-BA7980C33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54901-CCAD-4D7E-828E-C121BC9D3280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2B0DC9-1977-4EA8-860D-C004C8278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C62318-784B-4114-8265-32EBDBB21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33BA-A126-4BF1-918A-32CD25879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003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2D34B7-6341-4278-BE70-6EE4541F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B0CFE7-C9AC-4DB7-A6E7-3DFE76856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976D61-E72D-45DA-B18D-4FC3BAF4F7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54901-CCAD-4D7E-828E-C121BC9D3280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81E505-D3E0-4C4D-937D-36295E5B6E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204A0B-BC1F-4D02-9044-B0E2AE3AF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B33BA-A126-4BF1-918A-32CD25879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99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nr.ru/jinr_structure/laboratorie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8C0D0F7-7C91-4C55-B2AA-CBB2DFB5246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321" y="9573"/>
            <a:ext cx="1962769" cy="1411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BF7B1FB8-8BED-4D7D-AD8E-684239C0F13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094" y="49430"/>
            <a:ext cx="1718582" cy="1411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7E0710EF-FFE9-4A44-B13F-3B261F7296C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680" y="69758"/>
            <a:ext cx="1718582" cy="14110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2BBECD-2A62-482C-A7D7-4D155A4F12AC}"/>
              </a:ext>
            </a:extLst>
          </p:cNvPr>
          <p:cNvSpPr txBox="1"/>
          <p:nvPr/>
        </p:nvSpPr>
        <p:spPr>
          <a:xfrm>
            <a:off x="945756" y="2093086"/>
            <a:ext cx="9785268" cy="2573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619760"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JOINT INSTITUTE FOR NUCLEAR RESEARCH</a:t>
            </a:r>
            <a:endParaRPr lang="ru-RU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619760"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FLEROV LABORATORY OF NUCLEAR REACTIONS </a:t>
            </a:r>
          </a:p>
          <a:p>
            <a:pPr marL="171450" indent="-619760"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Ion-implantation nanotechnology and radiation materials science”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INSTITUTE OF RADIATION PROBLEMS, AZERBAIJAN NATIONAL ACADEMY OF SCIENCES</a:t>
            </a:r>
            <a:endParaRPr lang="ru-RU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4611EA-3E7E-490F-A09D-265CF1C0D36E}"/>
              </a:ext>
            </a:extLst>
          </p:cNvPr>
          <p:cNvSpPr txBox="1"/>
          <p:nvPr/>
        </p:nvSpPr>
        <p:spPr>
          <a:xfrm>
            <a:off x="5539200" y="5034076"/>
            <a:ext cx="6097978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entury Gothic" panose="020B0502020202020204" pitchFamily="34" charset="0"/>
              </a:rPr>
              <a:t>Speaker: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Century Gothic" panose="020B0502020202020204" pitchFamily="34" charset="0"/>
              </a:rPr>
              <a:t>Afsun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Century Gothic" panose="020B0502020202020204" pitchFamily="34" charset="0"/>
              </a:rPr>
              <a:t> </a:t>
            </a:r>
            <a:r>
              <a:rPr lang="en-US" sz="2400" b="1" u="sng" dirty="0">
                <a:latin typeface="Times New Roman" panose="02020603050405020304" pitchFamily="18" charset="0"/>
                <a:ea typeface="Century Gothic" panose="020B0502020202020204" pitchFamily="34" charset="0"/>
              </a:rPr>
              <a:t>S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Century Gothic" panose="020B0502020202020204" pitchFamily="34" charset="0"/>
              </a:rPr>
              <a:t>.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Century Gothic" panose="020B0502020202020204" pitchFamily="34" charset="0"/>
              </a:rPr>
              <a:t>Abiyev</a:t>
            </a:r>
            <a:endParaRPr lang="ru-RU" sz="2400" u="sng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068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Latn-AZ" b="1" dirty="0">
                <a:solidFill>
                  <a:srgbClr val="C00000"/>
                </a:solidFill>
              </a:rPr>
              <a:t>X-ray spectrum of TiN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2496" y="5811253"/>
            <a:ext cx="9178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The experimental results refined with Rietveld method with </a:t>
            </a:r>
          </a:p>
          <a:p>
            <a:pPr algn="ctr"/>
            <a:r>
              <a:rPr lang="en-US" sz="2800" b="1" dirty="0" err="1"/>
              <a:t>FullProf</a:t>
            </a:r>
            <a:r>
              <a:rPr lang="en-US" sz="2800" b="1" dirty="0"/>
              <a:t> program</a:t>
            </a:r>
            <a:r>
              <a:rPr lang="az-Latn-AZ" sz="2800" b="1" dirty="0"/>
              <a:t>.</a:t>
            </a:r>
            <a:endParaRPr lang="ru-RU" sz="28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148" y="1239253"/>
            <a:ext cx="597216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906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Changes in </a:t>
            </a:r>
            <a:r>
              <a:rPr lang="az-Latn-AZ" b="1" dirty="0">
                <a:solidFill>
                  <a:srgbClr val="C00000"/>
                </a:solidFill>
              </a:rPr>
              <a:t>S</a:t>
            </a:r>
            <a:r>
              <a:rPr lang="en-US" b="1" dirty="0" err="1">
                <a:solidFill>
                  <a:srgbClr val="C00000"/>
                </a:solidFill>
              </a:rPr>
              <a:t>pectra</a:t>
            </a:r>
            <a:r>
              <a:rPr lang="en-US" b="1" dirty="0">
                <a:solidFill>
                  <a:srgbClr val="C00000"/>
                </a:solidFill>
              </a:rPr>
              <a:t> After </a:t>
            </a:r>
            <a:r>
              <a:rPr lang="az-Latn-AZ" b="1" dirty="0">
                <a:solidFill>
                  <a:srgbClr val="C00000"/>
                </a:solidFill>
              </a:rPr>
              <a:t>I</a:t>
            </a:r>
            <a:r>
              <a:rPr lang="en-US" b="1" dirty="0" err="1">
                <a:solidFill>
                  <a:srgbClr val="C00000"/>
                </a:solidFill>
              </a:rPr>
              <a:t>rradiation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53150" y="-5948363"/>
            <a:ext cx="477772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569" y="1383957"/>
            <a:ext cx="423739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725" y="1383957"/>
            <a:ext cx="4225846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569" y="3731740"/>
            <a:ext cx="423739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725" y="3731740"/>
            <a:ext cx="4225846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148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519AE-08E7-4505-A0CC-CD72957AA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177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</a:rPr>
              <a:t>Thanks for your attention.</a:t>
            </a:r>
            <a:endParaRPr lang="ru-RU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37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FB27B6-D423-45B9-9702-1C6B9BDF9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0465" y="44493"/>
            <a:ext cx="4101935" cy="525524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 Institute for Nuclear Research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F53C29-B4BD-415A-BF88-8348C2513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69" y="827764"/>
            <a:ext cx="7001455" cy="43513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E3810B-46F5-4013-BFC8-826FE1F2FC82}"/>
              </a:ext>
            </a:extLst>
          </p:cNvPr>
          <p:cNvSpPr txBox="1"/>
          <p:nvPr/>
        </p:nvSpPr>
        <p:spPr>
          <a:xfrm>
            <a:off x="7463642" y="821828"/>
            <a:ext cx="4417621" cy="4197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b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JINR Laboratories</a:t>
            </a:r>
          </a:p>
          <a:p>
            <a:pPr algn="l">
              <a:lnSpc>
                <a:spcPct val="150000"/>
              </a:lnSpc>
            </a:pPr>
            <a:r>
              <a:rPr lang="en-US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JINR comprises </a:t>
            </a:r>
            <a:r>
              <a:rPr lang="en-US" b="1" i="0" u="none" strike="noStrike" dirty="0">
                <a:solidFill>
                  <a:srgbClr val="3399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seven Laboratories</a:t>
            </a:r>
            <a:r>
              <a:rPr lang="en-US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>
              <a:lnSpc>
                <a:spcPct val="150000"/>
              </a:lnSpc>
            </a:pPr>
            <a:endParaRPr lang="en-US" b="1" dirty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Laboratory of High Energy Physics </a:t>
            </a:r>
          </a:p>
          <a:p>
            <a:pPr algn="l">
              <a:lnSpc>
                <a:spcPct val="150000"/>
              </a:lnSpc>
            </a:pPr>
            <a:r>
              <a:rPr lang="en-US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Laboratory of Nuclear Problems </a:t>
            </a:r>
          </a:p>
          <a:p>
            <a:pPr algn="l">
              <a:lnSpc>
                <a:spcPct val="150000"/>
              </a:lnSpc>
            </a:pPr>
            <a:r>
              <a:rPr lang="en-US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Laboratory of Theoretical Physics </a:t>
            </a:r>
          </a:p>
          <a:p>
            <a:pPr algn="l">
              <a:lnSpc>
                <a:spcPct val="150000"/>
              </a:lnSpc>
            </a:pPr>
            <a:r>
              <a:rPr lang="en-US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Laboratory of Neutron Physics </a:t>
            </a:r>
          </a:p>
          <a:p>
            <a:pPr algn="l">
              <a:lnSpc>
                <a:spcPct val="150000"/>
              </a:lnSpc>
            </a:pPr>
            <a:r>
              <a:rPr lang="en-US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Laboratory of Nuclear Reactions</a:t>
            </a:r>
          </a:p>
          <a:p>
            <a:pPr algn="l">
              <a:lnSpc>
                <a:spcPct val="150000"/>
              </a:lnSpc>
            </a:pPr>
            <a:r>
              <a:rPr lang="en-US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Laboratory of Information Technologies 7. Laboratory of Radiation Biology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809C7F-9413-40AE-976E-B209E920C735}"/>
              </a:ext>
            </a:extLst>
          </p:cNvPr>
          <p:cNvSpPr txBox="1"/>
          <p:nvPr/>
        </p:nvSpPr>
        <p:spPr>
          <a:xfrm>
            <a:off x="167738" y="5310640"/>
            <a:ext cx="6095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http://www.jinr.ru/</a:t>
            </a:r>
          </a:p>
        </p:txBody>
      </p:sp>
    </p:spTree>
    <p:extLst>
      <p:ext uri="{BB962C8B-B14F-4D97-AF65-F5344CB8AC3E}">
        <p14:creationId xmlns:p14="http://schemas.microsoft.com/office/powerpoint/2010/main" val="1687021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Influance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of Gamma Rays on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TiN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Nanoparticles.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A.S.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</a:rPr>
              <a:t>Abiyev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, V.A.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</a:rPr>
              <a:t>Turchenko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, E.M.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</a:rPr>
              <a:t>Huseynov</a:t>
            </a:r>
            <a:endParaRPr lang="ru-RU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4137" y="2258762"/>
            <a:ext cx="10515600" cy="25418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az-Latn-AZ" sz="3900" b="1" dirty="0"/>
              <a:t>Aim of  research</a:t>
            </a:r>
          </a:p>
          <a:p>
            <a:pPr algn="just"/>
            <a:endParaRPr lang="en-US" b="1" dirty="0"/>
          </a:p>
          <a:p>
            <a:pPr algn="just"/>
            <a:r>
              <a:rPr lang="en-US" b="1" dirty="0"/>
              <a:t>This study aims to investigate how gamma ray exposure influences the structural characteristics of </a:t>
            </a:r>
            <a:r>
              <a:rPr lang="en-US" b="1" dirty="0">
                <a:solidFill>
                  <a:srgbClr val="FF0000"/>
                </a:solidFill>
              </a:rPr>
              <a:t>titanium nitride nanoparticles</a:t>
            </a:r>
            <a:r>
              <a:rPr lang="en-US" b="1" dirty="0"/>
              <a:t>, shedding light on their behavior under radiation. The findings will enhance our understanding of potential applications in radiation-sensitive environments.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18882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3551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Interacting of Gamma Rays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685" y="1391652"/>
            <a:ext cx="7366000" cy="3352800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042736" y="1391652"/>
            <a:ext cx="10050379" cy="508208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The gamma ray can pass through many types of solid matters without interacting.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9861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Photo-fission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az-Latn-AZ" dirty="0"/>
          </a:p>
          <a:p>
            <a:endParaRPr lang="az-Latn-AZ" dirty="0"/>
          </a:p>
          <a:p>
            <a:endParaRPr lang="az-Latn-AZ" dirty="0"/>
          </a:p>
          <a:p>
            <a:endParaRPr lang="az-Latn-AZ" dirty="0"/>
          </a:p>
          <a:p>
            <a:endParaRPr lang="az-Latn-AZ" dirty="0"/>
          </a:p>
          <a:p>
            <a:endParaRPr lang="az-Latn-AZ" dirty="0"/>
          </a:p>
          <a:p>
            <a:endParaRPr lang="az-Latn-AZ" dirty="0"/>
          </a:p>
          <a:p>
            <a:endParaRPr lang="az-Latn-AZ" dirty="0"/>
          </a:p>
          <a:p>
            <a:pPr algn="ctr"/>
            <a:r>
              <a:rPr lang="az-Latn-AZ" dirty="0"/>
              <a:t>S</a:t>
            </a:r>
            <a:r>
              <a:rPr lang="en-US" dirty="0" err="1"/>
              <a:t>plitting</a:t>
            </a:r>
            <a:r>
              <a:rPr lang="en-US" dirty="0"/>
              <a:t> into two or more fragments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137" y="1419724"/>
            <a:ext cx="4149414" cy="37418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186" y="1419724"/>
            <a:ext cx="4206546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61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Latn-AZ" b="1" dirty="0">
                <a:solidFill>
                  <a:srgbClr val="FF0000"/>
                </a:solidFill>
              </a:rPr>
              <a:t>Pair </a:t>
            </a:r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az-Latn-AZ" b="1" dirty="0">
                <a:solidFill>
                  <a:srgbClr val="FF0000"/>
                </a:solidFill>
              </a:rPr>
              <a:t>roduction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749" y="1648323"/>
            <a:ext cx="3982578" cy="273117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05" y="1648323"/>
            <a:ext cx="3847844" cy="27311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442" y="1648323"/>
            <a:ext cx="3810944" cy="2731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17559" y="5342021"/>
            <a:ext cx="80852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3600" dirty="0"/>
              <a:t>∙</a:t>
            </a:r>
            <a:r>
              <a:rPr lang="az-Latn-AZ" sz="2800" dirty="0"/>
              <a:t>Transform</a:t>
            </a:r>
            <a:r>
              <a:rPr lang="en-US" sz="2800" dirty="0" err="1"/>
              <a:t>ation</a:t>
            </a:r>
            <a:r>
              <a:rPr lang="az-Latn-AZ" sz="2800" dirty="0"/>
              <a:t> of gamma ray into matter and anti-matter particle pair.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41955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8929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Compton Effect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Gamma ray push an electron out of the atom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01" y="1392702"/>
            <a:ext cx="5335483" cy="37167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597" y="1392702"/>
            <a:ext cx="5303520" cy="37167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80968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3078"/>
            <a:ext cx="10515600" cy="1325563"/>
          </a:xfrm>
        </p:spPr>
        <p:txBody>
          <a:bodyPr/>
          <a:lstStyle/>
          <a:p>
            <a:pPr algn="ctr"/>
            <a:r>
              <a:rPr lang="az-Latn-AZ" b="1" dirty="0">
                <a:solidFill>
                  <a:srgbClr val="C00000"/>
                </a:solidFill>
              </a:rPr>
              <a:t>G</a:t>
            </a:r>
            <a:r>
              <a:rPr lang="en-US" b="1" dirty="0" err="1">
                <a:solidFill>
                  <a:srgbClr val="C00000"/>
                </a:solidFill>
              </a:rPr>
              <a:t>amma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az-Latn-AZ" b="1" dirty="0">
                <a:solidFill>
                  <a:srgbClr val="C00000"/>
                </a:solidFill>
              </a:rPr>
              <a:t>R</a:t>
            </a:r>
            <a:r>
              <a:rPr lang="en-US" b="1" dirty="0" err="1">
                <a:solidFill>
                  <a:srgbClr val="C00000"/>
                </a:solidFill>
              </a:rPr>
              <a:t>adiation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az-Latn-AZ" b="1" dirty="0">
                <a:solidFill>
                  <a:srgbClr val="C00000"/>
                </a:solidFill>
              </a:rPr>
              <a:t>D</a:t>
            </a:r>
            <a:r>
              <a:rPr lang="en-US" b="1" dirty="0" err="1">
                <a:solidFill>
                  <a:srgbClr val="C00000"/>
                </a:solidFill>
              </a:rPr>
              <a:t>evice</a:t>
            </a:r>
            <a:r>
              <a:rPr lang="en-US" b="1" dirty="0">
                <a:solidFill>
                  <a:srgbClr val="C00000"/>
                </a:solidFill>
              </a:rPr>
              <a:t>: MRH-Gamma-25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2022\Desktop\minskprz\gammac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63" y="3955799"/>
            <a:ext cx="2806870" cy="224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2022\Desktop\minskprz\gammacih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63" y="1799915"/>
            <a:ext cx="2806870" cy="215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2022\Desktop\minskprz\gammaciha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632" y="1799916"/>
            <a:ext cx="2971800" cy="439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2022\Desktop\minskprz\cherenko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433" y="1799915"/>
            <a:ext cx="4716378" cy="439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981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X-ray Device: EMPYREAN (</a:t>
            </a:r>
            <a:r>
              <a:rPr lang="en-US" b="1" dirty="0" err="1">
                <a:solidFill>
                  <a:srgbClr val="C00000"/>
                </a:solidFill>
              </a:rPr>
              <a:t>Pananalitical</a:t>
            </a:r>
            <a:r>
              <a:rPr lang="en-US" b="1" dirty="0">
                <a:solidFill>
                  <a:srgbClr val="C00000"/>
                </a:solidFill>
              </a:rPr>
              <a:t>)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918" y="1720516"/>
            <a:ext cx="4695825" cy="45992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293" y="2021305"/>
            <a:ext cx="5085348" cy="415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942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6424</TotalTime>
  <Words>260</Words>
  <Application>Microsoft Office PowerPoint</Application>
  <PresentationFormat>Широкоэкранный</PresentationFormat>
  <Paragraphs>58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Joint Institute for Nuclear Research </vt:lpstr>
      <vt:lpstr>Influance of Gamma Rays on TiN Nanoparticles. A.S. Abiyev, V.A. Turchenko, E.M. Huseynov</vt:lpstr>
      <vt:lpstr>Interacting of Gamma Rays</vt:lpstr>
      <vt:lpstr>Photo-fission</vt:lpstr>
      <vt:lpstr>Pair Production</vt:lpstr>
      <vt:lpstr>Compton Effect</vt:lpstr>
      <vt:lpstr>Gamma Radiation Device: MRH-Gamma-25</vt:lpstr>
      <vt:lpstr>X-ray Device: EMPYREAN (Pananalitical)</vt:lpstr>
      <vt:lpstr>X-ray spectrum of TiN</vt:lpstr>
      <vt:lpstr>Changes in Spectra After Irradiation</vt:lpstr>
      <vt:lpstr>Thanks for your attention.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Matlab Mirzayev</dc:creator>
  <cp:lastModifiedBy>Asif Asadov</cp:lastModifiedBy>
  <cp:revision>90</cp:revision>
  <dcterms:created xsi:type="dcterms:W3CDTF">2021-04-09T17:16:56Z</dcterms:created>
  <dcterms:modified xsi:type="dcterms:W3CDTF">2023-08-29T14:16:49Z</dcterms:modified>
</cp:coreProperties>
</file>