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
  </p:notesMasterIdLst>
  <p:sldIdLst>
    <p:sldId id="256" r:id="rId2"/>
    <p:sldId id="258" r:id="rId3"/>
    <p:sldId id="259" r:id="rId4"/>
    <p:sldId id="260" r:id="rId5"/>
    <p:sldId id="262" r:id="rId6"/>
    <p:sldId id="263" r:id="rId7"/>
    <p:sldId id="265" r:id="rId8"/>
    <p:sldId id="266" r:id="rId9"/>
    <p:sldId id="264"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2F82188-4D0A-48C6-99F5-2EE74BC53F0B}">
          <p14:sldIdLst>
            <p14:sldId id="256"/>
            <p14:sldId id="258"/>
            <p14:sldId id="259"/>
            <p14:sldId id="260"/>
            <p14:sldId id="262"/>
            <p14:sldId id="263"/>
          </p14:sldIdLst>
        </p14:section>
        <p14:section name="Раздел без заголовка" id="{B34A8BAD-973C-40E4-8BF7-DF42CA4F21FC}">
          <p14:sldIdLst>
            <p14:sldId id="265"/>
            <p14:sldId id="266"/>
            <p14:sldId id="264"/>
            <p14:sldId id="267"/>
            <p14:sldId id="26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if Asadov" initials="A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autoAdjust="0"/>
  </p:normalViewPr>
  <p:slideViewPr>
    <p:cSldViewPr snapToGrid="0">
      <p:cViewPr varScale="1">
        <p:scale>
          <a:sx n="85" d="100"/>
          <a:sy n="85" d="100"/>
        </p:scale>
        <p:origin x="557"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13EA99-91AD-48B1-9D63-7093AD02DA6D}" type="datetimeFigureOut">
              <a:rPr lang="en-US" smtClean="0"/>
              <a:t>8/29/2023</a:t>
            </a:fld>
            <a:endParaRPr lang="en-US"/>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B2776C-D59F-42C9-B701-292149D4D874}" type="slidenum">
              <a:rPr lang="en-US" smtClean="0"/>
              <a:t>‹#›</a:t>
            </a:fld>
            <a:endParaRPr lang="en-US"/>
          </a:p>
        </p:txBody>
      </p:sp>
    </p:spTree>
    <p:extLst>
      <p:ext uri="{BB962C8B-B14F-4D97-AF65-F5344CB8AC3E}">
        <p14:creationId xmlns:p14="http://schemas.microsoft.com/office/powerpoint/2010/main" val="203692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EAB2776C-D59F-42C9-B701-292149D4D874}" type="slidenum">
              <a:rPr lang="en-US" smtClean="0"/>
              <a:t>1</a:t>
            </a:fld>
            <a:endParaRPr lang="en-US"/>
          </a:p>
        </p:txBody>
      </p:sp>
    </p:spTree>
    <p:extLst>
      <p:ext uri="{BB962C8B-B14F-4D97-AF65-F5344CB8AC3E}">
        <p14:creationId xmlns:p14="http://schemas.microsoft.com/office/powerpoint/2010/main" val="3312139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B0A0AE-EADD-4BE9-B85E-57E81DD6F6D9}" type="datetime1">
              <a:rPr lang="en-US" smtClean="0"/>
              <a:t>8/29/2023</a:t>
            </a:fld>
            <a:endParaRPr lang="ru-RU"/>
          </a:p>
        </p:txBody>
      </p:sp>
      <p:sp>
        <p:nvSpPr>
          <p:cNvPr id="5" name="Footer Placeholder 4"/>
          <p:cNvSpPr>
            <a:spLocks noGrp="1"/>
          </p:cNvSpPr>
          <p:nvPr>
            <p:ph type="ftr" sz="quarter" idx="11"/>
          </p:nvPr>
        </p:nvSpPr>
        <p:spPr>
          <a:xfrm>
            <a:off x="5332412" y="5883275"/>
            <a:ext cx="4324044" cy="365125"/>
          </a:xfrm>
        </p:spPr>
        <p:txBody>
          <a:bodyPr/>
          <a:lstStyle/>
          <a:p>
            <a:r>
              <a:rPr lang="en-US"/>
              <a:t>57th meeting of the PAC for Condensed Matter Physics, Dubna, Russia 2023, A.Asadov</a:t>
            </a:r>
            <a:endParaRPr lang="ru-RU"/>
          </a:p>
        </p:txBody>
      </p:sp>
      <p:sp>
        <p:nvSpPr>
          <p:cNvPr id="6" name="Slide Number Placeholder 5"/>
          <p:cNvSpPr>
            <a:spLocks noGrp="1"/>
          </p:cNvSpPr>
          <p:nvPr>
            <p:ph type="sldNum" sz="quarter" idx="12"/>
          </p:nvPr>
        </p:nvSpPr>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389025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BC57F8-1DB1-421D-A31A-C8DB4514A5B7}" type="datetime1">
              <a:rPr lang="en-US" smtClean="0"/>
              <a:t>8/29/2023</a:t>
            </a:fld>
            <a:endParaRPr lang="ru-RU"/>
          </a:p>
        </p:txBody>
      </p:sp>
      <p:sp>
        <p:nvSpPr>
          <p:cNvPr id="6" name="Footer Placeholder 5"/>
          <p:cNvSpPr>
            <a:spLocks noGrp="1"/>
          </p:cNvSpPr>
          <p:nvPr>
            <p:ph type="ftr" sz="quarter" idx="11"/>
          </p:nvPr>
        </p:nvSpPr>
        <p:spPr/>
        <p:txBody>
          <a:bodyPr/>
          <a:lstStyle/>
          <a:p>
            <a:r>
              <a:rPr lang="en-US"/>
              <a:t>57th meeting of the PAC for Condensed Matter Physics, Dubna, Russia 2023, A.Asadov</a:t>
            </a:r>
            <a:endParaRPr lang="ru-RU"/>
          </a:p>
        </p:txBody>
      </p:sp>
      <p:sp>
        <p:nvSpPr>
          <p:cNvPr id="7" name="Slide Number Placeholder 6"/>
          <p:cNvSpPr>
            <a:spLocks noGrp="1"/>
          </p:cNvSpPr>
          <p:nvPr>
            <p:ph type="sldNum" sz="quarter" idx="12"/>
          </p:nvPr>
        </p:nvSpPr>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350943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ABC6BA-3377-463A-BE94-88A984519006}" type="datetime1">
              <a:rPr lang="en-US" smtClean="0"/>
              <a:t>8/29/2023</a:t>
            </a:fld>
            <a:endParaRPr lang="ru-RU"/>
          </a:p>
        </p:txBody>
      </p:sp>
      <p:sp>
        <p:nvSpPr>
          <p:cNvPr id="5" name="Footer Placeholder 4"/>
          <p:cNvSpPr>
            <a:spLocks noGrp="1"/>
          </p:cNvSpPr>
          <p:nvPr>
            <p:ph type="ftr" sz="quarter" idx="11"/>
          </p:nvPr>
        </p:nvSpPr>
        <p:spPr/>
        <p:txBody>
          <a:bodyPr/>
          <a:lstStyle/>
          <a:p>
            <a:r>
              <a:rPr lang="en-US"/>
              <a:t>57th meeting of the PAC for Condensed Matter Physics, Dubna, Russia 2023, A.Asadov</a:t>
            </a:r>
            <a:endParaRPr lang="ru-RU"/>
          </a:p>
        </p:txBody>
      </p:sp>
      <p:sp>
        <p:nvSpPr>
          <p:cNvPr id="6" name="Slide Number Placeholder 5"/>
          <p:cNvSpPr>
            <a:spLocks noGrp="1"/>
          </p:cNvSpPr>
          <p:nvPr>
            <p:ph type="sldNum" sz="quarter" idx="12"/>
          </p:nvPr>
        </p:nvSpPr>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886884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7D38D-B820-42F7-A820-62EC1BFFBA18}" type="datetime1">
              <a:rPr lang="en-US" smtClean="0"/>
              <a:t>8/29/2023</a:t>
            </a:fld>
            <a:endParaRPr lang="ru-RU"/>
          </a:p>
        </p:txBody>
      </p:sp>
      <p:sp>
        <p:nvSpPr>
          <p:cNvPr id="5" name="Footer Placeholder 4"/>
          <p:cNvSpPr>
            <a:spLocks noGrp="1"/>
          </p:cNvSpPr>
          <p:nvPr>
            <p:ph type="ftr" sz="quarter" idx="11"/>
          </p:nvPr>
        </p:nvSpPr>
        <p:spPr/>
        <p:txBody>
          <a:bodyPr/>
          <a:lstStyle/>
          <a:p>
            <a:r>
              <a:rPr lang="en-US"/>
              <a:t>57th meeting of the PAC for Condensed Matter Physics, Dubna, Russia 2023, A.Asadov</a:t>
            </a:r>
            <a:endParaRPr lang="ru-RU"/>
          </a:p>
        </p:txBody>
      </p:sp>
      <p:sp>
        <p:nvSpPr>
          <p:cNvPr id="6" name="Slide Number Placeholder 5"/>
          <p:cNvSpPr>
            <a:spLocks noGrp="1"/>
          </p:cNvSpPr>
          <p:nvPr>
            <p:ph type="sldNum" sz="quarter" idx="12"/>
          </p:nvPr>
        </p:nvSpPr>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1095443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CA2E7-88CF-4AC8-A96F-5D24A80A97DB}" type="datetime1">
              <a:rPr lang="en-US" smtClean="0"/>
              <a:t>8/29/2023</a:t>
            </a:fld>
            <a:endParaRPr lang="ru-RU"/>
          </a:p>
        </p:txBody>
      </p:sp>
      <p:sp>
        <p:nvSpPr>
          <p:cNvPr id="5" name="Footer Placeholder 4"/>
          <p:cNvSpPr>
            <a:spLocks noGrp="1"/>
          </p:cNvSpPr>
          <p:nvPr>
            <p:ph type="ftr" sz="quarter" idx="11"/>
          </p:nvPr>
        </p:nvSpPr>
        <p:spPr/>
        <p:txBody>
          <a:bodyPr/>
          <a:lstStyle/>
          <a:p>
            <a:r>
              <a:rPr lang="en-US"/>
              <a:t>57th meeting of the PAC for Condensed Matter Physics, Dubna, Russia 2023, A.Asadov</a:t>
            </a:r>
            <a:endParaRPr lang="ru-RU"/>
          </a:p>
        </p:txBody>
      </p:sp>
      <p:sp>
        <p:nvSpPr>
          <p:cNvPr id="6" name="Slide Number Placeholder 5"/>
          <p:cNvSpPr>
            <a:spLocks noGrp="1"/>
          </p:cNvSpPr>
          <p:nvPr>
            <p:ph type="sldNum" sz="quarter" idx="12"/>
          </p:nvPr>
        </p:nvSpPr>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2745637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50D83-08C4-4A29-83E4-1F9DFF87F949}" type="datetime1">
              <a:rPr lang="en-US" smtClean="0"/>
              <a:t>8/29/2023</a:t>
            </a:fld>
            <a:endParaRPr lang="ru-RU"/>
          </a:p>
        </p:txBody>
      </p:sp>
      <p:sp>
        <p:nvSpPr>
          <p:cNvPr id="5" name="Footer Placeholder 4"/>
          <p:cNvSpPr>
            <a:spLocks noGrp="1"/>
          </p:cNvSpPr>
          <p:nvPr>
            <p:ph type="ftr" sz="quarter" idx="11"/>
          </p:nvPr>
        </p:nvSpPr>
        <p:spPr/>
        <p:txBody>
          <a:bodyPr/>
          <a:lstStyle/>
          <a:p>
            <a:r>
              <a:rPr lang="en-US"/>
              <a:t>57th meeting of the PAC for Condensed Matter Physics, Dubna, Russia 2023, A.Asadov</a:t>
            </a:r>
            <a:endParaRPr lang="ru-RU"/>
          </a:p>
        </p:txBody>
      </p:sp>
      <p:sp>
        <p:nvSpPr>
          <p:cNvPr id="6" name="Slide Number Placeholder 5"/>
          <p:cNvSpPr>
            <a:spLocks noGrp="1"/>
          </p:cNvSpPr>
          <p:nvPr>
            <p:ph type="sldNum" sz="quarter" idx="12"/>
          </p:nvPr>
        </p:nvSpPr>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1684307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4C526E-95D8-490A-BA55-9B1797FCF4C9}" type="datetime1">
              <a:rPr lang="en-US" smtClean="0"/>
              <a:t>8/29/2023</a:t>
            </a:fld>
            <a:endParaRPr lang="ru-RU"/>
          </a:p>
        </p:txBody>
      </p:sp>
      <p:sp>
        <p:nvSpPr>
          <p:cNvPr id="5" name="Footer Placeholder 4"/>
          <p:cNvSpPr>
            <a:spLocks noGrp="1"/>
          </p:cNvSpPr>
          <p:nvPr>
            <p:ph type="ftr" sz="quarter" idx="11"/>
          </p:nvPr>
        </p:nvSpPr>
        <p:spPr/>
        <p:txBody>
          <a:bodyPr/>
          <a:lstStyle/>
          <a:p>
            <a:r>
              <a:rPr lang="en-US"/>
              <a:t>57th meeting of the PAC for Condensed Matter Physics, Dubna, Russia 2023, A.Asadov</a:t>
            </a:r>
            <a:endParaRPr lang="ru-RU"/>
          </a:p>
        </p:txBody>
      </p:sp>
      <p:sp>
        <p:nvSpPr>
          <p:cNvPr id="6" name="Slide Number Placeholder 5"/>
          <p:cNvSpPr>
            <a:spLocks noGrp="1"/>
          </p:cNvSpPr>
          <p:nvPr>
            <p:ph type="sldNum" sz="quarter" idx="12"/>
          </p:nvPr>
        </p:nvSpPr>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1258169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E2204F-7A2B-457A-9F88-BACCECAFCA3B}" type="datetime1">
              <a:rPr lang="en-US" smtClean="0"/>
              <a:t>8/29/2023</a:t>
            </a:fld>
            <a:endParaRPr lang="ru-RU"/>
          </a:p>
        </p:txBody>
      </p:sp>
      <p:sp>
        <p:nvSpPr>
          <p:cNvPr id="5" name="Footer Placeholder 4"/>
          <p:cNvSpPr>
            <a:spLocks noGrp="1"/>
          </p:cNvSpPr>
          <p:nvPr>
            <p:ph type="ftr" sz="quarter" idx="11"/>
          </p:nvPr>
        </p:nvSpPr>
        <p:spPr/>
        <p:txBody>
          <a:bodyPr/>
          <a:lstStyle/>
          <a:p>
            <a:r>
              <a:rPr lang="en-US"/>
              <a:t>57th meeting of the PAC for Condensed Matter Physics, Dubna, Russia 2023, A.Asadov</a:t>
            </a:r>
            <a:endParaRPr lang="ru-RU"/>
          </a:p>
        </p:txBody>
      </p:sp>
      <p:sp>
        <p:nvSpPr>
          <p:cNvPr id="6" name="Slide Number Placeholder 5"/>
          <p:cNvSpPr>
            <a:spLocks noGrp="1"/>
          </p:cNvSpPr>
          <p:nvPr>
            <p:ph type="sldNum" sz="quarter" idx="12"/>
          </p:nvPr>
        </p:nvSpPr>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1911436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6C3B7E-E1DB-438B-8E66-BE1B1678527B}" type="datetime1">
              <a:rPr lang="en-US" smtClean="0"/>
              <a:t>8/29/2023</a:t>
            </a:fld>
            <a:endParaRPr lang="ru-RU"/>
          </a:p>
        </p:txBody>
      </p:sp>
      <p:sp>
        <p:nvSpPr>
          <p:cNvPr id="5" name="Footer Placeholder 4"/>
          <p:cNvSpPr>
            <a:spLocks noGrp="1"/>
          </p:cNvSpPr>
          <p:nvPr>
            <p:ph type="ftr" sz="quarter" idx="11"/>
          </p:nvPr>
        </p:nvSpPr>
        <p:spPr/>
        <p:txBody>
          <a:bodyPr/>
          <a:lstStyle/>
          <a:p>
            <a:r>
              <a:rPr lang="en-US"/>
              <a:t>57th meeting of the PAC for Condensed Matter Physics, Dubna, Russia 2023, A.Asadov</a:t>
            </a:r>
            <a:endParaRPr lang="ru-RU"/>
          </a:p>
        </p:txBody>
      </p:sp>
      <p:sp>
        <p:nvSpPr>
          <p:cNvPr id="6" name="Slide Number Placeholder 5"/>
          <p:cNvSpPr>
            <a:spLocks noGrp="1"/>
          </p:cNvSpPr>
          <p:nvPr>
            <p:ph type="sldNum" sz="quarter" idx="12"/>
          </p:nvPr>
        </p:nvSpPr>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4702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FF847B-F22D-46C2-910A-6E54BCB9C033}" type="datetime1">
              <a:rPr lang="en-US" smtClean="0"/>
              <a:t>8/29/2023</a:t>
            </a:fld>
            <a:endParaRPr lang="ru-RU"/>
          </a:p>
        </p:txBody>
      </p:sp>
      <p:sp>
        <p:nvSpPr>
          <p:cNvPr id="5" name="Footer Placeholder 4"/>
          <p:cNvSpPr>
            <a:spLocks noGrp="1"/>
          </p:cNvSpPr>
          <p:nvPr>
            <p:ph type="ftr" sz="quarter" idx="11"/>
          </p:nvPr>
        </p:nvSpPr>
        <p:spPr/>
        <p:txBody>
          <a:bodyPr/>
          <a:lstStyle/>
          <a:p>
            <a:r>
              <a:rPr lang="en-US"/>
              <a:t>57th meeting of the PAC for Condensed Matter Physics, Dubna, Russia 2023, A.Asadov</a:t>
            </a:r>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236002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4F181-0E6C-4503-B207-91F07B44F98C}" type="datetime1">
              <a:rPr lang="en-US" smtClean="0"/>
              <a:t>8/29/2023</a:t>
            </a:fld>
            <a:endParaRPr lang="ru-RU"/>
          </a:p>
        </p:txBody>
      </p:sp>
      <p:sp>
        <p:nvSpPr>
          <p:cNvPr id="5" name="Footer Placeholder 4"/>
          <p:cNvSpPr>
            <a:spLocks noGrp="1"/>
          </p:cNvSpPr>
          <p:nvPr>
            <p:ph type="ftr" sz="quarter" idx="11"/>
          </p:nvPr>
        </p:nvSpPr>
        <p:spPr/>
        <p:txBody>
          <a:bodyPr/>
          <a:lstStyle/>
          <a:p>
            <a:r>
              <a:rPr lang="en-US"/>
              <a:t>57th meeting of the PAC for Condensed Matter Physics, Dubna, Russia 2023, A.Asadov</a:t>
            </a:r>
            <a:endParaRPr lang="ru-RU"/>
          </a:p>
        </p:txBody>
      </p:sp>
      <p:sp>
        <p:nvSpPr>
          <p:cNvPr id="6" name="Slide Number Placeholder 5"/>
          <p:cNvSpPr>
            <a:spLocks noGrp="1"/>
          </p:cNvSpPr>
          <p:nvPr>
            <p:ph type="sldNum" sz="quarter" idx="12"/>
          </p:nvPr>
        </p:nvSpPr>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247639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7531E-D90B-4A6F-88A5-A09861905584}" type="datetime1">
              <a:rPr lang="en-US" smtClean="0"/>
              <a:t>8/29/2023</a:t>
            </a:fld>
            <a:endParaRPr lang="ru-RU"/>
          </a:p>
        </p:txBody>
      </p:sp>
      <p:sp>
        <p:nvSpPr>
          <p:cNvPr id="6" name="Footer Placeholder 5"/>
          <p:cNvSpPr>
            <a:spLocks noGrp="1"/>
          </p:cNvSpPr>
          <p:nvPr>
            <p:ph type="ftr" sz="quarter" idx="11"/>
          </p:nvPr>
        </p:nvSpPr>
        <p:spPr/>
        <p:txBody>
          <a:bodyPr/>
          <a:lstStyle/>
          <a:p>
            <a:r>
              <a:rPr lang="en-US"/>
              <a:t>57th meeting of the PAC for Condensed Matter Physics, Dubna, Russia 2023, A.Asadov</a:t>
            </a:r>
            <a:endParaRPr lang="ru-RU"/>
          </a:p>
        </p:txBody>
      </p:sp>
      <p:sp>
        <p:nvSpPr>
          <p:cNvPr id="7" name="Slide Number Placeholder 6"/>
          <p:cNvSpPr>
            <a:spLocks noGrp="1"/>
          </p:cNvSpPr>
          <p:nvPr>
            <p:ph type="sldNum" sz="quarter" idx="12"/>
          </p:nvPr>
        </p:nvSpPr>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143119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1853A0-C429-491A-B911-AA8D16073939}" type="datetime1">
              <a:rPr lang="en-US" smtClean="0"/>
              <a:t>8/29/2023</a:t>
            </a:fld>
            <a:endParaRPr lang="ru-RU"/>
          </a:p>
        </p:txBody>
      </p:sp>
      <p:sp>
        <p:nvSpPr>
          <p:cNvPr id="8" name="Footer Placeholder 7"/>
          <p:cNvSpPr>
            <a:spLocks noGrp="1"/>
          </p:cNvSpPr>
          <p:nvPr>
            <p:ph type="ftr" sz="quarter" idx="11"/>
          </p:nvPr>
        </p:nvSpPr>
        <p:spPr/>
        <p:txBody>
          <a:bodyPr/>
          <a:lstStyle/>
          <a:p>
            <a:r>
              <a:rPr lang="en-US"/>
              <a:t>57th meeting of the PAC for Condensed Matter Physics, Dubna, Russia 2023, A.Asadov</a:t>
            </a:r>
            <a:endParaRPr lang="ru-RU"/>
          </a:p>
        </p:txBody>
      </p:sp>
      <p:sp>
        <p:nvSpPr>
          <p:cNvPr id="9" name="Slide Number Placeholder 8"/>
          <p:cNvSpPr>
            <a:spLocks noGrp="1"/>
          </p:cNvSpPr>
          <p:nvPr>
            <p:ph type="sldNum" sz="quarter" idx="12"/>
          </p:nvPr>
        </p:nvSpPr>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364731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2C8124-8909-48BB-9738-7BB597DB34AF}" type="datetime1">
              <a:rPr lang="en-US" smtClean="0"/>
              <a:t>8/29/2023</a:t>
            </a:fld>
            <a:endParaRPr lang="ru-RU"/>
          </a:p>
        </p:txBody>
      </p:sp>
      <p:sp>
        <p:nvSpPr>
          <p:cNvPr id="4" name="Footer Placeholder 3"/>
          <p:cNvSpPr>
            <a:spLocks noGrp="1"/>
          </p:cNvSpPr>
          <p:nvPr>
            <p:ph type="ftr" sz="quarter" idx="11"/>
          </p:nvPr>
        </p:nvSpPr>
        <p:spPr/>
        <p:txBody>
          <a:bodyPr/>
          <a:lstStyle/>
          <a:p>
            <a:r>
              <a:rPr lang="en-US"/>
              <a:t>57th meeting of the PAC for Condensed Matter Physics, Dubna, Russia 2023, A.Asadov</a:t>
            </a:r>
            <a:endParaRPr lang="ru-RU"/>
          </a:p>
        </p:txBody>
      </p:sp>
      <p:sp>
        <p:nvSpPr>
          <p:cNvPr id="5" name="Slide Number Placeholder 4"/>
          <p:cNvSpPr>
            <a:spLocks noGrp="1"/>
          </p:cNvSpPr>
          <p:nvPr>
            <p:ph type="sldNum" sz="quarter" idx="12"/>
          </p:nvPr>
        </p:nvSpPr>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1477532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92B3E-29CF-4ED1-AB11-6CA23C71E041}" type="datetime1">
              <a:rPr lang="en-US" smtClean="0"/>
              <a:t>8/29/2023</a:t>
            </a:fld>
            <a:endParaRPr lang="ru-RU"/>
          </a:p>
        </p:txBody>
      </p:sp>
      <p:sp>
        <p:nvSpPr>
          <p:cNvPr id="3" name="Footer Placeholder 2"/>
          <p:cNvSpPr>
            <a:spLocks noGrp="1"/>
          </p:cNvSpPr>
          <p:nvPr>
            <p:ph type="ftr" sz="quarter" idx="11"/>
          </p:nvPr>
        </p:nvSpPr>
        <p:spPr/>
        <p:txBody>
          <a:bodyPr/>
          <a:lstStyle/>
          <a:p>
            <a:r>
              <a:rPr lang="en-US"/>
              <a:t>57th meeting of the PAC for Condensed Matter Physics, Dubna, Russia 2023, A.Asadov</a:t>
            </a:r>
            <a:endParaRPr lang="ru-RU"/>
          </a:p>
        </p:txBody>
      </p:sp>
      <p:sp>
        <p:nvSpPr>
          <p:cNvPr id="4" name="Slide Number Placeholder 3"/>
          <p:cNvSpPr>
            <a:spLocks noGrp="1"/>
          </p:cNvSpPr>
          <p:nvPr>
            <p:ph type="sldNum" sz="quarter" idx="12"/>
          </p:nvPr>
        </p:nvSpPr>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197474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5D54CA-84C8-465E-B6E7-8569891D0AE5}" type="datetime1">
              <a:rPr lang="en-US" smtClean="0"/>
              <a:t>8/29/2023</a:t>
            </a:fld>
            <a:endParaRPr lang="ru-RU"/>
          </a:p>
        </p:txBody>
      </p:sp>
      <p:sp>
        <p:nvSpPr>
          <p:cNvPr id="6" name="Footer Placeholder 5"/>
          <p:cNvSpPr>
            <a:spLocks noGrp="1"/>
          </p:cNvSpPr>
          <p:nvPr>
            <p:ph type="ftr" sz="quarter" idx="11"/>
          </p:nvPr>
        </p:nvSpPr>
        <p:spPr/>
        <p:txBody>
          <a:bodyPr/>
          <a:lstStyle/>
          <a:p>
            <a:r>
              <a:rPr lang="en-US"/>
              <a:t>57th meeting of the PAC for Condensed Matter Physics, Dubna, Russia 2023, A.Asadov</a:t>
            </a:r>
            <a:endParaRPr lang="ru-RU"/>
          </a:p>
        </p:txBody>
      </p:sp>
      <p:sp>
        <p:nvSpPr>
          <p:cNvPr id="7" name="Slide Number Placeholder 6"/>
          <p:cNvSpPr>
            <a:spLocks noGrp="1"/>
          </p:cNvSpPr>
          <p:nvPr>
            <p:ph type="sldNum" sz="quarter" idx="12"/>
          </p:nvPr>
        </p:nvSpPr>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384135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6ACD9A-CF54-4FD0-929F-4A0FFC3CEAA3}" type="datetime1">
              <a:rPr lang="en-US" smtClean="0"/>
              <a:t>8/29/2023</a:t>
            </a:fld>
            <a:endParaRPr lang="ru-RU"/>
          </a:p>
        </p:txBody>
      </p:sp>
      <p:sp>
        <p:nvSpPr>
          <p:cNvPr id="6" name="Footer Placeholder 5"/>
          <p:cNvSpPr>
            <a:spLocks noGrp="1"/>
          </p:cNvSpPr>
          <p:nvPr>
            <p:ph type="ftr" sz="quarter" idx="11"/>
          </p:nvPr>
        </p:nvSpPr>
        <p:spPr/>
        <p:txBody>
          <a:bodyPr/>
          <a:lstStyle/>
          <a:p>
            <a:r>
              <a:rPr lang="en-US"/>
              <a:t>57th meeting of the PAC for Condensed Matter Physics, Dubna, Russia 2023, A.Asadov</a:t>
            </a:r>
            <a:endParaRPr lang="ru-RU"/>
          </a:p>
        </p:txBody>
      </p:sp>
      <p:sp>
        <p:nvSpPr>
          <p:cNvPr id="7" name="Slide Number Placeholder 6"/>
          <p:cNvSpPr>
            <a:spLocks noGrp="1"/>
          </p:cNvSpPr>
          <p:nvPr>
            <p:ph type="sldNum" sz="quarter" idx="12"/>
          </p:nvPr>
        </p:nvSpPr>
        <p:spPr/>
        <p:txBody>
          <a:bodyPr/>
          <a:lstStyle/>
          <a:p>
            <a:fld id="{369822FD-F328-4336-A0D5-F3DB2571F08F}" type="slidenum">
              <a:rPr lang="ru-RU" smtClean="0"/>
              <a:t>‹#›</a:t>
            </a:fld>
            <a:endParaRPr lang="ru-RU"/>
          </a:p>
        </p:txBody>
      </p:sp>
    </p:spTree>
    <p:extLst>
      <p:ext uri="{BB962C8B-B14F-4D97-AF65-F5344CB8AC3E}">
        <p14:creationId xmlns:p14="http://schemas.microsoft.com/office/powerpoint/2010/main" val="112866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26A447-D6DE-4273-A2BD-3AE48BF5BF36}" type="datetime1">
              <a:rPr lang="en-US" smtClean="0"/>
              <a:t>8/29/2023</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57th meeting of the PAC for Condensed Matter Physics, Dubna, Russia 2023, A.Asadov</a:t>
            </a:r>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9822FD-F328-4336-A0D5-F3DB2571F08F}" type="slidenum">
              <a:rPr lang="ru-RU" smtClean="0"/>
              <a:t>‹#›</a:t>
            </a:fld>
            <a:endParaRPr lang="ru-RU"/>
          </a:p>
        </p:txBody>
      </p:sp>
    </p:spTree>
    <p:extLst>
      <p:ext uri="{BB962C8B-B14F-4D97-AF65-F5344CB8AC3E}">
        <p14:creationId xmlns:p14="http://schemas.microsoft.com/office/powerpoint/2010/main" val="3013857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
            <a:lum/>
          </a:blip>
          <a:srcRect/>
          <a:stretch>
            <a:fillRect l="-3000" t="-34000" r="-5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C3A7B-95C6-42DF-965D-F925FC995F05}"/>
              </a:ext>
            </a:extLst>
          </p:cNvPr>
          <p:cNvSpPr>
            <a:spLocks noGrp="1"/>
          </p:cNvSpPr>
          <p:nvPr>
            <p:ph type="ctrTitle"/>
          </p:nvPr>
        </p:nvSpPr>
        <p:spPr>
          <a:xfrm>
            <a:off x="1800046" y="61503"/>
            <a:ext cx="10168804" cy="2616199"/>
          </a:xfrm>
        </p:spPr>
        <p:txBody>
          <a:bodyPr>
            <a:normAutofit/>
          </a:bodyPr>
          <a:lstStyle/>
          <a:p>
            <a:pPr algn="ctr"/>
            <a:r>
              <a:rPr lang="en-US" sz="4400" b="1" dirty="0"/>
              <a:t>The effects of high pressure on the crystal structure and vibration spectra of layered perovskite-like Nd</a:t>
            </a:r>
            <a:r>
              <a:rPr lang="en-US" sz="4400" b="1" baseline="-25000" dirty="0"/>
              <a:t>2</a:t>
            </a:r>
            <a:r>
              <a:rPr lang="en-US" sz="4400" b="1" dirty="0"/>
              <a:t>Ti</a:t>
            </a:r>
            <a:r>
              <a:rPr lang="en-US" sz="4400" b="1" baseline="-25000" dirty="0"/>
              <a:t>2</a:t>
            </a:r>
            <a:r>
              <a:rPr lang="en-US" sz="4400" b="1" dirty="0"/>
              <a:t>O</a:t>
            </a:r>
            <a:r>
              <a:rPr lang="en-US" sz="4400" b="1" baseline="-25000" dirty="0"/>
              <a:t>7</a:t>
            </a:r>
            <a:endParaRPr lang="en-US" sz="4400" dirty="0"/>
          </a:p>
        </p:txBody>
      </p:sp>
      <p:sp>
        <p:nvSpPr>
          <p:cNvPr id="3" name="Subtitle 2">
            <a:extLst>
              <a:ext uri="{FF2B5EF4-FFF2-40B4-BE49-F238E27FC236}">
                <a16:creationId xmlns:a16="http://schemas.microsoft.com/office/drawing/2014/main" id="{96FE1026-1341-4974-9748-82DDCC26CE5A}"/>
              </a:ext>
            </a:extLst>
          </p:cNvPr>
          <p:cNvSpPr>
            <a:spLocks noGrp="1"/>
          </p:cNvSpPr>
          <p:nvPr>
            <p:ph type="subTitle" idx="1"/>
          </p:nvPr>
        </p:nvSpPr>
        <p:spPr>
          <a:xfrm>
            <a:off x="1735613" y="2668058"/>
            <a:ext cx="9713438" cy="1328210"/>
          </a:xfrm>
        </p:spPr>
        <p:txBody>
          <a:bodyPr>
            <a:normAutofit/>
          </a:bodyPr>
          <a:lstStyle/>
          <a:p>
            <a:pPr algn="ctr"/>
            <a:r>
              <a:rPr lang="en-US" b="1" u="sng" dirty="0"/>
              <a:t>A.G. Asadov</a:t>
            </a:r>
            <a:r>
              <a:rPr lang="en-US" b="1" baseline="30000" dirty="0"/>
              <a:t>1,2</a:t>
            </a:r>
            <a:r>
              <a:rPr lang="en-US" b="1" dirty="0"/>
              <a:t>, A.I. Mammadov</a:t>
            </a:r>
            <a:r>
              <a:rPr lang="en-US" b="1" baseline="30000" dirty="0"/>
              <a:t>2</a:t>
            </a:r>
            <a:r>
              <a:rPr lang="en-US" b="1" dirty="0"/>
              <a:t>, D.P. Kozlenko</a:t>
            </a:r>
            <a:r>
              <a:rPr lang="en-US" b="1" baseline="30000" dirty="0"/>
              <a:t>1</a:t>
            </a:r>
            <a:r>
              <a:rPr lang="en-US" b="1" dirty="0"/>
              <a:t>, R.Z. Mehdiyeva</a:t>
            </a:r>
            <a:r>
              <a:rPr lang="en-US" b="1" baseline="30000" dirty="0"/>
              <a:t>2</a:t>
            </a:r>
            <a:r>
              <a:rPr lang="en-US" b="1" dirty="0"/>
              <a:t>, S.E. Kichanov</a:t>
            </a:r>
            <a:r>
              <a:rPr lang="en-US" b="1" baseline="30000" dirty="0"/>
              <a:t>1</a:t>
            </a:r>
            <a:r>
              <a:rPr lang="en-US" b="1" dirty="0"/>
              <a:t>, E.V. Lukin</a:t>
            </a:r>
            <a:r>
              <a:rPr lang="en-US" b="1" baseline="30000" dirty="0"/>
              <a:t>1</a:t>
            </a:r>
            <a:r>
              <a:rPr lang="en-US" b="1" dirty="0"/>
              <a:t>, O.N. Lis</a:t>
            </a:r>
            <a:r>
              <a:rPr lang="en-US" b="1" baseline="30000" dirty="0"/>
              <a:t>1,3</a:t>
            </a:r>
            <a:endParaRPr lang="en-US" dirty="0"/>
          </a:p>
        </p:txBody>
      </p:sp>
      <p:sp>
        <p:nvSpPr>
          <p:cNvPr id="4" name="Прямоугольник 3"/>
          <p:cNvSpPr/>
          <p:nvPr/>
        </p:nvSpPr>
        <p:spPr>
          <a:xfrm>
            <a:off x="3022761" y="3460413"/>
            <a:ext cx="8899384" cy="923330"/>
          </a:xfrm>
          <a:prstGeom prst="rect">
            <a:avLst/>
          </a:prstGeom>
        </p:spPr>
        <p:txBody>
          <a:bodyPr wrap="square">
            <a:spAutoFit/>
          </a:bodyPr>
          <a:lstStyle/>
          <a:p>
            <a:r>
              <a:rPr lang="en-US" i="1" baseline="30000" dirty="0"/>
              <a:t>1</a:t>
            </a:r>
            <a:r>
              <a:rPr lang="en-US" i="1" dirty="0"/>
              <a:t> </a:t>
            </a:r>
            <a:r>
              <a:rPr lang="en-GB" i="1" dirty="0"/>
              <a:t>Frank Laboratory of Neutron Physics, JINR, 141980 </a:t>
            </a:r>
            <a:r>
              <a:rPr lang="en-GB" i="1" dirty="0" err="1"/>
              <a:t>Dubna</a:t>
            </a:r>
            <a:r>
              <a:rPr lang="en-GB" i="1" dirty="0"/>
              <a:t>, Russia</a:t>
            </a:r>
            <a:r>
              <a:rPr lang="en-US" i="1" dirty="0"/>
              <a:t>.</a:t>
            </a:r>
          </a:p>
          <a:p>
            <a:r>
              <a:rPr lang="en-US" i="1" baseline="30000" dirty="0"/>
              <a:t>2</a:t>
            </a:r>
            <a:r>
              <a:rPr lang="en-US" i="1" dirty="0"/>
              <a:t> Institute of Physics, Azerbaijan National Academy of Sciences, Baku AZ-1143, Azerbaijan.</a:t>
            </a:r>
          </a:p>
          <a:p>
            <a:r>
              <a:rPr lang="en-US" i="1" baseline="30000" dirty="0"/>
              <a:t>3 </a:t>
            </a:r>
            <a:r>
              <a:rPr lang="en-US" i="1" dirty="0"/>
              <a:t>Institute of Physics, Kazan Federal University, 420008, Kazan, Russia.</a:t>
            </a:r>
          </a:p>
        </p:txBody>
      </p:sp>
      <p:sp>
        <p:nvSpPr>
          <p:cNvPr id="5" name="Прямоугольник 4"/>
          <p:cNvSpPr/>
          <p:nvPr/>
        </p:nvSpPr>
        <p:spPr>
          <a:xfrm>
            <a:off x="7379265" y="4561187"/>
            <a:ext cx="5334971" cy="523220"/>
          </a:xfrm>
          <a:prstGeom prst="rect">
            <a:avLst/>
          </a:prstGeom>
        </p:spPr>
        <p:txBody>
          <a:bodyPr wrap="square">
            <a:spAutoFit/>
          </a:bodyPr>
          <a:lstStyle/>
          <a:p>
            <a:r>
              <a:rPr lang="en-US" sz="2800" b="1" baseline="30000" dirty="0">
                <a:latin typeface="Times New Roman" panose="02020603050405020304" pitchFamily="18" charset="0"/>
                <a:cs typeface="Times New Roman" panose="02020603050405020304" pitchFamily="18" charset="0"/>
              </a:rPr>
              <a:t>Speaker : Asif </a:t>
            </a:r>
            <a:r>
              <a:rPr lang="en-US" sz="2800" b="1" baseline="30000" dirty="0" err="1">
                <a:latin typeface="Times New Roman" panose="02020603050405020304" pitchFamily="18" charset="0"/>
                <a:cs typeface="Times New Roman" panose="02020603050405020304" pitchFamily="18" charset="0"/>
              </a:rPr>
              <a:t>Asadov</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98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3000" t="-34000" r="-5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2E83-D95F-4214-A539-28DBFC894D50}"/>
              </a:ext>
            </a:extLst>
          </p:cNvPr>
          <p:cNvSpPr>
            <a:spLocks noGrp="1"/>
          </p:cNvSpPr>
          <p:nvPr>
            <p:ph type="title"/>
          </p:nvPr>
        </p:nvSpPr>
        <p:spPr>
          <a:xfrm>
            <a:off x="1370010" y="0"/>
            <a:ext cx="10018713" cy="1224951"/>
          </a:xfrm>
        </p:spPr>
        <p:txBody>
          <a:bodyPr/>
          <a:lstStyle/>
          <a:p>
            <a:r>
              <a:rPr lang="en-US" dirty="0"/>
              <a:t>Aim of the Research.</a:t>
            </a:r>
            <a:endParaRPr lang="ru-RU" dirty="0"/>
          </a:p>
        </p:txBody>
      </p:sp>
      <p:sp>
        <p:nvSpPr>
          <p:cNvPr id="3" name="Прямоугольник 2"/>
          <p:cNvSpPr/>
          <p:nvPr/>
        </p:nvSpPr>
        <p:spPr>
          <a:xfrm>
            <a:off x="1667772" y="1123773"/>
            <a:ext cx="9788107" cy="4801314"/>
          </a:xfrm>
          <a:prstGeom prst="rect">
            <a:avLst/>
          </a:prstGeom>
        </p:spPr>
        <p:txBody>
          <a:bodyPr wrap="square">
            <a:spAutoFit/>
          </a:bodyPr>
          <a:lstStyle/>
          <a:p>
            <a:r>
              <a:rPr lang="en-US" dirty="0"/>
              <a:t>	</a:t>
            </a:r>
            <a:r>
              <a:rPr lang="en-US" sz="2400" dirty="0"/>
              <a:t>Rare earth titanium oxides are popular by their high Curie temperature (T</a:t>
            </a:r>
            <a:r>
              <a:rPr lang="en-US" sz="2400" baseline="-25000" dirty="0"/>
              <a:t>c</a:t>
            </a:r>
            <a:r>
              <a:rPr lang="en-US" sz="2400" dirty="0"/>
              <a:t> &gt; 1400</a:t>
            </a:r>
            <a:r>
              <a:rPr lang="en-US" sz="2400" baseline="30000" dirty="0"/>
              <a:t>0</a:t>
            </a:r>
            <a:r>
              <a:rPr lang="en-US" sz="2400" dirty="0"/>
              <a:t>C) and as a piezoelectric material with  high coercive field (</a:t>
            </a:r>
            <a:r>
              <a:rPr lang="en-US" sz="2400" dirty="0" err="1"/>
              <a:t>E</a:t>
            </a:r>
            <a:r>
              <a:rPr lang="en-US" sz="2400" baseline="-25000" dirty="0" err="1"/>
              <a:t>g</a:t>
            </a:r>
            <a:r>
              <a:rPr lang="en-US" sz="2400" dirty="0"/>
              <a:t>&gt;45 kV/cm). Because of this characters this materials are at the focus of </a:t>
            </a:r>
            <a:r>
              <a:rPr lang="en-US" sz="2400" b="1" u="sng" dirty="0"/>
              <a:t>automation and aerospace industries</a:t>
            </a:r>
            <a:r>
              <a:rPr lang="en-US" sz="2400" dirty="0"/>
              <a:t>.  This kind of materials undergo phase transition at very high temperature (</a:t>
            </a:r>
            <a:r>
              <a:rPr lang="en-US" sz="2400" dirty="0" err="1"/>
              <a:t>T</a:t>
            </a:r>
            <a:r>
              <a:rPr lang="en-US" sz="2400" baseline="-25000" dirty="0" err="1"/>
              <a:t>transition</a:t>
            </a:r>
            <a:r>
              <a:rPr lang="en-US" sz="2400" dirty="0"/>
              <a:t>&gt; 900</a:t>
            </a:r>
            <a:r>
              <a:rPr lang="en-US" sz="2400" baseline="30000" dirty="0"/>
              <a:t>0</a:t>
            </a:r>
            <a:r>
              <a:rPr lang="en-US" sz="2400" dirty="0"/>
              <a:t>C)</a:t>
            </a:r>
          </a:p>
          <a:p>
            <a:endParaRPr lang="en-US" dirty="0"/>
          </a:p>
          <a:p>
            <a:r>
              <a:rPr lang="en-US" sz="2400" dirty="0"/>
              <a:t>	</a:t>
            </a:r>
            <a:r>
              <a:rPr lang="en-US" sz="2400" b="1" dirty="0"/>
              <a:t>Our research aims to investigate the decreased transition temperature of Nd</a:t>
            </a:r>
            <a:r>
              <a:rPr lang="en-US" sz="2400" b="1" baseline="-25000" dirty="0"/>
              <a:t>2</a:t>
            </a:r>
            <a:r>
              <a:rPr lang="en-US" sz="2400" b="1" dirty="0"/>
              <a:t>Ti</a:t>
            </a:r>
            <a:r>
              <a:rPr lang="en-US" sz="2400" b="1" baseline="-25000" dirty="0"/>
              <a:t>2</a:t>
            </a:r>
            <a:r>
              <a:rPr lang="en-US" sz="2400" b="1" dirty="0"/>
              <a:t>O</a:t>
            </a:r>
            <a:r>
              <a:rPr lang="en-US" sz="2400" b="1" baseline="-25000" dirty="0"/>
              <a:t>7</a:t>
            </a:r>
            <a:r>
              <a:rPr lang="en-US" sz="2400" b="1" dirty="0"/>
              <a:t> and its potential applications in modern technologies and research areas. Additionally, the study of  the crystal behavior under extreme conditions using various experimental and theoretical methods. This research may provide valuable insights into the properties and behavior of rare earth titanium oxides, and inform the development of new and improved materials.</a:t>
            </a:r>
            <a:endParaRPr lang="en-US" b="1" dirty="0"/>
          </a:p>
        </p:txBody>
      </p:sp>
      <p:sp>
        <p:nvSpPr>
          <p:cNvPr id="8" name="Нижний колонтитул 5"/>
          <p:cNvSpPr txBox="1">
            <a:spLocks/>
          </p:cNvSpPr>
          <p:nvPr/>
        </p:nvSpPr>
        <p:spPr>
          <a:xfrm rot="5400000">
            <a:off x="8467349" y="3359526"/>
            <a:ext cx="7084177"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Times New Roman" panose="02020603050405020304" pitchFamily="18" charset="0"/>
                <a:cs typeface="Times New Roman" panose="02020603050405020304" pitchFamily="18" charset="0"/>
              </a:rPr>
              <a:t>XV International School-Conference “Actual Problems of  Physics Microworld” MINSK 2023.</a:t>
            </a:r>
            <a:endParaRPr lang="ru-RU"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93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3000" t="-34000" r="-5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2E83-D95F-4214-A539-28DBFC894D50}"/>
              </a:ext>
            </a:extLst>
          </p:cNvPr>
          <p:cNvSpPr>
            <a:spLocks noGrp="1"/>
          </p:cNvSpPr>
          <p:nvPr>
            <p:ph type="title"/>
          </p:nvPr>
        </p:nvSpPr>
        <p:spPr>
          <a:xfrm>
            <a:off x="1295248" y="2564921"/>
            <a:ext cx="10018713" cy="1224951"/>
          </a:xfrm>
        </p:spPr>
        <p:txBody>
          <a:bodyPr/>
          <a:lstStyle/>
          <a:p>
            <a:r>
              <a:rPr lang="en-US" b="1" dirty="0"/>
              <a:t>THANK YOU FOR YOUR ATTENTION!!</a:t>
            </a:r>
            <a:endParaRPr lang="ru-RU" b="1" dirty="0"/>
          </a:p>
        </p:txBody>
      </p:sp>
    </p:spTree>
    <p:extLst>
      <p:ext uri="{BB962C8B-B14F-4D97-AF65-F5344CB8AC3E}">
        <p14:creationId xmlns:p14="http://schemas.microsoft.com/office/powerpoint/2010/main" val="96079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3000" t="-34000" r="-5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7B63-5F72-4898-9091-0AB0687615CA}"/>
              </a:ext>
            </a:extLst>
          </p:cNvPr>
          <p:cNvSpPr>
            <a:spLocks noGrp="1"/>
          </p:cNvSpPr>
          <p:nvPr>
            <p:ph type="title"/>
          </p:nvPr>
        </p:nvSpPr>
        <p:spPr>
          <a:xfrm>
            <a:off x="1602700" y="9527"/>
            <a:ext cx="10018713" cy="1254124"/>
          </a:xfrm>
        </p:spPr>
        <p:txBody>
          <a:bodyPr>
            <a:normAutofit fontScale="90000"/>
          </a:bodyPr>
          <a:lstStyle/>
          <a:p>
            <a:r>
              <a:rPr lang="en-GB" dirty="0"/>
              <a:t>The </a:t>
            </a:r>
            <a:r>
              <a:rPr lang="en-US" dirty="0" err="1"/>
              <a:t>Boehler-Almax</a:t>
            </a:r>
            <a:r>
              <a:rPr lang="en-US" dirty="0"/>
              <a:t> Plate type</a:t>
            </a:r>
            <a:r>
              <a:rPr lang="en-GB" dirty="0"/>
              <a:t> diamond anvil cell </a:t>
            </a:r>
            <a:endParaRPr lang="ru-RU" dirty="0"/>
          </a:p>
        </p:txBody>
      </p:sp>
      <p:pic>
        <p:nvPicPr>
          <p:cNvPr id="12" name="Content Placeholder 11">
            <a:extLst>
              <a:ext uri="{FF2B5EF4-FFF2-40B4-BE49-F238E27FC236}">
                <a16:creationId xmlns:a16="http://schemas.microsoft.com/office/drawing/2014/main" id="{43C504B1-3C08-4591-BB6D-C811E3B7960A}"/>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380574" y="2695575"/>
            <a:ext cx="2160000" cy="2880000"/>
          </a:xfrm>
        </p:spPr>
      </p:pic>
      <p:pic>
        <p:nvPicPr>
          <p:cNvPr id="15" name="Content Placeholder 5">
            <a:extLst>
              <a:ext uri="{FF2B5EF4-FFF2-40B4-BE49-F238E27FC236}">
                <a16:creationId xmlns:a16="http://schemas.microsoft.com/office/drawing/2014/main" id="{50CDB8CF-D12D-40DE-BD8A-0252FF96D7CA}"/>
              </a:ext>
            </a:extLst>
          </p:cNvPr>
          <p:cNvPicPr>
            <a:picLocks noGrp="1" noChangeAspect="1"/>
          </p:cNvPicPr>
          <p:nvPr>
            <p:ph sz="half" idx="2"/>
          </p:nvPr>
        </p:nvPicPr>
        <p:blipFill>
          <a:blip r:embed="rId4"/>
          <a:stretch>
            <a:fillRect/>
          </a:stretch>
        </p:blipFill>
        <p:spPr>
          <a:xfrm>
            <a:off x="3559591" y="1200262"/>
            <a:ext cx="3546550" cy="2880000"/>
          </a:xfrm>
        </p:spPr>
      </p:pic>
      <p:sp>
        <p:nvSpPr>
          <p:cNvPr id="19" name="TextBox 18">
            <a:extLst>
              <a:ext uri="{FF2B5EF4-FFF2-40B4-BE49-F238E27FC236}">
                <a16:creationId xmlns:a16="http://schemas.microsoft.com/office/drawing/2014/main" id="{8BE97F13-3B12-4B85-8332-B07188123758}"/>
              </a:ext>
            </a:extLst>
          </p:cNvPr>
          <p:cNvSpPr txBox="1"/>
          <p:nvPr/>
        </p:nvSpPr>
        <p:spPr>
          <a:xfrm>
            <a:off x="1954162" y="5735418"/>
            <a:ext cx="1800225" cy="646331"/>
          </a:xfrm>
          <a:prstGeom prst="rect">
            <a:avLst/>
          </a:prstGeom>
          <a:noFill/>
        </p:spPr>
        <p:txBody>
          <a:bodyPr wrap="square">
            <a:spAutoFit/>
          </a:bodyPr>
          <a:lstStyle/>
          <a:p>
            <a:r>
              <a:rPr lang="en-US" dirty="0"/>
              <a:t>Rhenium gasket installation </a:t>
            </a:r>
          </a:p>
        </p:txBody>
      </p:sp>
      <p:sp>
        <p:nvSpPr>
          <p:cNvPr id="24" name="Flowchart: Process 23">
            <a:extLst>
              <a:ext uri="{FF2B5EF4-FFF2-40B4-BE49-F238E27FC236}">
                <a16:creationId xmlns:a16="http://schemas.microsoft.com/office/drawing/2014/main" id="{00931A31-6F3F-40E0-AEC2-785B3DDD5753}"/>
              </a:ext>
            </a:extLst>
          </p:cNvPr>
          <p:cNvSpPr/>
          <p:nvPr/>
        </p:nvSpPr>
        <p:spPr>
          <a:xfrm>
            <a:off x="4657725" y="1821000"/>
            <a:ext cx="2443408" cy="15240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solidFill>
            </a:endParaRPr>
          </a:p>
        </p:txBody>
      </p:sp>
      <p:cxnSp>
        <p:nvCxnSpPr>
          <p:cNvPr id="26" name="Straight Arrow Connector 25">
            <a:extLst>
              <a:ext uri="{FF2B5EF4-FFF2-40B4-BE49-F238E27FC236}">
                <a16:creationId xmlns:a16="http://schemas.microsoft.com/office/drawing/2014/main" id="{E870A9F1-0152-462C-900A-99AC1C43C8BF}"/>
              </a:ext>
            </a:extLst>
          </p:cNvPr>
          <p:cNvCxnSpPr/>
          <p:nvPr/>
        </p:nvCxnSpPr>
        <p:spPr>
          <a:xfrm flipH="1" flipV="1">
            <a:off x="5898479" y="2695575"/>
            <a:ext cx="133350" cy="15240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1BDC5BD-2E6F-4015-83F3-3F91DA89BCD6}"/>
              </a:ext>
            </a:extLst>
          </p:cNvPr>
          <p:cNvCxnSpPr>
            <a:cxnSpLocks/>
          </p:cNvCxnSpPr>
          <p:nvPr/>
        </p:nvCxnSpPr>
        <p:spPr>
          <a:xfrm flipV="1">
            <a:off x="4719874" y="3345000"/>
            <a:ext cx="135613" cy="874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2CF81A6-7D3F-4253-A981-A23A3427FE1C}"/>
              </a:ext>
            </a:extLst>
          </p:cNvPr>
          <p:cNvSpPr txBox="1"/>
          <p:nvPr/>
        </p:nvSpPr>
        <p:spPr>
          <a:xfrm>
            <a:off x="4386262" y="4219574"/>
            <a:ext cx="2662483" cy="369332"/>
          </a:xfrm>
          <a:prstGeom prst="rect">
            <a:avLst/>
          </a:prstGeom>
          <a:noFill/>
        </p:spPr>
        <p:txBody>
          <a:bodyPr wrap="square">
            <a:spAutoFit/>
          </a:bodyPr>
          <a:lstStyle/>
          <a:p>
            <a:r>
              <a:rPr lang="en-US" dirty="0"/>
              <a:t>DAC overview (diamonds)</a:t>
            </a:r>
          </a:p>
        </p:txBody>
      </p:sp>
      <p:pic>
        <p:nvPicPr>
          <p:cNvPr id="34" name="Picture 33">
            <a:extLst>
              <a:ext uri="{FF2B5EF4-FFF2-40B4-BE49-F238E27FC236}">
                <a16:creationId xmlns:a16="http://schemas.microsoft.com/office/drawing/2014/main" id="{8F5AF1EA-3590-4B8D-BE16-6D741F77B7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1133" y="1209675"/>
            <a:ext cx="4728922" cy="2135325"/>
          </a:xfrm>
          <a:prstGeom prst="rect">
            <a:avLst/>
          </a:prstGeom>
        </p:spPr>
      </p:pic>
      <p:sp>
        <p:nvSpPr>
          <p:cNvPr id="36" name="TextBox 35">
            <a:extLst>
              <a:ext uri="{FF2B5EF4-FFF2-40B4-BE49-F238E27FC236}">
                <a16:creationId xmlns:a16="http://schemas.microsoft.com/office/drawing/2014/main" id="{43E195E0-F21D-4D78-AC17-D9F7870017FD}"/>
              </a:ext>
            </a:extLst>
          </p:cNvPr>
          <p:cNvSpPr txBox="1"/>
          <p:nvPr/>
        </p:nvSpPr>
        <p:spPr>
          <a:xfrm>
            <a:off x="7391399" y="3346734"/>
            <a:ext cx="4238625" cy="369332"/>
          </a:xfrm>
          <a:prstGeom prst="rect">
            <a:avLst/>
          </a:prstGeom>
          <a:noFill/>
        </p:spPr>
        <p:txBody>
          <a:bodyPr wrap="square">
            <a:spAutoFit/>
          </a:bodyPr>
          <a:lstStyle/>
          <a:p>
            <a:r>
              <a:rPr lang="en-US" dirty="0"/>
              <a:t>Schematic representation of DAC</a:t>
            </a:r>
          </a:p>
        </p:txBody>
      </p:sp>
      <p:cxnSp>
        <p:nvCxnSpPr>
          <p:cNvPr id="13" name="Straight Arrow Connector 25">
            <a:extLst>
              <a:ext uri="{FF2B5EF4-FFF2-40B4-BE49-F238E27FC236}">
                <a16:creationId xmlns:a16="http://schemas.microsoft.com/office/drawing/2014/main" id="{E870A9F1-0152-462C-900A-99AC1C43C8BF}"/>
              </a:ext>
            </a:extLst>
          </p:cNvPr>
          <p:cNvCxnSpPr/>
          <p:nvPr/>
        </p:nvCxnSpPr>
        <p:spPr>
          <a:xfrm flipV="1">
            <a:off x="2366052" y="4730406"/>
            <a:ext cx="144495" cy="1051269"/>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 name="Нижний колонтитул 5"/>
          <p:cNvSpPr>
            <a:spLocks noGrp="1"/>
          </p:cNvSpPr>
          <p:nvPr>
            <p:ph type="ftr" sz="quarter" idx="11"/>
          </p:nvPr>
        </p:nvSpPr>
        <p:spPr>
          <a:xfrm rot="5400000">
            <a:off x="8467349" y="3359526"/>
            <a:ext cx="7084177" cy="365125"/>
          </a:xfrm>
        </p:spPr>
        <p:txBody>
          <a:bodyPr/>
          <a:lstStyle/>
          <a:p>
            <a:r>
              <a:rPr lang="en-US" sz="1200" b="1" dirty="0">
                <a:latin typeface="Times New Roman" panose="02020603050405020304" pitchFamily="18" charset="0"/>
                <a:cs typeface="Times New Roman" panose="02020603050405020304" pitchFamily="18" charset="0"/>
              </a:rPr>
              <a:t>XV International School-Conference “Actual Problems of  Physics Microworld” MINSK 2023.</a:t>
            </a:r>
            <a:endParaRPr lang="ru-RU" sz="1200" b="1" dirty="0">
              <a:latin typeface="Times New Roman" panose="02020603050405020304" pitchFamily="18" charset="0"/>
              <a:cs typeface="Times New Roman" panose="02020603050405020304" pitchFamily="18" charset="0"/>
            </a:endParaRPr>
          </a:p>
        </p:txBody>
      </p:sp>
      <p:pic>
        <p:nvPicPr>
          <p:cNvPr id="1026" name="Picture 2" descr="Diamond Anvil Ce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6255" y="3782286"/>
            <a:ext cx="4449960" cy="27010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122138" y="2899498"/>
            <a:ext cx="686912" cy="400110"/>
          </a:xfrm>
          <a:prstGeom prst="rect">
            <a:avLst/>
          </a:prstGeom>
        </p:spPr>
        <p:txBody>
          <a:bodyPr wrap="square">
            <a:spAutoFit/>
          </a:bodyPr>
          <a:lstStyle/>
          <a:p>
            <a:r>
              <a:rPr lang="en-GB" sz="1000" b="1" dirty="0">
                <a:solidFill>
                  <a:srgbClr val="FF0000"/>
                </a:solidFill>
                <a:latin typeface="Times New Roman" panose="02020603050405020304" pitchFamily="18" charset="0"/>
                <a:cs typeface="Times New Roman" panose="02020603050405020304" pitchFamily="18" charset="0"/>
              </a:rPr>
              <a:t>culets of 200 µm </a:t>
            </a:r>
            <a:endParaRPr lang="en-US" sz="1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73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3000" t="-34000" r="-5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D2DC-6577-4FBB-9C5E-36419D485C1E}"/>
              </a:ext>
            </a:extLst>
          </p:cNvPr>
          <p:cNvSpPr>
            <a:spLocks noGrp="1"/>
          </p:cNvSpPr>
          <p:nvPr>
            <p:ph type="title"/>
          </p:nvPr>
        </p:nvSpPr>
        <p:spPr>
          <a:xfrm>
            <a:off x="1503361" y="0"/>
            <a:ext cx="10018713" cy="1752599"/>
          </a:xfrm>
        </p:spPr>
        <p:txBody>
          <a:bodyPr/>
          <a:lstStyle/>
          <a:p>
            <a:r>
              <a:rPr lang="en-US" dirty="0"/>
              <a:t>Installation To Xeuss3.0 X-ray diffractometer</a:t>
            </a:r>
            <a:endParaRPr lang="ru-RU" dirty="0"/>
          </a:p>
        </p:txBody>
      </p:sp>
      <p:pic>
        <p:nvPicPr>
          <p:cNvPr id="8" name="Content Placeholder 7">
            <a:extLst>
              <a:ext uri="{FF2B5EF4-FFF2-40B4-BE49-F238E27FC236}">
                <a16:creationId xmlns:a16="http://schemas.microsoft.com/office/drawing/2014/main" id="{232AA048-B826-47C8-AA92-A0C8D01C997D}"/>
              </a:ext>
            </a:extLst>
          </p:cNvPr>
          <p:cNvPicPr>
            <a:picLocks noGrp="1" noChangeAspect="1"/>
          </p:cNvPicPr>
          <p:nvPr>
            <p:ph sz="half" idx="2"/>
          </p:nvPr>
        </p:nvPicPr>
        <p:blipFill>
          <a:blip r:embed="rId3"/>
          <a:stretch>
            <a:fillRect/>
          </a:stretch>
        </p:blipFill>
        <p:spPr>
          <a:xfrm>
            <a:off x="1425699" y="1234800"/>
            <a:ext cx="3635249" cy="2880000"/>
          </a:xfrm>
        </p:spPr>
      </p:pic>
      <p:pic>
        <p:nvPicPr>
          <p:cNvPr id="12" name="Content Placeholder 11">
            <a:extLst>
              <a:ext uri="{FF2B5EF4-FFF2-40B4-BE49-F238E27FC236}">
                <a16:creationId xmlns:a16="http://schemas.microsoft.com/office/drawing/2014/main" id="{C2A766B2-0946-4C33-AA55-CC0AEC69A75C}"/>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9398001" y="1218159"/>
            <a:ext cx="2419348" cy="2880000"/>
          </a:xfrm>
        </p:spPr>
      </p:pic>
      <p:pic>
        <p:nvPicPr>
          <p:cNvPr id="15" name="Picture 14">
            <a:extLst>
              <a:ext uri="{FF2B5EF4-FFF2-40B4-BE49-F238E27FC236}">
                <a16:creationId xmlns:a16="http://schemas.microsoft.com/office/drawing/2014/main" id="{4D5DEE85-2B89-4841-BA36-2D283B9AC58E}"/>
              </a:ext>
            </a:extLst>
          </p:cNvPr>
          <p:cNvPicPr>
            <a:picLocks noChangeAspect="1"/>
          </p:cNvPicPr>
          <p:nvPr/>
        </p:nvPicPr>
        <p:blipFill>
          <a:blip r:embed="rId5"/>
          <a:stretch>
            <a:fillRect/>
          </a:stretch>
        </p:blipFill>
        <p:spPr>
          <a:xfrm>
            <a:off x="5695950" y="1218159"/>
            <a:ext cx="3152775" cy="2880000"/>
          </a:xfrm>
          <a:prstGeom prst="rect">
            <a:avLst/>
          </a:prstGeom>
        </p:spPr>
      </p:pic>
      <p:sp>
        <p:nvSpPr>
          <p:cNvPr id="17" name="TextBox 16">
            <a:extLst>
              <a:ext uri="{FF2B5EF4-FFF2-40B4-BE49-F238E27FC236}">
                <a16:creationId xmlns:a16="http://schemas.microsoft.com/office/drawing/2014/main" id="{809F776D-D601-45D9-A87D-CC7695F1A703}"/>
              </a:ext>
            </a:extLst>
          </p:cNvPr>
          <p:cNvSpPr txBox="1"/>
          <p:nvPr/>
        </p:nvSpPr>
        <p:spPr>
          <a:xfrm>
            <a:off x="5907881" y="4185584"/>
            <a:ext cx="2728912" cy="369332"/>
          </a:xfrm>
          <a:prstGeom prst="rect">
            <a:avLst/>
          </a:prstGeom>
          <a:noFill/>
        </p:spPr>
        <p:txBody>
          <a:bodyPr wrap="square">
            <a:spAutoFit/>
          </a:bodyPr>
          <a:lstStyle/>
          <a:p>
            <a:r>
              <a:rPr lang="en-US" dirty="0"/>
              <a:t>DAC in Vacuum chamber</a:t>
            </a:r>
          </a:p>
        </p:txBody>
      </p:sp>
      <p:sp>
        <p:nvSpPr>
          <p:cNvPr id="19" name="TextBox 18">
            <a:extLst>
              <a:ext uri="{FF2B5EF4-FFF2-40B4-BE49-F238E27FC236}">
                <a16:creationId xmlns:a16="http://schemas.microsoft.com/office/drawing/2014/main" id="{6E02F532-C511-48E4-9E44-2A77BFA7111A}"/>
              </a:ext>
            </a:extLst>
          </p:cNvPr>
          <p:cNvSpPr txBox="1"/>
          <p:nvPr/>
        </p:nvSpPr>
        <p:spPr>
          <a:xfrm>
            <a:off x="1295400" y="4206359"/>
            <a:ext cx="3943350" cy="369332"/>
          </a:xfrm>
          <a:prstGeom prst="rect">
            <a:avLst/>
          </a:prstGeom>
          <a:noFill/>
        </p:spPr>
        <p:txBody>
          <a:bodyPr wrap="square">
            <a:spAutoFit/>
          </a:bodyPr>
          <a:lstStyle/>
          <a:p>
            <a:r>
              <a:rPr lang="en-US" dirty="0"/>
              <a:t>Pressure mesurements with Ruby balls</a:t>
            </a:r>
          </a:p>
        </p:txBody>
      </p:sp>
      <p:sp>
        <p:nvSpPr>
          <p:cNvPr id="21" name="TextBox 20">
            <a:extLst>
              <a:ext uri="{FF2B5EF4-FFF2-40B4-BE49-F238E27FC236}">
                <a16:creationId xmlns:a16="http://schemas.microsoft.com/office/drawing/2014/main" id="{C0B3D241-D0DE-4967-B54B-B4EB9CA5679A}"/>
              </a:ext>
            </a:extLst>
          </p:cNvPr>
          <p:cNvSpPr txBox="1"/>
          <p:nvPr/>
        </p:nvSpPr>
        <p:spPr>
          <a:xfrm>
            <a:off x="9455151" y="4206359"/>
            <a:ext cx="2419349" cy="369332"/>
          </a:xfrm>
          <a:prstGeom prst="rect">
            <a:avLst/>
          </a:prstGeom>
          <a:noFill/>
        </p:spPr>
        <p:txBody>
          <a:bodyPr wrap="square">
            <a:spAutoFit/>
          </a:bodyPr>
          <a:lstStyle/>
          <a:p>
            <a:r>
              <a:rPr lang="en-US" dirty="0"/>
              <a:t>Debye – Scherrer rings</a:t>
            </a:r>
          </a:p>
        </p:txBody>
      </p:sp>
      <p:cxnSp>
        <p:nvCxnSpPr>
          <p:cNvPr id="25" name="Straight Arrow Connector 24">
            <a:extLst>
              <a:ext uri="{FF2B5EF4-FFF2-40B4-BE49-F238E27FC236}">
                <a16:creationId xmlns:a16="http://schemas.microsoft.com/office/drawing/2014/main" id="{E8C12895-BE98-493E-8A7E-F3EBEB007CE8}"/>
              </a:ext>
            </a:extLst>
          </p:cNvPr>
          <p:cNvCxnSpPr/>
          <p:nvPr/>
        </p:nvCxnSpPr>
        <p:spPr>
          <a:xfrm flipH="1">
            <a:off x="5861050" y="2152650"/>
            <a:ext cx="692150" cy="52215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A6B1A07-1C50-460C-A37B-138847DD86A7}"/>
              </a:ext>
            </a:extLst>
          </p:cNvPr>
          <p:cNvSpPr txBox="1"/>
          <p:nvPr/>
        </p:nvSpPr>
        <p:spPr>
          <a:xfrm>
            <a:off x="6312694" y="1576169"/>
            <a:ext cx="1352550" cy="646331"/>
          </a:xfrm>
          <a:prstGeom prst="rect">
            <a:avLst/>
          </a:prstGeom>
          <a:noFill/>
        </p:spPr>
        <p:txBody>
          <a:bodyPr wrap="square" rtlCol="0">
            <a:spAutoFit/>
          </a:bodyPr>
          <a:lstStyle/>
          <a:p>
            <a:r>
              <a:rPr lang="en-US" dirty="0">
                <a:solidFill>
                  <a:srgbClr val="FF0000"/>
                </a:solidFill>
              </a:rPr>
              <a:t>Mo source (0.710781 </a:t>
            </a:r>
            <a:r>
              <a:rPr lang="en-US" i="0" dirty="0">
                <a:solidFill>
                  <a:srgbClr val="FF0000"/>
                </a:solidFill>
                <a:effectLst/>
                <a:latin typeface="Arial" panose="020B0604020202020204" pitchFamily="34" charset="0"/>
              </a:rPr>
              <a:t>Å</a:t>
            </a:r>
            <a:r>
              <a:rPr lang="en-US" dirty="0">
                <a:solidFill>
                  <a:srgbClr val="FF0000"/>
                </a:solidFill>
              </a:rPr>
              <a:t>)</a:t>
            </a:r>
            <a:endParaRPr lang="ru-RU" dirty="0">
              <a:solidFill>
                <a:srgbClr val="FF0000"/>
              </a:solidFill>
            </a:endParaRPr>
          </a:p>
        </p:txBody>
      </p:sp>
      <p:sp>
        <p:nvSpPr>
          <p:cNvPr id="28" name="TextBox 27">
            <a:extLst>
              <a:ext uri="{FF2B5EF4-FFF2-40B4-BE49-F238E27FC236}">
                <a16:creationId xmlns:a16="http://schemas.microsoft.com/office/drawing/2014/main" id="{3FDBF0A4-2BF4-4510-AF4C-DADD8AD1E277}"/>
              </a:ext>
            </a:extLst>
          </p:cNvPr>
          <p:cNvSpPr txBox="1"/>
          <p:nvPr/>
        </p:nvSpPr>
        <p:spPr>
          <a:xfrm>
            <a:off x="6062936" y="3047128"/>
            <a:ext cx="620042" cy="369332"/>
          </a:xfrm>
          <a:prstGeom prst="rect">
            <a:avLst/>
          </a:prstGeom>
          <a:noFill/>
          <a:ln>
            <a:noFill/>
          </a:ln>
        </p:spPr>
        <p:txBody>
          <a:bodyPr wrap="none" rtlCol="0">
            <a:spAutoFit/>
          </a:bodyPr>
          <a:lstStyle/>
          <a:p>
            <a:r>
              <a:rPr lang="en-US" dirty="0">
                <a:solidFill>
                  <a:srgbClr val="FF0000"/>
                </a:solidFill>
              </a:rPr>
              <a:t>DAC</a:t>
            </a:r>
            <a:endParaRPr lang="ru-RU" dirty="0">
              <a:solidFill>
                <a:srgbClr val="FF0000"/>
              </a:solidFill>
            </a:endParaRPr>
          </a:p>
        </p:txBody>
      </p:sp>
      <p:cxnSp>
        <p:nvCxnSpPr>
          <p:cNvPr id="32" name="Straight Arrow Connector 31">
            <a:extLst>
              <a:ext uri="{FF2B5EF4-FFF2-40B4-BE49-F238E27FC236}">
                <a16:creationId xmlns:a16="http://schemas.microsoft.com/office/drawing/2014/main" id="{5DAFD21A-E21B-452A-B60A-53D57762969C}"/>
              </a:ext>
            </a:extLst>
          </p:cNvPr>
          <p:cNvCxnSpPr/>
          <p:nvPr/>
        </p:nvCxnSpPr>
        <p:spPr>
          <a:xfrm flipV="1">
            <a:off x="6432947" y="2751266"/>
            <a:ext cx="240506" cy="183118"/>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612373E-E378-40A7-9B6E-32A4715F356C}"/>
              </a:ext>
            </a:extLst>
          </p:cNvPr>
          <p:cNvSpPr txBox="1"/>
          <p:nvPr/>
        </p:nvSpPr>
        <p:spPr>
          <a:xfrm>
            <a:off x="7501876" y="2967752"/>
            <a:ext cx="1173498" cy="369332"/>
          </a:xfrm>
          <a:prstGeom prst="rect">
            <a:avLst/>
          </a:prstGeom>
          <a:noFill/>
        </p:spPr>
        <p:txBody>
          <a:bodyPr wrap="square" rtlCol="0">
            <a:spAutoFit/>
          </a:bodyPr>
          <a:lstStyle/>
          <a:p>
            <a:r>
              <a:rPr lang="en-US" dirty="0">
                <a:solidFill>
                  <a:srgbClr val="FF0000"/>
                </a:solidFill>
              </a:rPr>
              <a:t>Detector</a:t>
            </a:r>
            <a:endParaRPr lang="ru-RU" dirty="0">
              <a:solidFill>
                <a:srgbClr val="FF0000"/>
              </a:solidFill>
            </a:endParaRPr>
          </a:p>
        </p:txBody>
      </p:sp>
      <p:cxnSp>
        <p:nvCxnSpPr>
          <p:cNvPr id="37" name="Straight Arrow Connector 36">
            <a:extLst>
              <a:ext uri="{FF2B5EF4-FFF2-40B4-BE49-F238E27FC236}">
                <a16:creationId xmlns:a16="http://schemas.microsoft.com/office/drawing/2014/main" id="{9851A989-66C6-4AEB-A91F-3D2AB4429364}"/>
              </a:ext>
            </a:extLst>
          </p:cNvPr>
          <p:cNvCxnSpPr>
            <a:cxnSpLocks/>
            <a:stCxn id="33" idx="1"/>
          </p:cNvCxnSpPr>
          <p:nvPr/>
        </p:nvCxnSpPr>
        <p:spPr>
          <a:xfrm flipH="1" flipV="1">
            <a:off x="7162801" y="2842826"/>
            <a:ext cx="339075" cy="30959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CEEF3BC-49B4-49A6-A908-04982CFA3E6D}"/>
              </a:ext>
            </a:extLst>
          </p:cNvPr>
          <p:cNvCxnSpPr/>
          <p:nvPr/>
        </p:nvCxnSpPr>
        <p:spPr>
          <a:xfrm flipH="1" flipV="1">
            <a:off x="3343276" y="1949201"/>
            <a:ext cx="600074" cy="223638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E519911-E786-48E5-9921-50A1A12DFCDB}"/>
              </a:ext>
            </a:extLst>
          </p:cNvPr>
          <p:cNvCxnSpPr/>
          <p:nvPr/>
        </p:nvCxnSpPr>
        <p:spPr>
          <a:xfrm flipV="1">
            <a:off x="10293014" y="2674800"/>
            <a:ext cx="0" cy="151078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0" name="Нижний колонтитул 5"/>
          <p:cNvSpPr>
            <a:spLocks noGrp="1"/>
          </p:cNvSpPr>
          <p:nvPr>
            <p:ph type="ftr" sz="quarter" idx="11"/>
          </p:nvPr>
        </p:nvSpPr>
        <p:spPr>
          <a:xfrm rot="5400000">
            <a:off x="8467349" y="3359526"/>
            <a:ext cx="7084177" cy="365125"/>
          </a:xfrm>
        </p:spPr>
        <p:txBody>
          <a:bodyPr/>
          <a:lstStyle/>
          <a:p>
            <a:r>
              <a:rPr lang="en-US" sz="1200" b="1" dirty="0">
                <a:latin typeface="Times New Roman" panose="02020603050405020304" pitchFamily="18" charset="0"/>
                <a:cs typeface="Times New Roman" panose="02020603050405020304" pitchFamily="18" charset="0"/>
              </a:rPr>
              <a:t>XV International School-Conference “Actual Problems of  Physics Microworld” MINSK 2023.</a:t>
            </a:r>
            <a:endParaRPr lang="ru-RU" sz="1200" b="1" dirty="0">
              <a:latin typeface="Times New Roman" panose="02020603050405020304" pitchFamily="18" charset="0"/>
              <a:cs typeface="Times New Roman" panose="02020603050405020304" pitchFamily="18" charset="0"/>
            </a:endParaRPr>
          </a:p>
        </p:txBody>
      </p:sp>
      <p:pic>
        <p:nvPicPr>
          <p:cNvPr id="2050" name="Picture 2" descr="Ruby Fluorescence Measurement | THE DUFFY RESEARCH GROU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995" y="4578982"/>
            <a:ext cx="4757341" cy="2021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sif_Asadov\Desktop\PAC-2023\Untitl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88969" y="4857750"/>
            <a:ext cx="2865186" cy="60751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6E02F532-C511-48E4-9E44-2A77BFA7111A}"/>
              </a:ext>
            </a:extLst>
          </p:cNvPr>
          <p:cNvSpPr txBox="1"/>
          <p:nvPr/>
        </p:nvSpPr>
        <p:spPr>
          <a:xfrm>
            <a:off x="7254560" y="5611666"/>
            <a:ext cx="3943350" cy="369332"/>
          </a:xfrm>
          <a:prstGeom prst="rect">
            <a:avLst/>
          </a:prstGeom>
          <a:noFill/>
        </p:spPr>
        <p:txBody>
          <a:bodyPr wrap="square">
            <a:spAutoFit/>
          </a:bodyPr>
          <a:lstStyle/>
          <a:p>
            <a:r>
              <a:rPr lang="en-US" b="1" i="1" dirty="0"/>
              <a:t>a</a:t>
            </a:r>
            <a:r>
              <a:rPr lang="en-US" dirty="0"/>
              <a:t> and </a:t>
            </a:r>
            <a:r>
              <a:rPr lang="en-US" b="1" i="1" dirty="0"/>
              <a:t>b</a:t>
            </a:r>
            <a:r>
              <a:rPr lang="en-US" dirty="0"/>
              <a:t> are </a:t>
            </a:r>
            <a:r>
              <a:rPr lang="en-US" dirty="0" err="1"/>
              <a:t>quasihydrostatic</a:t>
            </a:r>
            <a:r>
              <a:rPr lang="en-US" dirty="0"/>
              <a:t> pressure</a:t>
            </a:r>
          </a:p>
        </p:txBody>
      </p:sp>
    </p:spTree>
    <p:extLst>
      <p:ext uri="{BB962C8B-B14F-4D97-AF65-F5344CB8AC3E}">
        <p14:creationId xmlns:p14="http://schemas.microsoft.com/office/powerpoint/2010/main" val="269673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3000" t="-34000" r="-5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6348-A8D4-483B-8DA8-548979538398}"/>
              </a:ext>
            </a:extLst>
          </p:cNvPr>
          <p:cNvSpPr>
            <a:spLocks noGrp="1"/>
          </p:cNvSpPr>
          <p:nvPr>
            <p:ph type="title"/>
          </p:nvPr>
        </p:nvSpPr>
        <p:spPr>
          <a:xfrm>
            <a:off x="1484312" y="9525"/>
            <a:ext cx="10018713" cy="1752599"/>
          </a:xfrm>
        </p:spPr>
        <p:txBody>
          <a:bodyPr/>
          <a:lstStyle/>
          <a:p>
            <a:r>
              <a:rPr lang="en-US" dirty="0"/>
              <a:t>Discussions.</a:t>
            </a:r>
            <a:br>
              <a:rPr lang="en-US" dirty="0"/>
            </a:br>
            <a:r>
              <a:rPr lang="en-US" sz="3200" dirty="0"/>
              <a:t>Neutron diffraction</a:t>
            </a:r>
            <a:endParaRPr lang="ru-RU" sz="3200" dirty="0"/>
          </a:p>
        </p:txBody>
      </p:sp>
      <p:sp>
        <p:nvSpPr>
          <p:cNvPr id="6" name="TextBox 5">
            <a:extLst>
              <a:ext uri="{FF2B5EF4-FFF2-40B4-BE49-F238E27FC236}">
                <a16:creationId xmlns:a16="http://schemas.microsoft.com/office/drawing/2014/main" id="{BBDB9CBE-10B6-4A81-AC6D-1951FB2FF1EF}"/>
              </a:ext>
            </a:extLst>
          </p:cNvPr>
          <p:cNvSpPr txBox="1"/>
          <p:nvPr/>
        </p:nvSpPr>
        <p:spPr>
          <a:xfrm>
            <a:off x="1427162" y="1477058"/>
            <a:ext cx="9705975" cy="646331"/>
          </a:xfrm>
          <a:prstGeom prst="rect">
            <a:avLst/>
          </a:prstGeom>
          <a:noFill/>
        </p:spPr>
        <p:txBody>
          <a:bodyPr wrap="square">
            <a:spAutoFit/>
          </a:bodyPr>
          <a:lstStyle/>
          <a:p>
            <a:r>
              <a:rPr lang="en-US" dirty="0"/>
              <a:t>- Neutron diffraction of NTO confirms that, the sample posses to perovskite-like layered (PL) structure with TiO6 </a:t>
            </a:r>
            <a:r>
              <a:rPr lang="en-US" dirty="0" err="1"/>
              <a:t>octahedras</a:t>
            </a:r>
            <a:r>
              <a:rPr lang="en-US" dirty="0"/>
              <a:t> at ambient condition with P2</a:t>
            </a:r>
            <a:r>
              <a:rPr lang="en-US" baseline="-25000" dirty="0"/>
              <a:t>1</a:t>
            </a:r>
            <a:r>
              <a:rPr lang="en-US" dirty="0"/>
              <a:t> space group symmetry (monoclinic).</a:t>
            </a:r>
            <a:endParaRPr lang="ru-RU" dirty="0"/>
          </a:p>
        </p:txBody>
      </p:sp>
      <p:sp>
        <p:nvSpPr>
          <p:cNvPr id="11" name="TextBox 10">
            <a:extLst>
              <a:ext uri="{FF2B5EF4-FFF2-40B4-BE49-F238E27FC236}">
                <a16:creationId xmlns:a16="http://schemas.microsoft.com/office/drawing/2014/main" id="{C45E268D-0AF9-4446-A685-07FFF6DECA50}"/>
              </a:ext>
            </a:extLst>
          </p:cNvPr>
          <p:cNvSpPr txBox="1"/>
          <p:nvPr/>
        </p:nvSpPr>
        <p:spPr>
          <a:xfrm>
            <a:off x="1558505" y="5494948"/>
            <a:ext cx="5227607" cy="646331"/>
          </a:xfrm>
          <a:prstGeom prst="rect">
            <a:avLst/>
          </a:prstGeom>
          <a:noFill/>
        </p:spPr>
        <p:txBody>
          <a:bodyPr wrap="square">
            <a:spAutoFit/>
          </a:bodyPr>
          <a:lstStyle/>
          <a:p>
            <a:pPr algn="ctr"/>
            <a:r>
              <a:rPr lang="en-US" dirty="0" err="1"/>
              <a:t>Reitveld</a:t>
            </a:r>
            <a:r>
              <a:rPr lang="en-US" dirty="0"/>
              <a:t> refined (FULLPROF) Neutron diffraction data (high intensity mode) of NTO. </a:t>
            </a:r>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594465" y="2123389"/>
            <a:ext cx="4042009" cy="3770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293961" y="2484407"/>
            <a:ext cx="5428891" cy="306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6161934" y="5663906"/>
            <a:ext cx="6096000" cy="646331"/>
          </a:xfrm>
          <a:prstGeom prst="rect">
            <a:avLst/>
          </a:prstGeom>
        </p:spPr>
        <p:txBody>
          <a:bodyPr>
            <a:spAutoFit/>
          </a:bodyPr>
          <a:lstStyle/>
          <a:p>
            <a:pPr algn="ctr"/>
            <a:r>
              <a:rPr lang="en-US" dirty="0"/>
              <a:t>The P2</a:t>
            </a:r>
            <a:r>
              <a:rPr lang="en-US" baseline="-25000" dirty="0"/>
              <a:t>1</a:t>
            </a:r>
            <a:r>
              <a:rPr lang="en-US" dirty="0"/>
              <a:t> monoclinic structure of NTO at </a:t>
            </a:r>
          </a:p>
          <a:p>
            <a:pPr algn="ctr"/>
            <a:r>
              <a:rPr lang="en-US" dirty="0"/>
              <a:t>ambient condition</a:t>
            </a:r>
          </a:p>
        </p:txBody>
      </p:sp>
      <p:sp>
        <p:nvSpPr>
          <p:cNvPr id="19" name="Нижний колонтитул 5"/>
          <p:cNvSpPr txBox="1">
            <a:spLocks/>
          </p:cNvSpPr>
          <p:nvPr/>
        </p:nvSpPr>
        <p:spPr>
          <a:xfrm rot="5400000">
            <a:off x="8467349" y="3359526"/>
            <a:ext cx="7084177"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Times New Roman" panose="02020603050405020304" pitchFamily="18" charset="0"/>
                <a:cs typeface="Times New Roman" panose="02020603050405020304" pitchFamily="18" charset="0"/>
              </a:rPr>
              <a:t>XV International School-Conference “Actual Problems of  Physics Microworld” MINSK 2023.</a:t>
            </a:r>
            <a:endParaRPr lang="ru-RU" sz="1200" b="1" dirty="0">
              <a:latin typeface="Times New Roman" panose="02020603050405020304" pitchFamily="18" charset="0"/>
              <a:cs typeface="Times New Roman" panose="02020603050405020304" pitchFamily="18" charset="0"/>
            </a:endParaRPr>
          </a:p>
          <a:p>
            <a:endParaRPr lang="ru-RU" sz="12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9503621" y="4126468"/>
            <a:ext cx="1329479" cy="954107"/>
          </a:xfrm>
          <a:prstGeom prst="rect">
            <a:avLst/>
          </a:prstGeom>
        </p:spPr>
        <p:txBody>
          <a:bodyPr wrap="square">
            <a:spAutoFit/>
          </a:bodyPr>
          <a:lstStyle/>
          <a:p>
            <a:r>
              <a:rPr lang="en-US" sz="1400" b="1" i="1" dirty="0">
                <a:latin typeface="Times New Roman" panose="02020603050405020304" pitchFamily="18" charset="0"/>
                <a:cs typeface="Times New Roman" panose="02020603050405020304" pitchFamily="18" charset="0"/>
              </a:rPr>
              <a:t>a = </a:t>
            </a:r>
            <a:r>
              <a:rPr lang="en-US" sz="1400" b="1" dirty="0">
                <a:latin typeface="Times New Roman" panose="02020603050405020304" pitchFamily="18" charset="0"/>
                <a:cs typeface="Times New Roman" panose="02020603050405020304" pitchFamily="18" charset="0"/>
              </a:rPr>
              <a:t>7.763(4)</a:t>
            </a:r>
            <a:r>
              <a:rPr lang="en-US" sz="1400" b="1" i="1" dirty="0">
                <a:latin typeface="Times New Roman" panose="02020603050405020304" pitchFamily="18" charset="0"/>
                <a:cs typeface="Times New Roman" panose="02020603050405020304" pitchFamily="18" charset="0"/>
              </a:rPr>
              <a:t> Å</a:t>
            </a:r>
          </a:p>
          <a:p>
            <a:r>
              <a:rPr lang="en-US" sz="1400" b="1" i="1" dirty="0">
                <a:latin typeface="Times New Roman" panose="02020603050405020304" pitchFamily="18" charset="0"/>
                <a:cs typeface="Times New Roman" panose="02020603050405020304" pitchFamily="18" charset="0"/>
              </a:rPr>
              <a:t>b = </a:t>
            </a:r>
            <a:r>
              <a:rPr lang="en-US" sz="1400" b="1" dirty="0">
                <a:latin typeface="Times New Roman" panose="02020603050405020304" pitchFamily="18" charset="0"/>
                <a:cs typeface="Times New Roman" panose="02020603050405020304" pitchFamily="18" charset="0"/>
              </a:rPr>
              <a:t>5.503(2)</a:t>
            </a:r>
            <a:r>
              <a:rPr lang="en-US" sz="1400" b="1" i="1" dirty="0">
                <a:latin typeface="Times New Roman" panose="02020603050405020304" pitchFamily="18" charset="0"/>
                <a:cs typeface="Times New Roman" panose="02020603050405020304" pitchFamily="18" charset="0"/>
              </a:rPr>
              <a:t> Å</a:t>
            </a:r>
          </a:p>
          <a:p>
            <a:r>
              <a:rPr lang="en-US" sz="1400" b="1" i="1" dirty="0">
                <a:latin typeface="Times New Roman" panose="02020603050405020304" pitchFamily="18" charset="0"/>
                <a:cs typeface="Times New Roman" panose="02020603050405020304" pitchFamily="18" charset="0"/>
              </a:rPr>
              <a:t>c = </a:t>
            </a:r>
            <a:r>
              <a:rPr lang="en-US" sz="1400" b="1" dirty="0">
                <a:latin typeface="Times New Roman" panose="02020603050405020304" pitchFamily="18" charset="0"/>
                <a:cs typeface="Times New Roman" panose="02020603050405020304" pitchFamily="18" charset="0"/>
              </a:rPr>
              <a:t>25.962(3)</a:t>
            </a:r>
            <a:r>
              <a:rPr lang="en-US" sz="1400" b="1" i="1" dirty="0">
                <a:latin typeface="Times New Roman" panose="02020603050405020304" pitchFamily="18" charset="0"/>
                <a:cs typeface="Times New Roman" panose="02020603050405020304" pitchFamily="18" charset="0"/>
              </a:rPr>
              <a:t> Å</a:t>
            </a:r>
          </a:p>
          <a:p>
            <a:r>
              <a:rPr lang="en-US" sz="1400" b="1" i="1" dirty="0">
                <a:latin typeface="Times New Roman" panose="02020603050405020304" pitchFamily="18" charset="0"/>
                <a:cs typeface="Times New Roman" panose="02020603050405020304" pitchFamily="18" charset="0"/>
              </a:rPr>
              <a:t>β = </a:t>
            </a:r>
            <a:r>
              <a:rPr lang="en-US" sz="1400" b="1" dirty="0">
                <a:latin typeface="Times New Roman" panose="02020603050405020304" pitchFamily="18" charset="0"/>
                <a:cs typeface="Times New Roman" panose="02020603050405020304" pitchFamily="18" charset="0"/>
              </a:rPr>
              <a:t>98.4(2)</a:t>
            </a:r>
            <a:r>
              <a:rPr lang="en-US" sz="1400" b="1" baseline="30000" dirty="0">
                <a:latin typeface="Times New Roman" panose="02020603050405020304" pitchFamily="18" charset="0"/>
                <a:cs typeface="Times New Roman" panose="02020603050405020304" pitchFamily="18" charset="0"/>
              </a:rPr>
              <a:t>0</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5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3000" t="-34000" r="-5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9DF3-7882-4CEB-B3DE-B2F7BF2B50B5}"/>
              </a:ext>
            </a:extLst>
          </p:cNvPr>
          <p:cNvSpPr>
            <a:spLocks noGrp="1"/>
          </p:cNvSpPr>
          <p:nvPr>
            <p:ph type="title"/>
          </p:nvPr>
        </p:nvSpPr>
        <p:spPr>
          <a:xfrm>
            <a:off x="1484311" y="0"/>
            <a:ext cx="10018713" cy="1752599"/>
          </a:xfrm>
        </p:spPr>
        <p:txBody>
          <a:bodyPr/>
          <a:lstStyle/>
          <a:p>
            <a:r>
              <a:rPr lang="en-US" dirty="0"/>
              <a:t>XRD pattern of NTO from 1 atm to 30.2Gpa measured by Xeuss3.0 diffractometer</a:t>
            </a:r>
            <a:endParaRPr lang="ru-RU" dirty="0"/>
          </a:p>
        </p:txBody>
      </p:sp>
      <p:sp>
        <p:nvSpPr>
          <p:cNvPr id="6" name="TextBox 5">
            <a:extLst>
              <a:ext uri="{FF2B5EF4-FFF2-40B4-BE49-F238E27FC236}">
                <a16:creationId xmlns:a16="http://schemas.microsoft.com/office/drawing/2014/main" id="{B92BD1C1-9CF6-41AD-AF9F-DA014F002808}"/>
              </a:ext>
            </a:extLst>
          </p:cNvPr>
          <p:cNvSpPr txBox="1"/>
          <p:nvPr/>
        </p:nvSpPr>
        <p:spPr>
          <a:xfrm>
            <a:off x="2057400" y="1453929"/>
            <a:ext cx="9544050"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 It seem that, there are some important modifications in pattern which start already from 18.7 </a:t>
            </a:r>
            <a:r>
              <a:rPr lang="en-US" dirty="0" err="1">
                <a:latin typeface="Times New Roman" panose="02020603050405020304" pitchFamily="18" charset="0"/>
                <a:cs typeface="Times New Roman" panose="02020603050405020304" pitchFamily="18" charset="0"/>
              </a:rPr>
              <a:t>Gpa</a:t>
            </a:r>
            <a:r>
              <a:rPr lang="en-US" dirty="0">
                <a:latin typeface="Times New Roman" panose="02020603050405020304" pitchFamily="18" charset="0"/>
                <a:cs typeface="Times New Roman" panose="02020603050405020304" pitchFamily="18" charset="0"/>
              </a:rPr>
              <a:t> to 26.4 </a:t>
            </a:r>
            <a:r>
              <a:rPr lang="en-US" dirty="0" err="1">
                <a:latin typeface="Times New Roman" panose="02020603050405020304" pitchFamily="18" charset="0"/>
                <a:cs typeface="Times New Roman" panose="02020603050405020304" pitchFamily="18" charset="0"/>
              </a:rPr>
              <a:t>Gpa</a:t>
            </a:r>
            <a:r>
              <a:rPr lang="en-US" dirty="0">
                <a:latin typeface="Times New Roman" panose="02020603050405020304" pitchFamily="18" charset="0"/>
                <a:cs typeface="Times New Roman" panose="02020603050405020304" pitchFamily="18" charset="0"/>
              </a:rPr>
              <a:t> and most noticeable part is 19.2 </a:t>
            </a:r>
            <a:r>
              <a:rPr lang="en-US" dirty="0" err="1">
                <a:latin typeface="Times New Roman" panose="02020603050405020304" pitchFamily="18" charset="0"/>
                <a:cs typeface="Times New Roman" panose="02020603050405020304" pitchFamily="18" charset="0"/>
              </a:rPr>
              <a:t>Gpa</a:t>
            </a:r>
            <a:r>
              <a:rPr lang="en-US"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A3DCD7A5-7165-477A-9C34-8742BDC4C2C5}"/>
              </a:ext>
            </a:extLst>
          </p:cNvPr>
          <p:cNvSpPr txBox="1"/>
          <p:nvPr/>
        </p:nvSpPr>
        <p:spPr>
          <a:xfrm>
            <a:off x="2066129" y="1958760"/>
            <a:ext cx="9436895"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 From 0 </a:t>
            </a:r>
            <a:r>
              <a:rPr lang="en-US" dirty="0" err="1">
                <a:latin typeface="Times New Roman" panose="02020603050405020304" pitchFamily="18" charset="0"/>
                <a:cs typeface="Times New Roman" panose="02020603050405020304" pitchFamily="18" charset="0"/>
              </a:rPr>
              <a:t>Gpa</a:t>
            </a:r>
            <a:r>
              <a:rPr lang="en-US" dirty="0">
                <a:latin typeface="Times New Roman" panose="02020603050405020304" pitchFamily="18" charset="0"/>
                <a:cs typeface="Times New Roman" panose="02020603050405020304" pitchFamily="18" charset="0"/>
              </a:rPr>
              <a:t> to 18.7 </a:t>
            </a:r>
            <a:r>
              <a:rPr lang="en-US" dirty="0" err="1">
                <a:latin typeface="Times New Roman" panose="02020603050405020304" pitchFamily="18" charset="0"/>
                <a:cs typeface="Times New Roman" panose="02020603050405020304" pitchFamily="18" charset="0"/>
              </a:rPr>
              <a:t>Gpa</a:t>
            </a:r>
            <a:r>
              <a:rPr lang="en-US" dirty="0">
                <a:latin typeface="Times New Roman" panose="02020603050405020304" pitchFamily="18" charset="0"/>
                <a:cs typeface="Times New Roman" panose="02020603050405020304" pitchFamily="18" charset="0"/>
              </a:rPr>
              <a:t> there are not vital differences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099" y="2290047"/>
            <a:ext cx="9540875" cy="393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531733" y="6102076"/>
            <a:ext cx="8390626" cy="646331"/>
          </a:xfrm>
          <a:prstGeom prst="rect">
            <a:avLst/>
          </a:prstGeom>
        </p:spPr>
        <p:txBody>
          <a:bodyPr wrap="square">
            <a:spAutoFit/>
          </a:bodyPr>
          <a:lstStyle/>
          <a:p>
            <a:pPr algn="ctr"/>
            <a:r>
              <a:rPr lang="en-US" b="1" dirty="0"/>
              <a:t> </a:t>
            </a:r>
            <a:r>
              <a:rPr lang="en-US" dirty="0"/>
              <a:t>The</a:t>
            </a:r>
            <a:r>
              <a:rPr lang="en-US" b="1" dirty="0"/>
              <a:t> </a:t>
            </a:r>
            <a:r>
              <a:rPr lang="en-US" dirty="0"/>
              <a:t>X-ray diffraction patterns of Nd</a:t>
            </a:r>
            <a:r>
              <a:rPr lang="en-US" baseline="-25000" dirty="0"/>
              <a:t>2</a:t>
            </a:r>
            <a:r>
              <a:rPr lang="en-US" dirty="0"/>
              <a:t>Ti</a:t>
            </a:r>
            <a:r>
              <a:rPr lang="en-US" baseline="-25000" dirty="0"/>
              <a:t>2</a:t>
            </a:r>
            <a:r>
              <a:rPr lang="en-US" dirty="0"/>
              <a:t>O</a:t>
            </a:r>
            <a:r>
              <a:rPr lang="en-US" baseline="-25000" dirty="0"/>
              <a:t>7</a:t>
            </a:r>
            <a:r>
              <a:rPr lang="en-US" dirty="0"/>
              <a:t> at selected pressures and processed by the Rietveld method. “*” shows the new peak formation due to increasing pressure </a:t>
            </a:r>
          </a:p>
        </p:txBody>
      </p:sp>
      <p:sp>
        <p:nvSpPr>
          <p:cNvPr id="9" name="Прямоугольник 8"/>
          <p:cNvSpPr/>
          <p:nvPr/>
        </p:nvSpPr>
        <p:spPr>
          <a:xfrm>
            <a:off x="5826874" y="4140679"/>
            <a:ext cx="246122"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10" name="Прямоугольник 9"/>
          <p:cNvSpPr/>
          <p:nvPr/>
        </p:nvSpPr>
        <p:spPr>
          <a:xfrm>
            <a:off x="5819438" y="3767671"/>
            <a:ext cx="30008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11" name="Прямоугольник 10"/>
          <p:cNvSpPr/>
          <p:nvPr/>
        </p:nvSpPr>
        <p:spPr>
          <a:xfrm>
            <a:off x="5826874" y="3398339"/>
            <a:ext cx="30008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12" name="Прямоугольник 11"/>
          <p:cNvSpPr/>
          <p:nvPr/>
        </p:nvSpPr>
        <p:spPr>
          <a:xfrm>
            <a:off x="5838376" y="2988750"/>
            <a:ext cx="30008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13" name="Прямоугольник 12"/>
          <p:cNvSpPr/>
          <p:nvPr/>
        </p:nvSpPr>
        <p:spPr>
          <a:xfrm>
            <a:off x="5838376" y="2490961"/>
            <a:ext cx="30008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14" name="Прямоугольник 13"/>
          <p:cNvSpPr/>
          <p:nvPr/>
        </p:nvSpPr>
        <p:spPr>
          <a:xfrm>
            <a:off x="5324858" y="4160007"/>
            <a:ext cx="30008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15" name="Прямоугольник 14"/>
          <p:cNvSpPr/>
          <p:nvPr/>
        </p:nvSpPr>
        <p:spPr>
          <a:xfrm>
            <a:off x="5324858" y="3738916"/>
            <a:ext cx="30008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16" name="Прямоугольник 15"/>
          <p:cNvSpPr/>
          <p:nvPr/>
        </p:nvSpPr>
        <p:spPr>
          <a:xfrm>
            <a:off x="5324858" y="3387639"/>
            <a:ext cx="30008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17" name="Прямоугольник 16"/>
          <p:cNvSpPr/>
          <p:nvPr/>
        </p:nvSpPr>
        <p:spPr>
          <a:xfrm>
            <a:off x="5336360" y="3029007"/>
            <a:ext cx="30008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18" name="Прямоугольник 17"/>
          <p:cNvSpPr/>
          <p:nvPr/>
        </p:nvSpPr>
        <p:spPr>
          <a:xfrm>
            <a:off x="5324858" y="2519716"/>
            <a:ext cx="30008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t>
            </a:r>
            <a:endParaRPr lang="en-US" b="1" dirty="0"/>
          </a:p>
        </p:txBody>
      </p:sp>
      <p:sp>
        <p:nvSpPr>
          <p:cNvPr id="23" name="Нижний колонтитул 5"/>
          <p:cNvSpPr txBox="1">
            <a:spLocks/>
          </p:cNvSpPr>
          <p:nvPr/>
        </p:nvSpPr>
        <p:spPr>
          <a:xfrm rot="5400000">
            <a:off x="8467349" y="3359526"/>
            <a:ext cx="7084177"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Times New Roman" panose="02020603050405020304" pitchFamily="18" charset="0"/>
                <a:cs typeface="Times New Roman" panose="02020603050405020304" pitchFamily="18" charset="0"/>
              </a:rPr>
              <a:t>XV International School-Conference “Actual Problems of  Physics Microworld” MINSK 2023.</a:t>
            </a:r>
            <a:endParaRPr lang="ru-RU"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25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3000" t="-34000" r="-5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2E83-D95F-4214-A539-28DBFC894D50}"/>
              </a:ext>
            </a:extLst>
          </p:cNvPr>
          <p:cNvSpPr>
            <a:spLocks noGrp="1"/>
          </p:cNvSpPr>
          <p:nvPr>
            <p:ph type="title"/>
          </p:nvPr>
        </p:nvSpPr>
        <p:spPr>
          <a:xfrm>
            <a:off x="1364260" y="-577850"/>
            <a:ext cx="10018713" cy="1752599"/>
          </a:xfrm>
        </p:spPr>
        <p:txBody>
          <a:bodyPr/>
          <a:lstStyle/>
          <a:p>
            <a:r>
              <a:rPr lang="en-US" dirty="0"/>
              <a:t>Pressure effect on Crystal</a:t>
            </a:r>
            <a:endParaRPr lang="ru-RU" dirty="0"/>
          </a:p>
        </p:txBody>
      </p:sp>
      <p:sp>
        <p:nvSpPr>
          <p:cNvPr id="6" name="TextBox 5">
            <a:extLst>
              <a:ext uri="{FF2B5EF4-FFF2-40B4-BE49-F238E27FC236}">
                <a16:creationId xmlns:a16="http://schemas.microsoft.com/office/drawing/2014/main" id="{F1F57AAB-CE67-45B3-9953-B54F1A3F73A3}"/>
              </a:ext>
            </a:extLst>
          </p:cNvPr>
          <p:cNvSpPr txBox="1"/>
          <p:nvPr/>
        </p:nvSpPr>
        <p:spPr>
          <a:xfrm>
            <a:off x="1846260" y="492995"/>
            <a:ext cx="8743950" cy="584775"/>
          </a:xfrm>
          <a:prstGeom prst="rect">
            <a:avLst/>
          </a:prstGeom>
          <a:noFill/>
        </p:spPr>
        <p:txBody>
          <a:bodyPr wrap="square">
            <a:spAutoFit/>
          </a:bodyPr>
          <a:lstStyle/>
          <a:p>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Pressure induced changes in cell parameters and volume </a:t>
            </a: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from </a:t>
            </a:r>
            <a:r>
              <a:rPr 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atm</a:t>
            </a: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30.2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Gpa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from up to bottom a, b, c, beta, volume respectively. Vertical bar line determine phase transition at 19.2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GPa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260" y="1731820"/>
            <a:ext cx="9917113"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Нижний колонтитул 5"/>
          <p:cNvSpPr txBox="1">
            <a:spLocks/>
          </p:cNvSpPr>
          <p:nvPr/>
        </p:nvSpPr>
        <p:spPr>
          <a:xfrm rot="5400000">
            <a:off x="8467349" y="3359526"/>
            <a:ext cx="7084177"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Times New Roman" panose="02020603050405020304" pitchFamily="18" charset="0"/>
                <a:cs typeface="Times New Roman" panose="02020603050405020304" pitchFamily="18" charset="0"/>
              </a:rPr>
              <a:t>XV International School-Conference “Actual Problems of  Physics Microworld” MINSK 2023.</a:t>
            </a:r>
            <a:endParaRPr lang="ru-RU" sz="12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346411" y="5529803"/>
            <a:ext cx="6996082" cy="1477328"/>
          </a:xfrm>
          <a:prstGeom prst="rect">
            <a:avLst/>
          </a:prstGeom>
          <a:noFill/>
        </p:spPr>
        <p:txBody>
          <a:bodyPr wrap="none" rtlCol="0">
            <a:spAutoFit/>
          </a:bodyPr>
          <a:lstStyle/>
          <a:p>
            <a:r>
              <a:rPr lang="en-US" dirty="0"/>
              <a:t>The Birch – </a:t>
            </a:r>
            <a:r>
              <a:rPr lang="en-US" dirty="0" err="1"/>
              <a:t>Murnaghan</a:t>
            </a:r>
            <a:r>
              <a:rPr lang="en-US" dirty="0"/>
              <a:t> fitting used for P – V relation with the </a:t>
            </a:r>
            <a:r>
              <a:rPr lang="en-US" b="1" dirty="0"/>
              <a:t>B’ = 4.0(5)</a:t>
            </a:r>
          </a:p>
          <a:p>
            <a:r>
              <a:rPr lang="en-US" dirty="0"/>
              <a:t> and bulk modulus.</a:t>
            </a:r>
          </a:p>
          <a:p>
            <a:r>
              <a:rPr lang="en-US" b="1" dirty="0"/>
              <a:t>Low pressure:   B</a:t>
            </a:r>
            <a:r>
              <a:rPr lang="en-US" b="1" baseline="-25000" dirty="0"/>
              <a:t>0</a:t>
            </a:r>
            <a:r>
              <a:rPr lang="en-US" b="1" dirty="0"/>
              <a:t>=191.2(1)</a:t>
            </a:r>
            <a:r>
              <a:rPr lang="en-US" dirty="0"/>
              <a:t> </a:t>
            </a:r>
            <a:r>
              <a:rPr lang="en-US" b="1" dirty="0" err="1"/>
              <a:t>GPa</a:t>
            </a:r>
            <a:r>
              <a:rPr lang="en-US" dirty="0"/>
              <a:t>.</a:t>
            </a:r>
          </a:p>
          <a:p>
            <a:r>
              <a:rPr lang="en-US" b="1" dirty="0"/>
              <a:t>High pressure:  B</a:t>
            </a:r>
            <a:r>
              <a:rPr lang="en-US" b="1" baseline="-25000" dirty="0"/>
              <a:t>0</a:t>
            </a:r>
            <a:r>
              <a:rPr lang="en-US" b="1" dirty="0"/>
              <a:t>=202.2(3)</a:t>
            </a:r>
            <a:r>
              <a:rPr lang="en-US" dirty="0"/>
              <a:t> </a:t>
            </a:r>
            <a:r>
              <a:rPr lang="en-US" b="1" dirty="0" err="1"/>
              <a:t>GPa</a:t>
            </a:r>
            <a:r>
              <a:rPr lang="en-US" dirty="0"/>
              <a:t>.</a:t>
            </a:r>
          </a:p>
          <a:p>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789" y="5949380"/>
            <a:ext cx="52673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28359" y="1107790"/>
            <a:ext cx="6056466" cy="892552"/>
          </a:xfrm>
          <a:prstGeom prst="rect">
            <a:avLst/>
          </a:prstGeom>
        </p:spPr>
        <p:txBody>
          <a:bodyPr wrap="none">
            <a:spAutoFit/>
          </a:bodyPr>
          <a:lstStyle/>
          <a:p>
            <a:r>
              <a:rPr lang="en-US" sz="1400" b="1" i="1" dirty="0" err="1">
                <a:latin typeface="Times New Roman" panose="02020603050405020304" pitchFamily="18" charset="0"/>
                <a:cs typeface="Times New Roman" panose="02020603050405020304" pitchFamily="18" charset="0"/>
              </a:rPr>
              <a:t>k</a:t>
            </a:r>
            <a:r>
              <a:rPr lang="en-US" sz="1400" b="1" i="1" baseline="-25000" dirty="0" err="1">
                <a:latin typeface="Times New Roman" panose="02020603050405020304" pitchFamily="18" charset="0"/>
                <a:cs typeface="Times New Roman" panose="02020603050405020304" pitchFamily="18" charset="0"/>
              </a:rPr>
              <a:t>a</a:t>
            </a:r>
            <a:r>
              <a:rPr lang="en-US" sz="1400" b="1" i="1" dirty="0">
                <a:latin typeface="Times New Roman" panose="02020603050405020304" pitchFamily="18" charset="0"/>
                <a:cs typeface="Times New Roman" panose="02020603050405020304" pitchFamily="18" charset="0"/>
              </a:rPr>
              <a:t> = 0.0009 GPa</a:t>
            </a:r>
            <a:r>
              <a:rPr lang="en-US" sz="1400" b="1" i="1" baseline="30000" dirty="0">
                <a:latin typeface="Times New Roman" panose="02020603050405020304" pitchFamily="18" charset="0"/>
                <a:cs typeface="Times New Roman" panose="02020603050405020304" pitchFamily="18" charset="0"/>
              </a:rPr>
              <a:t>-1</a:t>
            </a:r>
            <a:endParaRPr lang="en-US" sz="1400" b="1" i="1" dirty="0">
              <a:latin typeface="Times New Roman" panose="02020603050405020304" pitchFamily="18" charset="0"/>
              <a:cs typeface="Times New Roman" panose="02020603050405020304" pitchFamily="18" charset="0"/>
            </a:endParaRPr>
          </a:p>
          <a:p>
            <a:r>
              <a:rPr lang="en-US" sz="1400" b="1" i="1" dirty="0">
                <a:latin typeface="Times New Roman" panose="02020603050405020304" pitchFamily="18" charset="0"/>
                <a:cs typeface="Times New Roman" panose="02020603050405020304" pitchFamily="18" charset="0"/>
              </a:rPr>
              <a:t>k</a:t>
            </a:r>
            <a:r>
              <a:rPr lang="en-US" sz="1400" b="1" i="1" baseline="-25000" dirty="0">
                <a:latin typeface="Times New Roman" panose="02020603050405020304" pitchFamily="18" charset="0"/>
                <a:cs typeface="Times New Roman" panose="02020603050405020304" pitchFamily="18" charset="0"/>
              </a:rPr>
              <a:t>b</a:t>
            </a:r>
            <a:r>
              <a:rPr lang="en-US" sz="1400" b="1" i="1" dirty="0">
                <a:latin typeface="Times New Roman" panose="02020603050405020304" pitchFamily="18" charset="0"/>
                <a:cs typeface="Times New Roman" panose="02020603050405020304" pitchFamily="18" charset="0"/>
              </a:rPr>
              <a:t>= 0.0008 GPa</a:t>
            </a:r>
            <a:r>
              <a:rPr lang="en-US" sz="1400" b="1" i="1" baseline="30000" dirty="0">
                <a:latin typeface="Times New Roman" panose="02020603050405020304" pitchFamily="18" charset="0"/>
                <a:cs typeface="Times New Roman" panose="02020603050405020304" pitchFamily="18" charset="0"/>
              </a:rPr>
              <a:t>-1      </a:t>
            </a:r>
            <a:r>
              <a:rPr lang="en-US" b="1" i="1" baseline="30000" dirty="0">
                <a:latin typeface="Times New Roman" panose="02020603050405020304" pitchFamily="18" charset="0"/>
                <a:cs typeface="Times New Roman" panose="02020603050405020304" pitchFamily="18" charset="0"/>
              </a:rPr>
              <a:t>before phase transition      </a:t>
            </a:r>
            <a:r>
              <a:rPr lang="en-US" b="1" i="1" dirty="0">
                <a:latin typeface="Times New Roman" panose="02020603050405020304" pitchFamily="18" charset="0"/>
                <a:cs typeface="Times New Roman" panose="02020603050405020304" pitchFamily="18" charset="0"/>
              </a:rPr>
              <a:t> </a:t>
            </a:r>
            <a:r>
              <a:rPr lang="en-US" b="1" i="1" baseline="30000" dirty="0">
                <a:latin typeface="Times New Roman" panose="02020603050405020304" pitchFamily="18" charset="0"/>
                <a:cs typeface="Times New Roman" panose="02020603050405020304" pitchFamily="18" charset="0"/>
              </a:rPr>
              <a:t> </a:t>
            </a:r>
            <a:r>
              <a:rPr lang="en-US" sz="3600" b="1" i="1" baseline="30000" dirty="0">
                <a:latin typeface="Times New Roman" panose="02020603050405020304" pitchFamily="18" charset="0"/>
                <a:cs typeface="Times New Roman" panose="02020603050405020304" pitchFamily="18" charset="0"/>
              </a:rPr>
              <a:t> Compressibility       </a:t>
            </a:r>
          </a:p>
          <a:p>
            <a:r>
              <a:rPr lang="en-US" sz="1400" b="1" i="1" dirty="0">
                <a:latin typeface="Times New Roman" panose="02020603050405020304" pitchFamily="18" charset="0"/>
                <a:cs typeface="Times New Roman" panose="02020603050405020304" pitchFamily="18" charset="0"/>
              </a:rPr>
              <a:t>k</a:t>
            </a:r>
            <a:r>
              <a:rPr lang="en-US" sz="1400" b="1" i="1" baseline="-25000" dirty="0">
                <a:latin typeface="Times New Roman" panose="02020603050405020304" pitchFamily="18" charset="0"/>
                <a:cs typeface="Times New Roman" panose="02020603050405020304" pitchFamily="18" charset="0"/>
              </a:rPr>
              <a:t>c</a:t>
            </a:r>
            <a:r>
              <a:rPr lang="en-US" sz="1400" b="1" i="1" dirty="0">
                <a:latin typeface="Times New Roman" panose="02020603050405020304" pitchFamily="18" charset="0"/>
                <a:cs typeface="Times New Roman" panose="02020603050405020304" pitchFamily="18" charset="0"/>
              </a:rPr>
              <a:t> = 0.0026 GPa</a:t>
            </a:r>
            <a:r>
              <a:rPr lang="en-US" sz="1400" b="1" i="1" baseline="30000" dirty="0">
                <a:latin typeface="Times New Roman" panose="02020603050405020304" pitchFamily="18" charset="0"/>
                <a:cs typeface="Times New Roman" panose="02020603050405020304" pitchFamily="18" charset="0"/>
              </a:rPr>
              <a:t>-1</a:t>
            </a:r>
            <a:r>
              <a:rPr lang="en-US" sz="1400" b="1" i="1" dirty="0">
                <a:latin typeface="Times New Roman" panose="02020603050405020304" pitchFamily="18" charset="0"/>
                <a:cs typeface="Times New Roman" panose="02020603050405020304" pitchFamily="18" charset="0"/>
              </a:rPr>
              <a:t> </a:t>
            </a:r>
          </a:p>
        </p:txBody>
      </p:sp>
      <p:sp>
        <p:nvSpPr>
          <p:cNvPr id="4" name="Прямоугольник 3"/>
          <p:cNvSpPr/>
          <p:nvPr/>
        </p:nvSpPr>
        <p:spPr>
          <a:xfrm>
            <a:off x="7706703" y="1095090"/>
            <a:ext cx="3065263" cy="800219"/>
          </a:xfrm>
          <a:prstGeom prst="rect">
            <a:avLst/>
          </a:prstGeom>
        </p:spPr>
        <p:txBody>
          <a:bodyPr wrap="none">
            <a:spAutoFit/>
          </a:bodyPr>
          <a:lstStyle/>
          <a:p>
            <a:r>
              <a:rPr lang="en-US" sz="1400" b="1" i="1" dirty="0" err="1">
                <a:latin typeface="Times New Roman" panose="02020603050405020304" pitchFamily="18" charset="0"/>
                <a:cs typeface="Times New Roman" panose="02020603050405020304" pitchFamily="18" charset="0"/>
              </a:rPr>
              <a:t>k</a:t>
            </a:r>
            <a:r>
              <a:rPr lang="en-US" sz="1400" b="1" i="1" baseline="-25000" dirty="0" err="1">
                <a:latin typeface="Times New Roman" panose="02020603050405020304" pitchFamily="18" charset="0"/>
                <a:cs typeface="Times New Roman" panose="02020603050405020304" pitchFamily="18" charset="0"/>
              </a:rPr>
              <a:t>a</a:t>
            </a:r>
            <a:r>
              <a:rPr lang="en-US" sz="1400" b="1" i="1" dirty="0">
                <a:latin typeface="Times New Roman" panose="02020603050405020304" pitchFamily="18" charset="0"/>
                <a:cs typeface="Times New Roman" panose="02020603050405020304" pitchFamily="18" charset="0"/>
              </a:rPr>
              <a:t> = 0.00084 GPa</a:t>
            </a:r>
            <a:r>
              <a:rPr lang="en-US" sz="1400" b="1" i="1" baseline="30000" dirty="0">
                <a:latin typeface="Times New Roman" panose="02020603050405020304" pitchFamily="18" charset="0"/>
                <a:cs typeface="Times New Roman" panose="02020603050405020304" pitchFamily="18" charset="0"/>
              </a:rPr>
              <a:t>-1</a:t>
            </a:r>
            <a:endParaRPr lang="en-US" sz="1400" b="1" i="1" dirty="0">
              <a:latin typeface="Times New Roman" panose="02020603050405020304" pitchFamily="18" charset="0"/>
              <a:cs typeface="Times New Roman" panose="02020603050405020304" pitchFamily="18" charset="0"/>
            </a:endParaRPr>
          </a:p>
          <a:p>
            <a:r>
              <a:rPr lang="en-US" sz="1400" b="1" i="1" dirty="0">
                <a:latin typeface="Times New Roman" panose="02020603050405020304" pitchFamily="18" charset="0"/>
                <a:cs typeface="Times New Roman" panose="02020603050405020304" pitchFamily="18" charset="0"/>
              </a:rPr>
              <a:t>k</a:t>
            </a:r>
            <a:r>
              <a:rPr lang="en-US" sz="1400" b="1" i="1" baseline="-25000" dirty="0">
                <a:latin typeface="Times New Roman" panose="02020603050405020304" pitchFamily="18" charset="0"/>
                <a:cs typeface="Times New Roman" panose="02020603050405020304" pitchFamily="18" charset="0"/>
              </a:rPr>
              <a:t>b</a:t>
            </a:r>
            <a:r>
              <a:rPr lang="en-US" sz="1400" b="1" i="1" dirty="0">
                <a:latin typeface="Times New Roman" panose="02020603050405020304" pitchFamily="18" charset="0"/>
                <a:cs typeface="Times New Roman" panose="02020603050405020304" pitchFamily="18" charset="0"/>
              </a:rPr>
              <a:t> = 0.0015 GPa</a:t>
            </a:r>
            <a:r>
              <a:rPr lang="en-US" sz="1400" b="1" i="1" baseline="30000" dirty="0">
                <a:latin typeface="Times New Roman" panose="02020603050405020304" pitchFamily="18" charset="0"/>
                <a:cs typeface="Times New Roman" panose="02020603050405020304" pitchFamily="18" charset="0"/>
              </a:rPr>
              <a:t>-1       </a:t>
            </a:r>
            <a:r>
              <a:rPr lang="en-US" b="1" i="1" baseline="30000" dirty="0">
                <a:latin typeface="Times New Roman" panose="02020603050405020304" pitchFamily="18" charset="0"/>
                <a:cs typeface="Times New Roman" panose="02020603050405020304" pitchFamily="18" charset="0"/>
              </a:rPr>
              <a:t>after phase transition</a:t>
            </a:r>
            <a:endParaRPr lang="en-US" b="1" i="1" dirty="0">
              <a:latin typeface="Times New Roman" panose="02020603050405020304" pitchFamily="18" charset="0"/>
              <a:cs typeface="Times New Roman" panose="02020603050405020304" pitchFamily="18" charset="0"/>
            </a:endParaRPr>
          </a:p>
          <a:p>
            <a:r>
              <a:rPr lang="en-US" sz="1400" b="1" i="1" dirty="0">
                <a:latin typeface="Times New Roman" panose="02020603050405020304" pitchFamily="18" charset="0"/>
                <a:cs typeface="Times New Roman" panose="02020603050405020304" pitchFamily="18" charset="0"/>
              </a:rPr>
              <a:t>k</a:t>
            </a:r>
            <a:r>
              <a:rPr lang="en-US" sz="1400" b="1" i="1" baseline="-25000" dirty="0">
                <a:latin typeface="Times New Roman" panose="02020603050405020304" pitchFamily="18" charset="0"/>
                <a:cs typeface="Times New Roman" panose="02020603050405020304" pitchFamily="18" charset="0"/>
              </a:rPr>
              <a:t>c</a:t>
            </a:r>
            <a:r>
              <a:rPr lang="en-US" sz="1400" b="1" i="1" dirty="0">
                <a:latin typeface="Times New Roman" panose="02020603050405020304" pitchFamily="18" charset="0"/>
                <a:cs typeface="Times New Roman" panose="02020603050405020304" pitchFamily="18" charset="0"/>
              </a:rPr>
              <a:t> = 0.0040GPa</a:t>
            </a:r>
            <a:r>
              <a:rPr lang="en-US" sz="1400" b="1" i="1" baseline="30000" dirty="0">
                <a:latin typeface="Times New Roman" panose="02020603050405020304" pitchFamily="18" charset="0"/>
                <a:cs typeface="Times New Roman" panose="02020603050405020304" pitchFamily="18" charset="0"/>
              </a:rPr>
              <a:t>-1</a:t>
            </a:r>
            <a:endParaRPr lang="en-US" sz="1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377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3000" t="-34000" r="-5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2E83-D95F-4214-A539-28DBFC894D50}"/>
              </a:ext>
            </a:extLst>
          </p:cNvPr>
          <p:cNvSpPr>
            <a:spLocks noGrp="1"/>
          </p:cNvSpPr>
          <p:nvPr>
            <p:ph type="title"/>
          </p:nvPr>
        </p:nvSpPr>
        <p:spPr>
          <a:xfrm>
            <a:off x="1370010" y="0"/>
            <a:ext cx="10018713" cy="1752599"/>
          </a:xfrm>
        </p:spPr>
        <p:txBody>
          <a:bodyPr/>
          <a:lstStyle/>
          <a:p>
            <a:r>
              <a:rPr lang="en-US" dirty="0"/>
              <a:t>High-Pressure effect on Raman Spectra</a:t>
            </a:r>
            <a:endParaRPr lang="ru-R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301" y="1274674"/>
            <a:ext cx="9385541" cy="417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ижний колонтитул 5"/>
          <p:cNvSpPr txBox="1">
            <a:spLocks/>
          </p:cNvSpPr>
          <p:nvPr/>
        </p:nvSpPr>
        <p:spPr>
          <a:xfrm rot="5400000">
            <a:off x="8467349" y="3359526"/>
            <a:ext cx="7084177"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Times New Roman" panose="02020603050405020304" pitchFamily="18" charset="0"/>
                <a:cs typeface="Times New Roman" panose="02020603050405020304" pitchFamily="18" charset="0"/>
              </a:rPr>
              <a:t>XV International School-Conference “Actual Problems of  Physics Microworld” MINSK 2023.</a:t>
            </a:r>
            <a:endParaRPr lang="ru-RU" sz="1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1F57AAB-CE67-45B3-9953-B54F1A3F73A3}"/>
              </a:ext>
            </a:extLst>
          </p:cNvPr>
          <p:cNvSpPr txBox="1"/>
          <p:nvPr/>
        </p:nvSpPr>
        <p:spPr>
          <a:xfrm>
            <a:off x="2093910" y="5503145"/>
            <a:ext cx="8743950" cy="830997"/>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Both high pressure experiments for Raman and XRD made by DAC with 4:1 methanol-ethanol medium.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43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3000" t="-34000" r="-5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2E83-D95F-4214-A539-28DBFC894D50}"/>
              </a:ext>
            </a:extLst>
          </p:cNvPr>
          <p:cNvSpPr>
            <a:spLocks noGrp="1"/>
          </p:cNvSpPr>
          <p:nvPr>
            <p:ph type="title"/>
          </p:nvPr>
        </p:nvSpPr>
        <p:spPr>
          <a:xfrm>
            <a:off x="1325560" y="-482600"/>
            <a:ext cx="10018713" cy="1752599"/>
          </a:xfrm>
        </p:spPr>
        <p:txBody>
          <a:bodyPr/>
          <a:lstStyle/>
          <a:p>
            <a:r>
              <a:rPr lang="en-US" dirty="0"/>
              <a:t>High-Pressure effect on Raman Spectra</a:t>
            </a:r>
            <a:endParaRPr lang="ru-R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664" y="837656"/>
            <a:ext cx="7838538" cy="421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77490" y="5068182"/>
            <a:ext cx="9747027" cy="923330"/>
          </a:xfrm>
          <a:prstGeom prst="rect">
            <a:avLst/>
          </a:prstGeom>
        </p:spPr>
        <p:txBody>
          <a:bodyPr wrap="none">
            <a:spAutoFit/>
          </a:bodyPr>
          <a:lstStyle/>
          <a:p>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Shifts of Raman modes are linearly fitted and all modes show increasing tendency by increasing</a:t>
            </a:r>
          </a:p>
          <a:p>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pressure except </a:t>
            </a:r>
            <a:r>
              <a:rPr lang="el-GR" dirty="0"/>
              <a:t> </a:t>
            </a:r>
            <a:r>
              <a:rPr lang="el-GR" i="1" dirty="0"/>
              <a:t>ν</a:t>
            </a:r>
            <a:r>
              <a:rPr lang="en-US" i="1" baseline="-25000" dirty="0"/>
              <a:t>20 </a:t>
            </a:r>
            <a:r>
              <a:rPr lang="en-US" dirty="0"/>
              <a:t>(</a:t>
            </a:r>
            <a:r>
              <a:rPr lang="en-US" u="sng" dirty="0"/>
              <a:t>O-</a:t>
            </a:r>
            <a:r>
              <a:rPr lang="en-US" u="sng" dirty="0" err="1"/>
              <a:t>Ti</a:t>
            </a:r>
            <a:r>
              <a:rPr lang="en-US" u="sng" dirty="0"/>
              <a:t>-O, </a:t>
            </a:r>
            <a:r>
              <a:rPr lang="en-US" u="sng" dirty="0" err="1"/>
              <a:t>Eg</a:t>
            </a:r>
            <a:r>
              <a:rPr lang="en-US" u="sng" dirty="0"/>
              <a:t> asymmetric stretch of TiO</a:t>
            </a:r>
            <a:r>
              <a:rPr lang="en-US" u="sng" baseline="-25000" dirty="0"/>
              <a:t>6</a:t>
            </a:r>
            <a:r>
              <a:rPr lang="en-US" dirty="0"/>
              <a:t>) </a:t>
            </a:r>
            <a:r>
              <a:rPr lang="en-US" i="1" dirty="0"/>
              <a:t>and </a:t>
            </a:r>
            <a:r>
              <a:rPr lang="el-GR" dirty="0"/>
              <a:t> </a:t>
            </a:r>
            <a:r>
              <a:rPr lang="el-GR" i="1" dirty="0"/>
              <a:t>ν</a:t>
            </a:r>
            <a:r>
              <a:rPr lang="en-US" i="1" baseline="-25000" dirty="0"/>
              <a:t>25 </a:t>
            </a:r>
            <a:r>
              <a:rPr lang="en-US" i="1" dirty="0"/>
              <a:t>(</a:t>
            </a:r>
            <a:r>
              <a:rPr lang="en-US" u="sng" dirty="0"/>
              <a:t>A1g, O-</a:t>
            </a:r>
            <a:r>
              <a:rPr lang="en-US" u="sng" dirty="0" err="1"/>
              <a:t>Ti</a:t>
            </a:r>
            <a:r>
              <a:rPr lang="en-US" u="sng" dirty="0"/>
              <a:t>-O symmetric stretch</a:t>
            </a:r>
            <a:r>
              <a:rPr lang="en-US" dirty="0"/>
              <a:t>)</a:t>
            </a:r>
            <a:r>
              <a:rPr lang="en-US" i="1" dirty="0"/>
              <a:t>.</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Vertical bar line determine phase transition at 19.2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GPa</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9" name="Нижний колонтитул 5"/>
          <p:cNvSpPr txBox="1">
            <a:spLocks/>
          </p:cNvSpPr>
          <p:nvPr/>
        </p:nvSpPr>
        <p:spPr>
          <a:xfrm rot="5400000">
            <a:off x="8467349" y="3359526"/>
            <a:ext cx="7084177"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Times New Roman" panose="02020603050405020304" pitchFamily="18" charset="0"/>
                <a:cs typeface="Times New Roman" panose="02020603050405020304" pitchFamily="18" charset="0"/>
              </a:rPr>
              <a:t>XV International School-Conference “Actual Problems of  Physics Microworld” MINSK 2023.</a:t>
            </a:r>
            <a:endParaRPr lang="ru-RU"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11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3000" t="-34000" r="-5000" b="-3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309DE9-C0DF-4F4D-9C28-53DE9B8799BC}"/>
              </a:ext>
            </a:extLst>
          </p:cNvPr>
          <p:cNvSpPr txBox="1"/>
          <p:nvPr/>
        </p:nvSpPr>
        <p:spPr>
          <a:xfrm>
            <a:off x="1638300" y="928985"/>
            <a:ext cx="10420350" cy="5262979"/>
          </a:xfrm>
          <a:prstGeom prst="rect">
            <a:avLst/>
          </a:prstGeom>
          <a:noFill/>
        </p:spPr>
        <p:txBody>
          <a:bodyPr wrap="square">
            <a:spAutoFit/>
          </a:bodyPr>
          <a:lstStyle/>
          <a:p>
            <a:r>
              <a:rPr lang="en-US" dirty="0">
                <a:solidFill>
                  <a:srgbClr val="000000"/>
                </a:solidFill>
                <a:latin typeface="Times New Roman" panose="02020603050405020304" pitchFamily="18" charset="0"/>
                <a:ea typeface="Times New Roman" panose="02020603050405020304" pitchFamily="18" charset="0"/>
              </a:rPr>
              <a:t>	The present research findings suggest the occurrence of anomalous changes in the refinement results obtained from the </a:t>
            </a:r>
            <a:r>
              <a:rPr lang="en-US" dirty="0" err="1">
                <a:solidFill>
                  <a:srgbClr val="000000"/>
                </a:solidFill>
                <a:latin typeface="Times New Roman" panose="02020603050405020304" pitchFamily="18" charset="0"/>
                <a:ea typeface="Times New Roman" panose="02020603050405020304" pitchFamily="18" charset="0"/>
              </a:rPr>
              <a:t>fullprof</a:t>
            </a:r>
            <a:r>
              <a:rPr lang="en-US" dirty="0">
                <a:solidFill>
                  <a:srgbClr val="000000"/>
                </a:solidFill>
                <a:latin typeface="Times New Roman" panose="02020603050405020304" pitchFamily="18" charset="0"/>
                <a:ea typeface="Times New Roman" panose="02020603050405020304" pitchFamily="18" charset="0"/>
              </a:rPr>
              <a:t> software in this study, particularly with respect to the cell parameters and volume dependence pressure. Specifically, the compound Nd</a:t>
            </a:r>
            <a:r>
              <a:rPr lang="en-US" baseline="-25000" dirty="0">
                <a:solidFill>
                  <a:srgbClr val="000000"/>
                </a:solidFill>
                <a:latin typeface="Times New Roman" panose="02020603050405020304" pitchFamily="18" charset="0"/>
                <a:ea typeface="Times New Roman" panose="02020603050405020304" pitchFamily="18" charset="0"/>
              </a:rPr>
              <a:t>2</a:t>
            </a:r>
            <a:r>
              <a:rPr lang="en-US" dirty="0">
                <a:solidFill>
                  <a:srgbClr val="000000"/>
                </a:solidFill>
                <a:latin typeface="Times New Roman" panose="02020603050405020304" pitchFamily="18" charset="0"/>
                <a:ea typeface="Times New Roman" panose="02020603050405020304" pitchFamily="18" charset="0"/>
              </a:rPr>
              <a:t>Ti</a:t>
            </a:r>
            <a:r>
              <a:rPr lang="en-US" baseline="-25000" dirty="0">
                <a:solidFill>
                  <a:srgbClr val="000000"/>
                </a:solidFill>
                <a:latin typeface="Times New Roman" panose="02020603050405020304" pitchFamily="18" charset="0"/>
                <a:ea typeface="Times New Roman" panose="02020603050405020304" pitchFamily="18" charset="0"/>
              </a:rPr>
              <a:t>2</a:t>
            </a:r>
            <a:r>
              <a:rPr lang="en-US" dirty="0">
                <a:solidFill>
                  <a:srgbClr val="000000"/>
                </a:solidFill>
                <a:latin typeface="Times New Roman" panose="02020603050405020304" pitchFamily="18" charset="0"/>
                <a:ea typeface="Times New Roman" panose="02020603050405020304" pitchFamily="18" charset="0"/>
              </a:rPr>
              <a:t>O</a:t>
            </a:r>
            <a:r>
              <a:rPr lang="en-US" baseline="-25000" dirty="0">
                <a:solidFill>
                  <a:srgbClr val="000000"/>
                </a:solidFill>
                <a:latin typeface="Times New Roman" panose="02020603050405020304" pitchFamily="18" charset="0"/>
                <a:ea typeface="Times New Roman" panose="02020603050405020304" pitchFamily="18" charset="0"/>
              </a:rPr>
              <a:t>7</a:t>
            </a:r>
            <a:r>
              <a:rPr lang="en-US" dirty="0">
                <a:solidFill>
                  <a:srgbClr val="000000"/>
                </a:solidFill>
                <a:latin typeface="Times New Roman" panose="02020603050405020304" pitchFamily="18" charset="0"/>
                <a:ea typeface="Times New Roman" panose="02020603050405020304" pitchFamily="18" charset="0"/>
              </a:rPr>
              <a:t> exhibits: Three orthorhombic modifications </a:t>
            </a:r>
            <a:r>
              <a:rPr lang="en-US" b="1" dirty="0">
                <a:solidFill>
                  <a:srgbClr val="000000"/>
                </a:solidFill>
                <a:latin typeface="Times New Roman" panose="02020603050405020304" pitchFamily="18" charset="0"/>
                <a:ea typeface="Times New Roman" panose="02020603050405020304" pitchFamily="18" charset="0"/>
              </a:rPr>
              <a:t>Pna21, </a:t>
            </a:r>
            <a:r>
              <a:rPr lang="en-US" b="1" dirty="0" err="1">
                <a:solidFill>
                  <a:srgbClr val="000000"/>
                </a:solidFill>
                <a:latin typeface="Times New Roman" panose="02020603050405020304" pitchFamily="18" charset="0"/>
                <a:ea typeface="Times New Roman" panose="02020603050405020304" pitchFamily="18" charset="0"/>
              </a:rPr>
              <a:t>Cmcm</a:t>
            </a:r>
            <a:r>
              <a:rPr lang="en-US" b="1" dirty="0">
                <a:solidFill>
                  <a:srgbClr val="000000"/>
                </a:solidFill>
                <a:latin typeface="Times New Roman" panose="02020603050405020304" pitchFamily="18" charset="0"/>
                <a:ea typeface="Times New Roman" panose="02020603050405020304" pitchFamily="18" charset="0"/>
              </a:rPr>
              <a:t>, and Cmc2</a:t>
            </a:r>
            <a:r>
              <a:rPr lang="en-US" b="1" baseline="-25000" dirty="0">
                <a:solidFill>
                  <a:srgbClr val="000000"/>
                </a:solidFill>
                <a:latin typeface="Times New Roman" panose="02020603050405020304" pitchFamily="18" charset="0"/>
                <a:ea typeface="Times New Roman" panose="02020603050405020304" pitchFamily="18" charset="0"/>
              </a:rPr>
              <a:t>1</a:t>
            </a:r>
            <a:r>
              <a:rPr lang="en-US" dirty="0">
                <a:solidFill>
                  <a:srgbClr val="000000"/>
                </a:solidFill>
                <a:latin typeface="Times New Roman" panose="02020603050405020304" pitchFamily="18" charset="0"/>
                <a:ea typeface="Times New Roman" panose="02020603050405020304" pitchFamily="18" charset="0"/>
              </a:rPr>
              <a:t> and four monoclinic modifications</a:t>
            </a:r>
            <a:r>
              <a:rPr lang="en-US" b="1" dirty="0">
                <a:solidFill>
                  <a:srgbClr val="000000"/>
                </a:solidFill>
                <a:latin typeface="Times New Roman" panose="02020603050405020304" pitchFamily="18" charset="0"/>
                <a:ea typeface="Times New Roman" panose="02020603050405020304" pitchFamily="18" charset="0"/>
              </a:rPr>
              <a:t>: P2, Pm, P2/m, and P2</a:t>
            </a:r>
            <a:r>
              <a:rPr lang="en-US" baseline="-25000" dirty="0">
                <a:solidFill>
                  <a:srgbClr val="000000"/>
                </a:solidFill>
                <a:latin typeface="Times New Roman" panose="02020603050405020304" pitchFamily="18" charset="0"/>
                <a:ea typeface="Times New Roman" panose="02020603050405020304" pitchFamily="18" charset="0"/>
              </a:rPr>
              <a:t>1</a:t>
            </a:r>
          </a:p>
          <a:p>
            <a:endParaRPr lang="en-US" baseline="-25000" dirty="0">
              <a:solidFill>
                <a:srgbClr val="000000"/>
              </a:solidFill>
              <a:latin typeface="Times New Roman" panose="02020603050405020304" pitchFamily="18" charset="0"/>
              <a:ea typeface="Times New Roman" panose="02020603050405020304" pitchFamily="18" charset="0"/>
            </a:endParaRPr>
          </a:p>
          <a:p>
            <a:r>
              <a:rPr lang="en-US" dirty="0">
                <a:solidFill>
                  <a:srgbClr val="000000"/>
                </a:solidFill>
                <a:latin typeface="Times New Roman" panose="02020603050405020304" pitchFamily="18" charset="0"/>
                <a:ea typeface="Times New Roman" panose="02020603050405020304" pitchFamily="18" charset="0"/>
              </a:rPr>
              <a:t>1) </a:t>
            </a:r>
            <a:r>
              <a:rPr lang="en-US" u="sng" dirty="0">
                <a:solidFill>
                  <a:srgbClr val="000000"/>
                </a:solidFill>
                <a:latin typeface="Times New Roman" panose="02020603050405020304" pitchFamily="18" charset="0"/>
                <a:ea typeface="Times New Roman" panose="02020603050405020304" pitchFamily="18" charset="0"/>
              </a:rPr>
              <a:t>The refinement analysis indicates that the initial structure corresponds to the </a:t>
            </a:r>
            <a:r>
              <a:rPr lang="en-US" b="1" u="sng" dirty="0">
                <a:solidFill>
                  <a:srgbClr val="000000"/>
                </a:solidFill>
                <a:latin typeface="Times New Roman" panose="02020603050405020304" pitchFamily="18" charset="0"/>
                <a:ea typeface="Times New Roman" panose="02020603050405020304" pitchFamily="18" charset="0"/>
              </a:rPr>
              <a:t>P2</a:t>
            </a:r>
            <a:r>
              <a:rPr lang="en-US" b="1" u="sng" baseline="-25000" dirty="0">
                <a:solidFill>
                  <a:srgbClr val="000000"/>
                </a:solidFill>
                <a:latin typeface="Times New Roman" panose="02020603050405020304" pitchFamily="18" charset="0"/>
                <a:ea typeface="Times New Roman" panose="02020603050405020304" pitchFamily="18" charset="0"/>
              </a:rPr>
              <a:t>1</a:t>
            </a:r>
            <a:r>
              <a:rPr lang="en-US" b="1" u="sng" dirty="0">
                <a:solidFill>
                  <a:srgbClr val="000000"/>
                </a:solidFill>
                <a:latin typeface="Times New Roman" panose="02020603050405020304" pitchFamily="18" charset="0"/>
                <a:ea typeface="Times New Roman" panose="02020603050405020304" pitchFamily="18" charset="0"/>
              </a:rPr>
              <a:t> (4)</a:t>
            </a:r>
            <a:r>
              <a:rPr lang="en-US" u="sng" dirty="0">
                <a:solidFill>
                  <a:srgbClr val="000000"/>
                </a:solidFill>
                <a:latin typeface="Times New Roman" panose="02020603050405020304" pitchFamily="18" charset="0"/>
                <a:ea typeface="Times New Roman" panose="02020603050405020304" pitchFamily="18" charset="0"/>
              </a:rPr>
              <a:t> monoclinic space group, but at a pressure above:</a:t>
            </a:r>
          </a:p>
          <a:p>
            <a:r>
              <a:rPr lang="en-US" dirty="0">
                <a:solidFill>
                  <a:srgbClr val="000000"/>
                </a:solidFill>
                <a:latin typeface="Times New Roman" panose="02020603050405020304" pitchFamily="18" charset="0"/>
                <a:ea typeface="Times New Roman" panose="02020603050405020304" pitchFamily="18" charset="0"/>
              </a:rPr>
              <a:t>2) </a:t>
            </a:r>
            <a:r>
              <a:rPr lang="en-US" u="sng" dirty="0">
                <a:solidFill>
                  <a:srgbClr val="000000"/>
                </a:solidFill>
                <a:latin typeface="Times New Roman" panose="02020603050405020304" pitchFamily="18" charset="0"/>
                <a:ea typeface="Times New Roman" panose="02020603050405020304" pitchFamily="18" charset="0"/>
              </a:rPr>
              <a:t>18.7 </a:t>
            </a:r>
            <a:r>
              <a:rPr lang="en-US" u="sng" dirty="0" err="1">
                <a:solidFill>
                  <a:srgbClr val="000000"/>
                </a:solidFill>
                <a:latin typeface="Times New Roman" panose="02020603050405020304" pitchFamily="18" charset="0"/>
                <a:ea typeface="Times New Roman" panose="02020603050405020304" pitchFamily="18" charset="0"/>
              </a:rPr>
              <a:t>GPa</a:t>
            </a:r>
            <a:r>
              <a:rPr lang="en-US" u="sng" dirty="0">
                <a:solidFill>
                  <a:srgbClr val="000000"/>
                </a:solidFill>
                <a:latin typeface="Times New Roman" panose="02020603050405020304" pitchFamily="18" charset="0"/>
                <a:ea typeface="Times New Roman" panose="02020603050405020304" pitchFamily="18" charset="0"/>
              </a:rPr>
              <a:t>, peak broadening and the emergence of new peaks occur and new phase form at </a:t>
            </a:r>
            <a:r>
              <a:rPr lang="en-US" b="1" u="sng" dirty="0">
                <a:solidFill>
                  <a:srgbClr val="000000"/>
                </a:solidFill>
                <a:latin typeface="Times New Roman" panose="02020603050405020304" pitchFamily="18" charset="0"/>
                <a:ea typeface="Times New Roman" panose="02020603050405020304" pitchFamily="18" charset="0"/>
              </a:rPr>
              <a:t>19.2 </a:t>
            </a:r>
            <a:r>
              <a:rPr lang="en-US" b="1" u="sng" dirty="0" err="1">
                <a:solidFill>
                  <a:srgbClr val="000000"/>
                </a:solidFill>
                <a:latin typeface="Times New Roman" panose="02020603050405020304" pitchFamily="18" charset="0"/>
                <a:ea typeface="Times New Roman" panose="02020603050405020304" pitchFamily="18" charset="0"/>
              </a:rPr>
              <a:t>GPa</a:t>
            </a:r>
            <a:r>
              <a:rPr lang="en-US" u="sng" dirty="0">
                <a:solidFill>
                  <a:srgbClr val="000000"/>
                </a:solidFill>
                <a:latin typeface="Times New Roman" panose="02020603050405020304" pitchFamily="18" charset="0"/>
                <a:ea typeface="Times New Roman" panose="02020603050405020304" pitchFamily="18" charset="0"/>
              </a:rPr>
              <a:t>.</a:t>
            </a:r>
          </a:p>
          <a:p>
            <a:endParaRPr lang="en-US" dirty="0">
              <a:solidFill>
                <a:srgbClr val="000000"/>
              </a:solidFill>
              <a:latin typeface="Times New Roman" panose="02020603050405020304" pitchFamily="18" charset="0"/>
              <a:ea typeface="Times New Roman" panose="02020603050405020304" pitchFamily="18" charset="0"/>
            </a:endParaRPr>
          </a:p>
          <a:p>
            <a:r>
              <a:rPr lang="en-US" dirty="0">
                <a:solidFill>
                  <a:srgbClr val="000000"/>
                </a:solidFill>
                <a:latin typeface="Times New Roman" panose="02020603050405020304" pitchFamily="18" charset="0"/>
                <a:ea typeface="Times New Roman" panose="02020603050405020304" pitchFamily="18" charset="0"/>
              </a:rPr>
              <a:t>	The present results provide evidence that the formation of new peaks may be attributed to:</a:t>
            </a:r>
          </a:p>
          <a:p>
            <a:endParaRPr lang="en-US" dirty="0">
              <a:solidFill>
                <a:srgbClr val="000000"/>
              </a:solidFill>
              <a:latin typeface="Times New Roman" panose="02020603050405020304" pitchFamily="18" charset="0"/>
              <a:ea typeface="Times New Roman" panose="02020603050405020304" pitchFamily="18" charset="0"/>
            </a:endParaRPr>
          </a:p>
          <a:p>
            <a:r>
              <a:rPr lang="en-US" dirty="0">
                <a:solidFill>
                  <a:srgbClr val="000000"/>
                </a:solidFill>
                <a:latin typeface="Times New Roman" panose="02020603050405020304" pitchFamily="18" charset="0"/>
                <a:ea typeface="Times New Roman" panose="02020603050405020304" pitchFamily="18" charset="0"/>
              </a:rPr>
              <a:t>3) </a:t>
            </a:r>
            <a:r>
              <a:rPr lang="en-US" u="sng" dirty="0">
                <a:solidFill>
                  <a:srgbClr val="000000"/>
                </a:solidFill>
                <a:latin typeface="Times New Roman" panose="02020603050405020304" pitchFamily="18" charset="0"/>
                <a:ea typeface="Times New Roman" panose="02020603050405020304" pitchFamily="18" charset="0"/>
              </a:rPr>
              <a:t>A phase transition to the </a:t>
            </a:r>
            <a:r>
              <a:rPr lang="en-US" b="1" u="sng" dirty="0">
                <a:solidFill>
                  <a:srgbClr val="000000"/>
                </a:solidFill>
                <a:latin typeface="Times New Roman" panose="02020603050405020304" pitchFamily="18" charset="0"/>
                <a:ea typeface="Times New Roman" panose="02020603050405020304" pitchFamily="18" charset="0"/>
              </a:rPr>
              <a:t>P2 (3)</a:t>
            </a:r>
            <a:r>
              <a:rPr lang="en-US" u="sng" dirty="0">
                <a:solidFill>
                  <a:srgbClr val="000000"/>
                </a:solidFill>
                <a:latin typeface="Times New Roman" panose="02020603050405020304" pitchFamily="18" charset="0"/>
                <a:ea typeface="Times New Roman" panose="02020603050405020304" pitchFamily="18" charset="0"/>
              </a:rPr>
              <a:t> monoclinic phase</a:t>
            </a:r>
          </a:p>
          <a:p>
            <a:r>
              <a:rPr lang="en-US" dirty="0">
                <a:solidFill>
                  <a:srgbClr val="000000"/>
                </a:solidFill>
                <a:latin typeface="Times New Roman" panose="02020603050405020304" pitchFamily="18" charset="0"/>
                <a:ea typeface="Times New Roman" panose="02020603050405020304" pitchFamily="18" charset="0"/>
              </a:rPr>
              <a:t>4) </a:t>
            </a:r>
            <a:r>
              <a:rPr lang="en-US" u="sng" dirty="0">
                <a:solidFill>
                  <a:srgbClr val="000000"/>
                </a:solidFill>
                <a:latin typeface="Times New Roman" panose="02020603050405020304" pitchFamily="18" charset="0"/>
                <a:ea typeface="Times New Roman" panose="02020603050405020304" pitchFamily="18" charset="0"/>
              </a:rPr>
              <a:t>The latest findings suggest that the orthorhombic </a:t>
            </a:r>
            <a:r>
              <a:rPr lang="en-US" b="1" u="sng" dirty="0">
                <a:solidFill>
                  <a:srgbClr val="000000"/>
                </a:solidFill>
                <a:latin typeface="Times New Roman" panose="02020603050405020304" pitchFamily="18" charset="0"/>
                <a:ea typeface="Times New Roman" panose="02020603050405020304" pitchFamily="18" charset="0"/>
              </a:rPr>
              <a:t>Cmc2</a:t>
            </a:r>
            <a:r>
              <a:rPr lang="en-US" b="1" u="sng" baseline="-25000" dirty="0">
                <a:solidFill>
                  <a:srgbClr val="000000"/>
                </a:solidFill>
                <a:latin typeface="Times New Roman" panose="02020603050405020304" pitchFamily="18" charset="0"/>
                <a:ea typeface="Times New Roman" panose="02020603050405020304" pitchFamily="18" charset="0"/>
              </a:rPr>
              <a:t>1</a:t>
            </a:r>
            <a:r>
              <a:rPr lang="en-US" u="sng" dirty="0">
                <a:solidFill>
                  <a:srgbClr val="000000"/>
                </a:solidFill>
                <a:latin typeface="Times New Roman" panose="02020603050405020304" pitchFamily="18" charset="0"/>
                <a:ea typeface="Times New Roman" panose="02020603050405020304" pitchFamily="18" charset="0"/>
              </a:rPr>
              <a:t> phase can also be assigned to the new phase.</a:t>
            </a:r>
          </a:p>
          <a:p>
            <a:pPr marL="342900" indent="-342900">
              <a:buAutoNum type="arabicParenR"/>
            </a:pPr>
            <a:endParaRPr lang="en-US" dirty="0">
              <a:solidFill>
                <a:srgbClr val="000000"/>
              </a:solidFill>
              <a:latin typeface="Times New Roman" panose="02020603050405020304" pitchFamily="18" charset="0"/>
              <a:ea typeface="Times New Roman" panose="02020603050405020304" pitchFamily="18" charset="0"/>
            </a:endParaRPr>
          </a:p>
          <a:p>
            <a:r>
              <a:rPr lang="en-US" dirty="0">
                <a:solidFill>
                  <a:srgbClr val="000000"/>
                </a:solidFill>
                <a:latin typeface="Times New Roman" panose="02020603050405020304" pitchFamily="18" charset="0"/>
                <a:ea typeface="Times New Roman" panose="02020603050405020304" pitchFamily="18" charset="0"/>
              </a:rPr>
              <a:t>	Such a transition may be linked to:</a:t>
            </a:r>
          </a:p>
          <a:p>
            <a:pPr marL="342900" indent="-342900">
              <a:buAutoNum type="arabicParenR"/>
            </a:pPr>
            <a:endParaRPr lang="en-US" dirty="0">
              <a:solidFill>
                <a:srgbClr val="000000"/>
              </a:solidFill>
              <a:latin typeface="Times New Roman" panose="02020603050405020304" pitchFamily="18" charset="0"/>
              <a:ea typeface="Times New Roman" panose="02020603050405020304" pitchFamily="18" charset="0"/>
            </a:endParaRPr>
          </a:p>
          <a:p>
            <a:r>
              <a:rPr lang="en-US" dirty="0">
                <a:solidFill>
                  <a:srgbClr val="000000"/>
                </a:solidFill>
                <a:latin typeface="Times New Roman" panose="02020603050405020304" pitchFamily="18" charset="0"/>
                <a:ea typeface="Times New Roman" panose="02020603050405020304" pitchFamily="18" charset="0"/>
              </a:rPr>
              <a:t>1. The formation of a monoclinic superstructure </a:t>
            </a:r>
            <a:r>
              <a:rPr lang="en-US" b="1" dirty="0">
                <a:solidFill>
                  <a:srgbClr val="000000"/>
                </a:solidFill>
                <a:latin typeface="Times New Roman" panose="02020603050405020304" pitchFamily="18" charset="0"/>
                <a:ea typeface="Times New Roman" panose="02020603050405020304" pitchFamily="18" charset="0"/>
              </a:rPr>
              <a:t>(P2</a:t>
            </a:r>
            <a:r>
              <a:rPr lang="en-US" dirty="0">
                <a:solidFill>
                  <a:srgbClr val="000000"/>
                </a:solidFill>
                <a:latin typeface="Times New Roman" panose="02020603050405020304" pitchFamily="18" charset="0"/>
                <a:ea typeface="Times New Roman" panose="02020603050405020304" pitchFamily="18" charset="0"/>
              </a:rPr>
              <a:t>) or</a:t>
            </a:r>
          </a:p>
          <a:p>
            <a:r>
              <a:rPr lang="en-US" dirty="0">
                <a:solidFill>
                  <a:srgbClr val="000000"/>
                </a:solidFill>
                <a:latin typeface="Times New Roman" panose="02020603050405020304" pitchFamily="18" charset="0"/>
                <a:ea typeface="Times New Roman" panose="02020603050405020304" pitchFamily="18" charset="0"/>
              </a:rPr>
              <a:t>2. The displacement of Nd</a:t>
            </a:r>
            <a:r>
              <a:rPr lang="en-US" baseline="30000" dirty="0">
                <a:solidFill>
                  <a:srgbClr val="000000"/>
                </a:solidFill>
                <a:latin typeface="Times New Roman" panose="02020603050405020304" pitchFamily="18" charset="0"/>
                <a:ea typeface="Times New Roman" panose="02020603050405020304" pitchFamily="18" charset="0"/>
              </a:rPr>
              <a:t>3+ </a:t>
            </a:r>
            <a:r>
              <a:rPr lang="en-US" dirty="0">
                <a:solidFill>
                  <a:srgbClr val="000000"/>
                </a:solidFill>
                <a:latin typeface="Times New Roman" panose="02020603050405020304" pitchFamily="18" charset="0"/>
                <a:ea typeface="Times New Roman" panose="02020603050405020304" pitchFamily="18" charset="0"/>
              </a:rPr>
              <a:t>along the </a:t>
            </a:r>
            <a:r>
              <a:rPr lang="en-US" i="1" dirty="0">
                <a:solidFill>
                  <a:srgbClr val="000000"/>
                </a:solidFill>
                <a:latin typeface="Times New Roman" panose="02020603050405020304" pitchFamily="18" charset="0"/>
                <a:ea typeface="Times New Roman" panose="02020603050405020304" pitchFamily="18" charset="0"/>
              </a:rPr>
              <a:t>b</a:t>
            </a:r>
            <a:r>
              <a:rPr lang="en-US" dirty="0">
                <a:solidFill>
                  <a:srgbClr val="000000"/>
                </a:solidFill>
                <a:latin typeface="Times New Roman" panose="02020603050405020304" pitchFamily="18" charset="0"/>
                <a:ea typeface="Times New Roman" panose="02020603050405020304" pitchFamily="18" charset="0"/>
              </a:rPr>
              <a:t>-axis, as well as the tilting of TiO</a:t>
            </a:r>
            <a:r>
              <a:rPr lang="en-US" baseline="-25000" dirty="0">
                <a:solidFill>
                  <a:srgbClr val="000000"/>
                </a:solidFill>
                <a:latin typeface="Times New Roman" panose="02020603050405020304" pitchFamily="18" charset="0"/>
                <a:ea typeface="Times New Roman" panose="02020603050405020304" pitchFamily="18" charset="0"/>
              </a:rPr>
              <a:t>6</a:t>
            </a:r>
            <a:r>
              <a:rPr lang="en-US" dirty="0">
                <a:solidFill>
                  <a:srgbClr val="000000"/>
                </a:solidFill>
                <a:latin typeface="Times New Roman" panose="02020603050405020304" pitchFamily="18" charset="0"/>
                <a:ea typeface="Times New Roman" panose="02020603050405020304" pitchFamily="18" charset="0"/>
              </a:rPr>
              <a:t> octahedrons (Cmc2</a:t>
            </a:r>
            <a:r>
              <a:rPr lang="en-US" baseline="-25000" dirty="0">
                <a:solidFill>
                  <a:srgbClr val="000000"/>
                </a:solidFill>
                <a:latin typeface="Times New Roman" panose="02020603050405020304" pitchFamily="18" charset="0"/>
                <a:ea typeface="Times New Roman" panose="02020603050405020304" pitchFamily="18" charset="0"/>
              </a:rPr>
              <a:t>1</a:t>
            </a:r>
            <a:r>
              <a:rPr lang="en-US" dirty="0">
                <a:solidFill>
                  <a:srgbClr val="000000"/>
                </a:solidFill>
                <a:latin typeface="Times New Roman" panose="02020603050405020304" pitchFamily="18" charset="0"/>
                <a:ea typeface="Times New Roman" panose="02020603050405020304" pitchFamily="18" charset="0"/>
              </a:rPr>
              <a:t>).</a:t>
            </a:r>
          </a:p>
          <a:p>
            <a:r>
              <a:rPr lang="en-US" b="1" dirty="0">
                <a:solidFill>
                  <a:srgbClr val="000000"/>
                </a:solidFill>
                <a:latin typeface="Times New Roman" panose="02020603050405020304" pitchFamily="18" charset="0"/>
                <a:ea typeface="Times New Roman" panose="02020603050405020304" pitchFamily="18" charset="0"/>
              </a:rPr>
              <a:t>Both Raman and XRD results prove the results.</a:t>
            </a:r>
            <a:endParaRPr lang="en-US" b="1"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10387BC-2444-4AC6-98F1-C6257FE9EE16}"/>
              </a:ext>
            </a:extLst>
          </p:cNvPr>
          <p:cNvSpPr txBox="1"/>
          <p:nvPr/>
        </p:nvSpPr>
        <p:spPr>
          <a:xfrm>
            <a:off x="4181475" y="14883"/>
            <a:ext cx="3209925" cy="707886"/>
          </a:xfrm>
          <a:prstGeom prst="rect">
            <a:avLst/>
          </a:prstGeom>
          <a:noFill/>
        </p:spPr>
        <p:txBody>
          <a:bodyPr wrap="square">
            <a:spAutoFit/>
          </a:bodyPr>
          <a:lstStyle/>
          <a:p>
            <a:pPr indent="449580"/>
            <a:r>
              <a:rPr lang="en-US" sz="4000" dirty="0">
                <a:latin typeface="Times New Roman" panose="02020603050405020304" pitchFamily="18" charset="0"/>
                <a:ea typeface="Times New Roman" panose="02020603050405020304" pitchFamily="18" charset="0"/>
              </a:rPr>
              <a:t>Result</a:t>
            </a:r>
            <a:r>
              <a:rPr lang="en-US" sz="4000" dirty="0">
                <a:effectLst/>
                <a:latin typeface="Times New Roman" panose="02020603050405020304" pitchFamily="18" charset="0"/>
                <a:ea typeface="Times New Roman" panose="02020603050405020304" pitchFamily="18" charset="0"/>
              </a:rPr>
              <a:t>s</a:t>
            </a:r>
            <a:endParaRPr lang="ru-RU" sz="1600" dirty="0">
              <a:effectLst/>
              <a:latin typeface="Times New Roman" panose="02020603050405020304" pitchFamily="18" charset="0"/>
              <a:ea typeface="Times New Roman" panose="02020603050405020304" pitchFamily="18" charset="0"/>
            </a:endParaRPr>
          </a:p>
        </p:txBody>
      </p:sp>
      <p:sp>
        <p:nvSpPr>
          <p:cNvPr id="7" name="Нижний колонтитул 5"/>
          <p:cNvSpPr txBox="1">
            <a:spLocks/>
          </p:cNvSpPr>
          <p:nvPr/>
        </p:nvSpPr>
        <p:spPr>
          <a:xfrm rot="5400000">
            <a:off x="8467349" y="3359526"/>
            <a:ext cx="7084177"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Times New Roman" panose="02020603050405020304" pitchFamily="18" charset="0"/>
                <a:cs typeface="Times New Roman" panose="02020603050405020304" pitchFamily="18" charset="0"/>
              </a:rPr>
              <a:t>XV International School-Conference “Actual Problems of  Physics Microworld” MINSK 2023.</a:t>
            </a:r>
            <a:endParaRPr lang="ru-RU"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14893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1789</TotalTime>
  <Words>999</Words>
  <Application>Microsoft Office PowerPoint</Application>
  <PresentationFormat>Широкоэкранный</PresentationFormat>
  <Paragraphs>91</Paragraphs>
  <Slides>11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Corbel</vt:lpstr>
      <vt:lpstr>Times New Roman</vt:lpstr>
      <vt:lpstr>Parallax</vt:lpstr>
      <vt:lpstr>The effects of high pressure on the crystal structure and vibration spectra of layered perovskite-like Nd2Ti2O7</vt:lpstr>
      <vt:lpstr>The Boehler-Almax Plate type diamond anvil cell </vt:lpstr>
      <vt:lpstr>Installation To Xeuss3.0 X-ray diffractometer</vt:lpstr>
      <vt:lpstr>Discussions. Neutron diffraction</vt:lpstr>
      <vt:lpstr>XRD pattern of NTO from 1 atm to 30.2Gpa measured by Xeuss3.0 diffractometer</vt:lpstr>
      <vt:lpstr>Pressure effect on Crystal</vt:lpstr>
      <vt:lpstr>High-Pressure effect on Raman Spectra</vt:lpstr>
      <vt:lpstr>High-Pressure effect on Raman Spectra</vt:lpstr>
      <vt:lpstr>Презентация PowerPoint</vt:lpstr>
      <vt:lpstr>Aim of the Research.</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Pressure measurements</dc:title>
  <dc:creator>Asif Asadov</dc:creator>
  <cp:lastModifiedBy>Asif Asadov</cp:lastModifiedBy>
  <cp:revision>34</cp:revision>
  <dcterms:created xsi:type="dcterms:W3CDTF">2022-04-11T09:50:20Z</dcterms:created>
  <dcterms:modified xsi:type="dcterms:W3CDTF">2023-08-29T08:49:20Z</dcterms:modified>
</cp:coreProperties>
</file>