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37" r:id="rId2"/>
    <p:sldId id="274" r:id="rId3"/>
    <p:sldId id="275" r:id="rId4"/>
    <p:sldId id="308" r:id="rId5"/>
    <p:sldId id="309" r:id="rId6"/>
    <p:sldId id="400" r:id="rId7"/>
    <p:sldId id="338" r:id="rId8"/>
    <p:sldId id="339" r:id="rId9"/>
    <p:sldId id="340" r:id="rId10"/>
    <p:sldId id="342" r:id="rId11"/>
    <p:sldId id="343" r:id="rId12"/>
    <p:sldId id="344" r:id="rId13"/>
    <p:sldId id="408" r:id="rId14"/>
    <p:sldId id="313" r:id="rId15"/>
    <p:sldId id="351" r:id="rId16"/>
    <p:sldId id="352" r:id="rId17"/>
    <p:sldId id="353" r:id="rId18"/>
    <p:sldId id="354" r:id="rId19"/>
    <p:sldId id="355" r:id="rId20"/>
    <p:sldId id="357" r:id="rId21"/>
    <p:sldId id="369" r:id="rId22"/>
    <p:sldId id="370" r:id="rId23"/>
    <p:sldId id="371" r:id="rId24"/>
    <p:sldId id="412" r:id="rId25"/>
    <p:sldId id="359" r:id="rId26"/>
    <p:sldId id="360" r:id="rId27"/>
    <p:sldId id="361" r:id="rId28"/>
    <p:sldId id="362" r:id="rId29"/>
    <p:sldId id="363" r:id="rId30"/>
    <p:sldId id="287" r:id="rId31"/>
    <p:sldId id="277" r:id="rId32"/>
    <p:sldId id="364" r:id="rId33"/>
    <p:sldId id="278" r:id="rId34"/>
    <p:sldId id="294" r:id="rId35"/>
    <p:sldId id="422" r:id="rId36"/>
    <p:sldId id="423" r:id="rId37"/>
    <p:sldId id="424" r:id="rId38"/>
    <p:sldId id="282" r:id="rId39"/>
    <p:sldId id="393" r:id="rId40"/>
    <p:sldId id="284" r:id="rId41"/>
    <p:sldId id="430" r:id="rId42"/>
    <p:sldId id="445" r:id="rId43"/>
    <p:sldId id="425" r:id="rId44"/>
    <p:sldId id="394" r:id="rId45"/>
    <p:sldId id="299" r:id="rId46"/>
    <p:sldId id="431" r:id="rId47"/>
    <p:sldId id="432" r:id="rId48"/>
    <p:sldId id="433" r:id="rId49"/>
    <p:sldId id="434" r:id="rId50"/>
    <p:sldId id="440" r:id="rId51"/>
    <p:sldId id="443" r:id="rId52"/>
    <p:sldId id="436" r:id="rId53"/>
    <p:sldId id="444" r:id="rId54"/>
    <p:sldId id="368" r:id="rId55"/>
    <p:sldId id="271" r:id="rId56"/>
    <p:sldId id="272" r:id="rId57"/>
    <p:sldId id="335" r:id="rId58"/>
    <p:sldId id="273" r:id="rId59"/>
    <p:sldId id="441" r:id="rId60"/>
    <p:sldId id="439"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a:srgbClr val="00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19" autoAdjust="0"/>
    <p:restoredTop sz="89769" autoAdjust="0"/>
  </p:normalViewPr>
  <p:slideViewPr>
    <p:cSldViewPr>
      <p:cViewPr>
        <p:scale>
          <a:sx n="66" d="100"/>
          <a:sy n="66" d="100"/>
        </p:scale>
        <p:origin x="-1194" y="-312"/>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7845A-B20C-4FC7-B28F-01DE939DF3C8}" type="datetimeFigureOut">
              <a:rPr lang="ru-RU" smtClean="0"/>
              <a:t>29.08.2023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4E7360-8429-42A4-8376-C98B3A79DE05}" type="slidenum">
              <a:rPr lang="ru-RU" smtClean="0"/>
              <a:t>‹#›</a:t>
            </a:fld>
            <a:endParaRPr lang="ru-RU"/>
          </a:p>
        </p:txBody>
      </p:sp>
    </p:spTree>
    <p:extLst>
      <p:ext uri="{BB962C8B-B14F-4D97-AF65-F5344CB8AC3E}">
        <p14:creationId xmlns:p14="http://schemas.microsoft.com/office/powerpoint/2010/main" val="155334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67FE0DF6-4308-42CD-8EE5-A976597ED3E4}" type="slidenum">
              <a:rPr lang="ru-RU" smtClean="0"/>
              <a:pPr>
                <a:defRPr/>
              </a:pPr>
              <a:t>1</a:t>
            </a:fld>
            <a:endParaRPr lang="ru-RU"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ru-RU"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72416C0-5472-424C-97A3-464A84856EB8}" type="slidenum">
              <a:rPr lang="ru-RU" altLang="ru-RU">
                <a:latin typeface="Arial" pitchFamily="34" charset="0"/>
              </a:rPr>
              <a:pPr algn="r" eaLnBrk="1" hangingPunct="1">
                <a:spcBef>
                  <a:spcPct val="0"/>
                </a:spcBef>
              </a:pPr>
              <a:t>16</a:t>
            </a:fld>
            <a:endParaRPr lang="ru-RU" altLang="ru-RU">
              <a:latin typeface="Arial"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itchFamily="34" charset="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DE3B938-6D81-4137-B2F2-00114DB0F88D}" type="slidenum">
              <a:rPr lang="ru-RU" altLang="ru-RU">
                <a:latin typeface="Arial" pitchFamily="34" charset="0"/>
              </a:rPr>
              <a:pPr algn="r" eaLnBrk="1" hangingPunct="1">
                <a:spcBef>
                  <a:spcPct val="0"/>
                </a:spcBef>
              </a:pPr>
              <a:t>17</a:t>
            </a:fld>
            <a:endParaRPr lang="ru-RU" altLang="ru-RU">
              <a:latin typeface="Arial" pitchFamily="34"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97A3508-4D27-4372-A71F-A7857950D683}" type="slidenum">
              <a:rPr lang="ru-RU" altLang="ru-RU">
                <a:latin typeface="Arial" pitchFamily="34" charset="0"/>
              </a:rPr>
              <a:pPr algn="r" eaLnBrk="1" hangingPunct="1">
                <a:spcBef>
                  <a:spcPct val="0"/>
                </a:spcBef>
              </a:pPr>
              <a:t>17</a:t>
            </a:fld>
            <a:endParaRPr lang="ru-RU" altLang="ru-RU">
              <a:latin typeface="Arial" pitchFamily="34" charset="0"/>
            </a:endParaRPr>
          </a:p>
        </p:txBody>
      </p:sp>
      <p:sp>
        <p:nvSpPr>
          <p:cNvPr id="69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r" eaLnBrk="1" hangingPunct="1"/>
            <a:fld id="{78F7CB5C-F809-4E16-99B5-62F5DE80D68E}" type="slidenum">
              <a:rPr lang="ru-RU" altLang="ru-RU" sz="1200" b="0"/>
              <a:pPr algn="r" eaLnBrk="1" hangingPunct="1"/>
              <a:t>19</a:t>
            </a:fld>
            <a:endParaRPr lang="ru-RU" altLang="ru-RU" sz="1200" b="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16A7DE-8A64-4148-827F-0A590E1C7F84}" type="slidenum">
              <a:rPr lang="ru-RU" smtClean="0"/>
              <a:pPr fontAlgn="base">
                <a:spcBef>
                  <a:spcPct val="0"/>
                </a:spcBef>
                <a:spcAft>
                  <a:spcPct val="0"/>
                </a:spcAft>
                <a:defRPr/>
              </a:pPr>
              <a:t>22</a:t>
            </a:fld>
            <a:endParaRPr lang="ru-RU"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Among all reaction products the neutrons evaporation residues have a maximal mass and minimal velocity.</a:t>
            </a:r>
          </a:p>
          <a:p>
            <a:r>
              <a:rPr lang="en-US" sz="1200" kern="1200" dirty="0" smtClean="0">
                <a:solidFill>
                  <a:schemeClr val="tx1"/>
                </a:solidFill>
                <a:effectLst/>
                <a:latin typeface="+mn-lt"/>
                <a:ea typeface="+mn-ea"/>
                <a:cs typeface="+mn-cs"/>
              </a:rPr>
              <a:t>The heaviest atoms collected on the focal plane where the detectors are located (upper figure).</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After passing through the time-of-flight detectors, the recoils are implanted into the frontal detector, which determines its energy, time of arrival, and position of the implant on the detector surface. After the emission of first alpha particle from the implanted nucleus, the beam is turned off and all subsequent decays occur under low background conditions. This makes it possible to register the entire radioactive family from the decay of a super heavy nucleus: started by successive alpha decays and ending in spontaneous fission. In the experiment, the energies and the probability of decay of each nucleus - a member of the family are measured with high accuracy. (right figure).</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24</a:t>
            </a:fld>
            <a:endParaRPr lang="ru-RU" dirty="0"/>
          </a:p>
        </p:txBody>
      </p:sp>
    </p:spTree>
    <p:extLst>
      <p:ext uri="{BB962C8B-B14F-4D97-AF65-F5344CB8AC3E}">
        <p14:creationId xmlns:p14="http://schemas.microsoft.com/office/powerpoint/2010/main" val="306589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12643" name="Rectangle 3"/>
          <p:cNvSpPr>
            <a:spLocks noGrp="1" noChangeArrowheads="1"/>
          </p:cNvSpPr>
          <p:nvPr>
            <p:ph type="body" idx="1"/>
          </p:nvPr>
        </p:nvSpPr>
        <p:spPr bwMode="auto">
          <a:noFill/>
        </p:spPr>
        <p:txBody>
          <a:bodyPr/>
          <a:lstStyle/>
          <a:p>
            <a:endParaRPr kumimoji="0" lang="ru-RU"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C1AF7C0-A06C-43F0-96D0-CEBB9E0B6E88}" type="slidenum">
              <a:rPr lang="ru-RU" sz="1200"/>
              <a:pPr algn="r"/>
              <a:t>31</a:t>
            </a:fld>
            <a:endParaRPr lang="ru-RU" sz="1200"/>
          </a:p>
        </p:txBody>
      </p:sp>
      <p:sp>
        <p:nvSpPr>
          <p:cNvPr id="9523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a:lstStyle/>
          <a:p>
            <a:endParaRPr lang="ru-RU" smtClean="0"/>
          </a:p>
        </p:txBody>
      </p:sp>
    </p:spTree>
    <p:extLst>
      <p:ext uri="{BB962C8B-B14F-4D97-AF65-F5344CB8AC3E}">
        <p14:creationId xmlns:p14="http://schemas.microsoft.com/office/powerpoint/2010/main" val="172309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latin typeface="Arial" charset="0"/>
            </a:endParaRPr>
          </a:p>
        </p:txBody>
      </p:sp>
      <p:sp>
        <p:nvSpPr>
          <p:cNvPr id="706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B9825E-7725-42B5-A75C-312B4B742F6B}" type="slidenum">
              <a:rPr lang="ru-RU" smtClean="0"/>
              <a:pPr/>
              <a:t>3</a:t>
            </a:fld>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a:lstStyle/>
          <a:p>
            <a:pPr>
              <a:defRPr/>
            </a:pPr>
            <a:fld id="{0ABDC352-185A-422E-A552-CBF7F3A26126}" type="slidenum">
              <a:rPr lang="ru-RU" smtClean="0"/>
              <a:pPr>
                <a:defRPr/>
              </a:pPr>
              <a:t>32</a:t>
            </a:fld>
            <a:endParaRPr lang="ru-RU"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CAFBAE3-A573-475D-924D-E28A9DD51C19}" type="slidenum">
              <a:rPr lang="ru-RU" smtClean="0"/>
              <a:t>35</a:t>
            </a:fld>
            <a:endParaRPr lang="ru-RU" dirty="0"/>
          </a:p>
        </p:txBody>
      </p:sp>
    </p:spTree>
    <p:extLst>
      <p:ext uri="{BB962C8B-B14F-4D97-AF65-F5344CB8AC3E}">
        <p14:creationId xmlns:p14="http://schemas.microsoft.com/office/powerpoint/2010/main" val="55241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36</a:t>
            </a:fld>
            <a:endParaRPr lang="ru-RU" dirty="0"/>
          </a:p>
        </p:txBody>
      </p:sp>
    </p:spTree>
    <p:extLst>
      <p:ext uri="{BB962C8B-B14F-4D97-AF65-F5344CB8AC3E}">
        <p14:creationId xmlns:p14="http://schemas.microsoft.com/office/powerpoint/2010/main" val="4177072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37</a:t>
            </a:fld>
            <a:endParaRPr lang="ru-RU"/>
          </a:p>
        </p:txBody>
      </p:sp>
    </p:spTree>
    <p:extLst>
      <p:ext uri="{BB962C8B-B14F-4D97-AF65-F5344CB8AC3E}">
        <p14:creationId xmlns:p14="http://schemas.microsoft.com/office/powerpoint/2010/main" val="2734154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4E7360-8429-42A4-8376-C98B3A79DE05}" type="slidenum">
              <a:rPr lang="ru-RU" smtClean="0"/>
              <a:t>38</a:t>
            </a:fld>
            <a:endParaRPr lang="ru-RU"/>
          </a:p>
        </p:txBody>
      </p:sp>
    </p:spTree>
    <p:extLst>
      <p:ext uri="{BB962C8B-B14F-4D97-AF65-F5344CB8AC3E}">
        <p14:creationId xmlns:p14="http://schemas.microsoft.com/office/powerpoint/2010/main" val="2691108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It is possible that element 118 will not even be a gas at room temperature, as expected in the non-relativistic (NR) case. In relativistic calculations (R), the boiling point of Og rises to almost 180°C. At the same time, the </a:t>
            </a:r>
            <a:r>
              <a:rPr lang="en-US" dirty="0" err="1" smtClean="0"/>
              <a:t>Og</a:t>
            </a:r>
            <a:r>
              <a:rPr lang="en-US" dirty="0" smtClean="0"/>
              <a:t> is expected to be a low-melting semiconductor at room temperature.</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41</a:t>
            </a:fld>
            <a:endParaRPr lang="ru-RU" dirty="0"/>
          </a:p>
        </p:txBody>
      </p:sp>
    </p:spTree>
    <p:extLst>
      <p:ext uri="{BB962C8B-B14F-4D97-AF65-F5344CB8AC3E}">
        <p14:creationId xmlns:p14="http://schemas.microsoft.com/office/powerpoint/2010/main" val="55775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43</a:t>
            </a:fld>
            <a:endParaRPr lang="ru-RU" dirty="0"/>
          </a:p>
        </p:txBody>
      </p:sp>
    </p:spTree>
    <p:extLst>
      <p:ext uri="{BB962C8B-B14F-4D97-AF65-F5344CB8AC3E}">
        <p14:creationId xmlns:p14="http://schemas.microsoft.com/office/powerpoint/2010/main" val="3490320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5EC5B6C-561A-4EAB-BA52-9BAAA0567C9B}" type="slidenum">
              <a:rPr lang="ru-RU" smtClean="0"/>
              <a:t>44</a:t>
            </a:fld>
            <a:endParaRPr lang="ru-RU"/>
          </a:p>
        </p:txBody>
      </p:sp>
    </p:spTree>
    <p:extLst>
      <p:ext uri="{BB962C8B-B14F-4D97-AF65-F5344CB8AC3E}">
        <p14:creationId xmlns:p14="http://schemas.microsoft.com/office/powerpoint/2010/main" val="1418646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Progress of the research we associate, first of all, with an increase in the production of isotopes with Z=110–118 and advancement to heavier elements with Z=119 and 120 in a new laboratory - the SHE Factory.</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46</a:t>
            </a:fld>
            <a:endParaRPr lang="ru-RU" dirty="0"/>
          </a:p>
        </p:txBody>
      </p:sp>
    </p:spTree>
    <p:extLst>
      <p:ext uri="{BB962C8B-B14F-4D97-AF65-F5344CB8AC3E}">
        <p14:creationId xmlns:p14="http://schemas.microsoft.com/office/powerpoint/2010/main" val="1464473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4E7360-8429-42A4-8376-C98B3A79DE05}" type="slidenum">
              <a:rPr lang="ru-RU" smtClean="0"/>
              <a:t>47</a:t>
            </a:fld>
            <a:endParaRPr lang="ru-RU" dirty="0"/>
          </a:p>
        </p:txBody>
      </p:sp>
    </p:spTree>
    <p:extLst>
      <p:ext uri="{BB962C8B-B14F-4D97-AF65-F5344CB8AC3E}">
        <p14:creationId xmlns:p14="http://schemas.microsoft.com/office/powerpoint/2010/main" val="380495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091FD8A-CF1F-48D7-9D69-7E1C39AAB8AA}" type="slidenum">
              <a:rPr lang="ru-RU"/>
              <a:pPr/>
              <a:t>4</a:t>
            </a:fld>
            <a:endParaRPr lang="ru-RU"/>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49</a:t>
            </a:fld>
            <a:endParaRPr lang="ru-RU"/>
          </a:p>
        </p:txBody>
      </p:sp>
    </p:spTree>
    <p:extLst>
      <p:ext uri="{BB962C8B-B14F-4D97-AF65-F5344CB8AC3E}">
        <p14:creationId xmlns:p14="http://schemas.microsoft.com/office/powerpoint/2010/main" val="883540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4E7360-8429-42A4-8376-C98B3A79DE05}" type="slidenum">
              <a:rPr lang="ru-RU" smtClean="0"/>
              <a:t>50</a:t>
            </a:fld>
            <a:endParaRPr lang="ru-RU"/>
          </a:p>
        </p:txBody>
      </p:sp>
    </p:spTree>
    <p:extLst>
      <p:ext uri="{BB962C8B-B14F-4D97-AF65-F5344CB8AC3E}">
        <p14:creationId xmlns:p14="http://schemas.microsoft.com/office/powerpoint/2010/main" val="2246363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FBA1B-273E-4713-92B5-CC47CAC64C5A}" type="slidenum">
              <a:rPr lang="ru-RU" altLang="ru-RU"/>
              <a:pPr/>
              <a:t>51</a:t>
            </a:fld>
            <a:endParaRPr lang="ru-RU" altLang="ru-RU"/>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And over the next 150 years, the Periodic Table, as a pearl of knowledge, was perceived by human society with increasing interest. Many laboratories in the world created new facilities: nuclear reactors, accelerators, sophisticated setups. Many people of several generations are involved in the science of new elements.</a:t>
            </a:r>
            <a:endParaRPr lang="ru-RU"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5EC5B6C-561A-4EAB-BA52-9BAAA0567C9B}" type="slidenum">
              <a:rPr lang="ru-RU" smtClean="0"/>
              <a:t>58</a:t>
            </a:fld>
            <a:endParaRPr lang="ru-RU"/>
          </a:p>
        </p:txBody>
      </p:sp>
    </p:spTree>
    <p:extLst>
      <p:ext uri="{BB962C8B-B14F-4D97-AF65-F5344CB8AC3E}">
        <p14:creationId xmlns:p14="http://schemas.microsoft.com/office/powerpoint/2010/main" val="301191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091FD8A-CF1F-48D7-9D69-7E1C39AAB8AA}" type="slidenum">
              <a:rPr lang="ru-RU"/>
              <a:pPr/>
              <a:t>5</a:t>
            </a:fld>
            <a:endParaRPr lang="ru-RU"/>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EB9D5AA-D084-4488-A053-178A3BA7A105}" type="slidenum">
              <a:rPr lang="en-US"/>
              <a:pPr/>
              <a:t>6</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z="1200" kern="1200" noProof="0" dirty="0">
              <a:solidFill>
                <a:schemeClr val="tx1"/>
              </a:solidFill>
              <a:effectLst/>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ru-RU" smtClean="0">
              <a:latin typeface="Arial"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8C5584B-603C-4E92-95B0-84CB30BEA045}" type="slidenum">
              <a:rPr lang="ru-RU" altLang="ru-RU">
                <a:latin typeface="Arial" pitchFamily="34" charset="0"/>
              </a:rPr>
              <a:pPr algn="r" eaLnBrk="1" hangingPunct="1">
                <a:spcBef>
                  <a:spcPct val="0"/>
                </a:spcBef>
              </a:pPr>
              <a:t>11</a:t>
            </a:fld>
            <a:endParaRPr lang="ru-RU" altLang="ru-RU">
              <a:latin typeface="Arial"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8F065CD-FB1E-40AC-A937-E09326369276}" type="slidenum">
              <a:rPr lang="ru-RU" altLang="ru-RU">
                <a:latin typeface="Arial" pitchFamily="34" charset="0"/>
              </a:rPr>
              <a:pPr algn="r" eaLnBrk="1" hangingPunct="1">
                <a:spcBef>
                  <a:spcPct val="0"/>
                </a:spcBef>
              </a:pPr>
              <a:t>12</a:t>
            </a:fld>
            <a:endParaRPr lang="ru-RU" altLang="ru-RU">
              <a:latin typeface="Arial"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ru-RU" smtClean="0">
              <a:latin typeface="Arial" pitchFamily="34"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Some very impressive predictions of the macro-microscopic model, where the stability of the nuclei at the top of the Island of Stability was estimated higher than the age of the Solar system, seemed at that time a strong exaggeration. </a:t>
            </a:r>
            <a:r>
              <a:rPr lang="en-US" dirty="0" smtClean="0"/>
              <a:t>At the same time, a strong increase in the stability of elements 110 and 114, as follows, is observed in the experiment.</a:t>
            </a:r>
            <a:endParaRPr lang="en-US" sz="1200" kern="1200" noProof="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13</a:t>
            </a:fld>
            <a:endParaRPr lang="ru-RU" dirty="0"/>
          </a:p>
        </p:txBody>
      </p:sp>
    </p:spTree>
    <p:extLst>
      <p:ext uri="{BB962C8B-B14F-4D97-AF65-F5344CB8AC3E}">
        <p14:creationId xmlns:p14="http://schemas.microsoft.com/office/powerpoint/2010/main" val="167829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81747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2928128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3882320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FDD0C9B1-7743-493B-85A0-F3B91B9BEA1B}" type="slidenum">
              <a:rPr lang="ru-RU"/>
              <a:pPr>
                <a:defRPr/>
              </a:pPr>
              <a:t>‹#›</a:t>
            </a:fld>
            <a:endParaRPr lang="ru-RU" dirty="0"/>
          </a:p>
        </p:txBody>
      </p:sp>
    </p:spTree>
    <p:extLst>
      <p:ext uri="{BB962C8B-B14F-4D97-AF65-F5344CB8AC3E}">
        <p14:creationId xmlns:p14="http://schemas.microsoft.com/office/powerpoint/2010/main" val="73244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pPr>
              <a:defRPr/>
            </a:pPr>
            <a:fld id="{4337006E-00E8-4D07-BCBF-F3BF64C57AD2}" type="slidenum">
              <a:rPr lang="ru-RU"/>
              <a:pPr>
                <a:defRPr/>
              </a:pPr>
              <a:t>‹#›</a:t>
            </a:fld>
            <a:endParaRPr lang="ru-RU"/>
          </a:p>
        </p:txBody>
      </p:sp>
    </p:spTree>
    <p:extLst>
      <p:ext uri="{BB962C8B-B14F-4D97-AF65-F5344CB8AC3E}">
        <p14:creationId xmlns:p14="http://schemas.microsoft.com/office/powerpoint/2010/main" val="3270796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en-GB" noProof="0" dirty="0"/>
          </a:p>
        </p:txBody>
      </p:sp>
      <p:sp>
        <p:nvSpPr>
          <p:cNvPr id="10" name="Titel 9"/>
          <p:cNvSpPr>
            <a:spLocks noGrp="1"/>
          </p:cNvSpPr>
          <p:nvPr>
            <p:ph type="title"/>
          </p:nvPr>
        </p:nvSpPr>
        <p:spPr/>
        <p:txBody>
          <a:bodyPr/>
          <a:lstStyle/>
          <a:p>
            <a:r>
              <a:rPr lang="en-US" noProof="0" smtClean="0"/>
              <a:t>Click to edit Master title style</a:t>
            </a:r>
            <a:endParaRPr lang="en-GB" noProof="0" dirty="0"/>
          </a:p>
        </p:txBody>
      </p:sp>
    </p:spTree>
    <p:extLst>
      <p:ext uri="{BB962C8B-B14F-4D97-AF65-F5344CB8AC3E}">
        <p14:creationId xmlns:p14="http://schemas.microsoft.com/office/powerpoint/2010/main" val="17370310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9"/>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1"/>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1"/>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90"/>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90"/>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457200" y="6245225"/>
            <a:ext cx="2133600" cy="476250"/>
          </a:xfrm>
        </p:spPr>
        <p:txBody>
          <a:bodyPr/>
          <a:lstStyle>
            <a:lvl1pPr>
              <a:defRPr>
                <a:latin typeface="Calibri" pitchFamily="34" charset="0"/>
                <a:ea typeface="+mn-ea"/>
                <a:cs typeface="Arial" pitchFamily="34" charset="0"/>
              </a:defRPr>
            </a:lvl1pPr>
          </a:lstStyle>
          <a:p>
            <a:pPr>
              <a:defRPr/>
            </a:pPr>
            <a:endParaRPr lang="ru-RU"/>
          </a:p>
        </p:txBody>
      </p:sp>
      <p:sp>
        <p:nvSpPr>
          <p:cNvPr id="8" name="Нижний колонтитул 7"/>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6553200" y="6245225"/>
            <a:ext cx="2133600" cy="476250"/>
          </a:xfrm>
        </p:spPr>
        <p:txBody>
          <a:bodyPr/>
          <a:lstStyle>
            <a:lvl1pPr>
              <a:defRPr/>
            </a:lvl1pPr>
          </a:lstStyle>
          <a:p>
            <a:pPr>
              <a:defRPr/>
            </a:pPr>
            <a:fld id="{D5978066-7A5A-46BB-903B-CF28323805EA}" type="slidenum">
              <a:rPr lang="ru-RU"/>
              <a:pPr>
                <a:defRPr/>
              </a:pPr>
              <a:t>‹#›</a:t>
            </a:fld>
            <a:endParaRPr lang="ru-RU"/>
          </a:p>
        </p:txBody>
      </p:sp>
    </p:spTree>
    <p:extLst>
      <p:ext uri="{BB962C8B-B14F-4D97-AF65-F5344CB8AC3E}">
        <p14:creationId xmlns:p14="http://schemas.microsoft.com/office/powerpoint/2010/main" val="63727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84261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205695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7D5AD5-8D4F-4BCD-9301-F210FCBE76E7}" type="datetimeFigureOut">
              <a:rPr lang="ru-RU" smtClean="0"/>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51634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7D5AD5-8D4F-4BCD-9301-F210FCBE76E7}" type="datetimeFigureOut">
              <a:rPr lang="ru-RU" smtClean="0"/>
              <a:t>29.08.2023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161133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7D5AD5-8D4F-4BCD-9301-F210FCBE76E7}" type="datetimeFigureOut">
              <a:rPr lang="ru-RU" smtClean="0"/>
              <a:t>29.08.2023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201244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7D5AD5-8D4F-4BCD-9301-F210FCBE76E7}" type="datetimeFigureOut">
              <a:rPr lang="ru-RU" smtClean="0"/>
              <a:t>29.08.2023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324325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7D5AD5-8D4F-4BCD-9301-F210FCBE76E7}" type="datetimeFigureOut">
              <a:rPr lang="ru-RU" smtClean="0"/>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177891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7D5AD5-8D4F-4BCD-9301-F210FCBE76E7}" type="datetimeFigureOut">
              <a:rPr lang="ru-RU" smtClean="0"/>
              <a:t>29.08.2023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72A452-C395-4749-B802-8E8EE9EFE0E1}" type="slidenum">
              <a:rPr lang="ru-RU" smtClean="0"/>
              <a:t>‹#›</a:t>
            </a:fld>
            <a:endParaRPr lang="ru-RU"/>
          </a:p>
        </p:txBody>
      </p:sp>
    </p:spTree>
    <p:extLst>
      <p:ext uri="{BB962C8B-B14F-4D97-AF65-F5344CB8AC3E}">
        <p14:creationId xmlns:p14="http://schemas.microsoft.com/office/powerpoint/2010/main" val="376834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D5AD5-8D4F-4BCD-9301-F210FCBE76E7}" type="datetimeFigureOut">
              <a:rPr lang="ru-RU" smtClean="0"/>
              <a:t>29.08.2023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2A452-C395-4749-B802-8E8EE9EFE0E1}" type="slidenum">
              <a:rPr lang="ru-RU" smtClean="0"/>
              <a:t>‹#›</a:t>
            </a:fld>
            <a:endParaRPr lang="ru-RU"/>
          </a:p>
        </p:txBody>
      </p:sp>
    </p:spTree>
    <p:extLst>
      <p:ext uri="{BB962C8B-B14F-4D97-AF65-F5344CB8AC3E}">
        <p14:creationId xmlns:p14="http://schemas.microsoft.com/office/powerpoint/2010/main" val="2250986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24.wmf"/><Relationship Id="rId5" Type="http://schemas.openxmlformats.org/officeDocument/2006/relationships/oleObject" Target="../embeddings/oleObject11.bin"/><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5.w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6.emf"/><Relationship Id="rId5" Type="http://schemas.openxmlformats.org/officeDocument/2006/relationships/oleObject" Target="../embeddings/oleObject13.bin"/><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29.w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33.emf"/><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34.wmf"/><Relationship Id="rId5" Type="http://schemas.openxmlformats.org/officeDocument/2006/relationships/oleObject" Target="../embeddings/oleObject16.bin"/><Relationship Id="rId4" Type="http://schemas.openxmlformats.org/officeDocument/2006/relationships/image" Target="../media/image35.tif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7.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image" Target="../media/image36.wmf"/><Relationship Id="rId4" Type="http://schemas.openxmlformats.org/officeDocument/2006/relationships/oleObject" Target="../embeddings/oleObject17.bin"/><Relationship Id="rId9" Type="http://schemas.openxmlformats.org/officeDocument/2006/relationships/image" Target="../media/image38.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9.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1.w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22.bin"/><Relationship Id="rId5" Type="http://schemas.openxmlformats.org/officeDocument/2006/relationships/image" Target="../media/image40.wmf"/><Relationship Id="rId4" Type="http://schemas.openxmlformats.org/officeDocument/2006/relationships/oleObject" Target="../embeddings/oleObject2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43.wm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45.wmf"/><Relationship Id="rId5" Type="http://schemas.openxmlformats.org/officeDocument/2006/relationships/oleObject" Target="../embeddings/oleObject26.bin"/><Relationship Id="rId4"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46.wmf"/><Relationship Id="rId4" Type="http://schemas.openxmlformats.org/officeDocument/2006/relationships/oleObject" Target="../embeddings/oleObject27.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49.wmf"/><Relationship Id="rId4" Type="http://schemas.openxmlformats.org/officeDocument/2006/relationships/oleObject" Target="../embeddings/oleObject28.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oleObject" Target="../embeddings/oleObject29.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31.bin"/><Relationship Id="rId5" Type="http://schemas.openxmlformats.org/officeDocument/2006/relationships/image" Target="../media/image52.wmf"/><Relationship Id="rId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56.wmf"/><Relationship Id="rId4" Type="http://schemas.openxmlformats.org/officeDocument/2006/relationships/oleObject" Target="../embeddings/oleObject3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57.wmf"/><Relationship Id="rId4" Type="http://schemas.openxmlformats.org/officeDocument/2006/relationships/oleObject" Target="../embeddings/oleObject33.bin"/></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0.w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64.png"/><Relationship Id="rId4" Type="http://schemas.openxmlformats.org/officeDocument/2006/relationships/oleObject" Target="../embeddings/oleObject34.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5.wmf"/><Relationship Id="rId5" Type="http://schemas.openxmlformats.org/officeDocument/2006/relationships/image" Target="../media/image12.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6.wmf"/><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www.nobelprize.org/nobel_prizes/physics/laureates/1975/bohr.html" TargetMode="External"/><Relationship Id="rId1" Type="http://schemas.openxmlformats.org/officeDocument/2006/relationships/slideLayout" Target="../slideLayouts/slideLayout7.xml"/><Relationship Id="rId6" Type="http://schemas.openxmlformats.org/officeDocument/2006/relationships/hyperlink" Target="http://www.nobelprize.org/nobel_prizes/physics/laureates/1975/rainwater.html" TargetMode="External"/><Relationship Id="rId5" Type="http://schemas.openxmlformats.org/officeDocument/2006/relationships/image" Target="../media/image18.jpeg"/><Relationship Id="rId4" Type="http://schemas.openxmlformats.org/officeDocument/2006/relationships/hyperlink" Target="http://www.nobelprize.org/nobel_prizes/physics/laureates/1975/mottelson.html" TargetMode="Externa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5"/>
          <p:cNvSpPr txBox="1">
            <a:spLocks noChangeArrowheads="1"/>
          </p:cNvSpPr>
          <p:nvPr/>
        </p:nvSpPr>
        <p:spPr bwMode="auto">
          <a:xfrm>
            <a:off x="1691680" y="1844824"/>
            <a:ext cx="5328592" cy="584775"/>
          </a:xfrm>
          <a:prstGeom prst="rect">
            <a:avLst/>
          </a:prstGeom>
          <a:noFill/>
          <a:ln w="9525">
            <a:noFill/>
            <a:miter lim="800000"/>
            <a:headEnd/>
            <a:tailEnd/>
          </a:ln>
        </p:spPr>
        <p:txBody>
          <a:bodyPr wrap="square">
            <a:spAutoFit/>
          </a:bodyPr>
          <a:lstStyle/>
          <a:p>
            <a:r>
              <a:rPr lang="en-US" sz="3200" b="1" dirty="0" smtClean="0"/>
              <a:t>Heaviest Nuclei and Atoms  </a:t>
            </a:r>
            <a:endParaRPr lang="en-US" sz="3200" b="1" dirty="0"/>
          </a:p>
        </p:txBody>
      </p:sp>
      <p:sp>
        <p:nvSpPr>
          <p:cNvPr id="50179" name="TextBox 5"/>
          <p:cNvSpPr txBox="1">
            <a:spLocks noChangeArrowheads="1"/>
          </p:cNvSpPr>
          <p:nvPr/>
        </p:nvSpPr>
        <p:spPr bwMode="auto">
          <a:xfrm>
            <a:off x="3127375" y="2790731"/>
            <a:ext cx="3100809" cy="461665"/>
          </a:xfrm>
          <a:prstGeom prst="rect">
            <a:avLst/>
          </a:prstGeom>
          <a:noFill/>
          <a:ln w="9525">
            <a:noFill/>
            <a:miter lim="800000"/>
            <a:headEnd/>
            <a:tailEnd/>
          </a:ln>
        </p:spPr>
        <p:txBody>
          <a:bodyPr wrap="square">
            <a:spAutoFit/>
          </a:bodyPr>
          <a:lstStyle/>
          <a:p>
            <a:r>
              <a:rPr lang="en-US" sz="2400" b="1" dirty="0" smtClean="0">
                <a:solidFill>
                  <a:schemeClr val="tx1"/>
                </a:solidFill>
                <a:latin typeface="Comic Sans MS" pitchFamily="66" charset="0"/>
              </a:rPr>
              <a:t>Yuri </a:t>
            </a:r>
            <a:r>
              <a:rPr lang="en-US" sz="2400" b="1" dirty="0" err="1" smtClean="0">
                <a:solidFill>
                  <a:schemeClr val="tx1"/>
                </a:solidFill>
                <a:latin typeface="Comic Sans MS" pitchFamily="66" charset="0"/>
              </a:rPr>
              <a:t>Oganessian</a:t>
            </a:r>
            <a:endParaRPr lang="ru-RU" sz="2400" b="1" dirty="0">
              <a:solidFill>
                <a:schemeClr val="tx1"/>
              </a:solidFill>
              <a:latin typeface="Comic Sans MS" pitchFamily="66" charset="0"/>
            </a:endParaRPr>
          </a:p>
        </p:txBody>
      </p:sp>
      <p:sp>
        <p:nvSpPr>
          <p:cNvPr id="50180" name="TextBox 5"/>
          <p:cNvSpPr txBox="1">
            <a:spLocks noChangeArrowheads="1"/>
          </p:cNvSpPr>
          <p:nvPr/>
        </p:nvSpPr>
        <p:spPr bwMode="auto">
          <a:xfrm>
            <a:off x="755576" y="3462099"/>
            <a:ext cx="6700838" cy="830997"/>
          </a:xfrm>
          <a:prstGeom prst="rect">
            <a:avLst/>
          </a:prstGeom>
          <a:noFill/>
          <a:ln w="9525">
            <a:noFill/>
            <a:miter lim="800000"/>
            <a:headEnd/>
            <a:tailEnd/>
          </a:ln>
        </p:spPr>
        <p:txBody>
          <a:bodyPr>
            <a:spAutoFit/>
          </a:bodyPr>
          <a:lstStyle/>
          <a:p>
            <a:pPr algn="ctr"/>
            <a:r>
              <a:rPr lang="en-US" sz="2400" b="1" dirty="0" err="1" smtClean="0">
                <a:solidFill>
                  <a:schemeClr val="tx1"/>
                </a:solidFill>
              </a:rPr>
              <a:t>Flerov</a:t>
            </a:r>
            <a:r>
              <a:rPr lang="en-US" sz="2400" b="1" dirty="0" smtClean="0">
                <a:solidFill>
                  <a:schemeClr val="tx1"/>
                </a:solidFill>
              </a:rPr>
              <a:t> Laboratory of Nuclear Reactions</a:t>
            </a:r>
            <a:endParaRPr lang="ru-RU" sz="2400" b="1" dirty="0">
              <a:solidFill>
                <a:schemeClr val="tx1"/>
              </a:solidFill>
            </a:endParaRPr>
          </a:p>
          <a:p>
            <a:pPr algn="ctr"/>
            <a:r>
              <a:rPr lang="en-US" sz="2400" b="1" dirty="0" smtClean="0">
                <a:solidFill>
                  <a:schemeClr val="tx1"/>
                </a:solidFill>
              </a:rPr>
              <a:t>Joint Institute for Nuclear Research</a:t>
            </a:r>
            <a:endParaRPr lang="ru-RU" sz="2400" b="1" dirty="0">
              <a:solidFill>
                <a:schemeClr val="tx1"/>
              </a:solidFill>
            </a:endParaRPr>
          </a:p>
        </p:txBody>
      </p:sp>
      <p:sp>
        <p:nvSpPr>
          <p:cNvPr id="50181" name="TextBox 6"/>
          <p:cNvSpPr txBox="1">
            <a:spLocks noChangeArrowheads="1"/>
          </p:cNvSpPr>
          <p:nvPr/>
        </p:nvSpPr>
        <p:spPr bwMode="auto">
          <a:xfrm>
            <a:off x="2771800" y="4884866"/>
            <a:ext cx="6086723" cy="400110"/>
          </a:xfrm>
          <a:prstGeom prst="rect">
            <a:avLst/>
          </a:prstGeom>
          <a:noFill/>
          <a:ln w="9525">
            <a:noFill/>
            <a:miter lim="800000"/>
            <a:headEnd/>
            <a:tailEnd/>
          </a:ln>
        </p:spPr>
        <p:txBody>
          <a:bodyPr wrap="square">
            <a:spAutoFit/>
          </a:bodyPr>
          <a:lstStyle/>
          <a:p>
            <a:pPr algn="r"/>
            <a:r>
              <a:rPr lang="en-US" sz="2000" b="1" dirty="0" smtClean="0">
                <a:solidFill>
                  <a:srgbClr val="7030A0"/>
                </a:solidFill>
                <a:latin typeface="Comic Sans MS" panose="030F0702030302020204" pitchFamily="66" charset="0"/>
              </a:rPr>
              <a:t>August 30, 2022, Minsk, Republic of Belarus </a:t>
            </a:r>
            <a:endParaRPr lang="ru-RU" sz="2000" b="1" dirty="0">
              <a:solidFill>
                <a:srgbClr val="7030A0"/>
              </a:solidFill>
              <a:latin typeface="Comic Sans MS" panose="030F0702030302020204" pitchFamily="66" charset="0"/>
            </a:endParaRPr>
          </a:p>
        </p:txBody>
      </p:sp>
      <p:sp>
        <p:nvSpPr>
          <p:cNvPr id="7" name="TextBox 6"/>
          <p:cNvSpPr txBox="1">
            <a:spLocks noChangeArrowheads="1"/>
          </p:cNvSpPr>
          <p:nvPr/>
        </p:nvSpPr>
        <p:spPr bwMode="auto">
          <a:xfrm>
            <a:off x="107504" y="436602"/>
            <a:ext cx="8697030" cy="400110"/>
          </a:xfrm>
          <a:prstGeom prst="rect">
            <a:avLst/>
          </a:prstGeom>
          <a:noFill/>
          <a:ln w="9525">
            <a:noFill/>
            <a:miter lim="800000"/>
            <a:headEnd/>
            <a:tailEnd/>
          </a:ln>
        </p:spPr>
        <p:txBody>
          <a:bodyPr wrap="square">
            <a:spAutoFit/>
          </a:bodyPr>
          <a:lstStyle/>
          <a:p>
            <a:r>
              <a:rPr lang="en-US" sz="2000" b="1" dirty="0" smtClean="0">
                <a:solidFill>
                  <a:srgbClr val="7030A0"/>
                </a:solidFill>
                <a:latin typeface="Comic Sans MS" panose="030F0702030302020204" pitchFamily="66" charset="0"/>
              </a:rPr>
              <a:t>The XV-</a:t>
            </a:r>
            <a:r>
              <a:rPr lang="en-US" sz="2000" b="1" dirty="0" err="1" smtClean="0">
                <a:solidFill>
                  <a:srgbClr val="7030A0"/>
                </a:solidFill>
                <a:latin typeface="Comic Sans MS" panose="030F0702030302020204" pitchFamily="66" charset="0"/>
              </a:rPr>
              <a:t>th</a:t>
            </a:r>
            <a:r>
              <a:rPr lang="en-US" sz="2000" b="1" dirty="0" smtClean="0">
                <a:solidFill>
                  <a:srgbClr val="7030A0"/>
                </a:solidFill>
                <a:latin typeface="Comic Sans MS" panose="030F0702030302020204" pitchFamily="66" charset="0"/>
              </a:rPr>
              <a:t> International School-Conference of Micro-world Physics</a:t>
            </a:r>
          </a:p>
        </p:txBody>
      </p:sp>
    </p:spTree>
    <p:extLst>
      <p:ext uri="{BB962C8B-B14F-4D97-AF65-F5344CB8AC3E}">
        <p14:creationId xmlns:p14="http://schemas.microsoft.com/office/powerpoint/2010/main" val="911659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827088" y="692150"/>
          <a:ext cx="3959225" cy="5400675"/>
        </p:xfrm>
        <a:graphic>
          <a:graphicData uri="http://schemas.openxmlformats.org/presentationml/2006/ole">
            <mc:AlternateContent xmlns:mc="http://schemas.openxmlformats.org/markup-compatibility/2006">
              <mc:Choice xmlns:v="urn:schemas-microsoft-com:vml" Requires="v">
                <p:oleObj spid="_x0000_s36996" name="CorelDRAW" r:id="rId3" imgW="3476520" imgH="5061960" progId="CorelDraw.Graphic.16">
                  <p:embed/>
                </p:oleObj>
              </mc:Choice>
              <mc:Fallback>
                <p:oleObj name="CorelDRAW" r:id="rId3" imgW="3476520" imgH="5061960"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39592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2" name="Группа 41"/>
          <p:cNvGrpSpPr/>
          <p:nvPr/>
        </p:nvGrpSpPr>
        <p:grpSpPr>
          <a:xfrm>
            <a:off x="4502794" y="692150"/>
            <a:ext cx="3957638" cy="5400675"/>
            <a:chOff x="4502794" y="692150"/>
            <a:chExt cx="3957638" cy="5400675"/>
          </a:xfrm>
        </p:grpSpPr>
        <p:graphicFrame>
          <p:nvGraphicFramePr>
            <p:cNvPr id="46083" name="Object 3"/>
            <p:cNvGraphicFramePr>
              <a:graphicFrameLocks noChangeAspect="1"/>
            </p:cNvGraphicFramePr>
            <p:nvPr/>
          </p:nvGraphicFramePr>
          <p:xfrm>
            <a:off x="4502794" y="692150"/>
            <a:ext cx="3957638" cy="5400675"/>
          </p:xfrm>
          <a:graphic>
            <a:graphicData uri="http://schemas.openxmlformats.org/presentationml/2006/ole">
              <mc:AlternateContent xmlns:mc="http://schemas.openxmlformats.org/markup-compatibility/2006">
                <mc:Choice xmlns:v="urn:schemas-microsoft-com:vml" Requires="v">
                  <p:oleObj spid="_x0000_s36997" name="CorelDRAW" r:id="rId5" imgW="3476520" imgH="5061960" progId="CorelDraw.Graphic.16">
                    <p:embed/>
                  </p:oleObj>
                </mc:Choice>
                <mc:Fallback>
                  <p:oleObj name="CorelDRAW" r:id="rId5" imgW="3476520" imgH="5061960" progId="CorelDraw.Graphic.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794" y="692150"/>
                          <a:ext cx="3957638"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Группа 9"/>
            <p:cNvGrpSpPr/>
            <p:nvPr/>
          </p:nvGrpSpPr>
          <p:grpSpPr>
            <a:xfrm>
              <a:off x="4898132" y="1118880"/>
              <a:ext cx="381486" cy="1529676"/>
              <a:chOff x="4898132" y="1118880"/>
              <a:chExt cx="381486" cy="1529676"/>
            </a:xfrm>
          </p:grpSpPr>
          <p:sp>
            <p:nvSpPr>
              <p:cNvPr id="5" name="TextBox 4"/>
              <p:cNvSpPr txBox="1"/>
              <p:nvPr/>
            </p:nvSpPr>
            <p:spPr>
              <a:xfrm>
                <a:off x="4966712" y="1118880"/>
                <a:ext cx="312906" cy="369332"/>
              </a:xfrm>
              <a:prstGeom prst="rect">
                <a:avLst/>
              </a:prstGeom>
              <a:noFill/>
            </p:spPr>
            <p:txBody>
              <a:bodyPr wrap="none" rtlCol="0">
                <a:spAutoFit/>
              </a:bodyPr>
              <a:lstStyle/>
              <a:p>
                <a:r>
                  <a:rPr lang="en-US" b="1" dirty="0" smtClean="0">
                    <a:latin typeface="+mn-lt"/>
                  </a:rPr>
                  <a:t>0</a:t>
                </a:r>
                <a:endParaRPr lang="ru-RU" b="1" dirty="0">
                  <a:latin typeface="+mn-lt"/>
                </a:endParaRPr>
              </a:p>
            </p:txBody>
          </p:sp>
          <p:sp>
            <p:nvSpPr>
              <p:cNvPr id="6" name="TextBox 5"/>
              <p:cNvSpPr txBox="1"/>
              <p:nvPr/>
            </p:nvSpPr>
            <p:spPr>
              <a:xfrm>
                <a:off x="4905752" y="1412776"/>
                <a:ext cx="372218" cy="369332"/>
              </a:xfrm>
              <a:prstGeom prst="rect">
                <a:avLst/>
              </a:prstGeom>
              <a:noFill/>
            </p:spPr>
            <p:txBody>
              <a:bodyPr wrap="none" rtlCol="0">
                <a:spAutoFit/>
              </a:bodyPr>
              <a:lstStyle/>
              <a:p>
                <a:r>
                  <a:rPr lang="en-US" b="1" dirty="0" smtClean="0">
                    <a:latin typeface="+mn-lt"/>
                  </a:rPr>
                  <a:t>-2</a:t>
                </a:r>
                <a:endParaRPr lang="ru-RU" b="1" dirty="0">
                  <a:latin typeface="+mn-lt"/>
                </a:endParaRPr>
              </a:p>
            </p:txBody>
          </p:sp>
          <p:sp>
            <p:nvSpPr>
              <p:cNvPr id="7" name="TextBox 6"/>
              <p:cNvSpPr txBox="1"/>
              <p:nvPr/>
            </p:nvSpPr>
            <p:spPr>
              <a:xfrm>
                <a:off x="4898132" y="1706672"/>
                <a:ext cx="372218" cy="369332"/>
              </a:xfrm>
              <a:prstGeom prst="rect">
                <a:avLst/>
              </a:prstGeom>
              <a:noFill/>
            </p:spPr>
            <p:txBody>
              <a:bodyPr wrap="none" rtlCol="0">
                <a:spAutoFit/>
              </a:bodyPr>
              <a:lstStyle/>
              <a:p>
                <a:r>
                  <a:rPr lang="en-US" b="1" dirty="0" smtClean="0">
                    <a:latin typeface="+mn-lt"/>
                  </a:rPr>
                  <a:t>-4</a:t>
                </a:r>
                <a:endParaRPr lang="ru-RU" b="1" dirty="0">
                  <a:latin typeface="+mn-lt"/>
                </a:endParaRPr>
              </a:p>
            </p:txBody>
          </p:sp>
          <p:sp>
            <p:nvSpPr>
              <p:cNvPr id="8" name="TextBox 7"/>
              <p:cNvSpPr txBox="1"/>
              <p:nvPr/>
            </p:nvSpPr>
            <p:spPr>
              <a:xfrm>
                <a:off x="4901942" y="1992948"/>
                <a:ext cx="372218" cy="369332"/>
              </a:xfrm>
              <a:prstGeom prst="rect">
                <a:avLst/>
              </a:prstGeom>
              <a:noFill/>
            </p:spPr>
            <p:txBody>
              <a:bodyPr wrap="none" rtlCol="0">
                <a:spAutoFit/>
              </a:bodyPr>
              <a:lstStyle/>
              <a:p>
                <a:r>
                  <a:rPr lang="en-US" b="1" dirty="0" smtClean="0">
                    <a:latin typeface="+mn-lt"/>
                  </a:rPr>
                  <a:t>-6</a:t>
                </a:r>
                <a:endParaRPr lang="ru-RU" b="1" dirty="0">
                  <a:latin typeface="+mn-lt"/>
                </a:endParaRPr>
              </a:p>
            </p:txBody>
          </p:sp>
          <p:sp>
            <p:nvSpPr>
              <p:cNvPr id="9" name="TextBox 8"/>
              <p:cNvSpPr txBox="1"/>
              <p:nvPr/>
            </p:nvSpPr>
            <p:spPr>
              <a:xfrm>
                <a:off x="4898132" y="2279224"/>
                <a:ext cx="372218" cy="369332"/>
              </a:xfrm>
              <a:prstGeom prst="rect">
                <a:avLst/>
              </a:prstGeom>
              <a:noFill/>
            </p:spPr>
            <p:txBody>
              <a:bodyPr wrap="none" rtlCol="0">
                <a:spAutoFit/>
              </a:bodyPr>
              <a:lstStyle/>
              <a:p>
                <a:r>
                  <a:rPr lang="en-US" b="1" dirty="0" smtClean="0">
                    <a:latin typeface="+mn-lt"/>
                  </a:rPr>
                  <a:t>-8</a:t>
                </a:r>
                <a:endParaRPr lang="ru-RU" b="1" dirty="0">
                  <a:latin typeface="+mn-lt"/>
                </a:endParaRPr>
              </a:p>
            </p:txBody>
          </p:sp>
        </p:grpSp>
        <p:grpSp>
          <p:nvGrpSpPr>
            <p:cNvPr id="11" name="Группа 10"/>
            <p:cNvGrpSpPr/>
            <p:nvPr/>
          </p:nvGrpSpPr>
          <p:grpSpPr>
            <a:xfrm>
              <a:off x="4878700" y="2668934"/>
              <a:ext cx="381486" cy="1529676"/>
              <a:chOff x="4898132" y="1118880"/>
              <a:chExt cx="381486" cy="1529676"/>
            </a:xfrm>
          </p:grpSpPr>
          <p:sp>
            <p:nvSpPr>
              <p:cNvPr id="12" name="TextBox 11"/>
              <p:cNvSpPr txBox="1"/>
              <p:nvPr/>
            </p:nvSpPr>
            <p:spPr>
              <a:xfrm>
                <a:off x="4966712" y="1118880"/>
                <a:ext cx="312906" cy="369332"/>
              </a:xfrm>
              <a:prstGeom prst="rect">
                <a:avLst/>
              </a:prstGeom>
              <a:noFill/>
            </p:spPr>
            <p:txBody>
              <a:bodyPr wrap="none" rtlCol="0">
                <a:spAutoFit/>
              </a:bodyPr>
              <a:lstStyle/>
              <a:p>
                <a:r>
                  <a:rPr lang="en-US" b="1" dirty="0" smtClean="0">
                    <a:latin typeface="+mn-lt"/>
                  </a:rPr>
                  <a:t>0</a:t>
                </a:r>
                <a:endParaRPr lang="ru-RU" b="1" dirty="0">
                  <a:latin typeface="+mn-lt"/>
                </a:endParaRPr>
              </a:p>
            </p:txBody>
          </p:sp>
          <p:sp>
            <p:nvSpPr>
              <p:cNvPr id="13" name="TextBox 12"/>
              <p:cNvSpPr txBox="1"/>
              <p:nvPr/>
            </p:nvSpPr>
            <p:spPr>
              <a:xfrm>
                <a:off x="4905752" y="1412776"/>
                <a:ext cx="372218" cy="369332"/>
              </a:xfrm>
              <a:prstGeom prst="rect">
                <a:avLst/>
              </a:prstGeom>
              <a:noFill/>
            </p:spPr>
            <p:txBody>
              <a:bodyPr wrap="none" rtlCol="0">
                <a:spAutoFit/>
              </a:bodyPr>
              <a:lstStyle/>
              <a:p>
                <a:r>
                  <a:rPr lang="en-US" b="1" dirty="0" smtClean="0">
                    <a:latin typeface="+mn-lt"/>
                  </a:rPr>
                  <a:t>-2</a:t>
                </a:r>
                <a:endParaRPr lang="ru-RU" b="1" dirty="0">
                  <a:latin typeface="+mn-lt"/>
                </a:endParaRPr>
              </a:p>
            </p:txBody>
          </p:sp>
          <p:sp>
            <p:nvSpPr>
              <p:cNvPr id="14" name="TextBox 13"/>
              <p:cNvSpPr txBox="1"/>
              <p:nvPr/>
            </p:nvSpPr>
            <p:spPr>
              <a:xfrm>
                <a:off x="4898132" y="1706672"/>
                <a:ext cx="372218" cy="369332"/>
              </a:xfrm>
              <a:prstGeom prst="rect">
                <a:avLst/>
              </a:prstGeom>
              <a:noFill/>
            </p:spPr>
            <p:txBody>
              <a:bodyPr wrap="none" rtlCol="0">
                <a:spAutoFit/>
              </a:bodyPr>
              <a:lstStyle/>
              <a:p>
                <a:r>
                  <a:rPr lang="en-US" b="1" dirty="0" smtClean="0">
                    <a:latin typeface="+mn-lt"/>
                  </a:rPr>
                  <a:t>-4</a:t>
                </a:r>
                <a:endParaRPr lang="ru-RU" b="1" dirty="0">
                  <a:latin typeface="+mn-lt"/>
                </a:endParaRPr>
              </a:p>
            </p:txBody>
          </p:sp>
          <p:sp>
            <p:nvSpPr>
              <p:cNvPr id="15" name="TextBox 14"/>
              <p:cNvSpPr txBox="1"/>
              <p:nvPr/>
            </p:nvSpPr>
            <p:spPr>
              <a:xfrm>
                <a:off x="4901942" y="1992948"/>
                <a:ext cx="372218" cy="369332"/>
              </a:xfrm>
              <a:prstGeom prst="rect">
                <a:avLst/>
              </a:prstGeom>
              <a:noFill/>
            </p:spPr>
            <p:txBody>
              <a:bodyPr wrap="none" rtlCol="0">
                <a:spAutoFit/>
              </a:bodyPr>
              <a:lstStyle/>
              <a:p>
                <a:r>
                  <a:rPr lang="en-US" b="1" dirty="0" smtClean="0">
                    <a:latin typeface="+mn-lt"/>
                  </a:rPr>
                  <a:t>-6</a:t>
                </a:r>
                <a:endParaRPr lang="ru-RU" b="1" dirty="0">
                  <a:latin typeface="+mn-lt"/>
                </a:endParaRPr>
              </a:p>
            </p:txBody>
          </p:sp>
          <p:sp>
            <p:nvSpPr>
              <p:cNvPr id="16" name="TextBox 15"/>
              <p:cNvSpPr txBox="1"/>
              <p:nvPr/>
            </p:nvSpPr>
            <p:spPr>
              <a:xfrm>
                <a:off x="4898132" y="2279224"/>
                <a:ext cx="372218" cy="369332"/>
              </a:xfrm>
              <a:prstGeom prst="rect">
                <a:avLst/>
              </a:prstGeom>
              <a:noFill/>
            </p:spPr>
            <p:txBody>
              <a:bodyPr wrap="none" rtlCol="0">
                <a:spAutoFit/>
              </a:bodyPr>
              <a:lstStyle/>
              <a:p>
                <a:r>
                  <a:rPr lang="en-US" b="1" dirty="0" smtClean="0">
                    <a:latin typeface="+mn-lt"/>
                  </a:rPr>
                  <a:t>-8</a:t>
                </a:r>
                <a:endParaRPr lang="ru-RU" b="1" dirty="0">
                  <a:latin typeface="+mn-lt"/>
                </a:endParaRPr>
              </a:p>
            </p:txBody>
          </p:sp>
        </p:grpSp>
        <p:grpSp>
          <p:nvGrpSpPr>
            <p:cNvPr id="17" name="Группа 16"/>
            <p:cNvGrpSpPr/>
            <p:nvPr/>
          </p:nvGrpSpPr>
          <p:grpSpPr>
            <a:xfrm>
              <a:off x="4859268" y="4241848"/>
              <a:ext cx="381486" cy="1529676"/>
              <a:chOff x="4898132" y="1118880"/>
              <a:chExt cx="381486" cy="1529676"/>
            </a:xfrm>
          </p:grpSpPr>
          <p:sp>
            <p:nvSpPr>
              <p:cNvPr id="18" name="TextBox 17"/>
              <p:cNvSpPr txBox="1"/>
              <p:nvPr/>
            </p:nvSpPr>
            <p:spPr>
              <a:xfrm>
                <a:off x="4966712" y="1118880"/>
                <a:ext cx="312906" cy="369332"/>
              </a:xfrm>
              <a:prstGeom prst="rect">
                <a:avLst/>
              </a:prstGeom>
              <a:noFill/>
            </p:spPr>
            <p:txBody>
              <a:bodyPr wrap="none" rtlCol="0">
                <a:spAutoFit/>
              </a:bodyPr>
              <a:lstStyle/>
              <a:p>
                <a:r>
                  <a:rPr lang="en-US" b="1" dirty="0" smtClean="0">
                    <a:latin typeface="+mn-lt"/>
                  </a:rPr>
                  <a:t>0</a:t>
                </a:r>
                <a:endParaRPr lang="ru-RU" b="1" dirty="0">
                  <a:latin typeface="+mn-lt"/>
                </a:endParaRPr>
              </a:p>
            </p:txBody>
          </p:sp>
          <p:sp>
            <p:nvSpPr>
              <p:cNvPr id="19" name="TextBox 18"/>
              <p:cNvSpPr txBox="1"/>
              <p:nvPr/>
            </p:nvSpPr>
            <p:spPr>
              <a:xfrm>
                <a:off x="4905752" y="1412776"/>
                <a:ext cx="372218" cy="369332"/>
              </a:xfrm>
              <a:prstGeom prst="rect">
                <a:avLst/>
              </a:prstGeom>
              <a:noFill/>
            </p:spPr>
            <p:txBody>
              <a:bodyPr wrap="none" rtlCol="0">
                <a:spAutoFit/>
              </a:bodyPr>
              <a:lstStyle/>
              <a:p>
                <a:r>
                  <a:rPr lang="en-US" b="1" dirty="0" smtClean="0">
                    <a:latin typeface="+mn-lt"/>
                  </a:rPr>
                  <a:t>-2</a:t>
                </a:r>
                <a:endParaRPr lang="ru-RU" b="1" dirty="0">
                  <a:latin typeface="+mn-lt"/>
                </a:endParaRPr>
              </a:p>
            </p:txBody>
          </p:sp>
          <p:sp>
            <p:nvSpPr>
              <p:cNvPr id="20" name="TextBox 19"/>
              <p:cNvSpPr txBox="1"/>
              <p:nvPr/>
            </p:nvSpPr>
            <p:spPr>
              <a:xfrm>
                <a:off x="4898132" y="1706672"/>
                <a:ext cx="372218" cy="369332"/>
              </a:xfrm>
              <a:prstGeom prst="rect">
                <a:avLst/>
              </a:prstGeom>
              <a:noFill/>
            </p:spPr>
            <p:txBody>
              <a:bodyPr wrap="none" rtlCol="0">
                <a:spAutoFit/>
              </a:bodyPr>
              <a:lstStyle/>
              <a:p>
                <a:r>
                  <a:rPr lang="en-US" b="1" dirty="0" smtClean="0">
                    <a:latin typeface="+mn-lt"/>
                  </a:rPr>
                  <a:t>-4</a:t>
                </a:r>
                <a:endParaRPr lang="ru-RU" b="1" dirty="0">
                  <a:latin typeface="+mn-lt"/>
                </a:endParaRPr>
              </a:p>
            </p:txBody>
          </p:sp>
          <p:sp>
            <p:nvSpPr>
              <p:cNvPr id="21" name="TextBox 20"/>
              <p:cNvSpPr txBox="1"/>
              <p:nvPr/>
            </p:nvSpPr>
            <p:spPr>
              <a:xfrm>
                <a:off x="4901942" y="1992948"/>
                <a:ext cx="372218" cy="369332"/>
              </a:xfrm>
              <a:prstGeom prst="rect">
                <a:avLst/>
              </a:prstGeom>
              <a:noFill/>
            </p:spPr>
            <p:txBody>
              <a:bodyPr wrap="none" rtlCol="0">
                <a:spAutoFit/>
              </a:bodyPr>
              <a:lstStyle/>
              <a:p>
                <a:r>
                  <a:rPr lang="en-US" b="1" dirty="0" smtClean="0">
                    <a:latin typeface="+mn-lt"/>
                  </a:rPr>
                  <a:t>-6</a:t>
                </a:r>
                <a:endParaRPr lang="ru-RU" b="1" dirty="0">
                  <a:latin typeface="+mn-lt"/>
                </a:endParaRPr>
              </a:p>
            </p:txBody>
          </p:sp>
          <p:sp>
            <p:nvSpPr>
              <p:cNvPr id="22" name="TextBox 21"/>
              <p:cNvSpPr txBox="1"/>
              <p:nvPr/>
            </p:nvSpPr>
            <p:spPr>
              <a:xfrm>
                <a:off x="4898132" y="2279224"/>
                <a:ext cx="372218" cy="369332"/>
              </a:xfrm>
              <a:prstGeom prst="rect">
                <a:avLst/>
              </a:prstGeom>
              <a:noFill/>
            </p:spPr>
            <p:txBody>
              <a:bodyPr wrap="none" rtlCol="0">
                <a:spAutoFit/>
              </a:bodyPr>
              <a:lstStyle/>
              <a:p>
                <a:r>
                  <a:rPr lang="en-US" b="1" dirty="0" smtClean="0">
                    <a:latin typeface="+mn-lt"/>
                  </a:rPr>
                  <a:t>-8</a:t>
                </a:r>
                <a:endParaRPr lang="ru-RU" b="1" dirty="0">
                  <a:latin typeface="+mn-lt"/>
                </a:endParaRPr>
              </a:p>
            </p:txBody>
          </p:sp>
        </p:grpSp>
      </p:grpSp>
      <p:grpSp>
        <p:nvGrpSpPr>
          <p:cNvPr id="23" name="Группа 22"/>
          <p:cNvGrpSpPr/>
          <p:nvPr/>
        </p:nvGrpSpPr>
        <p:grpSpPr>
          <a:xfrm>
            <a:off x="1142286" y="4097068"/>
            <a:ext cx="381486" cy="1529676"/>
            <a:chOff x="4898132" y="1118880"/>
            <a:chExt cx="381486" cy="1529676"/>
          </a:xfrm>
        </p:grpSpPr>
        <p:sp>
          <p:nvSpPr>
            <p:cNvPr id="24" name="TextBox 23"/>
            <p:cNvSpPr txBox="1"/>
            <p:nvPr/>
          </p:nvSpPr>
          <p:spPr>
            <a:xfrm>
              <a:off x="4966712" y="1118880"/>
              <a:ext cx="312906" cy="369332"/>
            </a:xfrm>
            <a:prstGeom prst="rect">
              <a:avLst/>
            </a:prstGeom>
            <a:noFill/>
          </p:spPr>
          <p:txBody>
            <a:bodyPr wrap="none" rtlCol="0">
              <a:spAutoFit/>
            </a:bodyPr>
            <a:lstStyle/>
            <a:p>
              <a:r>
                <a:rPr lang="en-US" b="1" dirty="0" smtClean="0">
                  <a:latin typeface="+mn-lt"/>
                </a:rPr>
                <a:t>0</a:t>
              </a:r>
              <a:endParaRPr lang="ru-RU" b="1" dirty="0">
                <a:latin typeface="+mn-lt"/>
              </a:endParaRPr>
            </a:p>
          </p:txBody>
        </p:sp>
        <p:sp>
          <p:nvSpPr>
            <p:cNvPr id="25" name="TextBox 24"/>
            <p:cNvSpPr txBox="1"/>
            <p:nvPr/>
          </p:nvSpPr>
          <p:spPr>
            <a:xfrm>
              <a:off x="4905752" y="1412776"/>
              <a:ext cx="372218" cy="369332"/>
            </a:xfrm>
            <a:prstGeom prst="rect">
              <a:avLst/>
            </a:prstGeom>
            <a:noFill/>
          </p:spPr>
          <p:txBody>
            <a:bodyPr wrap="none" rtlCol="0">
              <a:spAutoFit/>
            </a:bodyPr>
            <a:lstStyle/>
            <a:p>
              <a:r>
                <a:rPr lang="en-US" b="1" dirty="0" smtClean="0">
                  <a:latin typeface="+mn-lt"/>
                </a:rPr>
                <a:t>-2</a:t>
              </a:r>
              <a:endParaRPr lang="ru-RU" b="1" dirty="0">
                <a:latin typeface="+mn-lt"/>
              </a:endParaRPr>
            </a:p>
          </p:txBody>
        </p:sp>
        <p:sp>
          <p:nvSpPr>
            <p:cNvPr id="26" name="TextBox 25"/>
            <p:cNvSpPr txBox="1"/>
            <p:nvPr/>
          </p:nvSpPr>
          <p:spPr>
            <a:xfrm>
              <a:off x="4898132" y="1706672"/>
              <a:ext cx="372218" cy="369332"/>
            </a:xfrm>
            <a:prstGeom prst="rect">
              <a:avLst/>
            </a:prstGeom>
            <a:noFill/>
          </p:spPr>
          <p:txBody>
            <a:bodyPr wrap="none" rtlCol="0">
              <a:spAutoFit/>
            </a:bodyPr>
            <a:lstStyle/>
            <a:p>
              <a:r>
                <a:rPr lang="en-US" b="1" dirty="0" smtClean="0">
                  <a:latin typeface="+mn-lt"/>
                </a:rPr>
                <a:t>-4</a:t>
              </a:r>
              <a:endParaRPr lang="ru-RU" b="1" dirty="0">
                <a:latin typeface="+mn-lt"/>
              </a:endParaRPr>
            </a:p>
          </p:txBody>
        </p:sp>
        <p:sp>
          <p:nvSpPr>
            <p:cNvPr id="27" name="TextBox 26"/>
            <p:cNvSpPr txBox="1"/>
            <p:nvPr/>
          </p:nvSpPr>
          <p:spPr>
            <a:xfrm>
              <a:off x="4901942" y="1992948"/>
              <a:ext cx="372218" cy="369332"/>
            </a:xfrm>
            <a:prstGeom prst="rect">
              <a:avLst/>
            </a:prstGeom>
            <a:noFill/>
          </p:spPr>
          <p:txBody>
            <a:bodyPr wrap="none" rtlCol="0">
              <a:spAutoFit/>
            </a:bodyPr>
            <a:lstStyle/>
            <a:p>
              <a:r>
                <a:rPr lang="en-US" b="1" dirty="0" smtClean="0">
                  <a:latin typeface="+mn-lt"/>
                </a:rPr>
                <a:t>-6</a:t>
              </a:r>
              <a:endParaRPr lang="ru-RU" b="1" dirty="0">
                <a:latin typeface="+mn-lt"/>
              </a:endParaRPr>
            </a:p>
          </p:txBody>
        </p:sp>
        <p:sp>
          <p:nvSpPr>
            <p:cNvPr id="28" name="TextBox 27"/>
            <p:cNvSpPr txBox="1"/>
            <p:nvPr/>
          </p:nvSpPr>
          <p:spPr>
            <a:xfrm>
              <a:off x="4898132" y="2279224"/>
              <a:ext cx="372218" cy="369332"/>
            </a:xfrm>
            <a:prstGeom prst="rect">
              <a:avLst/>
            </a:prstGeom>
            <a:noFill/>
          </p:spPr>
          <p:txBody>
            <a:bodyPr wrap="none" rtlCol="0">
              <a:spAutoFit/>
            </a:bodyPr>
            <a:lstStyle/>
            <a:p>
              <a:r>
                <a:rPr lang="en-US" b="1" dirty="0" smtClean="0">
                  <a:latin typeface="+mn-lt"/>
                </a:rPr>
                <a:t>-8</a:t>
              </a:r>
              <a:endParaRPr lang="ru-RU" b="1" dirty="0">
                <a:latin typeface="+mn-lt"/>
              </a:endParaRPr>
            </a:p>
          </p:txBody>
        </p:sp>
      </p:grpSp>
      <p:grpSp>
        <p:nvGrpSpPr>
          <p:cNvPr id="29" name="Группа 28"/>
          <p:cNvGrpSpPr/>
          <p:nvPr/>
        </p:nvGrpSpPr>
        <p:grpSpPr>
          <a:xfrm>
            <a:off x="1160572" y="2547396"/>
            <a:ext cx="379838" cy="1529676"/>
            <a:chOff x="4898132" y="1118880"/>
            <a:chExt cx="379838" cy="1529676"/>
          </a:xfrm>
        </p:grpSpPr>
        <p:sp>
          <p:nvSpPr>
            <p:cNvPr id="30" name="TextBox 29"/>
            <p:cNvSpPr txBox="1"/>
            <p:nvPr/>
          </p:nvSpPr>
          <p:spPr>
            <a:xfrm>
              <a:off x="4966712" y="1118880"/>
              <a:ext cx="184731" cy="369332"/>
            </a:xfrm>
            <a:prstGeom prst="rect">
              <a:avLst/>
            </a:prstGeom>
            <a:noFill/>
          </p:spPr>
          <p:txBody>
            <a:bodyPr wrap="none" rtlCol="0">
              <a:spAutoFit/>
            </a:bodyPr>
            <a:lstStyle/>
            <a:p>
              <a:endParaRPr lang="ru-RU" b="1" dirty="0">
                <a:latin typeface="+mn-lt"/>
              </a:endParaRPr>
            </a:p>
          </p:txBody>
        </p:sp>
        <p:sp>
          <p:nvSpPr>
            <p:cNvPr id="31" name="TextBox 30"/>
            <p:cNvSpPr txBox="1"/>
            <p:nvPr/>
          </p:nvSpPr>
          <p:spPr>
            <a:xfrm>
              <a:off x="4905752" y="1412776"/>
              <a:ext cx="372218" cy="369332"/>
            </a:xfrm>
            <a:prstGeom prst="rect">
              <a:avLst/>
            </a:prstGeom>
            <a:noFill/>
          </p:spPr>
          <p:txBody>
            <a:bodyPr wrap="none" rtlCol="0">
              <a:spAutoFit/>
            </a:bodyPr>
            <a:lstStyle/>
            <a:p>
              <a:r>
                <a:rPr lang="en-US" b="1" dirty="0" smtClean="0">
                  <a:latin typeface="+mn-lt"/>
                </a:rPr>
                <a:t>-2</a:t>
              </a:r>
              <a:endParaRPr lang="ru-RU" b="1" dirty="0">
                <a:latin typeface="+mn-lt"/>
              </a:endParaRPr>
            </a:p>
          </p:txBody>
        </p:sp>
        <p:sp>
          <p:nvSpPr>
            <p:cNvPr id="32" name="TextBox 31"/>
            <p:cNvSpPr txBox="1"/>
            <p:nvPr/>
          </p:nvSpPr>
          <p:spPr>
            <a:xfrm>
              <a:off x="4898132" y="1706672"/>
              <a:ext cx="372218" cy="369332"/>
            </a:xfrm>
            <a:prstGeom prst="rect">
              <a:avLst/>
            </a:prstGeom>
            <a:noFill/>
          </p:spPr>
          <p:txBody>
            <a:bodyPr wrap="none" rtlCol="0">
              <a:spAutoFit/>
            </a:bodyPr>
            <a:lstStyle/>
            <a:p>
              <a:r>
                <a:rPr lang="en-US" b="1" dirty="0" smtClean="0">
                  <a:latin typeface="+mn-lt"/>
                </a:rPr>
                <a:t>-4</a:t>
              </a:r>
              <a:endParaRPr lang="ru-RU" b="1" dirty="0">
                <a:latin typeface="+mn-lt"/>
              </a:endParaRPr>
            </a:p>
          </p:txBody>
        </p:sp>
        <p:sp>
          <p:nvSpPr>
            <p:cNvPr id="33" name="TextBox 32"/>
            <p:cNvSpPr txBox="1"/>
            <p:nvPr/>
          </p:nvSpPr>
          <p:spPr>
            <a:xfrm>
              <a:off x="4901942" y="1992948"/>
              <a:ext cx="372218" cy="369332"/>
            </a:xfrm>
            <a:prstGeom prst="rect">
              <a:avLst/>
            </a:prstGeom>
            <a:noFill/>
          </p:spPr>
          <p:txBody>
            <a:bodyPr wrap="none" rtlCol="0">
              <a:spAutoFit/>
            </a:bodyPr>
            <a:lstStyle/>
            <a:p>
              <a:r>
                <a:rPr lang="en-US" b="1" dirty="0" smtClean="0">
                  <a:latin typeface="+mn-lt"/>
                </a:rPr>
                <a:t>-6</a:t>
              </a:r>
              <a:endParaRPr lang="ru-RU" b="1" dirty="0">
                <a:latin typeface="+mn-lt"/>
              </a:endParaRPr>
            </a:p>
          </p:txBody>
        </p:sp>
        <p:sp>
          <p:nvSpPr>
            <p:cNvPr id="34" name="TextBox 33"/>
            <p:cNvSpPr txBox="1"/>
            <p:nvPr/>
          </p:nvSpPr>
          <p:spPr>
            <a:xfrm>
              <a:off x="4898132" y="2279224"/>
              <a:ext cx="372218" cy="369332"/>
            </a:xfrm>
            <a:prstGeom prst="rect">
              <a:avLst/>
            </a:prstGeom>
            <a:noFill/>
          </p:spPr>
          <p:txBody>
            <a:bodyPr wrap="none" rtlCol="0">
              <a:spAutoFit/>
            </a:bodyPr>
            <a:lstStyle/>
            <a:p>
              <a:r>
                <a:rPr lang="en-US" b="1" dirty="0" smtClean="0">
                  <a:latin typeface="+mn-lt"/>
                </a:rPr>
                <a:t>-8</a:t>
              </a:r>
              <a:endParaRPr lang="ru-RU" b="1" dirty="0">
                <a:latin typeface="+mn-lt"/>
              </a:endParaRPr>
            </a:p>
          </p:txBody>
        </p:sp>
      </p:grpSp>
      <p:grpSp>
        <p:nvGrpSpPr>
          <p:cNvPr id="41" name="Группа 40"/>
          <p:cNvGrpSpPr/>
          <p:nvPr/>
        </p:nvGrpSpPr>
        <p:grpSpPr>
          <a:xfrm>
            <a:off x="1234758" y="1236394"/>
            <a:ext cx="312906" cy="1529676"/>
            <a:chOff x="539552" y="476672"/>
            <a:chExt cx="312906" cy="1529676"/>
          </a:xfrm>
          <a:solidFill>
            <a:schemeClr val="bg1"/>
          </a:solidFill>
        </p:grpSpPr>
        <p:sp>
          <p:nvSpPr>
            <p:cNvPr id="36" name="TextBox 35"/>
            <p:cNvSpPr txBox="1"/>
            <p:nvPr/>
          </p:nvSpPr>
          <p:spPr>
            <a:xfrm>
              <a:off x="539552" y="476672"/>
              <a:ext cx="312906" cy="369332"/>
            </a:xfrm>
            <a:prstGeom prst="rect">
              <a:avLst/>
            </a:prstGeom>
            <a:grpFill/>
          </p:spPr>
          <p:txBody>
            <a:bodyPr wrap="none" rtlCol="0">
              <a:spAutoFit/>
            </a:bodyPr>
            <a:lstStyle/>
            <a:p>
              <a:r>
                <a:rPr lang="en-US" b="1" dirty="0" smtClean="0">
                  <a:latin typeface="+mn-lt"/>
                </a:rPr>
                <a:t>8</a:t>
              </a:r>
              <a:endParaRPr lang="ru-RU" b="1" dirty="0">
                <a:latin typeface="+mn-lt"/>
              </a:endParaRPr>
            </a:p>
          </p:txBody>
        </p:sp>
        <p:sp>
          <p:nvSpPr>
            <p:cNvPr id="37" name="TextBox 36"/>
            <p:cNvSpPr txBox="1"/>
            <p:nvPr/>
          </p:nvSpPr>
          <p:spPr>
            <a:xfrm>
              <a:off x="547172" y="770568"/>
              <a:ext cx="301686" cy="369332"/>
            </a:xfrm>
            <a:prstGeom prst="rect">
              <a:avLst/>
            </a:prstGeom>
            <a:grpFill/>
          </p:spPr>
          <p:txBody>
            <a:bodyPr wrap="none" rtlCol="0">
              <a:spAutoFit/>
            </a:bodyPr>
            <a:lstStyle/>
            <a:p>
              <a:r>
                <a:rPr lang="en-US" b="1" dirty="0" smtClean="0">
                  <a:latin typeface="+mn-lt"/>
                </a:rPr>
                <a:t>6</a:t>
              </a:r>
              <a:endParaRPr lang="ru-RU" b="1" dirty="0">
                <a:latin typeface="+mn-lt"/>
              </a:endParaRPr>
            </a:p>
          </p:txBody>
        </p:sp>
        <p:sp>
          <p:nvSpPr>
            <p:cNvPr id="38" name="TextBox 37"/>
            <p:cNvSpPr txBox="1"/>
            <p:nvPr/>
          </p:nvSpPr>
          <p:spPr>
            <a:xfrm>
              <a:off x="539552" y="1064464"/>
              <a:ext cx="301686" cy="369332"/>
            </a:xfrm>
            <a:prstGeom prst="rect">
              <a:avLst/>
            </a:prstGeom>
            <a:grpFill/>
          </p:spPr>
          <p:txBody>
            <a:bodyPr wrap="none" rtlCol="0">
              <a:spAutoFit/>
            </a:bodyPr>
            <a:lstStyle/>
            <a:p>
              <a:r>
                <a:rPr lang="en-US" b="1" dirty="0" smtClean="0">
                  <a:latin typeface="+mn-lt"/>
                </a:rPr>
                <a:t>4</a:t>
              </a:r>
              <a:endParaRPr lang="ru-RU" b="1" dirty="0">
                <a:latin typeface="+mn-lt"/>
              </a:endParaRPr>
            </a:p>
          </p:txBody>
        </p:sp>
        <p:sp>
          <p:nvSpPr>
            <p:cNvPr id="39" name="TextBox 38"/>
            <p:cNvSpPr txBox="1"/>
            <p:nvPr/>
          </p:nvSpPr>
          <p:spPr>
            <a:xfrm>
              <a:off x="543362" y="1350740"/>
              <a:ext cx="301686" cy="369332"/>
            </a:xfrm>
            <a:prstGeom prst="rect">
              <a:avLst/>
            </a:prstGeom>
            <a:grpFill/>
          </p:spPr>
          <p:txBody>
            <a:bodyPr wrap="none" rtlCol="0">
              <a:spAutoFit/>
            </a:bodyPr>
            <a:lstStyle/>
            <a:p>
              <a:r>
                <a:rPr lang="en-US" b="1" dirty="0" smtClean="0">
                  <a:latin typeface="+mn-lt"/>
                </a:rPr>
                <a:t>2</a:t>
              </a:r>
              <a:endParaRPr lang="ru-RU" b="1" dirty="0">
                <a:latin typeface="+mn-lt"/>
              </a:endParaRPr>
            </a:p>
          </p:txBody>
        </p:sp>
        <p:sp>
          <p:nvSpPr>
            <p:cNvPr id="40" name="TextBox 39"/>
            <p:cNvSpPr txBox="1"/>
            <p:nvPr/>
          </p:nvSpPr>
          <p:spPr>
            <a:xfrm>
              <a:off x="539552" y="1637016"/>
              <a:ext cx="301686" cy="369332"/>
            </a:xfrm>
            <a:prstGeom prst="rect">
              <a:avLst/>
            </a:prstGeom>
            <a:grpFill/>
          </p:spPr>
          <p:txBody>
            <a:bodyPr wrap="none" rtlCol="0">
              <a:spAutoFit/>
            </a:bodyPr>
            <a:lstStyle/>
            <a:p>
              <a:r>
                <a:rPr lang="en-US" b="1" dirty="0" smtClean="0">
                  <a:latin typeface="+mn-lt"/>
                </a:rPr>
                <a:t>0</a:t>
              </a:r>
              <a:endParaRPr lang="ru-RU" b="1" dirty="0">
                <a:latin typeface="+mn-lt"/>
              </a:endParaRPr>
            </a:p>
          </p:txBody>
        </p:sp>
      </p:grpSp>
      <p:sp>
        <p:nvSpPr>
          <p:cNvPr id="45" name="TextBox 44"/>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0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850900" y="490538"/>
            <a:ext cx="238283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ru-RU" sz="2000" b="1">
                <a:solidFill>
                  <a:srgbClr val="181CBE"/>
                </a:solidFill>
              </a:rPr>
              <a:t>Partial Spontaneous </a:t>
            </a:r>
          </a:p>
          <a:p>
            <a:pPr algn="r">
              <a:spcBef>
                <a:spcPct val="0"/>
              </a:spcBef>
              <a:buFontTx/>
              <a:buNone/>
            </a:pPr>
            <a:r>
              <a:rPr lang="en-US" altLang="ru-RU" sz="2000" b="1">
                <a:solidFill>
                  <a:srgbClr val="181CBE"/>
                </a:solidFill>
              </a:rPr>
              <a:t>Fission Half-Lives</a:t>
            </a:r>
            <a:endParaRPr lang="ru-RU" altLang="ru-RU" sz="2000" b="1">
              <a:solidFill>
                <a:srgbClr val="181CBE"/>
              </a:solidFill>
            </a:endParaRPr>
          </a:p>
        </p:txBody>
      </p:sp>
      <p:grpSp>
        <p:nvGrpSpPr>
          <p:cNvPr id="10243" name="Группа 11"/>
          <p:cNvGrpSpPr>
            <a:grpSpLocks/>
          </p:cNvGrpSpPr>
          <p:nvPr/>
        </p:nvGrpSpPr>
        <p:grpSpPr bwMode="auto">
          <a:xfrm>
            <a:off x="2889250" y="215900"/>
            <a:ext cx="5999163" cy="6172200"/>
            <a:chOff x="2889250" y="216221"/>
            <a:chExt cx="5999163" cy="6173558"/>
          </a:xfrm>
        </p:grpSpPr>
        <p:graphicFrame>
          <p:nvGraphicFramePr>
            <p:cNvPr id="10246" name="Object 5"/>
            <p:cNvGraphicFramePr>
              <a:graphicFrameLocks noChangeAspect="1"/>
            </p:cNvGraphicFramePr>
            <p:nvPr/>
          </p:nvGraphicFramePr>
          <p:xfrm>
            <a:off x="2889250" y="722313"/>
            <a:ext cx="5999163" cy="5608637"/>
          </p:xfrm>
          <a:graphic>
            <a:graphicData uri="http://schemas.openxmlformats.org/presentationml/2006/ole">
              <mc:AlternateContent xmlns:mc="http://schemas.openxmlformats.org/markup-compatibility/2006">
                <mc:Choice xmlns:v="urn:schemas-microsoft-com:vml" Requires="v">
                  <p:oleObj spid="_x0000_s37955" name="CorelDRAW" r:id="rId4" imgW="5126736" imgH="4794504" progId="">
                    <p:embed/>
                  </p:oleObj>
                </mc:Choice>
                <mc:Fallback>
                  <p:oleObj name="CorelDRAW" r:id="rId4" imgW="5126736" imgH="47945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0" y="722313"/>
                          <a:ext cx="5999163"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0247" name="Text Box 7"/>
            <p:cNvSpPr txBox="1">
              <a:spLocks noChangeArrowheads="1"/>
            </p:cNvSpPr>
            <p:nvPr/>
          </p:nvSpPr>
          <p:spPr bwMode="auto">
            <a:xfrm>
              <a:off x="4582795" y="216221"/>
              <a:ext cx="3260764" cy="30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zh-CN" sz="1400"/>
                <a:t>R. Smolańczuk, Phys. Rev. C 56 (1997) 812 </a:t>
              </a:r>
              <a:endParaRPr lang="en-US" altLang="ru-RU" sz="1400">
                <a:ea typeface="SimSun" pitchFamily="2" charset="-122"/>
              </a:endParaRPr>
            </a:p>
          </p:txBody>
        </p:sp>
        <p:sp>
          <p:nvSpPr>
            <p:cNvPr id="10248" name="TextBox 7"/>
            <p:cNvSpPr txBox="1">
              <a:spLocks noChangeArrowheads="1"/>
            </p:cNvSpPr>
            <p:nvPr/>
          </p:nvSpPr>
          <p:spPr bwMode="auto">
            <a:xfrm>
              <a:off x="5074920" y="5958840"/>
              <a:ext cx="3244414" cy="4309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a:latin typeface="Comic Sans MS" pitchFamily="66" charset="0"/>
                </a:rPr>
                <a:t>      </a:t>
              </a:r>
              <a:r>
                <a:rPr lang="en-US" altLang="ru-RU" sz="2200"/>
                <a:t>Parameter of fissility  x</a:t>
              </a:r>
              <a:endParaRPr lang="ru-RU" altLang="ru-RU" sz="2200"/>
            </a:p>
          </p:txBody>
        </p:sp>
        <p:sp>
          <p:nvSpPr>
            <p:cNvPr id="10249" name="TextBox 8"/>
            <p:cNvSpPr txBox="1">
              <a:spLocks noChangeArrowheads="1"/>
            </p:cNvSpPr>
            <p:nvPr/>
          </p:nvSpPr>
          <p:spPr bwMode="auto">
            <a:xfrm>
              <a:off x="7467600" y="4846321"/>
              <a:ext cx="681597" cy="369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LDM</a:t>
              </a:r>
              <a:endParaRPr lang="ru-RU" altLang="ru-RU" sz="1800">
                <a:latin typeface="Comic Sans MS" pitchFamily="66" charset="0"/>
              </a:endParaRPr>
            </a:p>
          </p:txBody>
        </p:sp>
        <p:sp>
          <p:nvSpPr>
            <p:cNvPr id="10250" name="TextBox 9"/>
            <p:cNvSpPr txBox="1">
              <a:spLocks noChangeArrowheads="1"/>
            </p:cNvSpPr>
            <p:nvPr/>
          </p:nvSpPr>
          <p:spPr bwMode="auto">
            <a:xfrm>
              <a:off x="6598920" y="1112520"/>
              <a:ext cx="667170" cy="369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solidFill>
                    <a:srgbClr val="850002"/>
                  </a:solidFill>
                  <a:latin typeface="Comic Sans MS" pitchFamily="66" charset="0"/>
                </a:rPr>
                <a:t>SHE</a:t>
              </a:r>
              <a:endParaRPr lang="ru-RU" altLang="ru-RU" sz="1800">
                <a:solidFill>
                  <a:srgbClr val="850002"/>
                </a:solidFill>
                <a:latin typeface="Comic Sans MS" pitchFamily="66" charset="0"/>
              </a:endParaRPr>
            </a:p>
          </p:txBody>
        </p:sp>
      </p:grpSp>
      <p:sp>
        <p:nvSpPr>
          <p:cNvPr id="10244" name="TextBox 10"/>
          <p:cNvSpPr txBox="1">
            <a:spLocks noChangeArrowheads="1"/>
          </p:cNvSpPr>
          <p:nvPr/>
        </p:nvSpPr>
        <p:spPr bwMode="auto">
          <a:xfrm rot="-5400000">
            <a:off x="1947069" y="2926556"/>
            <a:ext cx="211772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a:t>Log T</a:t>
            </a:r>
            <a:r>
              <a:rPr lang="en-US" altLang="ru-RU" sz="2200" baseline="-25000"/>
              <a:t>SF</a:t>
            </a:r>
            <a:r>
              <a:rPr lang="en-US" altLang="ru-RU" sz="2200"/>
              <a:t> / seconds</a:t>
            </a:r>
            <a:endParaRPr lang="ru-RU" altLang="ru-RU" sz="2200"/>
          </a:p>
        </p:txBody>
      </p:sp>
      <p:sp>
        <p:nvSpPr>
          <p:cNvPr id="12" name="TextBox 11"/>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spTree>
    <p:extLst>
      <p:ext uri="{BB962C8B-B14F-4D97-AF65-F5344CB8AC3E}">
        <p14:creationId xmlns:p14="http://schemas.microsoft.com/office/powerpoint/2010/main" val="2366571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5580063" y="1625600"/>
            <a:ext cx="2944812" cy="1060450"/>
            <a:chOff x="3515" y="799"/>
            <a:chExt cx="1855" cy="668"/>
          </a:xfrm>
        </p:grpSpPr>
        <p:sp>
          <p:nvSpPr>
            <p:cNvPr id="11408" name="Text Box 3"/>
            <p:cNvSpPr txBox="1">
              <a:spLocks noChangeArrowheads="1"/>
            </p:cNvSpPr>
            <p:nvPr/>
          </p:nvSpPr>
          <p:spPr bwMode="auto">
            <a:xfrm>
              <a:off x="4377" y="799"/>
              <a:ext cx="99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Island of </a:t>
              </a:r>
            </a:p>
            <a:p>
              <a:pPr>
                <a:spcBef>
                  <a:spcPct val="0"/>
                </a:spcBef>
                <a:buFontTx/>
                <a:buNone/>
              </a:pPr>
              <a:r>
                <a:rPr lang="en-US" altLang="ru-RU" sz="1600">
                  <a:solidFill>
                    <a:schemeClr val="bg1"/>
                  </a:solidFill>
                  <a:latin typeface="Comic Sans MS" pitchFamily="66" charset="0"/>
                </a:rPr>
                <a:t>         Stability</a:t>
              </a:r>
            </a:p>
            <a:p>
              <a:pPr>
                <a:spcBef>
                  <a:spcPct val="0"/>
                </a:spcBef>
                <a:buFontTx/>
                <a:buNone/>
              </a:pPr>
              <a:endParaRPr lang="en-US" altLang="ru-RU" sz="1600">
                <a:solidFill>
                  <a:schemeClr val="bg1"/>
                </a:solidFill>
                <a:latin typeface="Comic Sans MS" pitchFamily="66" charset="0"/>
              </a:endParaRPr>
            </a:p>
          </p:txBody>
        </p:sp>
        <p:sp>
          <p:nvSpPr>
            <p:cNvPr id="11409" name="Text Box 4"/>
            <p:cNvSpPr txBox="1">
              <a:spLocks noChangeArrowheads="1"/>
            </p:cNvSpPr>
            <p:nvPr/>
          </p:nvSpPr>
          <p:spPr bwMode="auto">
            <a:xfrm>
              <a:off x="3515" y="1253"/>
              <a:ext cx="42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shoal</a:t>
              </a:r>
            </a:p>
          </p:txBody>
        </p:sp>
      </p:grpSp>
      <p:grpSp>
        <p:nvGrpSpPr>
          <p:cNvPr id="11267" name="Group 5"/>
          <p:cNvGrpSpPr>
            <a:grpSpLocks/>
          </p:cNvGrpSpPr>
          <p:nvPr/>
        </p:nvGrpSpPr>
        <p:grpSpPr bwMode="auto">
          <a:xfrm>
            <a:off x="1042988" y="3209925"/>
            <a:ext cx="3300412" cy="1276350"/>
            <a:chOff x="657" y="1797"/>
            <a:chExt cx="2079" cy="804"/>
          </a:xfrm>
        </p:grpSpPr>
        <p:sp>
          <p:nvSpPr>
            <p:cNvPr id="11406" name="Text Box 6"/>
            <p:cNvSpPr txBox="1">
              <a:spLocks noChangeArrowheads="1"/>
            </p:cNvSpPr>
            <p:nvPr/>
          </p:nvSpPr>
          <p:spPr bwMode="auto">
            <a:xfrm>
              <a:off x="2076" y="1797"/>
              <a:ext cx="66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peninsula</a:t>
              </a:r>
            </a:p>
          </p:txBody>
        </p:sp>
        <p:sp>
          <p:nvSpPr>
            <p:cNvPr id="11407" name="Text Box 7"/>
            <p:cNvSpPr txBox="1">
              <a:spLocks noChangeArrowheads="1"/>
            </p:cNvSpPr>
            <p:nvPr/>
          </p:nvSpPr>
          <p:spPr bwMode="auto">
            <a:xfrm>
              <a:off x="657" y="2387"/>
              <a:ext cx="68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continent</a:t>
              </a:r>
            </a:p>
          </p:txBody>
        </p:sp>
      </p:grpSp>
      <p:grpSp>
        <p:nvGrpSpPr>
          <p:cNvPr id="11268" name="Group 8"/>
          <p:cNvGrpSpPr>
            <a:grpSpLocks/>
          </p:cNvGrpSpPr>
          <p:nvPr/>
        </p:nvGrpSpPr>
        <p:grpSpPr bwMode="auto">
          <a:xfrm>
            <a:off x="827088" y="762000"/>
            <a:ext cx="1411287" cy="417513"/>
            <a:chOff x="521" y="255"/>
            <a:chExt cx="889" cy="263"/>
          </a:xfrm>
        </p:grpSpPr>
        <p:sp>
          <p:nvSpPr>
            <p:cNvPr id="11404" name="Text Box 9"/>
            <p:cNvSpPr txBox="1">
              <a:spLocks noChangeArrowheads="1"/>
            </p:cNvSpPr>
            <p:nvPr/>
          </p:nvSpPr>
          <p:spPr bwMode="auto">
            <a:xfrm>
              <a:off x="530" y="266"/>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a:solidFill>
                    <a:schemeClr val="bg1"/>
                  </a:solidFill>
                  <a:latin typeface="Comic Sans MS" pitchFamily="66" charset="0"/>
                </a:rPr>
                <a:t>New lands</a:t>
              </a:r>
            </a:p>
          </p:txBody>
        </p:sp>
        <p:sp>
          <p:nvSpPr>
            <p:cNvPr id="11405" name="Text Box 10"/>
            <p:cNvSpPr txBox="1">
              <a:spLocks noChangeArrowheads="1"/>
            </p:cNvSpPr>
            <p:nvPr/>
          </p:nvSpPr>
          <p:spPr bwMode="auto">
            <a:xfrm>
              <a:off x="521" y="255"/>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a:solidFill>
                    <a:srgbClr val="808080"/>
                  </a:solidFill>
                  <a:latin typeface="Comic Sans MS" pitchFamily="66" charset="0"/>
                </a:rPr>
                <a:t>New lands</a:t>
              </a:r>
            </a:p>
          </p:txBody>
        </p:sp>
      </p:grpSp>
      <p:grpSp>
        <p:nvGrpSpPr>
          <p:cNvPr id="11269" name="Group 11"/>
          <p:cNvGrpSpPr>
            <a:grpSpLocks noChangeAspect="1"/>
          </p:cNvGrpSpPr>
          <p:nvPr/>
        </p:nvGrpSpPr>
        <p:grpSpPr bwMode="auto">
          <a:xfrm>
            <a:off x="-20638" y="141288"/>
            <a:ext cx="9224963" cy="6899275"/>
            <a:chOff x="2" y="0"/>
            <a:chExt cx="5755" cy="4320"/>
          </a:xfrm>
        </p:grpSpPr>
        <p:sp>
          <p:nvSpPr>
            <p:cNvPr id="11309" name="AutoShape 12"/>
            <p:cNvSpPr>
              <a:spLocks noChangeAspect="1" noChangeArrowheads="1" noTextEdit="1"/>
            </p:cNvSpPr>
            <p:nvPr/>
          </p:nvSpPr>
          <p:spPr bwMode="auto">
            <a:xfrm>
              <a:off x="2" y="0"/>
              <a:ext cx="575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1310" name="Rectangle 13"/>
            <p:cNvSpPr>
              <a:spLocks noChangeArrowheads="1"/>
            </p:cNvSpPr>
            <p:nvPr/>
          </p:nvSpPr>
          <p:spPr bwMode="auto">
            <a:xfrm>
              <a:off x="9" y="94"/>
              <a:ext cx="5741" cy="4124"/>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pic>
          <p:nvPicPr>
            <p:cNvPr id="1131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700"/>
              <a:ext cx="509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2" name="Rectangle 15"/>
            <p:cNvSpPr>
              <a:spLocks noChangeArrowheads="1"/>
            </p:cNvSpPr>
            <p:nvPr/>
          </p:nvSpPr>
          <p:spPr bwMode="auto">
            <a:xfrm>
              <a:off x="2822" y="3872"/>
              <a:ext cx="9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500">
                  <a:solidFill>
                    <a:srgbClr val="FFFFFF"/>
                  </a:solidFill>
                  <a:latin typeface="Comic Sans MS" pitchFamily="66" charset="0"/>
                </a:rPr>
                <a:t>Neutron number</a:t>
              </a:r>
              <a:endParaRPr lang="ru-RU" altLang="ru-RU" sz="2000">
                <a:latin typeface="Comic Sans MS" pitchFamily="66" charset="0"/>
              </a:endParaRPr>
            </a:p>
          </p:txBody>
        </p:sp>
        <p:sp>
          <p:nvSpPr>
            <p:cNvPr id="11313" name="Rectangle 16"/>
            <p:cNvSpPr>
              <a:spLocks noChangeArrowheads="1"/>
            </p:cNvSpPr>
            <p:nvPr/>
          </p:nvSpPr>
          <p:spPr bwMode="auto">
            <a:xfrm rot="-5400000">
              <a:off x="-303" y="1539"/>
              <a:ext cx="8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500">
                  <a:solidFill>
                    <a:srgbClr val="FFFFFF"/>
                  </a:solidFill>
                  <a:latin typeface="Comic Sans MS" pitchFamily="66" charset="0"/>
                </a:rPr>
                <a:t>Proton number</a:t>
              </a:r>
              <a:endParaRPr lang="ru-RU" altLang="ru-RU" sz="2000">
                <a:latin typeface="Comic Sans MS" pitchFamily="66" charset="0"/>
              </a:endParaRPr>
            </a:p>
          </p:txBody>
        </p:sp>
        <p:sp>
          <p:nvSpPr>
            <p:cNvPr id="11314" name="Rectangle 18"/>
            <p:cNvSpPr>
              <a:spLocks noChangeArrowheads="1"/>
            </p:cNvSpPr>
            <p:nvPr/>
          </p:nvSpPr>
          <p:spPr bwMode="auto">
            <a:xfrm rot="-5400000">
              <a:off x="105" y="1810"/>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5" name="Rectangle 19"/>
            <p:cNvSpPr>
              <a:spLocks noChangeArrowheads="1"/>
            </p:cNvSpPr>
            <p:nvPr/>
          </p:nvSpPr>
          <p:spPr bwMode="auto">
            <a:xfrm rot="-5400000">
              <a:off x="106" y="17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6" name="Rectangle 21"/>
            <p:cNvSpPr>
              <a:spLocks noChangeArrowheads="1"/>
            </p:cNvSpPr>
            <p:nvPr/>
          </p:nvSpPr>
          <p:spPr bwMode="auto">
            <a:xfrm rot="-5400000">
              <a:off x="107" y="1623"/>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17" name="Rectangle 22"/>
            <p:cNvSpPr>
              <a:spLocks noChangeArrowheads="1"/>
            </p:cNvSpPr>
            <p:nvPr/>
          </p:nvSpPr>
          <p:spPr bwMode="auto">
            <a:xfrm rot="-5400000">
              <a:off x="88" y="1592"/>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 </a:t>
              </a:r>
              <a:endParaRPr lang="ru-RU" altLang="ru-RU" sz="2000">
                <a:latin typeface="Comic Sans MS" pitchFamily="66" charset="0"/>
              </a:endParaRPr>
            </a:p>
          </p:txBody>
        </p:sp>
        <p:sp>
          <p:nvSpPr>
            <p:cNvPr id="11318" name="Rectangle 23"/>
            <p:cNvSpPr>
              <a:spLocks noChangeArrowheads="1"/>
            </p:cNvSpPr>
            <p:nvPr/>
          </p:nvSpPr>
          <p:spPr bwMode="auto">
            <a:xfrm rot="-5400000">
              <a:off x="88" y="1557"/>
              <a:ext cx="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 </a:t>
              </a:r>
              <a:endParaRPr lang="ru-RU" altLang="ru-RU" sz="2000">
                <a:latin typeface="Comic Sans MS" pitchFamily="66" charset="0"/>
              </a:endParaRPr>
            </a:p>
          </p:txBody>
        </p:sp>
        <p:sp>
          <p:nvSpPr>
            <p:cNvPr id="11319" name="Rectangle 25"/>
            <p:cNvSpPr>
              <a:spLocks noChangeArrowheads="1"/>
            </p:cNvSpPr>
            <p:nvPr/>
          </p:nvSpPr>
          <p:spPr bwMode="auto">
            <a:xfrm rot="-5400000">
              <a:off x="105" y="1407"/>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0" name="Rectangle 26"/>
            <p:cNvSpPr>
              <a:spLocks noChangeArrowheads="1"/>
            </p:cNvSpPr>
            <p:nvPr/>
          </p:nvSpPr>
          <p:spPr bwMode="auto">
            <a:xfrm rot="-5400000">
              <a:off x="105" y="1315"/>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1" name="Rectangle 28"/>
            <p:cNvSpPr>
              <a:spLocks noChangeArrowheads="1"/>
            </p:cNvSpPr>
            <p:nvPr/>
          </p:nvSpPr>
          <p:spPr bwMode="auto">
            <a:xfrm rot="-5400000">
              <a:off x="105" y="1154"/>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2" name="Rectangle 29"/>
            <p:cNvSpPr>
              <a:spLocks noChangeArrowheads="1"/>
            </p:cNvSpPr>
            <p:nvPr/>
          </p:nvSpPr>
          <p:spPr bwMode="auto">
            <a:xfrm rot="-5400000">
              <a:off x="105" y="1096"/>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000">
                <a:latin typeface="Comic Sans MS" pitchFamily="66" charset="0"/>
              </a:endParaRPr>
            </a:p>
          </p:txBody>
        </p:sp>
        <p:sp>
          <p:nvSpPr>
            <p:cNvPr id="11323" name="Rectangle 30"/>
            <p:cNvSpPr>
              <a:spLocks noChangeArrowheads="1"/>
            </p:cNvSpPr>
            <p:nvPr/>
          </p:nvSpPr>
          <p:spPr bwMode="auto">
            <a:xfrm>
              <a:off x="458" y="3640"/>
              <a:ext cx="5003"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4" name="Rectangle 31"/>
            <p:cNvSpPr>
              <a:spLocks noChangeArrowheads="1"/>
            </p:cNvSpPr>
            <p:nvPr/>
          </p:nvSpPr>
          <p:spPr bwMode="auto">
            <a:xfrm>
              <a:off x="472" y="526"/>
              <a:ext cx="5004" cy="18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5" name="Rectangle 32"/>
            <p:cNvSpPr>
              <a:spLocks noChangeArrowheads="1"/>
            </p:cNvSpPr>
            <p:nvPr/>
          </p:nvSpPr>
          <p:spPr bwMode="auto">
            <a:xfrm>
              <a:off x="276" y="650"/>
              <a:ext cx="196" cy="314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26" name="Rectangle 33"/>
            <p:cNvSpPr>
              <a:spLocks noChangeArrowheads="1"/>
            </p:cNvSpPr>
            <p:nvPr/>
          </p:nvSpPr>
          <p:spPr bwMode="auto">
            <a:xfrm>
              <a:off x="40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100</a:t>
              </a:r>
              <a:endParaRPr lang="ru-RU" altLang="ru-RU" sz="2000">
                <a:latin typeface="Comic Sans MS" pitchFamily="66" charset="0"/>
              </a:endParaRPr>
            </a:p>
          </p:txBody>
        </p:sp>
        <p:sp>
          <p:nvSpPr>
            <p:cNvPr id="11327" name="Rectangle 34"/>
            <p:cNvSpPr>
              <a:spLocks noChangeArrowheads="1"/>
            </p:cNvSpPr>
            <p:nvPr/>
          </p:nvSpPr>
          <p:spPr bwMode="auto">
            <a:xfrm>
              <a:off x="902" y="3684"/>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110</a:t>
              </a:r>
              <a:endParaRPr lang="ru-RU" altLang="ru-RU" sz="2000">
                <a:latin typeface="Comic Sans MS" pitchFamily="66" charset="0"/>
              </a:endParaRPr>
            </a:p>
          </p:txBody>
        </p:sp>
        <p:sp>
          <p:nvSpPr>
            <p:cNvPr id="11328" name="Rectangle 35"/>
            <p:cNvSpPr>
              <a:spLocks noChangeArrowheads="1"/>
            </p:cNvSpPr>
            <p:nvPr/>
          </p:nvSpPr>
          <p:spPr bwMode="auto">
            <a:xfrm>
              <a:off x="1427"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120</a:t>
              </a:r>
              <a:endParaRPr lang="ru-RU" altLang="ru-RU" sz="2000">
                <a:latin typeface="Comic Sans MS" pitchFamily="66" charset="0"/>
              </a:endParaRPr>
            </a:p>
          </p:txBody>
        </p:sp>
        <p:sp>
          <p:nvSpPr>
            <p:cNvPr id="11329" name="Rectangle 36"/>
            <p:cNvSpPr>
              <a:spLocks noChangeArrowheads="1"/>
            </p:cNvSpPr>
            <p:nvPr/>
          </p:nvSpPr>
          <p:spPr bwMode="auto">
            <a:xfrm>
              <a:off x="1951"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130</a:t>
              </a:r>
              <a:endParaRPr lang="ru-RU" altLang="ru-RU" sz="2000">
                <a:latin typeface="Comic Sans MS" pitchFamily="66" charset="0"/>
              </a:endParaRPr>
            </a:p>
          </p:txBody>
        </p:sp>
        <p:sp>
          <p:nvSpPr>
            <p:cNvPr id="11330" name="Rectangle 37"/>
            <p:cNvSpPr>
              <a:spLocks noChangeArrowheads="1"/>
            </p:cNvSpPr>
            <p:nvPr/>
          </p:nvSpPr>
          <p:spPr bwMode="auto">
            <a:xfrm>
              <a:off x="2459"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140</a:t>
              </a:r>
              <a:endParaRPr lang="ru-RU" altLang="ru-RU" sz="2000">
                <a:latin typeface="Comic Sans MS" pitchFamily="66" charset="0"/>
              </a:endParaRPr>
            </a:p>
          </p:txBody>
        </p:sp>
        <p:sp>
          <p:nvSpPr>
            <p:cNvPr id="11331" name="Rectangle 38"/>
            <p:cNvSpPr>
              <a:spLocks noChangeArrowheads="1"/>
            </p:cNvSpPr>
            <p:nvPr/>
          </p:nvSpPr>
          <p:spPr bwMode="auto">
            <a:xfrm>
              <a:off x="298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150</a:t>
              </a:r>
              <a:endParaRPr lang="ru-RU" altLang="ru-RU" sz="2000">
                <a:latin typeface="Comic Sans MS" pitchFamily="66" charset="0"/>
              </a:endParaRPr>
            </a:p>
          </p:txBody>
        </p:sp>
        <p:sp>
          <p:nvSpPr>
            <p:cNvPr id="11332" name="Rectangle 39"/>
            <p:cNvSpPr>
              <a:spLocks noChangeArrowheads="1"/>
            </p:cNvSpPr>
            <p:nvPr/>
          </p:nvSpPr>
          <p:spPr bwMode="auto">
            <a:xfrm>
              <a:off x="3508"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160</a:t>
              </a:r>
              <a:endParaRPr lang="ru-RU" altLang="ru-RU" sz="2000">
                <a:latin typeface="Comic Sans MS" pitchFamily="66" charset="0"/>
              </a:endParaRPr>
            </a:p>
          </p:txBody>
        </p:sp>
        <p:sp>
          <p:nvSpPr>
            <p:cNvPr id="11333" name="Rectangle 40"/>
            <p:cNvSpPr>
              <a:spLocks noChangeArrowheads="1"/>
            </p:cNvSpPr>
            <p:nvPr/>
          </p:nvSpPr>
          <p:spPr bwMode="auto">
            <a:xfrm>
              <a:off x="4029" y="3682"/>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170</a:t>
              </a:r>
              <a:endParaRPr lang="ru-RU" altLang="ru-RU" sz="2000">
                <a:latin typeface="Comic Sans MS" pitchFamily="66" charset="0"/>
              </a:endParaRPr>
            </a:p>
          </p:txBody>
        </p:sp>
        <p:sp>
          <p:nvSpPr>
            <p:cNvPr id="11334" name="Rectangle 41"/>
            <p:cNvSpPr>
              <a:spLocks noChangeArrowheads="1"/>
            </p:cNvSpPr>
            <p:nvPr/>
          </p:nvSpPr>
          <p:spPr bwMode="auto">
            <a:xfrm>
              <a:off x="4554" y="3685"/>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180</a:t>
              </a:r>
              <a:endParaRPr lang="ru-RU" altLang="ru-RU" sz="2000">
                <a:latin typeface="Comic Sans MS" pitchFamily="66" charset="0"/>
              </a:endParaRPr>
            </a:p>
          </p:txBody>
        </p:sp>
        <p:sp>
          <p:nvSpPr>
            <p:cNvPr id="11335" name="Rectangle 42"/>
            <p:cNvSpPr>
              <a:spLocks noChangeArrowheads="1"/>
            </p:cNvSpPr>
            <p:nvPr/>
          </p:nvSpPr>
          <p:spPr bwMode="auto">
            <a:xfrm>
              <a:off x="5080" y="3684"/>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190</a:t>
              </a:r>
              <a:endParaRPr lang="ru-RU" altLang="ru-RU" sz="2000">
                <a:latin typeface="Comic Sans MS" pitchFamily="66" charset="0"/>
              </a:endParaRPr>
            </a:p>
          </p:txBody>
        </p:sp>
        <p:sp>
          <p:nvSpPr>
            <p:cNvPr id="11336" name="Rectangle 43"/>
            <p:cNvSpPr>
              <a:spLocks noChangeArrowheads="1"/>
            </p:cNvSpPr>
            <p:nvPr/>
          </p:nvSpPr>
          <p:spPr bwMode="auto">
            <a:xfrm>
              <a:off x="234" y="928"/>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120</a:t>
              </a:r>
              <a:endParaRPr lang="ru-RU" altLang="ru-RU" sz="2000">
                <a:latin typeface="Comic Sans MS" pitchFamily="66" charset="0"/>
              </a:endParaRPr>
            </a:p>
          </p:txBody>
        </p:sp>
        <p:sp>
          <p:nvSpPr>
            <p:cNvPr id="11337" name="Rectangle 44"/>
            <p:cNvSpPr>
              <a:spLocks noChangeArrowheads="1"/>
            </p:cNvSpPr>
            <p:nvPr/>
          </p:nvSpPr>
          <p:spPr bwMode="auto">
            <a:xfrm>
              <a:off x="236" y="1447"/>
              <a:ext cx="1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110</a:t>
              </a:r>
              <a:endParaRPr lang="ru-RU" altLang="ru-RU" sz="2000">
                <a:latin typeface="Comic Sans MS" pitchFamily="66" charset="0"/>
              </a:endParaRPr>
            </a:p>
          </p:txBody>
        </p:sp>
        <p:sp>
          <p:nvSpPr>
            <p:cNvPr id="11338" name="Rectangle 45"/>
            <p:cNvSpPr>
              <a:spLocks noChangeArrowheads="1"/>
            </p:cNvSpPr>
            <p:nvPr/>
          </p:nvSpPr>
          <p:spPr bwMode="auto">
            <a:xfrm>
              <a:off x="232" y="1976"/>
              <a:ext cx="20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100</a:t>
              </a:r>
              <a:endParaRPr lang="ru-RU" altLang="ru-RU" sz="2000">
                <a:latin typeface="Comic Sans MS" pitchFamily="66" charset="0"/>
              </a:endParaRPr>
            </a:p>
          </p:txBody>
        </p:sp>
        <p:sp>
          <p:nvSpPr>
            <p:cNvPr id="11339" name="Rectangle 46"/>
            <p:cNvSpPr>
              <a:spLocks noChangeArrowheads="1"/>
            </p:cNvSpPr>
            <p:nvPr/>
          </p:nvSpPr>
          <p:spPr bwMode="auto">
            <a:xfrm>
              <a:off x="287" y="2493"/>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90</a:t>
              </a:r>
              <a:endParaRPr lang="ru-RU" altLang="ru-RU" sz="2000">
                <a:latin typeface="Comic Sans MS" pitchFamily="66" charset="0"/>
              </a:endParaRPr>
            </a:p>
          </p:txBody>
        </p:sp>
        <p:sp>
          <p:nvSpPr>
            <p:cNvPr id="11340" name="Rectangle 47"/>
            <p:cNvSpPr>
              <a:spLocks noChangeArrowheads="1"/>
            </p:cNvSpPr>
            <p:nvPr/>
          </p:nvSpPr>
          <p:spPr bwMode="auto">
            <a:xfrm>
              <a:off x="289" y="3020"/>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80</a:t>
              </a:r>
              <a:endParaRPr lang="ru-RU" altLang="ru-RU" sz="2000">
                <a:latin typeface="Comic Sans MS" pitchFamily="66" charset="0"/>
              </a:endParaRPr>
            </a:p>
          </p:txBody>
        </p:sp>
        <p:sp>
          <p:nvSpPr>
            <p:cNvPr id="11341" name="Rectangle 48"/>
            <p:cNvSpPr>
              <a:spLocks noChangeArrowheads="1"/>
            </p:cNvSpPr>
            <p:nvPr/>
          </p:nvSpPr>
          <p:spPr bwMode="auto">
            <a:xfrm>
              <a:off x="285" y="3548"/>
              <a:ext cx="1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500">
                  <a:solidFill>
                    <a:srgbClr val="FFFFFF"/>
                  </a:solidFill>
                  <a:latin typeface="Comic Sans MS" pitchFamily="66" charset="0"/>
                </a:rPr>
                <a:t>70</a:t>
              </a:r>
              <a:endParaRPr lang="ru-RU" altLang="ru-RU" sz="2000">
                <a:latin typeface="Comic Sans MS" pitchFamily="66" charset="0"/>
              </a:endParaRPr>
            </a:p>
          </p:txBody>
        </p:sp>
        <p:sp>
          <p:nvSpPr>
            <p:cNvPr id="11342" name="Rectangle 49"/>
            <p:cNvSpPr>
              <a:spLocks noChangeArrowheads="1"/>
            </p:cNvSpPr>
            <p:nvPr/>
          </p:nvSpPr>
          <p:spPr bwMode="auto">
            <a:xfrm>
              <a:off x="5134"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3" name="Rectangle 50"/>
            <p:cNvSpPr>
              <a:spLocks noChangeArrowheads="1"/>
            </p:cNvSpPr>
            <p:nvPr/>
          </p:nvSpPr>
          <p:spPr bwMode="auto">
            <a:xfrm>
              <a:off x="5134"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4" name="Rectangle 51"/>
            <p:cNvSpPr>
              <a:spLocks noChangeArrowheads="1"/>
            </p:cNvSpPr>
            <p:nvPr/>
          </p:nvSpPr>
          <p:spPr bwMode="auto">
            <a:xfrm>
              <a:off x="4614"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5" name="Rectangle 52"/>
            <p:cNvSpPr>
              <a:spLocks noChangeArrowheads="1"/>
            </p:cNvSpPr>
            <p:nvPr/>
          </p:nvSpPr>
          <p:spPr bwMode="auto">
            <a:xfrm>
              <a:off x="4614"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6" name="Rectangle 53"/>
            <p:cNvSpPr>
              <a:spLocks noChangeArrowheads="1"/>
            </p:cNvSpPr>
            <p:nvPr/>
          </p:nvSpPr>
          <p:spPr bwMode="auto">
            <a:xfrm>
              <a:off x="4091" y="3574"/>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7" name="Rectangle 54"/>
            <p:cNvSpPr>
              <a:spLocks noChangeArrowheads="1"/>
            </p:cNvSpPr>
            <p:nvPr/>
          </p:nvSpPr>
          <p:spPr bwMode="auto">
            <a:xfrm>
              <a:off x="4091" y="3574"/>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8" name="Rectangle 55"/>
            <p:cNvSpPr>
              <a:spLocks noChangeArrowheads="1"/>
            </p:cNvSpPr>
            <p:nvPr/>
          </p:nvSpPr>
          <p:spPr bwMode="auto">
            <a:xfrm>
              <a:off x="3570" y="3574"/>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49" name="Rectangle 56"/>
            <p:cNvSpPr>
              <a:spLocks noChangeArrowheads="1"/>
            </p:cNvSpPr>
            <p:nvPr/>
          </p:nvSpPr>
          <p:spPr bwMode="auto">
            <a:xfrm>
              <a:off x="3570" y="3574"/>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0" name="Rectangle 57"/>
            <p:cNvSpPr>
              <a:spLocks noChangeArrowheads="1"/>
            </p:cNvSpPr>
            <p:nvPr/>
          </p:nvSpPr>
          <p:spPr bwMode="auto">
            <a:xfrm>
              <a:off x="3046"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1" name="Rectangle 58"/>
            <p:cNvSpPr>
              <a:spLocks noChangeArrowheads="1"/>
            </p:cNvSpPr>
            <p:nvPr/>
          </p:nvSpPr>
          <p:spPr bwMode="auto">
            <a:xfrm>
              <a:off x="3046"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2" name="Rectangle 59"/>
            <p:cNvSpPr>
              <a:spLocks noChangeArrowheads="1"/>
            </p:cNvSpPr>
            <p:nvPr/>
          </p:nvSpPr>
          <p:spPr bwMode="auto">
            <a:xfrm>
              <a:off x="2525"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3" name="Rectangle 60"/>
            <p:cNvSpPr>
              <a:spLocks noChangeArrowheads="1"/>
            </p:cNvSpPr>
            <p:nvPr/>
          </p:nvSpPr>
          <p:spPr bwMode="auto">
            <a:xfrm>
              <a:off x="2525"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4" name="Rectangle 61"/>
            <p:cNvSpPr>
              <a:spLocks noChangeArrowheads="1"/>
            </p:cNvSpPr>
            <p:nvPr/>
          </p:nvSpPr>
          <p:spPr bwMode="auto">
            <a:xfrm>
              <a:off x="490" y="2012"/>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5" name="Rectangle 62"/>
            <p:cNvSpPr>
              <a:spLocks noChangeArrowheads="1"/>
            </p:cNvSpPr>
            <p:nvPr/>
          </p:nvSpPr>
          <p:spPr bwMode="auto">
            <a:xfrm>
              <a:off x="490" y="2012"/>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6" name="Rectangle 63"/>
            <p:cNvSpPr>
              <a:spLocks noChangeArrowheads="1"/>
            </p:cNvSpPr>
            <p:nvPr/>
          </p:nvSpPr>
          <p:spPr bwMode="auto">
            <a:xfrm>
              <a:off x="5405" y="201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7" name="Rectangle 64"/>
            <p:cNvSpPr>
              <a:spLocks noChangeArrowheads="1"/>
            </p:cNvSpPr>
            <p:nvPr/>
          </p:nvSpPr>
          <p:spPr bwMode="auto">
            <a:xfrm>
              <a:off x="5405" y="201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8" name="Rectangle 65"/>
            <p:cNvSpPr>
              <a:spLocks noChangeArrowheads="1"/>
            </p:cNvSpPr>
            <p:nvPr/>
          </p:nvSpPr>
          <p:spPr bwMode="auto">
            <a:xfrm>
              <a:off x="488" y="1491"/>
              <a:ext cx="46"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59" name="Rectangle 66"/>
            <p:cNvSpPr>
              <a:spLocks noChangeArrowheads="1"/>
            </p:cNvSpPr>
            <p:nvPr/>
          </p:nvSpPr>
          <p:spPr bwMode="auto">
            <a:xfrm>
              <a:off x="488" y="1491"/>
              <a:ext cx="46"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0" name="Rectangle 67"/>
            <p:cNvSpPr>
              <a:spLocks noChangeArrowheads="1"/>
            </p:cNvSpPr>
            <p:nvPr/>
          </p:nvSpPr>
          <p:spPr bwMode="auto">
            <a:xfrm>
              <a:off x="5403" y="149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1" name="Rectangle 68"/>
            <p:cNvSpPr>
              <a:spLocks noChangeArrowheads="1"/>
            </p:cNvSpPr>
            <p:nvPr/>
          </p:nvSpPr>
          <p:spPr bwMode="auto">
            <a:xfrm>
              <a:off x="5403" y="149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2" name="Rectangle 69"/>
            <p:cNvSpPr>
              <a:spLocks noChangeArrowheads="1"/>
            </p:cNvSpPr>
            <p:nvPr/>
          </p:nvSpPr>
          <p:spPr bwMode="auto">
            <a:xfrm>
              <a:off x="487" y="971"/>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3" name="Rectangle 70"/>
            <p:cNvSpPr>
              <a:spLocks noChangeArrowheads="1"/>
            </p:cNvSpPr>
            <p:nvPr/>
          </p:nvSpPr>
          <p:spPr bwMode="auto">
            <a:xfrm>
              <a:off x="487" y="971"/>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4" name="Rectangle 71"/>
            <p:cNvSpPr>
              <a:spLocks noChangeArrowheads="1"/>
            </p:cNvSpPr>
            <p:nvPr/>
          </p:nvSpPr>
          <p:spPr bwMode="auto">
            <a:xfrm>
              <a:off x="5401" y="971"/>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5" name="Rectangle 72"/>
            <p:cNvSpPr>
              <a:spLocks noChangeArrowheads="1"/>
            </p:cNvSpPr>
            <p:nvPr/>
          </p:nvSpPr>
          <p:spPr bwMode="auto">
            <a:xfrm>
              <a:off x="5401" y="971"/>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6" name="Rectangle 73"/>
            <p:cNvSpPr>
              <a:spLocks noChangeArrowheads="1"/>
            </p:cNvSpPr>
            <p:nvPr/>
          </p:nvSpPr>
          <p:spPr bwMode="auto">
            <a:xfrm>
              <a:off x="488" y="2535"/>
              <a:ext cx="46"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7" name="Rectangle 74"/>
            <p:cNvSpPr>
              <a:spLocks noChangeArrowheads="1"/>
            </p:cNvSpPr>
            <p:nvPr/>
          </p:nvSpPr>
          <p:spPr bwMode="auto">
            <a:xfrm>
              <a:off x="488" y="2535"/>
              <a:ext cx="46"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8" name="Rectangle 75"/>
            <p:cNvSpPr>
              <a:spLocks noChangeArrowheads="1"/>
            </p:cNvSpPr>
            <p:nvPr/>
          </p:nvSpPr>
          <p:spPr bwMode="auto">
            <a:xfrm>
              <a:off x="5403" y="253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69" name="Rectangle 76"/>
            <p:cNvSpPr>
              <a:spLocks noChangeArrowheads="1"/>
            </p:cNvSpPr>
            <p:nvPr/>
          </p:nvSpPr>
          <p:spPr bwMode="auto">
            <a:xfrm>
              <a:off x="5403" y="253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0" name="Rectangle 77"/>
            <p:cNvSpPr>
              <a:spLocks noChangeArrowheads="1"/>
            </p:cNvSpPr>
            <p:nvPr/>
          </p:nvSpPr>
          <p:spPr bwMode="auto">
            <a:xfrm>
              <a:off x="490" y="3055"/>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1" name="Rectangle 78"/>
            <p:cNvSpPr>
              <a:spLocks noChangeArrowheads="1"/>
            </p:cNvSpPr>
            <p:nvPr/>
          </p:nvSpPr>
          <p:spPr bwMode="auto">
            <a:xfrm>
              <a:off x="490" y="3055"/>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2" name="Rectangle 79"/>
            <p:cNvSpPr>
              <a:spLocks noChangeArrowheads="1"/>
            </p:cNvSpPr>
            <p:nvPr/>
          </p:nvSpPr>
          <p:spPr bwMode="auto">
            <a:xfrm>
              <a:off x="5403" y="3055"/>
              <a:ext cx="45"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3" name="Rectangle 80"/>
            <p:cNvSpPr>
              <a:spLocks noChangeArrowheads="1"/>
            </p:cNvSpPr>
            <p:nvPr/>
          </p:nvSpPr>
          <p:spPr bwMode="auto">
            <a:xfrm>
              <a:off x="5403" y="3055"/>
              <a:ext cx="45"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4" name="Rectangle 81"/>
            <p:cNvSpPr>
              <a:spLocks noChangeArrowheads="1"/>
            </p:cNvSpPr>
            <p:nvPr/>
          </p:nvSpPr>
          <p:spPr bwMode="auto">
            <a:xfrm>
              <a:off x="2004" y="3574"/>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5" name="Rectangle 82"/>
            <p:cNvSpPr>
              <a:spLocks noChangeArrowheads="1"/>
            </p:cNvSpPr>
            <p:nvPr/>
          </p:nvSpPr>
          <p:spPr bwMode="auto">
            <a:xfrm>
              <a:off x="2004" y="3574"/>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6" name="Rectangle 83"/>
            <p:cNvSpPr>
              <a:spLocks noChangeArrowheads="1"/>
            </p:cNvSpPr>
            <p:nvPr/>
          </p:nvSpPr>
          <p:spPr bwMode="auto">
            <a:xfrm>
              <a:off x="1481" y="3574"/>
              <a:ext cx="46"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7" name="Rectangle 84"/>
            <p:cNvSpPr>
              <a:spLocks noChangeArrowheads="1"/>
            </p:cNvSpPr>
            <p:nvPr/>
          </p:nvSpPr>
          <p:spPr bwMode="auto">
            <a:xfrm>
              <a:off x="1481" y="3574"/>
              <a:ext cx="46"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8" name="Rectangle 85"/>
            <p:cNvSpPr>
              <a:spLocks noChangeArrowheads="1"/>
            </p:cNvSpPr>
            <p:nvPr/>
          </p:nvSpPr>
          <p:spPr bwMode="auto">
            <a:xfrm>
              <a:off x="960" y="3574"/>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79" name="Rectangle 86"/>
            <p:cNvSpPr>
              <a:spLocks noChangeArrowheads="1"/>
            </p:cNvSpPr>
            <p:nvPr/>
          </p:nvSpPr>
          <p:spPr bwMode="auto">
            <a:xfrm>
              <a:off x="960" y="3574"/>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0" name="Rectangle 87"/>
            <p:cNvSpPr>
              <a:spLocks noChangeArrowheads="1"/>
            </p:cNvSpPr>
            <p:nvPr/>
          </p:nvSpPr>
          <p:spPr bwMode="auto">
            <a:xfrm>
              <a:off x="487" y="3582"/>
              <a:ext cx="43" cy="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1" name="Rectangle 88"/>
            <p:cNvSpPr>
              <a:spLocks noChangeArrowheads="1"/>
            </p:cNvSpPr>
            <p:nvPr/>
          </p:nvSpPr>
          <p:spPr bwMode="auto">
            <a:xfrm>
              <a:off x="487" y="3582"/>
              <a:ext cx="43" cy="45"/>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2" name="Rectangle 89"/>
            <p:cNvSpPr>
              <a:spLocks noChangeArrowheads="1"/>
            </p:cNvSpPr>
            <p:nvPr/>
          </p:nvSpPr>
          <p:spPr bwMode="auto">
            <a:xfrm>
              <a:off x="5136"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3" name="Rectangle 90"/>
            <p:cNvSpPr>
              <a:spLocks noChangeArrowheads="1"/>
            </p:cNvSpPr>
            <p:nvPr/>
          </p:nvSpPr>
          <p:spPr bwMode="auto">
            <a:xfrm>
              <a:off x="5136"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4" name="Rectangle 91"/>
            <p:cNvSpPr>
              <a:spLocks noChangeArrowheads="1"/>
            </p:cNvSpPr>
            <p:nvPr/>
          </p:nvSpPr>
          <p:spPr bwMode="auto">
            <a:xfrm>
              <a:off x="4614" y="720"/>
              <a:ext cx="45"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5" name="Rectangle 92"/>
            <p:cNvSpPr>
              <a:spLocks noChangeArrowheads="1"/>
            </p:cNvSpPr>
            <p:nvPr/>
          </p:nvSpPr>
          <p:spPr bwMode="auto">
            <a:xfrm>
              <a:off x="4614" y="720"/>
              <a:ext cx="45"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6" name="Rectangle 93"/>
            <p:cNvSpPr>
              <a:spLocks noChangeArrowheads="1"/>
            </p:cNvSpPr>
            <p:nvPr/>
          </p:nvSpPr>
          <p:spPr bwMode="auto">
            <a:xfrm>
              <a:off x="4093"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7" name="Rectangle 94"/>
            <p:cNvSpPr>
              <a:spLocks noChangeArrowheads="1"/>
            </p:cNvSpPr>
            <p:nvPr/>
          </p:nvSpPr>
          <p:spPr bwMode="auto">
            <a:xfrm>
              <a:off x="4093"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8" name="Rectangle 95"/>
            <p:cNvSpPr>
              <a:spLocks noChangeArrowheads="1"/>
            </p:cNvSpPr>
            <p:nvPr/>
          </p:nvSpPr>
          <p:spPr bwMode="auto">
            <a:xfrm>
              <a:off x="3570" y="720"/>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89" name="Rectangle 96"/>
            <p:cNvSpPr>
              <a:spLocks noChangeArrowheads="1"/>
            </p:cNvSpPr>
            <p:nvPr/>
          </p:nvSpPr>
          <p:spPr bwMode="auto">
            <a:xfrm>
              <a:off x="3570" y="720"/>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0" name="Rectangle 97"/>
            <p:cNvSpPr>
              <a:spLocks noChangeArrowheads="1"/>
            </p:cNvSpPr>
            <p:nvPr/>
          </p:nvSpPr>
          <p:spPr bwMode="auto">
            <a:xfrm>
              <a:off x="3047" y="720"/>
              <a:ext cx="44" cy="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1" name="Rectangle 98"/>
            <p:cNvSpPr>
              <a:spLocks noChangeArrowheads="1"/>
            </p:cNvSpPr>
            <p:nvPr/>
          </p:nvSpPr>
          <p:spPr bwMode="auto">
            <a:xfrm>
              <a:off x="3047" y="720"/>
              <a:ext cx="44" cy="46"/>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2" name="Rectangle 99"/>
            <p:cNvSpPr>
              <a:spLocks noChangeArrowheads="1"/>
            </p:cNvSpPr>
            <p:nvPr/>
          </p:nvSpPr>
          <p:spPr bwMode="auto">
            <a:xfrm>
              <a:off x="2527" y="718"/>
              <a:ext cx="43"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3" name="Rectangle 100"/>
            <p:cNvSpPr>
              <a:spLocks noChangeArrowheads="1"/>
            </p:cNvSpPr>
            <p:nvPr/>
          </p:nvSpPr>
          <p:spPr bwMode="auto">
            <a:xfrm>
              <a:off x="2527" y="718"/>
              <a:ext cx="43"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4" name="Rectangle 101"/>
            <p:cNvSpPr>
              <a:spLocks noChangeArrowheads="1"/>
            </p:cNvSpPr>
            <p:nvPr/>
          </p:nvSpPr>
          <p:spPr bwMode="auto">
            <a:xfrm>
              <a:off x="2006" y="720"/>
              <a:ext cx="43"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5" name="Rectangle 102"/>
            <p:cNvSpPr>
              <a:spLocks noChangeArrowheads="1"/>
            </p:cNvSpPr>
            <p:nvPr/>
          </p:nvSpPr>
          <p:spPr bwMode="auto">
            <a:xfrm>
              <a:off x="2006" y="720"/>
              <a:ext cx="43"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6" name="Rectangle 103"/>
            <p:cNvSpPr>
              <a:spLocks noChangeArrowheads="1"/>
            </p:cNvSpPr>
            <p:nvPr/>
          </p:nvSpPr>
          <p:spPr bwMode="auto">
            <a:xfrm>
              <a:off x="1483" y="720"/>
              <a:ext cx="44"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7" name="Rectangle 104"/>
            <p:cNvSpPr>
              <a:spLocks noChangeArrowheads="1"/>
            </p:cNvSpPr>
            <p:nvPr/>
          </p:nvSpPr>
          <p:spPr bwMode="auto">
            <a:xfrm>
              <a:off x="1483" y="720"/>
              <a:ext cx="44"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8" name="Rectangle 105"/>
            <p:cNvSpPr>
              <a:spLocks noChangeArrowheads="1"/>
            </p:cNvSpPr>
            <p:nvPr/>
          </p:nvSpPr>
          <p:spPr bwMode="auto">
            <a:xfrm>
              <a:off x="962" y="718"/>
              <a:ext cx="44"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399" name="Rectangle 106"/>
            <p:cNvSpPr>
              <a:spLocks noChangeArrowheads="1"/>
            </p:cNvSpPr>
            <p:nvPr/>
          </p:nvSpPr>
          <p:spPr bwMode="auto">
            <a:xfrm>
              <a:off x="962" y="718"/>
              <a:ext cx="44" cy="48"/>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0" name="Rectangle 107"/>
            <p:cNvSpPr>
              <a:spLocks noChangeArrowheads="1"/>
            </p:cNvSpPr>
            <p:nvPr/>
          </p:nvSpPr>
          <p:spPr bwMode="auto">
            <a:xfrm>
              <a:off x="487" y="713"/>
              <a:ext cx="45" cy="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1" name="Rectangle 108"/>
            <p:cNvSpPr>
              <a:spLocks noChangeArrowheads="1"/>
            </p:cNvSpPr>
            <p:nvPr/>
          </p:nvSpPr>
          <p:spPr bwMode="auto">
            <a:xfrm>
              <a:off x="487" y="713"/>
              <a:ext cx="45" cy="47"/>
            </a:xfrm>
            <a:prstGeom prst="rect">
              <a:avLst/>
            </a:prstGeom>
            <a:noFill/>
            <a:ln w="3175">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2" name="Rectangle 109"/>
            <p:cNvSpPr>
              <a:spLocks noChangeArrowheads="1"/>
            </p:cNvSpPr>
            <p:nvPr/>
          </p:nvSpPr>
          <p:spPr bwMode="auto">
            <a:xfrm>
              <a:off x="5454" y="555"/>
              <a:ext cx="276"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sp>
          <p:nvSpPr>
            <p:cNvPr id="11403" name="Rectangle 110"/>
            <p:cNvSpPr>
              <a:spLocks noChangeArrowheads="1"/>
            </p:cNvSpPr>
            <p:nvPr/>
          </p:nvSpPr>
          <p:spPr bwMode="auto">
            <a:xfrm>
              <a:off x="5380" y="3636"/>
              <a:ext cx="370" cy="15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grpSp>
      <p:grpSp>
        <p:nvGrpSpPr>
          <p:cNvPr id="11270" name="Group 111"/>
          <p:cNvGrpSpPr>
            <a:grpSpLocks/>
          </p:cNvGrpSpPr>
          <p:nvPr/>
        </p:nvGrpSpPr>
        <p:grpSpPr bwMode="auto">
          <a:xfrm>
            <a:off x="5562600" y="1449388"/>
            <a:ext cx="2859088" cy="1066800"/>
            <a:chOff x="3515" y="799"/>
            <a:chExt cx="1801" cy="666"/>
          </a:xfrm>
        </p:grpSpPr>
        <p:sp>
          <p:nvSpPr>
            <p:cNvPr id="11307" name="Text Box 112"/>
            <p:cNvSpPr txBox="1">
              <a:spLocks noChangeArrowheads="1"/>
            </p:cNvSpPr>
            <p:nvPr/>
          </p:nvSpPr>
          <p:spPr bwMode="auto">
            <a:xfrm>
              <a:off x="4211" y="799"/>
              <a:ext cx="1105"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Island of</a:t>
              </a:r>
            </a:p>
            <a:p>
              <a:pPr>
                <a:spcBef>
                  <a:spcPct val="0"/>
                </a:spcBef>
                <a:buFontTx/>
                <a:buNone/>
              </a:pPr>
              <a:r>
                <a:rPr lang="en-US" altLang="ru-RU" sz="1600">
                  <a:solidFill>
                    <a:schemeClr val="bg1"/>
                  </a:solidFill>
                  <a:latin typeface="Comic Sans MS" pitchFamily="66" charset="0"/>
                </a:rPr>
                <a:t>  Stability</a:t>
              </a:r>
            </a:p>
            <a:p>
              <a:pPr>
                <a:spcBef>
                  <a:spcPct val="0"/>
                </a:spcBef>
                <a:buFontTx/>
                <a:buNone/>
              </a:pPr>
              <a:endParaRPr lang="en-US" altLang="ru-RU" sz="1600">
                <a:solidFill>
                  <a:schemeClr val="bg1"/>
                </a:solidFill>
                <a:latin typeface="Comic Sans MS" pitchFamily="66" charset="0"/>
              </a:endParaRPr>
            </a:p>
          </p:txBody>
        </p:sp>
        <p:sp>
          <p:nvSpPr>
            <p:cNvPr id="11308" name="Text Box 113"/>
            <p:cNvSpPr txBox="1">
              <a:spLocks noChangeArrowheads="1"/>
            </p:cNvSpPr>
            <p:nvPr/>
          </p:nvSpPr>
          <p:spPr bwMode="auto">
            <a:xfrm>
              <a:off x="3515" y="1253"/>
              <a:ext cx="45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Shoal</a:t>
              </a:r>
            </a:p>
          </p:txBody>
        </p:sp>
      </p:grpSp>
      <p:sp>
        <p:nvSpPr>
          <p:cNvPr id="11271" name="Text Box 116"/>
          <p:cNvSpPr txBox="1">
            <a:spLocks noChangeArrowheads="1"/>
          </p:cNvSpPr>
          <p:nvPr/>
        </p:nvSpPr>
        <p:spPr bwMode="auto">
          <a:xfrm>
            <a:off x="839788" y="387350"/>
            <a:ext cx="18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ru-RU" sz="2000">
              <a:solidFill>
                <a:srgbClr val="808080"/>
              </a:solidFill>
              <a:latin typeface="Comic Sans MS" pitchFamily="66" charset="0"/>
            </a:endParaRPr>
          </a:p>
        </p:txBody>
      </p:sp>
      <p:sp>
        <p:nvSpPr>
          <p:cNvPr id="11272" name="Rectangle 117"/>
          <p:cNvSpPr>
            <a:spLocks noChangeArrowheads="1"/>
          </p:cNvSpPr>
          <p:nvPr/>
        </p:nvSpPr>
        <p:spPr bwMode="auto">
          <a:xfrm>
            <a:off x="0" y="0"/>
            <a:ext cx="9185275" cy="3810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Comic Sans MS" pitchFamily="66" charset="0"/>
            </a:endParaRPr>
          </a:p>
        </p:txBody>
      </p:sp>
      <p:grpSp>
        <p:nvGrpSpPr>
          <p:cNvPr id="11273" name="Group 120"/>
          <p:cNvGrpSpPr>
            <a:grpSpLocks/>
          </p:cNvGrpSpPr>
          <p:nvPr/>
        </p:nvGrpSpPr>
        <p:grpSpPr bwMode="auto">
          <a:xfrm>
            <a:off x="990600" y="3124200"/>
            <a:ext cx="2997200" cy="1276350"/>
            <a:chOff x="657" y="1797"/>
            <a:chExt cx="1888" cy="804"/>
          </a:xfrm>
        </p:grpSpPr>
        <p:sp>
          <p:nvSpPr>
            <p:cNvPr id="11305" name="Text Box 121"/>
            <p:cNvSpPr txBox="1">
              <a:spLocks noChangeArrowheads="1"/>
            </p:cNvSpPr>
            <p:nvPr/>
          </p:nvSpPr>
          <p:spPr bwMode="auto">
            <a:xfrm>
              <a:off x="1886" y="1797"/>
              <a:ext cx="65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Peninsula</a:t>
              </a:r>
            </a:p>
          </p:txBody>
        </p:sp>
        <p:sp>
          <p:nvSpPr>
            <p:cNvPr id="11306" name="Text Box 122"/>
            <p:cNvSpPr txBox="1">
              <a:spLocks noChangeArrowheads="1"/>
            </p:cNvSpPr>
            <p:nvPr/>
          </p:nvSpPr>
          <p:spPr bwMode="auto">
            <a:xfrm>
              <a:off x="657" y="2387"/>
              <a:ext cx="69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600">
                  <a:solidFill>
                    <a:schemeClr val="bg1"/>
                  </a:solidFill>
                  <a:latin typeface="Comic Sans MS" pitchFamily="66" charset="0"/>
                </a:rPr>
                <a:t>Continent</a:t>
              </a:r>
            </a:p>
          </p:txBody>
        </p:sp>
      </p:grpSp>
      <p:sp>
        <p:nvSpPr>
          <p:cNvPr id="11274" name="Text Box 123"/>
          <p:cNvSpPr txBox="1">
            <a:spLocks noChangeArrowheads="1"/>
          </p:cNvSpPr>
          <p:nvPr/>
        </p:nvSpPr>
        <p:spPr bwMode="auto">
          <a:xfrm>
            <a:off x="5973763" y="3825875"/>
            <a:ext cx="1897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Sea of Instability</a:t>
            </a:r>
            <a:endParaRPr lang="ru-RU" altLang="ru-RU" sz="1600">
              <a:solidFill>
                <a:schemeClr val="bg1"/>
              </a:solidFill>
              <a:latin typeface="Comic Sans MS" pitchFamily="66" charset="0"/>
            </a:endParaRPr>
          </a:p>
        </p:txBody>
      </p:sp>
      <p:grpSp>
        <p:nvGrpSpPr>
          <p:cNvPr id="11275" name="Группа 132"/>
          <p:cNvGrpSpPr>
            <a:grpSpLocks/>
          </p:cNvGrpSpPr>
          <p:nvPr/>
        </p:nvGrpSpPr>
        <p:grpSpPr bwMode="auto">
          <a:xfrm>
            <a:off x="641350" y="398463"/>
            <a:ext cx="4357688" cy="1179512"/>
            <a:chOff x="641352" y="399068"/>
            <a:chExt cx="4357689" cy="1178907"/>
          </a:xfrm>
        </p:grpSpPr>
        <p:sp>
          <p:nvSpPr>
            <p:cNvPr id="11291" name="Text Box 115"/>
            <p:cNvSpPr txBox="1">
              <a:spLocks noChangeArrowheads="1"/>
            </p:cNvSpPr>
            <p:nvPr/>
          </p:nvSpPr>
          <p:spPr bwMode="auto">
            <a:xfrm>
              <a:off x="855988" y="399068"/>
              <a:ext cx="1047723" cy="3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1800">
                  <a:solidFill>
                    <a:schemeClr val="bg1"/>
                  </a:solidFill>
                </a:rPr>
                <a:t>Half-lives</a:t>
              </a:r>
            </a:p>
          </p:txBody>
        </p:sp>
        <p:grpSp>
          <p:nvGrpSpPr>
            <p:cNvPr id="11292" name="Group 125"/>
            <p:cNvGrpSpPr>
              <a:grpSpLocks/>
            </p:cNvGrpSpPr>
            <p:nvPr/>
          </p:nvGrpSpPr>
          <p:grpSpPr bwMode="auto">
            <a:xfrm>
              <a:off x="641352" y="661988"/>
              <a:ext cx="4357689" cy="915987"/>
              <a:chOff x="2875" y="104"/>
              <a:chExt cx="2745" cy="577"/>
            </a:xfrm>
          </p:grpSpPr>
          <p:graphicFrame>
            <p:nvGraphicFramePr>
              <p:cNvPr id="11293" name="Object 126"/>
              <p:cNvGraphicFramePr>
                <a:graphicFrameLocks noChangeAspect="1"/>
              </p:cNvGraphicFramePr>
              <p:nvPr/>
            </p:nvGraphicFramePr>
            <p:xfrm>
              <a:off x="2928" y="144"/>
              <a:ext cx="2544" cy="513"/>
            </p:xfrm>
            <a:graphic>
              <a:graphicData uri="http://schemas.openxmlformats.org/presentationml/2006/ole">
                <mc:AlternateContent xmlns:mc="http://schemas.openxmlformats.org/markup-compatibility/2006">
                  <mc:Choice xmlns:v="urn:schemas-microsoft-com:vml" Requires="v">
                    <p:oleObj spid="_x0000_s38976" name="CorelDRAW" r:id="rId5" imgW="8108280" imgH="1635480" progId="">
                      <p:embed/>
                    </p:oleObj>
                  </mc:Choice>
                  <mc:Fallback>
                    <p:oleObj name="CorelDRAW" r:id="rId5" imgW="8108280" imgH="16354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44"/>
                            <a:ext cx="2544"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1294" name="Text Box 127"/>
              <p:cNvSpPr txBox="1">
                <a:spLocks noChangeArrowheads="1"/>
              </p:cNvSpPr>
              <p:nvPr/>
            </p:nvSpPr>
            <p:spPr bwMode="auto">
              <a:xfrm>
                <a:off x="2986" y="124"/>
                <a:ext cx="2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-5</a:t>
                </a:r>
                <a:endParaRPr lang="ru-RU" altLang="ru-RU" sz="1600">
                  <a:solidFill>
                    <a:schemeClr val="bg1"/>
                  </a:solidFill>
                  <a:latin typeface="Comic Sans MS" pitchFamily="66" charset="0"/>
                </a:endParaRPr>
              </a:p>
            </p:txBody>
          </p:sp>
          <p:sp>
            <p:nvSpPr>
              <p:cNvPr id="11295" name="Text Box 128"/>
              <p:cNvSpPr txBox="1">
                <a:spLocks noChangeArrowheads="1"/>
              </p:cNvSpPr>
              <p:nvPr/>
            </p:nvSpPr>
            <p:spPr bwMode="auto">
              <a:xfrm>
                <a:off x="3461"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0</a:t>
                </a:r>
                <a:endParaRPr lang="ru-RU" altLang="ru-RU" sz="1600">
                  <a:solidFill>
                    <a:schemeClr val="bg1"/>
                  </a:solidFill>
                  <a:latin typeface="Comic Sans MS" pitchFamily="66" charset="0"/>
                </a:endParaRPr>
              </a:p>
            </p:txBody>
          </p:sp>
          <p:sp>
            <p:nvSpPr>
              <p:cNvPr id="11296" name="Text Box 129"/>
              <p:cNvSpPr txBox="1">
                <a:spLocks noChangeArrowheads="1"/>
              </p:cNvSpPr>
              <p:nvPr/>
            </p:nvSpPr>
            <p:spPr bwMode="auto">
              <a:xfrm>
                <a:off x="3900" y="124"/>
                <a:ext cx="19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5</a:t>
                </a:r>
                <a:endParaRPr lang="ru-RU" altLang="ru-RU" sz="1600">
                  <a:solidFill>
                    <a:schemeClr val="bg1"/>
                  </a:solidFill>
                  <a:latin typeface="Comic Sans MS" pitchFamily="66" charset="0"/>
                </a:endParaRPr>
              </a:p>
            </p:txBody>
          </p:sp>
          <p:sp>
            <p:nvSpPr>
              <p:cNvPr id="11297" name="Text Box 130"/>
              <p:cNvSpPr txBox="1">
                <a:spLocks noChangeArrowheads="1"/>
              </p:cNvSpPr>
              <p:nvPr/>
            </p:nvSpPr>
            <p:spPr bwMode="auto">
              <a:xfrm>
                <a:off x="429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10</a:t>
                </a:r>
                <a:endParaRPr lang="ru-RU" altLang="ru-RU" sz="1600">
                  <a:solidFill>
                    <a:schemeClr val="bg1"/>
                  </a:solidFill>
                  <a:latin typeface="Comic Sans MS" pitchFamily="66" charset="0"/>
                </a:endParaRPr>
              </a:p>
            </p:txBody>
          </p:sp>
          <p:sp>
            <p:nvSpPr>
              <p:cNvPr id="11298" name="Text Box 131"/>
              <p:cNvSpPr txBox="1">
                <a:spLocks noChangeArrowheads="1"/>
              </p:cNvSpPr>
              <p:nvPr/>
            </p:nvSpPr>
            <p:spPr bwMode="auto">
              <a:xfrm>
                <a:off x="4726" y="124"/>
                <a:ext cx="25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15</a:t>
                </a:r>
                <a:endParaRPr lang="ru-RU" altLang="ru-RU" sz="1600">
                  <a:solidFill>
                    <a:schemeClr val="bg1"/>
                  </a:solidFill>
                  <a:latin typeface="Comic Sans MS" pitchFamily="66" charset="0"/>
                </a:endParaRPr>
              </a:p>
            </p:txBody>
          </p:sp>
          <p:sp>
            <p:nvSpPr>
              <p:cNvPr id="11299" name="Text Box 132"/>
              <p:cNvSpPr txBox="1">
                <a:spLocks noChangeArrowheads="1"/>
              </p:cNvSpPr>
              <p:nvPr/>
            </p:nvSpPr>
            <p:spPr bwMode="auto">
              <a:xfrm>
                <a:off x="4943" y="104"/>
                <a:ext cx="6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LogT</a:t>
                </a:r>
                <a:r>
                  <a:rPr lang="en-US" altLang="ru-RU" sz="2000" baseline="-25000">
                    <a:solidFill>
                      <a:schemeClr val="bg1"/>
                    </a:solidFill>
                    <a:latin typeface="Comic Sans MS" pitchFamily="66" charset="0"/>
                  </a:rPr>
                  <a:t>1/2 </a:t>
                </a:r>
                <a:r>
                  <a:rPr lang="en-US" altLang="ru-RU" sz="1600">
                    <a:solidFill>
                      <a:schemeClr val="bg1"/>
                    </a:solidFill>
                    <a:latin typeface="Comic Sans MS" pitchFamily="66" charset="0"/>
                  </a:rPr>
                  <a:t>s</a:t>
                </a:r>
                <a:endParaRPr lang="ru-RU" altLang="ru-RU" sz="1600">
                  <a:solidFill>
                    <a:schemeClr val="bg1"/>
                  </a:solidFill>
                  <a:latin typeface="Comic Sans MS" pitchFamily="66" charset="0"/>
                </a:endParaRPr>
              </a:p>
            </p:txBody>
          </p:sp>
          <p:sp>
            <p:nvSpPr>
              <p:cNvPr id="11300" name="Text Box 133"/>
              <p:cNvSpPr txBox="1">
                <a:spLocks noChangeArrowheads="1"/>
              </p:cNvSpPr>
              <p:nvPr/>
            </p:nvSpPr>
            <p:spPr bwMode="auto">
              <a:xfrm>
                <a:off x="2875" y="460"/>
                <a:ext cx="30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a:t>
                </a:r>
                <a:r>
                  <a:rPr lang="el-GR" altLang="ru-RU" sz="1600">
                    <a:solidFill>
                      <a:schemeClr val="bg1"/>
                    </a:solidFill>
                    <a:latin typeface="Comic Sans MS" pitchFamily="66" charset="0"/>
                  </a:rPr>
                  <a:t>μ</a:t>
                </a:r>
                <a:r>
                  <a:rPr lang="en-US" altLang="ru-RU" sz="1600">
                    <a:solidFill>
                      <a:schemeClr val="bg1"/>
                    </a:solidFill>
                    <a:latin typeface="Comic Sans MS" pitchFamily="66" charset="0"/>
                  </a:rPr>
                  <a:t>s</a:t>
                </a:r>
              </a:p>
            </p:txBody>
          </p:sp>
          <p:sp>
            <p:nvSpPr>
              <p:cNvPr id="11301" name="Text Box 134"/>
              <p:cNvSpPr txBox="1">
                <a:spLocks noChangeArrowheads="1"/>
              </p:cNvSpPr>
              <p:nvPr/>
            </p:nvSpPr>
            <p:spPr bwMode="auto">
              <a:xfrm>
                <a:off x="3429" y="464"/>
                <a:ext cx="23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1s</a:t>
                </a:r>
              </a:p>
            </p:txBody>
          </p:sp>
          <p:sp>
            <p:nvSpPr>
              <p:cNvPr id="11302" name="Text Box 135"/>
              <p:cNvSpPr txBox="1">
                <a:spLocks noChangeArrowheads="1"/>
              </p:cNvSpPr>
              <p:nvPr/>
            </p:nvSpPr>
            <p:spPr bwMode="auto">
              <a:xfrm>
                <a:off x="3738" y="464"/>
                <a:ext cx="2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1h</a:t>
                </a:r>
              </a:p>
            </p:txBody>
          </p:sp>
          <p:sp>
            <p:nvSpPr>
              <p:cNvPr id="11303" name="Text Box 136"/>
              <p:cNvSpPr txBox="1">
                <a:spLocks noChangeArrowheads="1"/>
              </p:cNvSpPr>
              <p:nvPr/>
            </p:nvSpPr>
            <p:spPr bwMode="auto">
              <a:xfrm>
                <a:off x="4078" y="468"/>
                <a:ext cx="1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d</a:t>
                </a:r>
              </a:p>
            </p:txBody>
          </p:sp>
          <p:sp>
            <p:nvSpPr>
              <p:cNvPr id="11304" name="Text Box 137"/>
              <p:cNvSpPr txBox="1">
                <a:spLocks noChangeArrowheads="1"/>
              </p:cNvSpPr>
              <p:nvPr/>
            </p:nvSpPr>
            <p:spPr bwMode="auto">
              <a:xfrm>
                <a:off x="4554" y="464"/>
                <a:ext cx="5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1Myear</a:t>
                </a:r>
              </a:p>
            </p:txBody>
          </p:sp>
        </p:grpSp>
      </p:grpSp>
      <p:grpSp>
        <p:nvGrpSpPr>
          <p:cNvPr id="26" name="Группа 25"/>
          <p:cNvGrpSpPr>
            <a:grpSpLocks/>
          </p:cNvGrpSpPr>
          <p:nvPr/>
        </p:nvGrpSpPr>
        <p:grpSpPr bwMode="auto">
          <a:xfrm>
            <a:off x="4719638" y="361950"/>
            <a:ext cx="3914775" cy="3005138"/>
            <a:chOff x="4720080" y="361890"/>
            <a:chExt cx="3913596" cy="3005448"/>
          </a:xfrm>
        </p:grpSpPr>
        <p:grpSp>
          <p:nvGrpSpPr>
            <p:cNvPr id="11278" name="Группа 24"/>
            <p:cNvGrpSpPr>
              <a:grpSpLocks/>
            </p:cNvGrpSpPr>
            <p:nvPr/>
          </p:nvGrpSpPr>
          <p:grpSpPr bwMode="auto">
            <a:xfrm>
              <a:off x="4720080" y="1402466"/>
              <a:ext cx="3804795" cy="1964872"/>
              <a:chOff x="4720080" y="1402466"/>
              <a:chExt cx="3804795" cy="1964872"/>
            </a:xfrm>
          </p:grpSpPr>
          <p:grpSp>
            <p:nvGrpSpPr>
              <p:cNvPr id="11280" name="Группа 21"/>
              <p:cNvGrpSpPr>
                <a:grpSpLocks/>
              </p:cNvGrpSpPr>
              <p:nvPr/>
            </p:nvGrpSpPr>
            <p:grpSpPr bwMode="auto">
              <a:xfrm>
                <a:off x="4720080" y="1402466"/>
                <a:ext cx="3804795" cy="1964872"/>
                <a:chOff x="4720080" y="1402466"/>
                <a:chExt cx="3804795" cy="1964872"/>
              </a:xfrm>
            </p:grpSpPr>
            <p:grpSp>
              <p:nvGrpSpPr>
                <p:cNvPr id="11282" name="Группа 20"/>
                <p:cNvGrpSpPr>
                  <a:grpSpLocks/>
                </p:cNvGrpSpPr>
                <p:nvPr/>
              </p:nvGrpSpPr>
              <p:grpSpPr bwMode="auto">
                <a:xfrm>
                  <a:off x="4720080" y="1402466"/>
                  <a:ext cx="3804795" cy="1964872"/>
                  <a:chOff x="4720080" y="1402466"/>
                  <a:chExt cx="3804795" cy="1964872"/>
                </a:xfrm>
              </p:grpSpPr>
              <p:grpSp>
                <p:nvGrpSpPr>
                  <p:cNvPr id="11284" name="Группа 14"/>
                  <p:cNvGrpSpPr>
                    <a:grpSpLocks/>
                  </p:cNvGrpSpPr>
                  <p:nvPr/>
                </p:nvGrpSpPr>
                <p:grpSpPr bwMode="auto">
                  <a:xfrm>
                    <a:off x="4720080" y="1402466"/>
                    <a:ext cx="3804795" cy="1964872"/>
                    <a:chOff x="4720080" y="1402466"/>
                    <a:chExt cx="3804795" cy="1964872"/>
                  </a:xfrm>
                </p:grpSpPr>
                <p:grpSp>
                  <p:nvGrpSpPr>
                    <p:cNvPr id="11287" name="Группа 12"/>
                    <p:cNvGrpSpPr>
                      <a:grpSpLocks/>
                    </p:cNvGrpSpPr>
                    <p:nvPr/>
                  </p:nvGrpSpPr>
                  <p:grpSpPr bwMode="auto">
                    <a:xfrm>
                      <a:off x="4858734" y="1402466"/>
                      <a:ext cx="3666141" cy="1964872"/>
                      <a:chOff x="4858734" y="1402466"/>
                      <a:chExt cx="3666141" cy="1964872"/>
                    </a:xfrm>
                  </p:grpSpPr>
                  <p:sp>
                    <p:nvSpPr>
                      <p:cNvPr id="11" name="Прямоугольник 10"/>
                      <p:cNvSpPr/>
                      <p:nvPr/>
                    </p:nvSpPr>
                    <p:spPr>
                      <a:xfrm>
                        <a:off x="5604051" y="1401810"/>
                        <a:ext cx="2920121" cy="1965528"/>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4858150" y="2136898"/>
                        <a:ext cx="1058544" cy="860514"/>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4" name="Прямоугольник 13"/>
                    <p:cNvSpPr/>
                    <p:nvPr/>
                  </p:nvSpPr>
                  <p:spPr>
                    <a:xfrm>
                      <a:off x="4720080" y="2892626"/>
                      <a:ext cx="571328" cy="209572"/>
                    </a:xfrm>
                    <a:prstGeom prst="rect">
                      <a:avLst/>
                    </a:prstGeom>
                    <a:solidFill>
                      <a:srgbClr val="181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1285" name="Text Box 123"/>
                  <p:cNvSpPr txBox="1">
                    <a:spLocks noChangeArrowheads="1"/>
                  </p:cNvSpPr>
                  <p:nvPr/>
                </p:nvSpPr>
                <p:spPr bwMode="auto">
                  <a:xfrm>
                    <a:off x="5949604" y="1988840"/>
                    <a:ext cx="1718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A limit of SHE </a:t>
                    </a:r>
                  </a:p>
                  <a:p>
                    <a:pPr eaLnBrk="1" hangingPunct="1">
                      <a:spcBef>
                        <a:spcPct val="0"/>
                      </a:spcBef>
                      <a:buFontTx/>
                      <a:buNone/>
                    </a:pPr>
                    <a:r>
                      <a:rPr lang="en-US" altLang="ru-RU" sz="1600">
                        <a:solidFill>
                          <a:schemeClr val="bg1"/>
                        </a:solidFill>
                        <a:latin typeface="Comic Sans MS" pitchFamily="66" charset="0"/>
                      </a:rPr>
                      <a:t>         existence</a:t>
                    </a:r>
                    <a:endParaRPr lang="ru-RU" altLang="ru-RU" sz="1600">
                      <a:solidFill>
                        <a:schemeClr val="bg1"/>
                      </a:solidFill>
                      <a:latin typeface="Comic Sans MS" pitchFamily="66" charset="0"/>
                    </a:endParaRPr>
                  </a:p>
                </p:txBody>
              </p:sp>
              <p:sp>
                <p:nvSpPr>
                  <p:cNvPr id="11286" name="Text Box 123"/>
                  <p:cNvSpPr txBox="1">
                    <a:spLocks noChangeArrowheads="1"/>
                  </p:cNvSpPr>
                  <p:nvPr/>
                </p:nvSpPr>
                <p:spPr bwMode="auto">
                  <a:xfrm>
                    <a:off x="7020272" y="2586390"/>
                    <a:ext cx="1351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solidFill>
                          <a:schemeClr val="bg1"/>
                        </a:solidFill>
                        <a:latin typeface="Comic Sans MS" pitchFamily="66" charset="0"/>
                      </a:rPr>
                      <a:t>T</a:t>
                    </a:r>
                    <a:r>
                      <a:rPr lang="en-US" altLang="ru-RU" sz="1800" baseline="-25000">
                        <a:solidFill>
                          <a:schemeClr val="bg1"/>
                        </a:solidFill>
                        <a:latin typeface="Comic Sans MS" pitchFamily="66" charset="0"/>
                      </a:rPr>
                      <a:t>1/2</a:t>
                    </a:r>
                    <a:r>
                      <a:rPr lang="en-US" altLang="ru-RU" sz="1600" baseline="-25000">
                        <a:solidFill>
                          <a:schemeClr val="bg1"/>
                        </a:solidFill>
                        <a:latin typeface="Comic Sans MS" pitchFamily="66" charset="0"/>
                      </a:rPr>
                      <a:t> </a:t>
                    </a:r>
                    <a:r>
                      <a:rPr lang="en-US" altLang="ru-RU" sz="1600">
                        <a:solidFill>
                          <a:schemeClr val="bg1"/>
                        </a:solidFill>
                        <a:latin typeface="Comic Sans MS" pitchFamily="66" charset="0"/>
                      </a:rPr>
                      <a:t>≤ 10</a:t>
                    </a:r>
                    <a:r>
                      <a:rPr lang="en-US" altLang="ru-RU" sz="1800" baseline="30000">
                        <a:solidFill>
                          <a:schemeClr val="bg1"/>
                        </a:solidFill>
                        <a:latin typeface="Comic Sans MS" pitchFamily="66" charset="0"/>
                      </a:rPr>
                      <a:t>-14</a:t>
                    </a:r>
                    <a:r>
                      <a:rPr lang="en-US" altLang="ru-RU" sz="1600">
                        <a:solidFill>
                          <a:schemeClr val="bg1"/>
                        </a:solidFill>
                        <a:latin typeface="Comic Sans MS" pitchFamily="66" charset="0"/>
                      </a:rPr>
                      <a:t> s</a:t>
                    </a:r>
                    <a:endParaRPr lang="ru-RU" altLang="ru-RU" sz="1600">
                      <a:solidFill>
                        <a:schemeClr val="bg1"/>
                      </a:solidFill>
                      <a:latin typeface="Comic Sans MS" pitchFamily="66" charset="0"/>
                    </a:endParaRPr>
                  </a:p>
                </p:txBody>
              </p:sp>
            </p:grpSp>
            <p:sp>
              <p:nvSpPr>
                <p:cNvPr id="20" name="Прямоугольник 19"/>
                <p:cNvSpPr/>
                <p:nvPr/>
              </p:nvSpPr>
              <p:spPr>
                <a:xfrm>
                  <a:off x="6538807" y="2951370"/>
                  <a:ext cx="95221" cy="85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cxnSp>
            <p:nvCxnSpPr>
              <p:cNvPr id="24" name="Прямая со стрелкой 23"/>
              <p:cNvCxnSpPr/>
              <p:nvPr/>
            </p:nvCxnSpPr>
            <p:spPr>
              <a:xfrm flipH="1">
                <a:off x="6667355" y="2557629"/>
                <a:ext cx="396755" cy="334997"/>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279" name="Text Box 118"/>
            <p:cNvSpPr txBox="1">
              <a:spLocks noChangeArrowheads="1"/>
            </p:cNvSpPr>
            <p:nvPr/>
          </p:nvSpPr>
          <p:spPr bwMode="auto">
            <a:xfrm>
              <a:off x="6382867" y="361890"/>
              <a:ext cx="2250809"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a:solidFill>
                    <a:schemeClr val="bg1"/>
                  </a:solidFill>
                </a:rPr>
                <a:t>Macroscopic theory</a:t>
              </a:r>
            </a:p>
          </p:txBody>
        </p:sp>
      </p:grpSp>
      <p:sp>
        <p:nvSpPr>
          <p:cNvPr id="7" name="TextBox 6"/>
          <p:cNvSpPr txBox="1"/>
          <p:nvPr/>
        </p:nvSpPr>
        <p:spPr>
          <a:xfrm>
            <a:off x="6516688" y="693738"/>
            <a:ext cx="184150" cy="401637"/>
          </a:xfrm>
          <a:prstGeom prst="rect">
            <a:avLst/>
          </a:prstGeom>
          <a:solidFill>
            <a:schemeClr val="tx1"/>
          </a:solidFill>
        </p:spPr>
        <p:txBody>
          <a:bodyPr wrap="none">
            <a:spAutoFit/>
          </a:bodyPr>
          <a:lstStyle/>
          <a:p>
            <a:pPr>
              <a:defRPr/>
            </a:pPr>
            <a:endParaRPr lang="ru-RU" sz="2000" dirty="0">
              <a:solidFill>
                <a:schemeClr val="bg1"/>
              </a:solidFill>
              <a:latin typeface="+mn-lt"/>
              <a:cs typeface="Arial" charset="0"/>
            </a:endParaRPr>
          </a:p>
        </p:txBody>
      </p:sp>
    </p:spTree>
    <p:extLst>
      <p:ext uri="{BB962C8B-B14F-4D97-AF65-F5344CB8AC3E}">
        <p14:creationId xmlns:p14="http://schemas.microsoft.com/office/powerpoint/2010/main" val="2951367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848" y="365348"/>
            <a:ext cx="7199313" cy="5295900"/>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Box 2"/>
          <p:cNvSpPr txBox="1">
            <a:spLocks noChangeArrowheads="1"/>
          </p:cNvSpPr>
          <p:nvPr/>
        </p:nvSpPr>
        <p:spPr bwMode="auto">
          <a:xfrm>
            <a:off x="5357946" y="971550"/>
            <a:ext cx="1608004" cy="707886"/>
          </a:xfrm>
          <a:prstGeom prst="rect">
            <a:avLst/>
          </a:prstGeom>
          <a:no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b="1" dirty="0"/>
              <a:t>Fiset and Nix </a:t>
            </a:r>
          </a:p>
          <a:p>
            <a:pPr algn="r" eaLnBrk="1" hangingPunct="1">
              <a:spcBef>
                <a:spcPct val="0"/>
              </a:spcBef>
              <a:buFontTx/>
              <a:buNone/>
            </a:pPr>
            <a:r>
              <a:rPr lang="en-GB" altLang="ru-RU" sz="2000" b="1" dirty="0"/>
              <a:t>(1972)</a:t>
            </a:r>
            <a:endParaRPr lang="ru-RU" altLang="ru-RU" sz="2000" b="1" dirty="0"/>
          </a:p>
        </p:txBody>
      </p:sp>
      <p:sp>
        <p:nvSpPr>
          <p:cNvPr id="12292" name="TextBox 3"/>
          <p:cNvSpPr txBox="1">
            <a:spLocks noChangeArrowheads="1"/>
          </p:cNvSpPr>
          <p:nvPr/>
        </p:nvSpPr>
        <p:spPr bwMode="auto">
          <a:xfrm>
            <a:off x="6191637" y="3810000"/>
            <a:ext cx="174586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b="1" dirty="0"/>
              <a:t>Randrup et al. </a:t>
            </a:r>
          </a:p>
          <a:p>
            <a:pPr algn="r" eaLnBrk="1" hangingPunct="1">
              <a:spcBef>
                <a:spcPct val="0"/>
              </a:spcBef>
              <a:buFontTx/>
              <a:buNone/>
            </a:pPr>
            <a:r>
              <a:rPr lang="en-GB" altLang="ru-RU" sz="2000" b="1" dirty="0"/>
              <a:t>(1974) </a:t>
            </a:r>
            <a:endParaRPr lang="ru-RU" altLang="ru-RU" sz="2000" b="1" dirty="0"/>
          </a:p>
        </p:txBody>
      </p:sp>
      <p:sp>
        <p:nvSpPr>
          <p:cNvPr id="12293" name="TextBox 4"/>
          <p:cNvSpPr txBox="1">
            <a:spLocks noChangeArrowheads="1"/>
          </p:cNvSpPr>
          <p:nvPr/>
        </p:nvSpPr>
        <p:spPr bwMode="auto">
          <a:xfrm>
            <a:off x="3817246" y="1839913"/>
            <a:ext cx="148976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000" b="1" dirty="0"/>
              <a:t>Age of Earth</a:t>
            </a:r>
            <a:endParaRPr lang="en-GB" altLang="ru-RU" sz="2000" b="1" dirty="0"/>
          </a:p>
        </p:txBody>
      </p:sp>
      <p:cxnSp>
        <p:nvCxnSpPr>
          <p:cNvPr id="9" name="Прямая соединительная линия 8"/>
          <p:cNvCxnSpPr/>
          <p:nvPr/>
        </p:nvCxnSpPr>
        <p:spPr>
          <a:xfrm>
            <a:off x="1660525" y="2049463"/>
            <a:ext cx="1962150" cy="1587"/>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3892550" y="3317875"/>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3" name="Прямая соединительная линия 12"/>
          <p:cNvCxnSpPr/>
          <p:nvPr/>
        </p:nvCxnSpPr>
        <p:spPr>
          <a:xfrm>
            <a:off x="3998913" y="4210050"/>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6" name="Прямая соединительная линия 15"/>
          <p:cNvCxnSpPr/>
          <p:nvPr/>
        </p:nvCxnSpPr>
        <p:spPr>
          <a:xfrm>
            <a:off x="4102100" y="5008563"/>
            <a:ext cx="977900" cy="4762"/>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sp>
        <p:nvSpPr>
          <p:cNvPr id="12298" name="TextBox 16"/>
          <p:cNvSpPr txBox="1">
            <a:spLocks noChangeArrowheads="1"/>
          </p:cNvSpPr>
          <p:nvPr/>
        </p:nvSpPr>
        <p:spPr bwMode="auto">
          <a:xfrm>
            <a:off x="7104063" y="4829175"/>
            <a:ext cx="949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400" b="1" dirty="0"/>
              <a:t>Z=114</a:t>
            </a:r>
            <a:endParaRPr lang="en-GB" altLang="ru-RU" sz="2400" b="1" dirty="0"/>
          </a:p>
        </p:txBody>
      </p:sp>
      <p:sp>
        <p:nvSpPr>
          <p:cNvPr id="12299" name="TextBox 17"/>
          <p:cNvSpPr txBox="1">
            <a:spLocks noChangeArrowheads="1"/>
          </p:cNvSpPr>
          <p:nvPr/>
        </p:nvSpPr>
        <p:spPr bwMode="auto">
          <a:xfrm>
            <a:off x="4930775" y="4021138"/>
            <a:ext cx="4730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n-US" altLang="ru-RU" sz="2000" b="1" dirty="0"/>
              <a:t>s</a:t>
            </a:r>
            <a:endParaRPr lang="en-GB" altLang="ru-RU" sz="2000" b="1" dirty="0"/>
          </a:p>
        </p:txBody>
      </p:sp>
      <p:sp>
        <p:nvSpPr>
          <p:cNvPr id="12301" name="TextBox 19"/>
          <p:cNvSpPr txBox="1">
            <a:spLocks noChangeArrowheads="1"/>
          </p:cNvSpPr>
          <p:nvPr/>
        </p:nvSpPr>
        <p:spPr bwMode="auto">
          <a:xfrm>
            <a:off x="2987824" y="5995988"/>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dirty="0"/>
              <a:t>Neutron number</a:t>
            </a:r>
            <a:endParaRPr lang="ru-RU" altLang="ru-RU" sz="2000" dirty="0"/>
          </a:p>
        </p:txBody>
      </p:sp>
      <p:sp>
        <p:nvSpPr>
          <p:cNvPr id="12302" name="TextBox 20"/>
          <p:cNvSpPr txBox="1">
            <a:spLocks noChangeArrowheads="1"/>
          </p:cNvSpPr>
          <p:nvPr/>
        </p:nvSpPr>
        <p:spPr bwMode="auto">
          <a:xfrm rot="-5400000">
            <a:off x="-1689100" y="3022600"/>
            <a:ext cx="527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dirty="0"/>
              <a:t>Log of the Spontaneous Fission Half Lives  (years)</a:t>
            </a:r>
            <a:endParaRPr lang="ru-RU" altLang="ru-RU" sz="2000" dirty="0"/>
          </a:p>
        </p:txBody>
      </p:sp>
      <p:sp>
        <p:nvSpPr>
          <p:cNvPr id="12303" name="TextBox 21"/>
          <p:cNvSpPr txBox="1">
            <a:spLocks noChangeArrowheads="1"/>
          </p:cNvSpPr>
          <p:nvPr/>
        </p:nvSpPr>
        <p:spPr bwMode="auto">
          <a:xfrm>
            <a:off x="4874879" y="3106738"/>
            <a:ext cx="49404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n-US" altLang="ru-RU" sz="2000" b="1" dirty="0"/>
              <a:t>y</a:t>
            </a:r>
            <a:endParaRPr lang="en-GB" altLang="ru-RU" sz="2000" b="1" dirty="0"/>
          </a:p>
        </p:txBody>
      </p:sp>
      <p:sp>
        <p:nvSpPr>
          <p:cNvPr id="31" name="TextBox 18"/>
          <p:cNvSpPr txBox="1">
            <a:spLocks noChangeArrowheads="1"/>
          </p:cNvSpPr>
          <p:nvPr/>
        </p:nvSpPr>
        <p:spPr bwMode="auto">
          <a:xfrm>
            <a:off x="4860032" y="4799013"/>
            <a:ext cx="614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l-GR" altLang="ru-RU" sz="2000" b="1" dirty="0"/>
              <a:t>μ</a:t>
            </a:r>
            <a:r>
              <a:rPr lang="en-US" altLang="ru-RU" sz="2000" b="1" dirty="0"/>
              <a:t>s</a:t>
            </a:r>
            <a:endParaRPr lang="en-GB" altLang="ru-RU" sz="2000" b="1" dirty="0"/>
          </a:p>
        </p:txBody>
      </p:sp>
      <p:grpSp>
        <p:nvGrpSpPr>
          <p:cNvPr id="4" name="Группа 3"/>
          <p:cNvGrpSpPr/>
          <p:nvPr/>
        </p:nvGrpSpPr>
        <p:grpSpPr>
          <a:xfrm>
            <a:off x="3745719" y="3067334"/>
            <a:ext cx="2692934" cy="2523062"/>
            <a:chOff x="3745719" y="3067334"/>
            <a:chExt cx="2692934" cy="2523062"/>
          </a:xfrm>
        </p:grpSpPr>
        <p:grpSp>
          <p:nvGrpSpPr>
            <p:cNvPr id="71" name="Группа 70"/>
            <p:cNvGrpSpPr/>
            <p:nvPr/>
          </p:nvGrpSpPr>
          <p:grpSpPr>
            <a:xfrm>
              <a:off x="3745719" y="3067334"/>
              <a:ext cx="2593147" cy="2523062"/>
              <a:chOff x="3745719" y="3067334"/>
              <a:chExt cx="2593147" cy="2523062"/>
            </a:xfrm>
          </p:grpSpPr>
          <p:grpSp>
            <p:nvGrpSpPr>
              <p:cNvPr id="70" name="Группа 69"/>
              <p:cNvGrpSpPr/>
              <p:nvPr/>
            </p:nvGrpSpPr>
            <p:grpSpPr>
              <a:xfrm>
                <a:off x="3745719" y="3376040"/>
                <a:ext cx="2447316" cy="2214356"/>
                <a:chOff x="3745719" y="3376040"/>
                <a:chExt cx="2447316" cy="2214356"/>
              </a:xfrm>
            </p:grpSpPr>
            <p:sp>
              <p:nvSpPr>
                <p:cNvPr id="6" name="Овал 5"/>
                <p:cNvSpPr/>
                <p:nvPr/>
              </p:nvSpPr>
              <p:spPr>
                <a:xfrm>
                  <a:off x="3745719" y="5446380"/>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32" name="Овал 31"/>
                <p:cNvSpPr/>
                <p:nvPr/>
              </p:nvSpPr>
              <p:spPr>
                <a:xfrm>
                  <a:off x="4539888" y="4646502"/>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t>
                  </a:r>
                  <a:endParaRPr lang="ru-RU" dirty="0"/>
                </a:p>
              </p:txBody>
            </p:sp>
            <p:sp>
              <p:nvSpPr>
                <p:cNvPr id="42" name="Овал 41"/>
                <p:cNvSpPr/>
                <p:nvPr/>
              </p:nvSpPr>
              <p:spPr>
                <a:xfrm>
                  <a:off x="5059389" y="4452485"/>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sp>
              <p:nvSpPr>
                <p:cNvPr id="46" name="Овал 45"/>
                <p:cNvSpPr/>
                <p:nvPr/>
              </p:nvSpPr>
              <p:spPr>
                <a:xfrm>
                  <a:off x="5546778" y="4077072"/>
                  <a:ext cx="144016" cy="158418"/>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cxnSp>
              <p:nvCxnSpPr>
                <p:cNvPr id="18" name="Прямая соединительная линия 17"/>
                <p:cNvCxnSpPr/>
                <p:nvPr/>
              </p:nvCxnSpPr>
              <p:spPr>
                <a:xfrm flipH="1">
                  <a:off x="5629002" y="3867150"/>
                  <a:ext cx="209823" cy="27062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4788024" y="4205797"/>
                  <a:ext cx="793670" cy="623378"/>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Овал 53"/>
                <p:cNvSpPr/>
                <p:nvPr/>
              </p:nvSpPr>
              <p:spPr>
                <a:xfrm>
                  <a:off x="5331842" y="4287141"/>
                  <a:ext cx="144016" cy="158418"/>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cxnSp>
              <p:nvCxnSpPr>
                <p:cNvPr id="55" name="Прямая соединительная линия 54"/>
                <p:cNvCxnSpPr/>
                <p:nvPr/>
              </p:nvCxnSpPr>
              <p:spPr>
                <a:xfrm flipH="1">
                  <a:off x="3817728" y="4999038"/>
                  <a:ext cx="610256" cy="513985"/>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4427984" y="4646502"/>
                  <a:ext cx="111904" cy="35253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4539888" y="4646502"/>
                  <a:ext cx="248136" cy="182673"/>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H="1">
                  <a:off x="5838825" y="3436144"/>
                  <a:ext cx="283369" cy="43100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Овал 46"/>
                <p:cNvSpPr/>
                <p:nvPr/>
              </p:nvSpPr>
              <p:spPr>
                <a:xfrm>
                  <a:off x="6049019" y="3376040"/>
                  <a:ext cx="144016" cy="144016"/>
                </a:xfrm>
                <a:prstGeom prst="ellipse">
                  <a:avLst/>
                </a:prstGeom>
                <a:solidFill>
                  <a:schemeClr val="bg1"/>
                </a:solidFill>
                <a:ln w="28575">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p>
              </p:txBody>
            </p:sp>
          </p:grpSp>
          <p:sp>
            <p:nvSpPr>
              <p:cNvPr id="64" name="TextBox 63"/>
              <p:cNvSpPr txBox="1"/>
              <p:nvPr/>
            </p:nvSpPr>
            <p:spPr>
              <a:xfrm>
                <a:off x="6046798" y="3067334"/>
                <a:ext cx="292068" cy="369332"/>
              </a:xfrm>
              <a:prstGeom prst="rect">
                <a:avLst/>
              </a:prstGeom>
              <a:noFill/>
            </p:spPr>
            <p:txBody>
              <a:bodyPr wrap="none" rtlCol="0">
                <a:spAutoFit/>
              </a:bodyPr>
              <a:lstStyle/>
              <a:p>
                <a:r>
                  <a:rPr lang="en-US" b="1" dirty="0">
                    <a:solidFill>
                      <a:schemeClr val="bg1"/>
                    </a:solidFill>
                    <a:latin typeface="Bodoni MT Black" panose="02070A03080606020203" pitchFamily="18" charset="0"/>
                  </a:rPr>
                  <a:t>?</a:t>
                </a:r>
                <a:endParaRPr lang="ru-RU" b="1" dirty="0">
                  <a:solidFill>
                    <a:schemeClr val="bg1"/>
                  </a:solidFill>
                </a:endParaRPr>
              </a:p>
            </p:txBody>
          </p:sp>
          <p:sp>
            <p:nvSpPr>
              <p:cNvPr id="65" name="TextBox 64"/>
              <p:cNvSpPr txBox="1"/>
              <p:nvPr/>
            </p:nvSpPr>
            <p:spPr>
              <a:xfrm>
                <a:off x="4069182" y="5157192"/>
                <a:ext cx="754053" cy="369332"/>
              </a:xfrm>
              <a:prstGeom prst="rect">
                <a:avLst/>
              </a:prstGeom>
              <a:solidFill>
                <a:schemeClr val="bg1"/>
              </a:solidFill>
            </p:spPr>
            <p:txBody>
              <a:bodyPr wrap="none" rtlCol="0">
                <a:spAutoFit/>
              </a:bodyPr>
              <a:lstStyle/>
              <a:p>
                <a:r>
                  <a:rPr lang="en-US" b="1" dirty="0">
                    <a:solidFill>
                      <a:schemeClr val="accent6">
                        <a:lumMod val="50000"/>
                      </a:schemeClr>
                    </a:solidFill>
                    <a:latin typeface="Franklin Gothic Demi Cond" panose="020B0706030402020204" pitchFamily="34" charset="0"/>
                  </a:rPr>
                  <a:t>Z=110</a:t>
                </a:r>
                <a:endParaRPr lang="ru-RU" b="1" dirty="0">
                  <a:solidFill>
                    <a:schemeClr val="accent6">
                      <a:lumMod val="50000"/>
                    </a:schemeClr>
                  </a:solidFill>
                  <a:latin typeface="Franklin Gothic Demi Cond" panose="020B0706030402020204" pitchFamily="34" charset="0"/>
                </a:endParaRPr>
              </a:p>
            </p:txBody>
          </p:sp>
        </p:grpSp>
        <p:grpSp>
          <p:nvGrpSpPr>
            <p:cNvPr id="66" name="Группа 65"/>
            <p:cNvGrpSpPr/>
            <p:nvPr/>
          </p:nvGrpSpPr>
          <p:grpSpPr>
            <a:xfrm>
              <a:off x="5460875" y="3815231"/>
              <a:ext cx="977778" cy="1036900"/>
              <a:chOff x="5460875" y="3815231"/>
              <a:chExt cx="977778" cy="1036900"/>
            </a:xfrm>
          </p:grpSpPr>
          <p:grpSp>
            <p:nvGrpSpPr>
              <p:cNvPr id="5" name="Группа 4"/>
              <p:cNvGrpSpPr/>
              <p:nvPr/>
            </p:nvGrpSpPr>
            <p:grpSpPr>
              <a:xfrm>
                <a:off x="5460875" y="3815231"/>
                <a:ext cx="626866" cy="839096"/>
                <a:chOff x="5460875" y="3815231"/>
                <a:chExt cx="626866" cy="839096"/>
              </a:xfrm>
            </p:grpSpPr>
            <p:cxnSp>
              <p:nvCxnSpPr>
                <p:cNvPr id="11" name="Прямая соединительная линия 10"/>
                <p:cNvCxnSpPr/>
                <p:nvPr/>
              </p:nvCxnSpPr>
              <p:spPr>
                <a:xfrm>
                  <a:off x="6015733" y="3815231"/>
                  <a:ext cx="6003" cy="170207"/>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5460875" y="4510311"/>
                  <a:ext cx="144016" cy="1440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dirty="0"/>
                </a:p>
              </p:txBody>
            </p:sp>
            <p:sp>
              <p:nvSpPr>
                <p:cNvPr id="28" name="Прямоугольник 27"/>
                <p:cNvSpPr/>
                <p:nvPr/>
              </p:nvSpPr>
              <p:spPr>
                <a:xfrm>
                  <a:off x="5712615" y="4253352"/>
                  <a:ext cx="144016" cy="1440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dirty="0"/>
                </a:p>
              </p:txBody>
            </p:sp>
            <p:sp>
              <p:nvSpPr>
                <p:cNvPr id="29" name="Прямоугольник 28"/>
                <p:cNvSpPr/>
                <p:nvPr/>
              </p:nvSpPr>
              <p:spPr>
                <a:xfrm>
                  <a:off x="5943725" y="3991963"/>
                  <a:ext cx="144016" cy="144016"/>
                </a:xfrm>
                <a:prstGeom prst="rect">
                  <a:avLst/>
                </a:prstGeom>
                <a:ln w="19050">
                  <a:solidFill>
                    <a:schemeClr val="bg2"/>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dirty="0"/>
                </a:p>
              </p:txBody>
            </p:sp>
          </p:grpSp>
          <p:sp>
            <p:nvSpPr>
              <p:cNvPr id="77" name="TextBox 76"/>
              <p:cNvSpPr txBox="1"/>
              <p:nvPr/>
            </p:nvSpPr>
            <p:spPr>
              <a:xfrm>
                <a:off x="5684600" y="4482799"/>
                <a:ext cx="754053" cy="369332"/>
              </a:xfrm>
              <a:prstGeom prst="rect">
                <a:avLst/>
              </a:prstGeom>
              <a:solidFill>
                <a:schemeClr val="bg1"/>
              </a:solidFill>
            </p:spPr>
            <p:txBody>
              <a:bodyPr wrap="none" rtlCol="0">
                <a:spAutoFit/>
              </a:bodyPr>
              <a:lstStyle/>
              <a:p>
                <a:r>
                  <a:rPr lang="en-US" b="1" dirty="0">
                    <a:solidFill>
                      <a:schemeClr val="accent6">
                        <a:lumMod val="50000"/>
                      </a:schemeClr>
                    </a:solidFill>
                    <a:latin typeface="Franklin Gothic Demi Cond" panose="020B0706030402020204" pitchFamily="34" charset="0"/>
                  </a:rPr>
                  <a:t>Z=114</a:t>
                </a:r>
                <a:endParaRPr lang="ru-RU" b="1" dirty="0">
                  <a:solidFill>
                    <a:schemeClr val="accent6">
                      <a:lumMod val="50000"/>
                    </a:schemeClr>
                  </a:solidFill>
                  <a:latin typeface="Franklin Gothic Demi Cond" panose="020B0706030402020204" pitchFamily="34" charset="0"/>
                </a:endParaRPr>
              </a:p>
            </p:txBody>
          </p:sp>
        </p:grpSp>
      </p:grpSp>
      <p:sp>
        <p:nvSpPr>
          <p:cNvPr id="3" name="TextBox 2"/>
          <p:cNvSpPr txBox="1"/>
          <p:nvPr/>
        </p:nvSpPr>
        <p:spPr>
          <a:xfrm>
            <a:off x="7634896" y="476672"/>
            <a:ext cx="1545616" cy="461665"/>
          </a:xfrm>
          <a:prstGeom prst="rect">
            <a:avLst/>
          </a:prstGeom>
          <a:solidFill>
            <a:schemeClr val="bg1"/>
          </a:solidFill>
        </p:spPr>
        <p:txBody>
          <a:bodyPr wrap="none" rtlCol="0">
            <a:spAutoFit/>
          </a:bodyPr>
          <a:lstStyle/>
          <a:p>
            <a:r>
              <a:rPr lang="en-GB"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rPr>
              <a:t>predictions</a:t>
            </a:r>
            <a:endParaRPr lang="ru-RU"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43" name="TextBox 42"/>
          <p:cNvSpPr txBox="1"/>
          <p:nvPr/>
        </p:nvSpPr>
        <p:spPr>
          <a:xfrm>
            <a:off x="2123728" y="1095127"/>
            <a:ext cx="1474250" cy="461665"/>
          </a:xfrm>
          <a:prstGeom prst="rect">
            <a:avLst/>
          </a:prstGeom>
          <a:solidFill>
            <a:schemeClr val="bg1"/>
          </a:solidFill>
        </p:spPr>
        <p:txBody>
          <a:bodyPr wrap="none" rtlCol="0">
            <a:spAutoFit/>
          </a:bodyPr>
          <a:lstStyle/>
          <a:p>
            <a:r>
              <a:rPr lang="en-GB" sz="2400" b="1" dirty="0">
                <a:solidFill>
                  <a:schemeClr val="bg1">
                    <a:lumMod val="65000"/>
                  </a:schemeClr>
                </a:solidFill>
                <a:effectLst>
                  <a:outerShdw blurRad="38100" dist="38100" dir="2700000" algn="tl">
                    <a:srgbClr val="000000">
                      <a:alpha val="43137"/>
                    </a:srgbClr>
                  </a:outerShdw>
                </a:effectLst>
              </a:rPr>
              <a:t>our </a:t>
            </a:r>
            <a:r>
              <a:rPr lang="en-GB" sz="2400" b="1" dirty="0" smtClean="0">
                <a:solidFill>
                  <a:schemeClr val="bg1">
                    <a:lumMod val="65000"/>
                  </a:schemeClr>
                </a:solidFill>
                <a:effectLst>
                  <a:outerShdw blurRad="38100" dist="38100" dir="2700000" algn="tl">
                    <a:srgbClr val="000000">
                      <a:alpha val="43137"/>
                    </a:srgbClr>
                  </a:outerShdw>
                </a:effectLst>
              </a:rPr>
              <a:t>World</a:t>
            </a:r>
            <a:endParaRPr lang="ru-RU"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45" name="TextBox 44"/>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24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1"/>
          <p:cNvSpPr>
            <a:spLocks noChangeArrowheads="1"/>
          </p:cNvSpPr>
          <p:nvPr/>
        </p:nvSpPr>
        <p:spPr bwMode="auto">
          <a:xfrm>
            <a:off x="1231900" y="856463"/>
            <a:ext cx="6892925" cy="5386090"/>
          </a:xfrm>
          <a:prstGeom prst="rect">
            <a:avLst/>
          </a:prstGeom>
          <a:noFill/>
          <a:ln w="9525">
            <a:noFill/>
            <a:miter lim="800000"/>
            <a:headEnd/>
            <a:tailEnd/>
          </a:ln>
        </p:spPr>
        <p:txBody>
          <a:bodyPr>
            <a:spAutoFit/>
          </a:bodyPr>
          <a:lstStyle/>
          <a:p>
            <a:endParaRPr lang="ru-RU" sz="2400" b="0" dirty="0" smtClean="0">
              <a:solidFill>
                <a:schemeClr val="tx2"/>
              </a:solidFill>
              <a:latin typeface="Gungsuh" pitchFamily="18" charset="-127"/>
              <a:ea typeface="Gungsuh" pitchFamily="18" charset="-127"/>
            </a:endParaRPr>
          </a:p>
          <a:p>
            <a:endParaRPr lang="ru-RU" sz="2400" b="0" dirty="0" smtClean="0">
              <a:solidFill>
                <a:schemeClr val="tx2"/>
              </a:solidFill>
              <a:latin typeface="Gungsuh" pitchFamily="18" charset="-127"/>
              <a:ea typeface="Gungsuh" pitchFamily="18" charset="-127"/>
            </a:endParaRPr>
          </a:p>
          <a:p>
            <a:r>
              <a:rPr lang="en-US" sz="2400" b="1" dirty="0" smtClean="0">
                <a:solidFill>
                  <a:srgbClr val="0000CC"/>
                </a:solidFill>
                <a:ea typeface="Gungsuh" pitchFamily="18" charset="-127"/>
              </a:rPr>
              <a:t>Los Alamos </a:t>
            </a:r>
            <a:r>
              <a:rPr lang="ru-RU" sz="2400" b="1" dirty="0" smtClean="0">
                <a:solidFill>
                  <a:srgbClr val="0000CC"/>
                </a:solidFill>
                <a:ea typeface="Gungsuh" pitchFamily="18" charset="-127"/>
              </a:rPr>
              <a:t>(</a:t>
            </a:r>
            <a:r>
              <a:rPr lang="en-US" sz="2400" b="1" dirty="0" smtClean="0">
                <a:solidFill>
                  <a:srgbClr val="0000CC"/>
                </a:solidFill>
                <a:ea typeface="Gungsuh" pitchFamily="18" charset="-127"/>
              </a:rPr>
              <a:t>USA</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smtClean="0">
                <a:solidFill>
                  <a:srgbClr val="0000CC"/>
                </a:solidFill>
                <a:ea typeface="Gungsuh" pitchFamily="18" charset="-127"/>
              </a:rPr>
              <a:t>Berkeley</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USA</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err="1" smtClean="0">
                <a:solidFill>
                  <a:srgbClr val="0000CC"/>
                </a:solidFill>
                <a:ea typeface="Gungsuh" pitchFamily="18" charset="-127"/>
              </a:rPr>
              <a:t>Dubna</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JINR</a:t>
            </a:r>
            <a:r>
              <a:rPr lang="ru-RU" sz="2400" b="1" dirty="0" smtClean="0">
                <a:solidFill>
                  <a:srgbClr val="0000CC"/>
                </a:solidFill>
                <a:ea typeface="Gungsuh" pitchFamily="18" charset="-127"/>
              </a:rPr>
              <a:t>)</a:t>
            </a:r>
            <a:r>
              <a:rPr lang="en-US" sz="2400" b="1" dirty="0" smtClean="0">
                <a:solidFill>
                  <a:srgbClr val="0000CC"/>
                </a:solidFill>
                <a:ea typeface="Gungsuh" pitchFamily="18" charset="-127"/>
              </a:rPr>
              <a:t> </a:t>
            </a:r>
            <a:endParaRPr lang="ru-RU" sz="2400" b="1" dirty="0">
              <a:solidFill>
                <a:srgbClr val="0000CC"/>
              </a:solidFill>
              <a:ea typeface="Gungsuh" pitchFamily="18" charset="-127"/>
            </a:endParaRPr>
          </a:p>
          <a:p>
            <a:pPr>
              <a:spcBef>
                <a:spcPts val="1200"/>
              </a:spcBef>
            </a:pPr>
            <a:r>
              <a:rPr lang="en-US" sz="2400" b="1" dirty="0" smtClean="0">
                <a:solidFill>
                  <a:srgbClr val="0000CC"/>
                </a:solidFill>
                <a:ea typeface="Gungsuh" pitchFamily="18" charset="-127"/>
              </a:rPr>
              <a:t>Oak Ridge</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USA</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smtClean="0">
                <a:solidFill>
                  <a:srgbClr val="0000CC"/>
                </a:solidFill>
                <a:ea typeface="Gungsuh" pitchFamily="18" charset="-127"/>
              </a:rPr>
              <a:t>Mainz</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Germany</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smtClean="0">
                <a:solidFill>
                  <a:srgbClr val="0000CC"/>
                </a:solidFill>
                <a:ea typeface="Gungsuh" pitchFamily="18" charset="-127"/>
              </a:rPr>
              <a:t>Darmstadt</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Germany</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err="1" smtClean="0">
                <a:solidFill>
                  <a:srgbClr val="0000CC"/>
                </a:solidFill>
                <a:ea typeface="Gungsuh" pitchFamily="18" charset="-127"/>
              </a:rPr>
              <a:t>Orsay</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France</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err="1" smtClean="0">
                <a:solidFill>
                  <a:srgbClr val="0000CC"/>
                </a:solidFill>
                <a:ea typeface="Gungsuh" pitchFamily="18" charset="-127"/>
              </a:rPr>
              <a:t>Würenlingen</a:t>
            </a:r>
            <a:r>
              <a:rPr lang="en-US" sz="2400" b="1" dirty="0" smtClean="0">
                <a:solidFill>
                  <a:srgbClr val="0000CC"/>
                </a:solidFill>
                <a:ea typeface="Gungsuh" pitchFamily="18" charset="-127"/>
              </a:rPr>
              <a:t> </a:t>
            </a:r>
            <a:r>
              <a:rPr lang="ru-RU" sz="2400" b="1" dirty="0" smtClean="0">
                <a:solidFill>
                  <a:srgbClr val="0000CC"/>
                </a:solidFill>
                <a:ea typeface="Gungsuh" pitchFamily="18" charset="-127"/>
              </a:rPr>
              <a:t>(</a:t>
            </a:r>
            <a:r>
              <a:rPr lang="en-US" sz="2400" b="1" dirty="0" smtClean="0">
                <a:solidFill>
                  <a:srgbClr val="0000CC"/>
                </a:solidFill>
                <a:ea typeface="Gungsuh" pitchFamily="18" charset="-127"/>
              </a:rPr>
              <a:t>Switzerland</a:t>
            </a:r>
            <a:r>
              <a:rPr lang="ru-RU" sz="2400" b="1" dirty="0" smtClean="0">
                <a:solidFill>
                  <a:srgbClr val="0000CC"/>
                </a:solidFill>
                <a:ea typeface="Gungsuh" pitchFamily="18" charset="-127"/>
              </a:rPr>
              <a:t>)</a:t>
            </a:r>
            <a:endParaRPr lang="ru-RU" sz="2400" b="1" dirty="0">
              <a:solidFill>
                <a:srgbClr val="0000CC"/>
              </a:solidFill>
              <a:ea typeface="Gungsuh" pitchFamily="18" charset="-127"/>
            </a:endParaRPr>
          </a:p>
          <a:p>
            <a:pPr>
              <a:spcBef>
                <a:spcPts val="1200"/>
              </a:spcBef>
            </a:pPr>
            <a:r>
              <a:rPr lang="en-US" sz="2400" b="1" dirty="0" smtClean="0">
                <a:solidFill>
                  <a:srgbClr val="0000CC"/>
                </a:solidFill>
                <a:ea typeface="Gungsuh" pitchFamily="18" charset="-127"/>
              </a:rPr>
              <a:t>Tokyo</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Japan</a:t>
            </a:r>
            <a:r>
              <a:rPr lang="ru-RU" sz="2400" b="1" dirty="0" smtClean="0">
                <a:solidFill>
                  <a:srgbClr val="0000CC"/>
                </a:solidFill>
                <a:ea typeface="Gungsuh" pitchFamily="18" charset="-127"/>
              </a:rPr>
              <a:t>) </a:t>
            </a:r>
            <a:r>
              <a:rPr lang="en-US" sz="2400" b="1" dirty="0" smtClean="0">
                <a:solidFill>
                  <a:srgbClr val="0000CC"/>
                </a:solidFill>
                <a:ea typeface="Gungsuh" pitchFamily="18" charset="-127"/>
              </a:rPr>
              <a:t>some later</a:t>
            </a:r>
            <a:endParaRPr lang="ru-RU" sz="2400" b="1" dirty="0">
              <a:solidFill>
                <a:srgbClr val="0000CC"/>
              </a:solidFill>
              <a:ea typeface="Gungsuh" pitchFamily="18" charset="-127"/>
            </a:endParaRPr>
          </a:p>
        </p:txBody>
      </p:sp>
      <p:sp>
        <p:nvSpPr>
          <p:cNvPr id="31748" name="TextBox 3"/>
          <p:cNvSpPr txBox="1">
            <a:spLocks noChangeArrowheads="1"/>
          </p:cNvSpPr>
          <p:nvPr/>
        </p:nvSpPr>
        <p:spPr bwMode="auto">
          <a:xfrm>
            <a:off x="5796136" y="832778"/>
            <a:ext cx="1872629" cy="461665"/>
          </a:xfrm>
          <a:prstGeom prst="rect">
            <a:avLst/>
          </a:prstGeom>
          <a:noFill/>
          <a:ln w="9525">
            <a:noFill/>
            <a:miter lim="800000"/>
            <a:headEnd/>
            <a:tailEnd/>
          </a:ln>
        </p:spPr>
        <p:txBody>
          <a:bodyPr wrap="none">
            <a:spAutoFit/>
          </a:bodyPr>
          <a:lstStyle/>
          <a:p>
            <a:r>
              <a:rPr lang="ru-RU" sz="2400" b="1" dirty="0" smtClean="0">
                <a:solidFill>
                  <a:srgbClr val="C00000"/>
                </a:solidFill>
                <a:latin typeface="Comic Sans MS" pitchFamily="66" charset="0"/>
              </a:rPr>
              <a:t>1970-1985</a:t>
            </a:r>
            <a:endParaRPr lang="ru-RU" sz="2400" b="1" dirty="0">
              <a:solidFill>
                <a:srgbClr val="C00000"/>
              </a:solidFill>
              <a:latin typeface="Comic Sans MS" pitchFamily="66" charset="0"/>
            </a:endParaRPr>
          </a:p>
        </p:txBody>
      </p:sp>
      <p:sp>
        <p:nvSpPr>
          <p:cNvPr id="5" name="TextBox 2"/>
          <p:cNvSpPr txBox="1">
            <a:spLocks noChangeArrowheads="1"/>
          </p:cNvSpPr>
          <p:nvPr/>
        </p:nvSpPr>
        <p:spPr bwMode="auto">
          <a:xfrm>
            <a:off x="1362771" y="332656"/>
            <a:ext cx="6466835" cy="461665"/>
          </a:xfrm>
          <a:prstGeom prst="rect">
            <a:avLst/>
          </a:prstGeom>
          <a:noFill/>
          <a:ln w="9525">
            <a:noFill/>
            <a:miter lim="800000"/>
            <a:headEnd/>
            <a:tailEnd/>
          </a:ln>
        </p:spPr>
        <p:txBody>
          <a:bodyPr wrap="none">
            <a:spAutoFit/>
          </a:bodyPr>
          <a:lstStyle/>
          <a:p>
            <a:pPr algn="ctr"/>
            <a:r>
              <a:rPr lang="en-US" sz="2400" b="1" dirty="0" smtClean="0">
                <a:solidFill>
                  <a:srgbClr val="C00000"/>
                </a:solidFill>
                <a:latin typeface="Comic Sans MS" pitchFamily="66" charset="0"/>
              </a:rPr>
              <a:t>Experimenters rushed to find this Island </a:t>
            </a:r>
          </a:p>
        </p:txBody>
      </p:sp>
    </p:spTree>
    <p:extLst>
      <p:ext uri="{BB962C8B-B14F-4D97-AF65-F5344CB8AC3E}">
        <p14:creationId xmlns:p14="http://schemas.microsoft.com/office/powerpoint/2010/main" val="333791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
          <p:cNvSpPr>
            <a:spLocks noChangeArrowheads="1"/>
          </p:cNvSpPr>
          <p:nvPr/>
        </p:nvSpPr>
        <p:spPr bwMode="auto">
          <a:xfrm>
            <a:off x="0" y="765175"/>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solidFill>
                  <a:srgbClr val="0000CC"/>
                </a:solidFill>
                <a:latin typeface="+mn-lt"/>
                <a:ea typeface="Gungsuh"/>
                <a:cs typeface="Gungsuh"/>
              </a:rPr>
              <a:t>To find the method of producing</a:t>
            </a:r>
          </a:p>
          <a:p>
            <a:pPr eaLnBrk="1" hangingPunct="1">
              <a:spcBef>
                <a:spcPct val="0"/>
              </a:spcBef>
              <a:buFontTx/>
              <a:buNone/>
            </a:pPr>
            <a:endParaRPr lang="en-US" altLang="ru-RU" sz="2200" b="1" dirty="0">
              <a:solidFill>
                <a:schemeClr val="tx2"/>
              </a:solidFill>
              <a:latin typeface="+mn-lt"/>
              <a:ea typeface="Gungsuh"/>
              <a:cs typeface="Gungsuh"/>
            </a:endParaRPr>
          </a:p>
          <a:p>
            <a:pPr eaLnBrk="1" hangingPunct="1">
              <a:spcBef>
                <a:spcPct val="0"/>
              </a:spcBef>
              <a:buFontTx/>
              <a:buNone/>
            </a:pPr>
            <a:r>
              <a:rPr lang="en-US" altLang="ru-RU" sz="2000" dirty="0">
                <a:solidFill>
                  <a:srgbClr val="C00000"/>
                </a:solidFill>
                <a:latin typeface="+mn-lt"/>
                <a:ea typeface="Gungsuh"/>
                <a:cs typeface="Gungsuh"/>
              </a:rPr>
              <a:t>	</a:t>
            </a:r>
            <a:r>
              <a:rPr lang="en-US" altLang="ru-RU" sz="2400" b="1" dirty="0">
                <a:solidFill>
                  <a:srgbClr val="800000"/>
                </a:solidFill>
                <a:latin typeface="+mn-lt"/>
                <a:ea typeface="Gungsuh"/>
                <a:cs typeface="Gungsuh"/>
              </a:rPr>
              <a:t>Search in nature: </a:t>
            </a:r>
          </a:p>
          <a:p>
            <a:pPr eaLnBrk="1" hangingPunct="1">
              <a:spcBef>
                <a:spcPct val="0"/>
              </a:spcBef>
              <a:buFontTx/>
              <a:buNone/>
            </a:pPr>
            <a:r>
              <a:rPr lang="en-US" altLang="ru-RU" sz="2200" b="1" dirty="0">
                <a:solidFill>
                  <a:srgbClr val="800000"/>
                </a:solidFill>
                <a:latin typeface="+mn-lt"/>
                <a:ea typeface="Gungsuh"/>
                <a:cs typeface="Gungsuh"/>
              </a:rPr>
              <a:t>                                                  	earth</a:t>
            </a:r>
            <a:r>
              <a:rPr lang="ru-RU" altLang="ru-RU" sz="2200" b="1" dirty="0">
                <a:solidFill>
                  <a:srgbClr val="800000"/>
                </a:solidFill>
                <a:latin typeface="+mn-lt"/>
                <a:ea typeface="Gungsuh"/>
                <a:cs typeface="Gungsuh"/>
              </a:rPr>
              <a:t>/</a:t>
            </a:r>
            <a:r>
              <a:rPr lang="en-US" altLang="ru-RU" sz="2200" b="1" dirty="0">
                <a:solidFill>
                  <a:srgbClr val="800000"/>
                </a:solidFill>
                <a:latin typeface="+mn-lt"/>
                <a:ea typeface="Gungsuh"/>
                <a:cs typeface="Gungsuh"/>
              </a:rPr>
              <a:t>lunar</a:t>
            </a:r>
            <a:r>
              <a:rPr lang="ru-RU" altLang="ru-RU" sz="2200" b="1" dirty="0">
                <a:solidFill>
                  <a:srgbClr val="800000"/>
                </a:solidFill>
                <a:latin typeface="+mn-lt"/>
                <a:ea typeface="Gungsuh"/>
                <a:cs typeface="Gungsuh"/>
              </a:rPr>
              <a:t> </a:t>
            </a:r>
            <a:r>
              <a:rPr lang="en-US" altLang="ru-RU" sz="2200" b="1" dirty="0">
                <a:solidFill>
                  <a:srgbClr val="800000"/>
                </a:solidFill>
                <a:latin typeface="+mn-lt"/>
                <a:ea typeface="Gungsuh"/>
                <a:cs typeface="Gungsuh"/>
              </a:rPr>
              <a:t>objects, cosmic rays, </a:t>
            </a:r>
          </a:p>
          <a:p>
            <a:pPr eaLnBrk="1" hangingPunct="1">
              <a:spcBef>
                <a:spcPct val="0"/>
              </a:spcBef>
              <a:buFontTx/>
              <a:buNone/>
            </a:pPr>
            <a:endParaRPr lang="en-US" altLang="ru-RU" sz="2200" b="1" dirty="0">
              <a:solidFill>
                <a:srgbClr val="800000"/>
              </a:solidFill>
              <a:latin typeface="+mn-lt"/>
              <a:ea typeface="Gungsuh"/>
              <a:cs typeface="Gungsuh"/>
            </a:endParaRPr>
          </a:p>
          <a:p>
            <a:pPr eaLnBrk="1" hangingPunct="1">
              <a:spcBef>
                <a:spcPct val="0"/>
              </a:spcBef>
              <a:buFontTx/>
              <a:buNone/>
            </a:pPr>
            <a:r>
              <a:rPr lang="en-US" altLang="ru-RU" sz="2200" b="1" dirty="0">
                <a:solidFill>
                  <a:srgbClr val="800000"/>
                </a:solidFill>
                <a:latin typeface="+mn-lt"/>
                <a:ea typeface="Gungsuh"/>
                <a:cs typeface="Gungsuh"/>
              </a:rPr>
              <a:t>	</a:t>
            </a:r>
            <a:r>
              <a:rPr lang="en-US" altLang="ru-RU" sz="2400" b="1" dirty="0">
                <a:solidFill>
                  <a:srgbClr val="800000"/>
                </a:solidFill>
                <a:latin typeface="+mn-lt"/>
                <a:ea typeface="Gungsuh"/>
                <a:cs typeface="Gungsuh"/>
              </a:rPr>
              <a:t>Artificial synthesis:</a:t>
            </a:r>
          </a:p>
          <a:p>
            <a:pPr eaLnBrk="1" hangingPunct="1">
              <a:spcBef>
                <a:spcPct val="0"/>
              </a:spcBef>
              <a:buFontTx/>
              <a:buNone/>
            </a:pPr>
            <a:endParaRPr lang="en-US" altLang="ru-RU" sz="2000" dirty="0">
              <a:solidFill>
                <a:srgbClr val="C00000"/>
              </a:solidFill>
              <a:latin typeface="+mn-lt"/>
              <a:ea typeface="Gungsuh"/>
              <a:cs typeface="Gungsuh"/>
            </a:endParaRPr>
          </a:p>
          <a:p>
            <a:pPr eaLnBrk="1" hangingPunct="1">
              <a:spcBef>
                <a:spcPct val="0"/>
              </a:spcBef>
              <a:buFontTx/>
              <a:buNone/>
            </a:pPr>
            <a:r>
              <a:rPr lang="en-US" altLang="ru-RU" sz="2200" b="1" dirty="0">
                <a:solidFill>
                  <a:srgbClr val="800000"/>
                </a:solidFill>
                <a:latin typeface="+mn-lt"/>
                <a:ea typeface="Gungsuh"/>
                <a:cs typeface="Gungsuh"/>
              </a:rPr>
              <a:t>				high-flux reactor, </a:t>
            </a:r>
          </a:p>
          <a:p>
            <a:pPr eaLnBrk="1" hangingPunct="1">
              <a:spcBef>
                <a:spcPct val="0"/>
              </a:spcBef>
              <a:buFontTx/>
              <a:buNone/>
            </a:pPr>
            <a:r>
              <a:rPr lang="en-US" altLang="ru-RU" sz="2200" b="1" dirty="0">
                <a:solidFill>
                  <a:srgbClr val="800000"/>
                </a:solidFill>
                <a:latin typeface="+mn-lt"/>
                <a:ea typeface="Gungsuh"/>
                <a:cs typeface="Gungsuh"/>
              </a:rPr>
              <a:t>				nuclear explosion, </a:t>
            </a:r>
          </a:p>
          <a:p>
            <a:pPr eaLnBrk="1" hangingPunct="1">
              <a:spcBef>
                <a:spcPct val="0"/>
              </a:spcBef>
              <a:buFontTx/>
              <a:buNone/>
            </a:pPr>
            <a:r>
              <a:rPr lang="en-US" altLang="ru-RU" sz="2200" b="1" dirty="0">
                <a:solidFill>
                  <a:srgbClr val="800000"/>
                </a:solidFill>
                <a:latin typeface="+mn-lt"/>
                <a:ea typeface="Gungsuh"/>
                <a:cs typeface="Gungsuh"/>
              </a:rPr>
              <a:t>                                                          powerful accelerator </a:t>
            </a:r>
          </a:p>
          <a:p>
            <a:pPr eaLnBrk="1" hangingPunct="1">
              <a:spcBef>
                <a:spcPct val="0"/>
              </a:spcBef>
              <a:buFontTx/>
              <a:buNone/>
            </a:pPr>
            <a:r>
              <a:rPr lang="en-US" altLang="ru-RU" sz="2400" b="1" dirty="0">
                <a:solidFill>
                  <a:srgbClr val="0000CC"/>
                </a:solidFill>
                <a:latin typeface="+mn-lt"/>
                <a:ea typeface="Gungsuh"/>
                <a:cs typeface="Gungsuh"/>
              </a:rPr>
              <a:t>To develop setups:</a:t>
            </a:r>
          </a:p>
          <a:p>
            <a:pPr eaLnBrk="1" hangingPunct="1">
              <a:spcBef>
                <a:spcPct val="0"/>
              </a:spcBef>
              <a:buFontTx/>
              <a:buNone/>
            </a:pPr>
            <a:endParaRPr lang="en-US" altLang="ru-RU" sz="2200" b="1" dirty="0">
              <a:solidFill>
                <a:srgbClr val="0000CC"/>
              </a:solidFill>
              <a:latin typeface="+mn-lt"/>
              <a:ea typeface="Gungsuh"/>
              <a:cs typeface="Gungsuh"/>
            </a:endParaRPr>
          </a:p>
          <a:p>
            <a:pPr eaLnBrk="1" hangingPunct="1">
              <a:spcBef>
                <a:spcPct val="0"/>
              </a:spcBef>
              <a:buFontTx/>
              <a:buNone/>
            </a:pPr>
            <a:r>
              <a:rPr lang="en-US" altLang="ru-RU" sz="2200" b="1" dirty="0">
                <a:solidFill>
                  <a:srgbClr val="800000"/>
                </a:solidFill>
                <a:latin typeface="+mn-lt"/>
                <a:ea typeface="Gungsuh"/>
                <a:cs typeface="Gungsuh"/>
              </a:rPr>
              <a:t>				separator</a:t>
            </a:r>
            <a:r>
              <a:rPr lang="ru-RU" altLang="ru-RU" sz="2200" b="1" dirty="0">
                <a:solidFill>
                  <a:srgbClr val="800000"/>
                </a:solidFill>
                <a:latin typeface="+mn-lt"/>
                <a:ea typeface="Gungsuh"/>
                <a:cs typeface="Gungsuh"/>
              </a:rPr>
              <a:t>/</a:t>
            </a:r>
            <a:r>
              <a:rPr lang="en-US" altLang="ru-RU" sz="2200" b="1" dirty="0">
                <a:solidFill>
                  <a:srgbClr val="800000"/>
                </a:solidFill>
                <a:latin typeface="+mn-lt"/>
                <a:ea typeface="Gungsuh"/>
                <a:cs typeface="Gungsuh"/>
              </a:rPr>
              <a:t>detector</a:t>
            </a:r>
            <a:r>
              <a:rPr lang="ru-RU" altLang="ru-RU" sz="2200" b="1" dirty="0">
                <a:solidFill>
                  <a:srgbClr val="800000"/>
                </a:solidFill>
                <a:latin typeface="+mn-lt"/>
                <a:ea typeface="Gungsuh"/>
                <a:cs typeface="Gungsuh"/>
              </a:rPr>
              <a:t>, </a:t>
            </a:r>
            <a:endParaRPr lang="en-US" altLang="ru-RU" sz="2200" b="1" dirty="0">
              <a:solidFill>
                <a:srgbClr val="800000"/>
              </a:solidFill>
              <a:latin typeface="+mn-lt"/>
              <a:ea typeface="Gungsuh"/>
              <a:cs typeface="Gungsuh"/>
            </a:endParaRPr>
          </a:p>
          <a:p>
            <a:pPr eaLnBrk="1" hangingPunct="1">
              <a:spcBef>
                <a:spcPct val="0"/>
              </a:spcBef>
              <a:buFontTx/>
              <a:buNone/>
            </a:pPr>
            <a:r>
              <a:rPr lang="en-US" altLang="ru-RU" sz="2200" b="1" dirty="0">
                <a:solidFill>
                  <a:srgbClr val="800000"/>
                </a:solidFill>
                <a:latin typeface="+mn-lt"/>
                <a:ea typeface="Gungsuh"/>
                <a:cs typeface="Gungsuh"/>
              </a:rPr>
              <a:t>				spectrometers</a:t>
            </a:r>
            <a:r>
              <a:rPr lang="ru-RU" altLang="ru-RU" sz="2200" b="1" dirty="0">
                <a:solidFill>
                  <a:srgbClr val="800000"/>
                </a:solidFill>
                <a:latin typeface="+mn-lt"/>
                <a:ea typeface="Gungsuh"/>
                <a:cs typeface="Gungsuh"/>
              </a:rPr>
              <a:t>, </a:t>
            </a:r>
            <a:endParaRPr lang="en-US" altLang="ru-RU" sz="2200" b="1" dirty="0">
              <a:solidFill>
                <a:srgbClr val="800000"/>
              </a:solidFill>
              <a:latin typeface="+mn-lt"/>
              <a:ea typeface="Gungsuh"/>
              <a:cs typeface="Gungsuh"/>
            </a:endParaRPr>
          </a:p>
          <a:p>
            <a:pPr eaLnBrk="1" hangingPunct="1">
              <a:spcBef>
                <a:spcPct val="0"/>
              </a:spcBef>
              <a:buFontTx/>
              <a:buNone/>
            </a:pPr>
            <a:r>
              <a:rPr lang="en-US" altLang="ru-RU" sz="2200" b="1" dirty="0">
                <a:solidFill>
                  <a:srgbClr val="800000"/>
                </a:solidFill>
                <a:latin typeface="+mn-lt"/>
                <a:ea typeface="Gungsuh"/>
                <a:cs typeface="Gungsuh"/>
              </a:rPr>
              <a:t>				chemical methods, </a:t>
            </a:r>
            <a:r>
              <a:rPr lang="en-US" altLang="ru-RU" sz="2200" b="1" dirty="0" err="1">
                <a:solidFill>
                  <a:srgbClr val="800000"/>
                </a:solidFill>
                <a:latin typeface="+mn-lt"/>
                <a:ea typeface="Gungsuh"/>
                <a:cs typeface="Gungsuh"/>
              </a:rPr>
              <a:t>etc</a:t>
            </a:r>
            <a:r>
              <a:rPr lang="ru-RU" altLang="ru-RU" sz="2200" b="1" dirty="0">
                <a:solidFill>
                  <a:srgbClr val="800000"/>
                </a:solidFill>
                <a:latin typeface="+mn-lt"/>
                <a:ea typeface="Gungsuh"/>
                <a:cs typeface="Gungsuh"/>
              </a:rPr>
              <a:t>.</a:t>
            </a:r>
          </a:p>
        </p:txBody>
      </p:sp>
      <p:sp>
        <p:nvSpPr>
          <p:cNvPr id="32771" name="TextBox 2"/>
          <p:cNvSpPr txBox="1">
            <a:spLocks noChangeArrowheads="1"/>
          </p:cNvSpPr>
          <p:nvPr/>
        </p:nvSpPr>
        <p:spPr bwMode="auto">
          <a:xfrm>
            <a:off x="1255713" y="138113"/>
            <a:ext cx="5038725" cy="461962"/>
          </a:xfrm>
          <a:prstGeom prst="rect">
            <a:avLst/>
          </a:prstGeom>
          <a:noFill/>
          <a:ln w="9525">
            <a:noFill/>
            <a:miter lim="800000"/>
            <a:headEnd/>
            <a:tailEnd/>
          </a:ln>
        </p:spPr>
        <p:txBody>
          <a:bodyPr wrap="none">
            <a:spAutoFit/>
          </a:bodyPr>
          <a:lstStyle/>
          <a:p>
            <a:pPr algn="ctr">
              <a:defRPr/>
            </a:pPr>
            <a:r>
              <a:rPr lang="en-US" sz="2400" dirty="0">
                <a:effectLst>
                  <a:outerShdw blurRad="38100" dist="38100" dir="2700000" algn="tl">
                    <a:srgbClr val="000000">
                      <a:alpha val="43137"/>
                    </a:srgbClr>
                  </a:outerShdw>
                </a:effectLst>
                <a:latin typeface="Comic Sans MS" pitchFamily="66" charset="0"/>
                <a:cs typeface="Arial" charset="0"/>
              </a:rPr>
              <a:t>The task of every laboratory was</a:t>
            </a:r>
            <a:r>
              <a:rPr lang="ru-RU" sz="2400" dirty="0">
                <a:effectLst>
                  <a:outerShdw blurRad="38100" dist="38100" dir="2700000" algn="tl">
                    <a:srgbClr val="000000">
                      <a:alpha val="43137"/>
                    </a:srgbClr>
                  </a:outerShdw>
                </a:effectLst>
                <a:latin typeface="Comic Sans MS" pitchFamily="66" charset="0"/>
                <a:cs typeface="Arial" charset="0"/>
              </a:rPr>
              <a:t>:</a:t>
            </a:r>
          </a:p>
        </p:txBody>
      </p:sp>
      <p:sp>
        <p:nvSpPr>
          <p:cNvPr id="5" name="TextBox 4"/>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0850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4"/>
          <p:cNvSpPr txBox="1">
            <a:spLocks noChangeArrowheads="1"/>
          </p:cNvSpPr>
          <p:nvPr/>
        </p:nvSpPr>
        <p:spPr bwMode="auto">
          <a:xfrm>
            <a:off x="468313" y="3644900"/>
            <a:ext cx="7991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2400" b="1" dirty="0">
                <a:solidFill>
                  <a:srgbClr val="181CBE"/>
                </a:solidFill>
                <a:latin typeface="+mn-lt"/>
                <a:cs typeface="Courier New" pitchFamily="49" charset="0"/>
              </a:rPr>
              <a:t>The problem of artificial synthesis of SHE is related </a:t>
            </a:r>
            <a:endParaRPr lang="en-US" altLang="ru-RU" sz="2400" b="1" dirty="0" smtClean="0">
              <a:solidFill>
                <a:srgbClr val="181CBE"/>
              </a:solidFill>
              <a:latin typeface="+mn-lt"/>
              <a:cs typeface="Courier New" pitchFamily="49" charset="0"/>
            </a:endParaRPr>
          </a:p>
          <a:p>
            <a:pPr algn="ctr" eaLnBrk="1" hangingPunct="1">
              <a:spcBef>
                <a:spcPct val="0"/>
              </a:spcBef>
              <a:buFontTx/>
              <a:buNone/>
            </a:pPr>
            <a:r>
              <a:rPr lang="en-US" altLang="ru-RU" sz="2400" b="1" dirty="0" smtClean="0">
                <a:solidFill>
                  <a:srgbClr val="181CBE"/>
                </a:solidFill>
                <a:latin typeface="+mn-lt"/>
                <a:cs typeface="Courier New" pitchFamily="49" charset="0"/>
              </a:rPr>
              <a:t>with </a:t>
            </a:r>
            <a:r>
              <a:rPr lang="en-US" altLang="ru-RU" sz="2400" b="1" dirty="0">
                <a:solidFill>
                  <a:srgbClr val="181CBE"/>
                </a:solidFill>
                <a:latin typeface="+mn-lt"/>
                <a:cs typeface="Courier New" pitchFamily="49" charset="0"/>
              </a:rPr>
              <a:t>reaction of synthesis </a:t>
            </a:r>
            <a:endParaRPr lang="en-US" altLang="ru-RU" sz="2400" b="1" dirty="0">
              <a:solidFill>
                <a:srgbClr val="181CBE"/>
              </a:solidFill>
              <a:latin typeface="+mn-lt"/>
              <a:ea typeface="Gungsuh"/>
              <a:cs typeface="Courier New" pitchFamily="49" charset="0"/>
            </a:endParaRPr>
          </a:p>
        </p:txBody>
      </p:sp>
      <p:sp>
        <p:nvSpPr>
          <p:cNvPr id="4" name="TextBox 4"/>
          <p:cNvSpPr txBox="1">
            <a:spLocks noChangeArrowheads="1"/>
          </p:cNvSpPr>
          <p:nvPr/>
        </p:nvSpPr>
        <p:spPr bwMode="auto">
          <a:xfrm>
            <a:off x="107504" y="1124744"/>
            <a:ext cx="8280400" cy="830997"/>
          </a:xfrm>
          <a:prstGeom prst="rect">
            <a:avLst/>
          </a:prstGeom>
          <a:noFill/>
          <a:ln w="9525">
            <a:noFill/>
            <a:miter lim="800000"/>
            <a:headEnd/>
            <a:tailEnd/>
          </a:ln>
        </p:spPr>
        <p:txBody>
          <a:bodyPr>
            <a:spAutoFit/>
          </a:bodyPr>
          <a:lstStyle/>
          <a:p>
            <a:pPr algn="r">
              <a:defRPr/>
            </a:pPr>
            <a:r>
              <a:rPr lang="en-US" sz="2400" b="1" dirty="0">
                <a:ea typeface="Gungsuh" pitchFamily="18" charset="-127"/>
                <a:cs typeface="Courier New" panose="02070309020205020404" pitchFamily="49" charset="0"/>
              </a:rPr>
              <a:t>Unfortunately</a:t>
            </a:r>
            <a:r>
              <a:rPr lang="ru-RU" sz="2400" b="1" dirty="0">
                <a:ea typeface="Gungsuh" pitchFamily="18" charset="-127"/>
                <a:cs typeface="Courier New" panose="02070309020205020404" pitchFamily="49" charset="0"/>
              </a:rPr>
              <a:t> </a:t>
            </a:r>
            <a:r>
              <a:rPr lang="en-US" sz="2400" b="1" dirty="0">
                <a:ea typeface="Gungsuh" pitchFamily="18" charset="-127"/>
                <a:cs typeface="Courier New" panose="02070309020205020404" pitchFamily="49" charset="0"/>
              </a:rPr>
              <a:t>in all attempts super</a:t>
            </a:r>
            <a:r>
              <a:rPr lang="ru-RU" sz="2400" b="1" dirty="0">
                <a:ea typeface="Gungsuh" pitchFamily="18" charset="-127"/>
                <a:cs typeface="Courier New" panose="02070309020205020404" pitchFamily="49" charset="0"/>
              </a:rPr>
              <a:t> </a:t>
            </a:r>
            <a:r>
              <a:rPr lang="en-US" sz="2400" b="1" dirty="0">
                <a:ea typeface="Gungsuh" pitchFamily="18" charset="-127"/>
                <a:cs typeface="Courier New" panose="02070309020205020404" pitchFamily="49" charset="0"/>
              </a:rPr>
              <a:t>heavy </a:t>
            </a:r>
            <a:r>
              <a:rPr lang="en-US" sz="2400" b="1" dirty="0" smtClean="0">
                <a:ea typeface="Gungsuh" pitchFamily="18" charset="-127"/>
                <a:cs typeface="Courier New" panose="02070309020205020404" pitchFamily="49" charset="0"/>
              </a:rPr>
              <a:t>elements</a:t>
            </a:r>
          </a:p>
          <a:p>
            <a:pPr algn="ctr">
              <a:defRPr/>
            </a:pPr>
            <a:r>
              <a:rPr lang="en-US" sz="2400" b="1" dirty="0" smtClean="0">
                <a:ea typeface="Gungsuh" pitchFamily="18" charset="-127"/>
                <a:cs typeface="Courier New" panose="02070309020205020404" pitchFamily="49" charset="0"/>
              </a:rPr>
              <a:t>were </a:t>
            </a:r>
            <a:r>
              <a:rPr lang="en-US" sz="2400" b="1" dirty="0">
                <a:ea typeface="Gungsuh" pitchFamily="18" charset="-127"/>
                <a:cs typeface="Courier New" panose="02070309020205020404" pitchFamily="49" charset="0"/>
              </a:rPr>
              <a:t>not found</a:t>
            </a:r>
          </a:p>
        </p:txBody>
      </p:sp>
    </p:spTree>
    <p:extLst>
      <p:ext uri="{BB962C8B-B14F-4D97-AF65-F5344CB8AC3E}">
        <p14:creationId xmlns:p14="http://schemas.microsoft.com/office/powerpoint/2010/main" val="151770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Grp="1" noChangeAspect="1"/>
          </p:cNvGraphicFramePr>
          <p:nvPr>
            <p:ph idx="4294967295"/>
          </p:nvPr>
        </p:nvGraphicFramePr>
        <p:xfrm>
          <a:off x="0" y="1125538"/>
          <a:ext cx="8990013" cy="4595812"/>
        </p:xfrm>
        <a:graphic>
          <a:graphicData uri="http://schemas.openxmlformats.org/presentationml/2006/ole">
            <mc:AlternateContent xmlns:mc="http://schemas.openxmlformats.org/markup-compatibility/2006">
              <mc:Choice xmlns:v="urn:schemas-microsoft-com:vml" Requires="v">
                <p:oleObj spid="_x0000_s40004" name="CorelDRAW" r:id="rId4" imgW="9503664" imgH="4858512" progId="">
                  <p:embed/>
                </p:oleObj>
              </mc:Choice>
              <mc:Fallback>
                <p:oleObj name="CorelDRAW" r:id="rId4" imgW="9503664" imgH="485851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8990013"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533400" y="352425"/>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b="1">
                <a:solidFill>
                  <a:srgbClr val="181CBE"/>
                </a:solidFill>
                <a:latin typeface="Comic Sans MS" pitchFamily="66" charset="0"/>
              </a:rPr>
              <a:t>Reactions of synthesis</a:t>
            </a:r>
          </a:p>
        </p:txBody>
      </p:sp>
      <p:grpSp>
        <p:nvGrpSpPr>
          <p:cNvPr id="3" name="Группа 31"/>
          <p:cNvGrpSpPr>
            <a:grpSpLocks/>
          </p:cNvGrpSpPr>
          <p:nvPr/>
        </p:nvGrpSpPr>
        <p:grpSpPr bwMode="auto">
          <a:xfrm>
            <a:off x="2195513" y="749302"/>
            <a:ext cx="5448300" cy="3598776"/>
            <a:chOff x="2195512" y="749888"/>
            <a:chExt cx="5448317" cy="3597657"/>
          </a:xfrm>
          <a:solidFill>
            <a:schemeClr val="bg2">
              <a:lumMod val="75000"/>
            </a:schemeClr>
          </a:solidFill>
        </p:grpSpPr>
        <p:grpSp>
          <p:nvGrpSpPr>
            <p:cNvPr id="4" name="Группа 30"/>
            <p:cNvGrpSpPr>
              <a:grpSpLocks/>
            </p:cNvGrpSpPr>
            <p:nvPr/>
          </p:nvGrpSpPr>
          <p:grpSpPr bwMode="auto">
            <a:xfrm>
              <a:off x="5929322" y="749888"/>
              <a:ext cx="1714507" cy="607410"/>
              <a:chOff x="5929322" y="619760"/>
              <a:chExt cx="1714507" cy="607410"/>
            </a:xfrm>
            <a:grpFill/>
          </p:grpSpPr>
          <p:sp>
            <p:nvSpPr>
              <p:cNvPr id="29708" name="AutoShape 12"/>
              <p:cNvSpPr>
                <a:spLocks noChangeArrowheads="1"/>
              </p:cNvSpPr>
              <p:nvPr/>
            </p:nvSpPr>
            <p:spPr bwMode="auto">
              <a:xfrm flipH="1">
                <a:off x="5929322" y="619760"/>
                <a:ext cx="1714507" cy="607410"/>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2304" name="Text Box 13"/>
              <p:cNvSpPr txBox="1">
                <a:spLocks noChangeArrowheads="1"/>
              </p:cNvSpPr>
              <p:nvPr/>
            </p:nvSpPr>
            <p:spPr bwMode="auto">
              <a:xfrm>
                <a:off x="6119227" y="723694"/>
                <a:ext cx="1342038" cy="369217"/>
              </a:xfrm>
              <a:prstGeom prst="rect">
                <a:avLst/>
              </a:prstGeom>
              <a:noFill/>
              <a:ln w="9525">
                <a:noFill/>
                <a:miter lim="800000"/>
                <a:headEnd/>
                <a:tailEnd/>
              </a:ln>
            </p:spPr>
            <p:txBody>
              <a:bodyPr wrap="none">
                <a:spAutoFit/>
              </a:bodyPr>
              <a:lstStyle/>
              <a:p>
                <a:pPr algn="ctr">
                  <a:defRPr/>
                </a:pPr>
                <a:r>
                  <a:rPr lang="en-US" b="1" dirty="0">
                    <a:solidFill>
                      <a:srgbClr val="C00000"/>
                    </a:solidFill>
                    <a:latin typeface="Comic Sans MS" pitchFamily="66" charset="0"/>
                  </a:rPr>
                  <a:t>Act.+</a:t>
                </a:r>
                <a:r>
                  <a:rPr lang="en-US" sz="2400" b="1" baseline="30000" dirty="0">
                    <a:solidFill>
                      <a:srgbClr val="C00000"/>
                    </a:solidFill>
                    <a:latin typeface="Comic Sans MS" pitchFamily="66" charset="0"/>
                  </a:rPr>
                  <a:t>48</a:t>
                </a:r>
                <a:r>
                  <a:rPr lang="en-US" b="1" dirty="0">
                    <a:solidFill>
                      <a:srgbClr val="C00000"/>
                    </a:solidFill>
                    <a:latin typeface="Comic Sans MS" pitchFamily="66" charset="0"/>
                  </a:rPr>
                  <a:t>Ca</a:t>
                </a:r>
                <a:endParaRPr lang="ru-RU" b="1" dirty="0">
                  <a:solidFill>
                    <a:srgbClr val="C00000"/>
                  </a:solidFill>
                  <a:latin typeface="Comic Sans MS" pitchFamily="66" charset="0"/>
                </a:endParaRPr>
              </a:p>
            </p:txBody>
          </p:sp>
        </p:grpSp>
        <p:sp>
          <p:nvSpPr>
            <p:cNvPr id="12300" name="Text Box 21"/>
            <p:cNvSpPr txBox="1">
              <a:spLocks noChangeArrowheads="1"/>
            </p:cNvSpPr>
            <p:nvPr/>
          </p:nvSpPr>
          <p:spPr bwMode="auto">
            <a:xfrm>
              <a:off x="2195512" y="3762952"/>
              <a:ext cx="1374098" cy="584593"/>
            </a:xfrm>
            <a:prstGeom prst="rect">
              <a:avLst/>
            </a:prstGeom>
            <a:noFill/>
            <a:ln w="9525">
              <a:noFill/>
              <a:miter lim="800000"/>
              <a:headEnd/>
              <a:tailEnd/>
            </a:ln>
          </p:spPr>
          <p:txBody>
            <a:bodyPr wrap="none">
              <a:spAutoFit/>
            </a:bodyPr>
            <a:lstStyle/>
            <a:p>
              <a:pPr>
                <a:defRPr/>
              </a:pPr>
              <a:r>
                <a:rPr lang="en-US" sz="1600" b="1" dirty="0">
                  <a:solidFill>
                    <a:srgbClr val="FF99FF"/>
                  </a:solidFill>
                  <a:latin typeface="Comic Sans MS" pitchFamily="66" charset="0"/>
                </a:rPr>
                <a:t>target from</a:t>
              </a:r>
            </a:p>
            <a:p>
              <a:pPr>
                <a:defRPr/>
              </a:pPr>
              <a:r>
                <a:rPr lang="en-US" sz="1600" b="1" dirty="0">
                  <a:solidFill>
                    <a:srgbClr val="FF99FF"/>
                  </a:solidFill>
                  <a:latin typeface="Comic Sans MS" pitchFamily="66" charset="0"/>
                </a:rPr>
                <a:t>“peninsula”</a:t>
              </a:r>
              <a:endParaRPr lang="ru-RU" sz="1600" b="1" dirty="0">
                <a:solidFill>
                  <a:srgbClr val="FF99FF"/>
                </a:solidFill>
                <a:latin typeface="Comic Sans MS" pitchFamily="66" charset="0"/>
              </a:endParaRPr>
            </a:p>
          </p:txBody>
        </p:sp>
      </p:grpSp>
      <p:grpSp>
        <p:nvGrpSpPr>
          <p:cNvPr id="5" name="Группа 33"/>
          <p:cNvGrpSpPr>
            <a:grpSpLocks/>
          </p:cNvGrpSpPr>
          <p:nvPr/>
        </p:nvGrpSpPr>
        <p:grpSpPr bwMode="auto">
          <a:xfrm>
            <a:off x="3500438" y="928688"/>
            <a:ext cx="1785937" cy="1489075"/>
            <a:chOff x="3500644" y="928688"/>
            <a:chExt cx="1785731" cy="1489467"/>
          </a:xfrm>
        </p:grpSpPr>
        <p:grpSp>
          <p:nvGrpSpPr>
            <p:cNvPr id="16396" name="Группа 27"/>
            <p:cNvGrpSpPr>
              <a:grpSpLocks/>
            </p:cNvGrpSpPr>
            <p:nvPr/>
          </p:nvGrpSpPr>
          <p:grpSpPr bwMode="auto">
            <a:xfrm>
              <a:off x="3500644" y="928688"/>
              <a:ext cx="1785731" cy="642867"/>
              <a:chOff x="3286116" y="785794"/>
              <a:chExt cx="1785950" cy="642942"/>
            </a:xfrm>
          </p:grpSpPr>
          <p:sp>
            <p:nvSpPr>
              <p:cNvPr id="29701" name="AutoShape 5"/>
              <p:cNvSpPr>
                <a:spLocks noChangeArrowheads="1"/>
              </p:cNvSpPr>
              <p:nvPr/>
            </p:nvSpPr>
            <p:spPr bwMode="auto">
              <a:xfrm flipH="1">
                <a:off x="3286116" y="785794"/>
                <a:ext cx="1785950" cy="642942"/>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6402" name="Text Box 6"/>
              <p:cNvSpPr txBox="1">
                <a:spLocks noChangeArrowheads="1"/>
              </p:cNvSpPr>
              <p:nvPr/>
            </p:nvSpPr>
            <p:spPr bwMode="auto">
              <a:xfrm>
                <a:off x="3492193" y="918466"/>
                <a:ext cx="1403120" cy="3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Cold fusion</a:t>
                </a:r>
                <a:endParaRPr lang="ru-RU" altLang="ru-RU" sz="1800" b="1">
                  <a:latin typeface="Comic Sans MS" pitchFamily="66" charset="0"/>
                </a:endParaRPr>
              </a:p>
            </p:txBody>
          </p:sp>
        </p:grpSp>
        <p:sp>
          <p:nvSpPr>
            <p:cNvPr id="32" name="Блок-схема: извлечение 31"/>
            <p:cNvSpPr/>
            <p:nvPr/>
          </p:nvSpPr>
          <p:spPr>
            <a:xfrm>
              <a:off x="4684782" y="2064049"/>
              <a:ext cx="360320" cy="287414"/>
            </a:xfrm>
            <a:prstGeom prst="flowChartExtra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TextBox 32"/>
            <p:cNvSpPr txBox="1"/>
            <p:nvPr/>
          </p:nvSpPr>
          <p:spPr>
            <a:xfrm>
              <a:off x="4676845" y="2110099"/>
              <a:ext cx="400004" cy="308056"/>
            </a:xfrm>
            <a:prstGeom prst="rect">
              <a:avLst/>
            </a:prstGeom>
            <a:noFill/>
          </p:spPr>
          <p:txBody>
            <a:bodyPr wrap="none">
              <a:spAutoFit/>
            </a:bodyPr>
            <a:lstStyle/>
            <a:p>
              <a:pPr>
                <a:defRPr/>
              </a:pPr>
              <a:r>
                <a:rPr lang="en-US" sz="1400" b="1" dirty="0" err="1">
                  <a:latin typeface="+mn-lt"/>
                  <a:cs typeface="Arial" charset="0"/>
                </a:rPr>
                <a:t>Nh</a:t>
              </a:r>
              <a:endParaRPr lang="ru-RU" sz="1400" b="1" dirty="0">
                <a:latin typeface="+mn-lt"/>
                <a:cs typeface="Arial" charset="0"/>
              </a:endParaRPr>
            </a:p>
          </p:txBody>
        </p:sp>
      </p:grpSp>
      <p:grpSp>
        <p:nvGrpSpPr>
          <p:cNvPr id="17" name="Группа 29"/>
          <p:cNvGrpSpPr>
            <a:grpSpLocks/>
          </p:cNvGrpSpPr>
          <p:nvPr/>
        </p:nvGrpSpPr>
        <p:grpSpPr bwMode="auto">
          <a:xfrm>
            <a:off x="6049682" y="2286080"/>
            <a:ext cx="1950570" cy="606698"/>
            <a:chOff x="6084888" y="2420938"/>
            <a:chExt cx="1951672" cy="606742"/>
          </a:xfrm>
          <a:solidFill>
            <a:schemeClr val="bg1">
              <a:lumMod val="85000"/>
            </a:schemeClr>
          </a:solidFill>
        </p:grpSpPr>
        <p:sp>
          <p:nvSpPr>
            <p:cNvPr id="18" name="AutoShape 7"/>
            <p:cNvSpPr>
              <a:spLocks noChangeArrowheads="1"/>
            </p:cNvSpPr>
            <p:nvPr/>
          </p:nvSpPr>
          <p:spPr bwMode="auto">
            <a:xfrm>
              <a:off x="6084888" y="2420938"/>
              <a:ext cx="1951672" cy="606742"/>
            </a:xfrm>
            <a:prstGeom prst="wedgeEllipseCallout">
              <a:avLst>
                <a:gd name="adj1" fmla="val -52630"/>
                <a:gd name="adj2" fmla="val 71681"/>
              </a:avLst>
            </a:prstGeom>
            <a:grpFill/>
            <a:ln>
              <a:headEnd/>
              <a:tailEnd/>
            </a:ln>
          </p:spPr>
          <p:style>
            <a:lnRef idx="0">
              <a:schemeClr val="accent1"/>
            </a:lnRef>
            <a:fillRef idx="3">
              <a:schemeClr val="accent1"/>
            </a:fillRef>
            <a:effectRef idx="3">
              <a:schemeClr val="accent1"/>
            </a:effectRef>
            <a:fontRef idx="minor">
              <a:schemeClr val="lt1"/>
            </a:fontRef>
          </p:style>
          <p:txBody>
            <a:bodyPr/>
            <a:lstStyle/>
            <a:p>
              <a:pPr algn="ctr">
                <a:defRPr/>
              </a:pPr>
              <a:endParaRPr lang="ru-RU" sz="2000">
                <a:cs typeface="Arial" charset="0"/>
              </a:endParaRPr>
            </a:p>
          </p:txBody>
        </p:sp>
        <p:sp>
          <p:nvSpPr>
            <p:cNvPr id="19" name="Text Box 8"/>
            <p:cNvSpPr txBox="1">
              <a:spLocks noChangeArrowheads="1"/>
            </p:cNvSpPr>
            <p:nvPr/>
          </p:nvSpPr>
          <p:spPr bwMode="auto">
            <a:xfrm>
              <a:off x="6459348" y="2544692"/>
              <a:ext cx="1257784" cy="369359"/>
            </a:xfrm>
            <a:prstGeom prst="rect">
              <a:avLst/>
            </a:prstGeom>
            <a:noFill/>
            <a:ln w="9525">
              <a:noFill/>
              <a:miter lim="800000"/>
              <a:headEnd/>
              <a:tailEnd/>
            </a:ln>
          </p:spPr>
          <p:txBody>
            <a:bodyPr wrap="none">
              <a:spAutoFit/>
            </a:bodyPr>
            <a:lstStyle/>
            <a:p>
              <a:pPr algn="ctr">
                <a:defRPr/>
              </a:pPr>
              <a:r>
                <a:rPr lang="en-US" b="1" dirty="0">
                  <a:latin typeface="Comic Sans MS" pitchFamily="66" charset="0"/>
                </a:rPr>
                <a:t>Light ions</a:t>
              </a:r>
              <a:endParaRPr lang="ru-RU" b="1" dirty="0">
                <a:solidFill>
                  <a:srgbClr val="CC3300"/>
                </a:solidFill>
                <a:latin typeface="Comic Sans MS" pitchFamily="66" charset="0"/>
              </a:endParaRPr>
            </a:p>
          </p:txBody>
        </p:sp>
      </p:grpSp>
      <p:sp>
        <p:nvSpPr>
          <p:cNvPr id="20" name="AutoShape 9"/>
          <p:cNvSpPr>
            <a:spLocks noChangeArrowheads="1"/>
          </p:cNvSpPr>
          <p:nvPr/>
        </p:nvSpPr>
        <p:spPr bwMode="auto">
          <a:xfrm flipV="1">
            <a:off x="4934520" y="4929197"/>
            <a:ext cx="2055560" cy="628323"/>
          </a:xfrm>
          <a:prstGeom prst="wedgeEllipseCallout">
            <a:avLst>
              <a:gd name="adj1" fmla="val -52630"/>
              <a:gd name="adj2" fmla="val 71681"/>
            </a:avLst>
          </a:prstGeom>
          <a:solidFill>
            <a:schemeClr val="bg1">
              <a:lumMod val="85000"/>
            </a:schemeClr>
          </a:solidFill>
          <a:ln>
            <a:headEnd/>
            <a:tailEnd/>
          </a:ln>
        </p:spPr>
        <p:style>
          <a:lnRef idx="0">
            <a:schemeClr val="accent1"/>
          </a:lnRef>
          <a:fillRef idx="3">
            <a:schemeClr val="accent1"/>
          </a:fillRef>
          <a:effectRef idx="3">
            <a:schemeClr val="accent1"/>
          </a:effectRef>
          <a:fontRef idx="minor">
            <a:schemeClr val="lt1"/>
          </a:fontRef>
        </p:style>
        <p:txBody>
          <a:bodyPr rot="10800000"/>
          <a:lstStyle/>
          <a:p>
            <a:pPr algn="ctr">
              <a:defRPr/>
            </a:pPr>
            <a:endParaRPr lang="ru-RU" sz="2000">
              <a:cs typeface="Arial" charset="0"/>
            </a:endParaRPr>
          </a:p>
        </p:txBody>
      </p:sp>
      <p:sp>
        <p:nvSpPr>
          <p:cNvPr id="21" name="Text Box 10"/>
          <p:cNvSpPr txBox="1">
            <a:spLocks noChangeArrowheads="1"/>
          </p:cNvSpPr>
          <p:nvPr/>
        </p:nvSpPr>
        <p:spPr bwMode="auto">
          <a:xfrm>
            <a:off x="5461000" y="4908550"/>
            <a:ext cx="1182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latin typeface="Comic Sans MS" pitchFamily="66" charset="0"/>
              </a:rPr>
              <a:t>Neutron </a:t>
            </a:r>
          </a:p>
          <a:p>
            <a:pPr algn="ctr" eaLnBrk="1" hangingPunct="1">
              <a:spcBef>
                <a:spcPct val="0"/>
              </a:spcBef>
              <a:buFontTx/>
              <a:buNone/>
            </a:pPr>
            <a:r>
              <a:rPr lang="en-US" altLang="ru-RU" sz="1800" b="1">
                <a:latin typeface="Comic Sans MS" pitchFamily="66" charset="0"/>
              </a:rPr>
              <a:t>capture</a:t>
            </a:r>
            <a:endParaRPr lang="ru-RU" altLang="ru-RU" sz="1800" b="1">
              <a:solidFill>
                <a:srgbClr val="CC3300"/>
              </a:solidFill>
              <a:latin typeface="Comic Sans MS" pitchFamily="66" charset="0"/>
            </a:endParaRPr>
          </a:p>
        </p:txBody>
      </p:sp>
      <p:sp>
        <p:nvSpPr>
          <p:cNvPr id="22" name="TextBox 21"/>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700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a:grpSpLocks/>
          </p:cNvGrpSpPr>
          <p:nvPr/>
        </p:nvGrpSpPr>
        <p:grpSpPr bwMode="auto">
          <a:xfrm>
            <a:off x="1971675" y="2876550"/>
            <a:ext cx="1079500" cy="739775"/>
            <a:chOff x="1971835" y="2924945"/>
            <a:chExt cx="1079089" cy="739133"/>
          </a:xfrm>
        </p:grpSpPr>
        <p:grpSp>
          <p:nvGrpSpPr>
            <p:cNvPr id="17445" name="Группа 28"/>
            <p:cNvGrpSpPr>
              <a:grpSpLocks/>
            </p:cNvGrpSpPr>
            <p:nvPr/>
          </p:nvGrpSpPr>
          <p:grpSpPr bwMode="auto">
            <a:xfrm>
              <a:off x="1971835" y="2924945"/>
              <a:ext cx="715260" cy="739133"/>
              <a:chOff x="1539787" y="2780926"/>
              <a:chExt cx="715260" cy="739131"/>
            </a:xfrm>
          </p:grpSpPr>
          <p:sp>
            <p:nvSpPr>
              <p:cNvPr id="5" name="Овал 4"/>
              <p:cNvSpPr/>
              <p:nvPr/>
            </p:nvSpPr>
            <p:spPr>
              <a:xfrm>
                <a:off x="1582634" y="2815821"/>
                <a:ext cx="649040" cy="647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448" name="TextBox 23"/>
              <p:cNvSpPr txBox="1">
                <a:spLocks noChangeArrowheads="1"/>
              </p:cNvSpPr>
              <p:nvPr/>
            </p:nvSpPr>
            <p:spPr bwMode="auto">
              <a:xfrm>
                <a:off x="1648791" y="2996838"/>
                <a:ext cx="606256"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Ca</a:t>
                </a:r>
                <a:endParaRPr lang="ru-RU" altLang="ru-RU" sz="2800" b="1">
                  <a:solidFill>
                    <a:schemeClr val="bg1"/>
                  </a:solidFill>
                  <a:latin typeface="Comic Sans MS" pitchFamily="66" charset="0"/>
                </a:endParaRPr>
              </a:p>
            </p:txBody>
          </p:sp>
          <p:sp>
            <p:nvSpPr>
              <p:cNvPr id="17449" name="TextBox 27"/>
              <p:cNvSpPr txBox="1">
                <a:spLocks noChangeArrowheads="1"/>
              </p:cNvSpPr>
              <p:nvPr/>
            </p:nvSpPr>
            <p:spPr bwMode="auto">
              <a:xfrm>
                <a:off x="1539787" y="2780926"/>
                <a:ext cx="498855"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48</a:t>
                </a:r>
                <a:endParaRPr lang="ru-RU" altLang="ru-RU" sz="2000" b="1">
                  <a:solidFill>
                    <a:schemeClr val="bg1"/>
                  </a:solidFill>
                  <a:latin typeface="Comic Sans MS" pitchFamily="66" charset="0"/>
                </a:endParaRPr>
              </a:p>
            </p:txBody>
          </p:sp>
        </p:grpSp>
        <p:sp>
          <p:nvSpPr>
            <p:cNvPr id="15" name="Стрелка вправо 14"/>
            <p:cNvSpPr/>
            <p:nvPr/>
          </p:nvSpPr>
          <p:spPr>
            <a:xfrm>
              <a:off x="2728785" y="3177139"/>
              <a:ext cx="322139" cy="250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32" name="TextBox 31"/>
          <p:cNvSpPr txBox="1"/>
          <p:nvPr/>
        </p:nvSpPr>
        <p:spPr>
          <a:xfrm>
            <a:off x="7164288" y="3033713"/>
            <a:ext cx="1925527" cy="461665"/>
          </a:xfrm>
          <a:prstGeom prst="rect">
            <a:avLst/>
          </a:prstGeom>
          <a:noFill/>
        </p:spPr>
        <p:txBody>
          <a:bodyPr wrap="none">
            <a:spAutoFit/>
          </a:bodyPr>
          <a:lstStyle/>
          <a:p>
            <a:pPr>
              <a:defRPr/>
            </a:pPr>
            <a:r>
              <a:rPr lang="en-US" sz="2400" b="1" dirty="0">
                <a:solidFill>
                  <a:srgbClr val="C00000"/>
                </a:solidFill>
                <a:latin typeface="Century751 SeBd BT" pitchFamily="2" charset="0"/>
                <a:cs typeface="Arial" charset="0"/>
              </a:rPr>
              <a:t>to separator</a:t>
            </a:r>
            <a:endParaRPr lang="ru-RU" sz="2400" b="1" dirty="0">
              <a:solidFill>
                <a:srgbClr val="C00000"/>
              </a:solidFill>
              <a:latin typeface="+mn-lt"/>
              <a:cs typeface="Arial" charset="0"/>
            </a:endParaRPr>
          </a:p>
        </p:txBody>
      </p:sp>
      <p:grpSp>
        <p:nvGrpSpPr>
          <p:cNvPr id="2" name="Группа 20"/>
          <p:cNvGrpSpPr>
            <a:grpSpLocks/>
          </p:cNvGrpSpPr>
          <p:nvPr/>
        </p:nvGrpSpPr>
        <p:grpSpPr bwMode="auto">
          <a:xfrm>
            <a:off x="3573463" y="1673273"/>
            <a:ext cx="2665413" cy="3166646"/>
            <a:chOff x="3591319" y="1951144"/>
            <a:chExt cx="1913936" cy="2259701"/>
          </a:xfrm>
        </p:grpSpPr>
        <p:cxnSp>
          <p:nvCxnSpPr>
            <p:cNvPr id="9" name="Прямая со стрелкой 8"/>
            <p:cNvCxnSpPr/>
            <p:nvPr/>
          </p:nvCxnSpPr>
          <p:spPr>
            <a:xfrm flipV="1">
              <a:off x="5033326" y="2276232"/>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flipV="1">
              <a:off x="3842103" y="2247910"/>
              <a:ext cx="360217" cy="4316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918193" y="3568789"/>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3910499" y="3591446"/>
              <a:ext cx="360217" cy="4327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3986874" y="2441625"/>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TextBox 18"/>
            <p:cNvSpPr txBox="1"/>
            <p:nvPr/>
          </p:nvSpPr>
          <p:spPr>
            <a:xfrm>
              <a:off x="3591319" y="1951144"/>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sp>
          <p:nvSpPr>
            <p:cNvPr id="20" name="TextBox 19"/>
            <p:cNvSpPr txBox="1"/>
            <p:nvPr/>
          </p:nvSpPr>
          <p:spPr>
            <a:xfrm>
              <a:off x="5254471" y="3872387"/>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sp>
          <p:nvSpPr>
            <p:cNvPr id="41" name="Овал 40"/>
            <p:cNvSpPr/>
            <p:nvPr/>
          </p:nvSpPr>
          <p:spPr>
            <a:xfrm>
              <a:off x="5082343" y="2471078"/>
              <a:ext cx="166429" cy="1687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2" name="Овал 41"/>
            <p:cNvSpPr/>
            <p:nvPr/>
          </p:nvSpPr>
          <p:spPr>
            <a:xfrm>
              <a:off x="4049570" y="3666212"/>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3" name="Овал 42"/>
            <p:cNvSpPr/>
            <p:nvPr/>
          </p:nvSpPr>
          <p:spPr>
            <a:xfrm>
              <a:off x="4977470" y="3671877"/>
              <a:ext cx="166429" cy="16992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TextBox 45"/>
            <p:cNvSpPr txBox="1"/>
            <p:nvPr/>
          </p:nvSpPr>
          <p:spPr>
            <a:xfrm>
              <a:off x="3666197" y="3881191"/>
              <a:ext cx="250784" cy="329654"/>
            </a:xfrm>
            <a:prstGeom prst="rect">
              <a:avLst/>
            </a:prstGeom>
            <a:noFill/>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grpSp>
      <p:grpSp>
        <p:nvGrpSpPr>
          <p:cNvPr id="17413" name="Группа 29"/>
          <p:cNvGrpSpPr>
            <a:grpSpLocks/>
          </p:cNvGrpSpPr>
          <p:nvPr/>
        </p:nvGrpSpPr>
        <p:grpSpPr bwMode="auto">
          <a:xfrm>
            <a:off x="4422775" y="2852738"/>
            <a:ext cx="869950" cy="863600"/>
            <a:chOff x="3271282" y="2708920"/>
            <a:chExt cx="868670" cy="864096"/>
          </a:xfrm>
        </p:grpSpPr>
        <p:sp>
          <p:nvSpPr>
            <p:cNvPr id="4" name="Овал 3"/>
            <p:cNvSpPr/>
            <p:nvPr/>
          </p:nvSpPr>
          <p:spPr>
            <a:xfrm>
              <a:off x="3276038" y="2708920"/>
              <a:ext cx="863914"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433" name="TextBox 25"/>
            <p:cNvSpPr txBox="1">
              <a:spLocks noChangeArrowheads="1"/>
            </p:cNvSpPr>
            <p:nvPr/>
          </p:nvSpPr>
          <p:spPr bwMode="auto">
            <a:xfrm>
              <a:off x="3568636" y="3004076"/>
              <a:ext cx="5613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Pu</a:t>
              </a:r>
              <a:endParaRPr lang="ru-RU" altLang="ru-RU" sz="2800" b="1">
                <a:solidFill>
                  <a:schemeClr val="bg1"/>
                </a:solidFill>
                <a:latin typeface="Comic Sans MS" pitchFamily="66" charset="0"/>
              </a:endParaRPr>
            </a:p>
          </p:txBody>
        </p:sp>
        <p:sp>
          <p:nvSpPr>
            <p:cNvPr id="17434" name="TextBox 26"/>
            <p:cNvSpPr txBox="1">
              <a:spLocks noChangeArrowheads="1"/>
            </p:cNvSpPr>
            <p:nvPr/>
          </p:nvSpPr>
          <p:spPr bwMode="auto">
            <a:xfrm>
              <a:off x="3271282" y="2762261"/>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244</a:t>
              </a:r>
              <a:endParaRPr lang="ru-RU" altLang="ru-RU" sz="2000" b="1">
                <a:solidFill>
                  <a:schemeClr val="bg1"/>
                </a:solidFill>
                <a:latin typeface="Comic Sans MS" pitchFamily="66" charset="0"/>
              </a:endParaRPr>
            </a:p>
          </p:txBody>
        </p:sp>
      </p:grpSp>
      <p:grpSp>
        <p:nvGrpSpPr>
          <p:cNvPr id="8" name="Группа 34"/>
          <p:cNvGrpSpPr>
            <a:grpSpLocks/>
          </p:cNvGrpSpPr>
          <p:nvPr/>
        </p:nvGrpSpPr>
        <p:grpSpPr bwMode="auto">
          <a:xfrm>
            <a:off x="4652963" y="2792413"/>
            <a:ext cx="998537" cy="1000125"/>
            <a:chOff x="4088536" y="3725416"/>
            <a:chExt cx="999728" cy="999728"/>
          </a:xfrm>
        </p:grpSpPr>
        <p:sp>
          <p:nvSpPr>
            <p:cNvPr id="7" name="Овал 6"/>
            <p:cNvSpPr/>
            <p:nvPr/>
          </p:nvSpPr>
          <p:spPr>
            <a:xfrm>
              <a:off x="4088536" y="3725416"/>
              <a:ext cx="999728" cy="9997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C00000"/>
                </a:solidFill>
              </a:endParaRPr>
            </a:p>
          </p:txBody>
        </p:sp>
        <p:sp>
          <p:nvSpPr>
            <p:cNvPr id="17430" name="TextBox 32"/>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solidFill>
                    <a:schemeClr val="bg1"/>
                  </a:solidFill>
                  <a:latin typeface="Comic Sans MS" pitchFamily="66" charset="0"/>
                </a:rPr>
                <a:t>Fl</a:t>
              </a:r>
              <a:endParaRPr lang="ru-RU" altLang="ru-RU" sz="2800" b="1">
                <a:solidFill>
                  <a:schemeClr val="bg1"/>
                </a:solidFill>
                <a:latin typeface="Comic Sans MS" pitchFamily="66" charset="0"/>
              </a:endParaRPr>
            </a:p>
          </p:txBody>
        </p:sp>
        <p:sp>
          <p:nvSpPr>
            <p:cNvPr id="17431" name="TextBox 33"/>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chemeClr val="bg1"/>
                  </a:solidFill>
                  <a:latin typeface="Comic Sans MS" pitchFamily="66" charset="0"/>
                </a:rPr>
                <a:t>292</a:t>
              </a:r>
              <a:endParaRPr lang="ru-RU" altLang="ru-RU" sz="2000" b="1">
                <a:solidFill>
                  <a:schemeClr val="bg1"/>
                </a:solidFill>
                <a:latin typeface="Comic Sans MS" pitchFamily="66" charset="0"/>
              </a:endParaRPr>
            </a:p>
          </p:txBody>
        </p:sp>
      </p:grpSp>
      <p:sp>
        <p:nvSpPr>
          <p:cNvPr id="31" name="TextBox 30"/>
          <p:cNvSpPr txBox="1"/>
          <p:nvPr/>
        </p:nvSpPr>
        <p:spPr>
          <a:xfrm>
            <a:off x="34925" y="2962275"/>
            <a:ext cx="1811714" cy="830997"/>
          </a:xfrm>
          <a:prstGeom prst="rect">
            <a:avLst/>
          </a:prstGeom>
          <a:noFill/>
        </p:spPr>
        <p:txBody>
          <a:bodyPr wrap="none">
            <a:spAutoFit/>
          </a:bodyPr>
          <a:lstStyle/>
          <a:p>
            <a:pPr>
              <a:defRPr/>
            </a:pPr>
            <a:r>
              <a:rPr lang="en-US" sz="2400" b="1" dirty="0">
                <a:solidFill>
                  <a:srgbClr val="C00000"/>
                </a:solidFill>
                <a:latin typeface="Century751 SeBd BT" pitchFamily="2" charset="0"/>
                <a:cs typeface="Arial" charset="0"/>
              </a:rPr>
              <a:t>from </a:t>
            </a:r>
          </a:p>
          <a:p>
            <a:pPr>
              <a:defRPr/>
            </a:pPr>
            <a:r>
              <a:rPr lang="en-US" sz="2400" b="1" dirty="0" smtClean="0">
                <a:solidFill>
                  <a:srgbClr val="C00000"/>
                </a:solidFill>
                <a:latin typeface="Century751 SeBd BT" pitchFamily="2" charset="0"/>
                <a:cs typeface="Arial" charset="0"/>
              </a:rPr>
              <a:t>accelerator</a:t>
            </a:r>
            <a:endParaRPr lang="ru-RU" sz="2400" b="1" dirty="0">
              <a:solidFill>
                <a:srgbClr val="C00000"/>
              </a:solidFill>
              <a:latin typeface="+mn-lt"/>
              <a:cs typeface="Arial" charset="0"/>
            </a:endParaRPr>
          </a:p>
        </p:txBody>
      </p:sp>
      <p:sp>
        <p:nvSpPr>
          <p:cNvPr id="36" name="TextBox 35"/>
          <p:cNvSpPr txBox="1"/>
          <p:nvPr/>
        </p:nvSpPr>
        <p:spPr>
          <a:xfrm>
            <a:off x="1258888" y="3861048"/>
            <a:ext cx="2012950" cy="522287"/>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projectiles</a:t>
            </a:r>
            <a:endParaRPr lang="ru-RU" sz="2800" b="1" dirty="0">
              <a:solidFill>
                <a:schemeClr val="bg2">
                  <a:lumMod val="50000"/>
                </a:schemeClr>
              </a:solidFill>
              <a:latin typeface="Comic Sans MS" pitchFamily="66" charset="0"/>
              <a:cs typeface="Arial" charset="0"/>
            </a:endParaRPr>
          </a:p>
        </p:txBody>
      </p:sp>
      <p:sp>
        <p:nvSpPr>
          <p:cNvPr id="37" name="TextBox 36"/>
          <p:cNvSpPr txBox="1"/>
          <p:nvPr/>
        </p:nvSpPr>
        <p:spPr>
          <a:xfrm>
            <a:off x="4572000" y="1472590"/>
            <a:ext cx="1287462" cy="523875"/>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target</a:t>
            </a:r>
            <a:endParaRPr lang="ru-RU" sz="2800" b="1" dirty="0">
              <a:solidFill>
                <a:schemeClr val="bg2">
                  <a:lumMod val="50000"/>
                </a:schemeClr>
              </a:solidFill>
              <a:latin typeface="Comic Sans MS" pitchFamily="66" charset="0"/>
              <a:cs typeface="Arial" charset="0"/>
            </a:endParaRPr>
          </a:p>
        </p:txBody>
      </p:sp>
      <p:sp>
        <p:nvSpPr>
          <p:cNvPr id="38" name="TextBox 37"/>
          <p:cNvSpPr txBox="1"/>
          <p:nvPr/>
        </p:nvSpPr>
        <p:spPr>
          <a:xfrm>
            <a:off x="251520" y="4509120"/>
            <a:ext cx="2996654" cy="707886"/>
          </a:xfrm>
          <a:prstGeom prst="rect">
            <a:avLst/>
          </a:prstGeom>
          <a:noFill/>
        </p:spPr>
        <p:txBody>
          <a:bodyPr wrap="none">
            <a:spAutoFit/>
          </a:bodyPr>
          <a:lstStyle/>
          <a:p>
            <a:pPr>
              <a:defRPr/>
            </a:pPr>
            <a:r>
              <a:rPr lang="en-US" sz="2000" b="1" dirty="0">
                <a:solidFill>
                  <a:schemeClr val="bg2">
                    <a:lumMod val="25000"/>
                  </a:schemeClr>
                </a:solidFill>
                <a:latin typeface="Century751 SeBd BT" pitchFamily="2" charset="0"/>
                <a:cs typeface="Arial" charset="0"/>
              </a:rPr>
              <a:t>rare and very </a:t>
            </a:r>
          </a:p>
          <a:p>
            <a:pPr>
              <a:defRPr/>
            </a:pPr>
            <a:r>
              <a:rPr lang="en-US" sz="2000" b="1" dirty="0">
                <a:solidFill>
                  <a:schemeClr val="bg2">
                    <a:lumMod val="25000"/>
                  </a:schemeClr>
                </a:solidFill>
                <a:latin typeface="Century751 SeBd BT" pitchFamily="2" charset="0"/>
                <a:cs typeface="Arial" charset="0"/>
              </a:rPr>
              <a:t>expensive isotope of Ca</a:t>
            </a:r>
          </a:p>
        </p:txBody>
      </p:sp>
      <p:sp>
        <p:nvSpPr>
          <p:cNvPr id="39" name="TextBox 38"/>
          <p:cNvSpPr txBox="1"/>
          <p:nvPr/>
        </p:nvSpPr>
        <p:spPr>
          <a:xfrm>
            <a:off x="5153128" y="692696"/>
            <a:ext cx="3315330" cy="707886"/>
          </a:xfrm>
          <a:prstGeom prst="rect">
            <a:avLst/>
          </a:prstGeom>
          <a:noFill/>
        </p:spPr>
        <p:txBody>
          <a:bodyPr wrap="none">
            <a:spAutoFit/>
          </a:bodyPr>
          <a:lstStyle/>
          <a:p>
            <a:pPr algn="r">
              <a:defRPr/>
            </a:pPr>
            <a:r>
              <a:rPr lang="en-US" sz="2000" b="1" dirty="0">
                <a:solidFill>
                  <a:schemeClr val="bg2">
                    <a:lumMod val="25000"/>
                  </a:schemeClr>
                </a:solidFill>
                <a:latin typeface="Century751 SeBd BT" pitchFamily="2" charset="0"/>
                <a:cs typeface="Arial" charset="0"/>
              </a:rPr>
              <a:t>artificial element </a:t>
            </a:r>
            <a:r>
              <a:rPr lang="en-US" sz="2000" b="1" dirty="0" smtClean="0">
                <a:solidFill>
                  <a:schemeClr val="bg2">
                    <a:lumMod val="25000"/>
                  </a:schemeClr>
                </a:solidFill>
                <a:latin typeface="Century751 SeBd BT" pitchFamily="2" charset="0"/>
                <a:cs typeface="Arial" charset="0"/>
              </a:rPr>
              <a:t>made in</a:t>
            </a:r>
          </a:p>
          <a:p>
            <a:pPr algn="r">
              <a:defRPr/>
            </a:pPr>
            <a:r>
              <a:rPr lang="en-US" sz="2000" b="1" dirty="0" smtClean="0">
                <a:solidFill>
                  <a:schemeClr val="bg2">
                    <a:lumMod val="25000"/>
                  </a:schemeClr>
                </a:solidFill>
                <a:latin typeface="Century751 SeBd BT" pitchFamily="2" charset="0"/>
                <a:cs typeface="Arial" charset="0"/>
              </a:rPr>
              <a:t> high flux </a:t>
            </a:r>
            <a:r>
              <a:rPr lang="en-US" sz="2000" b="1" dirty="0">
                <a:solidFill>
                  <a:schemeClr val="bg2">
                    <a:lumMod val="25000"/>
                  </a:schemeClr>
                </a:solidFill>
                <a:latin typeface="Century751 SeBd BT" pitchFamily="2" charset="0"/>
                <a:cs typeface="Arial" charset="0"/>
              </a:rPr>
              <a:t>nuclear </a:t>
            </a:r>
            <a:r>
              <a:rPr lang="en-US" sz="2000" b="1" dirty="0" smtClean="0">
                <a:solidFill>
                  <a:schemeClr val="bg2">
                    <a:lumMod val="25000"/>
                  </a:schemeClr>
                </a:solidFill>
                <a:latin typeface="Century751 SeBd BT" pitchFamily="2" charset="0"/>
                <a:cs typeface="Arial" charset="0"/>
              </a:rPr>
              <a:t>reactor</a:t>
            </a:r>
            <a:endParaRPr lang="en-US" sz="2000" b="1" dirty="0">
              <a:solidFill>
                <a:schemeClr val="bg2">
                  <a:lumMod val="25000"/>
                </a:schemeClr>
              </a:solidFill>
              <a:latin typeface="Century751 SeBd BT" pitchFamily="2" charset="0"/>
              <a:cs typeface="Arial" charset="0"/>
            </a:endParaRPr>
          </a:p>
        </p:txBody>
      </p:sp>
      <p:grpSp>
        <p:nvGrpSpPr>
          <p:cNvPr id="21" name="Группа 20"/>
          <p:cNvGrpSpPr>
            <a:grpSpLocks/>
          </p:cNvGrpSpPr>
          <p:nvPr/>
        </p:nvGrpSpPr>
        <p:grpSpPr bwMode="auto">
          <a:xfrm>
            <a:off x="4868863" y="2781300"/>
            <a:ext cx="1416050" cy="1000125"/>
            <a:chOff x="4868416" y="2780927"/>
            <a:chExt cx="1417159" cy="999728"/>
          </a:xfrm>
        </p:grpSpPr>
        <p:grpSp>
          <p:nvGrpSpPr>
            <p:cNvPr id="17424" name="Группа 55"/>
            <p:cNvGrpSpPr>
              <a:grpSpLocks/>
            </p:cNvGrpSpPr>
            <p:nvPr/>
          </p:nvGrpSpPr>
          <p:grpSpPr bwMode="auto">
            <a:xfrm>
              <a:off x="4868416" y="2780927"/>
              <a:ext cx="999728" cy="999728"/>
              <a:chOff x="4088536" y="3725416"/>
              <a:chExt cx="999728" cy="999728"/>
            </a:xfrm>
          </p:grpSpPr>
          <p:sp>
            <p:nvSpPr>
              <p:cNvPr id="57" name="Овал 56"/>
              <p:cNvSpPr/>
              <p:nvPr/>
            </p:nvSpPr>
            <p:spPr>
              <a:xfrm>
                <a:off x="4088536" y="3725416"/>
                <a:ext cx="999319" cy="9997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C00000"/>
                  </a:solidFill>
                </a:endParaRPr>
              </a:p>
            </p:txBody>
          </p:sp>
          <p:sp>
            <p:nvSpPr>
              <p:cNvPr id="17427" name="TextBox 57"/>
              <p:cNvSpPr txBox="1">
                <a:spLocks noChangeArrowheads="1"/>
              </p:cNvSpPr>
              <p:nvPr/>
            </p:nvSpPr>
            <p:spPr bwMode="auto">
              <a:xfrm>
                <a:off x="4575598" y="4129916"/>
                <a:ext cx="500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800" b="1">
                    <a:latin typeface="Comic Sans MS" pitchFamily="66" charset="0"/>
                  </a:rPr>
                  <a:t>Fl</a:t>
                </a:r>
                <a:endParaRPr lang="ru-RU" altLang="ru-RU" sz="2800" b="1">
                  <a:latin typeface="Comic Sans MS" pitchFamily="66" charset="0"/>
                </a:endParaRPr>
              </a:p>
            </p:txBody>
          </p:sp>
          <p:sp>
            <p:nvSpPr>
              <p:cNvPr id="17428" name="TextBox 58"/>
              <p:cNvSpPr txBox="1">
                <a:spLocks noChangeArrowheads="1"/>
              </p:cNvSpPr>
              <p:nvPr/>
            </p:nvSpPr>
            <p:spPr bwMode="auto">
              <a:xfrm>
                <a:off x="4139952" y="3820980"/>
                <a:ext cx="655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latin typeface="Comic Sans MS" pitchFamily="66" charset="0"/>
                  </a:rPr>
                  <a:t>288</a:t>
                </a:r>
                <a:endParaRPr lang="ru-RU" altLang="ru-RU" sz="2000" b="1">
                  <a:latin typeface="Comic Sans MS" pitchFamily="66" charset="0"/>
                </a:endParaRPr>
              </a:p>
            </p:txBody>
          </p:sp>
        </p:grpSp>
        <p:sp>
          <p:nvSpPr>
            <p:cNvPr id="16" name="Стрелка вправо 15"/>
            <p:cNvSpPr/>
            <p:nvPr/>
          </p:nvSpPr>
          <p:spPr>
            <a:xfrm>
              <a:off x="5943995" y="3049109"/>
              <a:ext cx="341580" cy="52049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44" name="TextBox 43"/>
          <p:cNvSpPr txBox="1"/>
          <p:nvPr/>
        </p:nvSpPr>
        <p:spPr>
          <a:xfrm>
            <a:off x="4452962" y="4827588"/>
            <a:ext cx="2927350" cy="523875"/>
          </a:xfrm>
          <a:prstGeom prst="rect">
            <a:avLst/>
          </a:prstGeom>
          <a:noFill/>
        </p:spPr>
        <p:txBody>
          <a:bodyPr wrap="none">
            <a:spAutoFit/>
          </a:bodyPr>
          <a:lstStyle/>
          <a:p>
            <a:pPr>
              <a:defRPr/>
            </a:pPr>
            <a:r>
              <a:rPr lang="en-US" sz="2800" b="1" dirty="0">
                <a:solidFill>
                  <a:schemeClr val="bg2">
                    <a:lumMod val="50000"/>
                  </a:schemeClr>
                </a:solidFill>
                <a:latin typeface="Comic Sans MS" pitchFamily="66" charset="0"/>
                <a:cs typeface="Arial" charset="0"/>
              </a:rPr>
              <a:t>fusion &amp; cooling</a:t>
            </a:r>
            <a:endParaRPr lang="ru-RU" sz="2800" b="1" dirty="0">
              <a:solidFill>
                <a:schemeClr val="bg2">
                  <a:lumMod val="50000"/>
                </a:schemeClr>
              </a:solidFill>
              <a:latin typeface="Comic Sans MS" pitchFamily="66" charset="0"/>
              <a:cs typeface="Arial" charset="0"/>
            </a:endParaRPr>
          </a:p>
        </p:txBody>
      </p:sp>
      <p:sp>
        <p:nvSpPr>
          <p:cNvPr id="17" name="TextBox 16"/>
          <p:cNvSpPr txBox="1"/>
          <p:nvPr/>
        </p:nvSpPr>
        <p:spPr>
          <a:xfrm>
            <a:off x="347663" y="333375"/>
            <a:ext cx="3252814" cy="461665"/>
          </a:xfrm>
          <a:prstGeom prst="rect">
            <a:avLst/>
          </a:prstGeom>
          <a:noFill/>
        </p:spPr>
        <p:txBody>
          <a:bodyPr wrap="none">
            <a:spAutoFit/>
          </a:bodyPr>
          <a:lstStyle/>
          <a:p>
            <a:pPr>
              <a:defRPr/>
            </a:pPr>
            <a:r>
              <a:rPr lang="en-US" sz="2400" b="1" dirty="0">
                <a:latin typeface="Century751 SeBd BT" pitchFamily="2" charset="0"/>
                <a:cs typeface="Arial" charset="0"/>
              </a:rPr>
              <a:t>Reaction of synthesis</a:t>
            </a:r>
            <a:endParaRPr lang="ru-RU" sz="2400" b="1" dirty="0">
              <a:latin typeface="+mn-lt"/>
              <a:cs typeface="Arial" charset="0"/>
            </a:endParaRPr>
          </a:p>
        </p:txBody>
      </p:sp>
      <p:sp>
        <p:nvSpPr>
          <p:cNvPr id="47" name="TextBox 46"/>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30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77778E-6 3.7037E-7 L 0.26962 0.00231 " pathEditMode="relative" rAng="0" ptsTypes="AA">
                                      <p:cBhvr>
                                        <p:cTn id="6" dur="2000" fill="hold"/>
                                        <p:tgtEl>
                                          <p:spTgt spid="18"/>
                                        </p:tgtEl>
                                        <p:attrNameLst>
                                          <p:attrName>ppt_x</p:attrName>
                                          <p:attrName>ppt_y</p:attrName>
                                        </p:attrNameLst>
                                      </p:cBhvr>
                                      <p:rCtr x="13472" y="11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in)">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nodeType="clickEffect">
                                  <p:stCondLst>
                                    <p:cond delay="0"/>
                                  </p:stCondLst>
                                  <p:childTnLst>
                                    <p:animMotion origin="layout" path="M 0 0 L 0.25 0 E" pathEditMode="relative" ptsTypes="">
                                      <p:cBhvr>
                                        <p:cTn id="25"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84284" y="2060163"/>
            <a:ext cx="14750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ru-RU" sz="2200" baseline="30000" dirty="0" smtClean="0">
                <a:solidFill>
                  <a:srgbClr val="3333FF"/>
                </a:solidFill>
                <a:effectLst>
                  <a:outerShdw blurRad="38100" dist="38100" dir="2700000" algn="tl">
                    <a:srgbClr val="000000">
                      <a:alpha val="43137"/>
                    </a:srgbClr>
                  </a:outerShdw>
                </a:effectLst>
                <a:latin typeface="+mn-lt"/>
              </a:rPr>
              <a:t>48</a:t>
            </a:r>
            <a:r>
              <a:rPr lang="en-US" altLang="ru-RU" sz="2200" dirty="0" smtClean="0">
                <a:solidFill>
                  <a:srgbClr val="3333FF"/>
                </a:solidFill>
                <a:effectLst>
                  <a:outerShdw blurRad="38100" dist="38100" dir="2700000" algn="tl">
                    <a:srgbClr val="000000">
                      <a:alpha val="43137"/>
                    </a:srgbClr>
                  </a:outerShdw>
                </a:effectLst>
                <a:latin typeface="+mn-lt"/>
              </a:rPr>
              <a:t>Ca -beam</a:t>
            </a:r>
            <a:endParaRPr lang="ru-RU" altLang="ru-RU" sz="2200" dirty="0">
              <a:solidFill>
                <a:srgbClr val="3333FF"/>
              </a:solidFill>
              <a:effectLst>
                <a:outerShdw blurRad="38100" dist="38100" dir="2700000" algn="tl">
                  <a:srgbClr val="000000">
                    <a:alpha val="43137"/>
                  </a:srgbClr>
                </a:outerShdw>
              </a:effectLst>
              <a:latin typeface="+mn-lt"/>
            </a:endParaRPr>
          </a:p>
        </p:txBody>
      </p:sp>
      <p:sp>
        <p:nvSpPr>
          <p:cNvPr id="32774" name="Text Box 10"/>
          <p:cNvSpPr txBox="1">
            <a:spLocks noChangeArrowheads="1"/>
          </p:cNvSpPr>
          <p:nvPr/>
        </p:nvSpPr>
        <p:spPr bwMode="auto">
          <a:xfrm>
            <a:off x="284284" y="2841089"/>
            <a:ext cx="266316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ru-RU" sz="2200" dirty="0">
                <a:solidFill>
                  <a:srgbClr val="990000"/>
                </a:solidFill>
                <a:latin typeface="+mn-lt"/>
              </a:rPr>
              <a:t>Energy:</a:t>
            </a:r>
            <a:r>
              <a:rPr lang="en-US" altLang="ru-RU" sz="2200" dirty="0">
                <a:latin typeface="+mn-lt"/>
              </a:rPr>
              <a:t> </a:t>
            </a:r>
          </a:p>
          <a:p>
            <a:pPr eaLnBrk="1" hangingPunct="1"/>
            <a:r>
              <a:rPr lang="en-US" altLang="ru-RU" sz="2200" b="0" dirty="0">
                <a:latin typeface="+mn-lt"/>
              </a:rPr>
              <a:t>              </a:t>
            </a:r>
            <a:r>
              <a:rPr lang="en-US" altLang="ru-RU" sz="2200" dirty="0">
                <a:latin typeface="+mn-lt"/>
              </a:rPr>
              <a:t>235-250 </a:t>
            </a:r>
            <a:r>
              <a:rPr lang="en-US" altLang="ru-RU" sz="2200" dirty="0" smtClean="0">
                <a:latin typeface="+mn-lt"/>
              </a:rPr>
              <a:t>MeV</a:t>
            </a:r>
            <a:endParaRPr lang="en-US" altLang="ru-RU" sz="2200" b="0" dirty="0">
              <a:latin typeface="+mn-lt"/>
            </a:endParaRPr>
          </a:p>
          <a:p>
            <a:pPr eaLnBrk="1" hangingPunct="1"/>
            <a:r>
              <a:rPr lang="en-US" altLang="ru-RU" sz="2200" dirty="0">
                <a:solidFill>
                  <a:srgbClr val="990000"/>
                </a:solidFill>
                <a:latin typeface="+mn-lt"/>
              </a:rPr>
              <a:t>Intensity:</a:t>
            </a:r>
            <a:r>
              <a:rPr lang="en-US" altLang="ru-RU" sz="2200" dirty="0">
                <a:latin typeface="+mn-lt"/>
              </a:rPr>
              <a:t> </a:t>
            </a:r>
          </a:p>
          <a:p>
            <a:pPr eaLnBrk="1" hangingPunct="1"/>
            <a:r>
              <a:rPr lang="en-US" altLang="ru-RU" sz="2200" b="0" dirty="0">
                <a:latin typeface="+mn-lt"/>
              </a:rPr>
              <a:t>                 </a:t>
            </a:r>
            <a:r>
              <a:rPr lang="en-US" altLang="ru-RU" sz="2200" b="0" dirty="0" smtClean="0">
                <a:latin typeface="+mn-lt"/>
              </a:rPr>
              <a:t>    </a:t>
            </a:r>
            <a:r>
              <a:rPr lang="en-US" altLang="ru-RU" sz="2200" dirty="0" smtClean="0">
                <a:latin typeface="+mn-lt"/>
              </a:rPr>
              <a:t>1.0 </a:t>
            </a:r>
            <a:r>
              <a:rPr lang="en-US" altLang="ru-RU" sz="2200" dirty="0">
                <a:latin typeface="+mn-lt"/>
              </a:rPr>
              <a:t>p</a:t>
            </a:r>
            <a:r>
              <a:rPr lang="el-GR" altLang="ru-RU" sz="2200" dirty="0">
                <a:latin typeface="+mn-lt"/>
              </a:rPr>
              <a:t>μ</a:t>
            </a:r>
            <a:r>
              <a:rPr lang="en-US" altLang="ru-RU" sz="2200" dirty="0" smtClean="0">
                <a:latin typeface="+mn-lt"/>
              </a:rPr>
              <a:t>A</a:t>
            </a:r>
            <a:endParaRPr lang="en-US" altLang="ru-RU" sz="2200" dirty="0">
              <a:latin typeface="+mn-lt"/>
            </a:endParaRPr>
          </a:p>
          <a:p>
            <a:pPr eaLnBrk="1" hangingPunct="1"/>
            <a:r>
              <a:rPr lang="en-US" altLang="ru-RU" sz="2200" dirty="0">
                <a:solidFill>
                  <a:srgbClr val="990000"/>
                </a:solidFill>
                <a:latin typeface="+mn-lt"/>
              </a:rPr>
              <a:t>Consumption: </a:t>
            </a:r>
          </a:p>
          <a:p>
            <a:pPr eaLnBrk="1" hangingPunct="1"/>
            <a:r>
              <a:rPr lang="en-US" altLang="ru-RU" sz="2200" b="0" dirty="0">
                <a:latin typeface="+mn-lt"/>
              </a:rPr>
              <a:t>                      </a:t>
            </a:r>
            <a:r>
              <a:rPr lang="en-US" altLang="ru-RU" sz="2200" dirty="0">
                <a:latin typeface="+mn-lt"/>
              </a:rPr>
              <a:t>0.5 mg/h</a:t>
            </a:r>
          </a:p>
          <a:p>
            <a:pPr eaLnBrk="1" hangingPunct="1"/>
            <a:endParaRPr lang="en-US" altLang="ru-RU" sz="2200" dirty="0">
              <a:latin typeface="+mn-lt"/>
            </a:endParaRPr>
          </a:p>
        </p:txBody>
      </p:sp>
      <p:sp>
        <p:nvSpPr>
          <p:cNvPr id="32786" name="Text Box 6"/>
          <p:cNvSpPr txBox="1">
            <a:spLocks noChangeArrowheads="1"/>
          </p:cNvSpPr>
          <p:nvPr/>
        </p:nvSpPr>
        <p:spPr bwMode="auto">
          <a:xfrm>
            <a:off x="6055309" y="356319"/>
            <a:ext cx="100330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zh-CN" sz="2200" dirty="0" smtClean="0">
                <a:solidFill>
                  <a:srgbClr val="990000"/>
                </a:solidFill>
                <a:latin typeface="+mn-lt"/>
                <a:ea typeface="SimSun" pitchFamily="2" charset="-122"/>
              </a:rPr>
              <a:t>Facility</a:t>
            </a:r>
            <a:endParaRPr lang="ru-RU" altLang="ru-RU" sz="2200" dirty="0">
              <a:solidFill>
                <a:srgbClr val="990000"/>
              </a:solidFill>
              <a:latin typeface="+mn-lt"/>
            </a:endParaRPr>
          </a:p>
        </p:txBody>
      </p:sp>
      <p:sp>
        <p:nvSpPr>
          <p:cNvPr id="32787" name="Text Box 7"/>
          <p:cNvSpPr txBox="1">
            <a:spLocks noChangeArrowheads="1"/>
          </p:cNvSpPr>
          <p:nvPr/>
        </p:nvSpPr>
        <p:spPr bwMode="auto">
          <a:xfrm>
            <a:off x="7207836" y="211857"/>
            <a:ext cx="204470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r>
              <a:rPr lang="en-US" altLang="zh-CN" sz="2200" dirty="0">
                <a:solidFill>
                  <a:srgbClr val="990000"/>
                </a:solidFill>
                <a:latin typeface="+mn-lt"/>
                <a:ea typeface="SimSun" pitchFamily="2" charset="-122"/>
              </a:rPr>
              <a:t>Isotope</a:t>
            </a:r>
          </a:p>
          <a:p>
            <a:pPr algn="ctr" eaLnBrk="1" hangingPunct="1"/>
            <a:r>
              <a:rPr lang="en-US" altLang="zh-CN" sz="2200" dirty="0">
                <a:solidFill>
                  <a:srgbClr val="990000"/>
                </a:solidFill>
                <a:latin typeface="+mn-lt"/>
                <a:ea typeface="SimSun" pitchFamily="2" charset="-122"/>
              </a:rPr>
              <a:t>enrichment (%)</a:t>
            </a:r>
            <a:r>
              <a:rPr lang="ru-RU" altLang="zh-CN" sz="2200" dirty="0">
                <a:solidFill>
                  <a:srgbClr val="990000"/>
                </a:solidFill>
                <a:latin typeface="+mn-lt"/>
              </a:rPr>
              <a:t> </a:t>
            </a:r>
            <a:endParaRPr lang="ru-RU" altLang="ru-RU" sz="2200" dirty="0">
              <a:solidFill>
                <a:srgbClr val="990000"/>
              </a:solidFill>
              <a:latin typeface="+mn-lt"/>
            </a:endParaRPr>
          </a:p>
        </p:txBody>
      </p:sp>
      <p:sp>
        <p:nvSpPr>
          <p:cNvPr id="32788" name="Text Box 8"/>
          <p:cNvSpPr txBox="1">
            <a:spLocks noChangeArrowheads="1"/>
          </p:cNvSpPr>
          <p:nvPr/>
        </p:nvSpPr>
        <p:spPr bwMode="auto">
          <a:xfrm>
            <a:off x="4604331" y="1016719"/>
            <a:ext cx="3830644"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ru-RU" sz="2200" baseline="30000" dirty="0">
                <a:latin typeface="+mn-lt"/>
              </a:rPr>
              <a:t>233</a:t>
            </a:r>
            <a:r>
              <a:rPr lang="en-US" altLang="ru-RU" sz="2200" dirty="0">
                <a:latin typeface="+mn-lt"/>
              </a:rPr>
              <a:t>U </a:t>
            </a:r>
            <a:r>
              <a:rPr lang="en-US" altLang="ru-RU" sz="2200" dirty="0" smtClean="0">
                <a:latin typeface="+mn-lt"/>
              </a:rPr>
              <a:t>              SM-3              99.97</a:t>
            </a:r>
            <a:endParaRPr lang="en-US" altLang="ru-RU" sz="2200" dirty="0">
              <a:latin typeface="+mn-lt"/>
            </a:endParaRPr>
          </a:p>
          <a:p>
            <a:pPr eaLnBrk="1" hangingPunct="1"/>
            <a:r>
              <a:rPr lang="en-US" altLang="ru-RU" sz="2200" baseline="30000" dirty="0" smtClean="0">
                <a:latin typeface="+mn-lt"/>
              </a:rPr>
              <a:t>238</a:t>
            </a:r>
            <a:r>
              <a:rPr lang="en-US" altLang="ru-RU" sz="2200" dirty="0" smtClean="0">
                <a:latin typeface="+mn-lt"/>
              </a:rPr>
              <a:t>U                     -</a:t>
            </a:r>
            <a:endParaRPr lang="en-US" altLang="ru-RU" sz="2200" dirty="0">
              <a:latin typeface="+mn-lt"/>
            </a:endParaRPr>
          </a:p>
          <a:p>
            <a:pPr eaLnBrk="1" hangingPunct="1"/>
            <a:endParaRPr lang="en-US" altLang="ru-RU" sz="2200" dirty="0">
              <a:latin typeface="+mn-lt"/>
            </a:endParaRPr>
          </a:p>
          <a:p>
            <a:pPr eaLnBrk="1" hangingPunct="1"/>
            <a:r>
              <a:rPr lang="en-US" altLang="ru-RU" sz="2200" baseline="30000" dirty="0">
                <a:latin typeface="+mn-lt"/>
              </a:rPr>
              <a:t>237</a:t>
            </a:r>
            <a:r>
              <a:rPr lang="en-US" altLang="ru-RU" sz="2200" dirty="0">
                <a:latin typeface="+mn-lt"/>
              </a:rPr>
              <a:t>Np             </a:t>
            </a:r>
            <a:r>
              <a:rPr lang="en-US" altLang="ru-RU" sz="2200" dirty="0" smtClean="0">
                <a:latin typeface="+mn-lt"/>
              </a:rPr>
              <a:t>SM-3              99.3</a:t>
            </a:r>
            <a:endParaRPr lang="en-US" altLang="ru-RU" sz="2200" dirty="0">
              <a:latin typeface="+mn-lt"/>
            </a:endParaRPr>
          </a:p>
          <a:p>
            <a:pPr eaLnBrk="1" hangingPunct="1"/>
            <a:endParaRPr lang="en-US" altLang="ru-RU" sz="2200" dirty="0">
              <a:latin typeface="+mn-lt"/>
            </a:endParaRPr>
          </a:p>
          <a:p>
            <a:pPr eaLnBrk="1" hangingPunct="1"/>
            <a:r>
              <a:rPr lang="en-US" altLang="ru-RU" sz="2200" baseline="30000" dirty="0">
                <a:latin typeface="+mn-lt"/>
              </a:rPr>
              <a:t>242</a:t>
            </a:r>
            <a:r>
              <a:rPr lang="en-US" altLang="ru-RU" sz="2200" dirty="0">
                <a:latin typeface="+mn-lt"/>
              </a:rPr>
              <a:t>Pu             </a:t>
            </a:r>
            <a:r>
              <a:rPr lang="en-US" altLang="ru-RU" sz="2200" dirty="0" smtClean="0">
                <a:latin typeface="+mn-lt"/>
              </a:rPr>
              <a:t> SM-3            99.98</a:t>
            </a:r>
            <a:endParaRPr lang="en-US" altLang="ru-RU" sz="2200" dirty="0">
              <a:latin typeface="+mn-lt"/>
            </a:endParaRPr>
          </a:p>
          <a:p>
            <a:pPr eaLnBrk="1" hangingPunct="1"/>
            <a:r>
              <a:rPr lang="en-US" altLang="ru-RU" sz="2200" baseline="30000" dirty="0" smtClean="0">
                <a:latin typeface="+mn-lt"/>
              </a:rPr>
              <a:t>244</a:t>
            </a:r>
            <a:r>
              <a:rPr lang="en-US" altLang="ru-RU" sz="2200" dirty="0" smtClean="0">
                <a:latin typeface="+mn-lt"/>
              </a:rPr>
              <a:t>Pu              HFIR             98.6</a:t>
            </a:r>
            <a:endParaRPr lang="en-US" altLang="ru-RU" sz="2200" dirty="0">
              <a:latin typeface="+mn-lt"/>
            </a:endParaRPr>
          </a:p>
          <a:p>
            <a:pPr eaLnBrk="1" hangingPunct="1"/>
            <a:endParaRPr lang="en-US" altLang="ru-RU" sz="2200" dirty="0" smtClean="0">
              <a:latin typeface="+mn-lt"/>
            </a:endParaRPr>
          </a:p>
          <a:p>
            <a:pPr eaLnBrk="1" hangingPunct="1"/>
            <a:r>
              <a:rPr lang="en-US" altLang="ru-RU" sz="2200" baseline="30000" dirty="0" smtClean="0">
                <a:latin typeface="+mn-lt"/>
              </a:rPr>
              <a:t>243</a:t>
            </a:r>
            <a:r>
              <a:rPr lang="en-US" altLang="ru-RU" sz="2200" dirty="0" smtClean="0">
                <a:latin typeface="+mn-lt"/>
              </a:rPr>
              <a:t>Am     SM-3 / HFIR         99.9</a:t>
            </a:r>
            <a:endParaRPr lang="en-US" altLang="ru-RU" sz="2200" dirty="0">
              <a:latin typeface="+mn-lt"/>
            </a:endParaRPr>
          </a:p>
          <a:p>
            <a:pPr eaLnBrk="1" hangingPunct="1"/>
            <a:endParaRPr lang="en-US" altLang="ru-RU" sz="2200" dirty="0">
              <a:latin typeface="+mn-lt"/>
            </a:endParaRPr>
          </a:p>
          <a:p>
            <a:pPr eaLnBrk="1" hangingPunct="1"/>
            <a:r>
              <a:rPr lang="en-US" altLang="ru-RU" sz="2200" baseline="30000" dirty="0">
                <a:latin typeface="+mn-lt"/>
              </a:rPr>
              <a:t>245</a:t>
            </a:r>
            <a:r>
              <a:rPr lang="en-US" altLang="ru-RU" sz="2200" dirty="0">
                <a:latin typeface="+mn-lt"/>
              </a:rPr>
              <a:t>Cm     </a:t>
            </a:r>
            <a:r>
              <a:rPr lang="en-US" altLang="ru-RU" sz="2200" dirty="0" smtClean="0">
                <a:latin typeface="+mn-lt"/>
              </a:rPr>
              <a:t>SM-3 / HFIR         98.7</a:t>
            </a:r>
            <a:endParaRPr lang="en-US" altLang="ru-RU" sz="2200" dirty="0">
              <a:latin typeface="+mn-lt"/>
            </a:endParaRPr>
          </a:p>
          <a:p>
            <a:pPr eaLnBrk="1" hangingPunct="1"/>
            <a:r>
              <a:rPr lang="en-US" altLang="ru-RU" sz="2200" baseline="30000" dirty="0" smtClean="0">
                <a:latin typeface="+mn-lt"/>
              </a:rPr>
              <a:t>248</a:t>
            </a:r>
            <a:r>
              <a:rPr lang="en-US" altLang="ru-RU" sz="2200" dirty="0" smtClean="0">
                <a:latin typeface="+mn-lt"/>
              </a:rPr>
              <a:t>Cm            HFIR                97.4</a:t>
            </a:r>
            <a:endParaRPr lang="en-US" altLang="ru-RU" sz="2200" dirty="0">
              <a:latin typeface="+mn-lt"/>
            </a:endParaRPr>
          </a:p>
          <a:p>
            <a:pPr eaLnBrk="1" hangingPunct="1"/>
            <a:endParaRPr lang="en-US" altLang="ru-RU" sz="2200" dirty="0">
              <a:latin typeface="+mn-lt"/>
            </a:endParaRPr>
          </a:p>
          <a:p>
            <a:pPr eaLnBrk="1" hangingPunct="1"/>
            <a:r>
              <a:rPr lang="en-US" altLang="ru-RU" sz="2200" baseline="30000" dirty="0" smtClean="0">
                <a:latin typeface="+mn-lt"/>
              </a:rPr>
              <a:t>249</a:t>
            </a:r>
            <a:r>
              <a:rPr lang="en-US" altLang="ru-RU" sz="2200" dirty="0" smtClean="0">
                <a:latin typeface="+mn-lt"/>
              </a:rPr>
              <a:t>Bk             HFIR                 97.3</a:t>
            </a:r>
          </a:p>
          <a:p>
            <a:pPr eaLnBrk="1" hangingPunct="1"/>
            <a:endParaRPr lang="en-US" altLang="ru-RU" sz="2200" dirty="0">
              <a:latin typeface="+mn-lt"/>
            </a:endParaRPr>
          </a:p>
          <a:p>
            <a:pPr eaLnBrk="1" hangingPunct="1"/>
            <a:r>
              <a:rPr lang="en-US" altLang="ru-RU" sz="2200" baseline="30000" dirty="0" smtClean="0">
                <a:latin typeface="+mn-lt"/>
              </a:rPr>
              <a:t>249</a:t>
            </a:r>
            <a:r>
              <a:rPr lang="en-US" altLang="ru-RU" sz="2200" dirty="0" smtClean="0">
                <a:latin typeface="+mn-lt"/>
              </a:rPr>
              <a:t>Cf       SM-3 / HFIR           97.3</a:t>
            </a:r>
            <a:endParaRPr lang="ru-RU" altLang="ru-RU" sz="2200" dirty="0" smtClean="0">
              <a:latin typeface="+mn-lt"/>
            </a:endParaRPr>
          </a:p>
        </p:txBody>
      </p:sp>
      <p:sp>
        <p:nvSpPr>
          <p:cNvPr id="19" name="Text Box 6"/>
          <p:cNvSpPr txBox="1">
            <a:spLocks noChangeArrowheads="1"/>
          </p:cNvSpPr>
          <p:nvPr/>
        </p:nvSpPr>
        <p:spPr bwMode="auto">
          <a:xfrm>
            <a:off x="4461456" y="388069"/>
            <a:ext cx="1065214"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zh-CN" sz="2200" dirty="0" smtClean="0">
                <a:solidFill>
                  <a:srgbClr val="990000"/>
                </a:solidFill>
                <a:latin typeface="+mn-lt"/>
                <a:ea typeface="SimSun" pitchFamily="2" charset="-122"/>
              </a:rPr>
              <a:t>Isotope</a:t>
            </a:r>
            <a:endParaRPr lang="ru-RU" altLang="ru-RU" sz="2200" dirty="0">
              <a:solidFill>
                <a:srgbClr val="990000"/>
              </a:solidFill>
              <a:latin typeface="+mn-lt"/>
            </a:endParaRPr>
          </a:p>
        </p:txBody>
      </p:sp>
      <p:sp>
        <p:nvSpPr>
          <p:cNvPr id="22" name="Text Box 2"/>
          <p:cNvSpPr txBox="1">
            <a:spLocks noChangeArrowheads="1"/>
          </p:cNvSpPr>
          <p:nvPr/>
        </p:nvSpPr>
        <p:spPr bwMode="auto">
          <a:xfrm>
            <a:off x="4433318" y="82938"/>
            <a:ext cx="102066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ru-RU" sz="2200" dirty="0" smtClean="0">
                <a:solidFill>
                  <a:srgbClr val="3333FF"/>
                </a:solidFill>
                <a:effectLst>
                  <a:outerShdw blurRad="38100" dist="38100" dir="2700000" algn="tl">
                    <a:srgbClr val="000000">
                      <a:alpha val="43137"/>
                    </a:srgbClr>
                  </a:outerShdw>
                </a:effectLst>
                <a:latin typeface="+mn-lt"/>
              </a:rPr>
              <a:t>Targets</a:t>
            </a:r>
            <a:endParaRPr lang="ru-RU" altLang="ru-RU" sz="2200" dirty="0">
              <a:solidFill>
                <a:srgbClr val="3333FF"/>
              </a:solidFill>
              <a:effectLst>
                <a:outerShdw blurRad="38100" dist="38100" dir="2700000" algn="tl">
                  <a:srgbClr val="000000">
                    <a:alpha val="43137"/>
                  </a:srgbClr>
                </a:outerShdw>
              </a:effectLst>
              <a:latin typeface="+mn-lt"/>
            </a:endParaRPr>
          </a:p>
        </p:txBody>
      </p:sp>
      <p:sp>
        <p:nvSpPr>
          <p:cNvPr id="13" name="TextBox 12"/>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grpSp>
        <p:nvGrpSpPr>
          <p:cNvPr id="8" name="Группа 7"/>
          <p:cNvGrpSpPr/>
          <p:nvPr/>
        </p:nvGrpSpPr>
        <p:grpSpPr>
          <a:xfrm>
            <a:off x="3018416" y="397594"/>
            <a:ext cx="1289052" cy="6120550"/>
            <a:chOff x="3018416" y="397594"/>
            <a:chExt cx="1289052" cy="6120550"/>
          </a:xfrm>
        </p:grpSpPr>
        <p:sp>
          <p:nvSpPr>
            <p:cNvPr id="21" name="Text Box 6"/>
            <p:cNvSpPr txBox="1">
              <a:spLocks noChangeArrowheads="1"/>
            </p:cNvSpPr>
            <p:nvPr/>
          </p:nvSpPr>
          <p:spPr bwMode="auto">
            <a:xfrm>
              <a:off x="3018416" y="397594"/>
              <a:ext cx="128905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zh-CN" sz="2200" dirty="0" smtClean="0">
                  <a:solidFill>
                    <a:schemeClr val="bg2">
                      <a:lumMod val="50000"/>
                    </a:schemeClr>
                  </a:solidFill>
                  <a:effectLst>
                    <a:outerShdw blurRad="38100" dist="38100" dir="2700000" algn="tl">
                      <a:srgbClr val="000000">
                        <a:alpha val="43137"/>
                      </a:srgbClr>
                    </a:outerShdw>
                  </a:effectLst>
                  <a:latin typeface="+mn-lt"/>
                  <a:ea typeface="SimSun" pitchFamily="2" charset="-122"/>
                </a:rPr>
                <a:t>ELEMENT</a:t>
              </a:r>
              <a:endParaRPr lang="ru-RU" altLang="ru-RU" sz="2200" dirty="0">
                <a:solidFill>
                  <a:schemeClr val="bg2">
                    <a:lumMod val="50000"/>
                  </a:schemeClr>
                </a:solidFill>
                <a:effectLst>
                  <a:outerShdw blurRad="38100" dist="38100" dir="2700000" algn="tl">
                    <a:srgbClr val="000000">
                      <a:alpha val="43137"/>
                    </a:srgbClr>
                  </a:outerShdw>
                </a:effectLst>
                <a:latin typeface="+mn-lt"/>
              </a:endParaRPr>
            </a:p>
          </p:txBody>
        </p:sp>
        <p:sp>
          <p:nvSpPr>
            <p:cNvPr id="3" name="TextBox 2"/>
            <p:cNvSpPr txBox="1"/>
            <p:nvPr/>
          </p:nvSpPr>
          <p:spPr>
            <a:xfrm>
              <a:off x="3350245" y="1152669"/>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112</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14" name="TextBox 13"/>
            <p:cNvSpPr txBox="1"/>
            <p:nvPr/>
          </p:nvSpPr>
          <p:spPr>
            <a:xfrm>
              <a:off x="3354555" y="2015447"/>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113</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15" name="TextBox 14"/>
            <p:cNvSpPr txBox="1"/>
            <p:nvPr/>
          </p:nvSpPr>
          <p:spPr>
            <a:xfrm>
              <a:off x="3361246" y="2836449"/>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114</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16" name="TextBox 15"/>
            <p:cNvSpPr txBox="1"/>
            <p:nvPr/>
          </p:nvSpPr>
          <p:spPr>
            <a:xfrm>
              <a:off x="3360794" y="3692177"/>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115</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17" name="TextBox 16"/>
            <p:cNvSpPr txBox="1"/>
            <p:nvPr/>
          </p:nvSpPr>
          <p:spPr>
            <a:xfrm>
              <a:off x="3350818" y="4525105"/>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116</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18" name="TextBox 17"/>
            <p:cNvSpPr txBox="1"/>
            <p:nvPr/>
          </p:nvSpPr>
          <p:spPr>
            <a:xfrm>
              <a:off x="3359769" y="5365028"/>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117</a:t>
              </a:r>
              <a:endParaRPr lang="ru-RU" sz="2400" b="1" dirty="0">
                <a:solidFill>
                  <a:schemeClr val="bg2">
                    <a:lumMod val="50000"/>
                  </a:schemeClr>
                </a:solidFill>
                <a:effectLst>
                  <a:outerShdw blurRad="38100" dist="38100" dir="2700000" algn="tl">
                    <a:srgbClr val="000000">
                      <a:alpha val="43137"/>
                    </a:srgbClr>
                  </a:outerShdw>
                </a:effectLst>
              </a:endParaRPr>
            </a:p>
          </p:txBody>
        </p:sp>
        <p:sp>
          <p:nvSpPr>
            <p:cNvPr id="20" name="TextBox 19"/>
            <p:cNvSpPr txBox="1"/>
            <p:nvPr/>
          </p:nvSpPr>
          <p:spPr>
            <a:xfrm>
              <a:off x="3376664" y="6056479"/>
              <a:ext cx="651140" cy="461665"/>
            </a:xfrm>
            <a:prstGeom prst="rect">
              <a:avLst/>
            </a:prstGeom>
            <a:noFill/>
          </p:spPr>
          <p:txBody>
            <a:bodyPr wrap="none" rtlCol="0">
              <a:spAutoFit/>
            </a:bodyPr>
            <a:lstStyle/>
            <a:p>
              <a:r>
                <a:rPr lang="en-US" sz="2400" b="1" dirty="0" smtClean="0">
                  <a:solidFill>
                    <a:schemeClr val="bg2">
                      <a:lumMod val="50000"/>
                    </a:schemeClr>
                  </a:solidFill>
                  <a:effectLst>
                    <a:outerShdw blurRad="38100" dist="38100" dir="2700000" algn="tl">
                      <a:srgbClr val="000000">
                        <a:alpha val="43137"/>
                      </a:srgbClr>
                    </a:outerShdw>
                  </a:effectLst>
                </a:rPr>
                <a:t>118</a:t>
              </a:r>
              <a:endParaRPr lang="ru-RU" sz="2400" b="1" dirty="0">
                <a:solidFill>
                  <a:schemeClr val="bg2">
                    <a:lumMod val="5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880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6675075" y="3410375"/>
            <a:ext cx="2415854" cy="400752"/>
          </a:xfrm>
          <a:prstGeom prst="rect">
            <a:avLst/>
          </a:prstGeom>
          <a:solidFill>
            <a:schemeClr val="bg1">
              <a:lumMod val="50000"/>
            </a:schemeClr>
          </a:solidFill>
          <a:ln w="9525">
            <a:noFill/>
            <a:miter lim="800000"/>
            <a:headEnd type="none" w="sm" len="sm"/>
            <a:tailEnd type="none" w="sm" len="sm"/>
          </a:ln>
        </p:spPr>
        <p:txBody>
          <a:bodyPr wrap="none" lIns="92075" tIns="46038" rIns="92075" bIns="46038">
            <a:spAutoFit/>
          </a:bodyPr>
          <a:lstStyle/>
          <a:p>
            <a:pPr eaLnBrk="0" hangingPunct="0"/>
            <a:r>
              <a:rPr lang="en-US" sz="2000" b="1" dirty="0" smtClean="0">
                <a:solidFill>
                  <a:srgbClr val="FFFF00"/>
                </a:solidFill>
                <a:effectLst>
                  <a:outerShdw blurRad="38100" dist="38100" dir="2700000" algn="tl">
                    <a:srgbClr val="000000">
                      <a:alpha val="43137"/>
                    </a:srgbClr>
                  </a:outerShdw>
                </a:effectLst>
                <a:latin typeface="Calibri" pitchFamily="34" charset="0"/>
              </a:rPr>
              <a:t>George</a:t>
            </a:r>
            <a:r>
              <a:rPr lang="ru-RU" sz="2000" b="1" dirty="0" smtClean="0">
                <a:solidFill>
                  <a:srgbClr val="FFFF00"/>
                </a:solidFill>
                <a:effectLst>
                  <a:outerShdw blurRad="38100" dist="38100" dir="2700000" algn="tl">
                    <a:srgbClr val="000000">
                      <a:alpha val="43137"/>
                    </a:srgbClr>
                  </a:outerShdw>
                </a:effectLst>
                <a:latin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rPr>
              <a:t>Gamow 1928</a:t>
            </a:r>
            <a:endParaRPr lang="en-US" sz="2000" b="1" dirty="0">
              <a:solidFill>
                <a:srgbClr val="FFFF00"/>
              </a:solidFill>
              <a:effectLst>
                <a:outerShdw blurRad="38100" dist="38100" dir="2700000" algn="tl">
                  <a:srgbClr val="000000">
                    <a:alpha val="43137"/>
                  </a:srgbClr>
                </a:outerShdw>
              </a:effectLst>
              <a:latin typeface="Calibri" pitchFamily="34" charset="0"/>
            </a:endParaRPr>
          </a:p>
        </p:txBody>
      </p:sp>
      <p:pic>
        <p:nvPicPr>
          <p:cNvPr id="26627" name="Picture 4" descr="GamovGA_1930.jpg (217×293)"/>
          <p:cNvPicPr>
            <a:picLocks noChangeAspect="1" noChangeArrowheads="1"/>
          </p:cNvPicPr>
          <p:nvPr/>
        </p:nvPicPr>
        <p:blipFill>
          <a:blip r:embed="rId2" cstate="print"/>
          <a:srcRect/>
          <a:stretch>
            <a:fillRect/>
          </a:stretch>
        </p:blipFill>
        <p:spPr bwMode="auto">
          <a:xfrm>
            <a:off x="6667024" y="137263"/>
            <a:ext cx="2419223" cy="3266338"/>
          </a:xfrm>
          <a:prstGeom prst="rect">
            <a:avLst/>
          </a:prstGeom>
          <a:noFill/>
          <a:ln w="9525">
            <a:noFill/>
            <a:miter lim="800000"/>
            <a:headEnd/>
            <a:tailEnd/>
          </a:ln>
        </p:spPr>
      </p:pic>
      <p:sp>
        <p:nvSpPr>
          <p:cNvPr id="26628" name="TextBox 4"/>
          <p:cNvSpPr txBox="1">
            <a:spLocks noChangeArrowheads="1"/>
          </p:cNvSpPr>
          <p:nvPr/>
        </p:nvSpPr>
        <p:spPr bwMode="auto">
          <a:xfrm>
            <a:off x="683568" y="440061"/>
            <a:ext cx="5638800" cy="1446550"/>
          </a:xfrm>
          <a:prstGeom prst="rect">
            <a:avLst/>
          </a:prstGeom>
          <a:noFill/>
          <a:ln w="9525">
            <a:noFill/>
            <a:miter lim="800000"/>
            <a:headEnd/>
            <a:tailEnd/>
          </a:ln>
        </p:spPr>
        <p:txBody>
          <a:bodyPr>
            <a:spAutoFit/>
          </a:bodyPr>
          <a:lstStyle/>
          <a:p>
            <a:pPr algn="just">
              <a:spcAft>
                <a:spcPts val="1200"/>
              </a:spcAft>
            </a:pPr>
            <a:r>
              <a:rPr lang="en-US" sz="2200" b="1" dirty="0" smtClean="0">
                <a:solidFill>
                  <a:schemeClr val="tx1"/>
                </a:solidFill>
                <a:latin typeface="+mn-lt"/>
                <a:ea typeface="Gungsuh" pitchFamily="18" charset="-127"/>
              </a:rPr>
              <a:t>In attempts to describe the properties of nuclear matter</a:t>
            </a:r>
            <a:r>
              <a:rPr lang="ru-RU" sz="2200" b="1" dirty="0" smtClean="0">
                <a:solidFill>
                  <a:schemeClr val="tx1"/>
                </a:solidFill>
                <a:latin typeface="+mn-lt"/>
                <a:ea typeface="Gungsuh" pitchFamily="18" charset="-127"/>
              </a:rPr>
              <a:t>, </a:t>
            </a:r>
            <a:r>
              <a:rPr lang="en-US" sz="2200" b="1" dirty="0" smtClean="0">
                <a:solidFill>
                  <a:schemeClr val="tx1"/>
                </a:solidFill>
                <a:latin typeface="+mn-lt"/>
                <a:ea typeface="Gungsuh" pitchFamily="18" charset="-127"/>
              </a:rPr>
              <a:t>George Gamow made a daring assumption that atomic nucleus may be similar to a drop of positively charged liquid</a:t>
            </a:r>
            <a:r>
              <a:rPr lang="ru-RU" sz="2200" b="1" dirty="0" smtClean="0">
                <a:solidFill>
                  <a:schemeClr val="tx1"/>
                </a:solidFill>
                <a:latin typeface="+mn-lt"/>
                <a:ea typeface="Gungsuh" pitchFamily="18" charset="-127"/>
              </a:rPr>
              <a:t>.</a:t>
            </a:r>
            <a:endParaRPr lang="ru-RU" sz="2200" b="1" dirty="0">
              <a:solidFill>
                <a:schemeClr val="tx1"/>
              </a:solidFill>
              <a:latin typeface="+mn-lt"/>
              <a:ea typeface="Gungsuh" pitchFamily="18" charset="-127"/>
            </a:endParaRPr>
          </a:p>
        </p:txBody>
      </p:sp>
      <p:sp>
        <p:nvSpPr>
          <p:cNvPr id="26630" name="Прямоугольник 6"/>
          <p:cNvSpPr>
            <a:spLocks noChangeArrowheads="1"/>
          </p:cNvSpPr>
          <p:nvPr/>
        </p:nvSpPr>
        <p:spPr bwMode="auto">
          <a:xfrm>
            <a:off x="-324544" y="2204864"/>
            <a:ext cx="6804248" cy="3970318"/>
          </a:xfrm>
          <a:prstGeom prst="rect">
            <a:avLst/>
          </a:prstGeom>
          <a:noFill/>
          <a:ln w="9525">
            <a:noFill/>
            <a:miter lim="800000"/>
            <a:headEnd/>
            <a:tailEnd/>
          </a:ln>
        </p:spPr>
        <p:txBody>
          <a:bodyPr wrap="square">
            <a:spAutoFit/>
          </a:bodyPr>
          <a:lstStyle/>
          <a:p>
            <a:pPr algn="ctr"/>
            <a:r>
              <a:rPr lang="en-US" sz="2400" b="1" dirty="0" smtClean="0">
                <a:solidFill>
                  <a:srgbClr val="0000FF"/>
                </a:solidFill>
                <a:latin typeface="+mn-lt"/>
                <a:ea typeface="Gungsuh" pitchFamily="18" charset="-127"/>
              </a:rPr>
              <a:t>In fact</a:t>
            </a:r>
            <a:r>
              <a:rPr lang="ru-RU" sz="2400" b="1" dirty="0" smtClean="0">
                <a:solidFill>
                  <a:srgbClr val="0000FF"/>
                </a:solidFill>
                <a:latin typeface="+mn-lt"/>
                <a:ea typeface="Gungsuh" pitchFamily="18" charset="-127"/>
              </a:rPr>
              <a:t>, </a:t>
            </a:r>
            <a:r>
              <a:rPr lang="en-US" sz="2400" b="1" dirty="0" smtClean="0">
                <a:solidFill>
                  <a:srgbClr val="0000FF"/>
                </a:solidFill>
                <a:latin typeface="+mn-lt"/>
                <a:ea typeface="Gungsuh" pitchFamily="18" charset="-127"/>
              </a:rPr>
              <a:t>the density of nuclear liquid </a:t>
            </a:r>
            <a:endParaRPr lang="ru-RU" sz="2400" b="1" dirty="0">
              <a:solidFill>
                <a:srgbClr val="0000FF"/>
              </a:solidFill>
              <a:latin typeface="+mn-lt"/>
              <a:ea typeface="Gungsuh" pitchFamily="18" charset="-127"/>
            </a:endParaRPr>
          </a:p>
          <a:p>
            <a:pPr algn="ctr"/>
            <a:r>
              <a:rPr lang="en-US" sz="2400" b="1" dirty="0" smtClean="0">
                <a:solidFill>
                  <a:srgbClr val="0000FF"/>
                </a:solidFill>
                <a:latin typeface="+mn-lt"/>
                <a:ea typeface="Gungsuh" pitchFamily="18" charset="-127"/>
              </a:rPr>
              <a:t>is</a:t>
            </a:r>
            <a:r>
              <a:rPr lang="ru-RU" sz="2400" b="1" dirty="0" smtClean="0">
                <a:solidFill>
                  <a:srgbClr val="0000FF"/>
                </a:solidFill>
                <a:latin typeface="+mn-lt"/>
                <a:ea typeface="Gungsuh" pitchFamily="18" charset="-127"/>
              </a:rPr>
              <a:t> </a:t>
            </a:r>
            <a:r>
              <a:rPr lang="ru-RU" sz="2400" b="1" dirty="0">
                <a:solidFill>
                  <a:srgbClr val="0000FF"/>
                </a:solidFill>
                <a:latin typeface="+mn-lt"/>
                <a:ea typeface="Gungsuh" pitchFamily="18" charset="-127"/>
              </a:rPr>
              <a:t>10</a:t>
            </a:r>
            <a:r>
              <a:rPr lang="ru-RU" sz="2400" b="1" baseline="30000" dirty="0">
                <a:solidFill>
                  <a:srgbClr val="0000FF"/>
                </a:solidFill>
                <a:latin typeface="+mn-lt"/>
                <a:ea typeface="Gungsuh" pitchFamily="18" charset="-127"/>
              </a:rPr>
              <a:t>15</a:t>
            </a:r>
            <a:r>
              <a:rPr lang="ru-RU" sz="2400" b="1" dirty="0">
                <a:solidFill>
                  <a:srgbClr val="0000FF"/>
                </a:solidFill>
                <a:latin typeface="+mn-lt"/>
                <a:ea typeface="Gungsuh" pitchFamily="18" charset="-127"/>
              </a:rPr>
              <a:t> </a:t>
            </a:r>
            <a:r>
              <a:rPr lang="en-US" sz="2400" b="1" dirty="0" smtClean="0">
                <a:solidFill>
                  <a:srgbClr val="0000FF"/>
                </a:solidFill>
                <a:latin typeface="+mn-lt"/>
                <a:ea typeface="Gungsuh" pitchFamily="18" charset="-127"/>
              </a:rPr>
              <a:t>times more than that of water</a:t>
            </a:r>
          </a:p>
          <a:p>
            <a:pPr algn="ctr"/>
            <a:endParaRPr lang="en-US" sz="2400" b="1" dirty="0">
              <a:solidFill>
                <a:srgbClr val="0000FF"/>
              </a:solidFill>
              <a:latin typeface="+mn-lt"/>
              <a:ea typeface="Gungsuh" pitchFamily="18" charset="-127"/>
            </a:endParaRPr>
          </a:p>
          <a:p>
            <a:pPr algn="ctr"/>
            <a:endParaRPr lang="ru-RU" sz="2400" b="1" dirty="0">
              <a:solidFill>
                <a:srgbClr val="0000FF"/>
              </a:solidFill>
              <a:latin typeface="+mn-lt"/>
              <a:ea typeface="Gungsuh" pitchFamily="18" charset="-127"/>
            </a:endParaRPr>
          </a:p>
          <a:p>
            <a:pPr algn="r"/>
            <a:endParaRPr lang="en-US" sz="2400" b="1" dirty="0">
              <a:solidFill>
                <a:schemeClr val="tx2"/>
              </a:solidFill>
              <a:latin typeface="+mn-lt"/>
              <a:ea typeface="Gungsuh" pitchFamily="18" charset="-127"/>
            </a:endParaRPr>
          </a:p>
          <a:p>
            <a:pPr algn="r"/>
            <a:r>
              <a:rPr lang="en-US" sz="2400" b="1" dirty="0" smtClean="0">
                <a:solidFill>
                  <a:srgbClr val="C00000"/>
                </a:solidFill>
                <a:latin typeface="+mn-lt"/>
                <a:ea typeface="Gungsuh" pitchFamily="18" charset="-127"/>
              </a:rPr>
              <a:t>Charged Liquid Drop Model </a:t>
            </a:r>
          </a:p>
          <a:p>
            <a:pPr algn="r"/>
            <a:r>
              <a:rPr lang="en-US" sz="2400" b="1" dirty="0" smtClean="0">
                <a:solidFill>
                  <a:srgbClr val="C00000"/>
                </a:solidFill>
                <a:latin typeface="+mn-lt"/>
                <a:ea typeface="Gungsuh" pitchFamily="18" charset="-127"/>
              </a:rPr>
              <a:t>of the atomic nucleus</a:t>
            </a:r>
            <a:r>
              <a:rPr lang="ru-RU" sz="2400" b="1" dirty="0" smtClean="0">
                <a:solidFill>
                  <a:srgbClr val="C00000"/>
                </a:solidFill>
                <a:latin typeface="+mn-lt"/>
                <a:ea typeface="Gungsuh" pitchFamily="18" charset="-127"/>
              </a:rPr>
              <a:t>. </a:t>
            </a:r>
            <a:endParaRPr lang="en-US" sz="2400" b="1" dirty="0" smtClean="0">
              <a:solidFill>
                <a:srgbClr val="C00000"/>
              </a:solidFill>
              <a:latin typeface="+mn-lt"/>
              <a:ea typeface="Gungsuh" pitchFamily="18" charset="-127"/>
            </a:endParaRPr>
          </a:p>
          <a:p>
            <a:pPr algn="r"/>
            <a:endParaRPr lang="ru-RU" sz="2400" b="1" dirty="0">
              <a:solidFill>
                <a:srgbClr val="C00000"/>
              </a:solidFill>
              <a:latin typeface="+mn-lt"/>
              <a:ea typeface="Gungsuh" pitchFamily="18" charset="-127"/>
            </a:endParaRPr>
          </a:p>
          <a:p>
            <a:pPr algn="r"/>
            <a:r>
              <a:rPr lang="en-US" sz="2400" b="1" dirty="0" smtClean="0">
                <a:solidFill>
                  <a:srgbClr val="C00000"/>
                </a:solidFill>
                <a:latin typeface="+mn-lt"/>
                <a:ea typeface="Gungsuh" pitchFamily="18" charset="-127"/>
              </a:rPr>
              <a:t>                                                              G</a:t>
            </a:r>
            <a:r>
              <a:rPr lang="ru-RU" sz="2400" b="1" dirty="0" smtClean="0">
                <a:solidFill>
                  <a:srgbClr val="C00000"/>
                </a:solidFill>
                <a:latin typeface="+mn-lt"/>
                <a:ea typeface="Gungsuh" pitchFamily="18" charset="-127"/>
              </a:rPr>
              <a:t>. </a:t>
            </a:r>
            <a:r>
              <a:rPr lang="en-US" sz="2400" b="1" dirty="0" smtClean="0">
                <a:solidFill>
                  <a:srgbClr val="C00000"/>
                </a:solidFill>
                <a:latin typeface="+mn-lt"/>
                <a:ea typeface="Gungsuh" pitchFamily="18" charset="-127"/>
              </a:rPr>
              <a:t>Gamow,</a:t>
            </a:r>
            <a:r>
              <a:rPr lang="ru-RU" sz="2400" b="1" dirty="0" smtClean="0">
                <a:solidFill>
                  <a:srgbClr val="C00000"/>
                </a:solidFill>
                <a:latin typeface="+mn-lt"/>
                <a:ea typeface="Gungsuh" pitchFamily="18" charset="-127"/>
              </a:rPr>
              <a:t> 192</a:t>
            </a:r>
            <a:r>
              <a:rPr lang="en-US" sz="2400" b="1" dirty="0" smtClean="0">
                <a:solidFill>
                  <a:srgbClr val="C00000"/>
                </a:solidFill>
                <a:latin typeface="+mn-lt"/>
                <a:ea typeface="Gungsuh" pitchFamily="18" charset="-127"/>
              </a:rPr>
              <a:t>8</a:t>
            </a:r>
            <a:r>
              <a:rPr lang="ru-RU" sz="2400" b="1" dirty="0" smtClean="0">
                <a:solidFill>
                  <a:srgbClr val="C00000"/>
                </a:solidFill>
                <a:latin typeface="+mn-lt"/>
                <a:ea typeface="Gungsuh" pitchFamily="18" charset="-127"/>
              </a:rPr>
              <a:t>.</a:t>
            </a:r>
            <a:endParaRPr lang="ru-RU" sz="2400" b="1" dirty="0">
              <a:solidFill>
                <a:srgbClr val="C00000"/>
              </a:solidFill>
              <a:latin typeface="+mn-lt"/>
              <a:ea typeface="Gungsuh" pitchFamily="18" charset="-127"/>
            </a:endParaRPr>
          </a:p>
          <a:p>
            <a:endParaRPr lang="ru-RU" sz="3600" dirty="0">
              <a:latin typeface="+mn-lt"/>
            </a:endParaRPr>
          </a:p>
        </p:txBody>
      </p:sp>
      <p:sp>
        <p:nvSpPr>
          <p:cNvPr id="7" name="TextBox 6"/>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0743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rot="-5400000">
            <a:off x="7883525" y="1196976"/>
            <a:ext cx="1889125" cy="3048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400">
                <a:solidFill>
                  <a:srgbClr val="3333CC"/>
                </a:solidFill>
                <a:latin typeface="Arial" pitchFamily="34" charset="0"/>
              </a:rPr>
              <a:t>Yu. Oganessian 2010</a:t>
            </a:r>
            <a:endParaRPr lang="ru-RU" altLang="ru-RU" sz="1400">
              <a:solidFill>
                <a:srgbClr val="3333CC"/>
              </a:solidFill>
              <a:latin typeface="Arial" pitchFamily="34" charset="0"/>
            </a:endParaRPr>
          </a:p>
        </p:txBody>
      </p:sp>
      <p:pic>
        <p:nvPicPr>
          <p:cNvPr id="8" name="Picture 7" descr="11299-92_pool.png"/>
          <p:cNvPicPr>
            <a:picLocks noChangeAspect="1"/>
          </p:cNvPicPr>
          <p:nvPr/>
        </p:nvPicPr>
        <p:blipFill>
          <a:blip r:embed="rId3"/>
          <a:srcRect l="12187" r="10156"/>
          <a:stretch>
            <a:fillRect/>
          </a:stretch>
        </p:blipFill>
        <p:spPr bwMode="auto">
          <a:xfrm>
            <a:off x="3492500" y="333375"/>
            <a:ext cx="5538788" cy="5976938"/>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2" name="TextBox 1"/>
          <p:cNvSpPr txBox="1"/>
          <p:nvPr/>
        </p:nvSpPr>
        <p:spPr>
          <a:xfrm>
            <a:off x="5800725" y="3181350"/>
            <a:ext cx="2898775" cy="400050"/>
          </a:xfrm>
          <a:prstGeom prst="rect">
            <a:avLst/>
          </a:prstGeom>
          <a:noFill/>
        </p:spPr>
        <p:txBody>
          <a:bodyPr wrap="none">
            <a:spAutoFit/>
          </a:bodyPr>
          <a:lstStyle/>
          <a:p>
            <a:pPr>
              <a:defRPr/>
            </a:pPr>
            <a:r>
              <a:rPr lang="en-US" sz="2000" b="1" dirty="0">
                <a:solidFill>
                  <a:schemeClr val="bg1"/>
                </a:solidFill>
                <a:latin typeface="+mj-lt"/>
                <a:cs typeface="Arial" charset="0"/>
              </a:rPr>
              <a:t>High Flux Isotope Reactor</a:t>
            </a:r>
            <a:endParaRPr lang="ru-RU" sz="2000" b="1" dirty="0">
              <a:solidFill>
                <a:schemeClr val="bg1"/>
              </a:solidFill>
              <a:latin typeface="+mj-lt"/>
              <a:cs typeface="Arial" charset="0"/>
            </a:endParaRPr>
          </a:p>
        </p:txBody>
      </p:sp>
      <p:sp>
        <p:nvSpPr>
          <p:cNvPr id="13" name="TextBox 12"/>
          <p:cNvSpPr txBox="1"/>
          <p:nvPr/>
        </p:nvSpPr>
        <p:spPr>
          <a:xfrm>
            <a:off x="5180013" y="3635375"/>
            <a:ext cx="3705225" cy="369888"/>
          </a:xfrm>
          <a:prstGeom prst="rect">
            <a:avLst/>
          </a:prstGeom>
          <a:noFill/>
        </p:spPr>
        <p:txBody>
          <a:bodyPr wrap="none">
            <a:spAutoFit/>
          </a:bodyPr>
          <a:lstStyle/>
          <a:p>
            <a:pPr>
              <a:defRPr/>
            </a:pPr>
            <a:r>
              <a:rPr lang="en-US" b="1" dirty="0">
                <a:solidFill>
                  <a:schemeClr val="bg1"/>
                </a:solidFill>
                <a:latin typeface="+mj-lt"/>
                <a:cs typeface="Arial" charset="0"/>
              </a:rPr>
              <a:t>Oak Ridge National Laboratory (USA)</a:t>
            </a:r>
            <a:endParaRPr lang="ru-RU" b="1" dirty="0">
              <a:solidFill>
                <a:schemeClr val="bg1"/>
              </a:solidFill>
              <a:latin typeface="+mj-lt"/>
              <a:cs typeface="Arial" charset="0"/>
            </a:endParaRPr>
          </a:p>
        </p:txBody>
      </p:sp>
      <p:sp>
        <p:nvSpPr>
          <p:cNvPr id="3" name="Овал 2"/>
          <p:cNvSpPr/>
          <p:nvPr/>
        </p:nvSpPr>
        <p:spPr>
          <a:xfrm>
            <a:off x="1284288" y="2489200"/>
            <a:ext cx="1008062" cy="100806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464" name="Text Box 4"/>
          <p:cNvSpPr txBox="1">
            <a:spLocks noChangeArrowheads="1"/>
          </p:cNvSpPr>
          <p:nvPr/>
        </p:nvSpPr>
        <p:spPr bwMode="auto">
          <a:xfrm>
            <a:off x="268288" y="4652963"/>
            <a:ext cx="3008312" cy="1323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000" b="1">
                <a:solidFill>
                  <a:srgbClr val="006600"/>
                </a:solidFill>
                <a:latin typeface="Comic Sans MS" pitchFamily="66" charset="0"/>
              </a:rPr>
              <a:t>22 mg of </a:t>
            </a:r>
            <a:r>
              <a:rPr lang="en-US" altLang="ru-RU" sz="2000" b="1" baseline="30000">
                <a:solidFill>
                  <a:srgbClr val="006600"/>
                </a:solidFill>
                <a:latin typeface="Comic Sans MS" pitchFamily="66" charset="0"/>
              </a:rPr>
              <a:t>249</a:t>
            </a:r>
            <a:r>
              <a:rPr lang="en-US" altLang="ru-RU" sz="2000" b="1">
                <a:solidFill>
                  <a:srgbClr val="006600"/>
                </a:solidFill>
                <a:latin typeface="Comic Sans MS" pitchFamily="66" charset="0"/>
              </a:rPr>
              <a:t>Bk </a:t>
            </a:r>
          </a:p>
          <a:p>
            <a:pPr algn="r" eaLnBrk="1" hangingPunct="1">
              <a:spcBef>
                <a:spcPct val="0"/>
              </a:spcBef>
              <a:buFontTx/>
              <a:buNone/>
            </a:pPr>
            <a:r>
              <a:rPr lang="en-US" altLang="ru-RU" sz="2000" b="1">
                <a:solidFill>
                  <a:srgbClr val="006600"/>
                </a:solidFill>
                <a:latin typeface="Comic Sans MS" pitchFamily="66" charset="0"/>
              </a:rPr>
              <a:t>have been produced in 250 days irradiation </a:t>
            </a:r>
          </a:p>
          <a:p>
            <a:pPr algn="r" eaLnBrk="1" hangingPunct="1">
              <a:spcBef>
                <a:spcPct val="0"/>
              </a:spcBef>
              <a:buFontTx/>
              <a:buNone/>
            </a:pPr>
            <a:r>
              <a:rPr lang="en-US" altLang="ru-RU" sz="2000" b="1">
                <a:solidFill>
                  <a:srgbClr val="006600"/>
                </a:solidFill>
                <a:latin typeface="Comic Sans MS" pitchFamily="66" charset="0"/>
              </a:rPr>
              <a:t>at HFIR (ORNL</a:t>
            </a:r>
            <a:r>
              <a:rPr lang="en-US" altLang="ru-RU" sz="2000">
                <a:solidFill>
                  <a:srgbClr val="006600"/>
                </a:solidFill>
                <a:latin typeface="Comic Sans MS" pitchFamily="66" charset="0"/>
              </a:rPr>
              <a:t>)</a:t>
            </a:r>
            <a:endParaRPr lang="ru-RU" altLang="ru-RU" sz="2000">
              <a:solidFill>
                <a:srgbClr val="006600"/>
              </a:solidFill>
              <a:latin typeface="Comic Sans MS" pitchFamily="66" charset="0"/>
            </a:endParaRPr>
          </a:p>
        </p:txBody>
      </p:sp>
      <p:sp>
        <p:nvSpPr>
          <p:cNvPr id="4" name="TextBox 3"/>
          <p:cNvSpPr txBox="1"/>
          <p:nvPr/>
        </p:nvSpPr>
        <p:spPr>
          <a:xfrm>
            <a:off x="268288" y="260350"/>
            <a:ext cx="1498600" cy="585788"/>
          </a:xfrm>
          <a:prstGeom prst="rect">
            <a:avLst/>
          </a:prstGeom>
          <a:noFill/>
        </p:spPr>
        <p:txBody>
          <a:bodyPr wrap="none">
            <a:spAutoFit/>
          </a:bodyPr>
          <a:lstStyle/>
          <a:p>
            <a:pPr>
              <a:defRPr/>
            </a:pPr>
            <a:r>
              <a:rPr lang="en-US" sz="3200" b="1" dirty="0">
                <a:solidFill>
                  <a:srgbClr val="008000"/>
                </a:solidFill>
                <a:latin typeface="+mn-lt"/>
                <a:cs typeface="Arial" charset="0"/>
              </a:rPr>
              <a:t>TARGET</a:t>
            </a:r>
            <a:endParaRPr lang="ru-RU" sz="3200" b="1" dirty="0">
              <a:solidFill>
                <a:srgbClr val="008000"/>
              </a:solidFill>
              <a:latin typeface="+mn-lt"/>
              <a:cs typeface="Arial" charset="0"/>
            </a:endParaRPr>
          </a:p>
        </p:txBody>
      </p:sp>
      <p:sp>
        <p:nvSpPr>
          <p:cNvPr id="10" name="TextBox 9"/>
          <p:cNvSpPr txBox="1"/>
          <p:nvPr/>
        </p:nvSpPr>
        <p:spPr>
          <a:xfrm>
            <a:off x="323528" y="6482773"/>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5197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Oganessian\AppData\Local\Microsoft\Windows\Temporary Internet Files\Content.IE5\5HCS33S6\IMG_0508.jpg"/>
          <p:cNvPicPr>
            <a:picLocks noChangeAspect="1" noChangeArrowheads="1"/>
          </p:cNvPicPr>
          <p:nvPr/>
        </p:nvPicPr>
        <p:blipFill>
          <a:blip r:embed="rId2" cstate="print"/>
          <a:srcRect/>
          <a:stretch>
            <a:fillRect/>
          </a:stretch>
        </p:blipFill>
        <p:spPr bwMode="auto">
          <a:xfrm>
            <a:off x="0" y="0"/>
            <a:ext cx="9169401" cy="6858000"/>
          </a:xfrm>
          <a:prstGeom prst="rect">
            <a:avLst/>
          </a:prstGeom>
          <a:noFill/>
          <a:ln w="9525">
            <a:noFill/>
            <a:miter lim="800000"/>
            <a:headEnd/>
            <a:tailEnd/>
          </a:ln>
        </p:spPr>
      </p:pic>
      <p:sp>
        <p:nvSpPr>
          <p:cNvPr id="33797" name="TextBox 5"/>
          <p:cNvSpPr txBox="1">
            <a:spLocks noChangeArrowheads="1"/>
          </p:cNvSpPr>
          <p:nvPr/>
        </p:nvSpPr>
        <p:spPr bwMode="auto">
          <a:xfrm>
            <a:off x="1446213" y="2060575"/>
            <a:ext cx="1543050" cy="461963"/>
          </a:xfrm>
          <a:prstGeom prst="rect">
            <a:avLst/>
          </a:prstGeom>
          <a:noFill/>
          <a:ln w="9525">
            <a:noFill/>
            <a:miter lim="800000"/>
            <a:headEnd/>
            <a:tailEnd/>
          </a:ln>
        </p:spPr>
        <p:txBody>
          <a:bodyPr wrap="none">
            <a:spAutoFit/>
          </a:bodyPr>
          <a:lstStyle/>
          <a:p>
            <a:r>
              <a:rPr lang="en-US" sz="2400" b="1">
                <a:solidFill>
                  <a:srgbClr val="FFCC99"/>
                </a:solidFill>
                <a:latin typeface="Calibri" pitchFamily="34" charset="0"/>
              </a:rPr>
              <a:t>In solution</a:t>
            </a:r>
            <a:endParaRPr lang="ru-RU" sz="2400" b="1">
              <a:solidFill>
                <a:srgbClr val="FFCC99"/>
              </a:solidFill>
              <a:latin typeface="Calibri" pitchFamily="34" charset="0"/>
            </a:endParaRPr>
          </a:p>
        </p:txBody>
      </p:sp>
      <p:cxnSp>
        <p:nvCxnSpPr>
          <p:cNvPr id="8" name="Прямая соединительная линия 7"/>
          <p:cNvCxnSpPr/>
          <p:nvPr/>
        </p:nvCxnSpPr>
        <p:spPr>
          <a:xfrm>
            <a:off x="2786063" y="2500313"/>
            <a:ext cx="1571625" cy="1500187"/>
          </a:xfrm>
          <a:prstGeom prst="line">
            <a:avLst/>
          </a:prstGeom>
          <a:ln w="38100">
            <a:solidFill>
              <a:srgbClr val="FFCC9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3"/>
          <p:cNvSpPr txBox="1">
            <a:spLocks noChangeArrowheads="1"/>
          </p:cNvSpPr>
          <p:nvPr/>
        </p:nvSpPr>
        <p:spPr bwMode="auto">
          <a:xfrm>
            <a:off x="2695891" y="5335933"/>
            <a:ext cx="3990708" cy="400110"/>
          </a:xfrm>
          <a:prstGeom prst="rect">
            <a:avLst/>
          </a:prstGeom>
          <a:noFill/>
          <a:ln w="9525">
            <a:noFill/>
            <a:miter lim="800000"/>
            <a:headEnd/>
            <a:tailEnd/>
          </a:ln>
        </p:spPr>
        <p:txBody>
          <a:bodyPr wrap="none">
            <a:spAutoFit/>
          </a:bodyPr>
          <a:lstStyle/>
          <a:p>
            <a:r>
              <a:rPr lang="en-US" sz="2000" b="1" dirty="0" smtClean="0">
                <a:solidFill>
                  <a:schemeClr val="bg1"/>
                </a:solidFill>
                <a:latin typeface="Calibri" pitchFamily="34" charset="0"/>
              </a:rPr>
              <a:t>Oak Ridge National Laboratory, USA</a:t>
            </a:r>
            <a:endParaRPr lang="ru-RU" sz="2000" b="1" dirty="0">
              <a:solidFill>
                <a:schemeClr val="bg1"/>
              </a:solidFill>
              <a:latin typeface="Calibri" pitchFamily="34" charset="0"/>
            </a:endParaRPr>
          </a:p>
        </p:txBody>
      </p:sp>
      <p:sp>
        <p:nvSpPr>
          <p:cNvPr id="6" name="TextBox 3"/>
          <p:cNvSpPr txBox="1">
            <a:spLocks noChangeArrowheads="1"/>
          </p:cNvSpPr>
          <p:nvPr/>
        </p:nvSpPr>
        <p:spPr bwMode="auto">
          <a:xfrm>
            <a:off x="3441472" y="6002826"/>
            <a:ext cx="2717795" cy="400110"/>
          </a:xfrm>
          <a:prstGeom prst="rect">
            <a:avLst/>
          </a:prstGeom>
          <a:noFill/>
          <a:ln w="9525">
            <a:noFill/>
            <a:miter lim="800000"/>
            <a:headEnd/>
            <a:tailEnd/>
          </a:ln>
        </p:spPr>
        <p:txBody>
          <a:bodyPr wrap="none">
            <a:spAutoFit/>
          </a:bodyPr>
          <a:lstStyle/>
          <a:p>
            <a:r>
              <a:rPr lang="en-GB" sz="2000" b="1" dirty="0">
                <a:solidFill>
                  <a:schemeClr val="bg1"/>
                </a:solidFill>
              </a:rPr>
              <a:t>hot chemical laboratory</a:t>
            </a:r>
            <a:endParaRPr lang="ru-RU" sz="2000" b="1" dirty="0">
              <a:solidFill>
                <a:schemeClr val="bg1"/>
              </a:solidFill>
              <a:latin typeface="Calibri" pitchFamily="34" charset="0"/>
            </a:endParaRPr>
          </a:p>
        </p:txBody>
      </p:sp>
    </p:spTree>
    <p:extLst>
      <p:ext uri="{BB962C8B-B14F-4D97-AF65-F5344CB8AC3E}">
        <p14:creationId xmlns:p14="http://schemas.microsoft.com/office/powerpoint/2010/main" val="699968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971550" y="339725"/>
            <a:ext cx="7272338" cy="5664200"/>
          </a:xfrm>
          <a:prstGeom prst="rect">
            <a:avLst/>
          </a:prstGeom>
          <a:noFill/>
          <a:ln w="9525">
            <a:noFill/>
            <a:miter lim="800000"/>
            <a:headEnd/>
            <a:tailEnd/>
          </a:ln>
        </p:spPr>
      </p:pic>
      <p:sp>
        <p:nvSpPr>
          <p:cNvPr id="34819" name="Oval 3"/>
          <p:cNvSpPr>
            <a:spLocks noChangeArrowheads="1"/>
          </p:cNvSpPr>
          <p:nvPr/>
        </p:nvSpPr>
        <p:spPr bwMode="auto">
          <a:xfrm>
            <a:off x="4038600" y="2081213"/>
            <a:ext cx="1371600" cy="1371600"/>
          </a:xfrm>
          <a:prstGeom prst="ellipse">
            <a:avLst/>
          </a:prstGeom>
          <a:noFill/>
          <a:ln w="28575">
            <a:solidFill>
              <a:srgbClr val="008000"/>
            </a:solidFill>
            <a:round/>
            <a:headEnd/>
            <a:tailEnd/>
          </a:ln>
        </p:spPr>
        <p:txBody>
          <a:bodyPr wrap="none" anchor="ctr"/>
          <a:lstStyle/>
          <a:p>
            <a:pPr algn="ctr"/>
            <a:endParaRPr lang="ru-RU" sz="2000">
              <a:solidFill>
                <a:srgbClr val="008000"/>
              </a:solidFill>
              <a:latin typeface="Calibri" pitchFamily="34" charset="0"/>
            </a:endParaRPr>
          </a:p>
        </p:txBody>
      </p:sp>
      <p:sp>
        <p:nvSpPr>
          <p:cNvPr id="34820" name="Text Box 4"/>
          <p:cNvSpPr txBox="1">
            <a:spLocks noChangeArrowheads="1"/>
          </p:cNvSpPr>
          <p:nvPr/>
        </p:nvSpPr>
        <p:spPr bwMode="auto">
          <a:xfrm>
            <a:off x="2070100" y="4910138"/>
            <a:ext cx="6462340" cy="1015663"/>
          </a:xfrm>
          <a:prstGeom prst="rect">
            <a:avLst/>
          </a:prstGeom>
          <a:solidFill>
            <a:schemeClr val="bg1"/>
          </a:solidFill>
          <a:ln w="9525">
            <a:noFill/>
            <a:miter lim="800000"/>
            <a:headEnd/>
            <a:tailEnd/>
          </a:ln>
        </p:spPr>
        <p:txBody>
          <a:bodyPr wrap="square">
            <a:spAutoFit/>
          </a:bodyPr>
          <a:lstStyle/>
          <a:p>
            <a:pPr algn="r"/>
            <a:r>
              <a:rPr lang="en-US" sz="2000" b="1" dirty="0">
                <a:solidFill>
                  <a:srgbClr val="37894C"/>
                </a:solidFill>
                <a:effectLst>
                  <a:outerShdw blurRad="38100" dist="38100" dir="2700000" algn="tl">
                    <a:srgbClr val="000000">
                      <a:alpha val="43137"/>
                    </a:srgbClr>
                  </a:outerShdw>
                </a:effectLst>
                <a:latin typeface="Comic Sans MS" panose="030F0702030302020204" pitchFamily="66" charset="0"/>
              </a:rPr>
              <a:t>Extracted target product - </a:t>
            </a:r>
            <a:r>
              <a:rPr lang="en-US" sz="2400" b="1" baseline="30000" dirty="0" smtClean="0">
                <a:solidFill>
                  <a:srgbClr val="37894C"/>
                </a:solidFill>
                <a:effectLst>
                  <a:outerShdw blurRad="38100" dist="38100" dir="2700000" algn="tl">
                    <a:srgbClr val="000000">
                      <a:alpha val="43137"/>
                    </a:srgbClr>
                  </a:outerShdw>
                </a:effectLst>
                <a:latin typeface="Comic Sans MS" panose="030F0702030302020204" pitchFamily="66" charset="0"/>
              </a:rPr>
              <a:t>249</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Bk</a:t>
            </a:r>
            <a:r>
              <a:rPr lang="ru-RU"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 </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for </a:t>
            </a:r>
            <a:r>
              <a:rPr lang="en-US" sz="2000" b="1" dirty="0">
                <a:solidFill>
                  <a:srgbClr val="37894C"/>
                </a:solidFill>
                <a:effectLst>
                  <a:outerShdw blurRad="38100" dist="38100" dir="2700000" algn="tl">
                    <a:srgbClr val="000000">
                      <a:alpha val="43137"/>
                    </a:srgbClr>
                  </a:outerShdw>
                </a:effectLst>
                <a:latin typeface="Comic Sans MS" panose="030F0702030302020204" pitchFamily="66" charset="0"/>
              </a:rPr>
              <a:t>experiments </a:t>
            </a:r>
            <a:endParaRPr lang="ru-RU" sz="2000" b="1" dirty="0" smtClean="0">
              <a:solidFill>
                <a:srgbClr val="37894C"/>
              </a:solidFill>
              <a:effectLst>
                <a:outerShdw blurRad="38100" dist="38100" dir="2700000" algn="tl">
                  <a:srgbClr val="000000">
                    <a:alpha val="43137"/>
                  </a:srgbClr>
                </a:outerShdw>
              </a:effectLst>
              <a:latin typeface="Comic Sans MS" panose="030F0702030302020204" pitchFamily="66" charset="0"/>
            </a:endParaRPr>
          </a:p>
          <a:p>
            <a:pPr algn="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on </a:t>
            </a:r>
            <a:r>
              <a:rPr lang="en-US" sz="2000" b="1" dirty="0">
                <a:solidFill>
                  <a:srgbClr val="37894C"/>
                </a:solidFill>
                <a:effectLst>
                  <a:outerShdw blurRad="38100" dist="38100" dir="2700000" algn="tl">
                    <a:srgbClr val="000000">
                      <a:alpha val="43137"/>
                    </a:srgbClr>
                  </a:outerShdw>
                </a:effectLst>
                <a:latin typeface="Comic Sans MS" panose="030F0702030302020204" pitchFamily="66" charset="0"/>
              </a:rPr>
              <a:t>the synthesis of </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elements</a:t>
            </a:r>
            <a:r>
              <a:rPr lang="ru-RU"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 </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117</a:t>
            </a:r>
            <a:r>
              <a:rPr lang="ru-RU"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 </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a:t>
            </a:r>
            <a:r>
              <a:rPr lang="en-US" sz="2000" b="1" dirty="0" err="1" smtClean="0">
                <a:solidFill>
                  <a:srgbClr val="37894C"/>
                </a:solidFill>
                <a:effectLst>
                  <a:outerShdw blurRad="38100" dist="38100" dir="2700000" algn="tl">
                    <a:srgbClr val="000000">
                      <a:alpha val="43137"/>
                    </a:srgbClr>
                  </a:outerShdw>
                </a:effectLst>
                <a:latin typeface="Comic Sans MS" panose="030F0702030302020204" pitchFamily="66" charset="0"/>
              </a:rPr>
              <a:t>Ts</a:t>
            </a:r>
            <a:r>
              <a:rPr lang="en-US" sz="2000" b="1" dirty="0" smtClean="0">
                <a:solidFill>
                  <a:srgbClr val="37894C"/>
                </a:solidFill>
                <a:effectLst>
                  <a:outerShdw blurRad="38100" dist="38100" dir="2700000" algn="tl">
                    <a:srgbClr val="000000">
                      <a:alpha val="43137"/>
                    </a:srgbClr>
                  </a:outerShdw>
                </a:effectLst>
                <a:latin typeface="Comic Sans MS" panose="030F0702030302020204" pitchFamily="66" charset="0"/>
              </a:rPr>
              <a:t>)</a:t>
            </a:r>
            <a:endParaRPr lang="ru-RU" altLang="ja-JP" sz="2000" dirty="0" smtClean="0">
              <a:solidFill>
                <a:srgbClr val="006600"/>
              </a:solidFill>
              <a:latin typeface="Comic Sans MS" pitchFamily="66" charset="0"/>
            </a:endParaRPr>
          </a:p>
          <a:p>
            <a:endParaRPr lang="en-US" altLang="ja-JP" sz="2000" b="1" dirty="0">
              <a:solidFill>
                <a:srgbClr val="006600"/>
              </a:solidFill>
              <a:latin typeface="Comic Sans MS" pitchFamily="66" charset="0"/>
            </a:endParaRPr>
          </a:p>
        </p:txBody>
      </p:sp>
      <p:sp>
        <p:nvSpPr>
          <p:cNvPr id="34821" name="Text Box 6"/>
          <p:cNvSpPr txBox="1">
            <a:spLocks noChangeArrowheads="1"/>
          </p:cNvSpPr>
          <p:nvPr/>
        </p:nvSpPr>
        <p:spPr bwMode="auto">
          <a:xfrm rot="-5400000">
            <a:off x="7883525" y="1196976"/>
            <a:ext cx="1889125" cy="304800"/>
          </a:xfrm>
          <a:prstGeom prst="rect">
            <a:avLst/>
          </a:prstGeom>
          <a:noFill/>
          <a:ln w="9525" algn="ctr">
            <a:noFill/>
            <a:miter lim="800000"/>
            <a:headEnd/>
            <a:tailEnd/>
          </a:ln>
        </p:spPr>
        <p:txBody>
          <a:bodyPr wrap="none">
            <a:spAutoFit/>
          </a:bodyPr>
          <a:lstStyle/>
          <a:p>
            <a:r>
              <a:rPr lang="en-US" sz="1400">
                <a:latin typeface="Calibri" pitchFamily="34" charset="0"/>
              </a:rPr>
              <a:t>Yu. Oganessian 2010</a:t>
            </a:r>
            <a:endParaRPr lang="ru-RU" sz="1400">
              <a:latin typeface="Calibri" pitchFamily="34" charset="0"/>
            </a:endParaRPr>
          </a:p>
        </p:txBody>
      </p:sp>
      <p:sp>
        <p:nvSpPr>
          <p:cNvPr id="34822" name="Text Box 8"/>
          <p:cNvSpPr txBox="1">
            <a:spLocks noChangeArrowheads="1"/>
          </p:cNvSpPr>
          <p:nvPr/>
        </p:nvSpPr>
        <p:spPr bwMode="auto">
          <a:xfrm>
            <a:off x="5219700" y="2012950"/>
            <a:ext cx="912813" cy="457200"/>
          </a:xfrm>
          <a:prstGeom prst="rect">
            <a:avLst/>
          </a:prstGeom>
          <a:noFill/>
          <a:ln w="9525" algn="ctr">
            <a:noFill/>
            <a:miter lim="800000"/>
            <a:headEnd/>
            <a:tailEnd/>
          </a:ln>
        </p:spPr>
        <p:txBody>
          <a:bodyPr wrap="none">
            <a:spAutoFit/>
          </a:bodyPr>
          <a:lstStyle/>
          <a:p>
            <a:r>
              <a:rPr lang="en-US" sz="2400">
                <a:solidFill>
                  <a:schemeClr val="bg1"/>
                </a:solidFill>
                <a:latin typeface="Calibri" pitchFamily="34" charset="0"/>
              </a:rPr>
              <a:t>50 Ci</a:t>
            </a:r>
            <a:endParaRPr lang="ru-RU" sz="2400">
              <a:solidFill>
                <a:schemeClr val="bg1"/>
              </a:solidFill>
              <a:latin typeface="Calibri" pitchFamily="34" charset="0"/>
            </a:endParaRPr>
          </a:p>
        </p:txBody>
      </p:sp>
      <p:sp>
        <p:nvSpPr>
          <p:cNvPr id="34823" name="Text Box 9"/>
          <p:cNvSpPr txBox="1">
            <a:spLocks noChangeArrowheads="1"/>
          </p:cNvSpPr>
          <p:nvPr/>
        </p:nvSpPr>
        <p:spPr bwMode="auto">
          <a:xfrm>
            <a:off x="5194300" y="2005013"/>
            <a:ext cx="912813" cy="457200"/>
          </a:xfrm>
          <a:prstGeom prst="rect">
            <a:avLst/>
          </a:prstGeom>
          <a:noFill/>
          <a:ln w="9525" algn="ctr">
            <a:noFill/>
            <a:miter lim="800000"/>
            <a:headEnd/>
            <a:tailEnd/>
          </a:ln>
        </p:spPr>
        <p:txBody>
          <a:bodyPr wrap="none">
            <a:spAutoFit/>
          </a:bodyPr>
          <a:lstStyle/>
          <a:p>
            <a:r>
              <a:rPr lang="en-US" sz="2400">
                <a:solidFill>
                  <a:srgbClr val="006600"/>
                </a:solidFill>
                <a:latin typeface="Calibri" pitchFamily="34" charset="0"/>
              </a:rPr>
              <a:t>50 Ci</a:t>
            </a:r>
            <a:endParaRPr lang="ru-RU" sz="2400">
              <a:solidFill>
                <a:srgbClr val="006600"/>
              </a:solidFill>
              <a:latin typeface="Calibri" pitchFamily="34" charset="0"/>
            </a:endParaRPr>
          </a:p>
        </p:txBody>
      </p:sp>
      <p:sp>
        <p:nvSpPr>
          <p:cNvPr id="10" name="TextBox 9"/>
          <p:cNvSpPr txBox="1"/>
          <p:nvPr/>
        </p:nvSpPr>
        <p:spPr>
          <a:xfrm>
            <a:off x="323528" y="645902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2033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Grp="1" noChangeAspect="1"/>
          </p:cNvGraphicFramePr>
          <p:nvPr>
            <p:ph/>
          </p:nvPr>
        </p:nvGraphicFramePr>
        <p:xfrm>
          <a:off x="2266950" y="836613"/>
          <a:ext cx="4968875" cy="4786312"/>
        </p:xfrm>
        <a:graphic>
          <a:graphicData uri="http://schemas.openxmlformats.org/presentationml/2006/ole">
            <mc:AlternateContent xmlns:mc="http://schemas.openxmlformats.org/markup-compatibility/2006">
              <mc:Choice xmlns:v="urn:schemas-microsoft-com:vml" Requires="v">
                <p:oleObj spid="_x0000_s51264" name="CorelDRAW" r:id="rId4" imgW="6055920" imgH="5830920" progId="CorelDRAW.Graphic.13">
                  <p:embed/>
                </p:oleObj>
              </mc:Choice>
              <mc:Fallback>
                <p:oleObj name="CorelDRAW" r:id="rId4" imgW="6055920" imgH="5830920" progId="CorelDRAW.Graphic.1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836613"/>
                        <a:ext cx="4968875" cy="478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8819" name="Text Box 3"/>
          <p:cNvSpPr txBox="1">
            <a:spLocks noChangeArrowheads="1"/>
          </p:cNvSpPr>
          <p:nvPr/>
        </p:nvSpPr>
        <p:spPr bwMode="auto">
          <a:xfrm rot="1952725">
            <a:off x="4852988" y="2662238"/>
            <a:ext cx="579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a:t>60</a:t>
            </a:r>
            <a:r>
              <a:rPr lang="en-US" altLang="ru-RU" sz="2400" baseline="30000"/>
              <a:t>0</a:t>
            </a:r>
            <a:endParaRPr lang="ru-RU" altLang="ru-RU" sz="2400"/>
          </a:p>
        </p:txBody>
      </p:sp>
      <p:sp>
        <p:nvSpPr>
          <p:cNvPr id="418820" name="Text Box 4"/>
          <p:cNvSpPr txBox="1">
            <a:spLocks noChangeArrowheads="1"/>
          </p:cNvSpPr>
          <p:nvPr/>
        </p:nvSpPr>
        <p:spPr bwMode="auto">
          <a:xfrm>
            <a:off x="6083300" y="1339850"/>
            <a:ext cx="795411" cy="369332"/>
          </a:xfrm>
          <a:prstGeom prst="rect">
            <a:avLst/>
          </a:prstGeom>
          <a:noFill/>
          <a:ln>
            <a:noFill/>
          </a:ln>
          <a:effectLs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b="1" dirty="0"/>
              <a:t>6 cm</a:t>
            </a:r>
            <a:r>
              <a:rPr lang="en-US" altLang="ru-RU" b="1" baseline="30000" dirty="0"/>
              <a:t>2</a:t>
            </a:r>
            <a:endParaRPr lang="ru-RU" altLang="ru-RU" b="1" baseline="30000" dirty="0"/>
          </a:p>
        </p:txBody>
      </p:sp>
      <p:sp>
        <p:nvSpPr>
          <p:cNvPr id="418821" name="Line 5"/>
          <p:cNvSpPr>
            <a:spLocks noChangeShapeType="1"/>
          </p:cNvSpPr>
          <p:nvPr/>
        </p:nvSpPr>
        <p:spPr bwMode="auto">
          <a:xfrm flipH="1">
            <a:off x="4714875" y="188913"/>
            <a:ext cx="504825" cy="3292475"/>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8822" name="Line 6"/>
          <p:cNvSpPr>
            <a:spLocks noChangeShapeType="1"/>
          </p:cNvSpPr>
          <p:nvPr/>
        </p:nvSpPr>
        <p:spPr bwMode="auto">
          <a:xfrm flipH="1">
            <a:off x="4714875" y="1622425"/>
            <a:ext cx="3762375" cy="1897063"/>
          </a:xfrm>
          <a:prstGeom prst="line">
            <a:avLst/>
          </a:prstGeom>
          <a:noFill/>
          <a:ln w="1270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18823" name="Text Box 7"/>
          <p:cNvSpPr txBox="1">
            <a:spLocks noChangeArrowheads="1"/>
          </p:cNvSpPr>
          <p:nvPr/>
        </p:nvSpPr>
        <p:spPr bwMode="auto">
          <a:xfrm>
            <a:off x="6588125" y="333375"/>
            <a:ext cx="1868488" cy="738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ru-RU" b="1" dirty="0">
                <a:latin typeface="+mn-lt"/>
                <a:cs typeface="Arial" charset="0"/>
              </a:rPr>
              <a:t>310 </a:t>
            </a:r>
            <a:r>
              <a:rPr lang="el-GR" altLang="ru-RU" b="1" dirty="0">
                <a:latin typeface="+mn-lt"/>
                <a:cs typeface="Arial" charset="0"/>
              </a:rPr>
              <a:t>μ</a:t>
            </a:r>
            <a:r>
              <a:rPr lang="en-US" altLang="ru-RU" b="1" dirty="0">
                <a:latin typeface="+mn-lt"/>
                <a:cs typeface="Arial" charset="0"/>
              </a:rPr>
              <a:t>g/cm</a:t>
            </a:r>
            <a:r>
              <a:rPr lang="en-US" altLang="ru-RU" sz="2400" b="1" baseline="30000" dirty="0">
                <a:latin typeface="+mn-lt"/>
                <a:cs typeface="Arial" charset="0"/>
              </a:rPr>
              <a:t>2</a:t>
            </a:r>
            <a:r>
              <a:rPr lang="en-US" altLang="ru-RU" b="1" dirty="0">
                <a:latin typeface="+mn-lt"/>
                <a:cs typeface="Arial" charset="0"/>
              </a:rPr>
              <a:t> BkO</a:t>
            </a:r>
            <a:r>
              <a:rPr lang="en-US" altLang="ru-RU" sz="2400" b="1" baseline="-25000" dirty="0">
                <a:latin typeface="+mn-lt"/>
                <a:cs typeface="Arial" charset="0"/>
              </a:rPr>
              <a:t>2</a:t>
            </a:r>
          </a:p>
          <a:p>
            <a:pPr>
              <a:defRPr/>
            </a:pPr>
            <a:r>
              <a:rPr lang="en-US" altLang="ru-RU" b="1" dirty="0">
                <a:latin typeface="+mn-lt"/>
                <a:cs typeface="Arial" charset="0"/>
              </a:rPr>
              <a:t>on 1.5 </a:t>
            </a:r>
            <a:r>
              <a:rPr lang="el-GR" altLang="ru-RU" b="1" dirty="0">
                <a:latin typeface="+mn-lt"/>
                <a:cs typeface="Arial" charset="0"/>
              </a:rPr>
              <a:t>μ</a:t>
            </a:r>
            <a:r>
              <a:rPr lang="en-US" altLang="ru-RU" b="1" dirty="0">
                <a:latin typeface="+mn-lt"/>
                <a:cs typeface="Arial" charset="0"/>
              </a:rPr>
              <a:t>m-</a:t>
            </a:r>
            <a:r>
              <a:rPr lang="en-US" altLang="ru-RU" b="1" dirty="0" err="1">
                <a:latin typeface="+mn-lt"/>
                <a:cs typeface="Arial" charset="0"/>
              </a:rPr>
              <a:t>Ti</a:t>
            </a:r>
            <a:r>
              <a:rPr lang="en-US" altLang="ru-RU" b="1" dirty="0">
                <a:latin typeface="+mn-lt"/>
                <a:cs typeface="Arial" charset="0"/>
              </a:rPr>
              <a:t> foil</a:t>
            </a:r>
            <a:r>
              <a:rPr lang="en-US" altLang="ru-RU" sz="2400" b="1" dirty="0">
                <a:latin typeface="+mn-lt"/>
                <a:cs typeface="Arial" charset="0"/>
              </a:rPr>
              <a:t> </a:t>
            </a:r>
            <a:endParaRPr lang="ru-RU" altLang="ru-RU" sz="2400" b="1" dirty="0">
              <a:latin typeface="+mn-lt"/>
              <a:cs typeface="Arial" charset="0"/>
            </a:endParaRPr>
          </a:p>
        </p:txBody>
      </p:sp>
      <p:sp>
        <p:nvSpPr>
          <p:cNvPr id="25608" name="Line 8"/>
          <p:cNvSpPr>
            <a:spLocks noChangeShapeType="1"/>
          </p:cNvSpPr>
          <p:nvPr/>
        </p:nvSpPr>
        <p:spPr bwMode="auto">
          <a:xfrm flipH="1">
            <a:off x="3706813" y="4292600"/>
            <a:ext cx="2376487" cy="1871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609" name="Line 9"/>
          <p:cNvSpPr>
            <a:spLocks noChangeShapeType="1"/>
          </p:cNvSpPr>
          <p:nvPr/>
        </p:nvSpPr>
        <p:spPr bwMode="auto">
          <a:xfrm flipH="1">
            <a:off x="971550" y="2563813"/>
            <a:ext cx="2376488" cy="1871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610" name="Line 10"/>
          <p:cNvSpPr>
            <a:spLocks noChangeShapeType="1"/>
          </p:cNvSpPr>
          <p:nvPr/>
        </p:nvSpPr>
        <p:spPr bwMode="auto">
          <a:xfrm>
            <a:off x="1185863" y="4292600"/>
            <a:ext cx="2736850" cy="172720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611" name="Text Box 11"/>
          <p:cNvSpPr txBox="1">
            <a:spLocks noChangeArrowheads="1"/>
          </p:cNvSpPr>
          <p:nvPr/>
        </p:nvSpPr>
        <p:spPr bwMode="auto">
          <a:xfrm rot="1976213">
            <a:off x="2155825" y="5051425"/>
            <a:ext cx="11001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a:t>120 mm</a:t>
            </a:r>
            <a:endParaRPr lang="ru-RU" altLang="ru-RU"/>
          </a:p>
        </p:txBody>
      </p:sp>
      <p:sp>
        <p:nvSpPr>
          <p:cNvPr id="25612" name="Text Box 12"/>
          <p:cNvSpPr txBox="1">
            <a:spLocks noChangeArrowheads="1"/>
          </p:cNvSpPr>
          <p:nvPr/>
        </p:nvSpPr>
        <p:spPr bwMode="auto">
          <a:xfrm>
            <a:off x="2266950" y="836613"/>
            <a:ext cx="174148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altLang="ru-RU"/>
              <a:t>ω</a:t>
            </a:r>
            <a:r>
              <a:rPr lang="en-US" altLang="ru-RU"/>
              <a:t> = 1700 rpm</a:t>
            </a:r>
            <a:endParaRPr lang="el-GR" altLang="ru-RU"/>
          </a:p>
        </p:txBody>
      </p:sp>
      <p:grpSp>
        <p:nvGrpSpPr>
          <p:cNvPr id="25613" name="Group 13"/>
          <p:cNvGrpSpPr>
            <a:grpSpLocks/>
          </p:cNvGrpSpPr>
          <p:nvPr/>
        </p:nvGrpSpPr>
        <p:grpSpPr bwMode="auto">
          <a:xfrm>
            <a:off x="841375" y="220663"/>
            <a:ext cx="1138238" cy="473075"/>
            <a:chOff x="385" y="115"/>
            <a:chExt cx="717" cy="298"/>
          </a:xfrm>
        </p:grpSpPr>
        <p:sp>
          <p:nvSpPr>
            <p:cNvPr id="25615" name="Text Box 14"/>
            <p:cNvSpPr txBox="1">
              <a:spLocks noChangeArrowheads="1"/>
            </p:cNvSpPr>
            <p:nvPr/>
          </p:nvSpPr>
          <p:spPr bwMode="auto">
            <a:xfrm>
              <a:off x="399" y="125"/>
              <a:ext cx="7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400"/>
                <a:t>Target</a:t>
              </a:r>
              <a:endParaRPr lang="ru-RU" altLang="ru-RU" sz="2400"/>
            </a:p>
          </p:txBody>
        </p:sp>
        <p:sp>
          <p:nvSpPr>
            <p:cNvPr id="25616" name="Text Box 15"/>
            <p:cNvSpPr txBox="1">
              <a:spLocks noChangeArrowheads="1"/>
            </p:cNvSpPr>
            <p:nvPr/>
          </p:nvSpPr>
          <p:spPr bwMode="auto">
            <a:xfrm>
              <a:off x="385" y="115"/>
              <a:ext cx="7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400">
                  <a:solidFill>
                    <a:srgbClr val="B2B2B2"/>
                  </a:solidFill>
                </a:rPr>
                <a:t>Target</a:t>
              </a:r>
              <a:endParaRPr lang="ru-RU" altLang="ru-RU" sz="2400">
                <a:solidFill>
                  <a:srgbClr val="B2B2B2"/>
                </a:solidFill>
              </a:endParaRPr>
            </a:p>
          </p:txBody>
        </p:sp>
      </p:grpSp>
      <p:sp>
        <p:nvSpPr>
          <p:cNvPr id="17" name="TextBox 16"/>
          <p:cNvSpPr txBox="1"/>
          <p:nvPr/>
        </p:nvSpPr>
        <p:spPr>
          <a:xfrm>
            <a:off x="323528" y="6505599"/>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45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8819"/>
                                        </p:tgtEl>
                                        <p:attrNameLst>
                                          <p:attrName>style.visibility</p:attrName>
                                        </p:attrNameLst>
                                      </p:cBhvr>
                                      <p:to>
                                        <p:strVal val="visible"/>
                                      </p:to>
                                    </p:set>
                                    <p:animEffect transition="in" filter="checkerboard(across)">
                                      <p:cBhvr>
                                        <p:cTn id="7" dur="500"/>
                                        <p:tgtEl>
                                          <p:spTgt spid="418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18820"/>
                                        </p:tgtEl>
                                        <p:attrNameLst>
                                          <p:attrName>style.visibility</p:attrName>
                                        </p:attrNameLst>
                                      </p:cBhvr>
                                      <p:to>
                                        <p:strVal val="visible"/>
                                      </p:to>
                                    </p:set>
                                    <p:animEffect transition="in" filter="checkerboard(across)">
                                      <p:cBhvr>
                                        <p:cTn id="10" dur="500"/>
                                        <p:tgtEl>
                                          <p:spTgt spid="41882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18821"/>
                                        </p:tgtEl>
                                        <p:attrNameLst>
                                          <p:attrName>style.visibility</p:attrName>
                                        </p:attrNameLst>
                                      </p:cBhvr>
                                      <p:to>
                                        <p:strVal val="visible"/>
                                      </p:to>
                                    </p:set>
                                    <p:animEffect transition="in" filter="checkerboard(across)">
                                      <p:cBhvr>
                                        <p:cTn id="13" dur="500"/>
                                        <p:tgtEl>
                                          <p:spTgt spid="4188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8822"/>
                                        </p:tgtEl>
                                        <p:attrNameLst>
                                          <p:attrName>style.visibility</p:attrName>
                                        </p:attrNameLst>
                                      </p:cBhvr>
                                      <p:to>
                                        <p:strVal val="visible"/>
                                      </p:to>
                                    </p:set>
                                    <p:animEffect transition="in" filter="checkerboard(across)">
                                      <p:cBhvr>
                                        <p:cTn id="16" dur="500"/>
                                        <p:tgtEl>
                                          <p:spTgt spid="41882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18823"/>
                                        </p:tgtEl>
                                        <p:attrNameLst>
                                          <p:attrName>style.visibility</p:attrName>
                                        </p:attrNameLst>
                                      </p:cBhvr>
                                      <p:to>
                                        <p:strVal val="visible"/>
                                      </p:to>
                                    </p:set>
                                    <p:animEffect transition="in" filter="checkerboard(across)">
                                      <p:cBhvr>
                                        <p:cTn id="19" dur="500"/>
                                        <p:tgtEl>
                                          <p:spTgt spid="418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p:bldP spid="418820" grpId="0"/>
      <p:bldP spid="418821" grpId="0" animBg="1"/>
      <p:bldP spid="418822" grpId="0" animBg="1"/>
      <p:bldP spid="4188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3" name="Picture 5" descr="C:\My Documents\My articles\Journal of Physics\PAPER\Gotov_8 JPG\Figures\Figure12.tif"/>
          <p:cNvPicPr>
            <a:picLocks noChangeAspect="1" noChangeArrowheads="1"/>
          </p:cNvPicPr>
          <p:nvPr/>
        </p:nvPicPr>
        <p:blipFill>
          <a:blip r:embed="rId4" cstate="print"/>
          <a:srcRect/>
          <a:stretch>
            <a:fillRect/>
          </a:stretch>
        </p:blipFill>
        <p:spPr bwMode="auto">
          <a:xfrm>
            <a:off x="467545" y="671013"/>
            <a:ext cx="5544615" cy="5680864"/>
          </a:xfrm>
          <a:prstGeom prst="rect">
            <a:avLst/>
          </a:prstGeom>
          <a:noFill/>
        </p:spPr>
      </p:pic>
      <p:sp>
        <p:nvSpPr>
          <p:cNvPr id="11" name="Прямоугольник 10"/>
          <p:cNvSpPr/>
          <p:nvPr/>
        </p:nvSpPr>
        <p:spPr>
          <a:xfrm>
            <a:off x="0" y="5640445"/>
            <a:ext cx="1982269" cy="1223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p:cNvSpPr txBox="1"/>
          <p:nvPr/>
        </p:nvSpPr>
        <p:spPr>
          <a:xfrm>
            <a:off x="827584" y="3102131"/>
            <a:ext cx="1513556" cy="400110"/>
          </a:xfrm>
          <a:prstGeom prst="rect">
            <a:avLst/>
          </a:prstGeom>
          <a:noFill/>
        </p:spPr>
        <p:txBody>
          <a:bodyPr wrap="none" rtlCol="0">
            <a:spAutoFit/>
          </a:bodyPr>
          <a:lstStyle/>
          <a:p>
            <a:r>
              <a:rPr lang="el-GR" sz="2000" b="1" dirty="0" smtClean="0">
                <a:solidFill>
                  <a:srgbClr val="C00000"/>
                </a:solidFill>
              </a:rPr>
              <a:t>θ</a:t>
            </a:r>
            <a:r>
              <a:rPr lang="en-US" sz="2000" b="1" baseline="-25000" dirty="0" smtClean="0">
                <a:solidFill>
                  <a:srgbClr val="C00000"/>
                </a:solidFill>
              </a:rPr>
              <a:t>R </a:t>
            </a:r>
            <a:r>
              <a:rPr lang="en-US" sz="2000" b="1" dirty="0" smtClean="0">
                <a:solidFill>
                  <a:srgbClr val="C00000"/>
                </a:solidFill>
              </a:rPr>
              <a:t>= 0</a:t>
            </a:r>
            <a:r>
              <a:rPr lang="en-US" sz="2000" b="1" baseline="30000" dirty="0" smtClean="0">
                <a:solidFill>
                  <a:srgbClr val="C00000"/>
                </a:solidFill>
              </a:rPr>
              <a:t>0 </a:t>
            </a:r>
            <a:r>
              <a:rPr lang="en-US" sz="2000" b="1" dirty="0" smtClean="0">
                <a:solidFill>
                  <a:srgbClr val="C00000"/>
                </a:solidFill>
                <a:cs typeface="Arial"/>
              </a:rPr>
              <a:t>± 2.5</a:t>
            </a:r>
            <a:r>
              <a:rPr lang="en-US" sz="2000" b="1" baseline="30000" dirty="0" smtClean="0">
                <a:solidFill>
                  <a:srgbClr val="C00000"/>
                </a:solidFill>
                <a:cs typeface="Arial"/>
              </a:rPr>
              <a:t>0</a:t>
            </a:r>
            <a:endParaRPr lang="ru-RU" sz="2000" b="1" baseline="30000" dirty="0">
              <a:solidFill>
                <a:srgbClr val="C00000"/>
              </a:solidFill>
            </a:endParaRPr>
          </a:p>
        </p:txBody>
      </p:sp>
      <p:sp>
        <p:nvSpPr>
          <p:cNvPr id="13" name="TextBox 12"/>
          <p:cNvSpPr txBox="1"/>
          <p:nvPr/>
        </p:nvSpPr>
        <p:spPr>
          <a:xfrm>
            <a:off x="5292080" y="2238035"/>
            <a:ext cx="402674" cy="400110"/>
          </a:xfrm>
          <a:prstGeom prst="rect">
            <a:avLst/>
          </a:prstGeom>
          <a:solidFill>
            <a:schemeClr val="bg1"/>
          </a:solidFill>
        </p:spPr>
        <p:txBody>
          <a:bodyPr wrap="none" rtlCol="0">
            <a:spAutoFit/>
          </a:bodyPr>
          <a:lstStyle/>
          <a:p>
            <a:r>
              <a:rPr lang="en-US" sz="2000" b="1" dirty="0" smtClean="0">
                <a:solidFill>
                  <a:srgbClr val="C00000"/>
                </a:solidFill>
              </a:rPr>
              <a:t>E</a:t>
            </a:r>
            <a:r>
              <a:rPr lang="en-US" sz="2000" b="1" baseline="-25000" dirty="0" smtClean="0">
                <a:solidFill>
                  <a:srgbClr val="C00000"/>
                </a:solidFill>
              </a:rPr>
              <a:t>R</a:t>
            </a:r>
            <a:endParaRPr lang="ru-RU" sz="2000" b="1" baseline="-25000" dirty="0">
              <a:solidFill>
                <a:srgbClr val="C00000"/>
              </a:solidFill>
            </a:endParaRPr>
          </a:p>
        </p:txBody>
      </p:sp>
      <p:sp>
        <p:nvSpPr>
          <p:cNvPr id="15" name="TextBox 14"/>
          <p:cNvSpPr txBox="1"/>
          <p:nvPr/>
        </p:nvSpPr>
        <p:spPr>
          <a:xfrm>
            <a:off x="1691680" y="1085907"/>
            <a:ext cx="590996" cy="400110"/>
          </a:xfrm>
          <a:prstGeom prst="rect">
            <a:avLst/>
          </a:prstGeom>
          <a:solidFill>
            <a:schemeClr val="bg1"/>
          </a:solidFill>
        </p:spPr>
        <p:txBody>
          <a:bodyPr wrap="none" rtlCol="0">
            <a:spAutoFit/>
          </a:bodyPr>
          <a:lstStyle/>
          <a:p>
            <a:r>
              <a:rPr lang="en-US" sz="2000" b="1" dirty="0" smtClean="0">
                <a:solidFill>
                  <a:srgbClr val="C00000"/>
                </a:solidFill>
              </a:rPr>
              <a:t>TOF</a:t>
            </a:r>
            <a:endParaRPr lang="ru-RU" sz="2000" b="1" dirty="0">
              <a:solidFill>
                <a:srgbClr val="C00000"/>
              </a:solidFill>
            </a:endParaRPr>
          </a:p>
        </p:txBody>
      </p:sp>
      <p:sp>
        <p:nvSpPr>
          <p:cNvPr id="10" name="TextBox 9"/>
          <p:cNvSpPr txBox="1"/>
          <p:nvPr/>
        </p:nvSpPr>
        <p:spPr>
          <a:xfrm>
            <a:off x="4141618" y="5711114"/>
            <a:ext cx="936104" cy="400110"/>
          </a:xfrm>
          <a:prstGeom prst="rect">
            <a:avLst/>
          </a:prstGeom>
          <a:solidFill>
            <a:schemeClr val="bg1"/>
          </a:solidFill>
        </p:spPr>
        <p:txBody>
          <a:bodyPr wrap="square" rtlCol="0">
            <a:spAutoFit/>
          </a:bodyPr>
          <a:lstStyle/>
          <a:p>
            <a:pPr algn="r"/>
            <a:endParaRPr lang="ru-RU" sz="2000" b="1" dirty="0">
              <a:solidFill>
                <a:srgbClr val="0070C0"/>
              </a:solidFill>
            </a:endParaRPr>
          </a:p>
        </p:txBody>
      </p:sp>
      <p:sp>
        <p:nvSpPr>
          <p:cNvPr id="14" name="TextBox 13"/>
          <p:cNvSpPr txBox="1"/>
          <p:nvPr/>
        </p:nvSpPr>
        <p:spPr>
          <a:xfrm>
            <a:off x="467544" y="188640"/>
            <a:ext cx="4907113" cy="400110"/>
          </a:xfrm>
          <a:prstGeom prst="rect">
            <a:avLst/>
          </a:prstGeom>
          <a:noFill/>
        </p:spPr>
        <p:txBody>
          <a:bodyPr wrap="none" rtlCol="0">
            <a:spAutoFit/>
          </a:bodyPr>
          <a:lstStyle/>
          <a:p>
            <a:r>
              <a:rPr lang="en-US" sz="2000" b="1" dirty="0" smtClean="0">
                <a:solidFill>
                  <a:srgbClr val="C00000"/>
                </a:solidFill>
                <a:latin typeface="Clarendon Blk BT" panose="02040905050505020204" pitchFamily="18" charset="0"/>
              </a:rPr>
              <a:t>D</a:t>
            </a:r>
            <a:r>
              <a:rPr lang="en-US" sz="2000" dirty="0" smtClean="0">
                <a:latin typeface="Clarendon Blk BT" panose="02040905050505020204" pitchFamily="18" charset="0"/>
              </a:rPr>
              <a:t>ubna </a:t>
            </a:r>
            <a:r>
              <a:rPr lang="en-US" sz="2000" b="1" dirty="0" smtClean="0">
                <a:solidFill>
                  <a:srgbClr val="C00000"/>
                </a:solidFill>
                <a:latin typeface="Clarendon Blk BT" panose="02040905050505020204" pitchFamily="18" charset="0"/>
              </a:rPr>
              <a:t>G</a:t>
            </a:r>
            <a:r>
              <a:rPr lang="en-US" sz="2000" dirty="0" smtClean="0">
                <a:latin typeface="Clarendon Blk BT" panose="02040905050505020204" pitchFamily="18" charset="0"/>
              </a:rPr>
              <a:t>as-</a:t>
            </a:r>
            <a:r>
              <a:rPr lang="en-US" sz="2000" b="1" dirty="0" smtClean="0">
                <a:solidFill>
                  <a:srgbClr val="C00000"/>
                </a:solidFill>
                <a:latin typeface="Clarendon Blk BT" panose="02040905050505020204" pitchFamily="18" charset="0"/>
              </a:rPr>
              <a:t>F</a:t>
            </a:r>
            <a:r>
              <a:rPr lang="en-US" sz="2000" dirty="0" smtClean="0">
                <a:latin typeface="Clarendon Blk BT" panose="02040905050505020204" pitchFamily="18" charset="0"/>
              </a:rPr>
              <a:t>illed </a:t>
            </a:r>
            <a:r>
              <a:rPr lang="en-US" sz="2000" b="1" dirty="0" smtClean="0">
                <a:solidFill>
                  <a:srgbClr val="C00000"/>
                </a:solidFill>
                <a:latin typeface="Clarendon Blk BT" panose="02040905050505020204" pitchFamily="18" charset="0"/>
              </a:rPr>
              <a:t>R</a:t>
            </a:r>
            <a:r>
              <a:rPr lang="en-US" sz="2000" dirty="0" smtClean="0">
                <a:latin typeface="Clarendon Blk BT" panose="02040905050505020204" pitchFamily="18" charset="0"/>
              </a:rPr>
              <a:t>ecoil </a:t>
            </a:r>
            <a:r>
              <a:rPr lang="en-US" sz="2000" b="1" dirty="0" smtClean="0">
                <a:solidFill>
                  <a:srgbClr val="C00000"/>
                </a:solidFill>
                <a:latin typeface="Clarendon Blk BT" panose="02040905050505020204" pitchFamily="18" charset="0"/>
              </a:rPr>
              <a:t>S</a:t>
            </a:r>
            <a:r>
              <a:rPr lang="en-US" sz="2000" dirty="0" smtClean="0">
                <a:latin typeface="Clarendon Blk BT" panose="02040905050505020204" pitchFamily="18" charset="0"/>
              </a:rPr>
              <a:t>eparator</a:t>
            </a:r>
            <a:endParaRPr lang="ru-RU" sz="2000" dirty="0">
              <a:latin typeface="Calibri" pitchFamily="34" charset="0"/>
            </a:endParaRPr>
          </a:p>
        </p:txBody>
      </p:sp>
      <p:sp>
        <p:nvSpPr>
          <p:cNvPr id="17" name="TextBox 16"/>
          <p:cNvSpPr txBox="1"/>
          <p:nvPr/>
        </p:nvSpPr>
        <p:spPr>
          <a:xfrm>
            <a:off x="77566" y="4904896"/>
            <a:ext cx="1337226" cy="707886"/>
          </a:xfrm>
          <a:prstGeom prst="rect">
            <a:avLst/>
          </a:prstGeom>
          <a:solidFill>
            <a:schemeClr val="bg1"/>
          </a:solidFill>
        </p:spPr>
        <p:txBody>
          <a:bodyPr wrap="none" rtlCol="0">
            <a:spAutoFit/>
          </a:bodyPr>
          <a:lstStyle/>
          <a:p>
            <a:pPr algn="r"/>
            <a:r>
              <a:rPr lang="en-US" sz="2400" b="1" baseline="30000" dirty="0" smtClean="0">
                <a:solidFill>
                  <a:srgbClr val="0000FF"/>
                </a:solidFill>
                <a:latin typeface="Calibri" pitchFamily="34" charset="0"/>
              </a:rPr>
              <a:t>48</a:t>
            </a:r>
            <a:r>
              <a:rPr lang="en-US" sz="2000" b="1" dirty="0" smtClean="0">
                <a:solidFill>
                  <a:srgbClr val="0000FF"/>
                </a:solidFill>
                <a:latin typeface="Calibri" pitchFamily="34" charset="0"/>
              </a:rPr>
              <a:t>Ca-beam</a:t>
            </a:r>
          </a:p>
          <a:p>
            <a:pPr algn="r"/>
            <a:r>
              <a:rPr lang="en-US" sz="2000" b="1" dirty="0" smtClean="0">
                <a:solidFill>
                  <a:srgbClr val="0000FF"/>
                </a:solidFill>
                <a:latin typeface="Calibri" pitchFamily="34" charset="0"/>
              </a:rPr>
              <a:t>5</a:t>
            </a:r>
            <a:r>
              <a:rPr lang="en-US" sz="2000" b="1" dirty="0" smtClean="0">
                <a:solidFill>
                  <a:srgbClr val="0000FF"/>
                </a:solidFill>
                <a:latin typeface="Calibri" pitchFamily="34" charset="0"/>
                <a:cs typeface="Arial"/>
              </a:rPr>
              <a:t>·10</a:t>
            </a:r>
            <a:r>
              <a:rPr lang="en-US" sz="2400" b="1" baseline="30000" dirty="0" smtClean="0">
                <a:solidFill>
                  <a:srgbClr val="0000FF"/>
                </a:solidFill>
                <a:latin typeface="Calibri" pitchFamily="34" charset="0"/>
                <a:cs typeface="Arial"/>
              </a:rPr>
              <a:t>12</a:t>
            </a:r>
            <a:r>
              <a:rPr lang="en-US" sz="2000" b="1" dirty="0" smtClean="0">
                <a:solidFill>
                  <a:srgbClr val="0000FF"/>
                </a:solidFill>
                <a:latin typeface="Calibri" pitchFamily="34" charset="0"/>
                <a:cs typeface="Arial"/>
              </a:rPr>
              <a:t>/s</a:t>
            </a:r>
            <a:endParaRPr lang="ru-RU" sz="2000" b="1" dirty="0">
              <a:solidFill>
                <a:srgbClr val="0000FF"/>
              </a:solidFill>
              <a:latin typeface="Calibri" pitchFamily="34" charset="0"/>
            </a:endParaRPr>
          </a:p>
        </p:txBody>
      </p:sp>
      <p:sp>
        <p:nvSpPr>
          <p:cNvPr id="18" name="TextBox 17"/>
          <p:cNvSpPr txBox="1"/>
          <p:nvPr/>
        </p:nvSpPr>
        <p:spPr>
          <a:xfrm>
            <a:off x="1447518" y="5778213"/>
            <a:ext cx="1479508" cy="707886"/>
          </a:xfrm>
          <a:prstGeom prst="rect">
            <a:avLst/>
          </a:prstGeom>
          <a:solidFill>
            <a:schemeClr val="bg1"/>
          </a:solidFill>
        </p:spPr>
        <p:txBody>
          <a:bodyPr wrap="none" rtlCol="0">
            <a:spAutoFit/>
          </a:bodyPr>
          <a:lstStyle/>
          <a:p>
            <a:pPr algn="r"/>
            <a:r>
              <a:rPr lang="en-US" sz="2400" b="1" baseline="30000" dirty="0" smtClean="0">
                <a:latin typeface="Calibri" pitchFamily="34" charset="0"/>
              </a:rPr>
              <a:t>249</a:t>
            </a:r>
            <a:r>
              <a:rPr lang="en-US" sz="2000" b="1" dirty="0" smtClean="0">
                <a:latin typeface="Calibri" pitchFamily="34" charset="0"/>
              </a:rPr>
              <a:t>Bk-target</a:t>
            </a:r>
          </a:p>
          <a:p>
            <a:pPr algn="r"/>
            <a:r>
              <a:rPr lang="en-US" sz="2000" b="1" dirty="0" smtClean="0">
                <a:latin typeface="Calibri" pitchFamily="34" charset="0"/>
              </a:rPr>
              <a:t>350 </a:t>
            </a:r>
            <a:r>
              <a:rPr lang="el-GR" sz="2000" b="1" dirty="0" smtClean="0">
                <a:latin typeface="Calibri" pitchFamily="34" charset="0"/>
              </a:rPr>
              <a:t>μ</a:t>
            </a:r>
            <a:r>
              <a:rPr lang="en-US" sz="2000" b="1" dirty="0" smtClean="0">
                <a:latin typeface="Calibri" pitchFamily="34" charset="0"/>
              </a:rPr>
              <a:t>g</a:t>
            </a:r>
            <a:r>
              <a:rPr lang="en-US" sz="2000" b="1" dirty="0" smtClean="0">
                <a:latin typeface="Calibri" pitchFamily="34" charset="0"/>
                <a:cs typeface="Arial"/>
              </a:rPr>
              <a:t>/cm</a:t>
            </a:r>
            <a:r>
              <a:rPr lang="en-US" sz="2400" b="1" baseline="30000" dirty="0" smtClean="0">
                <a:latin typeface="Calibri" pitchFamily="34" charset="0"/>
                <a:cs typeface="Arial"/>
              </a:rPr>
              <a:t>2</a:t>
            </a:r>
            <a:endParaRPr lang="ru-RU" sz="2400" b="1" baseline="30000" dirty="0">
              <a:latin typeface="Calibri" pitchFamily="34" charset="0"/>
            </a:endParaRPr>
          </a:p>
        </p:txBody>
      </p:sp>
      <p:sp>
        <p:nvSpPr>
          <p:cNvPr id="20" name="TextBox 19"/>
          <p:cNvSpPr txBox="1"/>
          <p:nvPr/>
        </p:nvSpPr>
        <p:spPr>
          <a:xfrm>
            <a:off x="5474722" y="3101127"/>
            <a:ext cx="650691" cy="400110"/>
          </a:xfrm>
          <a:prstGeom prst="rect">
            <a:avLst/>
          </a:prstGeom>
          <a:noFill/>
        </p:spPr>
        <p:txBody>
          <a:bodyPr wrap="none" rtlCol="0">
            <a:spAutoFit/>
          </a:bodyPr>
          <a:lstStyle/>
          <a:p>
            <a:r>
              <a:rPr lang="en-US" sz="2000" b="1" dirty="0" smtClean="0">
                <a:solidFill>
                  <a:srgbClr val="0000FF"/>
                </a:solidFill>
                <a:latin typeface="Calibri" pitchFamily="34" charset="0"/>
              </a:rPr>
              <a:t>5</a:t>
            </a:r>
            <a:r>
              <a:rPr lang="en-US" sz="2000" b="1" dirty="0" smtClean="0">
                <a:solidFill>
                  <a:srgbClr val="0000FF"/>
                </a:solidFill>
                <a:latin typeface="Calibri" pitchFamily="34" charset="0"/>
                <a:cs typeface="Arial"/>
              </a:rPr>
              <a:t>0/s</a:t>
            </a:r>
            <a:endParaRPr lang="ru-RU" sz="2000" b="1" dirty="0">
              <a:solidFill>
                <a:srgbClr val="0000FF"/>
              </a:solidFill>
              <a:latin typeface="Calibri" pitchFamily="34" charset="0"/>
            </a:endParaRPr>
          </a:p>
        </p:txBody>
      </p:sp>
      <p:grpSp>
        <p:nvGrpSpPr>
          <p:cNvPr id="2" name="Группа 44"/>
          <p:cNvGrpSpPr/>
          <p:nvPr/>
        </p:nvGrpSpPr>
        <p:grpSpPr>
          <a:xfrm>
            <a:off x="4120587" y="844941"/>
            <a:ext cx="5049782" cy="5493240"/>
            <a:chOff x="4120587" y="844941"/>
            <a:chExt cx="5049782" cy="5493240"/>
          </a:xfrm>
        </p:grpSpPr>
        <p:graphicFrame>
          <p:nvGraphicFramePr>
            <p:cNvPr id="642052" name="Object 4"/>
            <p:cNvGraphicFramePr>
              <a:graphicFrameLocks noChangeAspect="1"/>
            </p:cNvGraphicFramePr>
            <p:nvPr/>
          </p:nvGraphicFramePr>
          <p:xfrm>
            <a:off x="5784748" y="844941"/>
            <a:ext cx="3385621" cy="5092860"/>
          </p:xfrm>
          <a:graphic>
            <a:graphicData uri="http://schemas.openxmlformats.org/presentationml/2006/ole">
              <mc:AlternateContent xmlns:mc="http://schemas.openxmlformats.org/markup-compatibility/2006">
                <mc:Choice xmlns:v="urn:schemas-microsoft-com:vml" Requires="v">
                  <p:oleObj spid="_x0000_s61478" name="CorelDRAW" r:id="rId5" imgW="1861920" imgH="2806920" progId="CorelDraw.Graphic.16">
                    <p:embed/>
                  </p:oleObj>
                </mc:Choice>
                <mc:Fallback>
                  <p:oleObj name="CorelDRAW" r:id="rId5" imgW="1861920" imgH="2806920" progId="CorelDraw.Graphic.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4748" y="844941"/>
                          <a:ext cx="3385621" cy="509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TextBox 43"/>
            <p:cNvSpPr txBox="1"/>
            <p:nvPr/>
          </p:nvSpPr>
          <p:spPr>
            <a:xfrm>
              <a:off x="4120587" y="6030404"/>
              <a:ext cx="4060727" cy="307777"/>
            </a:xfrm>
            <a:prstGeom prst="rect">
              <a:avLst/>
            </a:prstGeom>
            <a:noFill/>
          </p:spPr>
          <p:txBody>
            <a:bodyPr wrap="none" rtlCol="0">
              <a:spAutoFit/>
            </a:bodyPr>
            <a:lstStyle/>
            <a:p>
              <a:pPr marL="342900" indent="-342900"/>
              <a:r>
                <a:rPr lang="en-US" sz="1400" b="1" dirty="0" smtClean="0">
                  <a:solidFill>
                    <a:srgbClr val="004A82"/>
                  </a:solidFill>
                  <a:latin typeface="Calibri" pitchFamily="34" charset="0"/>
                </a:rPr>
                <a:t>Adam </a:t>
              </a:r>
              <a:r>
                <a:rPr lang="pl-PL" sz="1400" b="1" dirty="0" smtClean="0">
                  <a:solidFill>
                    <a:srgbClr val="004A82"/>
                  </a:solidFill>
                  <a:latin typeface="Calibri" pitchFamily="34" charset="0"/>
                </a:rPr>
                <a:t>Sobiczewski, Acta Phys. Pol. B 41, 157 (2010). </a:t>
              </a:r>
              <a:endParaRPr lang="ru-RU" sz="1400" b="1" dirty="0">
                <a:solidFill>
                  <a:srgbClr val="004A82"/>
                </a:solidFill>
                <a:latin typeface="Calibri" pitchFamily="34" charset="0"/>
              </a:endParaRPr>
            </a:p>
          </p:txBody>
        </p:sp>
      </p:grpSp>
      <p:grpSp>
        <p:nvGrpSpPr>
          <p:cNvPr id="3" name="Группа 21"/>
          <p:cNvGrpSpPr/>
          <p:nvPr/>
        </p:nvGrpSpPr>
        <p:grpSpPr>
          <a:xfrm>
            <a:off x="6427470" y="868680"/>
            <a:ext cx="2659846" cy="476250"/>
            <a:chOff x="6427470" y="868680"/>
            <a:chExt cx="2659846" cy="476250"/>
          </a:xfrm>
        </p:grpSpPr>
        <p:sp>
          <p:nvSpPr>
            <p:cNvPr id="16" name="Прямоугольник 15"/>
            <p:cNvSpPr/>
            <p:nvPr/>
          </p:nvSpPr>
          <p:spPr bwMode="auto">
            <a:xfrm>
              <a:off x="7219950" y="868680"/>
              <a:ext cx="480060" cy="47244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rgbClr val="3333CC"/>
                </a:solidFill>
                <a:effectLst/>
                <a:latin typeface="Arial" charset="0"/>
              </a:endParaRPr>
            </a:p>
          </p:txBody>
        </p:sp>
        <p:sp>
          <p:nvSpPr>
            <p:cNvPr id="19" name="Прямоугольник 18"/>
            <p:cNvSpPr/>
            <p:nvPr/>
          </p:nvSpPr>
          <p:spPr bwMode="auto">
            <a:xfrm>
              <a:off x="8557260" y="872490"/>
              <a:ext cx="480060" cy="47244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rgbClr val="3333CC"/>
                </a:solidFill>
                <a:effectLst/>
                <a:latin typeface="Arial" charset="0"/>
              </a:endParaRPr>
            </a:p>
          </p:txBody>
        </p:sp>
        <p:sp>
          <p:nvSpPr>
            <p:cNvPr id="21" name="TextBox 20"/>
            <p:cNvSpPr txBox="1"/>
            <p:nvPr/>
          </p:nvSpPr>
          <p:spPr>
            <a:xfrm>
              <a:off x="8054330" y="893105"/>
              <a:ext cx="402674" cy="400110"/>
            </a:xfrm>
            <a:prstGeom prst="rect">
              <a:avLst/>
            </a:prstGeom>
            <a:noFill/>
          </p:spPr>
          <p:txBody>
            <a:bodyPr wrap="none" rtlCol="0">
              <a:spAutoFit/>
            </a:bodyPr>
            <a:lstStyle/>
            <a:p>
              <a:r>
                <a:rPr lang="en-US" sz="2000" b="1" dirty="0" smtClean="0">
                  <a:solidFill>
                    <a:srgbClr val="C00000"/>
                  </a:solidFill>
                </a:rPr>
                <a:t>E</a:t>
              </a:r>
              <a:r>
                <a:rPr lang="en-US" sz="2000" b="1" baseline="-25000" dirty="0" smtClean="0">
                  <a:solidFill>
                    <a:srgbClr val="C00000"/>
                  </a:solidFill>
                </a:rPr>
                <a:t>R</a:t>
              </a:r>
              <a:endParaRPr lang="ru-RU" sz="2000" b="1" baseline="-25000" dirty="0">
                <a:solidFill>
                  <a:srgbClr val="C00000"/>
                </a:solidFill>
              </a:endParaRPr>
            </a:p>
          </p:txBody>
        </p:sp>
        <p:sp>
          <p:nvSpPr>
            <p:cNvPr id="23" name="Стрелка вправо 22"/>
            <p:cNvSpPr/>
            <p:nvPr/>
          </p:nvSpPr>
          <p:spPr bwMode="auto">
            <a:xfrm flipH="1">
              <a:off x="7821930" y="967740"/>
              <a:ext cx="262890" cy="266700"/>
            </a:xfrm>
            <a:prstGeom prst="rightArrow">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rgbClr val="3333CC"/>
                </a:solidFill>
                <a:effectLst/>
                <a:latin typeface="Arial" charset="0"/>
              </a:endParaRPr>
            </a:p>
          </p:txBody>
        </p:sp>
        <p:sp>
          <p:nvSpPr>
            <p:cNvPr id="24" name="TextBox 23"/>
            <p:cNvSpPr txBox="1"/>
            <p:nvPr/>
          </p:nvSpPr>
          <p:spPr>
            <a:xfrm>
              <a:off x="6427470" y="899160"/>
              <a:ext cx="736292" cy="400110"/>
            </a:xfrm>
            <a:prstGeom prst="rect">
              <a:avLst/>
            </a:prstGeom>
            <a:noFill/>
          </p:spPr>
          <p:txBody>
            <a:bodyPr wrap="none" rtlCol="0">
              <a:spAutoFit/>
            </a:bodyPr>
            <a:lstStyle/>
            <a:p>
              <a:r>
                <a:rPr lang="en-US" sz="2000" dirty="0" smtClean="0">
                  <a:solidFill>
                    <a:schemeClr val="tx1"/>
                  </a:solidFill>
                  <a:latin typeface="Calibri" pitchFamily="34" charset="0"/>
                </a:rPr>
                <a:t>A</a:t>
              </a:r>
              <a:r>
                <a:rPr lang="en-US" sz="2000" baseline="-25000" dirty="0" smtClean="0">
                  <a:solidFill>
                    <a:schemeClr val="tx1"/>
                  </a:solidFill>
                  <a:latin typeface="Calibri" pitchFamily="34" charset="0"/>
                </a:rPr>
                <a:t>CN</a:t>
              </a:r>
              <a:r>
                <a:rPr lang="en-US" sz="2000" dirty="0" smtClean="0">
                  <a:solidFill>
                    <a:schemeClr val="tx1"/>
                  </a:solidFill>
                  <a:latin typeface="Calibri" pitchFamily="34" charset="0"/>
                </a:rPr>
                <a:t>-x</a:t>
              </a:r>
              <a:endParaRPr lang="ru-RU" sz="2000" dirty="0">
                <a:solidFill>
                  <a:schemeClr val="tx1"/>
                </a:solidFill>
                <a:latin typeface="Calibri" pitchFamily="34" charset="0"/>
              </a:endParaRPr>
            </a:p>
          </p:txBody>
        </p:sp>
        <p:sp>
          <p:nvSpPr>
            <p:cNvPr id="25" name="TextBox 24"/>
            <p:cNvSpPr txBox="1"/>
            <p:nvPr/>
          </p:nvSpPr>
          <p:spPr>
            <a:xfrm>
              <a:off x="8481060" y="873995"/>
              <a:ext cx="606256" cy="400110"/>
            </a:xfrm>
            <a:prstGeom prst="rect">
              <a:avLst/>
            </a:prstGeom>
            <a:noFill/>
          </p:spPr>
          <p:txBody>
            <a:bodyPr wrap="none" rtlCol="0">
              <a:spAutoFit/>
            </a:bodyPr>
            <a:lstStyle/>
            <a:p>
              <a:r>
                <a:rPr lang="en-US" sz="2000" b="1" dirty="0" smtClean="0">
                  <a:solidFill>
                    <a:srgbClr val="C00000"/>
                  </a:solidFill>
                  <a:latin typeface="Calibri" pitchFamily="34" charset="0"/>
                </a:rPr>
                <a:t>EVR</a:t>
              </a:r>
              <a:endParaRPr lang="ru-RU" sz="2000" b="1" dirty="0">
                <a:solidFill>
                  <a:srgbClr val="C00000"/>
                </a:solidFill>
                <a:latin typeface="Calibri" pitchFamily="34" charset="0"/>
              </a:endParaRPr>
            </a:p>
          </p:txBody>
        </p:sp>
      </p:grpSp>
      <p:sp>
        <p:nvSpPr>
          <p:cNvPr id="26" name="TextBox 25"/>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spTree>
    <p:extLst>
      <p:ext uri="{BB962C8B-B14F-4D97-AF65-F5344CB8AC3E}">
        <p14:creationId xmlns:p14="http://schemas.microsoft.com/office/powerpoint/2010/main" val="130168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34925" y="279400"/>
          <a:ext cx="7632700" cy="6419850"/>
        </p:xfrm>
        <a:graphic>
          <a:graphicData uri="http://schemas.openxmlformats.org/presentationml/2006/ole">
            <mc:AlternateContent xmlns:mc="http://schemas.openxmlformats.org/markup-compatibility/2006">
              <mc:Choice xmlns:v="urn:schemas-microsoft-com:vml" Requires="v">
                <p:oleObj spid="_x0000_s42175" name="CorelDRAW" r:id="rId4" imgW="8171688" imgH="6888480" progId="">
                  <p:embed/>
                </p:oleObj>
              </mc:Choice>
              <mc:Fallback>
                <p:oleObj name="CorelDRAW" r:id="rId4" imgW="8171688" imgH="6888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79400"/>
                        <a:ext cx="76327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24"/>
          <p:cNvSpPr txBox="1">
            <a:spLocks noChangeArrowheads="1"/>
          </p:cNvSpPr>
          <p:nvPr/>
        </p:nvSpPr>
        <p:spPr bwMode="auto">
          <a:xfrm>
            <a:off x="176213" y="219075"/>
            <a:ext cx="998671"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000" b="1" dirty="0">
                <a:latin typeface="Arial" pitchFamily="34" charset="0"/>
              </a:rPr>
              <a:t>Decay</a:t>
            </a:r>
          </a:p>
          <a:p>
            <a:pPr>
              <a:spcBef>
                <a:spcPct val="0"/>
              </a:spcBef>
              <a:buFontTx/>
              <a:buNone/>
            </a:pPr>
            <a:r>
              <a:rPr lang="en-US" altLang="ru-RU" sz="2000" b="1" dirty="0">
                <a:latin typeface="Arial" pitchFamily="34" charset="0"/>
              </a:rPr>
              <a:t>chains</a:t>
            </a:r>
          </a:p>
        </p:txBody>
      </p:sp>
      <p:sp>
        <p:nvSpPr>
          <p:cNvPr id="21508" name="Line 29"/>
          <p:cNvSpPr>
            <a:spLocks noChangeShapeType="1"/>
          </p:cNvSpPr>
          <p:nvPr/>
        </p:nvSpPr>
        <p:spPr bwMode="auto">
          <a:xfrm>
            <a:off x="1531938" y="4019550"/>
            <a:ext cx="0" cy="2411413"/>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09" name="Line 30"/>
          <p:cNvSpPr>
            <a:spLocks noChangeShapeType="1"/>
          </p:cNvSpPr>
          <p:nvPr/>
        </p:nvSpPr>
        <p:spPr bwMode="auto">
          <a:xfrm>
            <a:off x="1903413" y="4032250"/>
            <a:ext cx="0" cy="2411413"/>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0" name="Line 31"/>
          <p:cNvSpPr>
            <a:spLocks noChangeShapeType="1"/>
          </p:cNvSpPr>
          <p:nvPr/>
        </p:nvSpPr>
        <p:spPr bwMode="auto">
          <a:xfrm rot="-5400000">
            <a:off x="1273176" y="3814762"/>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1" name="Line 37"/>
          <p:cNvSpPr>
            <a:spLocks noChangeShapeType="1"/>
          </p:cNvSpPr>
          <p:nvPr/>
        </p:nvSpPr>
        <p:spPr bwMode="auto">
          <a:xfrm rot="-5400000">
            <a:off x="1273176" y="3814762"/>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2" name="Line 38"/>
          <p:cNvSpPr>
            <a:spLocks noChangeShapeType="1"/>
          </p:cNvSpPr>
          <p:nvPr/>
        </p:nvSpPr>
        <p:spPr bwMode="auto">
          <a:xfrm rot="-5400000">
            <a:off x="1266826" y="3452812"/>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3" name="Line 39"/>
          <p:cNvSpPr>
            <a:spLocks noChangeShapeType="1"/>
          </p:cNvSpPr>
          <p:nvPr/>
        </p:nvSpPr>
        <p:spPr bwMode="auto">
          <a:xfrm rot="-5400000">
            <a:off x="1266826" y="3452812"/>
            <a:ext cx="0" cy="1654175"/>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grpSp>
        <p:nvGrpSpPr>
          <p:cNvPr id="21514" name="Group 43"/>
          <p:cNvGrpSpPr>
            <a:grpSpLocks/>
          </p:cNvGrpSpPr>
          <p:nvPr/>
        </p:nvGrpSpPr>
        <p:grpSpPr bwMode="auto">
          <a:xfrm>
            <a:off x="7423150" y="2106613"/>
            <a:ext cx="1905000" cy="361950"/>
            <a:chOff x="4351" y="1339"/>
            <a:chExt cx="1589" cy="228"/>
          </a:xfrm>
        </p:grpSpPr>
        <p:sp>
          <p:nvSpPr>
            <p:cNvPr id="21538" name="Line 40"/>
            <p:cNvSpPr>
              <a:spLocks noChangeShapeType="1"/>
            </p:cNvSpPr>
            <p:nvPr/>
          </p:nvSpPr>
          <p:spPr bwMode="auto">
            <a:xfrm rot="-5400000">
              <a:off x="5143" y="769"/>
              <a:ext cx="6" cy="1589"/>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39" name="Line 41"/>
            <p:cNvSpPr>
              <a:spLocks noChangeShapeType="1"/>
            </p:cNvSpPr>
            <p:nvPr/>
          </p:nvSpPr>
          <p:spPr bwMode="auto">
            <a:xfrm rot="-5400000">
              <a:off x="5143" y="547"/>
              <a:ext cx="6" cy="1589"/>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grpSp>
      <p:sp>
        <p:nvSpPr>
          <p:cNvPr id="12301" name="Rectangle 44"/>
          <p:cNvSpPr>
            <a:spLocks noChangeArrowheads="1"/>
          </p:cNvSpPr>
          <p:nvPr/>
        </p:nvSpPr>
        <p:spPr bwMode="auto">
          <a:xfrm>
            <a:off x="8680450" y="2101850"/>
            <a:ext cx="355600" cy="368300"/>
          </a:xfrm>
          <a:prstGeom prst="rect">
            <a:avLst/>
          </a:prstGeom>
          <a:solidFill>
            <a:schemeClr val="bg1">
              <a:lumMod val="50000"/>
            </a:schemeClr>
          </a:solidFill>
          <a:ln w="9525" algn="ctr">
            <a:noFill/>
            <a:miter lim="800000"/>
            <a:headEnd/>
            <a:tailEnd/>
          </a:ln>
        </p:spPr>
        <p:txBody>
          <a:bodyPr anchor="ctr">
            <a:spAutoFit/>
          </a:bodyPr>
          <a:lstStyle/>
          <a:p>
            <a:pPr>
              <a:defRPr/>
            </a:pPr>
            <a:endParaRPr lang="en-US">
              <a:latin typeface="Arial" charset="0"/>
              <a:cs typeface="Arial" charset="0"/>
            </a:endParaRPr>
          </a:p>
        </p:txBody>
      </p:sp>
      <p:sp>
        <p:nvSpPr>
          <p:cNvPr id="21516" name="Line 45"/>
          <p:cNvSpPr>
            <a:spLocks noChangeShapeType="1"/>
          </p:cNvSpPr>
          <p:nvPr/>
        </p:nvSpPr>
        <p:spPr bwMode="auto">
          <a:xfrm>
            <a:off x="8670925" y="1239838"/>
            <a:ext cx="0" cy="241141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7" name="Line 46"/>
          <p:cNvSpPr>
            <a:spLocks noChangeShapeType="1"/>
          </p:cNvSpPr>
          <p:nvPr/>
        </p:nvSpPr>
        <p:spPr bwMode="auto">
          <a:xfrm>
            <a:off x="9042400" y="1252538"/>
            <a:ext cx="0" cy="241141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spAutoFit/>
          </a:bodyPr>
          <a:lstStyle/>
          <a:p>
            <a:endParaRPr lang="ru-RU"/>
          </a:p>
        </p:txBody>
      </p:sp>
      <p:sp>
        <p:nvSpPr>
          <p:cNvPr id="21518" name="Text Box 47"/>
          <p:cNvSpPr txBox="1">
            <a:spLocks noChangeArrowheads="1"/>
          </p:cNvSpPr>
          <p:nvPr/>
        </p:nvSpPr>
        <p:spPr bwMode="auto">
          <a:xfrm>
            <a:off x="8580438" y="3619500"/>
            <a:ext cx="52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latin typeface="Arial" pitchFamily="34" charset="0"/>
              </a:rPr>
              <a:t>184</a:t>
            </a:r>
            <a:endParaRPr lang="ru-RU" altLang="ru-RU" sz="1600">
              <a:latin typeface="Arial" pitchFamily="34" charset="0"/>
            </a:endParaRPr>
          </a:p>
        </p:txBody>
      </p:sp>
      <p:sp>
        <p:nvSpPr>
          <p:cNvPr id="21519" name="TextBox 46"/>
          <p:cNvSpPr txBox="1">
            <a:spLocks noChangeArrowheads="1"/>
          </p:cNvSpPr>
          <p:nvPr/>
        </p:nvSpPr>
        <p:spPr bwMode="auto">
          <a:xfrm>
            <a:off x="2251075" y="354965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a:solidFill>
                  <a:srgbClr val="004A82"/>
                </a:solidFill>
                <a:latin typeface="Comic Sans MS" pitchFamily="66" charset="0"/>
              </a:rPr>
              <a:t>170</a:t>
            </a:r>
            <a:r>
              <a:rPr lang="en-US" altLang="ru-RU" sz="1800" b="1">
                <a:solidFill>
                  <a:srgbClr val="004A82"/>
                </a:solidFill>
                <a:latin typeface="Comic Sans MS" pitchFamily="66" charset="0"/>
              </a:rPr>
              <a:t> </a:t>
            </a:r>
            <a:r>
              <a:rPr lang="el-GR" altLang="ru-RU" sz="1800" b="1">
                <a:solidFill>
                  <a:srgbClr val="004A82"/>
                </a:solidFill>
                <a:latin typeface="Comic Sans MS" pitchFamily="66" charset="0"/>
              </a:rPr>
              <a:t>μ</a:t>
            </a:r>
            <a:r>
              <a:rPr lang="en-US" altLang="ru-RU" sz="1800" b="1">
                <a:solidFill>
                  <a:srgbClr val="004A82"/>
                </a:solidFill>
                <a:latin typeface="Comic Sans MS" pitchFamily="66" charset="0"/>
              </a:rPr>
              <a:t>s</a:t>
            </a:r>
            <a:endParaRPr lang="ru-RU" altLang="ru-RU" sz="1800" b="1">
              <a:solidFill>
                <a:srgbClr val="004A82"/>
              </a:solidFill>
              <a:latin typeface="Comic Sans MS" pitchFamily="66" charset="0"/>
            </a:endParaRPr>
          </a:p>
        </p:txBody>
      </p:sp>
      <p:sp>
        <p:nvSpPr>
          <p:cNvPr id="21520" name="TextBox 51"/>
          <p:cNvSpPr txBox="1">
            <a:spLocks noChangeArrowheads="1"/>
          </p:cNvSpPr>
          <p:nvPr/>
        </p:nvSpPr>
        <p:spPr bwMode="auto">
          <a:xfrm>
            <a:off x="2971800" y="2840038"/>
            <a:ext cx="873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4A82"/>
                </a:solidFill>
                <a:latin typeface="Comic Sans MS" pitchFamily="66" charset="0"/>
              </a:rPr>
              <a:t>0.7 ms</a:t>
            </a:r>
            <a:endParaRPr lang="ru-RU" altLang="ru-RU" sz="1600" b="1">
              <a:solidFill>
                <a:srgbClr val="004A82"/>
              </a:solidFill>
              <a:latin typeface="Comic Sans MS" pitchFamily="66" charset="0"/>
            </a:endParaRPr>
          </a:p>
        </p:txBody>
      </p:sp>
      <p:sp>
        <p:nvSpPr>
          <p:cNvPr id="21521" name="Text Box 48"/>
          <p:cNvSpPr txBox="1">
            <a:spLocks noChangeArrowheads="1"/>
          </p:cNvSpPr>
          <p:nvPr/>
        </p:nvSpPr>
        <p:spPr bwMode="auto">
          <a:xfrm>
            <a:off x="7620000" y="2120900"/>
            <a:ext cx="51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a:latin typeface="Arial" pitchFamily="34" charset="0"/>
              </a:rPr>
              <a:t>114</a:t>
            </a:r>
            <a:endParaRPr lang="ru-RU" altLang="ru-RU" sz="1600">
              <a:latin typeface="Arial" pitchFamily="34" charset="0"/>
            </a:endParaRPr>
          </a:p>
        </p:txBody>
      </p:sp>
      <p:grpSp>
        <p:nvGrpSpPr>
          <p:cNvPr id="5" name="Группа 59"/>
          <p:cNvGrpSpPr>
            <a:grpSpLocks/>
          </p:cNvGrpSpPr>
          <p:nvPr/>
        </p:nvGrpSpPr>
        <p:grpSpPr bwMode="auto">
          <a:xfrm>
            <a:off x="5143500" y="1366838"/>
            <a:ext cx="3113088" cy="2597150"/>
            <a:chOff x="5244683" y="1429141"/>
            <a:chExt cx="3041698" cy="2453204"/>
          </a:xfrm>
        </p:grpSpPr>
        <p:sp>
          <p:nvSpPr>
            <p:cNvPr id="21534" name="TextBox 47"/>
            <p:cNvSpPr txBox="1">
              <a:spLocks noChangeArrowheads="1"/>
            </p:cNvSpPr>
            <p:nvPr/>
          </p:nvSpPr>
          <p:spPr bwMode="auto">
            <a:xfrm>
              <a:off x="5244683" y="3533460"/>
              <a:ext cx="679113"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a:solidFill>
                    <a:srgbClr val="004A82"/>
                  </a:solidFill>
                  <a:latin typeface="Comic Sans MS" pitchFamily="66" charset="0"/>
                </a:rPr>
                <a:t>1</a:t>
              </a:r>
              <a:r>
                <a:rPr lang="en-US" altLang="ru-RU" sz="1800" b="1">
                  <a:solidFill>
                    <a:srgbClr val="004A82"/>
                  </a:solidFill>
                  <a:latin typeface="Comic Sans MS" pitchFamily="66" charset="0"/>
                </a:rPr>
                <a:t>1s</a:t>
              </a:r>
              <a:endParaRPr lang="ru-RU" altLang="ru-RU" sz="1800" b="1">
                <a:solidFill>
                  <a:srgbClr val="004A82"/>
                </a:solidFill>
                <a:latin typeface="Comic Sans MS" pitchFamily="66" charset="0"/>
              </a:endParaRPr>
            </a:p>
          </p:txBody>
        </p:sp>
        <p:sp>
          <p:nvSpPr>
            <p:cNvPr id="21535" name="TextBox 52"/>
            <p:cNvSpPr txBox="1">
              <a:spLocks noChangeArrowheads="1"/>
            </p:cNvSpPr>
            <p:nvPr/>
          </p:nvSpPr>
          <p:spPr bwMode="auto">
            <a:xfrm>
              <a:off x="5938103" y="2817180"/>
              <a:ext cx="1052587"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004A82"/>
                  </a:solidFill>
                  <a:latin typeface="Comic Sans MS" pitchFamily="66" charset="0"/>
                </a:rPr>
                <a:t>0.5 min</a:t>
              </a:r>
              <a:endParaRPr lang="ru-RU" altLang="ru-RU" sz="1800" b="1">
                <a:solidFill>
                  <a:srgbClr val="004A82"/>
                </a:solidFill>
                <a:latin typeface="Comic Sans MS" pitchFamily="66" charset="0"/>
              </a:endParaRPr>
            </a:p>
          </p:txBody>
        </p:sp>
        <p:sp>
          <p:nvSpPr>
            <p:cNvPr id="21536" name="TextBox 53"/>
            <p:cNvSpPr txBox="1">
              <a:spLocks noChangeArrowheads="1"/>
            </p:cNvSpPr>
            <p:nvPr/>
          </p:nvSpPr>
          <p:spPr bwMode="auto">
            <a:xfrm>
              <a:off x="6646762" y="2108520"/>
              <a:ext cx="782338" cy="34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004A82"/>
                  </a:solidFill>
                  <a:latin typeface="Comic Sans MS" pitchFamily="66" charset="0"/>
                </a:rPr>
                <a:t>2.5 s</a:t>
              </a:r>
              <a:endParaRPr lang="ru-RU" altLang="ru-RU" sz="1800" b="1">
                <a:solidFill>
                  <a:srgbClr val="004A82"/>
                </a:solidFill>
                <a:latin typeface="Comic Sans MS" pitchFamily="66" charset="0"/>
              </a:endParaRPr>
            </a:p>
          </p:txBody>
        </p:sp>
        <p:sp>
          <p:nvSpPr>
            <p:cNvPr id="21537" name="TextBox 53"/>
            <p:cNvSpPr txBox="1">
              <a:spLocks noChangeArrowheads="1"/>
            </p:cNvSpPr>
            <p:nvPr/>
          </p:nvSpPr>
          <p:spPr bwMode="auto">
            <a:xfrm>
              <a:off x="7357680" y="1429141"/>
              <a:ext cx="928701" cy="348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004A82"/>
                  </a:solidFill>
                  <a:latin typeface="Comic Sans MS" pitchFamily="66" charset="0"/>
                </a:rPr>
                <a:t>0.06 s</a:t>
              </a:r>
              <a:endParaRPr lang="ru-RU" altLang="ru-RU" sz="1800" b="1">
                <a:solidFill>
                  <a:srgbClr val="004A82"/>
                </a:solidFill>
                <a:latin typeface="Comic Sans MS" pitchFamily="66" charset="0"/>
              </a:endParaRPr>
            </a:p>
          </p:txBody>
        </p:sp>
      </p:grpSp>
      <p:sp>
        <p:nvSpPr>
          <p:cNvPr id="21523" name="TextBox 35"/>
          <p:cNvSpPr txBox="1">
            <a:spLocks noChangeArrowheads="1"/>
          </p:cNvSpPr>
          <p:nvPr/>
        </p:nvSpPr>
        <p:spPr bwMode="auto">
          <a:xfrm>
            <a:off x="2247900" y="636588"/>
            <a:ext cx="1417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000" b="1">
                <a:solidFill>
                  <a:srgbClr val="C00000"/>
                </a:solidFill>
              </a:rPr>
              <a:t>1999 - 2000</a:t>
            </a:r>
          </a:p>
        </p:txBody>
      </p:sp>
      <p:sp>
        <p:nvSpPr>
          <p:cNvPr id="21524" name="Прямоугольник 36"/>
          <p:cNvSpPr>
            <a:spLocks noChangeArrowheads="1"/>
          </p:cNvSpPr>
          <p:nvPr/>
        </p:nvSpPr>
        <p:spPr bwMode="auto">
          <a:xfrm>
            <a:off x="2212975" y="2849563"/>
            <a:ext cx="374650" cy="369887"/>
          </a:xfrm>
          <a:prstGeom prst="rect">
            <a:avLst/>
          </a:prstGeom>
          <a:solidFill>
            <a:schemeClr val="bg1"/>
          </a:solidFill>
          <a:ln>
            <a:noFill/>
          </a:ln>
          <a:extLst>
            <a:ext uri="{91240B29-F687-4F45-9708-019B960494DF}">
              <a14:hiddenLine xmlns:a14="http://schemas.microsoft.com/office/drawing/2010/main" w="3175" algn="ctr">
                <a:solidFill>
                  <a:srgbClr val="000000"/>
                </a:solidFill>
                <a:round/>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b="1">
              <a:solidFill>
                <a:srgbClr val="3333CC"/>
              </a:solidFill>
              <a:latin typeface="Arial" pitchFamily="34" charset="0"/>
            </a:endParaRPr>
          </a:p>
        </p:txBody>
      </p:sp>
      <p:grpSp>
        <p:nvGrpSpPr>
          <p:cNvPr id="3" name="Группа 60"/>
          <p:cNvGrpSpPr>
            <a:grpSpLocks/>
          </p:cNvGrpSpPr>
          <p:nvPr/>
        </p:nvGrpSpPr>
        <p:grpSpPr bwMode="auto">
          <a:xfrm>
            <a:off x="3475038" y="1344613"/>
            <a:ext cx="3779837" cy="2544762"/>
            <a:chOff x="3576197" y="1344768"/>
            <a:chExt cx="3780830" cy="2544411"/>
          </a:xfrm>
        </p:grpSpPr>
        <p:grpSp>
          <p:nvGrpSpPr>
            <p:cNvPr id="21526" name="Group 4"/>
            <p:cNvGrpSpPr>
              <a:grpSpLocks/>
            </p:cNvGrpSpPr>
            <p:nvPr/>
          </p:nvGrpSpPr>
          <p:grpSpPr bwMode="auto">
            <a:xfrm>
              <a:off x="4876976" y="1344768"/>
              <a:ext cx="2480051" cy="2541633"/>
              <a:chOff x="3399" y="891"/>
              <a:chExt cx="1569" cy="1592"/>
            </a:xfrm>
          </p:grpSpPr>
          <p:graphicFrame>
            <p:nvGraphicFramePr>
              <p:cNvPr id="21532" name="Object 5"/>
              <p:cNvGraphicFramePr>
                <a:graphicFrameLocks noChangeAspect="1"/>
              </p:cNvGraphicFramePr>
              <p:nvPr/>
            </p:nvGraphicFramePr>
            <p:xfrm>
              <a:off x="3399" y="903"/>
              <a:ext cx="1569" cy="1580"/>
            </p:xfrm>
            <a:graphic>
              <a:graphicData uri="http://schemas.openxmlformats.org/presentationml/2006/ole">
                <mc:AlternateContent xmlns:mc="http://schemas.openxmlformats.org/markup-compatibility/2006">
                  <mc:Choice xmlns:v="urn:schemas-microsoft-com:vml" Requires="v">
                    <p:oleObj spid="_x0000_s42176" name="CorelDRAW" r:id="rId6" imgW="2712720" imgH="2743200" progId="">
                      <p:embed/>
                    </p:oleObj>
                  </mc:Choice>
                  <mc:Fallback>
                    <p:oleObj name="CorelDRAW" r:id="rId6" imgW="2712720" imgH="2743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9" y="903"/>
                            <a:ext cx="1569" cy="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33" name="Object 6"/>
              <p:cNvGraphicFramePr>
                <a:graphicFrameLocks noChangeAspect="1"/>
              </p:cNvGraphicFramePr>
              <p:nvPr/>
            </p:nvGraphicFramePr>
            <p:xfrm>
              <a:off x="3604" y="891"/>
              <a:ext cx="1146" cy="1155"/>
            </p:xfrm>
            <a:graphic>
              <a:graphicData uri="http://schemas.openxmlformats.org/presentationml/2006/ole">
                <mc:AlternateContent xmlns:mc="http://schemas.openxmlformats.org/markup-compatibility/2006">
                  <mc:Choice xmlns:v="urn:schemas-microsoft-com:vml" Requires="v">
                    <p:oleObj spid="_x0000_s42177" name="CorelDRAW" r:id="rId8" imgW="1944624" imgH="1969008" progId="">
                      <p:embed/>
                    </p:oleObj>
                  </mc:Choice>
                  <mc:Fallback>
                    <p:oleObj name="CorelDRAW" r:id="rId8" imgW="1944624" imgH="1969008"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4" y="891"/>
                            <a:ext cx="1146" cy="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27" name="Text Box 7"/>
            <p:cNvSpPr txBox="1">
              <a:spLocks noChangeArrowheads="1"/>
            </p:cNvSpPr>
            <p:nvPr/>
          </p:nvSpPr>
          <p:spPr bwMode="auto">
            <a:xfrm>
              <a:off x="3576197" y="1352757"/>
              <a:ext cx="2477785" cy="110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2075" tIns="46038" rIns="92075" bIns="4603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ru-RU" sz="2200" baseline="30000">
                  <a:latin typeface="Arial" pitchFamily="34" charset="0"/>
                </a:rPr>
                <a:t>       </a:t>
              </a:r>
              <a:r>
                <a:rPr lang="en-US" altLang="ru-RU" sz="2200" b="1" baseline="30000">
                  <a:latin typeface="Arial" pitchFamily="34" charset="0"/>
                </a:rPr>
                <a:t>248</a:t>
              </a:r>
              <a:r>
                <a:rPr lang="en-US" altLang="ru-RU" sz="1800" b="1">
                  <a:latin typeface="Arial" pitchFamily="34" charset="0"/>
                </a:rPr>
                <a:t>Cm + </a:t>
              </a:r>
              <a:r>
                <a:rPr lang="en-US" altLang="ru-RU" sz="2400" b="1" baseline="30000">
                  <a:latin typeface="Arial" pitchFamily="34" charset="0"/>
                </a:rPr>
                <a:t>48</a:t>
              </a:r>
              <a:r>
                <a:rPr lang="en-US" altLang="ru-RU" sz="1800" b="1">
                  <a:latin typeface="Arial" pitchFamily="34" charset="0"/>
                </a:rPr>
                <a:t>Ca </a:t>
              </a:r>
              <a:r>
                <a:rPr lang="en-US" altLang="ru-RU" sz="1800" b="1"/>
                <a:t>→</a:t>
              </a:r>
              <a:endParaRPr lang="en-US" altLang="ru-RU" sz="1800" b="1">
                <a:latin typeface="Arial" pitchFamily="34" charset="0"/>
              </a:endParaRPr>
            </a:p>
            <a:p>
              <a:pPr>
                <a:spcBef>
                  <a:spcPts val="600"/>
                </a:spcBef>
                <a:buFontTx/>
                <a:buNone/>
              </a:pPr>
              <a:endParaRPr lang="en-US" altLang="ru-RU" sz="2200" baseline="30000">
                <a:latin typeface="Arial" pitchFamily="34" charset="0"/>
              </a:endParaRPr>
            </a:p>
            <a:p>
              <a:pPr>
                <a:spcBef>
                  <a:spcPts val="1200"/>
                </a:spcBef>
                <a:buFontTx/>
                <a:buNone/>
              </a:pPr>
              <a:r>
                <a:rPr lang="en-US" altLang="ru-RU" sz="2200" b="1" baseline="30000">
                  <a:latin typeface="Arial" pitchFamily="34" charset="0"/>
                </a:rPr>
                <a:t>244</a:t>
              </a:r>
              <a:r>
                <a:rPr lang="en-US" altLang="ru-RU" sz="1800" b="1">
                  <a:latin typeface="Arial" pitchFamily="34" charset="0"/>
                </a:rPr>
                <a:t>Pu + </a:t>
              </a:r>
              <a:r>
                <a:rPr lang="en-US" altLang="ru-RU" sz="2400" b="1" baseline="30000">
                  <a:latin typeface="Arial" pitchFamily="34" charset="0"/>
                </a:rPr>
                <a:t>48</a:t>
              </a:r>
              <a:r>
                <a:rPr lang="en-US" altLang="ru-RU" sz="1800" b="1">
                  <a:latin typeface="Arial" pitchFamily="34" charset="0"/>
                </a:rPr>
                <a:t>Ca </a:t>
              </a:r>
              <a:r>
                <a:rPr lang="en-US" altLang="ru-RU" sz="1800" b="1"/>
                <a:t>→       </a:t>
              </a:r>
              <a:endParaRPr lang="en-US" altLang="ru-RU" sz="1800" b="1">
                <a:latin typeface="Arial" pitchFamily="34" charset="0"/>
              </a:endParaRPr>
            </a:p>
          </p:txBody>
        </p:sp>
        <p:sp>
          <p:nvSpPr>
            <p:cNvPr id="21528" name="TextBox 40"/>
            <p:cNvSpPr txBox="1">
              <a:spLocks noChangeArrowheads="1"/>
            </p:cNvSpPr>
            <p:nvPr/>
          </p:nvSpPr>
          <p:spPr bwMode="auto">
            <a:xfrm>
              <a:off x="5781040" y="1369898"/>
              <a:ext cx="761820"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t>Z=116</a:t>
              </a:r>
              <a:endParaRPr lang="ru-RU" altLang="ru-RU" sz="1800" b="1"/>
            </a:p>
          </p:txBody>
        </p:sp>
        <p:sp>
          <p:nvSpPr>
            <p:cNvPr id="21529" name="TextBox 41"/>
            <p:cNvSpPr txBox="1">
              <a:spLocks noChangeArrowheads="1"/>
            </p:cNvSpPr>
            <p:nvPr/>
          </p:nvSpPr>
          <p:spPr bwMode="auto">
            <a:xfrm>
              <a:off x="5354320" y="2088716"/>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t>114</a:t>
              </a:r>
              <a:endParaRPr lang="ru-RU" altLang="ru-RU" sz="1800" b="1"/>
            </a:p>
          </p:txBody>
        </p:sp>
        <p:sp>
          <p:nvSpPr>
            <p:cNvPr id="21530" name="TextBox 42"/>
            <p:cNvSpPr txBox="1">
              <a:spLocks noChangeArrowheads="1"/>
            </p:cNvSpPr>
            <p:nvPr/>
          </p:nvSpPr>
          <p:spPr bwMode="auto">
            <a:xfrm>
              <a:off x="4631689" y="2803727"/>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t>112</a:t>
              </a:r>
              <a:endParaRPr lang="ru-RU" altLang="ru-RU" sz="1800" b="1"/>
            </a:p>
          </p:txBody>
        </p:sp>
        <p:sp>
          <p:nvSpPr>
            <p:cNvPr id="21531" name="TextBox 43"/>
            <p:cNvSpPr txBox="1">
              <a:spLocks noChangeArrowheads="1"/>
            </p:cNvSpPr>
            <p:nvPr/>
          </p:nvSpPr>
          <p:spPr bwMode="auto">
            <a:xfrm>
              <a:off x="4307840" y="3519864"/>
              <a:ext cx="535775" cy="36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t>110</a:t>
              </a:r>
              <a:endParaRPr lang="ru-RU" altLang="ru-RU" sz="1800" b="1"/>
            </a:p>
          </p:txBody>
        </p:sp>
      </p:grpSp>
    </p:spTree>
    <p:extLst>
      <p:ext uri="{BB962C8B-B14F-4D97-AF65-F5344CB8AC3E}">
        <p14:creationId xmlns:p14="http://schemas.microsoft.com/office/powerpoint/2010/main" val="547645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3"/>
          <p:cNvGraphicFramePr>
            <a:graphicFrameLocks noChangeAspect="1"/>
          </p:cNvGraphicFramePr>
          <p:nvPr/>
        </p:nvGraphicFramePr>
        <p:xfrm>
          <a:off x="107950" y="1557338"/>
          <a:ext cx="8851900" cy="4679950"/>
        </p:xfrm>
        <a:graphic>
          <a:graphicData uri="http://schemas.openxmlformats.org/presentationml/2006/ole">
            <mc:AlternateContent xmlns:mc="http://schemas.openxmlformats.org/markup-compatibility/2006">
              <mc:Choice xmlns:v="urn:schemas-microsoft-com:vml" Requires="v">
                <p:oleObj spid="_x0000_s43077" name="CorelDRAW" r:id="rId3" imgW="6080760" imgH="3221736" progId="CorelDraw.Graphic.16">
                  <p:embed/>
                </p:oleObj>
              </mc:Choice>
              <mc:Fallback>
                <p:oleObj name="CorelDRAW" r:id="rId3" imgW="6080760" imgH="3221736"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57338"/>
                        <a:ext cx="88519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Box 2"/>
          <p:cNvSpPr txBox="1">
            <a:spLocks noChangeArrowheads="1"/>
          </p:cNvSpPr>
          <p:nvPr/>
        </p:nvSpPr>
        <p:spPr bwMode="auto">
          <a:xfrm>
            <a:off x="2386335" y="260350"/>
            <a:ext cx="6434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dirty="0"/>
              <a:t>Summary decay properties of the Z-even isotopes observed </a:t>
            </a:r>
          </a:p>
          <a:p>
            <a:pPr eaLnBrk="1" hangingPunct="1">
              <a:spcBef>
                <a:spcPct val="0"/>
              </a:spcBef>
              <a:buFontTx/>
              <a:buNone/>
            </a:pPr>
            <a:r>
              <a:rPr lang="en-US" altLang="ru-RU" sz="2000" dirty="0"/>
              <a:t>in </a:t>
            </a:r>
            <a:r>
              <a:rPr lang="en-US" altLang="ru-RU" sz="2200" b="1" baseline="30000" dirty="0"/>
              <a:t>238</a:t>
            </a:r>
            <a:r>
              <a:rPr lang="en-US" altLang="ru-RU" sz="2000" b="1" dirty="0"/>
              <a:t>U, </a:t>
            </a:r>
            <a:r>
              <a:rPr lang="en-US" altLang="ru-RU" sz="2200" b="1" baseline="30000" dirty="0"/>
              <a:t>240,242, 244</a:t>
            </a:r>
            <a:r>
              <a:rPr lang="en-US" altLang="ru-RU" sz="2000" b="1" dirty="0"/>
              <a:t>Pu, </a:t>
            </a:r>
            <a:r>
              <a:rPr lang="en-US" altLang="ru-RU" sz="2200" b="1" baseline="30000" dirty="0"/>
              <a:t>245, 248</a:t>
            </a:r>
            <a:r>
              <a:rPr lang="en-US" altLang="ru-RU" sz="2000" b="1" dirty="0"/>
              <a:t>Cm </a:t>
            </a:r>
            <a:r>
              <a:rPr lang="en-US" altLang="ru-RU" sz="2000" dirty="0"/>
              <a:t>and</a:t>
            </a:r>
            <a:r>
              <a:rPr lang="en-US" altLang="ru-RU" sz="2000" b="1" dirty="0"/>
              <a:t> </a:t>
            </a:r>
            <a:r>
              <a:rPr lang="en-US" altLang="ru-RU" sz="2200" b="1" baseline="30000" dirty="0"/>
              <a:t>249</a:t>
            </a:r>
            <a:r>
              <a:rPr lang="en-US" altLang="ru-RU" sz="2000" b="1" dirty="0"/>
              <a:t>Cf </a:t>
            </a:r>
            <a:r>
              <a:rPr lang="en-US" altLang="ru-RU" sz="2000" dirty="0"/>
              <a:t>+ </a:t>
            </a:r>
            <a:r>
              <a:rPr lang="en-US" altLang="ru-RU" sz="2200" b="1" baseline="30000" dirty="0">
                <a:solidFill>
                  <a:srgbClr val="C00000"/>
                </a:solidFill>
              </a:rPr>
              <a:t>48</a:t>
            </a:r>
            <a:r>
              <a:rPr lang="en-US" altLang="ru-RU" sz="2000" b="1" dirty="0">
                <a:solidFill>
                  <a:srgbClr val="C00000"/>
                </a:solidFill>
              </a:rPr>
              <a:t>Ca</a:t>
            </a:r>
            <a:r>
              <a:rPr lang="en-US" altLang="ru-RU" sz="2000" dirty="0"/>
              <a:t> reactions</a:t>
            </a:r>
            <a:endParaRPr lang="ru-RU" altLang="ru-RU" sz="2000" dirty="0"/>
          </a:p>
        </p:txBody>
      </p:sp>
      <p:sp>
        <p:nvSpPr>
          <p:cNvPr id="22532" name="TextBox 4"/>
          <p:cNvSpPr txBox="1">
            <a:spLocks noChangeArrowheads="1"/>
          </p:cNvSpPr>
          <p:nvPr/>
        </p:nvSpPr>
        <p:spPr bwMode="auto">
          <a:xfrm>
            <a:off x="5465763" y="1231900"/>
            <a:ext cx="3328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1400" b="1" dirty="0">
                <a:solidFill>
                  <a:srgbClr val="005DA2"/>
                </a:solidFill>
                <a:latin typeface="Arial" pitchFamily="34" charset="0"/>
              </a:rPr>
              <a:t>Yu </a:t>
            </a:r>
            <a:r>
              <a:rPr lang="en-US" altLang="ru-RU" sz="1400" b="1" dirty="0" err="1">
                <a:solidFill>
                  <a:srgbClr val="005DA2"/>
                </a:solidFill>
                <a:latin typeface="Arial" pitchFamily="34" charset="0"/>
              </a:rPr>
              <a:t>Ts</a:t>
            </a:r>
            <a:r>
              <a:rPr lang="en-US" altLang="ru-RU" sz="1400" b="1" dirty="0">
                <a:solidFill>
                  <a:srgbClr val="005DA2"/>
                </a:solidFill>
                <a:latin typeface="Arial" pitchFamily="34" charset="0"/>
              </a:rPr>
              <a:t> </a:t>
            </a:r>
            <a:r>
              <a:rPr lang="en-US" altLang="ru-RU" sz="1400" b="1" dirty="0" err="1">
                <a:solidFill>
                  <a:srgbClr val="005DA2"/>
                </a:solidFill>
                <a:latin typeface="Arial" pitchFamily="34" charset="0"/>
              </a:rPr>
              <a:t>Oganessian</a:t>
            </a:r>
            <a:r>
              <a:rPr lang="en-US" altLang="ru-RU" sz="1400" b="1" dirty="0">
                <a:solidFill>
                  <a:srgbClr val="005DA2"/>
                </a:solidFill>
                <a:latin typeface="Arial" pitchFamily="34" charset="0"/>
              </a:rPr>
              <a:t> and V K </a:t>
            </a:r>
            <a:r>
              <a:rPr lang="en-US" altLang="ru-RU" sz="1400" b="1" dirty="0" err="1">
                <a:solidFill>
                  <a:srgbClr val="005DA2"/>
                </a:solidFill>
                <a:latin typeface="Arial" pitchFamily="34" charset="0"/>
              </a:rPr>
              <a:t>Utyonkov</a:t>
            </a:r>
            <a:r>
              <a:rPr lang="en-US" altLang="ru-RU" sz="1400" b="1" dirty="0">
                <a:solidFill>
                  <a:srgbClr val="005DA2"/>
                </a:solidFill>
                <a:latin typeface="Arial" pitchFamily="34" charset="0"/>
              </a:rPr>
              <a:t>,</a:t>
            </a:r>
          </a:p>
          <a:p>
            <a:pPr algn="r" eaLnBrk="1" hangingPunct="1">
              <a:spcBef>
                <a:spcPct val="0"/>
              </a:spcBef>
              <a:buFontTx/>
              <a:buNone/>
            </a:pPr>
            <a:r>
              <a:rPr lang="en-US" altLang="ru-RU" sz="1400" b="1" dirty="0">
                <a:solidFill>
                  <a:srgbClr val="005DA2"/>
                </a:solidFill>
                <a:latin typeface="Arial" pitchFamily="34" charset="0"/>
              </a:rPr>
              <a:t> Rep. </a:t>
            </a:r>
            <a:r>
              <a:rPr lang="en-US" altLang="ru-RU" sz="1400" b="1" dirty="0" err="1">
                <a:solidFill>
                  <a:srgbClr val="005DA2"/>
                </a:solidFill>
                <a:latin typeface="Arial" pitchFamily="34" charset="0"/>
              </a:rPr>
              <a:t>Prog</a:t>
            </a:r>
            <a:r>
              <a:rPr lang="en-US" altLang="ru-RU" sz="1400" b="1" dirty="0">
                <a:solidFill>
                  <a:srgbClr val="005DA2"/>
                </a:solidFill>
                <a:latin typeface="Arial" pitchFamily="34" charset="0"/>
              </a:rPr>
              <a:t>. Phys. 78 (2015) 036301</a:t>
            </a:r>
            <a:endParaRPr lang="ru-RU" altLang="ru-RU" sz="1400" b="1" dirty="0">
              <a:solidFill>
                <a:srgbClr val="005DA2"/>
              </a:solidFill>
              <a:latin typeface="Arial" pitchFamily="34" charset="0"/>
            </a:endParaRPr>
          </a:p>
        </p:txBody>
      </p:sp>
      <p:sp>
        <p:nvSpPr>
          <p:cNvPr id="22533" name="TextBox 6"/>
          <p:cNvSpPr txBox="1">
            <a:spLocks noChangeArrowheads="1"/>
          </p:cNvSpPr>
          <p:nvPr/>
        </p:nvSpPr>
        <p:spPr bwMode="auto">
          <a:xfrm>
            <a:off x="369888" y="1238250"/>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000" b="1">
                <a:solidFill>
                  <a:srgbClr val="C00000"/>
                </a:solidFill>
              </a:rPr>
              <a:t>20</a:t>
            </a:r>
            <a:r>
              <a:rPr lang="en-US" altLang="ru-RU" sz="2000" b="1">
                <a:solidFill>
                  <a:srgbClr val="C00000"/>
                </a:solidFill>
              </a:rPr>
              <a:t>15</a:t>
            </a:r>
            <a:endParaRPr lang="ru-RU" altLang="ru-RU" sz="2000" b="1">
              <a:solidFill>
                <a:srgbClr val="C00000"/>
              </a:solidFill>
            </a:endParaRPr>
          </a:p>
        </p:txBody>
      </p:sp>
      <p:sp>
        <p:nvSpPr>
          <p:cNvPr id="2" name="TextBox 1"/>
          <p:cNvSpPr txBox="1"/>
          <p:nvPr/>
        </p:nvSpPr>
        <p:spPr>
          <a:xfrm>
            <a:off x="552575" y="383529"/>
            <a:ext cx="1044325" cy="461665"/>
          </a:xfrm>
          <a:prstGeom prst="rect">
            <a:avLst/>
          </a:prstGeom>
          <a:noFill/>
        </p:spPr>
        <p:txBody>
          <a:bodyPr wrap="none" rtlCol="0">
            <a:spAutoFit/>
          </a:bodyPr>
          <a:lstStyle/>
          <a:p>
            <a:r>
              <a:rPr lang="en-US" sz="2400" b="1" dirty="0" smtClean="0">
                <a:solidFill>
                  <a:srgbClr val="0000CC"/>
                </a:solidFill>
              </a:rPr>
              <a:t>Z-even</a:t>
            </a:r>
            <a:endParaRPr lang="ru-RU" sz="2400" b="1" dirty="0">
              <a:solidFill>
                <a:srgbClr val="0000CC"/>
              </a:solidFill>
            </a:endParaRPr>
          </a:p>
        </p:txBody>
      </p:sp>
      <p:sp>
        <p:nvSpPr>
          <p:cNvPr id="9" name="TextBox 8"/>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7826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Прямая соединительная линия 32"/>
          <p:cNvCxnSpPr/>
          <p:nvPr/>
        </p:nvCxnSpPr>
        <p:spPr>
          <a:xfrm flipH="1">
            <a:off x="3116263" y="4268789"/>
            <a:ext cx="317500"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flipV="1">
            <a:off x="3749675" y="3322639"/>
            <a:ext cx="330200" cy="274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530" name="Object 2"/>
          <p:cNvGraphicFramePr>
            <a:graphicFrameLocks noChangeAspect="1"/>
          </p:cNvGraphicFramePr>
          <p:nvPr/>
        </p:nvGraphicFramePr>
        <p:xfrm>
          <a:off x="793750" y="844551"/>
          <a:ext cx="7450138" cy="5680075"/>
        </p:xfrm>
        <a:graphic>
          <a:graphicData uri="http://schemas.openxmlformats.org/presentationml/2006/ole">
            <mc:AlternateContent xmlns:mc="http://schemas.openxmlformats.org/markup-compatibility/2006">
              <mc:Choice xmlns:v="urn:schemas-microsoft-com:vml" Requires="v">
                <p:oleObj spid="_x0000_s44158" name="CorelDRAW" r:id="rId4" imgW="8531640" imgH="6503760" progId="">
                  <p:embed/>
                </p:oleObj>
              </mc:Choice>
              <mc:Fallback>
                <p:oleObj name="CorelDRAW" r:id="rId4" imgW="8531640" imgH="6503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 y="844551"/>
                        <a:ext cx="7450138" cy="56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2534" name="TextBox 5"/>
          <p:cNvSpPr txBox="1">
            <a:spLocks noChangeArrowheads="1"/>
          </p:cNvSpPr>
          <p:nvPr/>
        </p:nvSpPr>
        <p:spPr bwMode="auto">
          <a:xfrm>
            <a:off x="827090" y="333377"/>
            <a:ext cx="1758495" cy="430887"/>
          </a:xfrm>
          <a:prstGeom prst="rect">
            <a:avLst/>
          </a:prstGeom>
          <a:noFill/>
          <a:ln w="9525">
            <a:noFill/>
            <a:miter lim="800000"/>
            <a:headEnd/>
            <a:tailEnd/>
          </a:ln>
        </p:spPr>
        <p:txBody>
          <a:bodyPr wrap="none">
            <a:spAutoFit/>
          </a:bodyPr>
          <a:lstStyle/>
          <a:p>
            <a:r>
              <a:rPr lang="en-US" sz="2200" b="1" dirty="0">
                <a:solidFill>
                  <a:srgbClr val="0000FF"/>
                </a:solidFill>
                <a:latin typeface="+mn-lt"/>
              </a:rPr>
              <a:t>Alpha - decay</a:t>
            </a:r>
            <a:endParaRPr lang="ru-RU" sz="2200" b="1" dirty="0">
              <a:solidFill>
                <a:srgbClr val="0000FF"/>
              </a:solidFill>
              <a:latin typeface="+mn-lt"/>
            </a:endParaRPr>
          </a:p>
        </p:txBody>
      </p:sp>
      <p:sp>
        <p:nvSpPr>
          <p:cNvPr id="24581" name="TextBox 4"/>
          <p:cNvSpPr txBox="1">
            <a:spLocks noChangeArrowheads="1"/>
          </p:cNvSpPr>
          <p:nvPr/>
        </p:nvSpPr>
        <p:spPr bwMode="auto">
          <a:xfrm>
            <a:off x="1835152" y="981077"/>
            <a:ext cx="4500271" cy="615553"/>
          </a:xfrm>
          <a:prstGeom prst="rect">
            <a:avLst/>
          </a:prstGeom>
          <a:solidFill>
            <a:schemeClr val="bg1"/>
          </a:solidFill>
          <a:ln w="9525">
            <a:noFill/>
            <a:miter lim="800000"/>
            <a:headEnd/>
            <a:tailEnd/>
          </a:ln>
        </p:spPr>
        <p:txBody>
          <a:bodyPr wrap="none">
            <a:spAutoFit/>
          </a:bodyPr>
          <a:lstStyle/>
          <a:p>
            <a:pPr>
              <a:defRPr/>
            </a:pPr>
            <a:r>
              <a:rPr lang="en-US" b="1" dirty="0"/>
              <a:t>Theory  </a:t>
            </a:r>
            <a:r>
              <a:rPr lang="en-US" b="1" dirty="0">
                <a:solidFill>
                  <a:srgbClr val="0067B4"/>
                </a:solidFill>
                <a:latin typeface="+mn-lt"/>
                <a:cs typeface="Arial" charset="0"/>
              </a:rPr>
              <a:t> </a:t>
            </a:r>
            <a:r>
              <a:rPr lang="en-US" sz="1600" b="1" dirty="0">
                <a:solidFill>
                  <a:srgbClr val="0067B4"/>
                </a:solidFill>
                <a:latin typeface="+mn-lt"/>
                <a:cs typeface="Arial" charset="0"/>
              </a:rPr>
              <a:t>I. </a:t>
            </a:r>
            <a:r>
              <a:rPr lang="en-US" sz="1600" b="1" dirty="0" err="1">
                <a:solidFill>
                  <a:srgbClr val="0067B4"/>
                </a:solidFill>
                <a:latin typeface="+mn-lt"/>
                <a:cs typeface="Arial" charset="0"/>
              </a:rPr>
              <a:t>Muntian</a:t>
            </a:r>
            <a:r>
              <a:rPr lang="en-US" sz="1600" b="1" dirty="0">
                <a:solidFill>
                  <a:srgbClr val="0067B4"/>
                </a:solidFill>
                <a:latin typeface="+mn-lt"/>
                <a:cs typeface="Arial" charset="0"/>
              </a:rPr>
              <a:t>, Z. </a:t>
            </a:r>
            <a:r>
              <a:rPr lang="en-US" sz="1600" b="1" dirty="0" err="1">
                <a:solidFill>
                  <a:srgbClr val="0067B4"/>
                </a:solidFill>
                <a:latin typeface="+mn-lt"/>
                <a:cs typeface="Arial" charset="0"/>
              </a:rPr>
              <a:t>Patyk</a:t>
            </a:r>
            <a:r>
              <a:rPr lang="en-US" sz="1600" b="1" dirty="0">
                <a:solidFill>
                  <a:srgbClr val="0067B4"/>
                </a:solidFill>
                <a:latin typeface="+mn-lt"/>
                <a:cs typeface="Arial" charset="0"/>
              </a:rPr>
              <a:t>, and A. </a:t>
            </a:r>
            <a:r>
              <a:rPr lang="en-US" sz="1600" b="1" dirty="0" err="1">
                <a:solidFill>
                  <a:srgbClr val="0067B4"/>
                </a:solidFill>
                <a:latin typeface="+mn-lt"/>
                <a:cs typeface="Arial" charset="0"/>
              </a:rPr>
              <a:t>Sobiczewski</a:t>
            </a:r>
            <a:endParaRPr lang="en-US" sz="1600" b="1" i="1" dirty="0">
              <a:solidFill>
                <a:srgbClr val="0067B4"/>
              </a:solidFill>
              <a:latin typeface="+mn-lt"/>
              <a:cs typeface="Arial" charset="0"/>
            </a:endParaRPr>
          </a:p>
          <a:p>
            <a:pPr>
              <a:defRPr/>
            </a:pPr>
            <a:r>
              <a:rPr lang="en-US" sz="1600" b="1" dirty="0">
                <a:solidFill>
                  <a:srgbClr val="0067B4"/>
                </a:solidFill>
                <a:latin typeface="+mn-lt"/>
                <a:cs typeface="Arial" charset="0"/>
              </a:rPr>
              <a:t>                                            Phys. At. </a:t>
            </a:r>
            <a:r>
              <a:rPr lang="en-US" sz="1600" b="1" dirty="0" err="1">
                <a:solidFill>
                  <a:srgbClr val="0067B4"/>
                </a:solidFill>
                <a:latin typeface="+mn-lt"/>
                <a:cs typeface="Arial" charset="0"/>
              </a:rPr>
              <a:t>Nucl</a:t>
            </a:r>
            <a:r>
              <a:rPr lang="en-US" sz="1600" b="1" dirty="0">
                <a:solidFill>
                  <a:srgbClr val="0067B4"/>
                </a:solidFill>
                <a:latin typeface="+mn-lt"/>
                <a:cs typeface="Arial" charset="0"/>
              </a:rPr>
              <a:t>. 66, (2003)</a:t>
            </a:r>
            <a:endParaRPr lang="ru-RU" sz="1600" b="1" dirty="0">
              <a:solidFill>
                <a:srgbClr val="0067B4"/>
              </a:solidFill>
              <a:latin typeface="+mn-lt"/>
              <a:cs typeface="Arial" charset="0"/>
            </a:endParaRPr>
          </a:p>
        </p:txBody>
      </p:sp>
      <p:sp>
        <p:nvSpPr>
          <p:cNvPr id="22536" name="TextBox 7"/>
          <p:cNvSpPr txBox="1">
            <a:spLocks noChangeArrowheads="1"/>
          </p:cNvSpPr>
          <p:nvPr/>
        </p:nvSpPr>
        <p:spPr bwMode="auto">
          <a:xfrm>
            <a:off x="2417764" y="1327151"/>
            <a:ext cx="928459" cy="369332"/>
          </a:xfrm>
          <a:prstGeom prst="rect">
            <a:avLst/>
          </a:prstGeom>
          <a:solidFill>
            <a:schemeClr val="bg1"/>
          </a:solidFill>
          <a:ln w="9525">
            <a:noFill/>
            <a:miter lim="800000"/>
            <a:headEnd/>
            <a:tailEnd/>
          </a:ln>
        </p:spPr>
        <p:txBody>
          <a:bodyPr wrap="none">
            <a:spAutoFit/>
          </a:bodyPr>
          <a:lstStyle/>
          <a:p>
            <a:r>
              <a:rPr lang="en-US" b="1"/>
              <a:t>Z-even</a:t>
            </a:r>
            <a:endParaRPr lang="ru-RU" b="1"/>
          </a:p>
        </p:txBody>
      </p:sp>
      <p:sp>
        <p:nvSpPr>
          <p:cNvPr id="14" name="Овал 13"/>
          <p:cNvSpPr/>
          <p:nvPr/>
        </p:nvSpPr>
        <p:spPr>
          <a:xfrm>
            <a:off x="5568952" y="2060576"/>
            <a:ext cx="144463"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16" name="Прямая соединительная линия 15"/>
          <p:cNvCxnSpPr/>
          <p:nvPr/>
        </p:nvCxnSpPr>
        <p:spPr>
          <a:xfrm>
            <a:off x="5646740" y="2130425"/>
            <a:ext cx="149225" cy="219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4935538" y="1968502"/>
            <a:ext cx="144462"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19" name="Прямая соединительная линия 18"/>
          <p:cNvCxnSpPr/>
          <p:nvPr/>
        </p:nvCxnSpPr>
        <p:spPr>
          <a:xfrm>
            <a:off x="5002213" y="2038351"/>
            <a:ext cx="176212" cy="484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rot="12504038">
            <a:off x="3681413" y="3248025"/>
            <a:ext cx="144462"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sp>
        <p:nvSpPr>
          <p:cNvPr id="28" name="Овал 27"/>
          <p:cNvSpPr/>
          <p:nvPr/>
        </p:nvSpPr>
        <p:spPr>
          <a:xfrm>
            <a:off x="3040063" y="4572001"/>
            <a:ext cx="144462"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grpSp>
        <p:nvGrpSpPr>
          <p:cNvPr id="2" name="Группа 59"/>
          <p:cNvGrpSpPr>
            <a:grpSpLocks/>
          </p:cNvGrpSpPr>
          <p:nvPr/>
        </p:nvGrpSpPr>
        <p:grpSpPr bwMode="auto">
          <a:xfrm>
            <a:off x="2843215" y="1381126"/>
            <a:ext cx="4784117" cy="4056063"/>
            <a:chOff x="2843214" y="1381125"/>
            <a:chExt cx="4784117" cy="4056063"/>
          </a:xfrm>
        </p:grpSpPr>
        <p:grpSp>
          <p:nvGrpSpPr>
            <p:cNvPr id="3" name="Группа 9"/>
            <p:cNvGrpSpPr>
              <a:grpSpLocks/>
            </p:cNvGrpSpPr>
            <p:nvPr/>
          </p:nvGrpSpPr>
          <p:grpSpPr bwMode="auto">
            <a:xfrm>
              <a:off x="2843214" y="1381125"/>
              <a:ext cx="4784117" cy="4056063"/>
              <a:chOff x="2843214" y="1381844"/>
              <a:chExt cx="4783686" cy="4056062"/>
            </a:xfrm>
          </p:grpSpPr>
          <p:graphicFrame>
            <p:nvGraphicFramePr>
              <p:cNvPr id="22531" name="Object 3"/>
              <p:cNvGraphicFramePr>
                <a:graphicFrameLocks noChangeAspect="1"/>
              </p:cNvGraphicFramePr>
              <p:nvPr/>
            </p:nvGraphicFramePr>
            <p:xfrm>
              <a:off x="2843214" y="1381844"/>
              <a:ext cx="4664073" cy="4056062"/>
            </p:xfrm>
            <a:graphic>
              <a:graphicData uri="http://schemas.openxmlformats.org/presentationml/2006/ole">
                <mc:AlternateContent xmlns:mc="http://schemas.openxmlformats.org/markup-compatibility/2006">
                  <mc:Choice xmlns:v="urn:schemas-microsoft-com:vml" Requires="v">
                    <p:oleObj spid="_x0000_s44159" name="CorelDRAW" r:id="rId6" imgW="5308560" imgH="4616640" progId="">
                      <p:embed/>
                    </p:oleObj>
                  </mc:Choice>
                  <mc:Fallback>
                    <p:oleObj name="CorelDRAW" r:id="rId6" imgW="5308560" imgH="4616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4" y="1381844"/>
                            <a:ext cx="4664073"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2569" name="TextBox 6"/>
              <p:cNvSpPr txBox="1">
                <a:spLocks noChangeArrowheads="1"/>
              </p:cNvSpPr>
              <p:nvPr/>
            </p:nvSpPr>
            <p:spPr bwMode="auto">
              <a:xfrm>
                <a:off x="6156176" y="4497545"/>
                <a:ext cx="671918" cy="369332"/>
              </a:xfrm>
              <a:prstGeom prst="rect">
                <a:avLst/>
              </a:prstGeom>
              <a:solidFill>
                <a:schemeClr val="bg1"/>
              </a:solidFill>
              <a:ln w="9525">
                <a:noFill/>
                <a:miter lim="800000"/>
                <a:headEnd/>
                <a:tailEnd/>
              </a:ln>
            </p:spPr>
            <p:txBody>
              <a:bodyPr wrap="none">
                <a:spAutoFit/>
              </a:bodyPr>
              <a:lstStyle/>
              <a:p>
                <a:r>
                  <a:rPr lang="en-US" b="1"/>
                  <a:t>Exp.</a:t>
                </a:r>
                <a:endParaRPr lang="ru-RU" b="1"/>
              </a:p>
            </p:txBody>
          </p:sp>
          <p:sp>
            <p:nvSpPr>
              <p:cNvPr id="22570" name="TextBox 8"/>
              <p:cNvSpPr txBox="1">
                <a:spLocks noChangeArrowheads="1"/>
              </p:cNvSpPr>
              <p:nvPr/>
            </p:nvSpPr>
            <p:spPr bwMode="auto">
              <a:xfrm>
                <a:off x="6698525" y="4808451"/>
                <a:ext cx="928375" cy="369332"/>
              </a:xfrm>
              <a:prstGeom prst="rect">
                <a:avLst/>
              </a:prstGeom>
              <a:solidFill>
                <a:schemeClr val="bg1"/>
              </a:solidFill>
              <a:ln w="9525">
                <a:noFill/>
                <a:miter lim="800000"/>
                <a:headEnd/>
                <a:tailEnd/>
              </a:ln>
            </p:spPr>
            <p:txBody>
              <a:bodyPr wrap="none">
                <a:spAutoFit/>
              </a:bodyPr>
              <a:lstStyle/>
              <a:p>
                <a:r>
                  <a:rPr lang="en-US" b="1"/>
                  <a:t>Z-even</a:t>
                </a:r>
                <a:endParaRPr lang="ru-RU" b="1"/>
              </a:p>
            </p:txBody>
          </p:sp>
        </p:grpSp>
        <p:grpSp>
          <p:nvGrpSpPr>
            <p:cNvPr id="4" name="Группа 58"/>
            <p:cNvGrpSpPr>
              <a:grpSpLocks/>
            </p:cNvGrpSpPr>
            <p:nvPr/>
          </p:nvGrpSpPr>
          <p:grpSpPr bwMode="auto">
            <a:xfrm>
              <a:off x="3022600" y="2349500"/>
              <a:ext cx="2724388" cy="2094548"/>
              <a:chOff x="3022600" y="2349500"/>
              <a:chExt cx="2724388" cy="2094548"/>
            </a:xfrm>
          </p:grpSpPr>
          <p:sp>
            <p:nvSpPr>
              <p:cNvPr id="21" name="Овал 20"/>
              <p:cNvSpPr/>
              <p:nvPr/>
            </p:nvSpPr>
            <p:spPr>
              <a:xfrm>
                <a:off x="4314825" y="2349500"/>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24" name="Прямая соединительная линия 23"/>
              <p:cNvCxnSpPr/>
              <p:nvPr/>
            </p:nvCxnSpPr>
            <p:spPr>
              <a:xfrm>
                <a:off x="4389438" y="2420938"/>
                <a:ext cx="307975" cy="493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Группа 72"/>
              <p:cNvGrpSpPr>
                <a:grpSpLocks/>
              </p:cNvGrpSpPr>
              <p:nvPr/>
            </p:nvGrpSpPr>
            <p:grpSpPr bwMode="auto">
              <a:xfrm>
                <a:off x="4905375" y="2644458"/>
                <a:ext cx="196850" cy="144462"/>
                <a:chOff x="4905080" y="2636912"/>
                <a:chExt cx="197758" cy="144016"/>
              </a:xfrm>
            </p:grpSpPr>
            <p:sp>
              <p:nvSpPr>
                <p:cNvPr id="39" name="Овал 38"/>
                <p:cNvSpPr/>
                <p:nvPr/>
              </p:nvSpPr>
              <p:spPr>
                <a:xfrm>
                  <a:off x="4932192" y="2637228"/>
                  <a:ext cx="143534" cy="1440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45" name="Прямая соединительная линия 44"/>
                <p:cNvCxnSpPr/>
                <p:nvPr/>
              </p:nvCxnSpPr>
              <p:spPr>
                <a:xfrm flipV="1">
                  <a:off x="4905080" y="2740097"/>
                  <a:ext cx="189784" cy="1582"/>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4913055" y="2676793"/>
                  <a:ext cx="189783"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0" name="Прямая соединительная линия 49"/>
              <p:cNvCxnSpPr/>
              <p:nvPr/>
            </p:nvCxnSpPr>
            <p:spPr>
              <a:xfrm>
                <a:off x="5003800" y="2708275"/>
                <a:ext cx="341313" cy="766763"/>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6" name="Группа 53"/>
              <p:cNvGrpSpPr/>
              <p:nvPr/>
            </p:nvGrpSpPr>
            <p:grpSpPr>
              <a:xfrm>
                <a:off x="4275584" y="2404502"/>
                <a:ext cx="197758" cy="144016"/>
                <a:chOff x="8067625" y="2100471"/>
                <a:chExt cx="197758" cy="144016"/>
              </a:xfrm>
              <a:solidFill>
                <a:srgbClr val="FF0000"/>
              </a:solidFill>
            </p:grpSpPr>
            <p:sp>
              <p:nvSpPr>
                <p:cNvPr id="55" name="Овал 54"/>
                <p:cNvSpPr/>
                <p:nvPr/>
              </p:nvSpPr>
              <p:spPr>
                <a:xfrm>
                  <a:off x="8094677" y="2100471"/>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56" name="Прямая соединительная линия 55"/>
                <p:cNvCxnSpPr/>
                <p:nvPr/>
              </p:nvCxnSpPr>
              <p:spPr>
                <a:xfrm flipV="1">
                  <a:off x="8067625" y="2200270"/>
                  <a:ext cx="190138" cy="784"/>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V="1">
                  <a:off x="8075245" y="2143120"/>
                  <a:ext cx="190138" cy="784"/>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8" name="Прямая соединительная линия 57"/>
              <p:cNvCxnSpPr/>
              <p:nvPr/>
            </p:nvCxnSpPr>
            <p:spPr>
              <a:xfrm>
                <a:off x="4375150" y="2470150"/>
                <a:ext cx="319088" cy="798513"/>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7" name="Группа 53"/>
              <p:cNvGrpSpPr>
                <a:grpSpLocks/>
              </p:cNvGrpSpPr>
              <p:nvPr/>
            </p:nvGrpSpPr>
            <p:grpSpPr bwMode="auto">
              <a:xfrm>
                <a:off x="3022600" y="3360738"/>
                <a:ext cx="830263" cy="1083310"/>
                <a:chOff x="3022600" y="3360738"/>
                <a:chExt cx="830263" cy="1083310"/>
              </a:xfrm>
            </p:grpSpPr>
            <p:grpSp>
              <p:nvGrpSpPr>
                <p:cNvPr id="8" name="Группа 71"/>
                <p:cNvGrpSpPr>
                  <a:grpSpLocks/>
                </p:cNvGrpSpPr>
                <p:nvPr/>
              </p:nvGrpSpPr>
              <p:grpSpPr bwMode="auto">
                <a:xfrm>
                  <a:off x="3654425" y="3360738"/>
                  <a:ext cx="198438" cy="144462"/>
                  <a:chOff x="3654564" y="3304034"/>
                  <a:chExt cx="197758" cy="144016"/>
                </a:xfrm>
              </p:grpSpPr>
              <p:sp>
                <p:nvSpPr>
                  <p:cNvPr id="64" name="Овал 63"/>
                  <p:cNvSpPr/>
                  <p:nvPr/>
                </p:nvSpPr>
                <p:spPr>
                  <a:xfrm>
                    <a:off x="3681460" y="3304034"/>
                    <a:ext cx="143967"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65" name="Прямая соединительная линия 64"/>
                  <p:cNvCxnSpPr/>
                  <p:nvPr/>
                </p:nvCxnSpPr>
                <p:spPr>
                  <a:xfrm flipV="1">
                    <a:off x="3654564" y="3411651"/>
                    <a:ext cx="189847"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3662475" y="3335686"/>
                    <a:ext cx="189847"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Группа 70"/>
                <p:cNvGrpSpPr>
                  <a:grpSpLocks/>
                </p:cNvGrpSpPr>
                <p:nvPr/>
              </p:nvGrpSpPr>
              <p:grpSpPr bwMode="auto">
                <a:xfrm>
                  <a:off x="3022600" y="4278948"/>
                  <a:ext cx="196850" cy="165100"/>
                  <a:chOff x="3022114" y="4237067"/>
                  <a:chExt cx="197758" cy="164614"/>
                </a:xfrm>
              </p:grpSpPr>
              <p:sp>
                <p:nvSpPr>
                  <p:cNvPr id="68" name="Овал 67"/>
                  <p:cNvSpPr/>
                  <p:nvPr/>
                </p:nvSpPr>
                <p:spPr>
                  <a:xfrm>
                    <a:off x="3049226" y="4247513"/>
                    <a:ext cx="143534" cy="1440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69" name="Прямая соединительная линия 68"/>
                  <p:cNvCxnSpPr/>
                  <p:nvPr/>
                </p:nvCxnSpPr>
                <p:spPr>
                  <a:xfrm flipV="1">
                    <a:off x="3022114" y="4401048"/>
                    <a:ext cx="189784"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flipV="1">
                    <a:off x="3030089" y="4236434"/>
                    <a:ext cx="189783"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4" name="Прямая соединительная линия 73"/>
                <p:cNvCxnSpPr/>
                <p:nvPr/>
              </p:nvCxnSpPr>
              <p:spPr>
                <a:xfrm>
                  <a:off x="3116263" y="4357688"/>
                  <a:ext cx="293687" cy="7937"/>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Группа 51"/>
              <p:cNvGrpSpPr>
                <a:grpSpLocks/>
              </p:cNvGrpSpPr>
              <p:nvPr/>
            </p:nvGrpSpPr>
            <p:grpSpPr bwMode="auto">
              <a:xfrm>
                <a:off x="5549230" y="2556902"/>
                <a:ext cx="197758" cy="144016"/>
                <a:chOff x="5549230" y="2556902"/>
                <a:chExt cx="197758" cy="144016"/>
              </a:xfrm>
            </p:grpSpPr>
            <p:sp>
              <p:nvSpPr>
                <p:cNvPr id="47" name="Овал 46"/>
                <p:cNvSpPr/>
                <p:nvPr/>
              </p:nvSpPr>
              <p:spPr>
                <a:xfrm>
                  <a:off x="5573713" y="2557463"/>
                  <a:ext cx="146050"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endParaRPr lang="ru-RU" dirty="0"/>
                </a:p>
              </p:txBody>
            </p:sp>
            <p:cxnSp>
              <p:nvCxnSpPr>
                <p:cNvPr id="49" name="Прямая соединительная линия 48"/>
                <p:cNvCxnSpPr/>
                <p:nvPr/>
              </p:nvCxnSpPr>
              <p:spPr>
                <a:xfrm flipV="1">
                  <a:off x="5546725" y="2668588"/>
                  <a:ext cx="192088"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5554663" y="2589213"/>
                  <a:ext cx="192087" cy="0"/>
                </a:xfrm>
                <a:prstGeom prst="line">
                  <a:avLst/>
                </a:prstGeom>
                <a:solidFill>
                  <a:srgbClr val="FF0000"/>
                </a:solidFill>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785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282702" y="681039"/>
          <a:ext cx="7034213" cy="5700712"/>
        </p:xfrm>
        <a:graphic>
          <a:graphicData uri="http://schemas.openxmlformats.org/presentationml/2006/ole">
            <mc:AlternateContent xmlns:mc="http://schemas.openxmlformats.org/markup-compatibility/2006">
              <mc:Choice xmlns:v="urn:schemas-microsoft-com:vml" Requires="v">
                <p:oleObj spid="_x0000_s45124" name="CorelDRAW" r:id="rId3" imgW="8193240" imgH="6654240" progId="CorelDraw.Graphic.16">
                  <p:embed/>
                </p:oleObj>
              </mc:Choice>
              <mc:Fallback>
                <p:oleObj name="CorelDRAW" r:id="rId3" imgW="8193240" imgH="6654240"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2" y="681039"/>
                        <a:ext cx="7034213" cy="57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3555" name="TextBox 5"/>
          <p:cNvSpPr txBox="1">
            <a:spLocks noChangeArrowheads="1"/>
          </p:cNvSpPr>
          <p:nvPr/>
        </p:nvSpPr>
        <p:spPr bwMode="auto">
          <a:xfrm>
            <a:off x="539750" y="404814"/>
            <a:ext cx="2595006" cy="430887"/>
          </a:xfrm>
          <a:prstGeom prst="rect">
            <a:avLst/>
          </a:prstGeom>
          <a:noFill/>
          <a:ln w="9525">
            <a:noFill/>
            <a:miter lim="800000"/>
            <a:headEnd/>
            <a:tailEnd/>
          </a:ln>
        </p:spPr>
        <p:txBody>
          <a:bodyPr wrap="none">
            <a:spAutoFit/>
          </a:bodyPr>
          <a:lstStyle/>
          <a:p>
            <a:r>
              <a:rPr lang="en-US" sz="2200" b="1" dirty="0">
                <a:solidFill>
                  <a:srgbClr val="0000FF"/>
                </a:solidFill>
                <a:latin typeface="+mn-lt"/>
              </a:rPr>
              <a:t>Spontaneous </a:t>
            </a:r>
            <a:r>
              <a:rPr lang="en-US" sz="2200" b="1" dirty="0" smtClean="0">
                <a:solidFill>
                  <a:srgbClr val="0000FF"/>
                </a:solidFill>
                <a:latin typeface="+mn-lt"/>
              </a:rPr>
              <a:t> fission</a:t>
            </a:r>
            <a:endParaRPr lang="ru-RU" sz="2200" b="1" dirty="0">
              <a:solidFill>
                <a:srgbClr val="0000FF"/>
              </a:solidFill>
              <a:latin typeface="+mn-lt"/>
            </a:endParaRPr>
          </a:p>
        </p:txBody>
      </p:sp>
      <p:sp>
        <p:nvSpPr>
          <p:cNvPr id="23556" name="TextBox 6"/>
          <p:cNvSpPr txBox="1">
            <a:spLocks noChangeArrowheads="1"/>
          </p:cNvSpPr>
          <p:nvPr/>
        </p:nvSpPr>
        <p:spPr bwMode="auto">
          <a:xfrm>
            <a:off x="7380288" y="1916113"/>
            <a:ext cx="728084" cy="400110"/>
          </a:xfrm>
          <a:prstGeom prst="rect">
            <a:avLst/>
          </a:prstGeom>
          <a:solidFill>
            <a:schemeClr val="bg1"/>
          </a:solidFill>
          <a:ln w="9525">
            <a:noFill/>
            <a:miter lim="800000"/>
            <a:headEnd/>
            <a:tailEnd/>
          </a:ln>
        </p:spPr>
        <p:txBody>
          <a:bodyPr wrap="none">
            <a:spAutoFit/>
          </a:bodyPr>
          <a:lstStyle/>
          <a:p>
            <a:r>
              <a:rPr lang="en-US" sz="2000">
                <a:solidFill>
                  <a:srgbClr val="0000FF"/>
                </a:solidFill>
              </a:rPr>
              <a:t>SHN</a:t>
            </a:r>
            <a:endParaRPr lang="ru-RU" sz="2000">
              <a:solidFill>
                <a:srgbClr val="0000FF"/>
              </a:solidFill>
            </a:endParaRPr>
          </a:p>
        </p:txBody>
      </p:sp>
      <p:sp>
        <p:nvSpPr>
          <p:cNvPr id="23557" name="TextBox 7"/>
          <p:cNvSpPr txBox="1">
            <a:spLocks noChangeArrowheads="1"/>
          </p:cNvSpPr>
          <p:nvPr/>
        </p:nvSpPr>
        <p:spPr bwMode="auto">
          <a:xfrm>
            <a:off x="3924300" y="476249"/>
            <a:ext cx="2408032" cy="400110"/>
          </a:xfrm>
          <a:prstGeom prst="rect">
            <a:avLst/>
          </a:prstGeom>
          <a:solidFill>
            <a:schemeClr val="bg1"/>
          </a:solidFill>
          <a:ln w="9525">
            <a:noFill/>
            <a:miter lim="800000"/>
            <a:headEnd/>
            <a:tailEnd/>
          </a:ln>
        </p:spPr>
        <p:txBody>
          <a:bodyPr wrap="none">
            <a:spAutoFit/>
          </a:bodyPr>
          <a:lstStyle/>
          <a:p>
            <a:r>
              <a:rPr lang="en-US" sz="2000"/>
              <a:t>even-even isotopes</a:t>
            </a:r>
            <a:endParaRPr lang="ru-RU" sz="2000"/>
          </a:p>
        </p:txBody>
      </p:sp>
      <p:grpSp>
        <p:nvGrpSpPr>
          <p:cNvPr id="2" name="Группа 30"/>
          <p:cNvGrpSpPr>
            <a:grpSpLocks/>
          </p:cNvGrpSpPr>
          <p:nvPr/>
        </p:nvGrpSpPr>
        <p:grpSpPr bwMode="auto">
          <a:xfrm>
            <a:off x="5435603" y="4076700"/>
            <a:ext cx="1807042" cy="1366838"/>
            <a:chOff x="5487512" y="4078415"/>
            <a:chExt cx="1807831" cy="1368152"/>
          </a:xfrm>
        </p:grpSpPr>
        <p:sp>
          <p:nvSpPr>
            <p:cNvPr id="11" name="Овал 10"/>
            <p:cNvSpPr/>
            <p:nvPr/>
          </p:nvSpPr>
          <p:spPr>
            <a:xfrm>
              <a:off x="5487512" y="4078415"/>
              <a:ext cx="719452" cy="13681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561" name="TextBox 29"/>
            <p:cNvSpPr txBox="1">
              <a:spLocks noChangeArrowheads="1"/>
            </p:cNvSpPr>
            <p:nvPr/>
          </p:nvSpPr>
          <p:spPr bwMode="auto">
            <a:xfrm>
              <a:off x="6063892" y="4725149"/>
              <a:ext cx="1231451" cy="708566"/>
            </a:xfrm>
            <a:prstGeom prst="rect">
              <a:avLst/>
            </a:prstGeom>
            <a:solidFill>
              <a:schemeClr val="bg1"/>
            </a:solidFill>
            <a:ln w="9525">
              <a:noFill/>
              <a:miter lim="800000"/>
              <a:headEnd/>
              <a:tailEnd/>
            </a:ln>
          </p:spPr>
          <p:txBody>
            <a:bodyPr wrap="none">
              <a:spAutoFit/>
            </a:bodyPr>
            <a:lstStyle/>
            <a:p>
              <a:r>
                <a:rPr lang="en-US" sz="2000">
                  <a:solidFill>
                    <a:srgbClr val="C00000"/>
                  </a:solidFill>
                  <a:latin typeface="Calibri" pitchFamily="34" charset="0"/>
                </a:rPr>
                <a:t>SF critical </a:t>
              </a:r>
            </a:p>
            <a:p>
              <a:r>
                <a:rPr lang="en-US" sz="2000">
                  <a:solidFill>
                    <a:srgbClr val="C00000"/>
                  </a:solidFill>
                  <a:latin typeface="Calibri" pitchFamily="34" charset="0"/>
                </a:rPr>
                <a:t>zone</a:t>
              </a:r>
              <a:endParaRPr lang="ru-RU" sz="2000">
                <a:solidFill>
                  <a:srgbClr val="C00000"/>
                </a:solidFill>
                <a:latin typeface="Calibri" pitchFamily="34" charset="0"/>
              </a:endParaRPr>
            </a:p>
          </p:txBody>
        </p:sp>
      </p:grpSp>
      <p:sp>
        <p:nvSpPr>
          <p:cNvPr id="23559" name="Text Box 7"/>
          <p:cNvSpPr txBox="1">
            <a:spLocks noChangeArrowheads="1"/>
          </p:cNvSpPr>
          <p:nvPr/>
        </p:nvSpPr>
        <p:spPr bwMode="auto">
          <a:xfrm>
            <a:off x="4067175" y="1341439"/>
            <a:ext cx="3270250" cy="339196"/>
          </a:xfrm>
          <a:prstGeom prst="rect">
            <a:avLst/>
          </a:prstGeom>
          <a:noFill/>
          <a:ln w="9525">
            <a:noFill/>
            <a:miter lim="800000"/>
            <a:headEnd type="none" w="sm" len="sm"/>
            <a:tailEnd type="none" w="sm" len="sm"/>
          </a:ln>
        </p:spPr>
        <p:txBody>
          <a:bodyPr lIns="92075" tIns="46038" rIns="92075" bIns="46038">
            <a:spAutoFit/>
          </a:bodyPr>
          <a:lstStyle/>
          <a:p>
            <a:pPr eaLnBrk="0" hangingPunct="0"/>
            <a:r>
              <a:rPr lang="en-US" altLang="zh-CN" sz="1600" dirty="0">
                <a:solidFill>
                  <a:srgbClr val="3333FF"/>
                </a:solidFill>
              </a:rPr>
              <a:t>R</a:t>
            </a:r>
            <a:r>
              <a:rPr lang="en-US" altLang="zh-CN" sz="1600" b="1" dirty="0">
                <a:solidFill>
                  <a:srgbClr val="3333FF"/>
                </a:solidFill>
                <a:latin typeface="+mn-lt"/>
              </a:rPr>
              <a:t>. </a:t>
            </a:r>
            <a:r>
              <a:rPr lang="en-US" altLang="zh-CN" sz="1600" b="1" dirty="0" err="1">
                <a:solidFill>
                  <a:srgbClr val="3333FF"/>
                </a:solidFill>
                <a:latin typeface="+mn-lt"/>
              </a:rPr>
              <a:t>Smolańczuk</a:t>
            </a:r>
            <a:r>
              <a:rPr lang="en-US" altLang="zh-CN" sz="1600" b="1" dirty="0">
                <a:solidFill>
                  <a:srgbClr val="3333FF"/>
                </a:solidFill>
                <a:latin typeface="+mn-lt"/>
              </a:rPr>
              <a:t>, PR. C 56 (1997) 812 </a:t>
            </a:r>
            <a:endParaRPr lang="en-US" sz="1600" b="1" dirty="0">
              <a:solidFill>
                <a:srgbClr val="3333FF"/>
              </a:solidFill>
              <a:latin typeface="+mn-lt"/>
            </a:endParaRPr>
          </a:p>
        </p:txBody>
      </p:sp>
      <p:sp>
        <p:nvSpPr>
          <p:cNvPr id="12" name="TextBox 11"/>
          <p:cNvSpPr txBox="1"/>
          <p:nvPr/>
        </p:nvSpPr>
        <p:spPr>
          <a:xfrm>
            <a:off x="323528" y="6500587"/>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131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1259632" y="476672"/>
            <a:ext cx="7620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000" dirty="0"/>
              <a:t>Summary decay properties of the isotopes of </a:t>
            </a:r>
            <a:r>
              <a:rPr lang="en-US" altLang="ru-RU" sz="2000" dirty="0" smtClean="0"/>
              <a:t>elements</a:t>
            </a:r>
          </a:p>
          <a:p>
            <a:pPr algn="r" eaLnBrk="1" hangingPunct="1">
              <a:spcBef>
                <a:spcPct val="0"/>
              </a:spcBef>
              <a:buFontTx/>
              <a:buNone/>
            </a:pPr>
            <a:r>
              <a:rPr lang="en-US" altLang="ru-RU" sz="2000" dirty="0" smtClean="0"/>
              <a:t>113</a:t>
            </a:r>
            <a:r>
              <a:rPr lang="en-US" altLang="ru-RU" sz="2000" dirty="0"/>
              <a:t>, 115, and 117 </a:t>
            </a:r>
            <a:r>
              <a:rPr lang="en-US" altLang="ru-RU" sz="2000" dirty="0" smtClean="0"/>
              <a:t>observed </a:t>
            </a:r>
            <a:r>
              <a:rPr lang="en-US" altLang="ru-RU" sz="2000" dirty="0"/>
              <a:t>in </a:t>
            </a:r>
            <a:r>
              <a:rPr lang="en-US" altLang="ru-RU" sz="2400" b="1" baseline="30000" dirty="0"/>
              <a:t>237</a:t>
            </a:r>
            <a:r>
              <a:rPr lang="en-US" altLang="ru-RU" sz="2000" b="1" dirty="0"/>
              <a:t>Np</a:t>
            </a:r>
            <a:r>
              <a:rPr lang="en-US" altLang="ru-RU" sz="2000" dirty="0"/>
              <a:t>, </a:t>
            </a:r>
            <a:r>
              <a:rPr lang="en-US" altLang="ru-RU" sz="2400" b="1" baseline="30000" dirty="0"/>
              <a:t>243</a:t>
            </a:r>
            <a:r>
              <a:rPr lang="en-US" altLang="ru-RU" sz="2000" b="1" dirty="0"/>
              <a:t>Am</a:t>
            </a:r>
            <a:r>
              <a:rPr lang="en-US" altLang="ru-RU" sz="2000" dirty="0"/>
              <a:t> and </a:t>
            </a:r>
            <a:r>
              <a:rPr lang="en-US" altLang="ru-RU" sz="2400" b="1" baseline="30000" dirty="0"/>
              <a:t>249</a:t>
            </a:r>
            <a:r>
              <a:rPr lang="en-US" altLang="ru-RU" sz="2000" b="1" dirty="0"/>
              <a:t>Bk</a:t>
            </a:r>
            <a:r>
              <a:rPr lang="en-US" altLang="ru-RU" sz="2000" dirty="0"/>
              <a:t> + </a:t>
            </a:r>
            <a:r>
              <a:rPr lang="en-US" altLang="ru-RU" sz="2400" b="1" baseline="30000" dirty="0">
                <a:solidFill>
                  <a:srgbClr val="C00000"/>
                </a:solidFill>
              </a:rPr>
              <a:t>48</a:t>
            </a:r>
            <a:r>
              <a:rPr lang="en-US" altLang="ru-RU" sz="2000" b="1" dirty="0">
                <a:solidFill>
                  <a:srgbClr val="C00000"/>
                </a:solidFill>
              </a:rPr>
              <a:t>Ca</a:t>
            </a:r>
            <a:r>
              <a:rPr lang="en-US" altLang="ru-RU" sz="2000" dirty="0"/>
              <a:t> reactions</a:t>
            </a:r>
            <a:endParaRPr lang="ru-RU" altLang="ru-RU" sz="2000" dirty="0"/>
          </a:p>
        </p:txBody>
      </p:sp>
      <p:sp>
        <p:nvSpPr>
          <p:cNvPr id="23555" name="TextBox 3"/>
          <p:cNvSpPr txBox="1">
            <a:spLocks noChangeArrowheads="1"/>
          </p:cNvSpPr>
          <p:nvPr/>
        </p:nvSpPr>
        <p:spPr bwMode="auto">
          <a:xfrm>
            <a:off x="461938" y="1876822"/>
            <a:ext cx="130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solidFill>
                  <a:srgbClr val="C00000"/>
                </a:solidFill>
              </a:rPr>
              <a:t>2010-2014</a:t>
            </a:r>
            <a:endParaRPr lang="ru-RU" altLang="ru-RU" sz="2000" b="1" dirty="0">
              <a:solidFill>
                <a:srgbClr val="C00000"/>
              </a:solidFill>
            </a:endParaRPr>
          </a:p>
        </p:txBody>
      </p:sp>
      <p:graphicFrame>
        <p:nvGraphicFramePr>
          <p:cNvPr id="23556" name="Object 2"/>
          <p:cNvGraphicFramePr>
            <a:graphicFrameLocks noChangeAspect="1"/>
          </p:cNvGraphicFramePr>
          <p:nvPr>
            <p:extLst>
              <p:ext uri="{D42A27DB-BD31-4B8C-83A1-F6EECF244321}">
                <p14:modId xmlns:p14="http://schemas.microsoft.com/office/powerpoint/2010/main" val="1145511516"/>
              </p:ext>
            </p:extLst>
          </p:nvPr>
        </p:nvGraphicFramePr>
        <p:xfrm>
          <a:off x="77788" y="1689571"/>
          <a:ext cx="9037637" cy="4403725"/>
        </p:xfrm>
        <a:graphic>
          <a:graphicData uri="http://schemas.openxmlformats.org/presentationml/2006/ole">
            <mc:AlternateContent xmlns:mc="http://schemas.openxmlformats.org/markup-compatibility/2006">
              <mc:Choice xmlns:v="urn:schemas-microsoft-com:vml" Requires="v">
                <p:oleObj spid="_x0000_s46149" name="CorelDRAW" r:id="rId3" imgW="6035040" imgH="2947416" progId="CorelDraw.Graphic.16">
                  <p:embed/>
                </p:oleObj>
              </mc:Choice>
              <mc:Fallback>
                <p:oleObj name="CorelDRAW" r:id="rId3" imgW="6035040" imgH="2947416"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1689571"/>
                        <a:ext cx="9037637"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552575" y="260648"/>
            <a:ext cx="922047" cy="461665"/>
          </a:xfrm>
          <a:prstGeom prst="rect">
            <a:avLst/>
          </a:prstGeom>
          <a:noFill/>
        </p:spPr>
        <p:txBody>
          <a:bodyPr wrap="none" rtlCol="0">
            <a:spAutoFit/>
          </a:bodyPr>
          <a:lstStyle/>
          <a:p>
            <a:r>
              <a:rPr lang="en-US" sz="2400" b="1" dirty="0" smtClean="0">
                <a:solidFill>
                  <a:srgbClr val="0000CC"/>
                </a:solidFill>
              </a:rPr>
              <a:t>Z-odd</a:t>
            </a:r>
            <a:endParaRPr lang="ru-RU" sz="2400" b="1" dirty="0">
              <a:solidFill>
                <a:srgbClr val="0000CC"/>
              </a:solidFill>
            </a:endParaRPr>
          </a:p>
        </p:txBody>
      </p:sp>
      <p:sp>
        <p:nvSpPr>
          <p:cNvPr id="9" name="TextBox 4"/>
          <p:cNvSpPr txBox="1">
            <a:spLocks noChangeArrowheads="1"/>
          </p:cNvSpPr>
          <p:nvPr/>
        </p:nvSpPr>
        <p:spPr bwMode="auto">
          <a:xfrm>
            <a:off x="179512" y="1231900"/>
            <a:ext cx="33289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1400" b="1" dirty="0">
                <a:solidFill>
                  <a:srgbClr val="005DA2"/>
                </a:solidFill>
                <a:latin typeface="Arial" pitchFamily="34" charset="0"/>
              </a:rPr>
              <a:t>Yu </a:t>
            </a:r>
            <a:r>
              <a:rPr lang="en-US" altLang="ru-RU" sz="1400" b="1" dirty="0" err="1">
                <a:solidFill>
                  <a:srgbClr val="005DA2"/>
                </a:solidFill>
                <a:latin typeface="Arial" pitchFamily="34" charset="0"/>
              </a:rPr>
              <a:t>Ts</a:t>
            </a:r>
            <a:r>
              <a:rPr lang="en-US" altLang="ru-RU" sz="1400" b="1" dirty="0">
                <a:solidFill>
                  <a:srgbClr val="005DA2"/>
                </a:solidFill>
                <a:latin typeface="Arial" pitchFamily="34" charset="0"/>
              </a:rPr>
              <a:t> </a:t>
            </a:r>
            <a:r>
              <a:rPr lang="en-US" altLang="ru-RU" sz="1400" b="1" dirty="0" err="1">
                <a:solidFill>
                  <a:srgbClr val="005DA2"/>
                </a:solidFill>
                <a:latin typeface="Arial" pitchFamily="34" charset="0"/>
              </a:rPr>
              <a:t>Oganessian</a:t>
            </a:r>
            <a:r>
              <a:rPr lang="en-US" altLang="ru-RU" sz="1400" b="1" dirty="0">
                <a:solidFill>
                  <a:srgbClr val="005DA2"/>
                </a:solidFill>
                <a:latin typeface="Arial" pitchFamily="34" charset="0"/>
              </a:rPr>
              <a:t> and V K </a:t>
            </a:r>
            <a:r>
              <a:rPr lang="en-US" altLang="ru-RU" sz="1400" b="1" dirty="0" err="1">
                <a:solidFill>
                  <a:srgbClr val="005DA2"/>
                </a:solidFill>
                <a:latin typeface="Arial" pitchFamily="34" charset="0"/>
              </a:rPr>
              <a:t>Utyonkov</a:t>
            </a:r>
            <a:r>
              <a:rPr lang="en-US" altLang="ru-RU" sz="1400" b="1" dirty="0">
                <a:solidFill>
                  <a:srgbClr val="005DA2"/>
                </a:solidFill>
                <a:latin typeface="Arial" pitchFamily="34" charset="0"/>
              </a:rPr>
              <a:t>,</a:t>
            </a:r>
          </a:p>
          <a:p>
            <a:pPr algn="r" eaLnBrk="1" hangingPunct="1">
              <a:spcBef>
                <a:spcPct val="0"/>
              </a:spcBef>
              <a:buFontTx/>
              <a:buNone/>
            </a:pPr>
            <a:r>
              <a:rPr lang="en-US" altLang="ru-RU" sz="1400" b="1" dirty="0">
                <a:solidFill>
                  <a:srgbClr val="005DA2"/>
                </a:solidFill>
                <a:latin typeface="Arial" pitchFamily="34" charset="0"/>
              </a:rPr>
              <a:t> Rep. </a:t>
            </a:r>
            <a:r>
              <a:rPr lang="en-US" altLang="ru-RU" sz="1400" b="1" dirty="0" err="1">
                <a:solidFill>
                  <a:srgbClr val="005DA2"/>
                </a:solidFill>
                <a:latin typeface="Arial" pitchFamily="34" charset="0"/>
              </a:rPr>
              <a:t>Prog</a:t>
            </a:r>
            <a:r>
              <a:rPr lang="en-US" altLang="ru-RU" sz="1400" b="1" dirty="0">
                <a:solidFill>
                  <a:srgbClr val="005DA2"/>
                </a:solidFill>
                <a:latin typeface="Arial" pitchFamily="34" charset="0"/>
              </a:rPr>
              <a:t>. Phys. 78 (2015) 036301</a:t>
            </a:r>
            <a:endParaRPr lang="ru-RU" altLang="ru-RU" sz="1400" b="1" dirty="0">
              <a:solidFill>
                <a:srgbClr val="005DA2"/>
              </a:solidFill>
              <a:latin typeface="Arial" pitchFamily="34" charset="0"/>
            </a:endParaRPr>
          </a:p>
        </p:txBody>
      </p:sp>
      <p:sp>
        <p:nvSpPr>
          <p:cNvPr id="10" name="TextBox 9"/>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   </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0142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Grp="1" noChangeAspect="1"/>
          </p:cNvGraphicFramePr>
          <p:nvPr>
            <p:ph sz="half" idx="1"/>
            <p:extLst>
              <p:ext uri="{D42A27DB-BD31-4B8C-83A1-F6EECF244321}">
                <p14:modId xmlns:p14="http://schemas.microsoft.com/office/powerpoint/2010/main" val="3281216224"/>
              </p:ext>
            </p:extLst>
          </p:nvPr>
        </p:nvGraphicFramePr>
        <p:xfrm>
          <a:off x="208384" y="1225086"/>
          <a:ext cx="6019800" cy="4492625"/>
        </p:xfrm>
        <a:graphic>
          <a:graphicData uri="http://schemas.openxmlformats.org/presentationml/2006/ole">
            <mc:AlternateContent xmlns:mc="http://schemas.openxmlformats.org/markup-compatibility/2006">
              <mc:Choice xmlns:v="urn:schemas-microsoft-com:vml" Requires="v">
                <p:oleObj spid="_x0000_s8299" name="CorelDRAW" r:id="rId4" imgW="4910760" imgH="3664800" progId="">
                  <p:embed/>
                </p:oleObj>
              </mc:Choice>
              <mc:Fallback>
                <p:oleObj name="CorelDRAW" r:id="rId4" imgW="4910760" imgH="3664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84" y="1225086"/>
                        <a:ext cx="6019800" cy="4492625"/>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051" name="Line 12"/>
          <p:cNvSpPr>
            <a:spLocks noChangeShapeType="1"/>
          </p:cNvSpPr>
          <p:nvPr/>
        </p:nvSpPr>
        <p:spPr bwMode="auto">
          <a:xfrm>
            <a:off x="-355600" y="5368013"/>
            <a:ext cx="0" cy="0"/>
          </a:xfrm>
          <a:prstGeom prst="line">
            <a:avLst/>
          </a:prstGeom>
          <a:noFill/>
          <a:ln w="9525">
            <a:noFill/>
            <a:round/>
            <a:headEnd/>
            <a:tailEnd/>
          </a:ln>
        </p:spPr>
        <p:txBody>
          <a:bodyPr>
            <a:spAutoFit/>
          </a:bodyPr>
          <a:lstStyle/>
          <a:p>
            <a:endParaRPr lang="ru-RU" dirty="0"/>
          </a:p>
        </p:txBody>
      </p:sp>
      <p:sp>
        <p:nvSpPr>
          <p:cNvPr id="2052" name="TextBox 13"/>
          <p:cNvSpPr txBox="1">
            <a:spLocks noChangeArrowheads="1"/>
          </p:cNvSpPr>
          <p:nvPr/>
        </p:nvSpPr>
        <p:spPr bwMode="auto">
          <a:xfrm>
            <a:off x="6228184" y="549275"/>
            <a:ext cx="2371304" cy="461665"/>
          </a:xfrm>
          <a:prstGeom prst="rect">
            <a:avLst/>
          </a:prstGeom>
          <a:noFill/>
          <a:ln w="9525">
            <a:noFill/>
            <a:miter lim="800000"/>
            <a:headEnd/>
            <a:tailEnd/>
          </a:ln>
        </p:spPr>
        <p:txBody>
          <a:bodyPr wrap="square">
            <a:spAutoFit/>
          </a:bodyPr>
          <a:lstStyle/>
          <a:p>
            <a:pPr algn="r"/>
            <a:r>
              <a:rPr lang="en-US" sz="2400" b="1" dirty="0" smtClean="0">
                <a:latin typeface="Calibri" pitchFamily="34" charset="0"/>
              </a:rPr>
              <a:t>Nuclear </a:t>
            </a:r>
            <a:r>
              <a:rPr lang="en-US" sz="2400" b="1" dirty="0">
                <a:latin typeface="Calibri" pitchFamily="34" charset="0"/>
              </a:rPr>
              <a:t>fission</a:t>
            </a:r>
            <a:endParaRPr lang="ru-RU" sz="2400" b="1" dirty="0">
              <a:solidFill>
                <a:srgbClr val="3333FF"/>
              </a:solidFill>
              <a:latin typeface="Calibri" pitchFamily="34" charset="0"/>
            </a:endParaRPr>
          </a:p>
        </p:txBody>
      </p:sp>
      <p:cxnSp>
        <p:nvCxnSpPr>
          <p:cNvPr id="22" name="Прямая соединительная линия 21"/>
          <p:cNvCxnSpPr/>
          <p:nvPr/>
        </p:nvCxnSpPr>
        <p:spPr bwMode="auto">
          <a:xfrm>
            <a:off x="3471863" y="2503872"/>
            <a:ext cx="33337" cy="129540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54" name="TextBox 26"/>
          <p:cNvSpPr txBox="1">
            <a:spLocks noChangeArrowheads="1"/>
          </p:cNvSpPr>
          <p:nvPr/>
        </p:nvSpPr>
        <p:spPr bwMode="auto">
          <a:xfrm>
            <a:off x="2892666" y="3071349"/>
            <a:ext cx="1195387" cy="400050"/>
          </a:xfrm>
          <a:prstGeom prst="rect">
            <a:avLst/>
          </a:prstGeom>
          <a:solidFill>
            <a:schemeClr val="bg1"/>
          </a:solidFill>
          <a:ln w="9525">
            <a:noFill/>
            <a:miter lim="800000"/>
            <a:headEnd/>
            <a:tailEnd/>
          </a:ln>
        </p:spPr>
        <p:txBody>
          <a:bodyPr wrap="none">
            <a:spAutoFit/>
          </a:bodyPr>
          <a:lstStyle/>
          <a:p>
            <a:r>
              <a:rPr lang="en-US" sz="2000" dirty="0">
                <a:latin typeface="Calibri" pitchFamily="34" charset="0"/>
              </a:rPr>
              <a:t>B</a:t>
            </a:r>
            <a:r>
              <a:rPr lang="en-US" baseline="-25000" dirty="0">
                <a:latin typeface="Calibri" pitchFamily="34" charset="0"/>
              </a:rPr>
              <a:t>f</a:t>
            </a:r>
            <a:r>
              <a:rPr lang="en-US" sz="2000" dirty="0">
                <a:latin typeface="Calibri" pitchFamily="34" charset="0"/>
              </a:rPr>
              <a:t>=6 </a:t>
            </a:r>
            <a:r>
              <a:rPr lang="en-US" sz="2000" dirty="0" err="1">
                <a:latin typeface="Calibri" pitchFamily="34" charset="0"/>
              </a:rPr>
              <a:t>MeV</a:t>
            </a:r>
            <a:endParaRPr lang="ru-RU" sz="2000" dirty="0">
              <a:latin typeface="Calibri" pitchFamily="34" charset="0"/>
            </a:endParaRPr>
          </a:p>
        </p:txBody>
      </p:sp>
      <p:cxnSp>
        <p:nvCxnSpPr>
          <p:cNvPr id="31" name="Прямая соединительная линия 30"/>
          <p:cNvCxnSpPr/>
          <p:nvPr/>
        </p:nvCxnSpPr>
        <p:spPr>
          <a:xfrm>
            <a:off x="895350" y="3526513"/>
            <a:ext cx="2994025" cy="158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 name="Группа 14"/>
          <p:cNvGrpSpPr>
            <a:grpSpLocks/>
          </p:cNvGrpSpPr>
          <p:nvPr/>
        </p:nvGrpSpPr>
        <p:grpSpPr bwMode="auto">
          <a:xfrm>
            <a:off x="864867" y="3776122"/>
            <a:ext cx="3733800" cy="1962150"/>
            <a:chOff x="870614" y="3058653"/>
            <a:chExt cx="3733800" cy="1963300"/>
          </a:xfrm>
          <a:solidFill>
            <a:schemeClr val="bg1"/>
          </a:solidFill>
        </p:grpSpPr>
        <p:grpSp>
          <p:nvGrpSpPr>
            <p:cNvPr id="3" name="Группа 43"/>
            <p:cNvGrpSpPr>
              <a:grpSpLocks/>
            </p:cNvGrpSpPr>
            <p:nvPr/>
          </p:nvGrpSpPr>
          <p:grpSpPr bwMode="auto">
            <a:xfrm>
              <a:off x="870614" y="3058653"/>
              <a:ext cx="3733800" cy="1963300"/>
              <a:chOff x="1219200" y="4038600"/>
              <a:chExt cx="3733800" cy="1962614"/>
            </a:xfrm>
            <a:grpFill/>
          </p:grpSpPr>
          <p:grpSp>
            <p:nvGrpSpPr>
              <p:cNvPr id="4" name="Группа 41"/>
              <p:cNvGrpSpPr>
                <a:grpSpLocks/>
              </p:cNvGrpSpPr>
              <p:nvPr/>
            </p:nvGrpSpPr>
            <p:grpSpPr bwMode="auto">
              <a:xfrm>
                <a:off x="1219200" y="4038600"/>
                <a:ext cx="3733800" cy="1676400"/>
                <a:chOff x="1219200" y="4038600"/>
                <a:chExt cx="3733800" cy="1676400"/>
              </a:xfrm>
              <a:grpFill/>
            </p:grpSpPr>
            <p:pic>
              <p:nvPicPr>
                <p:cNvPr id="4124" name="Picture 27"/>
                <p:cNvPicPr>
                  <a:picLocks noChangeAspect="1" noChangeArrowheads="1"/>
                </p:cNvPicPr>
                <p:nvPr/>
              </p:nvPicPr>
              <p:blipFill>
                <a:blip r:embed="rId6" cstate="print"/>
                <a:srcRect/>
                <a:stretch>
                  <a:fillRect/>
                </a:stretch>
              </p:blipFill>
              <p:spPr bwMode="auto">
                <a:xfrm>
                  <a:off x="1219200" y="4038600"/>
                  <a:ext cx="3733800" cy="1676400"/>
                </a:xfrm>
                <a:prstGeom prst="rect">
                  <a:avLst/>
                </a:prstGeom>
                <a:grpFill/>
                <a:ln w="9525">
                  <a:noFill/>
                  <a:miter lim="800000"/>
                  <a:headEnd/>
                  <a:tailEnd/>
                </a:ln>
              </p:spPr>
            </p:pic>
            <p:sp>
              <p:nvSpPr>
                <p:cNvPr id="4125" name="TextBox 40"/>
                <p:cNvSpPr txBox="1">
                  <a:spLocks noChangeArrowheads="1"/>
                </p:cNvSpPr>
                <p:nvPr/>
              </p:nvSpPr>
              <p:spPr bwMode="auto">
                <a:xfrm>
                  <a:off x="2307225" y="4397422"/>
                  <a:ext cx="875561" cy="399970"/>
                </a:xfrm>
                <a:prstGeom prst="rect">
                  <a:avLst/>
                </a:prstGeom>
                <a:grpFill/>
                <a:ln w="9525">
                  <a:noFill/>
                  <a:miter lim="800000"/>
                  <a:headEnd/>
                  <a:tailEnd/>
                </a:ln>
              </p:spPr>
              <p:txBody>
                <a:bodyPr wrap="none">
                  <a:spAutoFit/>
                </a:bodyPr>
                <a:lstStyle/>
                <a:p>
                  <a:pPr>
                    <a:defRPr/>
                  </a:pPr>
                  <a:r>
                    <a:rPr lang="en-US" sz="2000" b="1" dirty="0">
                      <a:solidFill>
                        <a:srgbClr val="C00000"/>
                      </a:solidFill>
                      <a:latin typeface="Calibri" pitchFamily="34" charset="0"/>
                      <a:cs typeface="Arial" pitchFamily="34" charset="0"/>
                    </a:rPr>
                    <a:t>10</a:t>
                  </a:r>
                  <a:r>
                    <a:rPr lang="en-US" sz="2400" b="1" baseline="30000" dirty="0">
                      <a:solidFill>
                        <a:srgbClr val="C00000"/>
                      </a:solidFill>
                      <a:latin typeface="Calibri" pitchFamily="34" charset="0"/>
                      <a:cs typeface="Arial" pitchFamily="34" charset="0"/>
                    </a:rPr>
                    <a:t>-19</a:t>
                  </a:r>
                  <a:r>
                    <a:rPr lang="en-US" sz="2000" b="1" dirty="0">
                      <a:solidFill>
                        <a:srgbClr val="C00000"/>
                      </a:solidFill>
                      <a:latin typeface="Calibri" pitchFamily="34" charset="0"/>
                      <a:cs typeface="Arial" pitchFamily="34" charset="0"/>
                    </a:rPr>
                    <a:t> s</a:t>
                  </a:r>
                  <a:endParaRPr lang="ru-RU" sz="2000" b="1" dirty="0">
                    <a:solidFill>
                      <a:srgbClr val="C00000"/>
                    </a:solidFill>
                    <a:latin typeface="Calibri" pitchFamily="34" charset="0"/>
                    <a:cs typeface="Arial" pitchFamily="34" charset="0"/>
                  </a:endParaRPr>
                </a:p>
              </p:txBody>
            </p:sp>
          </p:grpSp>
          <p:sp>
            <p:nvSpPr>
              <p:cNvPr id="4123" name="TextBox 42"/>
              <p:cNvSpPr txBox="1">
                <a:spLocks noChangeArrowheads="1"/>
              </p:cNvSpPr>
              <p:nvPr/>
            </p:nvSpPr>
            <p:spPr bwMode="auto">
              <a:xfrm>
                <a:off x="3841130" y="5601244"/>
                <a:ext cx="824265" cy="399970"/>
              </a:xfrm>
              <a:prstGeom prst="rect">
                <a:avLst/>
              </a:prstGeom>
              <a:grpFill/>
              <a:ln w="9525">
                <a:noFill/>
                <a:miter lim="800000"/>
                <a:headEnd/>
                <a:tailEnd/>
              </a:ln>
            </p:spPr>
            <p:txBody>
              <a:bodyPr wrap="none">
                <a:spAutoFit/>
              </a:bodyPr>
              <a:lstStyle/>
              <a:p>
                <a:pPr>
                  <a:defRPr/>
                </a:pPr>
                <a:r>
                  <a:rPr lang="en-US" sz="2000" b="1">
                    <a:solidFill>
                      <a:srgbClr val="C00000"/>
                    </a:solidFill>
                    <a:latin typeface="Calibri" pitchFamily="34" charset="0"/>
                    <a:cs typeface="Arial" pitchFamily="34" charset="0"/>
                  </a:rPr>
                  <a:t>Z≥100</a:t>
                </a:r>
                <a:endParaRPr lang="ru-RU" sz="2000" b="1">
                  <a:solidFill>
                    <a:srgbClr val="C00000"/>
                  </a:solidFill>
                  <a:latin typeface="Calibri" pitchFamily="34" charset="0"/>
                  <a:cs typeface="Arial" pitchFamily="34" charset="0"/>
                </a:endParaRPr>
              </a:p>
            </p:txBody>
          </p:sp>
        </p:grpSp>
        <p:sp>
          <p:nvSpPr>
            <p:cNvPr id="4121" name="TextBox 26"/>
            <p:cNvSpPr txBox="1">
              <a:spLocks noChangeArrowheads="1"/>
            </p:cNvSpPr>
            <p:nvPr/>
          </p:nvSpPr>
          <p:spPr bwMode="auto">
            <a:xfrm>
              <a:off x="3060496" y="3285628"/>
              <a:ext cx="652743" cy="400110"/>
            </a:xfrm>
            <a:prstGeom prst="rect">
              <a:avLst/>
            </a:prstGeom>
            <a:grpFill/>
            <a:ln w="9525">
              <a:noFill/>
              <a:miter lim="800000"/>
              <a:headEnd/>
              <a:tailEnd/>
            </a:ln>
          </p:spPr>
          <p:txBody>
            <a:bodyPr wrap="none">
              <a:spAutoFit/>
            </a:bodyPr>
            <a:lstStyle/>
            <a:p>
              <a:pPr>
                <a:defRPr/>
              </a:pPr>
              <a:r>
                <a:rPr lang="en-US" sz="2000" b="1">
                  <a:solidFill>
                    <a:srgbClr val="C00000"/>
                  </a:solidFill>
                  <a:latin typeface="Calibri" pitchFamily="34" charset="0"/>
                  <a:cs typeface="Arial" pitchFamily="34" charset="0"/>
                </a:rPr>
                <a:t>B</a:t>
              </a:r>
              <a:r>
                <a:rPr lang="en-US" sz="2400" b="1" baseline="-25000">
                  <a:solidFill>
                    <a:srgbClr val="C00000"/>
                  </a:solidFill>
                  <a:latin typeface="Calibri" pitchFamily="34" charset="0"/>
                  <a:cs typeface="Arial" pitchFamily="34" charset="0"/>
                </a:rPr>
                <a:t>f</a:t>
              </a:r>
              <a:r>
                <a:rPr lang="en-US" sz="2000" b="1">
                  <a:solidFill>
                    <a:srgbClr val="C00000"/>
                  </a:solidFill>
                  <a:latin typeface="Calibri" pitchFamily="34" charset="0"/>
                  <a:cs typeface="Arial" pitchFamily="34" charset="0"/>
                </a:rPr>
                <a:t>=0</a:t>
              </a:r>
              <a:endParaRPr lang="ru-RU" sz="2000" b="1">
                <a:solidFill>
                  <a:srgbClr val="C00000"/>
                </a:solidFill>
                <a:latin typeface="Calibri" pitchFamily="34" charset="0"/>
                <a:cs typeface="Arial" pitchFamily="34" charset="0"/>
              </a:endParaRPr>
            </a:p>
          </p:txBody>
        </p:sp>
      </p:grpSp>
      <p:cxnSp>
        <p:nvCxnSpPr>
          <p:cNvPr id="16" name="Прямая соединительная линия 15"/>
          <p:cNvCxnSpPr/>
          <p:nvPr/>
        </p:nvCxnSpPr>
        <p:spPr bwMode="auto">
          <a:xfrm>
            <a:off x="903288" y="3810154"/>
            <a:ext cx="4167187" cy="47625"/>
          </a:xfrm>
          <a:prstGeom prst="line">
            <a:avLst/>
          </a:prstGeom>
          <a:ln w="38100">
            <a:solidFill>
              <a:srgbClr val="1508B8"/>
            </a:solidFill>
            <a:prstDash val="dash"/>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059" name="Text Box 4"/>
          <p:cNvSpPr txBox="1">
            <a:spLocks noChangeArrowheads="1"/>
          </p:cNvSpPr>
          <p:nvPr/>
        </p:nvSpPr>
        <p:spPr bwMode="auto">
          <a:xfrm>
            <a:off x="1509477" y="1904088"/>
            <a:ext cx="705321" cy="400752"/>
          </a:xfrm>
          <a:prstGeom prst="rect">
            <a:avLst/>
          </a:prstGeom>
          <a:solidFill>
            <a:schemeClr val="bg1"/>
          </a:solidFill>
          <a:ln w="9525">
            <a:noFill/>
            <a:miter lim="800000"/>
            <a:headEnd type="none" w="sm" len="sm"/>
            <a:tailEnd type="none" w="sm" len="sm"/>
          </a:ln>
        </p:spPr>
        <p:txBody>
          <a:bodyPr wrap="none" lIns="92075" tIns="46038" rIns="92075" bIns="46038">
            <a:spAutoFit/>
          </a:bodyPr>
          <a:lstStyle/>
          <a:p>
            <a:pPr algn="ctr" eaLnBrk="0" hangingPunct="0"/>
            <a:r>
              <a:rPr lang="en-US" sz="2000" b="1" dirty="0" smtClean="0">
                <a:latin typeface="Calibri" pitchFamily="34" charset="0"/>
              </a:rPr>
              <a:t>1939</a:t>
            </a:r>
            <a:endParaRPr lang="en-US" sz="2000" b="1" dirty="0">
              <a:latin typeface="Calibri" pitchFamily="34" charset="0"/>
            </a:endParaRPr>
          </a:p>
        </p:txBody>
      </p:sp>
      <p:grpSp>
        <p:nvGrpSpPr>
          <p:cNvPr id="6" name="Группа 31"/>
          <p:cNvGrpSpPr>
            <a:grpSpLocks/>
          </p:cNvGrpSpPr>
          <p:nvPr/>
        </p:nvGrpSpPr>
        <p:grpSpPr bwMode="auto">
          <a:xfrm>
            <a:off x="4371974" y="2132856"/>
            <a:ext cx="4505326" cy="4032994"/>
            <a:chOff x="4371974" y="2132856"/>
            <a:chExt cx="4505326" cy="4032994"/>
          </a:xfrm>
        </p:grpSpPr>
        <p:grpSp>
          <p:nvGrpSpPr>
            <p:cNvPr id="7" name="Группа 29"/>
            <p:cNvGrpSpPr>
              <a:grpSpLocks/>
            </p:cNvGrpSpPr>
            <p:nvPr/>
          </p:nvGrpSpPr>
          <p:grpSpPr bwMode="auto">
            <a:xfrm>
              <a:off x="4371974" y="2659063"/>
              <a:ext cx="4505326" cy="3506787"/>
              <a:chOff x="4371800" y="1956106"/>
              <a:chExt cx="4505501" cy="3507129"/>
            </a:xfrm>
          </p:grpSpPr>
          <p:grpSp>
            <p:nvGrpSpPr>
              <p:cNvPr id="8" name="Группа 17"/>
              <p:cNvGrpSpPr>
                <a:grpSpLocks/>
              </p:cNvGrpSpPr>
              <p:nvPr/>
            </p:nvGrpSpPr>
            <p:grpSpPr bwMode="auto">
              <a:xfrm>
                <a:off x="4371800" y="2956564"/>
                <a:ext cx="2696592" cy="708976"/>
                <a:chOff x="4371475" y="2956743"/>
                <a:chExt cx="2696341" cy="709269"/>
              </a:xfrm>
            </p:grpSpPr>
            <p:sp>
              <p:nvSpPr>
                <p:cNvPr id="2070" name="TextBox 19"/>
                <p:cNvSpPr txBox="1">
                  <a:spLocks noChangeArrowheads="1"/>
                </p:cNvSpPr>
                <p:nvPr/>
              </p:nvSpPr>
              <p:spPr bwMode="auto">
                <a:xfrm>
                  <a:off x="5075519" y="2956743"/>
                  <a:ext cx="1992297" cy="400315"/>
                </a:xfrm>
                <a:prstGeom prst="rect">
                  <a:avLst/>
                </a:prstGeom>
                <a:solidFill>
                  <a:schemeClr val="bg1"/>
                </a:solidFill>
                <a:ln w="9525">
                  <a:noFill/>
                  <a:miter lim="800000"/>
                  <a:headEnd/>
                  <a:tailEnd/>
                </a:ln>
              </p:spPr>
              <p:txBody>
                <a:bodyPr wrap="none">
                  <a:spAutoFit/>
                </a:bodyPr>
                <a:lstStyle/>
                <a:p>
                  <a:r>
                    <a:rPr lang="en-US" sz="2000" b="1" dirty="0">
                      <a:solidFill>
                        <a:srgbClr val="993300"/>
                      </a:solidFill>
                      <a:latin typeface="Calibri" pitchFamily="34" charset="0"/>
                    </a:rPr>
                    <a:t>10</a:t>
                  </a:r>
                  <a:r>
                    <a:rPr lang="en-US" sz="2400" b="1" baseline="30000" dirty="0">
                      <a:solidFill>
                        <a:srgbClr val="993300"/>
                      </a:solidFill>
                      <a:latin typeface="Calibri" pitchFamily="34" charset="0"/>
                    </a:rPr>
                    <a:t>16 </a:t>
                  </a:r>
                  <a:r>
                    <a:rPr lang="en-US" sz="2000" b="1" dirty="0">
                      <a:solidFill>
                        <a:srgbClr val="993300"/>
                      </a:solidFill>
                      <a:latin typeface="Calibri" pitchFamily="34" charset="0"/>
                    </a:rPr>
                    <a:t>years</a:t>
                  </a:r>
                  <a:r>
                    <a:rPr lang="ru-RU" sz="2000" b="1" dirty="0">
                      <a:solidFill>
                        <a:srgbClr val="993300"/>
                      </a:solidFill>
                      <a:latin typeface="Calibri" pitchFamily="34" charset="0"/>
                    </a:rPr>
                    <a:t>  (</a:t>
                  </a:r>
                  <a:r>
                    <a:rPr lang="en-US" sz="2000" b="1" dirty="0">
                      <a:solidFill>
                        <a:srgbClr val="993300"/>
                      </a:solidFill>
                      <a:latin typeface="Calibri" pitchFamily="34" charset="0"/>
                    </a:rPr>
                    <a:t>exp.)</a:t>
                  </a:r>
                  <a:endParaRPr lang="ru-RU" sz="2000" b="1" dirty="0">
                    <a:solidFill>
                      <a:srgbClr val="993300"/>
                    </a:solidFill>
                    <a:latin typeface="Calibri" pitchFamily="34" charset="0"/>
                  </a:endParaRPr>
                </a:p>
              </p:txBody>
            </p:sp>
            <p:sp>
              <p:nvSpPr>
                <p:cNvPr id="2071" name="TextBox 15"/>
                <p:cNvSpPr txBox="1">
                  <a:spLocks noChangeArrowheads="1"/>
                </p:cNvSpPr>
                <p:nvPr/>
              </p:nvSpPr>
              <p:spPr bwMode="auto">
                <a:xfrm>
                  <a:off x="4371475" y="3235125"/>
                  <a:ext cx="2590734" cy="430887"/>
                </a:xfrm>
                <a:prstGeom prst="rect">
                  <a:avLst/>
                </a:prstGeom>
                <a:noFill/>
                <a:ln w="9525">
                  <a:noFill/>
                  <a:miter lim="800000"/>
                  <a:headEnd/>
                  <a:tailEnd/>
                </a:ln>
              </p:spPr>
              <p:txBody>
                <a:bodyPr>
                  <a:spAutoFit/>
                </a:bodyPr>
                <a:lstStyle/>
                <a:p>
                  <a:endParaRPr lang="en-US" sz="2200">
                    <a:solidFill>
                      <a:srgbClr val="993300"/>
                    </a:solidFill>
                    <a:latin typeface="Calibri" pitchFamily="34" charset="0"/>
                  </a:endParaRPr>
                </a:p>
              </p:txBody>
            </p:sp>
          </p:grpSp>
          <p:grpSp>
            <p:nvGrpSpPr>
              <p:cNvPr id="9" name="Группа 16"/>
              <p:cNvGrpSpPr>
                <a:grpSpLocks/>
              </p:cNvGrpSpPr>
              <p:nvPr/>
            </p:nvGrpSpPr>
            <p:grpSpPr bwMode="auto">
              <a:xfrm>
                <a:off x="5614710" y="1956106"/>
                <a:ext cx="3262591" cy="3507129"/>
                <a:chOff x="4556750" y="1905000"/>
                <a:chExt cx="4320550" cy="4724400"/>
              </a:xfrm>
            </p:grpSpPr>
            <p:sp>
              <p:nvSpPr>
                <p:cNvPr id="2066" name="TextBox 15"/>
                <p:cNvSpPr txBox="1">
                  <a:spLocks noChangeArrowheads="1"/>
                </p:cNvSpPr>
                <p:nvPr/>
              </p:nvSpPr>
              <p:spPr bwMode="auto">
                <a:xfrm>
                  <a:off x="4556750" y="6062932"/>
                  <a:ext cx="2433419" cy="497570"/>
                </a:xfrm>
                <a:prstGeom prst="rect">
                  <a:avLst/>
                </a:prstGeom>
                <a:noFill/>
                <a:ln w="9525">
                  <a:noFill/>
                  <a:miter lim="800000"/>
                  <a:headEnd/>
                  <a:tailEnd/>
                </a:ln>
              </p:spPr>
              <p:txBody>
                <a:bodyPr wrap="square">
                  <a:spAutoFit/>
                </a:bodyPr>
                <a:lstStyle/>
                <a:p>
                  <a:r>
                    <a:rPr lang="en-US" b="1" dirty="0">
                      <a:solidFill>
                        <a:srgbClr val="0000FF"/>
                      </a:solidFill>
                      <a:latin typeface="Calibri" pitchFamily="34" charset="0"/>
                    </a:rPr>
                    <a:t>K.A. </a:t>
                  </a:r>
                  <a:r>
                    <a:rPr lang="en-US" b="1" dirty="0" err="1">
                      <a:solidFill>
                        <a:srgbClr val="0000FF"/>
                      </a:solidFill>
                      <a:latin typeface="Calibri" pitchFamily="34" charset="0"/>
                    </a:rPr>
                    <a:t>Petrzhak</a:t>
                  </a:r>
                  <a:endParaRPr lang="en-US" b="1" dirty="0">
                    <a:solidFill>
                      <a:srgbClr val="0000FF"/>
                    </a:solidFill>
                    <a:latin typeface="Calibri" pitchFamily="34" charset="0"/>
                  </a:endParaRPr>
                </a:p>
              </p:txBody>
            </p:sp>
            <p:sp>
              <p:nvSpPr>
                <p:cNvPr id="2067" name="TextBox 15"/>
                <p:cNvSpPr txBox="1">
                  <a:spLocks noChangeArrowheads="1"/>
                </p:cNvSpPr>
                <p:nvPr/>
              </p:nvSpPr>
              <p:spPr bwMode="auto">
                <a:xfrm>
                  <a:off x="5464381" y="2069915"/>
                  <a:ext cx="1811873" cy="497570"/>
                </a:xfrm>
                <a:prstGeom prst="rect">
                  <a:avLst/>
                </a:prstGeom>
                <a:noFill/>
                <a:ln w="9525">
                  <a:noFill/>
                  <a:miter lim="800000"/>
                  <a:headEnd/>
                  <a:tailEnd/>
                </a:ln>
              </p:spPr>
              <p:txBody>
                <a:bodyPr>
                  <a:spAutoFit/>
                </a:bodyPr>
                <a:lstStyle/>
                <a:p>
                  <a:r>
                    <a:rPr lang="en-US" b="1" dirty="0">
                      <a:solidFill>
                        <a:srgbClr val="0000FF"/>
                      </a:solidFill>
                      <a:latin typeface="Calibri" pitchFamily="34" charset="0"/>
                    </a:rPr>
                    <a:t>G.N. </a:t>
                  </a:r>
                  <a:r>
                    <a:rPr lang="en-US" b="1" dirty="0" err="1">
                      <a:solidFill>
                        <a:srgbClr val="0000FF"/>
                      </a:solidFill>
                      <a:latin typeface="Calibri" pitchFamily="34" charset="0"/>
                    </a:rPr>
                    <a:t>Flerov</a:t>
                  </a:r>
                  <a:endParaRPr lang="en-US" b="1" dirty="0">
                    <a:solidFill>
                      <a:srgbClr val="0000FF"/>
                    </a:solidFill>
                    <a:latin typeface="Calibri" pitchFamily="34" charset="0"/>
                  </a:endParaRPr>
                </a:p>
              </p:txBody>
            </p:sp>
            <p:pic>
              <p:nvPicPr>
                <p:cNvPr id="2068" name="Picture 2"/>
                <p:cNvPicPr>
                  <a:picLocks noChangeAspect="1" noChangeArrowheads="1"/>
                </p:cNvPicPr>
                <p:nvPr/>
              </p:nvPicPr>
              <p:blipFill>
                <a:blip r:embed="rId7" cstate="print"/>
                <a:srcRect/>
                <a:stretch>
                  <a:fillRect/>
                </a:stretch>
              </p:blipFill>
              <p:spPr bwMode="auto">
                <a:xfrm>
                  <a:off x="7371616" y="1905000"/>
                  <a:ext cx="1427623" cy="2192627"/>
                </a:xfrm>
                <a:prstGeom prst="rect">
                  <a:avLst/>
                </a:prstGeom>
                <a:noFill/>
                <a:ln w="9525">
                  <a:noFill/>
                  <a:miter lim="800000"/>
                  <a:headEnd/>
                  <a:tailEnd/>
                </a:ln>
              </p:spPr>
            </p:pic>
            <p:pic>
              <p:nvPicPr>
                <p:cNvPr id="2069" name="Picture 3"/>
                <p:cNvPicPr>
                  <a:picLocks noChangeAspect="1" noChangeArrowheads="1"/>
                </p:cNvPicPr>
                <p:nvPr/>
              </p:nvPicPr>
              <p:blipFill>
                <a:blip r:embed="rId8" cstate="print"/>
                <a:srcRect/>
                <a:stretch>
                  <a:fillRect/>
                </a:stretch>
              </p:blipFill>
              <p:spPr bwMode="auto">
                <a:xfrm>
                  <a:off x="6613497" y="4191000"/>
                  <a:ext cx="2263803" cy="2438400"/>
                </a:xfrm>
                <a:prstGeom prst="rect">
                  <a:avLst/>
                </a:prstGeom>
                <a:noFill/>
                <a:ln w="9525">
                  <a:noFill/>
                  <a:miter lim="800000"/>
                  <a:headEnd/>
                  <a:tailEnd/>
                </a:ln>
              </p:spPr>
            </p:pic>
          </p:grpSp>
        </p:grpSp>
        <p:sp>
          <p:nvSpPr>
            <p:cNvPr id="2063" name="Text Box 4"/>
            <p:cNvSpPr txBox="1">
              <a:spLocks noChangeArrowheads="1"/>
            </p:cNvSpPr>
            <p:nvPr/>
          </p:nvSpPr>
          <p:spPr bwMode="auto">
            <a:xfrm>
              <a:off x="6779578" y="2132856"/>
              <a:ext cx="706438" cy="401637"/>
            </a:xfrm>
            <a:prstGeom prst="rect">
              <a:avLst/>
            </a:prstGeom>
            <a:solidFill>
              <a:schemeClr val="bg1"/>
            </a:solidFill>
            <a:ln w="9525">
              <a:noFill/>
              <a:miter lim="800000"/>
              <a:headEnd type="none" w="sm" len="sm"/>
              <a:tailEnd type="none" w="sm" len="sm"/>
            </a:ln>
          </p:spPr>
          <p:txBody>
            <a:bodyPr wrap="none" lIns="92075" tIns="46038" rIns="92075" bIns="46038">
              <a:spAutoFit/>
            </a:bodyPr>
            <a:lstStyle/>
            <a:p>
              <a:pPr algn="ctr" eaLnBrk="0" hangingPunct="0"/>
              <a:r>
                <a:rPr lang="en-US" sz="2000" b="1" dirty="0">
                  <a:latin typeface="Calibri" pitchFamily="34" charset="0"/>
                </a:rPr>
                <a:t>1940</a:t>
              </a:r>
            </a:p>
          </p:txBody>
        </p:sp>
      </p:grpSp>
      <p:grpSp>
        <p:nvGrpSpPr>
          <p:cNvPr id="42" name="Группа 41"/>
          <p:cNvGrpSpPr/>
          <p:nvPr/>
        </p:nvGrpSpPr>
        <p:grpSpPr>
          <a:xfrm>
            <a:off x="1547664" y="0"/>
            <a:ext cx="2493004" cy="1906207"/>
            <a:chOff x="1142490" y="0"/>
            <a:chExt cx="2493004" cy="1906207"/>
          </a:xfrm>
        </p:grpSpPr>
        <p:pic>
          <p:nvPicPr>
            <p:cNvPr id="38" name="Picture 35" descr="http://cache.boston.com/resize/bonzai-fba/Globe_Photo/2008/04/14/1208225710_1380/539w.jpg"/>
            <p:cNvPicPr>
              <a:picLocks noChangeAspect="1" noChangeArrowheads="1"/>
            </p:cNvPicPr>
            <p:nvPr/>
          </p:nvPicPr>
          <p:blipFill>
            <a:blip r:embed="rId9" cstate="print"/>
            <a:srcRect/>
            <a:stretch>
              <a:fillRect/>
            </a:stretch>
          </p:blipFill>
          <p:spPr bwMode="auto">
            <a:xfrm>
              <a:off x="2031450" y="56876"/>
              <a:ext cx="1532438" cy="1472937"/>
            </a:xfrm>
            <a:prstGeom prst="rect">
              <a:avLst/>
            </a:prstGeom>
            <a:noFill/>
            <a:ln w="9525">
              <a:noFill/>
              <a:miter lim="800000"/>
              <a:headEnd/>
              <a:tailEnd/>
            </a:ln>
          </p:spPr>
        </p:pic>
        <p:pic>
          <p:nvPicPr>
            <p:cNvPr id="35" name="Picture 8" descr="Niels_Bohr.jpg (280×396)"/>
            <p:cNvPicPr>
              <a:picLocks noChangeAspect="1" noChangeArrowheads="1"/>
            </p:cNvPicPr>
            <p:nvPr/>
          </p:nvPicPr>
          <p:blipFill>
            <a:blip r:embed="rId10" cstate="print"/>
            <a:srcRect/>
            <a:stretch>
              <a:fillRect/>
            </a:stretch>
          </p:blipFill>
          <p:spPr bwMode="auto">
            <a:xfrm>
              <a:off x="1142490" y="44625"/>
              <a:ext cx="1149986" cy="1479620"/>
            </a:xfrm>
            <a:prstGeom prst="rect">
              <a:avLst/>
            </a:prstGeom>
            <a:noFill/>
            <a:ln w="9525">
              <a:noFill/>
              <a:miter lim="800000"/>
              <a:headEnd/>
              <a:tailEnd/>
            </a:ln>
          </p:spPr>
        </p:pic>
        <p:sp>
          <p:nvSpPr>
            <p:cNvPr id="36" name="TextBox 33"/>
            <p:cNvSpPr txBox="1">
              <a:spLocks noChangeArrowheads="1"/>
            </p:cNvSpPr>
            <p:nvPr/>
          </p:nvSpPr>
          <p:spPr bwMode="auto">
            <a:xfrm>
              <a:off x="1165645" y="1535046"/>
              <a:ext cx="909223" cy="369332"/>
            </a:xfrm>
            <a:prstGeom prst="rect">
              <a:avLst/>
            </a:prstGeom>
            <a:noFill/>
            <a:ln w="9525">
              <a:noFill/>
              <a:miter lim="800000"/>
              <a:headEnd/>
              <a:tailEnd/>
            </a:ln>
          </p:spPr>
          <p:txBody>
            <a:bodyPr wrap="none">
              <a:spAutoFit/>
            </a:bodyPr>
            <a:lstStyle/>
            <a:p>
              <a:r>
                <a:rPr lang="en-US" b="1" dirty="0" smtClean="0">
                  <a:solidFill>
                    <a:srgbClr val="0000FF"/>
                  </a:solidFill>
                  <a:latin typeface="Calibri" pitchFamily="34" charset="0"/>
                </a:rPr>
                <a:t>N. Bohr</a:t>
              </a:r>
              <a:endParaRPr lang="ru-RU" b="1" dirty="0">
                <a:solidFill>
                  <a:srgbClr val="0000FF"/>
                </a:solidFill>
                <a:latin typeface="Calibri" pitchFamily="34" charset="0"/>
              </a:endParaRPr>
            </a:p>
          </p:txBody>
        </p:sp>
        <p:sp>
          <p:nvSpPr>
            <p:cNvPr id="37" name="TextBox 34"/>
            <p:cNvSpPr txBox="1">
              <a:spLocks noChangeArrowheads="1"/>
            </p:cNvSpPr>
            <p:nvPr/>
          </p:nvSpPr>
          <p:spPr bwMode="auto">
            <a:xfrm>
              <a:off x="2240497" y="1536875"/>
              <a:ext cx="1394997" cy="369332"/>
            </a:xfrm>
            <a:prstGeom prst="rect">
              <a:avLst/>
            </a:prstGeom>
            <a:noFill/>
            <a:ln w="9525">
              <a:noFill/>
              <a:miter lim="800000"/>
              <a:headEnd/>
              <a:tailEnd/>
            </a:ln>
          </p:spPr>
          <p:txBody>
            <a:bodyPr wrap="none">
              <a:spAutoFit/>
            </a:bodyPr>
            <a:lstStyle/>
            <a:p>
              <a:r>
                <a:rPr lang="en-US" b="1" dirty="0" smtClean="0">
                  <a:solidFill>
                    <a:srgbClr val="0000FF"/>
                  </a:solidFill>
                  <a:latin typeface="Calibri" pitchFamily="34" charset="0"/>
                </a:rPr>
                <a:t>J.A. Wheeler</a:t>
              </a:r>
              <a:endParaRPr lang="ru-RU" b="1" dirty="0">
                <a:solidFill>
                  <a:srgbClr val="0000FF"/>
                </a:solidFill>
                <a:latin typeface="Calibri" pitchFamily="34" charset="0"/>
              </a:endParaRPr>
            </a:p>
          </p:txBody>
        </p:sp>
        <p:cxnSp>
          <p:nvCxnSpPr>
            <p:cNvPr id="41" name="Прямая соединительная линия 40"/>
            <p:cNvCxnSpPr/>
            <p:nvPr/>
          </p:nvCxnSpPr>
          <p:spPr>
            <a:xfrm>
              <a:off x="2339752" y="0"/>
              <a:ext cx="0" cy="1628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pic>
        <p:nvPicPr>
          <p:cNvPr id="4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4" y="156643"/>
            <a:ext cx="929444" cy="85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228600" y="874713"/>
          <a:ext cx="8807450" cy="5291137"/>
        </p:xfrm>
        <a:graphic>
          <a:graphicData uri="http://schemas.openxmlformats.org/presentationml/2006/ole">
            <mc:AlternateContent xmlns:mc="http://schemas.openxmlformats.org/markup-compatibility/2006">
              <mc:Choice xmlns:v="urn:schemas-microsoft-com:vml" Requires="v">
                <p:oleObj spid="_x0000_s13526" name="CorelDRAW" r:id="rId3" imgW="5382768" imgH="3240024" progId="CorelDraw.Graphic.16">
                  <p:embed/>
                </p:oleObj>
              </mc:Choice>
              <mc:Fallback>
                <p:oleObj name="CorelDRAW" r:id="rId3" imgW="5382768" imgH="3240024" progId="CorelDraw.Graphic.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74713"/>
                        <a:ext cx="8807450"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Группа 3"/>
          <p:cNvGrpSpPr/>
          <p:nvPr/>
        </p:nvGrpSpPr>
        <p:grpSpPr>
          <a:xfrm>
            <a:off x="611560" y="260648"/>
            <a:ext cx="8483600" cy="4783541"/>
            <a:chOff x="611560" y="260648"/>
            <a:chExt cx="8483600" cy="4783541"/>
          </a:xfrm>
        </p:grpSpPr>
        <p:grpSp>
          <p:nvGrpSpPr>
            <p:cNvPr id="11" name="Группа 10"/>
            <p:cNvGrpSpPr>
              <a:grpSpLocks/>
            </p:cNvGrpSpPr>
            <p:nvPr/>
          </p:nvGrpSpPr>
          <p:grpSpPr bwMode="auto">
            <a:xfrm>
              <a:off x="611560" y="260648"/>
              <a:ext cx="8483600" cy="4783541"/>
              <a:chOff x="611788" y="261125"/>
              <a:chExt cx="8483241" cy="4782521"/>
            </a:xfrm>
          </p:grpSpPr>
          <p:sp>
            <p:nvSpPr>
              <p:cNvPr id="25605" name="TextBox 3"/>
              <p:cNvSpPr txBox="1">
                <a:spLocks noChangeArrowheads="1"/>
              </p:cNvSpPr>
              <p:nvPr/>
            </p:nvSpPr>
            <p:spPr bwMode="auto">
              <a:xfrm>
                <a:off x="4211960" y="1556792"/>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C00000"/>
                    </a:solidFill>
                    <a:latin typeface="Arial" pitchFamily="34" charset="0"/>
                  </a:rPr>
                  <a:t>2015</a:t>
                </a:r>
                <a:endParaRPr lang="ru-RU" altLang="ru-RU" sz="1800" b="1">
                  <a:solidFill>
                    <a:srgbClr val="C00000"/>
                  </a:solidFill>
                  <a:latin typeface="Arial" pitchFamily="34" charset="0"/>
                </a:endParaRPr>
              </a:p>
            </p:txBody>
          </p:sp>
          <p:grpSp>
            <p:nvGrpSpPr>
              <p:cNvPr id="25606" name="Группа 8"/>
              <p:cNvGrpSpPr>
                <a:grpSpLocks/>
              </p:cNvGrpSpPr>
              <p:nvPr/>
            </p:nvGrpSpPr>
            <p:grpSpPr bwMode="auto">
              <a:xfrm>
                <a:off x="611788" y="261125"/>
                <a:ext cx="8483241" cy="4782521"/>
                <a:chOff x="611788" y="261125"/>
                <a:chExt cx="8483241" cy="4782521"/>
              </a:xfrm>
            </p:grpSpPr>
            <p:graphicFrame>
              <p:nvGraphicFramePr>
                <p:cNvPr id="25607" name="Object 3"/>
                <p:cNvGraphicFramePr>
                  <a:graphicFrameLocks noChangeAspect="1"/>
                </p:cNvGraphicFramePr>
                <p:nvPr>
                  <p:extLst>
                    <p:ext uri="{D42A27DB-BD31-4B8C-83A1-F6EECF244321}">
                      <p14:modId xmlns:p14="http://schemas.microsoft.com/office/powerpoint/2010/main" val="1727325155"/>
                    </p:ext>
                  </p:extLst>
                </p:nvPr>
              </p:nvGraphicFramePr>
              <p:xfrm>
                <a:off x="2915947" y="1592421"/>
                <a:ext cx="4530725" cy="3451225"/>
              </p:xfrm>
              <a:graphic>
                <a:graphicData uri="http://schemas.openxmlformats.org/presentationml/2006/ole">
                  <mc:AlternateContent xmlns:mc="http://schemas.openxmlformats.org/markup-compatibility/2006">
                    <mc:Choice xmlns:v="urn:schemas-microsoft-com:vml" Requires="v">
                      <p:oleObj spid="_x0000_s13527" name="CorelDRAW" r:id="rId5" imgW="2788920" imgH="2130552" progId="CorelDraw.Graphic.16">
                        <p:embed/>
                      </p:oleObj>
                    </mc:Choice>
                    <mc:Fallback>
                      <p:oleObj name="CorelDRAW" r:id="rId5" imgW="2788920" imgH="2130552" progId="CorelDraw.Graphic.1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947" y="1592421"/>
                              <a:ext cx="4530725"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Овал 2"/>
                <p:cNvSpPr/>
                <p:nvPr/>
              </p:nvSpPr>
              <p:spPr>
                <a:xfrm rot="19254769">
                  <a:off x="2265521" y="2590781"/>
                  <a:ext cx="5576651" cy="1430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611788" y="261125"/>
                  <a:ext cx="8483241" cy="646193"/>
                </a:xfrm>
                <a:prstGeom prst="rect">
                  <a:avLst/>
                </a:prstGeom>
              </p:spPr>
              <p:txBody>
                <a:bodyPr>
                  <a:spAutoFit/>
                </a:bodyPr>
                <a:lstStyle/>
                <a:p>
                  <a:pPr algn="ctr">
                    <a:defRPr/>
                  </a:pPr>
                  <a:r>
                    <a:rPr lang="ru-RU" dirty="0" smtClean="0">
                      <a:solidFill>
                        <a:srgbClr val="0000FF"/>
                      </a:solidFill>
                      <a:effectLst>
                        <a:outerShdw blurRad="38100" dist="38100" dir="2700000" algn="tl">
                          <a:srgbClr val="000000">
                            <a:alpha val="43137"/>
                          </a:srgbClr>
                        </a:outerShdw>
                      </a:effectLst>
                      <a:latin typeface="+mn-lt"/>
                      <a:cs typeface="Arial" charset="0"/>
                    </a:rPr>
                    <a:t>5</a:t>
                  </a:r>
                  <a:r>
                    <a:rPr lang="en-US" dirty="0" smtClean="0">
                      <a:solidFill>
                        <a:srgbClr val="0000FF"/>
                      </a:solidFill>
                      <a:effectLst>
                        <a:outerShdw blurRad="38100" dist="38100" dir="2700000" algn="tl">
                          <a:srgbClr val="000000">
                            <a:alpha val="43137"/>
                          </a:srgbClr>
                        </a:outerShdw>
                      </a:effectLst>
                      <a:latin typeface="+mn-lt"/>
                      <a:cs typeface="Arial" charset="0"/>
                    </a:rPr>
                    <a:t>5 new neutron-rich isotopes of the heaviest element where synthesized in nuclear reactions induced by  Ca-48</a:t>
                  </a:r>
                  <a:r>
                    <a:rPr lang="ru-RU" dirty="0" smtClean="0">
                      <a:solidFill>
                        <a:srgbClr val="0000FF"/>
                      </a:solidFill>
                      <a:effectLst>
                        <a:outerShdw blurRad="38100" dist="38100" dir="2700000" algn="tl">
                          <a:srgbClr val="000000">
                            <a:alpha val="43137"/>
                          </a:srgbClr>
                        </a:outerShdw>
                      </a:effectLst>
                      <a:latin typeface="+mn-lt"/>
                      <a:cs typeface="Arial" charset="0"/>
                    </a:rPr>
                    <a:t> </a:t>
                  </a:r>
                  <a:endParaRPr lang="ru-RU" b="1" dirty="0">
                    <a:effectLst>
                      <a:outerShdw blurRad="38100" dist="38100" dir="2700000" algn="tl">
                        <a:srgbClr val="000000">
                          <a:alpha val="43137"/>
                        </a:srgbClr>
                      </a:outerShdw>
                    </a:effectLst>
                    <a:latin typeface="+mn-lt"/>
                    <a:cs typeface="Arial" charset="0"/>
                  </a:endParaRPr>
                </a:p>
              </p:txBody>
            </p:sp>
          </p:grpSp>
        </p:grpSp>
        <p:sp>
          <p:nvSpPr>
            <p:cNvPr id="2" name="TextBox 1"/>
            <p:cNvSpPr txBox="1"/>
            <p:nvPr/>
          </p:nvSpPr>
          <p:spPr>
            <a:xfrm>
              <a:off x="6876256" y="1556590"/>
              <a:ext cx="1253869" cy="369332"/>
            </a:xfrm>
            <a:prstGeom prst="rect">
              <a:avLst/>
            </a:prstGeom>
            <a:solidFill>
              <a:schemeClr val="bg1"/>
            </a:solidFill>
          </p:spPr>
          <p:txBody>
            <a:bodyPr wrap="none" rtlCol="0">
              <a:spAutoFit/>
            </a:bodyPr>
            <a:lstStyle/>
            <a:p>
              <a:r>
                <a:rPr lang="en-GB" dirty="0" smtClean="0">
                  <a:solidFill>
                    <a:srgbClr val="C00000"/>
                  </a:solidFill>
                  <a:latin typeface="Clarendon BT" panose="02040704040505020204" pitchFamily="18" charset="0"/>
                </a:rPr>
                <a:t>Islander</a:t>
              </a:r>
              <a:r>
                <a:rPr lang="en-US" dirty="0">
                  <a:solidFill>
                    <a:srgbClr val="C00000"/>
                  </a:solidFill>
                  <a:latin typeface="Clarendon BT" panose="02040704040505020204" pitchFamily="18" charset="0"/>
                </a:rPr>
                <a:t>s</a:t>
              </a:r>
              <a:endParaRPr lang="ru-RU" dirty="0">
                <a:solidFill>
                  <a:srgbClr val="C00000"/>
                </a:solidFill>
              </a:endParaRPr>
            </a:p>
          </p:txBody>
        </p:sp>
      </p:grpSp>
      <p:sp>
        <p:nvSpPr>
          <p:cNvPr id="13" name="TextBox 12"/>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51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2"/>
          <p:cNvSpPr txBox="1">
            <a:spLocks noChangeArrowheads="1"/>
          </p:cNvSpPr>
          <p:nvPr/>
        </p:nvSpPr>
        <p:spPr bwMode="auto">
          <a:xfrm>
            <a:off x="6921314" y="5360733"/>
            <a:ext cx="1512017" cy="400110"/>
          </a:xfrm>
          <a:prstGeom prst="rect">
            <a:avLst/>
          </a:prstGeom>
          <a:noFill/>
          <a:ln w="9525">
            <a:noFill/>
            <a:miter lim="800000"/>
            <a:headEnd/>
            <a:tailEnd/>
          </a:ln>
        </p:spPr>
        <p:txBody>
          <a:bodyPr wrap="none">
            <a:spAutoFit/>
          </a:bodyPr>
          <a:lstStyle/>
          <a:p>
            <a:r>
              <a:rPr lang="en-US" sz="2000" dirty="0">
                <a:effectLst>
                  <a:outerShdw blurRad="38100" dist="38100" dir="2700000" algn="tl">
                    <a:srgbClr val="000000">
                      <a:alpha val="43137"/>
                    </a:srgbClr>
                  </a:outerShdw>
                </a:effectLst>
                <a:latin typeface="Calibri" pitchFamily="34" charset="0"/>
              </a:rPr>
              <a:t>neutrons</a:t>
            </a:r>
            <a:r>
              <a:rPr lang="en-US" dirty="0">
                <a:effectLst>
                  <a:outerShdw blurRad="38100" dist="38100" dir="2700000" algn="tl">
                    <a:srgbClr val="000000">
                      <a:alpha val="43137"/>
                    </a:srgbClr>
                  </a:outerShdw>
                </a:effectLst>
                <a:latin typeface="Calibri" pitchFamily="34" charset="0"/>
              </a:rPr>
              <a:t>   →</a:t>
            </a:r>
          </a:p>
        </p:txBody>
      </p:sp>
      <p:sp>
        <p:nvSpPr>
          <p:cNvPr id="29701" name="Text Box 3"/>
          <p:cNvSpPr txBox="1">
            <a:spLocks noChangeArrowheads="1"/>
          </p:cNvSpPr>
          <p:nvPr/>
        </p:nvSpPr>
        <p:spPr bwMode="auto">
          <a:xfrm rot="16200000">
            <a:off x="89318" y="1579275"/>
            <a:ext cx="1400512" cy="461665"/>
          </a:xfrm>
          <a:prstGeom prst="rect">
            <a:avLst/>
          </a:prstGeom>
          <a:noFill/>
          <a:ln w="9525">
            <a:noFill/>
            <a:miter lim="800000"/>
            <a:headEnd/>
            <a:tailEnd/>
          </a:ln>
        </p:spPr>
        <p:txBody>
          <a:bodyPr wrap="none">
            <a:spAutoFit/>
          </a:bodyPr>
          <a:lstStyle/>
          <a:p>
            <a:r>
              <a:rPr lang="en-US" sz="2000" dirty="0">
                <a:effectLst>
                  <a:outerShdw blurRad="38100" dist="38100" dir="2700000" algn="tl">
                    <a:srgbClr val="000000">
                      <a:alpha val="43137"/>
                    </a:srgbClr>
                  </a:outerShdw>
                </a:effectLst>
                <a:latin typeface="Calibri" pitchFamily="34" charset="0"/>
              </a:rPr>
              <a:t>protons </a:t>
            </a:r>
            <a:r>
              <a:rPr lang="en-US" sz="2400" dirty="0">
                <a:effectLst>
                  <a:outerShdw blurRad="38100" dist="38100" dir="2700000" algn="tl">
                    <a:srgbClr val="000000">
                      <a:alpha val="43137"/>
                    </a:srgbClr>
                  </a:outerShdw>
                </a:effectLst>
                <a:latin typeface="Calibri" pitchFamily="34" charset="0"/>
              </a:rPr>
              <a:t> </a:t>
            </a:r>
            <a:r>
              <a:rPr lang="en-US" dirty="0">
                <a:effectLst>
                  <a:outerShdw blurRad="38100" dist="38100" dir="2700000" algn="tl">
                    <a:srgbClr val="000000">
                      <a:alpha val="43137"/>
                    </a:srgbClr>
                  </a:outerShdw>
                </a:effectLst>
                <a:latin typeface="Calibri" pitchFamily="34" charset="0"/>
              </a:rPr>
              <a:t> →</a:t>
            </a:r>
          </a:p>
        </p:txBody>
      </p:sp>
      <p:grpSp>
        <p:nvGrpSpPr>
          <p:cNvPr id="2" name="Группа 42"/>
          <p:cNvGrpSpPr>
            <a:grpSpLocks/>
          </p:cNvGrpSpPr>
          <p:nvPr/>
        </p:nvGrpSpPr>
        <p:grpSpPr bwMode="auto">
          <a:xfrm>
            <a:off x="179660" y="861591"/>
            <a:ext cx="7632700" cy="5519737"/>
            <a:chOff x="202138" y="573842"/>
            <a:chExt cx="7632700" cy="5519454"/>
          </a:xfrm>
        </p:grpSpPr>
        <p:graphicFrame>
          <p:nvGraphicFramePr>
            <p:cNvPr id="29698" name="Object 2"/>
            <p:cNvGraphicFramePr>
              <a:graphicFrameLocks noChangeAspect="1"/>
            </p:cNvGraphicFramePr>
            <p:nvPr/>
          </p:nvGraphicFramePr>
          <p:xfrm>
            <a:off x="202138" y="1597496"/>
            <a:ext cx="7632700" cy="4495800"/>
          </p:xfrm>
          <a:graphic>
            <a:graphicData uri="http://schemas.openxmlformats.org/presentationml/2006/ole">
              <mc:AlternateContent xmlns:mc="http://schemas.openxmlformats.org/markup-compatibility/2006">
                <mc:Choice xmlns:v="urn:schemas-microsoft-com:vml" Requires="v">
                  <p:oleObj spid="_x0000_s10348" name="CorelDRAW" r:id="rId4" imgW="7626096" imgH="4501896" progId="">
                    <p:embed/>
                  </p:oleObj>
                </mc:Choice>
                <mc:Fallback>
                  <p:oleObj name="CorelDRAW" r:id="rId4" imgW="7626096" imgH="45018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38" y="1597496"/>
                          <a:ext cx="7632700" cy="44958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3" name="Группа 38"/>
            <p:cNvGrpSpPr>
              <a:grpSpLocks/>
            </p:cNvGrpSpPr>
            <p:nvPr/>
          </p:nvGrpSpPr>
          <p:grpSpPr bwMode="auto">
            <a:xfrm>
              <a:off x="6278625" y="573842"/>
              <a:ext cx="828675" cy="1316038"/>
              <a:chOff x="6278625" y="573842"/>
              <a:chExt cx="828675" cy="1316038"/>
            </a:xfrm>
          </p:grpSpPr>
          <p:sp>
            <p:nvSpPr>
              <p:cNvPr id="29723" name="Line 23"/>
              <p:cNvSpPr>
                <a:spLocks noChangeShapeType="1"/>
              </p:cNvSpPr>
              <p:nvPr/>
            </p:nvSpPr>
            <p:spPr bwMode="auto">
              <a:xfrm>
                <a:off x="6372288" y="738942"/>
                <a:ext cx="0" cy="1150938"/>
              </a:xfrm>
              <a:prstGeom prst="line">
                <a:avLst/>
              </a:prstGeom>
              <a:noFill/>
              <a:ln w="19050">
                <a:solidFill>
                  <a:srgbClr val="CC6600"/>
                </a:solidFill>
                <a:round/>
                <a:headEnd/>
                <a:tailEnd/>
              </a:ln>
            </p:spPr>
            <p:txBody>
              <a:bodyPr/>
              <a:lstStyle/>
              <a:p>
                <a:endParaRPr lang="ru-RU"/>
              </a:p>
            </p:txBody>
          </p:sp>
          <p:sp>
            <p:nvSpPr>
              <p:cNvPr id="29724" name="AutoShape 21"/>
              <p:cNvSpPr>
                <a:spLocks noChangeArrowheads="1"/>
              </p:cNvSpPr>
              <p:nvPr/>
            </p:nvSpPr>
            <p:spPr bwMode="auto">
              <a:xfrm>
                <a:off x="6388163" y="683380"/>
                <a:ext cx="719137" cy="720725"/>
              </a:xfrm>
              <a:prstGeom prst="wave">
                <a:avLst>
                  <a:gd name="adj1" fmla="val 13005"/>
                  <a:gd name="adj2" fmla="val 0"/>
                </a:avLst>
              </a:prstGeom>
              <a:solidFill>
                <a:srgbClr val="FFCCFF"/>
              </a:solidFill>
              <a:ln w="9525">
                <a:solidFill>
                  <a:srgbClr val="CC6600"/>
                </a:solidFill>
                <a:round/>
                <a:headEnd/>
                <a:tailEnd/>
              </a:ln>
            </p:spPr>
            <p:txBody>
              <a:bodyPr wrap="none" anchor="ctr"/>
              <a:lstStyle/>
              <a:p>
                <a:endParaRPr lang="ru-RU"/>
              </a:p>
            </p:txBody>
          </p:sp>
          <p:sp>
            <p:nvSpPr>
              <p:cNvPr id="29725" name="AutoShape 21"/>
              <p:cNvSpPr>
                <a:spLocks noChangeArrowheads="1"/>
              </p:cNvSpPr>
              <p:nvPr/>
            </p:nvSpPr>
            <p:spPr bwMode="auto">
              <a:xfrm>
                <a:off x="6296088" y="573842"/>
                <a:ext cx="719137" cy="720725"/>
              </a:xfrm>
              <a:prstGeom prst="wave">
                <a:avLst>
                  <a:gd name="adj1" fmla="val 13005"/>
                  <a:gd name="adj2" fmla="val 0"/>
                </a:avLst>
              </a:prstGeom>
              <a:solidFill>
                <a:srgbClr val="FFCCFF"/>
              </a:solidFill>
              <a:ln w="9525">
                <a:solidFill>
                  <a:srgbClr val="CC6600"/>
                </a:solidFill>
                <a:round/>
                <a:headEnd/>
                <a:tailEnd/>
              </a:ln>
            </p:spPr>
            <p:txBody>
              <a:bodyPr wrap="none" anchor="ctr"/>
              <a:lstStyle/>
              <a:p>
                <a:endParaRPr lang="ru-RU"/>
              </a:p>
            </p:txBody>
          </p:sp>
          <p:sp>
            <p:nvSpPr>
              <p:cNvPr id="29726" name="WordArt 22"/>
              <p:cNvSpPr>
                <a:spLocks noChangeArrowheads="1" noChangeShapeType="1" noTextEdit="1"/>
              </p:cNvSpPr>
              <p:nvPr/>
            </p:nvSpPr>
            <p:spPr bwMode="auto">
              <a:xfrm rot="1146064">
                <a:off x="6362763" y="707192"/>
                <a:ext cx="646112" cy="349250"/>
              </a:xfrm>
              <a:prstGeom prst="rect">
                <a:avLst/>
              </a:prstGeom>
            </p:spPr>
            <p:txBody>
              <a:bodyPr wrap="none" fromWordArt="1">
                <a:prstTxWarp prst="textCanDown">
                  <a:avLst>
                    <a:gd name="adj" fmla="val 33333"/>
                  </a:avLst>
                </a:prstTxWarp>
              </a:bodyPr>
              <a:lstStyle/>
              <a:p>
                <a:pPr algn="ctr"/>
                <a:r>
                  <a:rPr lang="en-US" sz="3600" kern="10">
                    <a:ln w="12700">
                      <a:solidFill>
                        <a:srgbClr val="000000"/>
                      </a:solidFill>
                      <a:round/>
                      <a:headEnd/>
                      <a:tailEnd/>
                    </a:ln>
                    <a:solidFill>
                      <a:srgbClr val="FFFF00"/>
                    </a:solidFill>
                    <a:latin typeface="Batang"/>
                    <a:ea typeface="Batang"/>
                  </a:rPr>
                  <a:t>A=294</a:t>
                </a:r>
                <a:endParaRPr lang="ru-RU" sz="3600" kern="10">
                  <a:ln w="12700">
                    <a:solidFill>
                      <a:srgbClr val="000000"/>
                    </a:solidFill>
                    <a:round/>
                    <a:headEnd/>
                    <a:tailEnd/>
                  </a:ln>
                  <a:solidFill>
                    <a:srgbClr val="FFFF00"/>
                  </a:solidFill>
                  <a:latin typeface="Batang"/>
                  <a:ea typeface="Batang"/>
                </a:endParaRPr>
              </a:p>
            </p:txBody>
          </p:sp>
          <p:sp>
            <p:nvSpPr>
              <p:cNvPr id="29727" name="Line 23"/>
              <p:cNvSpPr>
                <a:spLocks noChangeShapeType="1"/>
              </p:cNvSpPr>
              <p:nvPr/>
            </p:nvSpPr>
            <p:spPr bwMode="auto">
              <a:xfrm>
                <a:off x="6278625" y="634167"/>
                <a:ext cx="0" cy="1150938"/>
              </a:xfrm>
              <a:prstGeom prst="line">
                <a:avLst/>
              </a:prstGeom>
              <a:noFill/>
              <a:ln w="19050">
                <a:solidFill>
                  <a:srgbClr val="CC6600"/>
                </a:solidFill>
                <a:round/>
                <a:headEnd/>
                <a:tailEnd/>
              </a:ln>
            </p:spPr>
            <p:txBody>
              <a:bodyPr/>
              <a:lstStyle/>
              <a:p>
                <a:endParaRPr lang="ru-RU"/>
              </a:p>
            </p:txBody>
          </p:sp>
        </p:grpSp>
        <p:grpSp>
          <p:nvGrpSpPr>
            <p:cNvPr id="4" name="Группа 41"/>
            <p:cNvGrpSpPr>
              <a:grpSpLocks/>
            </p:cNvGrpSpPr>
            <p:nvPr/>
          </p:nvGrpSpPr>
          <p:grpSpPr bwMode="auto">
            <a:xfrm>
              <a:off x="3981975" y="2026423"/>
              <a:ext cx="739313" cy="1477944"/>
              <a:chOff x="3981975" y="2026423"/>
              <a:chExt cx="739313" cy="1477944"/>
            </a:xfrm>
          </p:grpSpPr>
          <p:sp>
            <p:nvSpPr>
              <p:cNvPr id="29720" name="AutoShape 21"/>
              <p:cNvSpPr>
                <a:spLocks noChangeArrowheads="1"/>
              </p:cNvSpPr>
              <p:nvPr/>
            </p:nvSpPr>
            <p:spPr bwMode="auto">
              <a:xfrm>
                <a:off x="4002150" y="2026423"/>
                <a:ext cx="719138" cy="720725"/>
              </a:xfrm>
              <a:prstGeom prst="wave">
                <a:avLst>
                  <a:gd name="adj1" fmla="val 13005"/>
                  <a:gd name="adj2" fmla="val 0"/>
                </a:avLst>
              </a:prstGeom>
              <a:solidFill>
                <a:srgbClr val="FFCCFF"/>
              </a:solidFill>
              <a:ln w="9525">
                <a:solidFill>
                  <a:srgbClr val="CC6600"/>
                </a:solidFill>
                <a:round/>
                <a:headEnd/>
                <a:tailEnd/>
              </a:ln>
            </p:spPr>
            <p:txBody>
              <a:bodyPr wrap="none" anchor="ctr"/>
              <a:lstStyle/>
              <a:p>
                <a:endParaRPr lang="ru-RU"/>
              </a:p>
            </p:txBody>
          </p:sp>
          <p:sp>
            <p:nvSpPr>
              <p:cNvPr id="29721" name="WordArt 22"/>
              <p:cNvSpPr>
                <a:spLocks noChangeArrowheads="1" noChangeShapeType="1" noTextEdit="1"/>
              </p:cNvSpPr>
              <p:nvPr/>
            </p:nvSpPr>
            <p:spPr bwMode="auto">
              <a:xfrm rot="1146064">
                <a:off x="4052950" y="2198190"/>
                <a:ext cx="646113" cy="349250"/>
              </a:xfrm>
              <a:prstGeom prst="rect">
                <a:avLst/>
              </a:prstGeom>
            </p:spPr>
            <p:txBody>
              <a:bodyPr wrap="none" fromWordArt="1">
                <a:prstTxWarp prst="textCanDown">
                  <a:avLst>
                    <a:gd name="adj" fmla="val 33333"/>
                  </a:avLst>
                </a:prstTxWarp>
              </a:bodyPr>
              <a:lstStyle/>
              <a:p>
                <a:pPr algn="ctr"/>
                <a:r>
                  <a:rPr lang="en-US" sz="3600" kern="10">
                    <a:ln w="12700">
                      <a:solidFill>
                        <a:srgbClr val="000000"/>
                      </a:solidFill>
                      <a:round/>
                      <a:headEnd/>
                      <a:tailEnd/>
                    </a:ln>
                    <a:solidFill>
                      <a:srgbClr val="FFFF00"/>
                    </a:solidFill>
                    <a:latin typeface="Batang"/>
                    <a:ea typeface="Batang"/>
                  </a:rPr>
                  <a:t>A=254</a:t>
                </a:r>
                <a:endParaRPr lang="ru-RU" sz="3600" kern="10">
                  <a:ln w="12700">
                    <a:solidFill>
                      <a:srgbClr val="000000"/>
                    </a:solidFill>
                    <a:round/>
                    <a:headEnd/>
                    <a:tailEnd/>
                  </a:ln>
                  <a:solidFill>
                    <a:srgbClr val="FFFF00"/>
                  </a:solidFill>
                  <a:latin typeface="Batang"/>
                  <a:ea typeface="Batang"/>
                </a:endParaRPr>
              </a:p>
            </p:txBody>
          </p:sp>
          <p:sp>
            <p:nvSpPr>
              <p:cNvPr id="29722" name="Line 23"/>
              <p:cNvSpPr>
                <a:spLocks noChangeShapeType="1"/>
              </p:cNvSpPr>
              <p:nvPr/>
            </p:nvSpPr>
            <p:spPr bwMode="auto">
              <a:xfrm>
                <a:off x="3981975" y="2122845"/>
                <a:ext cx="2713" cy="1381522"/>
              </a:xfrm>
              <a:prstGeom prst="line">
                <a:avLst/>
              </a:prstGeom>
              <a:noFill/>
              <a:ln w="19050">
                <a:solidFill>
                  <a:srgbClr val="CC6600"/>
                </a:solidFill>
                <a:round/>
                <a:headEnd/>
                <a:tailEnd/>
              </a:ln>
            </p:spPr>
            <p:txBody>
              <a:bodyPr/>
              <a:lstStyle/>
              <a:p>
                <a:endParaRPr lang="ru-RU"/>
              </a:p>
            </p:txBody>
          </p:sp>
        </p:grpSp>
      </p:grpSp>
      <p:grpSp>
        <p:nvGrpSpPr>
          <p:cNvPr id="5" name="Группа 31"/>
          <p:cNvGrpSpPr/>
          <p:nvPr/>
        </p:nvGrpSpPr>
        <p:grpSpPr>
          <a:xfrm>
            <a:off x="1266827" y="1092906"/>
            <a:ext cx="7641721" cy="2120070"/>
            <a:chOff x="1266825" y="815112"/>
            <a:chExt cx="7641721" cy="2120069"/>
          </a:xfrm>
        </p:grpSpPr>
        <p:grpSp>
          <p:nvGrpSpPr>
            <p:cNvPr id="6" name="Группа 43"/>
            <p:cNvGrpSpPr>
              <a:grpSpLocks/>
            </p:cNvGrpSpPr>
            <p:nvPr/>
          </p:nvGrpSpPr>
          <p:grpSpPr bwMode="auto">
            <a:xfrm>
              <a:off x="1266825" y="883663"/>
              <a:ext cx="7529189" cy="2051518"/>
              <a:chOff x="1082648" y="806678"/>
              <a:chExt cx="7530288" cy="2052910"/>
            </a:xfrm>
          </p:grpSpPr>
          <p:grpSp>
            <p:nvGrpSpPr>
              <p:cNvPr id="7" name="Группа 42"/>
              <p:cNvGrpSpPr>
                <a:grpSpLocks/>
              </p:cNvGrpSpPr>
              <p:nvPr/>
            </p:nvGrpSpPr>
            <p:grpSpPr bwMode="auto">
              <a:xfrm>
                <a:off x="1082648" y="806678"/>
                <a:ext cx="7530288" cy="2041110"/>
                <a:chOff x="1082648" y="815931"/>
                <a:chExt cx="7530288" cy="2041110"/>
              </a:xfrm>
            </p:grpSpPr>
            <p:sp>
              <p:nvSpPr>
                <p:cNvPr id="29715" name="TextBox 36"/>
                <p:cNvSpPr txBox="1">
                  <a:spLocks noChangeArrowheads="1"/>
                </p:cNvSpPr>
                <p:nvPr/>
              </p:nvSpPr>
              <p:spPr bwMode="auto">
                <a:xfrm>
                  <a:off x="1082648" y="2476746"/>
                  <a:ext cx="184758" cy="369584"/>
                </a:xfrm>
                <a:prstGeom prst="rect">
                  <a:avLst/>
                </a:prstGeom>
                <a:noFill/>
                <a:ln w="9525">
                  <a:noFill/>
                  <a:miter lim="800000"/>
                  <a:headEnd/>
                  <a:tailEnd/>
                </a:ln>
              </p:spPr>
              <p:txBody>
                <a:bodyPr wrap="none">
                  <a:spAutoFit/>
                </a:bodyPr>
                <a:lstStyle/>
                <a:p>
                  <a:endParaRPr lang="ru-RU" b="1" dirty="0">
                    <a:latin typeface="Calibri" pitchFamily="34" charset="0"/>
                  </a:endParaRPr>
                </a:p>
              </p:txBody>
            </p:sp>
            <p:sp>
              <p:nvSpPr>
                <p:cNvPr id="40" name="Выноска 1 (граница и черта) 39"/>
                <p:cNvSpPr/>
                <p:nvPr/>
              </p:nvSpPr>
              <p:spPr>
                <a:xfrm flipH="1">
                  <a:off x="3701966" y="815931"/>
                  <a:ext cx="1398863" cy="360609"/>
                </a:xfrm>
                <a:prstGeom prst="accentBorderCallout1">
                  <a:avLst>
                    <a:gd name="adj1" fmla="val 18750"/>
                    <a:gd name="adj2" fmla="val -8333"/>
                    <a:gd name="adj3" fmla="val 266812"/>
                    <a:gd name="adj4" fmla="val -6847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Calibri" pitchFamily="34" charset="0"/>
                  </a:endParaRPr>
                </a:p>
              </p:txBody>
            </p:sp>
            <p:sp>
              <p:nvSpPr>
                <p:cNvPr id="41" name="Выноска 1 (граница и черта) 40"/>
                <p:cNvSpPr/>
                <p:nvPr/>
              </p:nvSpPr>
              <p:spPr>
                <a:xfrm flipV="1">
                  <a:off x="7160841" y="2496432"/>
                  <a:ext cx="1452095" cy="360609"/>
                </a:xfrm>
                <a:prstGeom prst="accentBorderCallout1">
                  <a:avLst>
                    <a:gd name="adj1" fmla="val 18750"/>
                    <a:gd name="adj2" fmla="val -8333"/>
                    <a:gd name="adj3" fmla="val 266812"/>
                    <a:gd name="adj4" fmla="val -6847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Calibri" pitchFamily="34" charset="0"/>
                  </a:endParaRPr>
                </a:p>
              </p:txBody>
            </p:sp>
          </p:grpSp>
          <p:sp>
            <p:nvSpPr>
              <p:cNvPr id="29714" name="TextBox 41"/>
              <p:cNvSpPr txBox="1">
                <a:spLocks noChangeArrowheads="1"/>
              </p:cNvSpPr>
              <p:nvPr/>
            </p:nvSpPr>
            <p:spPr bwMode="auto">
              <a:xfrm>
                <a:off x="7278258" y="2459205"/>
                <a:ext cx="184758" cy="400383"/>
              </a:xfrm>
              <a:prstGeom prst="rect">
                <a:avLst/>
              </a:prstGeom>
              <a:solidFill>
                <a:schemeClr val="bg1"/>
              </a:solidFill>
              <a:ln w="19050">
                <a:noFill/>
                <a:miter lim="800000"/>
                <a:headEnd/>
                <a:tailEnd/>
              </a:ln>
            </p:spPr>
            <p:txBody>
              <a:bodyPr wrap="none">
                <a:spAutoFit/>
              </a:bodyPr>
              <a:lstStyle/>
              <a:p>
                <a:endParaRPr lang="ru-RU" sz="2000" dirty="0">
                  <a:latin typeface="Calibri" pitchFamily="34" charset="0"/>
                </a:endParaRPr>
              </a:p>
            </p:txBody>
          </p:sp>
        </p:grpSp>
        <p:grpSp>
          <p:nvGrpSpPr>
            <p:cNvPr id="8" name="Группа 49"/>
            <p:cNvGrpSpPr>
              <a:grpSpLocks/>
            </p:cNvGrpSpPr>
            <p:nvPr/>
          </p:nvGrpSpPr>
          <p:grpSpPr bwMode="auto">
            <a:xfrm>
              <a:off x="3770240" y="815112"/>
              <a:ext cx="5138306" cy="2104396"/>
              <a:chOff x="3688403" y="934386"/>
              <a:chExt cx="5139515" cy="2104107"/>
            </a:xfrm>
          </p:grpSpPr>
          <p:sp>
            <p:nvSpPr>
              <p:cNvPr id="29705" name="Text Box 29"/>
              <p:cNvSpPr txBox="1">
                <a:spLocks noChangeArrowheads="1"/>
              </p:cNvSpPr>
              <p:nvPr/>
            </p:nvSpPr>
            <p:spPr bwMode="auto">
              <a:xfrm>
                <a:off x="7366918" y="2638438"/>
                <a:ext cx="1461000" cy="400055"/>
              </a:xfrm>
              <a:prstGeom prst="rect">
                <a:avLst/>
              </a:prstGeom>
              <a:solidFill>
                <a:schemeClr val="bg1"/>
              </a:solidFill>
              <a:ln w="9525">
                <a:noFill/>
                <a:miter lim="800000"/>
                <a:headEnd/>
                <a:tailEnd/>
              </a:ln>
            </p:spPr>
            <p:txBody>
              <a:bodyPr wrap="none">
                <a:spAutoFit/>
              </a:bodyPr>
              <a:lstStyle/>
              <a:p>
                <a:r>
                  <a:rPr lang="en-US" sz="2000" b="1" dirty="0">
                    <a:latin typeface="Calibri" pitchFamily="34" charset="0"/>
                    <a:ea typeface="Gungsuh" pitchFamily="18" charset="-127"/>
                  </a:rPr>
                  <a:t>T</a:t>
                </a:r>
                <a:r>
                  <a:rPr lang="en-US" sz="2400" b="1" baseline="-25000" dirty="0">
                    <a:latin typeface="Calibri" pitchFamily="34" charset="0"/>
                    <a:ea typeface="Gungsuh" pitchFamily="18" charset="-127"/>
                  </a:rPr>
                  <a:t>1/2</a:t>
                </a:r>
                <a:r>
                  <a:rPr lang="en-US" sz="2000" b="1" baseline="-25000" dirty="0">
                    <a:latin typeface="Calibri" pitchFamily="34" charset="0"/>
                    <a:ea typeface="Gungsuh" pitchFamily="18" charset="-127"/>
                  </a:rPr>
                  <a:t> </a:t>
                </a:r>
                <a:r>
                  <a:rPr lang="en-US" sz="2000" b="1" dirty="0">
                    <a:latin typeface="Calibri" pitchFamily="34" charset="0"/>
                    <a:ea typeface="Gungsuh" pitchFamily="18" charset="-127"/>
                  </a:rPr>
                  <a:t>= 50 ms</a:t>
                </a:r>
                <a:endParaRPr lang="ru-RU" sz="2000" b="1" dirty="0">
                  <a:latin typeface="Calibri" pitchFamily="34" charset="0"/>
                  <a:ea typeface="Gungsuh" pitchFamily="18" charset="-127"/>
                </a:endParaRPr>
              </a:p>
            </p:txBody>
          </p:sp>
          <p:sp>
            <p:nvSpPr>
              <p:cNvPr id="29709" name="Text Box 29"/>
              <p:cNvSpPr txBox="1">
                <a:spLocks noChangeArrowheads="1"/>
              </p:cNvSpPr>
              <p:nvPr/>
            </p:nvSpPr>
            <p:spPr bwMode="auto">
              <a:xfrm>
                <a:off x="3688403" y="934386"/>
                <a:ext cx="1537962" cy="400055"/>
              </a:xfrm>
              <a:prstGeom prst="rect">
                <a:avLst/>
              </a:prstGeom>
              <a:solidFill>
                <a:schemeClr val="bg1"/>
              </a:solidFill>
              <a:ln w="9525">
                <a:noFill/>
                <a:miter lim="800000"/>
                <a:headEnd/>
                <a:tailEnd/>
              </a:ln>
            </p:spPr>
            <p:txBody>
              <a:bodyPr wrap="none">
                <a:spAutoFit/>
              </a:bodyPr>
              <a:lstStyle/>
              <a:p>
                <a:r>
                  <a:rPr lang="en-US" sz="2000" b="1" dirty="0">
                    <a:latin typeface="Calibri" pitchFamily="34" charset="0"/>
                    <a:ea typeface="Gungsuh" pitchFamily="18" charset="-127"/>
                  </a:rPr>
                  <a:t>T</a:t>
                </a:r>
                <a:r>
                  <a:rPr lang="en-US" sz="2400" b="1" baseline="-25000" dirty="0">
                    <a:latin typeface="Calibri" pitchFamily="34" charset="0"/>
                    <a:ea typeface="Gungsuh" pitchFamily="18" charset="-127"/>
                  </a:rPr>
                  <a:t>1/2 </a:t>
                </a:r>
                <a:r>
                  <a:rPr lang="en-US" sz="2000" b="1" dirty="0">
                    <a:latin typeface="Calibri" pitchFamily="34" charset="0"/>
                    <a:ea typeface="Gungsuh" pitchFamily="18" charset="-127"/>
                  </a:rPr>
                  <a:t>= </a:t>
                </a:r>
                <a:r>
                  <a:rPr lang="en-US" sz="2000" b="1" dirty="0" smtClean="0">
                    <a:latin typeface="Calibri" pitchFamily="34" charset="0"/>
                    <a:ea typeface="Gungsuh" pitchFamily="18" charset="-127"/>
                  </a:rPr>
                  <a:t>0.7 </a:t>
                </a:r>
                <a:r>
                  <a:rPr lang="en-US" sz="2000" b="1" dirty="0">
                    <a:latin typeface="Calibri" pitchFamily="34" charset="0"/>
                    <a:ea typeface="Gungsuh" pitchFamily="18" charset="-127"/>
                  </a:rPr>
                  <a:t>ms</a:t>
                </a:r>
                <a:endParaRPr lang="ru-RU" sz="2000" b="1" dirty="0">
                  <a:latin typeface="Calibri" pitchFamily="34" charset="0"/>
                  <a:ea typeface="Gungsuh" pitchFamily="18" charset="-127"/>
                </a:endParaRPr>
              </a:p>
            </p:txBody>
          </p:sp>
        </p:grpSp>
      </p:grpSp>
      <p:grpSp>
        <p:nvGrpSpPr>
          <p:cNvPr id="12" name="Группа 11"/>
          <p:cNvGrpSpPr/>
          <p:nvPr/>
        </p:nvGrpSpPr>
        <p:grpSpPr>
          <a:xfrm>
            <a:off x="6444208" y="188640"/>
            <a:ext cx="2608157" cy="1726716"/>
            <a:chOff x="6444208" y="188640"/>
            <a:chExt cx="2608157" cy="1726716"/>
          </a:xfrm>
        </p:grpSpPr>
        <p:sp>
          <p:nvSpPr>
            <p:cNvPr id="10" name="TextBox 9"/>
            <p:cNvSpPr txBox="1"/>
            <p:nvPr/>
          </p:nvSpPr>
          <p:spPr>
            <a:xfrm>
              <a:off x="6444208" y="188640"/>
              <a:ext cx="2608157" cy="1015663"/>
            </a:xfrm>
            <a:prstGeom prst="rect">
              <a:avLst/>
            </a:prstGeom>
            <a:noFill/>
          </p:spPr>
          <p:txBody>
            <a:bodyPr wrap="square" rtlCol="0">
              <a:spAutoFit/>
            </a:bodyPr>
            <a:lstStyle/>
            <a:p>
              <a:r>
                <a:rPr lang="en-US" sz="2000" b="1" dirty="0" smtClean="0">
                  <a:solidFill>
                    <a:srgbClr val="0070C0"/>
                  </a:solidFill>
                  <a:effectLst>
                    <a:outerShdw blurRad="38100" dist="38100" dir="2700000" algn="tl">
                      <a:srgbClr val="000000">
                        <a:alpha val="43137"/>
                      </a:srgbClr>
                    </a:outerShdw>
                  </a:effectLst>
                  <a:latin typeface="+mn-lt"/>
                </a:rPr>
                <a:t>a nuclei with </a:t>
              </a:r>
            </a:p>
            <a:p>
              <a:r>
                <a:rPr lang="en-US" sz="2000" b="1" dirty="0" smtClean="0">
                  <a:solidFill>
                    <a:srgbClr val="0070C0"/>
                  </a:solidFill>
                  <a:effectLst>
                    <a:outerShdw blurRad="38100" dist="38100" dir="2700000" algn="tl">
                      <a:srgbClr val="000000">
                        <a:alpha val="43137"/>
                      </a:srgbClr>
                    </a:outerShdw>
                  </a:effectLst>
                  <a:latin typeface="+mn-lt"/>
                </a:rPr>
                <a:t>      Z ≥ 120 and A ≥ 300 </a:t>
              </a:r>
            </a:p>
            <a:p>
              <a:r>
                <a:rPr lang="en-US" sz="2000" b="1" dirty="0">
                  <a:solidFill>
                    <a:srgbClr val="0070C0"/>
                  </a:solidFill>
                  <a:effectLst>
                    <a:outerShdw blurRad="38100" dist="38100" dir="2700000" algn="tl">
                      <a:srgbClr val="000000">
                        <a:alpha val="43137"/>
                      </a:srgbClr>
                    </a:outerShdw>
                  </a:effectLst>
                  <a:latin typeface="+mn-lt"/>
                </a:rPr>
                <a:t> </a:t>
              </a:r>
              <a:r>
                <a:rPr lang="en-US" sz="2000" b="1" dirty="0" smtClean="0">
                  <a:solidFill>
                    <a:srgbClr val="0070C0"/>
                  </a:solidFill>
                  <a:effectLst>
                    <a:outerShdw blurRad="38100" dist="38100" dir="2700000" algn="tl">
                      <a:srgbClr val="000000">
                        <a:alpha val="43137"/>
                      </a:srgbClr>
                    </a:outerShdw>
                  </a:effectLst>
                  <a:latin typeface="+mn-lt"/>
                </a:rPr>
                <a:t>                      may exist</a:t>
              </a:r>
              <a:r>
                <a:rPr lang="ru-RU" sz="2000" b="1" dirty="0" smtClean="0">
                  <a:solidFill>
                    <a:srgbClr val="0070C0"/>
                  </a:solidFill>
                  <a:effectLst>
                    <a:outerShdw blurRad="38100" dist="38100" dir="2700000" algn="tl">
                      <a:srgbClr val="000000">
                        <a:alpha val="43137"/>
                      </a:srgbClr>
                    </a:outerShdw>
                  </a:effectLst>
                  <a:latin typeface="+mn-lt"/>
                </a:rPr>
                <a:t>!</a:t>
              </a:r>
              <a:r>
                <a:rPr lang="en-US" sz="2000" b="1" dirty="0" smtClean="0">
                  <a:solidFill>
                    <a:srgbClr val="0070C0"/>
                  </a:solidFill>
                  <a:effectLst>
                    <a:outerShdw blurRad="38100" dist="38100" dir="2700000" algn="tl">
                      <a:srgbClr val="000000">
                        <a:alpha val="43137"/>
                      </a:srgbClr>
                    </a:outerShdw>
                  </a:effectLst>
                  <a:latin typeface="+mn-lt"/>
                </a:rPr>
                <a:t> </a:t>
              </a:r>
              <a:endParaRPr lang="ru-RU" sz="2000" b="1" dirty="0">
                <a:solidFill>
                  <a:srgbClr val="0070C0"/>
                </a:solidFill>
                <a:effectLst>
                  <a:outerShdw blurRad="38100" dist="38100" dir="2700000" algn="tl">
                    <a:srgbClr val="000000">
                      <a:alpha val="43137"/>
                    </a:srgbClr>
                  </a:outerShdw>
                </a:effectLst>
                <a:latin typeface="+mn-lt"/>
              </a:endParaRPr>
            </a:p>
          </p:txBody>
        </p:sp>
        <p:sp>
          <p:nvSpPr>
            <p:cNvPr id="11" name="Штриховая стрелка вправо 10"/>
            <p:cNvSpPr/>
            <p:nvPr/>
          </p:nvSpPr>
          <p:spPr>
            <a:xfrm rot="18720035">
              <a:off x="6446166" y="1566215"/>
              <a:ext cx="365880" cy="332402"/>
            </a:xfrm>
            <a:prstGeom prst="striped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TextBox 29"/>
          <p:cNvSpPr txBox="1"/>
          <p:nvPr/>
        </p:nvSpPr>
        <p:spPr>
          <a:xfrm>
            <a:off x="323528" y="6494902"/>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73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250825" y="620713"/>
            <a:ext cx="8156575" cy="3600450"/>
          </a:xfrm>
          <a:prstGeom prst="rect">
            <a:avLst/>
          </a:prstGeom>
          <a:noFill/>
          <a:ln w="9525">
            <a:noFill/>
            <a:miter lim="800000"/>
            <a:headEnd/>
            <a:tailEnd/>
          </a:ln>
        </p:spPr>
        <p:txBody>
          <a:bodyPr wrap="none">
            <a:spAutoFit/>
          </a:bodyPr>
          <a:lstStyle/>
          <a:p>
            <a:pPr algn="ctr">
              <a:defRPr/>
            </a:pPr>
            <a:r>
              <a:rPr lang="en-US" altLang="ja-JP" sz="2400" dirty="0">
                <a:effectLst>
                  <a:outerShdw blurRad="38100" dist="38100" dir="2700000" algn="tl">
                    <a:srgbClr val="000000">
                      <a:alpha val="43137"/>
                    </a:srgbClr>
                  </a:outerShdw>
                </a:effectLst>
                <a:latin typeface="+mn-lt"/>
                <a:cs typeface="Arial" charset="0"/>
              </a:rPr>
              <a:t>With Z &gt; 40% larger than that of Bi, the heaviest stable element, </a:t>
            </a:r>
          </a:p>
          <a:p>
            <a:pPr algn="ctr">
              <a:defRPr/>
            </a:pPr>
            <a:r>
              <a:rPr lang="en-US" altLang="ja-JP" sz="2400" dirty="0">
                <a:effectLst>
                  <a:outerShdw blurRad="38100" dist="38100" dir="2700000" algn="tl">
                    <a:srgbClr val="000000">
                      <a:alpha val="43137"/>
                    </a:srgbClr>
                  </a:outerShdw>
                </a:effectLst>
                <a:latin typeface="+mn-lt"/>
                <a:cs typeface="Arial" charset="0"/>
              </a:rPr>
              <a:t>we see an impressive extension in nuclear survivability. </a:t>
            </a:r>
          </a:p>
          <a:p>
            <a:pPr algn="ctr">
              <a:defRPr/>
            </a:pPr>
            <a:endParaRPr lang="en-US" altLang="ja-JP" sz="2400" dirty="0">
              <a:effectLst>
                <a:outerShdw blurRad="38100" dist="38100" dir="2700000" algn="tl">
                  <a:srgbClr val="000000">
                    <a:alpha val="43137"/>
                  </a:srgbClr>
                </a:outerShdw>
              </a:effectLst>
              <a:latin typeface="+mn-lt"/>
              <a:cs typeface="Arial" charset="0"/>
            </a:endParaRPr>
          </a:p>
          <a:p>
            <a:pPr algn="ctr">
              <a:defRPr/>
            </a:pPr>
            <a:r>
              <a:rPr lang="en-US" altLang="ja-JP" sz="2400" dirty="0">
                <a:effectLst>
                  <a:outerShdw blurRad="38100" dist="38100" dir="2700000" algn="tl">
                    <a:srgbClr val="000000">
                      <a:alpha val="43137"/>
                    </a:srgbClr>
                  </a:outerShdw>
                </a:effectLst>
                <a:latin typeface="+mn-lt"/>
                <a:cs typeface="Arial" charset="0"/>
              </a:rPr>
              <a:t>Although SHN are at the limits of Coulomb stability, </a:t>
            </a:r>
          </a:p>
          <a:p>
            <a:pPr>
              <a:lnSpc>
                <a:spcPct val="150000"/>
              </a:lnSpc>
              <a:buFont typeface="Arial" pitchFamily="34" charset="0"/>
              <a:buChar char="•"/>
              <a:defRPr/>
            </a:pPr>
            <a:r>
              <a:rPr lang="en-US" altLang="ja-JP" sz="2400" dirty="0">
                <a:effectLst>
                  <a:outerShdw blurRad="38100" dist="38100" dir="2700000" algn="tl">
                    <a:srgbClr val="000000">
                      <a:alpha val="43137"/>
                    </a:srgbClr>
                  </a:outerShdw>
                </a:effectLst>
                <a:latin typeface="+mn-lt"/>
                <a:cs typeface="Arial" charset="0"/>
              </a:rPr>
              <a:t>  shell stabilization lowers ground-state energy, </a:t>
            </a:r>
          </a:p>
          <a:p>
            <a:pPr>
              <a:lnSpc>
                <a:spcPct val="150000"/>
              </a:lnSpc>
              <a:buFont typeface="Arial" pitchFamily="34" charset="0"/>
              <a:buChar char="•"/>
              <a:defRPr/>
            </a:pPr>
            <a:r>
              <a:rPr lang="en-US" altLang="ja-JP" sz="2400" dirty="0">
                <a:effectLst>
                  <a:outerShdw blurRad="38100" dist="38100" dir="2700000" algn="tl">
                    <a:srgbClr val="000000">
                      <a:alpha val="43137"/>
                    </a:srgbClr>
                  </a:outerShdw>
                </a:effectLst>
                <a:latin typeface="+mn-lt"/>
                <a:cs typeface="Arial" charset="0"/>
              </a:rPr>
              <a:t>  creates a fission barrier, </a:t>
            </a:r>
          </a:p>
          <a:p>
            <a:pPr>
              <a:lnSpc>
                <a:spcPct val="150000"/>
              </a:lnSpc>
              <a:buFont typeface="Arial" pitchFamily="34" charset="0"/>
              <a:buChar char="•"/>
              <a:defRPr/>
            </a:pPr>
            <a:r>
              <a:rPr lang="en-US" altLang="ja-JP" sz="2400" dirty="0">
                <a:effectLst>
                  <a:outerShdw blurRad="38100" dist="38100" dir="2700000" algn="tl">
                    <a:srgbClr val="000000">
                      <a:alpha val="43137"/>
                    </a:srgbClr>
                  </a:outerShdw>
                </a:effectLst>
                <a:latin typeface="+mn-lt"/>
                <a:cs typeface="Arial" charset="0"/>
              </a:rPr>
              <a:t>  and thereby enables SHN to exist. </a:t>
            </a:r>
            <a:endParaRPr lang="ru-RU" sz="2400" dirty="0">
              <a:effectLst>
                <a:outerShdw blurRad="38100" dist="38100" dir="2700000" algn="tl">
                  <a:srgbClr val="000000">
                    <a:alpha val="43137"/>
                  </a:srgbClr>
                </a:outerShdw>
              </a:effectLst>
              <a:latin typeface="+mn-lt"/>
              <a:cs typeface="Arial" charset="0"/>
            </a:endParaRPr>
          </a:p>
          <a:p>
            <a:pPr>
              <a:defRPr/>
            </a:pPr>
            <a:r>
              <a:rPr lang="en-US" altLang="ja-JP" sz="2400" dirty="0">
                <a:latin typeface="+mn-lt"/>
                <a:cs typeface="Arial" charset="0"/>
              </a:rPr>
              <a:t>. </a:t>
            </a:r>
            <a:endParaRPr lang="ru-RU" sz="2400" dirty="0">
              <a:latin typeface="+mn-lt"/>
              <a:cs typeface="Arial" charset="0"/>
            </a:endParaRPr>
          </a:p>
        </p:txBody>
      </p:sp>
      <p:sp>
        <p:nvSpPr>
          <p:cNvPr id="193541" name="Text Box 5"/>
          <p:cNvSpPr txBox="1">
            <a:spLocks noChangeArrowheads="1"/>
          </p:cNvSpPr>
          <p:nvPr/>
        </p:nvSpPr>
        <p:spPr bwMode="auto">
          <a:xfrm>
            <a:off x="867632" y="4221163"/>
            <a:ext cx="7669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2400" b="1" dirty="0">
                <a:solidFill>
                  <a:srgbClr val="0000CC"/>
                </a:solidFill>
                <a:latin typeface="Comic Sans MS" panose="030F0702030302020204" pitchFamily="66" charset="0"/>
                <a:ea typeface="Gungsuh"/>
                <a:cs typeface="Gungsuh"/>
              </a:rPr>
              <a:t>The  fundamentals of the modern theory </a:t>
            </a:r>
          </a:p>
          <a:p>
            <a:pPr algn="ctr" eaLnBrk="1" hangingPunct="1">
              <a:spcBef>
                <a:spcPct val="0"/>
              </a:spcBef>
              <a:buFontTx/>
              <a:buNone/>
            </a:pPr>
            <a:r>
              <a:rPr lang="en-US" altLang="ru-RU" sz="2400" b="1" dirty="0">
                <a:solidFill>
                  <a:srgbClr val="0000CC"/>
                </a:solidFill>
                <a:latin typeface="Comic Sans MS" panose="030F0702030302020204" pitchFamily="66" charset="0"/>
                <a:ea typeface="Gungsuh"/>
                <a:cs typeface="Gungsuh"/>
              </a:rPr>
              <a:t>  concerning the mass limits of nuclear matter </a:t>
            </a:r>
          </a:p>
          <a:p>
            <a:pPr algn="ctr" eaLnBrk="1" hangingPunct="1">
              <a:spcBef>
                <a:spcPct val="0"/>
              </a:spcBef>
              <a:buFontTx/>
              <a:buNone/>
            </a:pPr>
            <a:r>
              <a:rPr lang="en-US" altLang="ru-RU" sz="2400" b="1" dirty="0">
                <a:solidFill>
                  <a:srgbClr val="0000CC"/>
                </a:solidFill>
                <a:latin typeface="Comic Sans MS" panose="030F0702030302020204" pitchFamily="66" charset="0"/>
                <a:ea typeface="Gungsuh"/>
                <a:cs typeface="Gungsuh"/>
              </a:rPr>
              <a:t>           have obtained experimental verificatio</a:t>
            </a:r>
            <a:r>
              <a:rPr lang="en-US" altLang="ru-RU" sz="2400" b="1" dirty="0">
                <a:solidFill>
                  <a:srgbClr val="0000CC"/>
                </a:solidFill>
                <a:latin typeface="Gungsuh"/>
                <a:ea typeface="Gungsuh"/>
                <a:cs typeface="Gungsuh"/>
              </a:rPr>
              <a:t>n </a:t>
            </a:r>
            <a:endParaRPr lang="ru-RU" altLang="ru-RU" sz="2400" b="1" dirty="0">
              <a:solidFill>
                <a:srgbClr val="0000CC"/>
              </a:solidFill>
              <a:latin typeface="Gungsuh"/>
              <a:ea typeface="Gungsuh"/>
              <a:cs typeface="Gungsuh"/>
            </a:endParaRPr>
          </a:p>
        </p:txBody>
      </p:sp>
      <p:sp>
        <p:nvSpPr>
          <p:cNvPr id="5" name="TextBox 4"/>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8159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 calcmode="lin" valueType="num">
                                      <p:cBhvr additive="base">
                                        <p:cTn id="7" dur="500" fill="hold"/>
                                        <p:tgtEl>
                                          <p:spTgt spid="193541"/>
                                        </p:tgtEl>
                                        <p:attrNameLst>
                                          <p:attrName>ppt_x</p:attrName>
                                        </p:attrNameLst>
                                      </p:cBhvr>
                                      <p:tavLst>
                                        <p:tav tm="0">
                                          <p:val>
                                            <p:strVal val="#ppt_x"/>
                                          </p:val>
                                        </p:tav>
                                        <p:tav tm="100000">
                                          <p:val>
                                            <p:strVal val="#ppt_x"/>
                                          </p:val>
                                        </p:tav>
                                      </p:tavLst>
                                    </p:anim>
                                    <p:anim calcmode="lin" valueType="num">
                                      <p:cBhvr additive="base">
                                        <p:cTn id="8" dur="500" fill="hold"/>
                                        <p:tgtEl>
                                          <p:spTgt spid="193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539552" y="332656"/>
            <a:ext cx="6849119" cy="3539430"/>
          </a:xfrm>
          <a:prstGeom prst="rect">
            <a:avLst/>
          </a:prstGeom>
          <a:noFill/>
        </p:spPr>
        <p:txBody>
          <a:bodyPr wrap="none">
            <a:spAutoFit/>
          </a:bodyPr>
          <a:lstStyle/>
          <a:p>
            <a:pPr>
              <a:defRPr/>
            </a:pPr>
            <a:endParaRPr lang="en-US" sz="2800" dirty="0">
              <a:effectLst>
                <a:outerShdw blurRad="38100" dist="38100" dir="2700000" algn="tl">
                  <a:srgbClr val="000000">
                    <a:alpha val="43137"/>
                  </a:srgbClr>
                </a:outerShdw>
              </a:effectLst>
              <a:latin typeface="Comic Sans MS" panose="030F0702030302020204" pitchFamily="66" charset="0"/>
              <a:cs typeface="Arial" charset="0"/>
            </a:endParaRPr>
          </a:p>
          <a:p>
            <a:pPr>
              <a:defRPr/>
            </a:pPr>
            <a:r>
              <a:rPr lang="en-US" sz="2800" dirty="0">
                <a:effectLst>
                  <a:outerShdw blurRad="38100" dist="38100" dir="2700000" algn="tl">
                    <a:srgbClr val="000000">
                      <a:alpha val="43137"/>
                    </a:srgbClr>
                  </a:outerShdw>
                </a:effectLst>
                <a:latin typeface="Comic Sans MS" panose="030F0702030302020204" pitchFamily="66" charset="0"/>
                <a:cs typeface="Arial" charset="0"/>
              </a:rPr>
              <a:t>		</a:t>
            </a:r>
            <a:r>
              <a:rPr lang="en-US" sz="2400" dirty="0">
                <a:effectLst>
                  <a:outerShdw blurRad="38100" dist="38100" dir="2700000" algn="tl">
                    <a:srgbClr val="000000">
                      <a:alpha val="43137"/>
                    </a:srgbClr>
                  </a:outerShdw>
                </a:effectLst>
                <a:cs typeface="Calibri" panose="020F0502020204030204" pitchFamily="34" charset="0"/>
              </a:rPr>
              <a:t>Meanwhile, the discovery of the SHE, </a:t>
            </a:r>
          </a:p>
          <a:p>
            <a:pPr>
              <a:defRPr/>
            </a:pPr>
            <a:r>
              <a:rPr lang="en-US" sz="2400" dirty="0">
                <a:effectLst>
                  <a:outerShdw blurRad="38100" dist="38100" dir="2700000" algn="tl">
                    <a:srgbClr val="000000">
                      <a:alpha val="43137"/>
                    </a:srgbClr>
                  </a:outerShdw>
                </a:effectLst>
                <a:cs typeface="Calibri" panose="020F0502020204030204" pitchFamily="34" charset="0"/>
              </a:rPr>
              <a:t>like the opening of the Pandora's box, </a:t>
            </a:r>
            <a:r>
              <a:rPr lang="en-US" sz="2400" dirty="0" smtClean="0">
                <a:effectLst>
                  <a:outerShdw blurRad="38100" dist="38100" dir="2700000" algn="tl">
                    <a:srgbClr val="000000">
                      <a:alpha val="43137"/>
                    </a:srgbClr>
                  </a:outerShdw>
                </a:effectLst>
                <a:cs typeface="Calibri" panose="020F0502020204030204" pitchFamily="34" charset="0"/>
              </a:rPr>
              <a:t>has </a:t>
            </a:r>
            <a:r>
              <a:rPr lang="en-US" sz="2400" dirty="0">
                <a:effectLst>
                  <a:outerShdw blurRad="38100" dist="38100" dir="2700000" algn="tl">
                    <a:srgbClr val="000000">
                      <a:alpha val="43137"/>
                    </a:srgbClr>
                  </a:outerShdw>
                </a:effectLst>
                <a:cs typeface="Calibri" panose="020F0502020204030204" pitchFamily="34" charset="0"/>
              </a:rPr>
              <a:t>poured </a:t>
            </a:r>
            <a:r>
              <a:rPr lang="en-US" sz="2400" dirty="0" smtClean="0">
                <a:effectLst>
                  <a:outerShdw blurRad="38100" dist="38100" dir="2700000" algn="tl">
                    <a:srgbClr val="000000">
                      <a:alpha val="43137"/>
                    </a:srgbClr>
                  </a:outerShdw>
                </a:effectLst>
                <a:cs typeface="Calibri" panose="020F0502020204030204" pitchFamily="34" charset="0"/>
              </a:rPr>
              <a:t>out</a:t>
            </a:r>
          </a:p>
          <a:p>
            <a:pPr>
              <a:defRPr/>
            </a:pPr>
            <a:r>
              <a:rPr lang="en-US" sz="2400" dirty="0" smtClean="0">
                <a:effectLst>
                  <a:outerShdw blurRad="38100" dist="38100" dir="2700000" algn="tl">
                    <a:srgbClr val="000000">
                      <a:alpha val="43137"/>
                    </a:srgbClr>
                  </a:outerShdw>
                </a:effectLst>
                <a:cs typeface="Calibri" panose="020F0502020204030204" pitchFamily="34" charset="0"/>
              </a:rPr>
              <a:t>many </a:t>
            </a:r>
            <a:r>
              <a:rPr lang="en-US" sz="2400" dirty="0">
                <a:effectLst>
                  <a:outerShdw blurRad="38100" dist="38100" dir="2700000" algn="tl">
                    <a:srgbClr val="000000">
                      <a:alpha val="43137"/>
                    </a:srgbClr>
                  </a:outerShdw>
                </a:effectLst>
                <a:cs typeface="Calibri" panose="020F0502020204030204" pitchFamily="34" charset="0"/>
              </a:rPr>
              <a:t>unexpected problems. </a:t>
            </a:r>
          </a:p>
          <a:p>
            <a:pPr>
              <a:defRPr/>
            </a:pPr>
            <a:endParaRPr lang="en-US" sz="2400" dirty="0">
              <a:effectLst>
                <a:outerShdw blurRad="38100" dist="38100" dir="2700000" algn="tl">
                  <a:srgbClr val="000000">
                    <a:alpha val="43137"/>
                  </a:srgbClr>
                </a:outerShdw>
              </a:effectLst>
              <a:cs typeface="Calibri" panose="020F0502020204030204" pitchFamily="34" charset="0"/>
            </a:endParaRPr>
          </a:p>
          <a:p>
            <a:pPr>
              <a:defRPr/>
            </a:pPr>
            <a:r>
              <a:rPr lang="en-US" sz="2400" dirty="0">
                <a:effectLst>
                  <a:outerShdw blurRad="38100" dist="38100" dir="2700000" algn="tl">
                    <a:srgbClr val="000000">
                      <a:alpha val="43137"/>
                    </a:srgbClr>
                  </a:outerShdw>
                </a:effectLst>
                <a:cs typeface="Calibri" panose="020F0502020204030204" pitchFamily="34" charset="0"/>
              </a:rPr>
              <a:t>among them</a:t>
            </a:r>
            <a:r>
              <a:rPr lang="en-US" sz="2400" dirty="0" smtClean="0">
                <a:effectLst>
                  <a:outerShdw blurRad="38100" dist="38100" dir="2700000" algn="tl">
                    <a:srgbClr val="000000">
                      <a:alpha val="43137"/>
                    </a:srgbClr>
                  </a:outerShdw>
                </a:effectLst>
                <a:cs typeface="Calibri" panose="020F0502020204030204" pitchFamily="34" charset="0"/>
              </a:rPr>
              <a:t>:</a:t>
            </a:r>
          </a:p>
          <a:p>
            <a:pPr>
              <a:defRPr/>
            </a:pPr>
            <a:endParaRPr lang="en-US" sz="2400" b="1" dirty="0">
              <a:effectLst>
                <a:outerShdw blurRad="38100" dist="38100" dir="2700000" algn="tl">
                  <a:srgbClr val="000000">
                    <a:alpha val="43137"/>
                  </a:srgbClr>
                </a:outerShdw>
              </a:effectLst>
              <a:latin typeface="Comic Sans MS" panose="030F0702030302020204" pitchFamily="66" charset="0"/>
              <a:cs typeface="Calibri" panose="020F0502020204030204" pitchFamily="34" charset="0"/>
            </a:endParaRPr>
          </a:p>
          <a:p>
            <a:pPr>
              <a:defRPr/>
            </a:pPr>
            <a:endPar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defRPr/>
            </a:pPr>
            <a:endParaRPr lang="ru-RU"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1763688" y="2924944"/>
            <a:ext cx="6206507" cy="2677656"/>
          </a:xfrm>
          <a:prstGeom prst="rect">
            <a:avLst/>
          </a:prstGeom>
          <a:noFill/>
        </p:spPr>
        <p:txBody>
          <a:bodyPr wrap="none">
            <a:spAutoFit/>
          </a:bodyPr>
          <a:lstStyle/>
          <a:p>
            <a:pPr marL="342900" indent="-342900">
              <a:buFont typeface="Arial" panose="020B0604020202020204" pitchFamily="34" charset="0"/>
              <a:buChar char="•"/>
              <a:defRPr/>
            </a:pPr>
            <a:r>
              <a:rPr lang="en-US" sz="2400" dirty="0">
                <a:solidFill>
                  <a:srgbClr val="7030A0"/>
                </a:solidFill>
                <a:effectLst>
                  <a:outerShdw blurRad="38100" dist="38100" dir="2700000" algn="tl">
                    <a:srgbClr val="000000">
                      <a:alpha val="43137"/>
                    </a:srgbClr>
                  </a:outerShdw>
                </a:effectLst>
                <a:cs typeface="Arial" charset="0"/>
              </a:rPr>
              <a:t>Where are the super</a:t>
            </a:r>
            <a:r>
              <a:rPr lang="ru-RU" sz="2400" dirty="0">
                <a:solidFill>
                  <a:srgbClr val="7030A0"/>
                </a:solidFill>
                <a:effectLst>
                  <a:outerShdw blurRad="38100" dist="38100" dir="2700000" algn="tl">
                    <a:srgbClr val="000000">
                      <a:alpha val="43137"/>
                    </a:srgbClr>
                  </a:outerShdw>
                </a:effectLst>
                <a:cs typeface="Arial" charset="0"/>
              </a:rPr>
              <a:t> </a:t>
            </a:r>
            <a:r>
              <a:rPr lang="en-US" sz="2400" dirty="0">
                <a:solidFill>
                  <a:srgbClr val="7030A0"/>
                </a:solidFill>
                <a:effectLst>
                  <a:outerShdw blurRad="38100" dist="38100" dir="2700000" algn="tl">
                    <a:srgbClr val="000000">
                      <a:alpha val="43137"/>
                    </a:srgbClr>
                  </a:outerShdw>
                </a:effectLst>
                <a:cs typeface="Arial" charset="0"/>
              </a:rPr>
              <a:t>heavy elements located </a:t>
            </a:r>
            <a:endParaRPr lang="ru-RU" sz="2400" dirty="0">
              <a:solidFill>
                <a:srgbClr val="7030A0"/>
              </a:solidFill>
              <a:effectLst>
                <a:outerShdw blurRad="38100" dist="38100" dir="2700000" algn="tl">
                  <a:srgbClr val="000000">
                    <a:alpha val="43137"/>
                  </a:srgbClr>
                </a:outerShdw>
              </a:effectLst>
              <a:cs typeface="Arial" charset="0"/>
            </a:endParaRPr>
          </a:p>
          <a:p>
            <a:pPr>
              <a:defRPr/>
            </a:pPr>
            <a:r>
              <a:rPr lang="en-US" sz="2400" dirty="0" smtClean="0">
                <a:solidFill>
                  <a:srgbClr val="7030A0"/>
                </a:solidFill>
                <a:effectLst>
                  <a:outerShdw blurRad="38100" dist="38100" dir="2700000" algn="tl">
                    <a:srgbClr val="000000">
                      <a:alpha val="43137"/>
                    </a:srgbClr>
                  </a:outerShdw>
                </a:effectLst>
                <a:cs typeface="Arial" charset="0"/>
              </a:rPr>
              <a:t>     in </a:t>
            </a:r>
            <a:r>
              <a:rPr lang="en-US" sz="2400" dirty="0">
                <a:solidFill>
                  <a:srgbClr val="7030A0"/>
                </a:solidFill>
                <a:effectLst>
                  <a:outerShdw blurRad="38100" dist="38100" dir="2700000" algn="tl">
                    <a:srgbClr val="000000">
                      <a:alpha val="43137"/>
                    </a:srgbClr>
                  </a:outerShdw>
                </a:effectLst>
                <a:cs typeface="Arial" charset="0"/>
              </a:rPr>
              <a:t>the Periodic Table?</a:t>
            </a:r>
            <a:endParaRPr lang="ru-RU" sz="2400" dirty="0">
              <a:solidFill>
                <a:srgbClr val="7030A0"/>
              </a:solidFill>
              <a:effectLst>
                <a:outerShdw blurRad="38100" dist="38100" dir="2700000" algn="tl">
                  <a:srgbClr val="000000">
                    <a:alpha val="43137"/>
                  </a:srgbClr>
                </a:outerShdw>
              </a:effectLst>
              <a:cs typeface="Arial" charset="0"/>
            </a:endParaRPr>
          </a:p>
          <a:p>
            <a:pPr>
              <a:defRPr/>
            </a:pPr>
            <a:endParaRPr lang="ru-RU" sz="2400" dirty="0">
              <a:solidFill>
                <a:srgbClr val="7030A0"/>
              </a:solidFill>
              <a:effectLst>
                <a:outerShdw blurRad="38100" dist="38100" dir="2700000" algn="tl">
                  <a:srgbClr val="000000">
                    <a:alpha val="43137"/>
                  </a:srgbClr>
                </a:outerShdw>
              </a:effectLst>
              <a:cs typeface="Arial" charset="0"/>
            </a:endParaRPr>
          </a:p>
          <a:p>
            <a:pPr marL="342900" indent="-342900">
              <a:buFont typeface="Arial" panose="020B0604020202020204" pitchFamily="34" charset="0"/>
              <a:buChar char="•"/>
              <a:defRPr/>
            </a:pPr>
            <a:r>
              <a:rPr lang="en-US" sz="2400" dirty="0" smtClean="0">
                <a:solidFill>
                  <a:srgbClr val="7030A0"/>
                </a:solidFill>
                <a:effectLst>
                  <a:outerShdw blurRad="38100" dist="38100" dir="2700000" algn="tl">
                    <a:srgbClr val="000000">
                      <a:alpha val="43137"/>
                    </a:srgbClr>
                  </a:outerShdw>
                </a:effectLst>
                <a:cs typeface="Arial" charset="0"/>
              </a:rPr>
              <a:t>Are </a:t>
            </a:r>
            <a:r>
              <a:rPr lang="en-US" sz="2400" dirty="0">
                <a:solidFill>
                  <a:srgbClr val="7030A0"/>
                </a:solidFill>
                <a:effectLst>
                  <a:outerShdw blurRad="38100" dist="38100" dir="2700000" algn="tl">
                    <a:srgbClr val="000000">
                      <a:alpha val="43137"/>
                    </a:srgbClr>
                  </a:outerShdw>
                </a:effectLst>
                <a:cs typeface="Arial" charset="0"/>
              </a:rPr>
              <a:t>they similar to their light homologues</a:t>
            </a:r>
            <a:r>
              <a:rPr lang="en-US" sz="2400" dirty="0" smtClean="0">
                <a:solidFill>
                  <a:srgbClr val="7030A0"/>
                </a:solidFill>
                <a:effectLst>
                  <a:outerShdw blurRad="38100" dist="38100" dir="2700000" algn="tl">
                    <a:srgbClr val="000000">
                      <a:alpha val="43137"/>
                    </a:srgbClr>
                  </a:outerShdw>
                </a:effectLst>
                <a:cs typeface="Arial" charset="0"/>
              </a:rPr>
              <a:t>?</a:t>
            </a:r>
            <a:endParaRPr lang="ru-RU" sz="2400" dirty="0" smtClean="0">
              <a:solidFill>
                <a:srgbClr val="7030A0"/>
              </a:solidFill>
              <a:effectLst>
                <a:outerShdw blurRad="38100" dist="38100" dir="2700000" algn="tl">
                  <a:srgbClr val="000000">
                    <a:alpha val="43137"/>
                  </a:srgbClr>
                </a:outerShdw>
              </a:effectLst>
              <a:cs typeface="Arial" charset="0"/>
            </a:endParaRPr>
          </a:p>
          <a:p>
            <a:pPr>
              <a:defRPr/>
            </a:pPr>
            <a:endParaRPr lang="ru-RU" sz="2400" dirty="0">
              <a:solidFill>
                <a:srgbClr val="7030A0"/>
              </a:solidFill>
              <a:effectLst>
                <a:outerShdw blurRad="38100" dist="38100" dir="2700000" algn="tl">
                  <a:srgbClr val="000000">
                    <a:alpha val="43137"/>
                  </a:srgbClr>
                </a:outerShdw>
              </a:effectLst>
              <a:cs typeface="Arial" charset="0"/>
            </a:endParaRPr>
          </a:p>
          <a:p>
            <a:pPr marL="342900" indent="-342900">
              <a:buFont typeface="Arial" panose="020B0604020202020204" pitchFamily="34" charset="0"/>
              <a:buChar char="•"/>
              <a:defRPr/>
            </a:pPr>
            <a:r>
              <a:rPr lang="en-US" sz="2400" dirty="0" smtClean="0">
                <a:solidFill>
                  <a:srgbClr val="7030A0"/>
                </a:solidFill>
                <a:effectLst>
                  <a:outerShdw blurRad="38100" dist="38100" dir="2700000" algn="tl">
                    <a:srgbClr val="000000">
                      <a:alpha val="43137"/>
                    </a:srgbClr>
                  </a:outerShdw>
                </a:effectLst>
              </a:rPr>
              <a:t>Where </a:t>
            </a:r>
            <a:r>
              <a:rPr lang="en-US" sz="2400" dirty="0">
                <a:solidFill>
                  <a:srgbClr val="7030A0"/>
                </a:solidFill>
                <a:effectLst>
                  <a:outerShdw blurRad="38100" dist="38100" dir="2700000" algn="tl">
                    <a:srgbClr val="000000">
                      <a:alpha val="43137"/>
                    </a:srgbClr>
                  </a:outerShdw>
                </a:effectLst>
              </a:rPr>
              <a:t>is the boundary of the Periodic Table </a:t>
            </a:r>
            <a:endParaRPr lang="ru-RU" sz="2400" dirty="0" smtClean="0">
              <a:solidFill>
                <a:srgbClr val="7030A0"/>
              </a:solidFill>
              <a:effectLst>
                <a:outerShdw blurRad="38100" dist="38100" dir="2700000" algn="tl">
                  <a:srgbClr val="000000">
                    <a:alpha val="43137"/>
                  </a:srgbClr>
                </a:outerShdw>
              </a:effectLst>
            </a:endParaRPr>
          </a:p>
          <a:p>
            <a:pPr>
              <a:defRPr/>
            </a:pPr>
            <a:r>
              <a:rPr lang="en-US" sz="2400" dirty="0" smtClean="0">
                <a:solidFill>
                  <a:srgbClr val="7030A0"/>
                </a:solidFill>
                <a:effectLst>
                  <a:outerShdw blurRad="38100" dist="38100" dir="2700000" algn="tl">
                    <a:srgbClr val="000000">
                      <a:alpha val="43137"/>
                    </a:srgbClr>
                  </a:outerShdw>
                </a:effectLst>
              </a:rPr>
              <a:t>     and </a:t>
            </a:r>
            <a:r>
              <a:rPr lang="en-US" sz="2400" dirty="0">
                <a:solidFill>
                  <a:srgbClr val="7030A0"/>
                </a:solidFill>
                <a:effectLst>
                  <a:outerShdw blurRad="38100" dist="38100" dir="2700000" algn="tl">
                    <a:srgbClr val="000000">
                      <a:alpha val="43137"/>
                    </a:srgbClr>
                  </a:outerShdw>
                </a:effectLst>
              </a:rPr>
              <a:t>how many elements can it </a:t>
            </a:r>
            <a:r>
              <a:rPr lang="en-US" sz="2400" dirty="0" smtClean="0">
                <a:solidFill>
                  <a:srgbClr val="7030A0"/>
                </a:solidFill>
                <a:effectLst>
                  <a:outerShdw blurRad="38100" dist="38100" dir="2700000" algn="tl">
                    <a:srgbClr val="000000">
                      <a:alpha val="43137"/>
                    </a:srgbClr>
                  </a:outerShdw>
                </a:effectLst>
              </a:rPr>
              <a:t>contain</a:t>
            </a:r>
            <a:r>
              <a:rPr lang="en-US" sz="2400" dirty="0">
                <a:solidFill>
                  <a:srgbClr val="7030A0"/>
                </a:solidFill>
                <a:effectLst>
                  <a:outerShdw blurRad="38100" dist="38100" dir="2700000" algn="tl">
                    <a:srgbClr val="000000">
                      <a:alpha val="43137"/>
                    </a:srgbClr>
                  </a:outerShdw>
                </a:effectLst>
              </a:rPr>
              <a:t>?</a:t>
            </a:r>
            <a:endParaRPr lang="ru-RU" sz="2400" dirty="0" smtClean="0">
              <a:solidFill>
                <a:srgbClr val="7030A0"/>
              </a:solidFill>
              <a:effectLst>
                <a:outerShdw blurRad="38100" dist="38100" dir="2700000" algn="tl">
                  <a:srgbClr val="000000">
                    <a:alpha val="43137"/>
                  </a:srgbClr>
                </a:outerShdw>
              </a:effectLst>
              <a:cs typeface="Arial" charset="0"/>
            </a:endParaRPr>
          </a:p>
        </p:txBody>
      </p:sp>
      <p:sp>
        <p:nvSpPr>
          <p:cNvPr id="6" name="TextBox 5"/>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44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15416"/>
            <a:ext cx="9361040" cy="748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932040" y="4755173"/>
            <a:ext cx="1440160" cy="0"/>
          </a:xfrm>
          <a:prstGeom prst="line">
            <a:avLst/>
          </a:prstGeom>
          <a:ln w="952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6596608" y="3831431"/>
            <a:ext cx="4217" cy="533673"/>
          </a:xfrm>
          <a:prstGeom prst="line">
            <a:avLst/>
          </a:prstGeom>
          <a:ln w="12700">
            <a:solidFill>
              <a:schemeClr val="bg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585818" y="2564904"/>
            <a:ext cx="3101" cy="473571"/>
          </a:xfrm>
          <a:prstGeom prst="line">
            <a:avLst/>
          </a:prstGeom>
          <a:ln w="12700">
            <a:solidFill>
              <a:schemeClr val="bg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6203669" y="3244334"/>
            <a:ext cx="782587" cy="369332"/>
          </a:xfrm>
          <a:prstGeom prst="rect">
            <a:avLst/>
          </a:prstGeom>
          <a:noFill/>
        </p:spPr>
        <p:txBody>
          <a:bodyPr wrap="none" rtlCol="0">
            <a:spAutoFit/>
          </a:bodyPr>
          <a:lstStyle/>
          <a:p>
            <a:r>
              <a:rPr lang="en-US" dirty="0" smtClean="0">
                <a:solidFill>
                  <a:schemeClr val="bg1"/>
                </a:solidFill>
              </a:rPr>
              <a:t>10 µm</a:t>
            </a:r>
            <a:endParaRPr lang="ru-RU" dirty="0">
              <a:solidFill>
                <a:schemeClr val="bg1"/>
              </a:solidFill>
            </a:endParaRPr>
          </a:p>
        </p:txBody>
      </p:sp>
      <p:sp>
        <p:nvSpPr>
          <p:cNvPr id="18" name="TextBox 17"/>
          <p:cNvSpPr txBox="1"/>
          <p:nvPr/>
        </p:nvSpPr>
        <p:spPr>
          <a:xfrm>
            <a:off x="4023860" y="4571836"/>
            <a:ext cx="782587" cy="369332"/>
          </a:xfrm>
          <a:prstGeom prst="rect">
            <a:avLst/>
          </a:prstGeom>
          <a:noFill/>
        </p:spPr>
        <p:txBody>
          <a:bodyPr wrap="none" rtlCol="0">
            <a:spAutoFit/>
          </a:bodyPr>
          <a:lstStyle/>
          <a:p>
            <a:r>
              <a:rPr lang="en-US" dirty="0" smtClean="0">
                <a:solidFill>
                  <a:schemeClr val="bg1"/>
                </a:solidFill>
              </a:rPr>
              <a:t>20 µm</a:t>
            </a:r>
            <a:endParaRPr lang="ru-RU" dirty="0">
              <a:solidFill>
                <a:schemeClr val="bg1"/>
              </a:solidFill>
            </a:endParaRPr>
          </a:p>
        </p:txBody>
      </p:sp>
      <p:cxnSp>
        <p:nvCxnSpPr>
          <p:cNvPr id="25" name="Прямая соединительная линия 24"/>
          <p:cNvCxnSpPr/>
          <p:nvPr/>
        </p:nvCxnSpPr>
        <p:spPr>
          <a:xfrm flipH="1">
            <a:off x="2411760" y="4755584"/>
            <a:ext cx="1440160" cy="0"/>
          </a:xfrm>
          <a:prstGeom prst="line">
            <a:avLst/>
          </a:prstGeom>
          <a:ln w="952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8173" y="116632"/>
            <a:ext cx="4049827" cy="461665"/>
          </a:xfrm>
          <a:prstGeom prst="rect">
            <a:avLst/>
          </a:prstGeom>
          <a:noFill/>
        </p:spPr>
        <p:txBody>
          <a:bodyPr wrap="none" rtlCol="0">
            <a:spAutoFit/>
          </a:bodyPr>
          <a:lstStyle/>
          <a:p>
            <a:r>
              <a:rPr lang="en-GB" sz="2400" dirty="0" smtClean="0">
                <a:solidFill>
                  <a:schemeClr val="bg1"/>
                </a:solidFill>
              </a:rPr>
              <a:t>World’s Smallest </a:t>
            </a:r>
            <a:r>
              <a:rPr lang="en-GB" sz="2400" dirty="0">
                <a:solidFill>
                  <a:schemeClr val="bg1"/>
                </a:solidFill>
              </a:rPr>
              <a:t>Periodic </a:t>
            </a:r>
            <a:r>
              <a:rPr lang="en-GB" sz="2400" dirty="0" smtClean="0">
                <a:solidFill>
                  <a:schemeClr val="bg1"/>
                </a:solidFill>
              </a:rPr>
              <a:t>Table</a:t>
            </a:r>
            <a:endParaRPr lang="ru-RU" sz="2400" dirty="0"/>
          </a:p>
        </p:txBody>
      </p:sp>
      <p:sp>
        <p:nvSpPr>
          <p:cNvPr id="27" name="TextBox 26"/>
          <p:cNvSpPr txBox="1"/>
          <p:nvPr/>
        </p:nvSpPr>
        <p:spPr>
          <a:xfrm>
            <a:off x="6073519" y="5589240"/>
            <a:ext cx="2918042" cy="584775"/>
          </a:xfrm>
          <a:prstGeom prst="rect">
            <a:avLst/>
          </a:prstGeom>
          <a:noFill/>
        </p:spPr>
        <p:txBody>
          <a:bodyPr wrap="none" rtlCol="0">
            <a:spAutoFit/>
          </a:bodyPr>
          <a:lstStyle/>
          <a:p>
            <a:pPr algn="r"/>
            <a:r>
              <a:rPr lang="en-GB" sz="1600" dirty="0" smtClean="0">
                <a:solidFill>
                  <a:srgbClr val="FFFF00"/>
                </a:solidFill>
              </a:rPr>
              <a:t>Andrei </a:t>
            </a:r>
            <a:r>
              <a:rPr lang="en-GB" sz="1600" dirty="0" err="1" smtClean="0">
                <a:solidFill>
                  <a:srgbClr val="FFFF00"/>
                </a:solidFill>
              </a:rPr>
              <a:t>Khlobystov</a:t>
            </a:r>
            <a:r>
              <a:rPr lang="en-GB" sz="1600" dirty="0" smtClean="0">
                <a:solidFill>
                  <a:srgbClr val="FFFF00"/>
                </a:solidFill>
              </a:rPr>
              <a:t> and his group </a:t>
            </a:r>
          </a:p>
          <a:p>
            <a:pPr algn="r"/>
            <a:r>
              <a:rPr lang="en-GB" sz="1600" dirty="0" smtClean="0">
                <a:solidFill>
                  <a:srgbClr val="FFFF00"/>
                </a:solidFill>
              </a:rPr>
              <a:t>from Nottingham UK.</a:t>
            </a:r>
            <a:endParaRPr lang="ru-RU" sz="1600" dirty="0">
              <a:solidFill>
                <a:srgbClr val="FFFF00"/>
              </a:solidFill>
            </a:endParaRPr>
          </a:p>
        </p:txBody>
      </p:sp>
      <p:sp>
        <p:nvSpPr>
          <p:cNvPr id="12" name="TextBox 11"/>
          <p:cNvSpPr txBox="1"/>
          <p:nvPr/>
        </p:nvSpPr>
        <p:spPr>
          <a:xfrm>
            <a:off x="611560" y="1115452"/>
            <a:ext cx="4380623" cy="369332"/>
          </a:xfrm>
          <a:prstGeom prst="rect">
            <a:avLst/>
          </a:prstGeom>
          <a:noFill/>
        </p:spPr>
        <p:txBody>
          <a:bodyPr wrap="none" rtlCol="0">
            <a:spAutoFit/>
          </a:bodyPr>
          <a:lstStyle/>
          <a:p>
            <a:r>
              <a:rPr lang="en-GB" dirty="0" smtClean="0">
                <a:solidFill>
                  <a:schemeClr val="bg1"/>
                </a:solidFill>
              </a:rPr>
              <a:t>Made by </a:t>
            </a:r>
            <a:r>
              <a:rPr lang="en-GB" dirty="0">
                <a:solidFill>
                  <a:schemeClr val="bg1"/>
                </a:solidFill>
              </a:rPr>
              <a:t>Electron Beam Lithography </a:t>
            </a:r>
            <a:r>
              <a:rPr lang="en-GB" dirty="0" smtClean="0">
                <a:solidFill>
                  <a:schemeClr val="bg1"/>
                </a:solidFill>
              </a:rPr>
              <a:t>method</a:t>
            </a:r>
          </a:p>
        </p:txBody>
      </p:sp>
      <p:sp>
        <p:nvSpPr>
          <p:cNvPr id="2" name="TextBox 1"/>
          <p:cNvSpPr txBox="1"/>
          <p:nvPr/>
        </p:nvSpPr>
        <p:spPr>
          <a:xfrm>
            <a:off x="4123305" y="620688"/>
            <a:ext cx="3970959" cy="369332"/>
          </a:xfrm>
          <a:prstGeom prst="rect">
            <a:avLst/>
          </a:prstGeom>
          <a:noFill/>
        </p:spPr>
        <p:txBody>
          <a:bodyPr wrap="none" rtlCol="0">
            <a:spAutoFit/>
          </a:bodyPr>
          <a:lstStyle/>
          <a:p>
            <a:r>
              <a:rPr lang="en-US" b="1" dirty="0">
                <a:solidFill>
                  <a:srgbClr val="FFFF00"/>
                </a:solidFill>
              </a:rPr>
              <a:t>1/10th of the thickness of a human hair</a:t>
            </a:r>
            <a:endParaRPr lang="ru-RU" b="1" dirty="0">
              <a:solidFill>
                <a:srgbClr val="FFFF00"/>
              </a:solidFill>
            </a:endParaRPr>
          </a:p>
        </p:txBody>
      </p:sp>
    </p:spTree>
    <p:extLst>
      <p:ext uri="{BB962C8B-B14F-4D97-AF65-F5344CB8AC3E}">
        <p14:creationId xmlns:p14="http://schemas.microsoft.com/office/powerpoint/2010/main" val="3159751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0"/>
            <a:ext cx="9396537"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Группа 1"/>
          <p:cNvGrpSpPr/>
          <p:nvPr/>
        </p:nvGrpSpPr>
        <p:grpSpPr>
          <a:xfrm>
            <a:off x="4860032" y="2917031"/>
            <a:ext cx="2476599" cy="1128668"/>
            <a:chOff x="4860032" y="2917031"/>
            <a:chExt cx="2476599" cy="1128668"/>
          </a:xfrm>
        </p:grpSpPr>
        <p:cxnSp>
          <p:nvCxnSpPr>
            <p:cNvPr id="8" name="Прямая соединительная линия 7"/>
            <p:cNvCxnSpPr/>
            <p:nvPr/>
          </p:nvCxnSpPr>
          <p:spPr>
            <a:xfrm flipV="1">
              <a:off x="4860032" y="2926556"/>
              <a:ext cx="2419449" cy="2864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4867191" y="3412331"/>
              <a:ext cx="2469440" cy="2054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860032" y="3212976"/>
              <a:ext cx="7159" cy="40478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7267575" y="2917031"/>
              <a:ext cx="50006" cy="5143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1332582">
              <a:off x="5162745" y="3584034"/>
              <a:ext cx="2154757" cy="461665"/>
            </a:xfrm>
            <a:prstGeom prst="rect">
              <a:avLst/>
            </a:prstGeom>
            <a:noFill/>
          </p:spPr>
          <p:txBody>
            <a:bodyPr wrap="none" rtlCol="0">
              <a:spAutoFit/>
            </a:bodyPr>
            <a:lstStyle/>
            <a:p>
              <a:r>
                <a:rPr lang="en-US" sz="2400" dirty="0" smtClean="0">
                  <a:solidFill>
                    <a:srgbClr val="FFFF00"/>
                  </a:solidFill>
                  <a:latin typeface="Clarendon BT" panose="02040704040505020204" pitchFamily="18" charset="0"/>
                </a:rPr>
                <a:t>SH Islanders</a:t>
              </a:r>
              <a:endParaRPr lang="ru-RU" sz="2400" dirty="0">
                <a:solidFill>
                  <a:srgbClr val="FFFF00"/>
                </a:solidFill>
              </a:endParaRPr>
            </a:p>
          </p:txBody>
        </p:sp>
      </p:grpSp>
      <p:grpSp>
        <p:nvGrpSpPr>
          <p:cNvPr id="3" name="Группа 2"/>
          <p:cNvGrpSpPr/>
          <p:nvPr/>
        </p:nvGrpSpPr>
        <p:grpSpPr>
          <a:xfrm>
            <a:off x="971600" y="3212292"/>
            <a:ext cx="3888432" cy="1014607"/>
            <a:chOff x="971600" y="3212292"/>
            <a:chExt cx="3888432" cy="1014607"/>
          </a:xfrm>
        </p:grpSpPr>
        <p:cxnSp>
          <p:nvCxnSpPr>
            <p:cNvPr id="19" name="Прямая соединительная линия 18"/>
            <p:cNvCxnSpPr/>
            <p:nvPr/>
          </p:nvCxnSpPr>
          <p:spPr>
            <a:xfrm flipV="1">
              <a:off x="1071563" y="3212292"/>
              <a:ext cx="3788469" cy="3500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971600" y="3617762"/>
              <a:ext cx="3885530" cy="3152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983456" y="3553475"/>
              <a:ext cx="88724" cy="4017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1332582">
              <a:off x="1560985" y="3765234"/>
              <a:ext cx="3054041" cy="461665"/>
            </a:xfrm>
            <a:prstGeom prst="rect">
              <a:avLst/>
            </a:prstGeom>
            <a:noFill/>
          </p:spPr>
          <p:txBody>
            <a:bodyPr wrap="none" rtlCol="0">
              <a:spAutoFit/>
            </a:bodyPr>
            <a:lstStyle/>
            <a:p>
              <a:r>
                <a:rPr lang="en-GB" sz="2400" b="1" dirty="0">
                  <a:solidFill>
                    <a:schemeClr val="bg2"/>
                  </a:solidFill>
                  <a:effectLst>
                    <a:outerShdw blurRad="38100" dist="38100" dir="2700000" algn="tl">
                      <a:srgbClr val="000000">
                        <a:alpha val="43137"/>
                      </a:srgbClr>
                    </a:outerShdw>
                  </a:effectLst>
                  <a:latin typeface="Clarendon BT" panose="02040704040505020204" pitchFamily="18" charset="0"/>
                </a:rPr>
                <a:t>daughter nuclides</a:t>
              </a:r>
            </a:p>
          </p:txBody>
        </p:sp>
      </p:grpSp>
    </p:spTree>
    <p:extLst>
      <p:ext uri="{BB962C8B-B14F-4D97-AF65-F5344CB8AC3E}">
        <p14:creationId xmlns:p14="http://schemas.microsoft.com/office/powerpoint/2010/main" val="6027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3368143340"/>
              </p:ext>
            </p:extLst>
          </p:nvPr>
        </p:nvGraphicFramePr>
        <p:xfrm>
          <a:off x="1187450" y="1540148"/>
          <a:ext cx="6975475" cy="5129212"/>
        </p:xfrm>
        <a:graphic>
          <a:graphicData uri="http://schemas.openxmlformats.org/presentationml/2006/ole">
            <mc:AlternateContent xmlns:mc="http://schemas.openxmlformats.org/markup-compatibility/2006">
              <mc:Choice xmlns:v="urn:schemas-microsoft-com:vml" Requires="v">
                <p:oleObj spid="_x0000_s75815" name="CorelDRAW" r:id="rId4" imgW="8528304" imgH="6306312" progId="CorelDraw.Graphic.16">
                  <p:embed/>
                </p:oleObj>
              </mc:Choice>
              <mc:Fallback>
                <p:oleObj name="CorelDRAW" r:id="rId4" imgW="8528304" imgH="6306312"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540148"/>
                        <a:ext cx="6975475" cy="512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Box 6"/>
          <p:cNvSpPr txBox="1">
            <a:spLocks noChangeArrowheads="1"/>
          </p:cNvSpPr>
          <p:nvPr/>
        </p:nvSpPr>
        <p:spPr bwMode="auto">
          <a:xfrm>
            <a:off x="652525" y="1917973"/>
            <a:ext cx="535724" cy="369332"/>
          </a:xfrm>
          <a:prstGeom prst="rect">
            <a:avLst/>
          </a:prstGeom>
          <a:noFill/>
          <a:ln w="9525">
            <a:noFill/>
            <a:miter lim="800000"/>
            <a:headEnd/>
            <a:tailEnd/>
          </a:ln>
        </p:spPr>
        <p:txBody>
          <a:bodyPr wrap="none">
            <a:spAutoFit/>
          </a:bodyPr>
          <a:lstStyle/>
          <a:p>
            <a:r>
              <a:rPr lang="en-US" b="1" dirty="0"/>
              <a:t>500</a:t>
            </a:r>
            <a:endParaRPr lang="ru-RU" b="1" dirty="0"/>
          </a:p>
        </p:txBody>
      </p:sp>
      <p:sp>
        <p:nvSpPr>
          <p:cNvPr id="1028" name="TextBox 7"/>
          <p:cNvSpPr txBox="1">
            <a:spLocks noChangeArrowheads="1"/>
          </p:cNvSpPr>
          <p:nvPr/>
        </p:nvSpPr>
        <p:spPr bwMode="auto">
          <a:xfrm>
            <a:off x="577913" y="4557985"/>
            <a:ext cx="606256" cy="369332"/>
          </a:xfrm>
          <a:prstGeom prst="rect">
            <a:avLst/>
          </a:prstGeom>
          <a:noFill/>
          <a:ln w="9525">
            <a:noFill/>
            <a:miter lim="800000"/>
            <a:headEnd/>
            <a:tailEnd/>
          </a:ln>
        </p:spPr>
        <p:txBody>
          <a:bodyPr wrap="none">
            <a:spAutoFit/>
          </a:bodyPr>
          <a:lstStyle/>
          <a:p>
            <a:r>
              <a:rPr lang="en-US" b="1" dirty="0"/>
              <a:t>-500</a:t>
            </a:r>
            <a:endParaRPr lang="ru-RU" b="1" dirty="0"/>
          </a:p>
        </p:txBody>
      </p:sp>
      <p:sp>
        <p:nvSpPr>
          <p:cNvPr id="1029" name="TextBox 8"/>
          <p:cNvSpPr txBox="1">
            <a:spLocks noChangeArrowheads="1"/>
          </p:cNvSpPr>
          <p:nvPr/>
        </p:nvSpPr>
        <p:spPr bwMode="auto">
          <a:xfrm>
            <a:off x="449325" y="5902598"/>
            <a:ext cx="723275" cy="369332"/>
          </a:xfrm>
          <a:prstGeom prst="rect">
            <a:avLst/>
          </a:prstGeom>
          <a:noFill/>
          <a:ln w="9525">
            <a:noFill/>
            <a:miter lim="800000"/>
            <a:headEnd/>
            <a:tailEnd/>
          </a:ln>
        </p:spPr>
        <p:txBody>
          <a:bodyPr wrap="none">
            <a:spAutoFit/>
          </a:bodyPr>
          <a:lstStyle/>
          <a:p>
            <a:r>
              <a:rPr lang="en-US" b="1" dirty="0"/>
              <a:t>-1000</a:t>
            </a:r>
            <a:endParaRPr lang="ru-RU" b="1" dirty="0"/>
          </a:p>
        </p:txBody>
      </p:sp>
      <p:sp>
        <p:nvSpPr>
          <p:cNvPr id="1030" name="TextBox 9"/>
          <p:cNvSpPr txBox="1">
            <a:spLocks noChangeArrowheads="1"/>
          </p:cNvSpPr>
          <p:nvPr/>
        </p:nvSpPr>
        <p:spPr bwMode="auto">
          <a:xfrm>
            <a:off x="916050" y="3235598"/>
            <a:ext cx="301686" cy="369332"/>
          </a:xfrm>
          <a:prstGeom prst="rect">
            <a:avLst/>
          </a:prstGeom>
          <a:noFill/>
          <a:ln w="9525">
            <a:noFill/>
            <a:miter lim="800000"/>
            <a:headEnd/>
            <a:tailEnd/>
          </a:ln>
        </p:spPr>
        <p:txBody>
          <a:bodyPr wrap="none">
            <a:spAutoFit/>
          </a:bodyPr>
          <a:lstStyle/>
          <a:p>
            <a:r>
              <a:rPr lang="en-US" b="1" dirty="0"/>
              <a:t>0</a:t>
            </a:r>
            <a:endParaRPr lang="ru-RU" b="1" dirty="0"/>
          </a:p>
        </p:txBody>
      </p:sp>
      <p:sp>
        <p:nvSpPr>
          <p:cNvPr id="1031" name="TextBox 14"/>
          <p:cNvSpPr txBox="1">
            <a:spLocks noChangeArrowheads="1"/>
          </p:cNvSpPr>
          <p:nvPr/>
        </p:nvSpPr>
        <p:spPr bwMode="auto">
          <a:xfrm>
            <a:off x="842963" y="1151210"/>
            <a:ext cx="850041" cy="369332"/>
          </a:xfrm>
          <a:prstGeom prst="rect">
            <a:avLst/>
          </a:prstGeom>
          <a:noFill/>
          <a:ln w="9525">
            <a:noFill/>
            <a:miter lim="800000"/>
            <a:headEnd/>
            <a:tailEnd/>
          </a:ln>
        </p:spPr>
        <p:txBody>
          <a:bodyPr wrap="none">
            <a:spAutoFit/>
          </a:bodyPr>
          <a:lstStyle/>
          <a:p>
            <a:r>
              <a:rPr lang="en-US" b="1" dirty="0"/>
              <a:t>E (keV)</a:t>
            </a:r>
            <a:endParaRPr lang="ru-RU" b="1" dirty="0"/>
          </a:p>
        </p:txBody>
      </p:sp>
      <p:sp>
        <p:nvSpPr>
          <p:cNvPr id="1032" name="TextBox 15"/>
          <p:cNvSpPr txBox="1">
            <a:spLocks noChangeArrowheads="1"/>
          </p:cNvSpPr>
          <p:nvPr/>
        </p:nvSpPr>
        <p:spPr bwMode="auto">
          <a:xfrm>
            <a:off x="2465388" y="3421335"/>
            <a:ext cx="418704" cy="369332"/>
          </a:xfrm>
          <a:prstGeom prst="rect">
            <a:avLst/>
          </a:prstGeom>
          <a:noFill/>
          <a:ln w="9525">
            <a:noFill/>
            <a:miter lim="800000"/>
            <a:headEnd/>
            <a:tailEnd/>
          </a:ln>
        </p:spPr>
        <p:txBody>
          <a:bodyPr wrap="none">
            <a:spAutoFit/>
          </a:bodyPr>
          <a:lstStyle/>
          <a:p>
            <a:r>
              <a:rPr lang="en-US" b="1" dirty="0"/>
              <a:t>50</a:t>
            </a:r>
            <a:endParaRPr lang="ru-RU" b="1" dirty="0"/>
          </a:p>
        </p:txBody>
      </p:sp>
      <p:sp>
        <p:nvSpPr>
          <p:cNvPr id="1033" name="TextBox 16"/>
          <p:cNvSpPr txBox="1">
            <a:spLocks noChangeArrowheads="1"/>
          </p:cNvSpPr>
          <p:nvPr/>
        </p:nvSpPr>
        <p:spPr bwMode="auto">
          <a:xfrm>
            <a:off x="3795713" y="3421335"/>
            <a:ext cx="535724" cy="369332"/>
          </a:xfrm>
          <a:prstGeom prst="rect">
            <a:avLst/>
          </a:prstGeom>
          <a:noFill/>
          <a:ln w="9525">
            <a:noFill/>
            <a:miter lim="800000"/>
            <a:headEnd/>
            <a:tailEnd/>
          </a:ln>
        </p:spPr>
        <p:txBody>
          <a:bodyPr wrap="none">
            <a:spAutoFit/>
          </a:bodyPr>
          <a:lstStyle/>
          <a:p>
            <a:r>
              <a:rPr lang="en-US" b="1" dirty="0"/>
              <a:t>100</a:t>
            </a:r>
            <a:endParaRPr lang="ru-RU" b="1" dirty="0"/>
          </a:p>
        </p:txBody>
      </p:sp>
      <p:sp>
        <p:nvSpPr>
          <p:cNvPr id="1034" name="TextBox 17"/>
          <p:cNvSpPr txBox="1">
            <a:spLocks noChangeArrowheads="1"/>
          </p:cNvSpPr>
          <p:nvPr/>
        </p:nvSpPr>
        <p:spPr bwMode="auto">
          <a:xfrm>
            <a:off x="5194300" y="3421335"/>
            <a:ext cx="535724" cy="369332"/>
          </a:xfrm>
          <a:prstGeom prst="rect">
            <a:avLst/>
          </a:prstGeom>
          <a:noFill/>
          <a:ln w="9525">
            <a:noFill/>
            <a:miter lim="800000"/>
            <a:headEnd/>
            <a:tailEnd/>
          </a:ln>
        </p:spPr>
        <p:txBody>
          <a:bodyPr wrap="none">
            <a:spAutoFit/>
          </a:bodyPr>
          <a:lstStyle/>
          <a:p>
            <a:r>
              <a:rPr lang="en-US" b="1" dirty="0"/>
              <a:t>150</a:t>
            </a:r>
            <a:endParaRPr lang="ru-RU" b="1" dirty="0"/>
          </a:p>
        </p:txBody>
      </p:sp>
      <p:sp>
        <p:nvSpPr>
          <p:cNvPr id="1035" name="TextBox 18"/>
          <p:cNvSpPr txBox="1">
            <a:spLocks noChangeArrowheads="1"/>
          </p:cNvSpPr>
          <p:nvPr/>
        </p:nvSpPr>
        <p:spPr bwMode="auto">
          <a:xfrm>
            <a:off x="6577013" y="3429273"/>
            <a:ext cx="535724" cy="369332"/>
          </a:xfrm>
          <a:prstGeom prst="rect">
            <a:avLst/>
          </a:prstGeom>
          <a:noFill/>
          <a:ln w="9525">
            <a:noFill/>
            <a:miter lim="800000"/>
            <a:headEnd/>
            <a:tailEnd/>
          </a:ln>
        </p:spPr>
        <p:txBody>
          <a:bodyPr wrap="none">
            <a:spAutoFit/>
          </a:bodyPr>
          <a:lstStyle/>
          <a:p>
            <a:r>
              <a:rPr lang="en-US" b="1" dirty="0"/>
              <a:t>200</a:t>
            </a:r>
            <a:endParaRPr lang="ru-RU" b="1" dirty="0"/>
          </a:p>
        </p:txBody>
      </p:sp>
      <p:sp>
        <p:nvSpPr>
          <p:cNvPr id="1036" name="TextBox 19"/>
          <p:cNvSpPr txBox="1">
            <a:spLocks noChangeArrowheads="1"/>
          </p:cNvSpPr>
          <p:nvPr/>
        </p:nvSpPr>
        <p:spPr bwMode="auto">
          <a:xfrm>
            <a:off x="8248650" y="3235598"/>
            <a:ext cx="295274" cy="369332"/>
          </a:xfrm>
          <a:prstGeom prst="rect">
            <a:avLst/>
          </a:prstGeom>
          <a:noFill/>
          <a:ln w="9525">
            <a:noFill/>
            <a:miter lim="800000"/>
            <a:headEnd/>
            <a:tailEnd/>
          </a:ln>
        </p:spPr>
        <p:txBody>
          <a:bodyPr wrap="none">
            <a:spAutoFit/>
          </a:bodyPr>
          <a:lstStyle/>
          <a:p>
            <a:r>
              <a:rPr lang="en-US" b="1" dirty="0"/>
              <a:t>Z</a:t>
            </a:r>
            <a:endParaRPr lang="ru-RU" b="1" dirty="0"/>
          </a:p>
        </p:txBody>
      </p:sp>
      <p:sp>
        <p:nvSpPr>
          <p:cNvPr id="1037" name="TextBox 21"/>
          <p:cNvSpPr txBox="1">
            <a:spLocks noChangeArrowheads="1"/>
          </p:cNvSpPr>
          <p:nvPr/>
        </p:nvSpPr>
        <p:spPr bwMode="auto">
          <a:xfrm>
            <a:off x="4427984" y="3754710"/>
            <a:ext cx="761747" cy="369332"/>
          </a:xfrm>
          <a:prstGeom prst="rect">
            <a:avLst/>
          </a:prstGeom>
          <a:solidFill>
            <a:schemeClr val="bg1"/>
          </a:solidFill>
          <a:ln w="9525">
            <a:noFill/>
            <a:miter lim="800000"/>
            <a:headEnd/>
            <a:tailEnd/>
          </a:ln>
        </p:spPr>
        <p:txBody>
          <a:bodyPr wrap="none">
            <a:spAutoFit/>
          </a:bodyPr>
          <a:lstStyle/>
          <a:p>
            <a:r>
              <a:rPr lang="en-US" b="1" dirty="0" smtClean="0"/>
              <a:t>Z=137</a:t>
            </a:r>
            <a:endParaRPr lang="ru-RU" b="1" dirty="0"/>
          </a:p>
        </p:txBody>
      </p:sp>
      <p:sp>
        <p:nvSpPr>
          <p:cNvPr id="1038" name="TextBox 22"/>
          <p:cNvSpPr txBox="1">
            <a:spLocks noChangeArrowheads="1"/>
          </p:cNvSpPr>
          <p:nvPr/>
        </p:nvSpPr>
        <p:spPr bwMode="auto">
          <a:xfrm>
            <a:off x="3082360" y="5016773"/>
            <a:ext cx="2789803" cy="646331"/>
          </a:xfrm>
          <a:prstGeom prst="rect">
            <a:avLst/>
          </a:prstGeom>
          <a:solidFill>
            <a:schemeClr val="bg1"/>
          </a:solidFill>
          <a:ln w="9525">
            <a:noFill/>
            <a:miter lim="800000"/>
            <a:headEnd/>
            <a:tailEnd/>
          </a:ln>
        </p:spPr>
        <p:txBody>
          <a:bodyPr wrap="none">
            <a:spAutoFit/>
          </a:bodyPr>
          <a:lstStyle/>
          <a:p>
            <a:pPr algn="r"/>
            <a:r>
              <a:rPr lang="en-US" b="1" dirty="0"/>
              <a:t>negative energy continuum</a:t>
            </a:r>
          </a:p>
          <a:p>
            <a:pPr algn="r"/>
            <a:r>
              <a:rPr lang="en-US" b="1" dirty="0"/>
              <a:t>occupied with electrons</a:t>
            </a:r>
            <a:endParaRPr lang="ru-RU" b="1" dirty="0"/>
          </a:p>
        </p:txBody>
      </p:sp>
      <p:sp>
        <p:nvSpPr>
          <p:cNvPr id="1039" name="TextBox 23"/>
          <p:cNvSpPr txBox="1">
            <a:spLocks noChangeArrowheads="1"/>
          </p:cNvSpPr>
          <p:nvPr/>
        </p:nvSpPr>
        <p:spPr bwMode="auto">
          <a:xfrm>
            <a:off x="3025948" y="1619523"/>
            <a:ext cx="2728567" cy="369332"/>
          </a:xfrm>
          <a:prstGeom prst="rect">
            <a:avLst/>
          </a:prstGeom>
          <a:solidFill>
            <a:schemeClr val="bg1"/>
          </a:solidFill>
          <a:ln w="9525">
            <a:noFill/>
            <a:miter lim="800000"/>
            <a:headEnd/>
            <a:tailEnd/>
          </a:ln>
        </p:spPr>
        <p:txBody>
          <a:bodyPr wrap="none">
            <a:spAutoFit/>
          </a:bodyPr>
          <a:lstStyle/>
          <a:p>
            <a:pPr algn="ctr"/>
            <a:r>
              <a:rPr lang="en-US" b="1" dirty="0"/>
              <a:t>positive energy continuum</a:t>
            </a:r>
          </a:p>
        </p:txBody>
      </p:sp>
      <p:sp>
        <p:nvSpPr>
          <p:cNvPr id="25" name="Стрелка вниз 24"/>
          <p:cNvSpPr/>
          <p:nvPr/>
        </p:nvSpPr>
        <p:spPr>
          <a:xfrm>
            <a:off x="1912938" y="4978673"/>
            <a:ext cx="287337" cy="57626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Стрелка вниз 25"/>
          <p:cNvSpPr/>
          <p:nvPr/>
        </p:nvSpPr>
        <p:spPr>
          <a:xfrm flipV="1">
            <a:off x="1903413" y="1378223"/>
            <a:ext cx="287337" cy="57626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42" name="TextBox 26"/>
          <p:cNvSpPr txBox="1">
            <a:spLocks noChangeArrowheads="1"/>
          </p:cNvSpPr>
          <p:nvPr/>
        </p:nvSpPr>
        <p:spPr bwMode="auto">
          <a:xfrm>
            <a:off x="2894192" y="2245166"/>
            <a:ext cx="703263" cy="369888"/>
          </a:xfrm>
          <a:prstGeom prst="rect">
            <a:avLst/>
          </a:prstGeom>
          <a:noFill/>
          <a:ln w="9525">
            <a:noFill/>
            <a:miter lim="800000"/>
            <a:headEnd/>
            <a:tailEnd/>
          </a:ln>
        </p:spPr>
        <p:txBody>
          <a:bodyPr wrap="none">
            <a:spAutoFit/>
          </a:bodyPr>
          <a:lstStyle/>
          <a:p>
            <a:r>
              <a:rPr lang="en-US" b="1" dirty="0">
                <a:solidFill>
                  <a:srgbClr val="C00000"/>
                </a:solidFill>
              </a:rPr>
              <a:t>1s</a:t>
            </a:r>
            <a:r>
              <a:rPr lang="en-US" sz="2200" b="1" baseline="-25000" dirty="0">
                <a:solidFill>
                  <a:srgbClr val="C00000"/>
                </a:solidFill>
              </a:rPr>
              <a:t>1/2</a:t>
            </a:r>
            <a:endParaRPr lang="ru-RU" sz="2200" b="1" baseline="-25000" dirty="0">
              <a:solidFill>
                <a:srgbClr val="C00000"/>
              </a:solidFill>
            </a:endParaRPr>
          </a:p>
        </p:txBody>
      </p:sp>
      <p:sp>
        <p:nvSpPr>
          <p:cNvPr id="1043" name="TextBox 31"/>
          <p:cNvSpPr txBox="1">
            <a:spLocks noChangeArrowheads="1"/>
          </p:cNvSpPr>
          <p:nvPr/>
        </p:nvSpPr>
        <p:spPr bwMode="auto">
          <a:xfrm>
            <a:off x="2037556" y="658706"/>
            <a:ext cx="2877711" cy="369332"/>
          </a:xfrm>
          <a:prstGeom prst="rect">
            <a:avLst/>
          </a:prstGeom>
          <a:noFill/>
          <a:ln w="9525">
            <a:noFill/>
            <a:miter lim="800000"/>
            <a:headEnd/>
            <a:tailEnd/>
          </a:ln>
        </p:spPr>
        <p:txBody>
          <a:bodyPr wrap="none">
            <a:spAutoFit/>
          </a:bodyPr>
          <a:lstStyle/>
          <a:p>
            <a:r>
              <a:rPr lang="en-US"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Diving into the Dirac sea</a:t>
            </a:r>
            <a:endParaRPr lang="ru-RU" b="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44" name="Text Box 22"/>
          <p:cNvSpPr txBox="1">
            <a:spLocks noChangeArrowheads="1"/>
          </p:cNvSpPr>
          <p:nvPr/>
        </p:nvSpPr>
        <p:spPr bwMode="auto">
          <a:xfrm>
            <a:off x="5724525" y="2530748"/>
            <a:ext cx="2208213" cy="400050"/>
          </a:xfrm>
          <a:prstGeom prst="rect">
            <a:avLst/>
          </a:prstGeom>
          <a:solidFill>
            <a:schemeClr val="bg1"/>
          </a:solidFill>
          <a:ln w="9525" algn="ctr">
            <a:noFill/>
            <a:miter lim="800000"/>
            <a:headEnd/>
            <a:tailEnd/>
          </a:ln>
        </p:spPr>
        <p:txBody>
          <a:bodyPr wrap="none">
            <a:spAutoFit/>
          </a:bodyPr>
          <a:lstStyle/>
          <a:p>
            <a:r>
              <a:rPr lang="en-US" sz="2000" b="1" dirty="0" err="1">
                <a:solidFill>
                  <a:srgbClr val="C00000"/>
                </a:solidFill>
                <a:latin typeface="Calibri" pitchFamily="34" charset="0"/>
              </a:rPr>
              <a:t>Z</a:t>
            </a:r>
            <a:r>
              <a:rPr lang="en-US" sz="2400" b="1" baseline="-25000" dirty="0" err="1">
                <a:solidFill>
                  <a:srgbClr val="C00000"/>
                </a:solidFill>
                <a:latin typeface="Calibri" pitchFamily="34" charset="0"/>
              </a:rPr>
              <a:t>crit</a:t>
            </a:r>
            <a:r>
              <a:rPr lang="en-US" sz="2000" b="1" baseline="-25000" dirty="0">
                <a:solidFill>
                  <a:srgbClr val="C00000"/>
                </a:solidFill>
                <a:latin typeface="Calibri" pitchFamily="34" charset="0"/>
              </a:rPr>
              <a:t> </a:t>
            </a:r>
            <a:r>
              <a:rPr lang="en-US" sz="2000" b="1" dirty="0">
                <a:solidFill>
                  <a:srgbClr val="C00000"/>
                </a:solidFill>
                <a:latin typeface="Calibri" pitchFamily="34" charset="0"/>
              </a:rPr>
              <a:t>≈ </a:t>
            </a:r>
            <a:r>
              <a:rPr lang="en-US" sz="2000" b="1" dirty="0" smtClean="0">
                <a:solidFill>
                  <a:srgbClr val="C00000"/>
                </a:solidFill>
                <a:latin typeface="Calibri" pitchFamily="34" charset="0"/>
              </a:rPr>
              <a:t>17</a:t>
            </a:r>
            <a:r>
              <a:rPr lang="ru-RU" sz="2000" b="1" dirty="0" smtClean="0">
                <a:solidFill>
                  <a:srgbClr val="C00000"/>
                </a:solidFill>
                <a:latin typeface="Calibri" pitchFamily="34" charset="0"/>
              </a:rPr>
              <a:t>3</a:t>
            </a:r>
            <a:r>
              <a:rPr lang="en-US" sz="2000" b="1" dirty="0" smtClean="0">
                <a:solidFill>
                  <a:srgbClr val="C00000"/>
                </a:solidFill>
                <a:latin typeface="Calibri" pitchFamily="34" charset="0"/>
              </a:rPr>
              <a:t>  </a:t>
            </a:r>
            <a:r>
              <a:rPr lang="en-US" sz="2000" b="1" dirty="0">
                <a:solidFill>
                  <a:srgbClr val="C00000"/>
                </a:solidFill>
                <a:latin typeface="Calibri" pitchFamily="34" charset="0"/>
              </a:rPr>
              <a:t>at R</a:t>
            </a:r>
            <a:r>
              <a:rPr lang="en-US" sz="2400" b="1" baseline="-25000" dirty="0">
                <a:solidFill>
                  <a:srgbClr val="C00000"/>
                </a:solidFill>
                <a:latin typeface="Calibri" pitchFamily="34" charset="0"/>
              </a:rPr>
              <a:t>N </a:t>
            </a:r>
            <a:r>
              <a:rPr lang="en-US" sz="2000" b="1" dirty="0">
                <a:solidFill>
                  <a:srgbClr val="C00000"/>
                </a:solidFill>
                <a:latin typeface="Calibri" pitchFamily="34" charset="0"/>
              </a:rPr>
              <a:t>≠ 0</a:t>
            </a:r>
            <a:endParaRPr lang="el-GR" sz="2000" b="1" dirty="0">
              <a:solidFill>
                <a:srgbClr val="C00000"/>
              </a:solidFill>
              <a:latin typeface="Calibri" pitchFamily="34" charset="0"/>
            </a:endParaRPr>
          </a:p>
        </p:txBody>
      </p:sp>
      <p:sp>
        <p:nvSpPr>
          <p:cNvPr id="1045" name="TextBox 27"/>
          <p:cNvSpPr txBox="1">
            <a:spLocks noChangeArrowheads="1"/>
          </p:cNvSpPr>
          <p:nvPr/>
        </p:nvSpPr>
        <p:spPr bwMode="auto">
          <a:xfrm>
            <a:off x="5184775" y="4057923"/>
            <a:ext cx="787400" cy="738187"/>
          </a:xfrm>
          <a:prstGeom prst="rect">
            <a:avLst/>
          </a:prstGeom>
          <a:noFill/>
          <a:ln w="9525">
            <a:noFill/>
            <a:miter lim="800000"/>
            <a:headEnd/>
            <a:tailEnd/>
          </a:ln>
        </p:spPr>
        <p:txBody>
          <a:bodyPr wrap="none">
            <a:spAutoFit/>
          </a:bodyPr>
          <a:lstStyle/>
          <a:p>
            <a:r>
              <a:rPr lang="en-US" b="1" dirty="0">
                <a:latin typeface="Calibri" pitchFamily="34" charset="0"/>
              </a:rPr>
              <a:t>  </a:t>
            </a:r>
          </a:p>
          <a:p>
            <a:r>
              <a:rPr lang="en-US" b="1" dirty="0">
                <a:latin typeface="Calibri" pitchFamily="34" charset="0"/>
              </a:rPr>
              <a:t>Z = </a:t>
            </a:r>
            <a:r>
              <a:rPr lang="en-US" b="1" dirty="0" err="1">
                <a:latin typeface="Calibri" pitchFamily="34" charset="0"/>
              </a:rPr>
              <a:t>Z</a:t>
            </a:r>
            <a:r>
              <a:rPr lang="en-US" sz="2400" b="1" baseline="-25000" dirty="0" err="1">
                <a:latin typeface="Calibri" pitchFamily="34" charset="0"/>
              </a:rPr>
              <a:t>cr</a:t>
            </a:r>
            <a:endParaRPr lang="ru-RU" b="1" dirty="0">
              <a:latin typeface="Calibri" pitchFamily="34" charset="0"/>
            </a:endParaRPr>
          </a:p>
        </p:txBody>
      </p:sp>
      <p:sp>
        <p:nvSpPr>
          <p:cNvPr id="1046" name="Прямоугольник 28"/>
          <p:cNvSpPr>
            <a:spLocks noChangeArrowheads="1"/>
          </p:cNvSpPr>
          <p:nvPr/>
        </p:nvSpPr>
        <p:spPr bwMode="auto">
          <a:xfrm>
            <a:off x="6588125" y="4780235"/>
            <a:ext cx="1728788" cy="400050"/>
          </a:xfrm>
          <a:prstGeom prst="rect">
            <a:avLst/>
          </a:prstGeom>
          <a:solidFill>
            <a:schemeClr val="bg1"/>
          </a:solidFill>
          <a:ln w="9525">
            <a:noFill/>
            <a:miter lim="800000"/>
            <a:headEnd/>
            <a:tailEnd/>
          </a:ln>
        </p:spPr>
        <p:txBody>
          <a:bodyPr>
            <a:spAutoFit/>
          </a:bodyPr>
          <a:lstStyle/>
          <a:p>
            <a:pPr algn="ctr"/>
            <a:r>
              <a:rPr lang="en-US" sz="2000" b="1" dirty="0">
                <a:latin typeface="Calibri" pitchFamily="34" charset="0"/>
              </a:rPr>
              <a:t>Z → (</a:t>
            </a:r>
            <a:r>
              <a:rPr lang="en-US" sz="2000" b="1" dirty="0" err="1">
                <a:latin typeface="Calibri" pitchFamily="34" charset="0"/>
              </a:rPr>
              <a:t>Ze</a:t>
            </a:r>
            <a:r>
              <a:rPr lang="en-US" sz="2000" b="1" baseline="30000" dirty="0">
                <a:latin typeface="Calibri" pitchFamily="34" charset="0"/>
              </a:rPr>
              <a:t>−</a:t>
            </a:r>
            <a:r>
              <a:rPr lang="en-US" sz="2000" b="1" dirty="0">
                <a:latin typeface="Calibri" pitchFamily="34" charset="0"/>
              </a:rPr>
              <a:t>) + e</a:t>
            </a:r>
            <a:r>
              <a:rPr lang="en-US" sz="2400" b="1" baseline="30000" dirty="0">
                <a:latin typeface="Calibri" pitchFamily="34" charset="0"/>
              </a:rPr>
              <a:t>+</a:t>
            </a:r>
          </a:p>
        </p:txBody>
      </p:sp>
      <p:sp>
        <p:nvSpPr>
          <p:cNvPr id="1047" name="TextBox 29"/>
          <p:cNvSpPr txBox="1">
            <a:spLocks noChangeArrowheads="1"/>
          </p:cNvSpPr>
          <p:nvPr/>
        </p:nvSpPr>
        <p:spPr bwMode="auto">
          <a:xfrm>
            <a:off x="6904038" y="4491310"/>
            <a:ext cx="1903412" cy="369888"/>
          </a:xfrm>
          <a:prstGeom prst="rect">
            <a:avLst/>
          </a:prstGeom>
          <a:solidFill>
            <a:schemeClr val="bg1"/>
          </a:solidFill>
          <a:ln w="9525">
            <a:noFill/>
            <a:miter lim="800000"/>
            <a:headEnd/>
            <a:tailEnd/>
          </a:ln>
        </p:spPr>
        <p:txBody>
          <a:bodyPr wrap="none">
            <a:spAutoFit/>
          </a:bodyPr>
          <a:lstStyle/>
          <a:p>
            <a:r>
              <a:rPr lang="en-US" b="1" dirty="0">
                <a:solidFill>
                  <a:srgbClr val="006600"/>
                </a:solidFill>
                <a:latin typeface="Calibri" pitchFamily="34" charset="0"/>
              </a:rPr>
              <a:t>“atom” + positron</a:t>
            </a:r>
            <a:endParaRPr lang="ru-RU" b="1" dirty="0">
              <a:solidFill>
                <a:srgbClr val="006600"/>
              </a:solidFill>
              <a:latin typeface="Calibri" pitchFamily="34" charset="0"/>
            </a:endParaRPr>
          </a:p>
        </p:txBody>
      </p:sp>
      <p:sp>
        <p:nvSpPr>
          <p:cNvPr id="37" name="Прямоугольник 36"/>
          <p:cNvSpPr/>
          <p:nvPr/>
        </p:nvSpPr>
        <p:spPr>
          <a:xfrm>
            <a:off x="4140738" y="2454087"/>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4199797" y="2484569"/>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4257665" y="2518624"/>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4311960" y="2551488"/>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4371019" y="2585543"/>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431269" y="2619598"/>
            <a:ext cx="158576" cy="156741"/>
          </a:xfrm>
          <a:prstGeom prst="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707904" y="2619598"/>
            <a:ext cx="649537" cy="338554"/>
          </a:xfrm>
          <a:prstGeom prst="rect">
            <a:avLst/>
          </a:prstGeom>
          <a:noFill/>
        </p:spPr>
        <p:txBody>
          <a:bodyPr wrap="none" rtlCol="0">
            <a:spAutoFit/>
          </a:bodyPr>
          <a:lstStyle/>
          <a:p>
            <a:r>
              <a:rPr lang="en-US" sz="1600" dirty="0" smtClean="0">
                <a:solidFill>
                  <a:schemeClr val="accent6">
                    <a:lumMod val="50000"/>
                  </a:schemeClr>
                </a:solidFill>
                <a:latin typeface="Bodoni MT Black" panose="02070A03080606020203" pitchFamily="18" charset="0"/>
              </a:rPr>
              <a:t>SHE</a:t>
            </a:r>
            <a:endParaRPr lang="ru-RU" sz="1600" dirty="0">
              <a:solidFill>
                <a:schemeClr val="accent6">
                  <a:lumMod val="50000"/>
                </a:schemeClr>
              </a:solidFill>
            </a:endParaRPr>
          </a:p>
        </p:txBody>
      </p:sp>
      <p:sp>
        <p:nvSpPr>
          <p:cNvPr id="32" name="TextBox 31"/>
          <p:cNvSpPr txBox="1">
            <a:spLocks noChangeArrowheads="1"/>
          </p:cNvSpPr>
          <p:nvPr/>
        </p:nvSpPr>
        <p:spPr bwMode="auto">
          <a:xfrm>
            <a:off x="7723075" y="5579948"/>
            <a:ext cx="1210588" cy="369332"/>
          </a:xfrm>
          <a:prstGeom prst="rect">
            <a:avLst/>
          </a:prstGeom>
          <a:solidFill>
            <a:schemeClr val="bg1"/>
          </a:solidFill>
          <a:ln w="9525">
            <a:noFill/>
            <a:miter lim="800000"/>
            <a:headEnd/>
            <a:tailEnd/>
          </a:ln>
        </p:spPr>
        <p:txBody>
          <a:bodyPr wrap="none">
            <a:spAutoFit/>
          </a:bodyPr>
          <a:lstStyle/>
          <a:p>
            <a:r>
              <a:rPr lang="en-US"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Dirac </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a:t>
            </a:r>
            <a:endParaRPr lang="ru-RU"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Text Box 22"/>
          <p:cNvSpPr txBox="1">
            <a:spLocks noChangeArrowheads="1"/>
          </p:cNvSpPr>
          <p:nvPr/>
        </p:nvSpPr>
        <p:spPr bwMode="auto">
          <a:xfrm>
            <a:off x="3938269" y="4005970"/>
            <a:ext cx="1001493" cy="369332"/>
          </a:xfrm>
          <a:prstGeom prst="rect">
            <a:avLst/>
          </a:prstGeom>
          <a:noFill/>
          <a:ln w="9525" algn="ctr">
            <a:noFill/>
            <a:miter lim="800000"/>
            <a:headEnd/>
            <a:tailEnd/>
          </a:ln>
        </p:spPr>
        <p:txBody>
          <a:bodyPr wrap="none">
            <a:spAutoFit/>
          </a:bodyPr>
          <a:lstStyle/>
          <a:p>
            <a:r>
              <a:rPr lang="en-US" dirty="0" smtClean="0">
                <a:effectLst>
                  <a:outerShdw blurRad="38100" dist="38100" dir="2700000" algn="tl">
                    <a:srgbClr val="000000">
                      <a:alpha val="43137"/>
                    </a:srgbClr>
                  </a:outerShdw>
                </a:effectLst>
                <a:latin typeface="Calibri" pitchFamily="34" charset="0"/>
              </a:rPr>
              <a:t>at R</a:t>
            </a:r>
            <a:r>
              <a:rPr lang="en-US" sz="2000" baseline="-25000" dirty="0" smtClean="0">
                <a:effectLst>
                  <a:outerShdw blurRad="38100" dist="38100" dir="2700000" algn="tl">
                    <a:srgbClr val="000000">
                      <a:alpha val="43137"/>
                    </a:srgbClr>
                  </a:outerShdw>
                </a:effectLst>
                <a:latin typeface="Calibri" pitchFamily="34" charset="0"/>
              </a:rPr>
              <a:t>N</a:t>
            </a:r>
            <a:r>
              <a:rPr lang="en-US" baseline="-25000" dirty="0" smtClean="0">
                <a:effectLst>
                  <a:outerShdw blurRad="38100" dist="38100" dir="2700000" algn="tl">
                    <a:srgbClr val="000000">
                      <a:alpha val="43137"/>
                    </a:srgbClr>
                  </a:outerShdw>
                </a:effectLst>
                <a:latin typeface="Calibri" pitchFamily="34" charset="0"/>
              </a:rPr>
              <a:t> </a:t>
            </a:r>
            <a:r>
              <a:rPr lang="en-US" dirty="0">
                <a:effectLst>
                  <a:outerShdw blurRad="38100" dist="38100" dir="2700000" algn="tl">
                    <a:srgbClr val="000000">
                      <a:alpha val="43137"/>
                    </a:srgbClr>
                  </a:outerShdw>
                </a:effectLst>
                <a:latin typeface="Calibri" pitchFamily="34" charset="0"/>
              </a:rPr>
              <a:t>≠ 0</a:t>
            </a:r>
            <a:endParaRPr lang="el-GR" dirty="0">
              <a:effectLst>
                <a:outerShdw blurRad="38100" dist="38100" dir="2700000" algn="tl">
                  <a:srgbClr val="000000">
                    <a:alpha val="43137"/>
                  </a:srgbClr>
                </a:outerShdw>
              </a:effectLst>
              <a:latin typeface="Calibri" pitchFamily="34" charset="0"/>
            </a:endParaRPr>
          </a:p>
        </p:txBody>
      </p:sp>
      <p:sp>
        <p:nvSpPr>
          <p:cNvPr id="40" name="TextBox 39"/>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1680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2213568828"/>
              </p:ext>
            </p:extLst>
          </p:nvPr>
        </p:nvGraphicFramePr>
        <p:xfrm>
          <a:off x="5472187" y="123972"/>
          <a:ext cx="2753717" cy="5460506"/>
        </p:xfrm>
        <a:graphic>
          <a:graphicData uri="http://schemas.openxmlformats.org/presentationml/2006/ole">
            <mc:AlternateContent xmlns:mc="http://schemas.openxmlformats.org/markup-compatibility/2006">
              <mc:Choice xmlns:v="urn:schemas-microsoft-com:vml" Requires="v">
                <p:oleObj spid="_x0000_s76839" name="CorelDRAW" r:id="rId4" imgW="3670560" imgH="7285320" progId="CorelDraw.Graphic.21">
                  <p:embed/>
                </p:oleObj>
              </mc:Choice>
              <mc:Fallback>
                <p:oleObj name="CorelDRAW" r:id="rId4" imgW="3670560" imgH="7285320" progId="CorelDraw.Graphic.21">
                  <p:embed/>
                  <p:pic>
                    <p:nvPicPr>
                      <p:cNvPr id="0" name=""/>
                      <p:cNvPicPr/>
                      <p:nvPr/>
                    </p:nvPicPr>
                    <p:blipFill>
                      <a:blip r:embed="rId5"/>
                      <a:stretch>
                        <a:fillRect/>
                      </a:stretch>
                    </p:blipFill>
                    <p:spPr>
                      <a:xfrm>
                        <a:off x="5472187" y="123972"/>
                        <a:ext cx="2753717" cy="5460506"/>
                      </a:xfrm>
                      <a:prstGeom prst="rect">
                        <a:avLst/>
                      </a:prstGeom>
                    </p:spPr>
                  </p:pic>
                </p:oleObj>
              </mc:Fallback>
            </mc:AlternateContent>
          </a:graphicData>
        </a:graphic>
      </p:graphicFrame>
      <p:sp>
        <p:nvSpPr>
          <p:cNvPr id="4" name="TextBox 3"/>
          <p:cNvSpPr txBox="1"/>
          <p:nvPr/>
        </p:nvSpPr>
        <p:spPr>
          <a:xfrm>
            <a:off x="5345618" y="5541036"/>
            <a:ext cx="31451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a:t>
            </a:r>
            <a:endParaRPr lang="ru-RU" sz="2000" dirty="0">
              <a:effectLst>
                <a:outerShdw blurRad="38100" dist="38100" dir="2700000" algn="tl">
                  <a:srgbClr val="000000">
                    <a:alpha val="43137"/>
                  </a:srgbClr>
                </a:outerShdw>
              </a:effectLst>
            </a:endParaRPr>
          </a:p>
        </p:txBody>
      </p:sp>
      <p:sp>
        <p:nvSpPr>
          <p:cNvPr id="6" name="TextBox 5"/>
          <p:cNvSpPr txBox="1"/>
          <p:nvPr/>
        </p:nvSpPr>
        <p:spPr>
          <a:xfrm>
            <a:off x="5739528" y="5542952"/>
            <a:ext cx="50847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0.2</a:t>
            </a:r>
            <a:endParaRPr lang="ru-RU" sz="2000" dirty="0">
              <a:effectLst>
                <a:outerShdw blurRad="38100" dist="38100" dir="2700000" algn="tl">
                  <a:srgbClr val="000000">
                    <a:alpha val="43137"/>
                  </a:srgbClr>
                </a:outerShdw>
              </a:effectLst>
            </a:endParaRPr>
          </a:p>
        </p:txBody>
      </p:sp>
      <p:sp>
        <p:nvSpPr>
          <p:cNvPr id="7" name="TextBox 6"/>
          <p:cNvSpPr txBox="1"/>
          <p:nvPr/>
        </p:nvSpPr>
        <p:spPr>
          <a:xfrm>
            <a:off x="6372748" y="5596275"/>
            <a:ext cx="50847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0.4</a:t>
            </a:r>
            <a:endParaRPr lang="ru-RU" sz="2000" dirty="0">
              <a:effectLst>
                <a:outerShdw blurRad="38100" dist="38100" dir="2700000" algn="tl">
                  <a:srgbClr val="000000">
                    <a:alpha val="43137"/>
                  </a:srgbClr>
                </a:outerShdw>
              </a:effectLst>
            </a:endParaRPr>
          </a:p>
        </p:txBody>
      </p:sp>
      <p:sp>
        <p:nvSpPr>
          <p:cNvPr id="8" name="TextBox 7"/>
          <p:cNvSpPr txBox="1"/>
          <p:nvPr/>
        </p:nvSpPr>
        <p:spPr>
          <a:xfrm>
            <a:off x="6870893" y="5573805"/>
            <a:ext cx="50847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0.6</a:t>
            </a:r>
            <a:endParaRPr lang="ru-RU" sz="2000" dirty="0">
              <a:effectLst>
                <a:outerShdw blurRad="38100" dist="38100" dir="2700000" algn="tl">
                  <a:srgbClr val="000000">
                    <a:alpha val="43137"/>
                  </a:srgbClr>
                </a:outerShdw>
              </a:effectLst>
            </a:endParaRPr>
          </a:p>
        </p:txBody>
      </p:sp>
      <p:sp>
        <p:nvSpPr>
          <p:cNvPr id="9" name="TextBox 8"/>
          <p:cNvSpPr txBox="1"/>
          <p:nvPr/>
        </p:nvSpPr>
        <p:spPr>
          <a:xfrm>
            <a:off x="7411426" y="5573805"/>
            <a:ext cx="50847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0.8</a:t>
            </a:r>
            <a:endParaRPr lang="ru-RU" sz="2000" dirty="0">
              <a:effectLst>
                <a:outerShdw blurRad="38100" dist="38100" dir="2700000" algn="tl">
                  <a:srgbClr val="000000">
                    <a:alpha val="43137"/>
                  </a:srgbClr>
                </a:outerShdw>
              </a:effectLst>
            </a:endParaRPr>
          </a:p>
        </p:txBody>
      </p:sp>
      <p:sp>
        <p:nvSpPr>
          <p:cNvPr id="10" name="TextBox 9"/>
          <p:cNvSpPr txBox="1"/>
          <p:nvPr/>
        </p:nvSpPr>
        <p:spPr>
          <a:xfrm>
            <a:off x="7951959" y="5573805"/>
            <a:ext cx="50847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1.0</a:t>
            </a:r>
            <a:endParaRPr lang="ru-RU" sz="2000" dirty="0">
              <a:effectLst>
                <a:outerShdw blurRad="38100" dist="38100" dir="2700000" algn="tl">
                  <a:srgbClr val="000000">
                    <a:alpha val="43137"/>
                  </a:srgbClr>
                </a:outerShdw>
              </a:effectLst>
            </a:endParaRPr>
          </a:p>
        </p:txBody>
      </p:sp>
      <p:sp>
        <p:nvSpPr>
          <p:cNvPr id="11" name="TextBox 10"/>
          <p:cNvSpPr txBox="1"/>
          <p:nvPr/>
        </p:nvSpPr>
        <p:spPr>
          <a:xfrm>
            <a:off x="4819972" y="4007445"/>
            <a:ext cx="671979"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m</a:t>
            </a:r>
            <a:r>
              <a:rPr lang="en-US" sz="2000" baseline="-25000" dirty="0" smtClean="0">
                <a:effectLst>
                  <a:outerShdw blurRad="38100" dist="38100" dir="2700000" algn="tl">
                    <a:srgbClr val="000000">
                      <a:alpha val="43137"/>
                    </a:srgbClr>
                  </a:outerShdw>
                </a:effectLst>
              </a:rPr>
              <a:t>0</a:t>
            </a:r>
            <a:r>
              <a:rPr lang="en-US" sz="2000" dirty="0" smtClean="0">
                <a:effectLst>
                  <a:outerShdw blurRad="38100" dist="38100" dir="2700000" algn="tl">
                    <a:srgbClr val="000000">
                      <a:alpha val="43137"/>
                    </a:srgbClr>
                  </a:outerShdw>
                </a:effectLst>
              </a:rPr>
              <a:t>c</a:t>
            </a:r>
            <a:r>
              <a:rPr lang="en-US" sz="2000" baseline="30000" dirty="0" smtClean="0">
                <a:effectLst>
                  <a:outerShdw blurRad="38100" dist="38100" dir="2700000" algn="tl">
                    <a:srgbClr val="000000">
                      <a:alpha val="43137"/>
                    </a:srgbClr>
                  </a:outerShdw>
                </a:effectLst>
              </a:rPr>
              <a:t>2</a:t>
            </a:r>
            <a:endParaRPr lang="ru-RU" sz="2000" baseline="30000" dirty="0">
              <a:effectLst>
                <a:outerShdw blurRad="38100" dist="38100" dir="2700000" algn="tl">
                  <a:srgbClr val="000000">
                    <a:alpha val="43137"/>
                  </a:srgbClr>
                </a:outerShdw>
              </a:effectLst>
            </a:endParaRPr>
          </a:p>
        </p:txBody>
      </p:sp>
      <p:sp>
        <p:nvSpPr>
          <p:cNvPr id="12" name="TextBox 11"/>
          <p:cNvSpPr txBox="1"/>
          <p:nvPr/>
        </p:nvSpPr>
        <p:spPr>
          <a:xfrm>
            <a:off x="4687777" y="2667865"/>
            <a:ext cx="80182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2m</a:t>
            </a:r>
            <a:r>
              <a:rPr lang="en-US" sz="2000" baseline="-25000" dirty="0" smtClean="0">
                <a:effectLst>
                  <a:outerShdw blurRad="38100" dist="38100" dir="2700000" algn="tl">
                    <a:srgbClr val="000000">
                      <a:alpha val="43137"/>
                    </a:srgbClr>
                  </a:outerShdw>
                </a:effectLst>
              </a:rPr>
              <a:t>0</a:t>
            </a:r>
            <a:r>
              <a:rPr lang="en-US" sz="2000" dirty="0" smtClean="0">
                <a:effectLst>
                  <a:outerShdw blurRad="38100" dist="38100" dir="2700000" algn="tl">
                    <a:srgbClr val="000000">
                      <a:alpha val="43137"/>
                    </a:srgbClr>
                  </a:outerShdw>
                </a:effectLst>
              </a:rPr>
              <a:t>c</a:t>
            </a:r>
            <a:r>
              <a:rPr lang="en-US" sz="2000" baseline="30000" dirty="0" smtClean="0">
                <a:effectLst>
                  <a:outerShdw blurRad="38100" dist="38100" dir="2700000" algn="tl">
                    <a:srgbClr val="000000">
                      <a:alpha val="43137"/>
                    </a:srgbClr>
                  </a:outerShdw>
                </a:effectLst>
              </a:rPr>
              <a:t>2</a:t>
            </a:r>
            <a:endParaRPr lang="ru-RU" sz="2000" baseline="30000" dirty="0">
              <a:effectLst>
                <a:outerShdw blurRad="38100" dist="38100" dir="2700000" algn="tl">
                  <a:srgbClr val="000000">
                    <a:alpha val="43137"/>
                  </a:srgbClr>
                </a:outerShdw>
              </a:effectLst>
            </a:endParaRPr>
          </a:p>
        </p:txBody>
      </p:sp>
      <p:sp>
        <p:nvSpPr>
          <p:cNvPr id="13" name="TextBox 12"/>
          <p:cNvSpPr txBox="1"/>
          <p:nvPr/>
        </p:nvSpPr>
        <p:spPr>
          <a:xfrm>
            <a:off x="4694342" y="1316958"/>
            <a:ext cx="80182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3m</a:t>
            </a:r>
            <a:r>
              <a:rPr lang="en-US" sz="2000" baseline="-25000" dirty="0" smtClean="0">
                <a:effectLst>
                  <a:outerShdw blurRad="38100" dist="38100" dir="2700000" algn="tl">
                    <a:srgbClr val="000000">
                      <a:alpha val="43137"/>
                    </a:srgbClr>
                  </a:outerShdw>
                </a:effectLst>
              </a:rPr>
              <a:t>0</a:t>
            </a:r>
            <a:r>
              <a:rPr lang="en-US" sz="2000" dirty="0" smtClean="0">
                <a:effectLst>
                  <a:outerShdw blurRad="38100" dist="38100" dir="2700000" algn="tl">
                    <a:srgbClr val="000000">
                      <a:alpha val="43137"/>
                    </a:srgbClr>
                  </a:outerShdw>
                </a:effectLst>
              </a:rPr>
              <a:t>c</a:t>
            </a:r>
            <a:r>
              <a:rPr lang="en-US" sz="2000" baseline="30000" dirty="0" smtClean="0">
                <a:effectLst>
                  <a:outerShdw blurRad="38100" dist="38100" dir="2700000" algn="tl">
                    <a:srgbClr val="000000">
                      <a:alpha val="43137"/>
                    </a:srgbClr>
                  </a:outerShdw>
                </a:effectLst>
              </a:rPr>
              <a:t>2</a:t>
            </a:r>
            <a:endParaRPr lang="ru-RU" sz="2000" baseline="30000" dirty="0">
              <a:effectLst>
                <a:outerShdw blurRad="38100" dist="38100" dir="2700000" algn="tl">
                  <a:srgbClr val="000000">
                    <a:alpha val="43137"/>
                  </a:srgbClr>
                </a:outerShdw>
              </a:effectLst>
            </a:endParaRPr>
          </a:p>
        </p:txBody>
      </p:sp>
      <p:sp>
        <p:nvSpPr>
          <p:cNvPr id="14" name="TextBox 13"/>
          <p:cNvSpPr txBox="1"/>
          <p:nvPr/>
        </p:nvSpPr>
        <p:spPr>
          <a:xfrm>
            <a:off x="4687777" y="-27384"/>
            <a:ext cx="801823"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4m</a:t>
            </a:r>
            <a:r>
              <a:rPr lang="en-US" sz="2000" baseline="-25000" dirty="0" smtClean="0">
                <a:effectLst>
                  <a:outerShdw blurRad="38100" dist="38100" dir="2700000" algn="tl">
                    <a:srgbClr val="000000">
                      <a:alpha val="43137"/>
                    </a:srgbClr>
                  </a:outerShdw>
                </a:effectLst>
              </a:rPr>
              <a:t>0</a:t>
            </a:r>
            <a:r>
              <a:rPr lang="en-US" sz="2000" dirty="0" smtClean="0">
                <a:effectLst>
                  <a:outerShdw blurRad="38100" dist="38100" dir="2700000" algn="tl">
                    <a:srgbClr val="000000">
                      <a:alpha val="43137"/>
                    </a:srgbClr>
                  </a:outerShdw>
                </a:effectLst>
              </a:rPr>
              <a:t>c</a:t>
            </a:r>
            <a:r>
              <a:rPr lang="en-US" sz="2000" baseline="30000" dirty="0" smtClean="0">
                <a:effectLst>
                  <a:outerShdw blurRad="38100" dist="38100" dir="2700000" algn="tl">
                    <a:srgbClr val="000000">
                      <a:alpha val="43137"/>
                    </a:srgbClr>
                  </a:outerShdw>
                </a:effectLst>
              </a:rPr>
              <a:t>2</a:t>
            </a:r>
            <a:endParaRPr lang="ru-RU" sz="2000" baseline="30000" dirty="0">
              <a:effectLst>
                <a:outerShdw blurRad="38100" dist="38100" dir="2700000" algn="tl">
                  <a:srgbClr val="000000">
                    <a:alpha val="43137"/>
                  </a:srgbClr>
                </a:outerShdw>
              </a:effectLst>
            </a:endParaRPr>
          </a:p>
        </p:txBody>
      </p:sp>
      <p:cxnSp>
        <p:nvCxnSpPr>
          <p:cNvPr id="18" name="Прямая соединительная линия 17"/>
          <p:cNvCxnSpPr/>
          <p:nvPr/>
        </p:nvCxnSpPr>
        <p:spPr>
          <a:xfrm>
            <a:off x="5491951" y="4230612"/>
            <a:ext cx="2714244"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172400" y="1316958"/>
            <a:ext cx="587020" cy="400110"/>
          </a:xfrm>
          <a:prstGeom prst="rect">
            <a:avLst/>
          </a:prstGeom>
          <a:solidFill>
            <a:schemeClr val="bg1"/>
          </a:solidFill>
        </p:spPr>
        <p:txBody>
          <a:bodyPr wrap="none" rtlCol="0">
            <a:spAutoFit/>
          </a:bodyPr>
          <a:lstStyle/>
          <a:p>
            <a:r>
              <a:rPr lang="en-US" sz="2000" b="1" dirty="0" err="1" smtClean="0">
                <a:solidFill>
                  <a:srgbClr val="C00000"/>
                </a:solidFill>
              </a:rPr>
              <a:t>Z</a:t>
            </a:r>
            <a:r>
              <a:rPr lang="en-US" sz="2400" b="1" baseline="-25000" dirty="0" err="1" smtClean="0">
                <a:solidFill>
                  <a:srgbClr val="C00000"/>
                </a:solidFill>
              </a:rPr>
              <a:t>crit</a:t>
            </a:r>
            <a:endParaRPr lang="ru-RU" sz="2400" b="1" baseline="-25000" dirty="0">
              <a:solidFill>
                <a:srgbClr val="C00000"/>
              </a:solidFill>
            </a:endParaRPr>
          </a:p>
        </p:txBody>
      </p:sp>
      <p:sp>
        <p:nvSpPr>
          <p:cNvPr id="20" name="Прямоугольник 19"/>
          <p:cNvSpPr/>
          <p:nvPr/>
        </p:nvSpPr>
        <p:spPr>
          <a:xfrm>
            <a:off x="7956376" y="1449069"/>
            <a:ext cx="144016" cy="14401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6530926" y="2815693"/>
            <a:ext cx="824265"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Z=118</a:t>
            </a:r>
            <a:endParaRPr lang="ru-RU" sz="2400" baseline="-25000" dirty="0">
              <a:effectLst>
                <a:outerShdw blurRad="38100" dist="38100" dir="2700000" algn="tl">
                  <a:srgbClr val="000000">
                    <a:alpha val="43137"/>
                  </a:srgbClr>
                </a:outerShdw>
              </a:effectLst>
            </a:endParaRPr>
          </a:p>
        </p:txBody>
      </p:sp>
      <p:sp>
        <p:nvSpPr>
          <p:cNvPr id="25" name="TextBox 24"/>
          <p:cNvSpPr txBox="1"/>
          <p:nvPr/>
        </p:nvSpPr>
        <p:spPr>
          <a:xfrm>
            <a:off x="6194344" y="3478761"/>
            <a:ext cx="468398" cy="400110"/>
          </a:xfrm>
          <a:prstGeom prst="rect">
            <a:avLst/>
          </a:prstGeom>
          <a:noFill/>
        </p:spPr>
        <p:txBody>
          <a:bodyPr wrap="none" rtlCol="0">
            <a:spAutoFit/>
          </a:bodyPr>
          <a:lstStyle/>
          <a:p>
            <a:r>
              <a:rPr lang="en-US" sz="2000" dirty="0" smtClean="0">
                <a:solidFill>
                  <a:srgbClr val="0070C0"/>
                </a:solidFill>
                <a:effectLst>
                  <a:outerShdw blurRad="38100" dist="38100" dir="2700000" algn="tl">
                    <a:srgbClr val="000000">
                      <a:alpha val="43137"/>
                    </a:srgbClr>
                  </a:outerShdw>
                </a:effectLst>
              </a:rPr>
              <a:t>Au</a:t>
            </a:r>
            <a:endParaRPr lang="ru-RU" sz="2400" baseline="-25000" dirty="0">
              <a:solidFill>
                <a:srgbClr val="0070C0"/>
              </a:solidFill>
              <a:effectLst>
                <a:outerShdw blurRad="38100" dist="38100" dir="2700000" algn="tl">
                  <a:srgbClr val="000000">
                    <a:alpha val="43137"/>
                  </a:srgbClr>
                </a:outerShdw>
              </a:effectLst>
            </a:endParaRPr>
          </a:p>
        </p:txBody>
      </p:sp>
      <p:sp>
        <p:nvSpPr>
          <p:cNvPr id="26" name="Прямоугольник 25"/>
          <p:cNvSpPr/>
          <p:nvPr/>
        </p:nvSpPr>
        <p:spPr>
          <a:xfrm>
            <a:off x="7477132" y="3462912"/>
            <a:ext cx="144016" cy="144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7546034" y="3338471"/>
            <a:ext cx="144016" cy="144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6732240" y="3095382"/>
            <a:ext cx="57419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112</a:t>
            </a:r>
            <a:endParaRPr lang="ru-RU" sz="2400" baseline="-25000" dirty="0">
              <a:effectLst>
                <a:outerShdw blurRad="38100" dist="38100" dir="2700000" algn="tl">
                  <a:srgbClr val="000000">
                    <a:alpha val="43137"/>
                  </a:srgbClr>
                </a:outerShdw>
              </a:effectLst>
            </a:endParaRPr>
          </a:p>
        </p:txBody>
      </p:sp>
      <p:cxnSp>
        <p:nvCxnSpPr>
          <p:cNvPr id="72708" name="Прямая соединительная линия 72707"/>
          <p:cNvCxnSpPr/>
          <p:nvPr/>
        </p:nvCxnSpPr>
        <p:spPr>
          <a:xfrm>
            <a:off x="7345989" y="3172945"/>
            <a:ext cx="183439" cy="145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7281718" y="3301822"/>
            <a:ext cx="183439" cy="145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Прямоугольник 37"/>
          <p:cNvSpPr/>
          <p:nvPr/>
        </p:nvSpPr>
        <p:spPr>
          <a:xfrm>
            <a:off x="6801867" y="3949723"/>
            <a:ext cx="144016" cy="144016"/>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1" name="Прямая соединительная линия 40"/>
          <p:cNvCxnSpPr/>
          <p:nvPr/>
        </p:nvCxnSpPr>
        <p:spPr>
          <a:xfrm>
            <a:off x="6613190" y="3789040"/>
            <a:ext cx="183439" cy="14500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6200000">
            <a:off x="2663203" y="3280333"/>
            <a:ext cx="3497624"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1s-electron </a:t>
            </a:r>
            <a:r>
              <a:rPr lang="en-US" sz="2000" dirty="0" smtClean="0">
                <a:effectLst>
                  <a:outerShdw blurRad="38100" dist="38100" dir="2700000" algn="tl">
                    <a:srgbClr val="000000">
                      <a:alpha val="43137"/>
                    </a:srgbClr>
                  </a:outerShdw>
                </a:effectLst>
              </a:rPr>
              <a:t>total </a:t>
            </a:r>
            <a:r>
              <a:rPr lang="en-US" sz="2000" dirty="0">
                <a:effectLst>
                  <a:outerShdw blurRad="38100" dist="38100" dir="2700000" algn="tl">
                    <a:srgbClr val="000000">
                      <a:alpha val="43137"/>
                    </a:srgbClr>
                  </a:outerShdw>
                </a:effectLst>
              </a:rPr>
              <a:t>energy  (MeV) </a:t>
            </a:r>
            <a:endParaRPr lang="ru-RU" sz="2000" dirty="0">
              <a:effectLst>
                <a:outerShdw blurRad="38100" dist="38100" dir="2700000" algn="tl">
                  <a:srgbClr val="000000">
                    <a:alpha val="43137"/>
                  </a:srgbClr>
                </a:outerShdw>
              </a:effectLst>
            </a:endParaRPr>
          </a:p>
        </p:txBody>
      </p:sp>
      <p:sp>
        <p:nvSpPr>
          <p:cNvPr id="43" name="TextBox 42"/>
          <p:cNvSpPr txBox="1"/>
          <p:nvPr/>
        </p:nvSpPr>
        <p:spPr>
          <a:xfrm>
            <a:off x="7066737" y="5943062"/>
            <a:ext cx="533864" cy="430887"/>
          </a:xfrm>
          <a:prstGeom prst="rect">
            <a:avLst/>
          </a:prstGeom>
          <a:noFill/>
        </p:spPr>
        <p:txBody>
          <a:bodyPr wrap="none" rtlCol="0">
            <a:spAutoFit/>
          </a:bodyPr>
          <a:lstStyle/>
          <a:p>
            <a:r>
              <a:rPr lang="el-GR" sz="2200" dirty="0" smtClean="0">
                <a:effectLst>
                  <a:outerShdw blurRad="38100" dist="38100" dir="2700000" algn="tl">
                    <a:srgbClr val="000000">
                      <a:alpha val="43137"/>
                    </a:srgbClr>
                  </a:outerShdw>
                </a:effectLst>
              </a:rPr>
              <a:t>ν</a:t>
            </a:r>
            <a:r>
              <a:rPr lang="en-US" sz="2200" dirty="0" smtClean="0">
                <a:effectLst>
                  <a:outerShdw blurRad="38100" dist="38100" dir="2700000" algn="tl">
                    <a:srgbClr val="000000">
                      <a:alpha val="43137"/>
                    </a:srgbClr>
                  </a:outerShdw>
                </a:effectLst>
              </a:rPr>
              <a:t>/c</a:t>
            </a:r>
            <a:endParaRPr lang="ru-RU" sz="2200" dirty="0">
              <a:effectLst>
                <a:outerShdw blurRad="38100" dist="38100" dir="2700000" algn="tl">
                  <a:srgbClr val="000000">
                    <a:alpha val="43137"/>
                  </a:srgbClr>
                </a:outerShdw>
              </a:effectLst>
            </a:endParaRPr>
          </a:p>
        </p:txBody>
      </p:sp>
      <p:sp>
        <p:nvSpPr>
          <p:cNvPr id="44" name="TextBox 43"/>
          <p:cNvSpPr txBox="1"/>
          <p:nvPr/>
        </p:nvSpPr>
        <p:spPr>
          <a:xfrm>
            <a:off x="5186160" y="5361490"/>
            <a:ext cx="31451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0</a:t>
            </a:r>
            <a:endParaRPr lang="ru-RU" sz="2000" dirty="0">
              <a:effectLst>
                <a:outerShdw blurRad="38100" dist="38100" dir="2700000" algn="tl">
                  <a:srgbClr val="000000">
                    <a:alpha val="43137"/>
                  </a:srgbClr>
                </a:outerShdw>
              </a:effectLst>
            </a:endParaRPr>
          </a:p>
        </p:txBody>
      </p:sp>
      <p:sp>
        <p:nvSpPr>
          <p:cNvPr id="46" name="TextBox 45"/>
          <p:cNvSpPr txBox="1"/>
          <p:nvPr/>
        </p:nvSpPr>
        <p:spPr>
          <a:xfrm>
            <a:off x="1979712" y="2498380"/>
            <a:ext cx="1533957" cy="400110"/>
          </a:xfrm>
          <a:prstGeom prst="rect">
            <a:avLst/>
          </a:prstGeom>
          <a:solidFill>
            <a:schemeClr val="bg1"/>
          </a:solidFill>
        </p:spPr>
        <p:txBody>
          <a:bodyPr wrap="square" rtlCol="0">
            <a:spAutoFit/>
          </a:bodyPr>
          <a:lstStyle/>
          <a:p>
            <a:endParaRPr lang="en-US" sz="2000" b="1" dirty="0">
              <a:solidFill>
                <a:schemeClr val="tx1">
                  <a:lumMod val="95000"/>
                  <a:lumOff val="5000"/>
                </a:schemeClr>
              </a:solidFill>
            </a:endParaRPr>
          </a:p>
        </p:txBody>
      </p:sp>
      <p:pic>
        <p:nvPicPr>
          <p:cNvPr id="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620688"/>
            <a:ext cx="1812285" cy="158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118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492007059"/>
              </p:ext>
            </p:extLst>
          </p:nvPr>
        </p:nvGraphicFramePr>
        <p:xfrm>
          <a:off x="1860277" y="908720"/>
          <a:ext cx="6456139" cy="4861891"/>
        </p:xfrm>
        <a:graphic>
          <a:graphicData uri="http://schemas.openxmlformats.org/presentationml/2006/ole">
            <mc:AlternateContent xmlns:mc="http://schemas.openxmlformats.org/markup-compatibility/2006">
              <mc:Choice xmlns:v="urn:schemas-microsoft-com:vml" Requires="v">
                <p:oleObj spid="_x0000_s12516" name="CorelDRAW" r:id="rId4" imgW="7443720" imgH="5611680" progId="CorelDraw.Graphic.19">
                  <p:embed/>
                </p:oleObj>
              </mc:Choice>
              <mc:Fallback>
                <p:oleObj name="CorelDRAW" r:id="rId4" imgW="7443720" imgH="5611680" progId="CorelDraw.Graphic.19">
                  <p:embed/>
                  <p:pic>
                    <p:nvPicPr>
                      <p:cNvPr id="0" name=""/>
                      <p:cNvPicPr/>
                      <p:nvPr/>
                    </p:nvPicPr>
                    <p:blipFill>
                      <a:blip r:embed="rId5"/>
                      <a:stretch>
                        <a:fillRect/>
                      </a:stretch>
                    </p:blipFill>
                    <p:spPr>
                      <a:xfrm>
                        <a:off x="1860277" y="908720"/>
                        <a:ext cx="6456139" cy="4861891"/>
                      </a:xfrm>
                      <a:prstGeom prst="rect">
                        <a:avLst/>
                      </a:prstGeom>
                    </p:spPr>
                  </p:pic>
                </p:oleObj>
              </mc:Fallback>
            </mc:AlternateContent>
          </a:graphicData>
        </a:graphic>
      </p:graphicFrame>
      <p:sp>
        <p:nvSpPr>
          <p:cNvPr id="7" name="TextBox 6"/>
          <p:cNvSpPr txBox="1"/>
          <p:nvPr/>
        </p:nvSpPr>
        <p:spPr>
          <a:xfrm>
            <a:off x="5172645" y="2348880"/>
            <a:ext cx="684803" cy="369332"/>
          </a:xfrm>
          <a:prstGeom prst="rect">
            <a:avLst/>
          </a:prstGeom>
          <a:noFill/>
        </p:spPr>
        <p:txBody>
          <a:bodyPr wrap="none" rtlCol="0">
            <a:spAutoFit/>
          </a:bodyPr>
          <a:lstStyle/>
          <a:p>
            <a:r>
              <a:rPr lang="en-US" dirty="0" smtClean="0">
                <a:latin typeface="Clarendon Blk BT" panose="02040905050505020204" pitchFamily="18" charset="0"/>
              </a:rPr>
              <a:t>n=1</a:t>
            </a:r>
            <a:endParaRPr lang="ru-RU" dirty="0"/>
          </a:p>
        </p:txBody>
      </p:sp>
      <p:sp>
        <p:nvSpPr>
          <p:cNvPr id="8" name="TextBox 7"/>
          <p:cNvSpPr txBox="1"/>
          <p:nvPr/>
        </p:nvSpPr>
        <p:spPr>
          <a:xfrm>
            <a:off x="5526327" y="1052736"/>
            <a:ext cx="684803" cy="369332"/>
          </a:xfrm>
          <a:prstGeom prst="rect">
            <a:avLst/>
          </a:prstGeom>
          <a:noFill/>
        </p:spPr>
        <p:txBody>
          <a:bodyPr wrap="none" rtlCol="0">
            <a:spAutoFit/>
          </a:bodyPr>
          <a:lstStyle/>
          <a:p>
            <a:r>
              <a:rPr lang="en-US" dirty="0" smtClean="0">
                <a:latin typeface="Clarendon Blk BT" panose="02040905050505020204" pitchFamily="18" charset="0"/>
              </a:rPr>
              <a:t>n=2</a:t>
            </a:r>
            <a:endParaRPr lang="ru-RU" dirty="0"/>
          </a:p>
        </p:txBody>
      </p:sp>
      <p:sp>
        <p:nvSpPr>
          <p:cNvPr id="9" name="TextBox 8"/>
          <p:cNvSpPr txBox="1"/>
          <p:nvPr/>
        </p:nvSpPr>
        <p:spPr>
          <a:xfrm>
            <a:off x="6363530" y="1052736"/>
            <a:ext cx="684803" cy="369332"/>
          </a:xfrm>
          <a:prstGeom prst="rect">
            <a:avLst/>
          </a:prstGeom>
          <a:noFill/>
        </p:spPr>
        <p:txBody>
          <a:bodyPr wrap="none" rtlCol="0">
            <a:spAutoFit/>
          </a:bodyPr>
          <a:lstStyle/>
          <a:p>
            <a:r>
              <a:rPr lang="en-US" dirty="0" smtClean="0">
                <a:latin typeface="Clarendon Blk BT" panose="02040905050505020204" pitchFamily="18" charset="0"/>
              </a:rPr>
              <a:t>n=3</a:t>
            </a:r>
            <a:endParaRPr lang="ru-RU" dirty="0"/>
          </a:p>
        </p:txBody>
      </p:sp>
      <p:sp>
        <p:nvSpPr>
          <p:cNvPr id="10" name="TextBox 9"/>
          <p:cNvSpPr txBox="1"/>
          <p:nvPr/>
        </p:nvSpPr>
        <p:spPr>
          <a:xfrm>
            <a:off x="6515930" y="1772816"/>
            <a:ext cx="684803" cy="369332"/>
          </a:xfrm>
          <a:prstGeom prst="rect">
            <a:avLst/>
          </a:prstGeom>
          <a:noFill/>
        </p:spPr>
        <p:txBody>
          <a:bodyPr wrap="none" rtlCol="0">
            <a:spAutoFit/>
          </a:bodyPr>
          <a:lstStyle/>
          <a:p>
            <a:r>
              <a:rPr lang="en-US" dirty="0" smtClean="0">
                <a:latin typeface="Clarendon Blk BT" panose="02040905050505020204" pitchFamily="18" charset="0"/>
              </a:rPr>
              <a:t>n=4</a:t>
            </a:r>
            <a:endParaRPr lang="ru-RU" dirty="0"/>
          </a:p>
        </p:txBody>
      </p:sp>
      <p:sp>
        <p:nvSpPr>
          <p:cNvPr id="11" name="TextBox 10"/>
          <p:cNvSpPr txBox="1"/>
          <p:nvPr/>
        </p:nvSpPr>
        <p:spPr>
          <a:xfrm>
            <a:off x="6756821" y="3356992"/>
            <a:ext cx="684803" cy="369332"/>
          </a:xfrm>
          <a:prstGeom prst="rect">
            <a:avLst/>
          </a:prstGeom>
          <a:noFill/>
        </p:spPr>
        <p:txBody>
          <a:bodyPr wrap="none" rtlCol="0">
            <a:spAutoFit/>
          </a:bodyPr>
          <a:lstStyle/>
          <a:p>
            <a:r>
              <a:rPr lang="en-US" dirty="0" smtClean="0">
                <a:latin typeface="Clarendon Blk BT" panose="02040905050505020204" pitchFamily="18" charset="0"/>
              </a:rPr>
              <a:t>n=5</a:t>
            </a:r>
            <a:endParaRPr lang="ru-RU" dirty="0"/>
          </a:p>
        </p:txBody>
      </p:sp>
      <p:sp>
        <p:nvSpPr>
          <p:cNvPr id="12" name="TextBox 11"/>
          <p:cNvSpPr txBox="1"/>
          <p:nvPr/>
        </p:nvSpPr>
        <p:spPr>
          <a:xfrm>
            <a:off x="6952749" y="4149080"/>
            <a:ext cx="684803" cy="369332"/>
          </a:xfrm>
          <a:prstGeom prst="rect">
            <a:avLst/>
          </a:prstGeom>
          <a:noFill/>
        </p:spPr>
        <p:txBody>
          <a:bodyPr wrap="none" rtlCol="0">
            <a:spAutoFit/>
          </a:bodyPr>
          <a:lstStyle/>
          <a:p>
            <a:r>
              <a:rPr lang="en-US" dirty="0" smtClean="0">
                <a:latin typeface="Clarendon Blk BT" panose="02040905050505020204" pitchFamily="18" charset="0"/>
              </a:rPr>
              <a:t>n=6</a:t>
            </a:r>
            <a:endParaRPr lang="ru-RU" dirty="0"/>
          </a:p>
        </p:txBody>
      </p:sp>
      <p:sp>
        <p:nvSpPr>
          <p:cNvPr id="13" name="TextBox 12"/>
          <p:cNvSpPr txBox="1"/>
          <p:nvPr/>
        </p:nvSpPr>
        <p:spPr>
          <a:xfrm>
            <a:off x="7260877" y="4715852"/>
            <a:ext cx="684803" cy="369332"/>
          </a:xfrm>
          <a:prstGeom prst="rect">
            <a:avLst/>
          </a:prstGeom>
          <a:noFill/>
        </p:spPr>
        <p:txBody>
          <a:bodyPr wrap="none" rtlCol="0">
            <a:spAutoFit/>
          </a:bodyPr>
          <a:lstStyle/>
          <a:p>
            <a:r>
              <a:rPr lang="en-US" dirty="0" smtClean="0">
                <a:latin typeface="Clarendon Blk BT" panose="02040905050505020204" pitchFamily="18" charset="0"/>
              </a:rPr>
              <a:t>n=7</a:t>
            </a:r>
            <a:endParaRPr lang="ru-RU" dirty="0"/>
          </a:p>
        </p:txBody>
      </p:sp>
      <p:sp>
        <p:nvSpPr>
          <p:cNvPr id="15" name="TextBox 14"/>
          <p:cNvSpPr txBox="1"/>
          <p:nvPr/>
        </p:nvSpPr>
        <p:spPr>
          <a:xfrm>
            <a:off x="5423336" y="3634532"/>
            <a:ext cx="1282595" cy="707886"/>
          </a:xfrm>
          <a:prstGeom prst="rect">
            <a:avLst/>
          </a:prstGeom>
          <a:noFill/>
        </p:spPr>
        <p:txBody>
          <a:bodyPr wrap="none" rtlCol="0">
            <a:spAutoFit/>
          </a:bodyPr>
          <a:lstStyle/>
          <a:p>
            <a:pPr algn="ctr"/>
            <a:r>
              <a:rPr lang="en-US" sz="2000" b="1" dirty="0" smtClean="0"/>
              <a:t>non</a:t>
            </a:r>
          </a:p>
          <a:p>
            <a:pPr algn="ctr"/>
            <a:r>
              <a:rPr lang="en-US" sz="2000" b="1" dirty="0" smtClean="0"/>
              <a:t>relativistic</a:t>
            </a:r>
            <a:endParaRPr lang="ru-RU" sz="2000" b="1" dirty="0"/>
          </a:p>
        </p:txBody>
      </p:sp>
      <p:sp>
        <p:nvSpPr>
          <p:cNvPr id="16" name="TextBox 15"/>
          <p:cNvSpPr txBox="1"/>
          <p:nvPr/>
        </p:nvSpPr>
        <p:spPr>
          <a:xfrm>
            <a:off x="2796381" y="1140713"/>
            <a:ext cx="1071127" cy="400110"/>
          </a:xfrm>
          <a:prstGeom prst="rect">
            <a:avLst/>
          </a:prstGeom>
          <a:noFill/>
        </p:spPr>
        <p:txBody>
          <a:bodyPr wrap="none" rtlCol="0">
            <a:spAutoFit/>
          </a:bodyPr>
          <a:lstStyle/>
          <a:p>
            <a:r>
              <a:rPr lang="en-US" sz="2000" dirty="0" smtClean="0">
                <a:latin typeface="Clarendon Blk BT" panose="02040905050505020204" pitchFamily="18" charset="0"/>
              </a:rPr>
              <a:t>Z=118</a:t>
            </a:r>
            <a:endParaRPr lang="ru-RU" sz="2000" dirty="0"/>
          </a:p>
        </p:txBody>
      </p:sp>
      <p:sp>
        <p:nvSpPr>
          <p:cNvPr id="37" name="Rectangle 4"/>
          <p:cNvSpPr>
            <a:spLocks noChangeArrowheads="1"/>
          </p:cNvSpPr>
          <p:nvPr/>
        </p:nvSpPr>
        <p:spPr bwMode="auto">
          <a:xfrm>
            <a:off x="4368132" y="220578"/>
            <a:ext cx="3516236" cy="400110"/>
          </a:xfrm>
          <a:prstGeom prst="rect">
            <a:avLst/>
          </a:prstGeom>
          <a:noFill/>
          <a:ln w="9525">
            <a:noFill/>
            <a:miter lim="800000"/>
            <a:headEnd/>
            <a:tailEnd/>
          </a:ln>
        </p:spPr>
        <p:txBody>
          <a:bodyPr>
            <a:spAutoFit/>
          </a:bodyPr>
          <a:lstStyle/>
          <a:p>
            <a:pPr>
              <a:defRPr/>
            </a:pPr>
            <a:r>
              <a:rPr lang="en-US" sz="2000" b="1" dirty="0">
                <a:latin typeface="Calibri" pitchFamily="34" charset="0"/>
                <a:cs typeface="Arial" charset="0"/>
              </a:rPr>
              <a:t>Relativistic Contraction</a:t>
            </a:r>
          </a:p>
        </p:txBody>
      </p:sp>
      <p:sp>
        <p:nvSpPr>
          <p:cNvPr id="25" name="TextBox 24"/>
          <p:cNvSpPr txBox="1"/>
          <p:nvPr/>
        </p:nvSpPr>
        <p:spPr>
          <a:xfrm>
            <a:off x="5118138" y="5877272"/>
            <a:ext cx="1871410" cy="400110"/>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Distance  (in </a:t>
            </a:r>
            <a:r>
              <a:rPr lang="en-US" sz="2000" dirty="0" err="1" smtClean="0">
                <a:effectLst>
                  <a:outerShdw blurRad="38100" dist="38100" dir="2700000" algn="tl">
                    <a:srgbClr val="000000">
                      <a:alpha val="43137"/>
                    </a:srgbClr>
                  </a:outerShdw>
                </a:effectLst>
              </a:rPr>
              <a:t>a</a:t>
            </a:r>
            <a:r>
              <a:rPr lang="en-US" sz="2000" baseline="-25000" dirty="0" err="1" smtClean="0">
                <a:effectLst>
                  <a:outerShdw blurRad="38100" dist="38100" dir="2700000" algn="tl">
                    <a:srgbClr val="000000">
                      <a:alpha val="43137"/>
                    </a:srgbClr>
                  </a:outerShdw>
                </a:effectLst>
              </a:rPr>
              <a:t>B</a:t>
            </a:r>
            <a:r>
              <a:rPr lang="en-US" sz="2000" dirty="0" smtClean="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sp>
        <p:nvSpPr>
          <p:cNvPr id="38" name="TextBox 37"/>
          <p:cNvSpPr txBox="1"/>
          <p:nvPr/>
        </p:nvSpPr>
        <p:spPr>
          <a:xfrm rot="16200000">
            <a:off x="249957" y="2784072"/>
            <a:ext cx="258186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 Electron density  (</a:t>
            </a:r>
            <a:r>
              <a:rPr lang="en-US" sz="2000" dirty="0" err="1" smtClean="0">
                <a:effectLst>
                  <a:outerShdw blurRad="38100" dist="38100" dir="2700000" algn="tl">
                    <a:srgbClr val="000000">
                      <a:alpha val="43137"/>
                    </a:srgbClr>
                  </a:outerShdw>
                </a:effectLst>
              </a:rPr>
              <a:t>a.u</a:t>
            </a:r>
            <a:r>
              <a:rPr lang="en-US" sz="2000" dirty="0" smtClean="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grpSp>
        <p:nvGrpSpPr>
          <p:cNvPr id="14" name="Группа 13"/>
          <p:cNvGrpSpPr/>
          <p:nvPr/>
        </p:nvGrpSpPr>
        <p:grpSpPr>
          <a:xfrm>
            <a:off x="2364332" y="884868"/>
            <a:ext cx="6816180" cy="4452347"/>
            <a:chOff x="2364332" y="884868"/>
            <a:chExt cx="6816180" cy="4452347"/>
          </a:xfrm>
        </p:grpSpPr>
        <p:graphicFrame>
          <p:nvGraphicFramePr>
            <p:cNvPr id="5" name="Объект 4"/>
            <p:cNvGraphicFramePr>
              <a:graphicFrameLocks noChangeAspect="1"/>
            </p:cNvGraphicFramePr>
            <p:nvPr>
              <p:extLst>
                <p:ext uri="{D42A27DB-BD31-4B8C-83A1-F6EECF244321}">
                  <p14:modId xmlns:p14="http://schemas.microsoft.com/office/powerpoint/2010/main" val="1826337513"/>
                </p:ext>
              </p:extLst>
            </p:nvPr>
          </p:nvGraphicFramePr>
          <p:xfrm>
            <a:off x="2364332" y="884868"/>
            <a:ext cx="5832233" cy="4452347"/>
          </p:xfrm>
          <a:graphic>
            <a:graphicData uri="http://schemas.openxmlformats.org/presentationml/2006/ole">
              <mc:AlternateContent xmlns:mc="http://schemas.openxmlformats.org/markup-compatibility/2006">
                <mc:Choice xmlns:v="urn:schemas-microsoft-com:vml" Requires="v">
                  <p:oleObj spid="_x0000_s12517" name="CorelDRAW" r:id="rId6" imgW="6672240" imgH="5099400" progId="CorelDraw.Graphic.19">
                    <p:embed/>
                  </p:oleObj>
                </mc:Choice>
                <mc:Fallback>
                  <p:oleObj name="CorelDRAW" r:id="rId6" imgW="6672240" imgH="5099400" progId="CorelDraw.Graphic.19">
                    <p:embed/>
                    <p:pic>
                      <p:nvPicPr>
                        <p:cNvPr id="0" name=""/>
                        <p:cNvPicPr/>
                        <p:nvPr/>
                      </p:nvPicPr>
                      <p:blipFill>
                        <a:blip r:embed="rId7"/>
                        <a:stretch>
                          <a:fillRect/>
                        </a:stretch>
                      </p:blipFill>
                      <p:spPr>
                        <a:xfrm>
                          <a:off x="2364332" y="884868"/>
                          <a:ext cx="5832233" cy="4452347"/>
                        </a:xfrm>
                        <a:prstGeom prst="rect">
                          <a:avLst/>
                        </a:prstGeom>
                      </p:spPr>
                    </p:pic>
                  </p:oleObj>
                </mc:Fallback>
              </mc:AlternateContent>
            </a:graphicData>
          </a:graphic>
        </p:graphicFrame>
        <p:grpSp>
          <p:nvGrpSpPr>
            <p:cNvPr id="6" name="Группа 5"/>
            <p:cNvGrpSpPr/>
            <p:nvPr/>
          </p:nvGrpSpPr>
          <p:grpSpPr>
            <a:xfrm>
              <a:off x="6773524" y="4365104"/>
              <a:ext cx="2406988" cy="444436"/>
              <a:chOff x="6767123" y="4341230"/>
              <a:chExt cx="2406988" cy="444436"/>
            </a:xfrm>
          </p:grpSpPr>
          <p:sp>
            <p:nvSpPr>
              <p:cNvPr id="3" name="Прямоугольник 2"/>
              <p:cNvSpPr/>
              <p:nvPr/>
            </p:nvSpPr>
            <p:spPr>
              <a:xfrm>
                <a:off x="8021983" y="4341230"/>
                <a:ext cx="288032" cy="43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6767123" y="4370168"/>
                <a:ext cx="2406988" cy="415498"/>
              </a:xfrm>
              <a:prstGeom prst="rect">
                <a:avLst/>
              </a:prstGeom>
              <a:noFill/>
            </p:spPr>
            <p:txBody>
              <a:bodyPr wrap="square" rtlCol="0">
                <a:spAutoFit/>
              </a:bodyPr>
              <a:lstStyle/>
              <a:p>
                <a:r>
                  <a:rPr lang="en-US" sz="2100" b="1" dirty="0" smtClean="0">
                    <a:solidFill>
                      <a:srgbClr val="C00000"/>
                    </a:solidFill>
                  </a:rPr>
                  <a:t>        e-e correlation </a:t>
                </a:r>
              </a:p>
            </p:txBody>
          </p:sp>
        </p:grpSp>
      </p:grpSp>
      <p:grpSp>
        <p:nvGrpSpPr>
          <p:cNvPr id="22" name="Группа 21"/>
          <p:cNvGrpSpPr/>
          <p:nvPr/>
        </p:nvGrpSpPr>
        <p:grpSpPr>
          <a:xfrm>
            <a:off x="1763688" y="4984376"/>
            <a:ext cx="253332" cy="253332"/>
            <a:chOff x="2170659" y="1519484"/>
            <a:chExt cx="253332" cy="253332"/>
          </a:xfrm>
        </p:grpSpPr>
        <p:cxnSp>
          <p:nvCxnSpPr>
            <p:cNvPr id="19" name="Прямая соединительная линия 18"/>
            <p:cNvCxnSpPr/>
            <p:nvPr/>
          </p:nvCxnSpPr>
          <p:spPr>
            <a:xfrm>
              <a:off x="2303748" y="1519484"/>
              <a:ext cx="0" cy="253332"/>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2297325" y="1512210"/>
              <a:ext cx="0" cy="253332"/>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251520" y="4903293"/>
            <a:ext cx="1427532" cy="415498"/>
          </a:xfrm>
          <a:prstGeom prst="rect">
            <a:avLst/>
          </a:prstGeom>
          <a:noFill/>
        </p:spPr>
        <p:txBody>
          <a:bodyPr wrap="square" rtlCol="0">
            <a:spAutoFit/>
          </a:bodyPr>
          <a:lstStyle/>
          <a:p>
            <a:r>
              <a:rPr lang="en-US" sz="2100" b="1" dirty="0" smtClean="0">
                <a:solidFill>
                  <a:srgbClr val="0000CC"/>
                </a:solidFill>
                <a:effectLst>
                  <a:outerShdw blurRad="38100" dist="38100" dir="2700000" algn="tl">
                    <a:srgbClr val="000000">
                      <a:alpha val="43137"/>
                    </a:srgbClr>
                  </a:outerShdw>
                </a:effectLst>
              </a:rPr>
              <a:t>      nucleus </a:t>
            </a:r>
          </a:p>
        </p:txBody>
      </p:sp>
      <p:sp>
        <p:nvSpPr>
          <p:cNvPr id="28" name="TextBox 27"/>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spTree>
    <p:extLst>
      <p:ext uri="{BB962C8B-B14F-4D97-AF65-F5344CB8AC3E}">
        <p14:creationId xmlns:p14="http://schemas.microsoft.com/office/powerpoint/2010/main" val="316000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384"/>
            <a:ext cx="8229600" cy="1143000"/>
          </a:xfrm>
        </p:spPr>
        <p:txBody>
          <a:bodyPr/>
          <a:lstStyle/>
          <a:p>
            <a:r>
              <a:rPr lang="en-US" altLang="en-US" sz="2000" kern="1200" dirty="0" smtClean="0">
                <a:latin typeface="News706 BT" panose="02040804060705020204" pitchFamily="18" charset="0"/>
                <a:cs typeface="Arial" charset="0"/>
              </a:rPr>
              <a:t>Relativity and /</a:t>
            </a:r>
            <a:r>
              <a:rPr lang="en-US" altLang="en-US" sz="2000" i="1" kern="1200" dirty="0" smtClean="0">
                <a:latin typeface="News706 BT" panose="02040804060705020204" pitchFamily="18" charset="0"/>
                <a:cs typeface="Arial" charset="0"/>
              </a:rPr>
              <a:t>vs</a:t>
            </a:r>
            <a:r>
              <a:rPr lang="en-US" altLang="en-US" sz="2000" kern="1200" dirty="0" smtClean="0">
                <a:latin typeface="News706 BT" panose="02040804060705020204" pitchFamily="18" charset="0"/>
                <a:cs typeface="Arial" charset="0"/>
              </a:rPr>
              <a:t> correlation </a:t>
            </a:r>
            <a:endParaRPr lang="en-GB" sz="2000" dirty="0">
              <a:latin typeface="News706 BT" panose="02040804060705020204"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80" y="836712"/>
            <a:ext cx="8370808" cy="432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5301208"/>
            <a:ext cx="8914620" cy="923330"/>
          </a:xfrm>
          <a:prstGeom prst="rect">
            <a:avLst/>
          </a:prstGeom>
          <a:noFill/>
        </p:spPr>
        <p:txBody>
          <a:bodyPr wrap="none" rtlCol="0">
            <a:spAutoFit/>
          </a:bodyPr>
          <a:lstStyle/>
          <a:p>
            <a:r>
              <a:rPr lang="en-US" b="1" dirty="0">
                <a:latin typeface="Comic Sans MS" panose="030F0702030302020204" pitchFamily="66" charset="0"/>
              </a:rPr>
              <a:t>Relativistic indirect effect: </a:t>
            </a:r>
            <a:endParaRPr lang="en-US" b="1" dirty="0" smtClean="0">
              <a:latin typeface="Comic Sans MS" panose="030F0702030302020204" pitchFamily="66" charset="0"/>
            </a:endParaRPr>
          </a:p>
          <a:p>
            <a:r>
              <a:rPr lang="en-US" b="1" dirty="0" smtClean="0">
                <a:latin typeface="Comic Sans MS" panose="030F0702030302020204" pitchFamily="66" charset="0"/>
              </a:rPr>
              <a:t>destabilization </a:t>
            </a:r>
            <a:r>
              <a:rPr lang="en-US" b="1" dirty="0">
                <a:latin typeface="Comic Sans MS" panose="030F0702030302020204" pitchFamily="66" charset="0"/>
              </a:rPr>
              <a:t>of the </a:t>
            </a:r>
            <a:r>
              <a:rPr lang="en-US" b="1" i="1" dirty="0">
                <a:latin typeface="Comic Sans MS" panose="030F0702030302020204" pitchFamily="66" charset="0"/>
              </a:rPr>
              <a:t>d</a:t>
            </a:r>
            <a:r>
              <a:rPr lang="en-US" b="1" dirty="0">
                <a:latin typeface="Comic Sans MS" panose="030F0702030302020204" pitchFamily="66" charset="0"/>
              </a:rPr>
              <a:t> and </a:t>
            </a:r>
            <a:r>
              <a:rPr lang="en-US" b="1" i="1" dirty="0">
                <a:latin typeface="Comic Sans MS" panose="030F0702030302020204" pitchFamily="66" charset="0"/>
              </a:rPr>
              <a:t>f </a:t>
            </a:r>
            <a:r>
              <a:rPr lang="en-US" b="1" dirty="0">
                <a:latin typeface="Comic Sans MS" panose="030F0702030302020204" pitchFamily="66" charset="0"/>
              </a:rPr>
              <a:t>orbitals /density </a:t>
            </a:r>
            <a:r>
              <a:rPr lang="en-US" b="1" dirty="0">
                <a:solidFill>
                  <a:srgbClr val="C00000"/>
                </a:solidFill>
                <a:latin typeface="Comic Sans MS" panose="030F0702030302020204" pitchFamily="66" charset="0"/>
              </a:rPr>
              <a:t>(correlation </a:t>
            </a:r>
            <a:r>
              <a:rPr lang="en-US" b="1" dirty="0" smtClean="0">
                <a:solidFill>
                  <a:srgbClr val="C00000"/>
                </a:solidFill>
                <a:latin typeface="Comic Sans MS" panose="030F0702030302020204" pitchFamily="66" charset="0"/>
              </a:rPr>
              <a:t>acts appositively</a:t>
            </a:r>
            <a:r>
              <a:rPr lang="en-US" b="1" dirty="0">
                <a:solidFill>
                  <a:srgbClr val="C00000"/>
                </a:solidFill>
                <a:latin typeface="Comic Sans MS" panose="030F0702030302020204" pitchFamily="66" charset="0"/>
              </a:rPr>
              <a:t>)</a:t>
            </a:r>
          </a:p>
          <a:p>
            <a:endParaRPr lang="ru-RU" dirty="0"/>
          </a:p>
        </p:txBody>
      </p:sp>
      <p:sp>
        <p:nvSpPr>
          <p:cNvPr id="8" name="Объект 7"/>
          <p:cNvSpPr>
            <a:spLocks noGrp="1"/>
          </p:cNvSpPr>
          <p:nvPr>
            <p:ph idx="1"/>
          </p:nvPr>
        </p:nvSpPr>
        <p:spPr/>
        <p:txBody>
          <a:bodyPr/>
          <a:lstStyle/>
          <a:p>
            <a:endParaRPr lang="ru-RU" dirty="0"/>
          </a:p>
        </p:txBody>
      </p:sp>
      <p:sp>
        <p:nvSpPr>
          <p:cNvPr id="9" name="TextBox 8"/>
          <p:cNvSpPr txBox="1"/>
          <p:nvPr/>
        </p:nvSpPr>
        <p:spPr>
          <a:xfrm>
            <a:off x="1100880" y="2492896"/>
            <a:ext cx="612668" cy="400110"/>
          </a:xfrm>
          <a:prstGeom prst="rect">
            <a:avLst/>
          </a:prstGeom>
          <a:noFill/>
        </p:spPr>
        <p:txBody>
          <a:bodyPr wrap="none" rtlCol="0">
            <a:spAutoFit/>
          </a:bodyPr>
          <a:lstStyle/>
          <a:p>
            <a:r>
              <a:rPr lang="en-US" sz="2000" dirty="0" smtClean="0">
                <a:solidFill>
                  <a:srgbClr val="FFFF00"/>
                </a:solidFill>
                <a:latin typeface="Clarendon Blk BT" panose="02040905050505020204" pitchFamily="18" charset="0"/>
              </a:rPr>
              <a:t>NR</a:t>
            </a:r>
            <a:endParaRPr lang="ru-RU" sz="2000" dirty="0">
              <a:solidFill>
                <a:srgbClr val="FFFF00"/>
              </a:solidFill>
            </a:endParaRPr>
          </a:p>
        </p:txBody>
      </p:sp>
      <p:sp>
        <p:nvSpPr>
          <p:cNvPr id="10" name="TextBox 9"/>
          <p:cNvSpPr txBox="1"/>
          <p:nvPr/>
        </p:nvSpPr>
        <p:spPr>
          <a:xfrm>
            <a:off x="6156176" y="2492896"/>
            <a:ext cx="394660" cy="400110"/>
          </a:xfrm>
          <a:prstGeom prst="rect">
            <a:avLst/>
          </a:prstGeom>
          <a:noFill/>
        </p:spPr>
        <p:txBody>
          <a:bodyPr wrap="none" rtlCol="0">
            <a:spAutoFit/>
          </a:bodyPr>
          <a:lstStyle/>
          <a:p>
            <a:r>
              <a:rPr lang="en-US" sz="2000" dirty="0" smtClean="0">
                <a:solidFill>
                  <a:srgbClr val="FFFF00"/>
                </a:solidFill>
                <a:latin typeface="Clarendon Blk BT" panose="02040905050505020204" pitchFamily="18" charset="0"/>
              </a:rPr>
              <a:t>R</a:t>
            </a:r>
            <a:endParaRPr lang="ru-RU" sz="2000" dirty="0">
              <a:solidFill>
                <a:srgbClr val="FFFF00"/>
              </a:solidFill>
            </a:endParaRPr>
          </a:p>
        </p:txBody>
      </p:sp>
      <p:grpSp>
        <p:nvGrpSpPr>
          <p:cNvPr id="14" name="Группа 13"/>
          <p:cNvGrpSpPr/>
          <p:nvPr/>
        </p:nvGrpSpPr>
        <p:grpSpPr>
          <a:xfrm>
            <a:off x="755576" y="980728"/>
            <a:ext cx="6264696" cy="3672408"/>
            <a:chOff x="755576" y="980728"/>
            <a:chExt cx="6264696" cy="3672408"/>
          </a:xfrm>
        </p:grpSpPr>
        <p:sp>
          <p:nvSpPr>
            <p:cNvPr id="12" name="Скругленный прямоугольник 11"/>
            <p:cNvSpPr/>
            <p:nvPr/>
          </p:nvSpPr>
          <p:spPr>
            <a:xfrm>
              <a:off x="755576" y="980728"/>
              <a:ext cx="1296144" cy="3672408"/>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ый прямоугольник 12"/>
            <p:cNvSpPr/>
            <p:nvPr/>
          </p:nvSpPr>
          <p:spPr>
            <a:xfrm>
              <a:off x="5652120" y="1628800"/>
              <a:ext cx="1368152" cy="2880320"/>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Прямоугольник 10"/>
          <p:cNvSpPr/>
          <p:nvPr/>
        </p:nvSpPr>
        <p:spPr>
          <a:xfrm>
            <a:off x="0" y="2852936"/>
            <a:ext cx="9144000" cy="352839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593680" y="2816932"/>
            <a:ext cx="8370808" cy="2344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spTree>
    <p:extLst>
      <p:ext uri="{BB962C8B-B14F-4D97-AF65-F5344CB8AC3E}">
        <p14:creationId xmlns:p14="http://schemas.microsoft.com/office/powerpoint/2010/main" val="15785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8"/>
          <p:cNvGraphicFramePr>
            <a:graphicFrameLocks noChangeAspect="1"/>
          </p:cNvGraphicFramePr>
          <p:nvPr>
            <p:extLst>
              <p:ext uri="{D42A27DB-BD31-4B8C-83A1-F6EECF244321}">
                <p14:modId xmlns:p14="http://schemas.microsoft.com/office/powerpoint/2010/main" val="706397259"/>
              </p:ext>
            </p:extLst>
          </p:nvPr>
        </p:nvGraphicFramePr>
        <p:xfrm>
          <a:off x="2843808" y="476672"/>
          <a:ext cx="5672138" cy="6072188"/>
        </p:xfrm>
        <a:graphic>
          <a:graphicData uri="http://schemas.openxmlformats.org/presentationml/2006/ole">
            <mc:AlternateContent xmlns:mc="http://schemas.openxmlformats.org/markup-compatibility/2006">
              <mc:Choice xmlns:v="urn:schemas-microsoft-com:vml" Requires="v">
                <p:oleObj spid="_x0000_s17527" name="CorelDRAW" r:id="rId4" imgW="4573440" imgH="4906800" progId="CorelDraw.Graphic.16">
                  <p:embed/>
                </p:oleObj>
              </mc:Choice>
              <mc:Fallback>
                <p:oleObj name="CorelDRAW" r:id="rId4" imgW="4573440" imgH="4906800"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76672"/>
                        <a:ext cx="5672138" cy="6072188"/>
                      </a:xfrm>
                      <a:prstGeom prst="rect">
                        <a:avLst/>
                      </a:prstGeom>
                      <a:noFill/>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999999">
                                  <a:alpha val="74997"/>
                                </a:srgbClr>
                              </a:outerShdw>
                            </a:effectLst>
                          </a14:hiddenEffects>
                        </a:ext>
                      </a:extLst>
                    </p:spPr>
                  </p:pic>
                </p:oleObj>
              </mc:Fallback>
            </mc:AlternateContent>
          </a:graphicData>
        </a:graphic>
      </p:graphicFrame>
      <p:sp>
        <p:nvSpPr>
          <p:cNvPr id="4" name="TextBox 3"/>
          <p:cNvSpPr txBox="1"/>
          <p:nvPr/>
        </p:nvSpPr>
        <p:spPr>
          <a:xfrm>
            <a:off x="5508104" y="687916"/>
            <a:ext cx="704039" cy="400110"/>
          </a:xfrm>
          <a:prstGeom prst="rect">
            <a:avLst/>
          </a:prstGeom>
          <a:noFill/>
        </p:spPr>
        <p:txBody>
          <a:bodyPr wrap="none" rtlCol="0">
            <a:spAutoFit/>
          </a:bodyPr>
          <a:lstStyle/>
          <a:p>
            <a:r>
              <a:rPr lang="ru-RU" sz="2000" b="1" dirty="0" smtClean="0">
                <a:solidFill>
                  <a:srgbClr val="C00000"/>
                </a:solidFill>
                <a:latin typeface="+mn-lt"/>
              </a:rPr>
              <a:t>1956</a:t>
            </a:r>
            <a:endParaRPr lang="ru-RU" sz="2000" b="1" dirty="0">
              <a:solidFill>
                <a:srgbClr val="C00000"/>
              </a:solidFill>
              <a:latin typeface="+mn-lt"/>
            </a:endParaRPr>
          </a:p>
        </p:txBody>
      </p:sp>
      <p:sp>
        <p:nvSpPr>
          <p:cNvPr id="6" name="TextBox 5"/>
          <p:cNvSpPr txBox="1"/>
          <p:nvPr/>
        </p:nvSpPr>
        <p:spPr>
          <a:xfrm>
            <a:off x="5750982" y="1030847"/>
            <a:ext cx="704039" cy="400110"/>
          </a:xfrm>
          <a:prstGeom prst="rect">
            <a:avLst/>
          </a:prstGeom>
          <a:noFill/>
        </p:spPr>
        <p:txBody>
          <a:bodyPr wrap="none" rtlCol="0">
            <a:spAutoFit/>
          </a:bodyPr>
          <a:lstStyle/>
          <a:p>
            <a:r>
              <a:rPr lang="ru-RU" sz="2000" b="1" dirty="0" smtClean="0">
                <a:solidFill>
                  <a:srgbClr val="C00000"/>
                </a:solidFill>
                <a:latin typeface="+mn-lt"/>
              </a:rPr>
              <a:t>1962</a:t>
            </a:r>
            <a:endParaRPr lang="ru-RU" sz="2000" b="1" dirty="0">
              <a:solidFill>
                <a:srgbClr val="C00000"/>
              </a:solidFill>
              <a:latin typeface="+mn-lt"/>
            </a:endParaRPr>
          </a:p>
        </p:txBody>
      </p:sp>
      <p:sp>
        <p:nvSpPr>
          <p:cNvPr id="3" name="TextBox 2"/>
          <p:cNvSpPr txBox="1"/>
          <p:nvPr/>
        </p:nvSpPr>
        <p:spPr>
          <a:xfrm>
            <a:off x="7308304" y="3645024"/>
            <a:ext cx="1163780" cy="584775"/>
          </a:xfrm>
          <a:prstGeom prst="rect">
            <a:avLst/>
          </a:prstGeom>
          <a:solidFill>
            <a:schemeClr val="bg1"/>
          </a:solidFill>
        </p:spPr>
        <p:txBody>
          <a:bodyPr wrap="none" rtlCol="0">
            <a:spAutoFit/>
          </a:bodyPr>
          <a:lstStyle/>
          <a:p>
            <a:pPr algn="r"/>
            <a:r>
              <a:rPr lang="en-US" sz="1600" b="1" dirty="0" smtClean="0">
                <a:solidFill>
                  <a:schemeClr val="accent2">
                    <a:lumMod val="75000"/>
                  </a:schemeClr>
                </a:solidFill>
              </a:rPr>
              <a:t>my first </a:t>
            </a:r>
          </a:p>
          <a:p>
            <a:pPr algn="r"/>
            <a:r>
              <a:rPr lang="en-US" sz="1600" b="1" dirty="0" smtClean="0">
                <a:solidFill>
                  <a:schemeClr val="accent2">
                    <a:lumMod val="75000"/>
                  </a:schemeClr>
                </a:solidFill>
              </a:rPr>
              <a:t>experiment</a:t>
            </a:r>
            <a:endParaRPr lang="ru-RU" sz="1600" b="1" dirty="0">
              <a:solidFill>
                <a:schemeClr val="accent2">
                  <a:lumMod val="75000"/>
                </a:schemeClr>
              </a:solidFill>
            </a:endParaRPr>
          </a:p>
        </p:txBody>
      </p:sp>
      <p:cxnSp>
        <p:nvCxnSpPr>
          <p:cNvPr id="8" name="Прямая соединительная линия 7"/>
          <p:cNvCxnSpPr/>
          <p:nvPr/>
        </p:nvCxnSpPr>
        <p:spPr>
          <a:xfrm>
            <a:off x="7308304" y="3717032"/>
            <a:ext cx="216024" cy="216024"/>
          </a:xfrm>
          <a:prstGeom prst="line">
            <a:avLst/>
          </a:prstGeom>
          <a:ln w="28575">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spTree>
    <p:extLst>
      <p:ext uri="{BB962C8B-B14F-4D97-AF65-F5344CB8AC3E}">
        <p14:creationId xmlns:p14="http://schemas.microsoft.com/office/powerpoint/2010/main" val="1233645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069163" y="3994503"/>
            <a:ext cx="396106" cy="381076"/>
          </a:xfrm>
          <a:prstGeom prst="rect">
            <a:avLst/>
          </a:prstGeom>
          <a:ln w="28575">
            <a:solidFill>
              <a:schemeClr val="tx1"/>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nvGrpSpPr>
          <p:cNvPr id="2" name="Группа 1"/>
          <p:cNvGrpSpPr/>
          <p:nvPr/>
        </p:nvGrpSpPr>
        <p:grpSpPr>
          <a:xfrm>
            <a:off x="251520" y="1035621"/>
            <a:ext cx="7178824" cy="4625627"/>
            <a:chOff x="585788" y="963613"/>
            <a:chExt cx="8140700" cy="4875212"/>
          </a:xfrm>
        </p:grpSpPr>
        <p:sp>
          <p:nvSpPr>
            <p:cNvPr id="5" name="Rectangle 3"/>
            <p:cNvSpPr>
              <a:spLocks noChangeAspect="1" noChangeArrowheads="1"/>
            </p:cNvSpPr>
            <p:nvPr/>
          </p:nvSpPr>
          <p:spPr bwMode="auto">
            <a:xfrm>
              <a:off x="1963738" y="2809875"/>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Ti</a:t>
              </a:r>
            </a:p>
          </p:txBody>
        </p:sp>
        <p:sp>
          <p:nvSpPr>
            <p:cNvPr id="6" name="Rectangle 4"/>
            <p:cNvSpPr>
              <a:spLocks noChangeAspect="1" noChangeArrowheads="1"/>
            </p:cNvSpPr>
            <p:nvPr/>
          </p:nvSpPr>
          <p:spPr bwMode="auto">
            <a:xfrm>
              <a:off x="1978025" y="322262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Zr</a:t>
              </a:r>
            </a:p>
          </p:txBody>
        </p:sp>
        <p:sp>
          <p:nvSpPr>
            <p:cNvPr id="7" name="Rectangle 5"/>
            <p:cNvSpPr>
              <a:spLocks noChangeAspect="1" noChangeArrowheads="1"/>
            </p:cNvSpPr>
            <p:nvPr/>
          </p:nvSpPr>
          <p:spPr bwMode="auto">
            <a:xfrm>
              <a:off x="1978025" y="364172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Hf</a:t>
              </a:r>
            </a:p>
          </p:txBody>
        </p:sp>
        <p:sp>
          <p:nvSpPr>
            <p:cNvPr id="8" name="Rectangle 6"/>
            <p:cNvSpPr>
              <a:spLocks noChangeAspect="1" noChangeArrowheads="1"/>
            </p:cNvSpPr>
            <p:nvPr/>
          </p:nvSpPr>
          <p:spPr bwMode="auto">
            <a:xfrm>
              <a:off x="2406650" y="2806700"/>
              <a:ext cx="407988"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V</a:t>
              </a:r>
            </a:p>
          </p:txBody>
        </p:sp>
        <p:sp>
          <p:nvSpPr>
            <p:cNvPr id="9" name="Rectangle 7"/>
            <p:cNvSpPr>
              <a:spLocks noChangeAspect="1" noChangeArrowheads="1"/>
            </p:cNvSpPr>
            <p:nvPr/>
          </p:nvSpPr>
          <p:spPr bwMode="auto">
            <a:xfrm>
              <a:off x="2406650" y="3219450"/>
              <a:ext cx="407988"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Nb</a:t>
              </a:r>
            </a:p>
          </p:txBody>
        </p:sp>
        <p:sp>
          <p:nvSpPr>
            <p:cNvPr id="10" name="Rectangle 8"/>
            <p:cNvSpPr>
              <a:spLocks noChangeAspect="1" noChangeArrowheads="1"/>
            </p:cNvSpPr>
            <p:nvPr/>
          </p:nvSpPr>
          <p:spPr bwMode="auto">
            <a:xfrm>
              <a:off x="2406650" y="3636963"/>
              <a:ext cx="407988"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Ta</a:t>
              </a:r>
            </a:p>
          </p:txBody>
        </p:sp>
        <p:sp>
          <p:nvSpPr>
            <p:cNvPr id="11" name="Rectangle 9"/>
            <p:cNvSpPr>
              <a:spLocks noChangeAspect="1" noChangeArrowheads="1"/>
            </p:cNvSpPr>
            <p:nvPr/>
          </p:nvSpPr>
          <p:spPr bwMode="auto">
            <a:xfrm>
              <a:off x="2841625" y="2809875"/>
              <a:ext cx="411163"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Cr</a:t>
              </a:r>
            </a:p>
          </p:txBody>
        </p:sp>
        <p:sp>
          <p:nvSpPr>
            <p:cNvPr id="12" name="Rectangle 10"/>
            <p:cNvSpPr>
              <a:spLocks noChangeAspect="1" noChangeArrowheads="1"/>
            </p:cNvSpPr>
            <p:nvPr/>
          </p:nvSpPr>
          <p:spPr bwMode="auto">
            <a:xfrm>
              <a:off x="2857500" y="322262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Mo</a:t>
              </a:r>
            </a:p>
          </p:txBody>
        </p:sp>
        <p:sp>
          <p:nvSpPr>
            <p:cNvPr id="13" name="Rectangle 11"/>
            <p:cNvSpPr>
              <a:spLocks noChangeAspect="1" noChangeArrowheads="1"/>
            </p:cNvSpPr>
            <p:nvPr/>
          </p:nvSpPr>
          <p:spPr bwMode="auto">
            <a:xfrm>
              <a:off x="2841625" y="3641725"/>
              <a:ext cx="411163"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W</a:t>
              </a:r>
            </a:p>
          </p:txBody>
        </p:sp>
        <p:grpSp>
          <p:nvGrpSpPr>
            <p:cNvPr id="4107" name="Group 12"/>
            <p:cNvGrpSpPr>
              <a:grpSpLocks noChangeAspect="1"/>
            </p:cNvGrpSpPr>
            <p:nvPr/>
          </p:nvGrpSpPr>
          <p:grpSpPr bwMode="auto">
            <a:xfrm>
              <a:off x="3290888" y="2809875"/>
              <a:ext cx="407987" cy="1217613"/>
              <a:chOff x="1997" y="1911"/>
              <a:chExt cx="270" cy="852"/>
            </a:xfrm>
          </p:grpSpPr>
          <p:sp>
            <p:nvSpPr>
              <p:cNvPr id="15" name="Rectangle 13"/>
              <p:cNvSpPr>
                <a:spLocks noChangeAspect="1" noChangeArrowheads="1"/>
              </p:cNvSpPr>
              <p:nvPr/>
            </p:nvSpPr>
            <p:spPr bwMode="auto">
              <a:xfrm>
                <a:off x="1997" y="1911"/>
                <a:ext cx="270" cy="27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Mn</a:t>
                </a:r>
              </a:p>
            </p:txBody>
          </p:sp>
          <p:sp>
            <p:nvSpPr>
              <p:cNvPr id="16" name="Rectangle 14"/>
              <p:cNvSpPr>
                <a:spLocks noChangeAspect="1" noChangeArrowheads="1"/>
              </p:cNvSpPr>
              <p:nvPr/>
            </p:nvSpPr>
            <p:spPr bwMode="auto">
              <a:xfrm>
                <a:off x="1997" y="2200"/>
                <a:ext cx="270" cy="27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Tc</a:t>
                </a:r>
              </a:p>
            </p:txBody>
          </p:sp>
          <p:sp>
            <p:nvSpPr>
              <p:cNvPr id="17" name="Rectangle 15"/>
              <p:cNvSpPr>
                <a:spLocks noChangeAspect="1" noChangeArrowheads="1"/>
              </p:cNvSpPr>
              <p:nvPr/>
            </p:nvSpPr>
            <p:spPr bwMode="auto">
              <a:xfrm>
                <a:off x="1997" y="2493"/>
                <a:ext cx="270" cy="27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Re</a:t>
                </a:r>
              </a:p>
            </p:txBody>
          </p:sp>
        </p:grpSp>
        <p:grpSp>
          <p:nvGrpSpPr>
            <p:cNvPr id="4108" name="Group 20"/>
            <p:cNvGrpSpPr>
              <a:grpSpLocks/>
            </p:cNvGrpSpPr>
            <p:nvPr/>
          </p:nvGrpSpPr>
          <p:grpSpPr bwMode="auto">
            <a:xfrm>
              <a:off x="1668463" y="4976813"/>
              <a:ext cx="6465887" cy="862012"/>
              <a:chOff x="1051" y="3454"/>
              <a:chExt cx="4073" cy="543"/>
            </a:xfrm>
          </p:grpSpPr>
          <p:sp>
            <p:nvSpPr>
              <p:cNvPr id="23" name="Rectangle 21"/>
              <p:cNvSpPr>
                <a:spLocks noChangeAspect="1" noChangeArrowheads="1"/>
              </p:cNvSpPr>
              <p:nvPr/>
            </p:nvSpPr>
            <p:spPr bwMode="auto">
              <a:xfrm>
                <a:off x="1233"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Ce</a:t>
                </a:r>
              </a:p>
            </p:txBody>
          </p:sp>
          <p:sp>
            <p:nvSpPr>
              <p:cNvPr id="24" name="Rectangle 22"/>
              <p:cNvSpPr>
                <a:spLocks noChangeAspect="1" noChangeArrowheads="1"/>
              </p:cNvSpPr>
              <p:nvPr/>
            </p:nvSpPr>
            <p:spPr bwMode="auto">
              <a:xfrm>
                <a:off x="1233"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Th</a:t>
                </a:r>
              </a:p>
            </p:txBody>
          </p:sp>
          <p:sp>
            <p:nvSpPr>
              <p:cNvPr id="25" name="Rectangle 23"/>
              <p:cNvSpPr>
                <a:spLocks noChangeAspect="1" noChangeArrowheads="1"/>
              </p:cNvSpPr>
              <p:nvPr/>
            </p:nvSpPr>
            <p:spPr bwMode="auto">
              <a:xfrm>
                <a:off x="1512"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Pr</a:t>
                </a:r>
              </a:p>
            </p:txBody>
          </p:sp>
          <p:sp>
            <p:nvSpPr>
              <p:cNvPr id="26" name="Rectangle 24"/>
              <p:cNvSpPr>
                <a:spLocks noChangeAspect="1" noChangeArrowheads="1"/>
              </p:cNvSpPr>
              <p:nvPr/>
            </p:nvSpPr>
            <p:spPr bwMode="auto">
              <a:xfrm>
                <a:off x="1512"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Pa</a:t>
                </a:r>
              </a:p>
            </p:txBody>
          </p:sp>
          <p:sp>
            <p:nvSpPr>
              <p:cNvPr id="27" name="Rectangle 25"/>
              <p:cNvSpPr>
                <a:spLocks noChangeAspect="1" noChangeArrowheads="1"/>
              </p:cNvSpPr>
              <p:nvPr/>
            </p:nvSpPr>
            <p:spPr bwMode="auto">
              <a:xfrm>
                <a:off x="1791"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Nd</a:t>
                </a:r>
              </a:p>
            </p:txBody>
          </p:sp>
          <p:sp>
            <p:nvSpPr>
              <p:cNvPr id="28" name="Rectangle 26"/>
              <p:cNvSpPr>
                <a:spLocks noChangeAspect="1" noChangeArrowheads="1"/>
              </p:cNvSpPr>
              <p:nvPr/>
            </p:nvSpPr>
            <p:spPr bwMode="auto">
              <a:xfrm>
                <a:off x="1791"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U</a:t>
                </a:r>
              </a:p>
            </p:txBody>
          </p:sp>
          <p:sp>
            <p:nvSpPr>
              <p:cNvPr id="29" name="Rectangle 27"/>
              <p:cNvSpPr>
                <a:spLocks noChangeAspect="1" noChangeArrowheads="1"/>
              </p:cNvSpPr>
              <p:nvPr/>
            </p:nvSpPr>
            <p:spPr bwMode="auto">
              <a:xfrm>
                <a:off x="2069"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Pm</a:t>
                </a:r>
              </a:p>
            </p:txBody>
          </p:sp>
          <p:sp>
            <p:nvSpPr>
              <p:cNvPr id="30" name="Rectangle 28"/>
              <p:cNvSpPr>
                <a:spLocks noChangeAspect="1" noChangeArrowheads="1"/>
              </p:cNvSpPr>
              <p:nvPr/>
            </p:nvSpPr>
            <p:spPr bwMode="auto">
              <a:xfrm>
                <a:off x="2069"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Np</a:t>
                </a:r>
              </a:p>
            </p:txBody>
          </p:sp>
          <p:sp>
            <p:nvSpPr>
              <p:cNvPr id="31" name="Rectangle 29"/>
              <p:cNvSpPr>
                <a:spLocks noChangeAspect="1" noChangeArrowheads="1"/>
              </p:cNvSpPr>
              <p:nvPr/>
            </p:nvSpPr>
            <p:spPr bwMode="auto">
              <a:xfrm>
                <a:off x="2348"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Sm</a:t>
                </a:r>
              </a:p>
            </p:txBody>
          </p:sp>
          <p:sp>
            <p:nvSpPr>
              <p:cNvPr id="32" name="Rectangle 30"/>
              <p:cNvSpPr>
                <a:spLocks noChangeAspect="1" noChangeArrowheads="1"/>
              </p:cNvSpPr>
              <p:nvPr/>
            </p:nvSpPr>
            <p:spPr bwMode="auto">
              <a:xfrm>
                <a:off x="2627" y="3459"/>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Eu</a:t>
                </a:r>
              </a:p>
            </p:txBody>
          </p:sp>
          <p:sp>
            <p:nvSpPr>
              <p:cNvPr id="33" name="Rectangle 31"/>
              <p:cNvSpPr>
                <a:spLocks noChangeAspect="1" noChangeArrowheads="1"/>
              </p:cNvSpPr>
              <p:nvPr/>
            </p:nvSpPr>
            <p:spPr bwMode="auto">
              <a:xfrm>
                <a:off x="2627" y="3721"/>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Am</a:t>
                </a:r>
              </a:p>
            </p:txBody>
          </p:sp>
          <p:sp>
            <p:nvSpPr>
              <p:cNvPr id="34" name="Rectangle 32"/>
              <p:cNvSpPr>
                <a:spLocks noChangeAspect="1" noChangeArrowheads="1"/>
              </p:cNvSpPr>
              <p:nvPr/>
            </p:nvSpPr>
            <p:spPr bwMode="auto">
              <a:xfrm>
                <a:off x="2905"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Gd</a:t>
                </a:r>
              </a:p>
            </p:txBody>
          </p:sp>
          <p:sp>
            <p:nvSpPr>
              <p:cNvPr id="35" name="Rectangle 33"/>
              <p:cNvSpPr>
                <a:spLocks noChangeAspect="1" noChangeArrowheads="1"/>
              </p:cNvSpPr>
              <p:nvPr/>
            </p:nvSpPr>
            <p:spPr bwMode="auto">
              <a:xfrm>
                <a:off x="2933" y="3721"/>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Cm</a:t>
                </a:r>
              </a:p>
            </p:txBody>
          </p:sp>
          <p:sp>
            <p:nvSpPr>
              <p:cNvPr id="36" name="Rectangle 34"/>
              <p:cNvSpPr>
                <a:spLocks noChangeAspect="1" noChangeArrowheads="1"/>
              </p:cNvSpPr>
              <p:nvPr/>
            </p:nvSpPr>
            <p:spPr bwMode="auto">
              <a:xfrm>
                <a:off x="3184" y="3458"/>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Tb</a:t>
                </a:r>
              </a:p>
            </p:txBody>
          </p:sp>
          <p:sp>
            <p:nvSpPr>
              <p:cNvPr id="37" name="Rectangle 35"/>
              <p:cNvSpPr>
                <a:spLocks noChangeAspect="1" noChangeArrowheads="1"/>
              </p:cNvSpPr>
              <p:nvPr/>
            </p:nvSpPr>
            <p:spPr bwMode="auto">
              <a:xfrm>
                <a:off x="3231" y="3716"/>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Bk</a:t>
                </a:r>
              </a:p>
            </p:txBody>
          </p:sp>
          <p:sp>
            <p:nvSpPr>
              <p:cNvPr id="38" name="Rectangle 36"/>
              <p:cNvSpPr>
                <a:spLocks noChangeAspect="1" noChangeArrowheads="1"/>
              </p:cNvSpPr>
              <p:nvPr/>
            </p:nvSpPr>
            <p:spPr bwMode="auto">
              <a:xfrm>
                <a:off x="3463"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Dy</a:t>
                </a:r>
              </a:p>
            </p:txBody>
          </p:sp>
          <p:sp>
            <p:nvSpPr>
              <p:cNvPr id="39" name="Rectangle 37"/>
              <p:cNvSpPr>
                <a:spLocks noChangeAspect="1" noChangeArrowheads="1"/>
              </p:cNvSpPr>
              <p:nvPr/>
            </p:nvSpPr>
            <p:spPr bwMode="auto">
              <a:xfrm>
                <a:off x="3491"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Cf</a:t>
                </a:r>
              </a:p>
            </p:txBody>
          </p:sp>
          <p:sp>
            <p:nvSpPr>
              <p:cNvPr id="40" name="Rectangle 38"/>
              <p:cNvSpPr>
                <a:spLocks noChangeAspect="1" noChangeArrowheads="1"/>
              </p:cNvSpPr>
              <p:nvPr/>
            </p:nvSpPr>
            <p:spPr bwMode="auto">
              <a:xfrm>
                <a:off x="3746" y="3459"/>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Ho</a:t>
                </a:r>
              </a:p>
            </p:txBody>
          </p:sp>
          <p:sp>
            <p:nvSpPr>
              <p:cNvPr id="41" name="Rectangle 39"/>
              <p:cNvSpPr>
                <a:spLocks noChangeAspect="1" noChangeArrowheads="1"/>
              </p:cNvSpPr>
              <p:nvPr/>
            </p:nvSpPr>
            <p:spPr bwMode="auto">
              <a:xfrm>
                <a:off x="3746" y="3721"/>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Es</a:t>
                </a:r>
              </a:p>
            </p:txBody>
          </p:sp>
          <p:sp>
            <p:nvSpPr>
              <p:cNvPr id="42" name="Rectangle 40"/>
              <p:cNvSpPr>
                <a:spLocks noChangeAspect="1" noChangeArrowheads="1"/>
              </p:cNvSpPr>
              <p:nvPr/>
            </p:nvSpPr>
            <p:spPr bwMode="auto">
              <a:xfrm>
                <a:off x="4026"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effectLst>
                      <a:outerShdw blurRad="38100" dist="38100" dir="2700000" algn="tl">
                        <a:srgbClr val="000000"/>
                      </a:outerShdw>
                    </a:effectLst>
                    <a:latin typeface="GeoSlab703 MdCn BT" panose="02060506020205050403" pitchFamily="18" charset="0"/>
                  </a:rPr>
                  <a:t>Er</a:t>
                </a:r>
                <a:endParaRPr lang="en-US" altLang="en-US" sz="2400" dirty="0">
                  <a:effectLst>
                    <a:outerShdw blurRad="38100" dist="38100" dir="2700000" algn="tl">
                      <a:srgbClr val="000000"/>
                    </a:outerShdw>
                  </a:effectLst>
                  <a:latin typeface="GeoSlab703 MdCn BT" panose="02060506020205050403" pitchFamily="18" charset="0"/>
                </a:endParaRPr>
              </a:p>
            </p:txBody>
          </p:sp>
          <p:sp>
            <p:nvSpPr>
              <p:cNvPr id="43" name="Rectangle 41"/>
              <p:cNvSpPr>
                <a:spLocks noChangeAspect="1" noChangeArrowheads="1"/>
              </p:cNvSpPr>
              <p:nvPr/>
            </p:nvSpPr>
            <p:spPr bwMode="auto">
              <a:xfrm>
                <a:off x="4026" y="3721"/>
                <a:ext cx="257"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Fm</a:t>
                </a:r>
              </a:p>
            </p:txBody>
          </p:sp>
          <p:sp>
            <p:nvSpPr>
              <p:cNvPr id="44" name="Rectangle 42"/>
              <p:cNvSpPr>
                <a:spLocks noChangeAspect="1" noChangeArrowheads="1"/>
              </p:cNvSpPr>
              <p:nvPr/>
            </p:nvSpPr>
            <p:spPr bwMode="auto">
              <a:xfrm>
                <a:off x="4304"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Tm</a:t>
                </a:r>
              </a:p>
            </p:txBody>
          </p:sp>
          <p:sp>
            <p:nvSpPr>
              <p:cNvPr id="45" name="Rectangle 43"/>
              <p:cNvSpPr>
                <a:spLocks noChangeAspect="1" noChangeArrowheads="1"/>
              </p:cNvSpPr>
              <p:nvPr/>
            </p:nvSpPr>
            <p:spPr bwMode="auto">
              <a:xfrm>
                <a:off x="4332" y="3721"/>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Md</a:t>
                </a:r>
              </a:p>
            </p:txBody>
          </p:sp>
          <p:sp>
            <p:nvSpPr>
              <p:cNvPr id="46" name="Rectangle 44"/>
              <p:cNvSpPr>
                <a:spLocks noChangeAspect="1" noChangeArrowheads="1"/>
              </p:cNvSpPr>
              <p:nvPr/>
            </p:nvSpPr>
            <p:spPr bwMode="auto">
              <a:xfrm>
                <a:off x="4582" y="3459"/>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Yb</a:t>
                </a:r>
              </a:p>
            </p:txBody>
          </p:sp>
          <p:sp>
            <p:nvSpPr>
              <p:cNvPr id="47" name="Rectangle 45"/>
              <p:cNvSpPr>
                <a:spLocks noChangeAspect="1" noChangeArrowheads="1"/>
              </p:cNvSpPr>
              <p:nvPr/>
            </p:nvSpPr>
            <p:spPr bwMode="auto">
              <a:xfrm>
                <a:off x="4611" y="3721"/>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No</a:t>
                </a:r>
              </a:p>
            </p:txBody>
          </p:sp>
          <p:sp>
            <p:nvSpPr>
              <p:cNvPr id="48" name="Rectangle 46"/>
              <p:cNvSpPr>
                <a:spLocks noChangeAspect="1" noChangeArrowheads="1"/>
              </p:cNvSpPr>
              <p:nvPr/>
            </p:nvSpPr>
            <p:spPr bwMode="auto">
              <a:xfrm>
                <a:off x="4867" y="3459"/>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Lu</a:t>
                </a:r>
              </a:p>
            </p:txBody>
          </p:sp>
          <p:sp>
            <p:nvSpPr>
              <p:cNvPr id="49" name="Rectangle 47"/>
              <p:cNvSpPr>
                <a:spLocks noChangeAspect="1" noChangeArrowheads="1"/>
              </p:cNvSpPr>
              <p:nvPr/>
            </p:nvSpPr>
            <p:spPr bwMode="auto">
              <a:xfrm>
                <a:off x="4867" y="372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Lr</a:t>
                </a:r>
              </a:p>
            </p:txBody>
          </p:sp>
          <p:sp>
            <p:nvSpPr>
              <p:cNvPr id="50" name="Rectangle 48"/>
              <p:cNvSpPr>
                <a:spLocks noChangeAspect="1" noChangeArrowheads="1"/>
              </p:cNvSpPr>
              <p:nvPr/>
            </p:nvSpPr>
            <p:spPr bwMode="auto">
              <a:xfrm>
                <a:off x="2346" y="3721"/>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Pu</a:t>
                </a:r>
              </a:p>
            </p:txBody>
          </p:sp>
          <p:sp>
            <p:nvSpPr>
              <p:cNvPr id="51" name="Text Box 49"/>
              <p:cNvSpPr txBox="1">
                <a:spLocks noChangeAspect="1" noChangeArrowheads="1"/>
              </p:cNvSpPr>
              <p:nvPr/>
            </p:nvSpPr>
            <p:spPr bwMode="auto">
              <a:xfrm>
                <a:off x="1051" y="3454"/>
                <a:ext cx="461"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000" dirty="0">
                    <a:effectLst>
                      <a:outerShdw blurRad="38100" dist="38100" dir="2700000" algn="tl">
                        <a:srgbClr val="000000"/>
                      </a:outerShdw>
                    </a:effectLst>
                    <a:latin typeface="GeoSlab703 MdCn BT" panose="02060506020205050403" pitchFamily="18" charset="0"/>
                  </a:rPr>
                  <a:t>*</a:t>
                </a:r>
              </a:p>
              <a:p>
                <a:pPr>
                  <a:defRPr/>
                </a:pPr>
                <a:r>
                  <a:rPr lang="en-US" altLang="en-US" sz="2000" dirty="0">
                    <a:effectLst>
                      <a:outerShdw blurRad="38100" dist="38100" dir="2700000" algn="tl">
                        <a:srgbClr val="000000"/>
                      </a:outerShdw>
                    </a:effectLst>
                    <a:latin typeface="GeoSlab703 MdCn BT" panose="02060506020205050403" pitchFamily="18" charset="0"/>
                  </a:rPr>
                  <a:t>**</a:t>
                </a:r>
              </a:p>
            </p:txBody>
          </p:sp>
        </p:grpSp>
        <p:grpSp>
          <p:nvGrpSpPr>
            <p:cNvPr id="4109" name="Group 50"/>
            <p:cNvGrpSpPr>
              <a:grpSpLocks/>
            </p:cNvGrpSpPr>
            <p:nvPr/>
          </p:nvGrpSpPr>
          <p:grpSpPr bwMode="auto">
            <a:xfrm>
              <a:off x="654050" y="963613"/>
              <a:ext cx="8050213" cy="373062"/>
              <a:chOff x="444" y="930"/>
              <a:chExt cx="5071" cy="235"/>
            </a:xfrm>
          </p:grpSpPr>
          <p:sp>
            <p:nvSpPr>
              <p:cNvPr id="53" name="Text Box 51"/>
              <p:cNvSpPr txBox="1">
                <a:spLocks noChangeAspect="1" noChangeArrowheads="1"/>
              </p:cNvSpPr>
              <p:nvPr/>
            </p:nvSpPr>
            <p:spPr bwMode="auto">
              <a:xfrm>
                <a:off x="444" y="930"/>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1</a:t>
                </a:r>
              </a:p>
            </p:txBody>
          </p:sp>
          <p:sp>
            <p:nvSpPr>
              <p:cNvPr id="54" name="Text Box 52"/>
              <p:cNvSpPr txBox="1">
                <a:spLocks noChangeAspect="1" noChangeArrowheads="1"/>
              </p:cNvSpPr>
              <p:nvPr/>
            </p:nvSpPr>
            <p:spPr bwMode="auto">
              <a:xfrm>
                <a:off x="720"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2</a:t>
                </a:r>
              </a:p>
            </p:txBody>
          </p:sp>
          <p:sp>
            <p:nvSpPr>
              <p:cNvPr id="55" name="Text Box 53"/>
              <p:cNvSpPr txBox="1">
                <a:spLocks noChangeAspect="1" noChangeArrowheads="1"/>
              </p:cNvSpPr>
              <p:nvPr/>
            </p:nvSpPr>
            <p:spPr bwMode="auto">
              <a:xfrm>
                <a:off x="998"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3</a:t>
                </a:r>
              </a:p>
            </p:txBody>
          </p:sp>
          <p:sp>
            <p:nvSpPr>
              <p:cNvPr id="56" name="Text Box 54"/>
              <p:cNvSpPr txBox="1">
                <a:spLocks noChangeAspect="1" noChangeArrowheads="1"/>
              </p:cNvSpPr>
              <p:nvPr/>
            </p:nvSpPr>
            <p:spPr bwMode="auto">
              <a:xfrm>
                <a:off x="1282"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4</a:t>
                </a:r>
              </a:p>
            </p:txBody>
          </p:sp>
          <p:sp>
            <p:nvSpPr>
              <p:cNvPr id="57" name="Text Box 55"/>
              <p:cNvSpPr txBox="1">
                <a:spLocks noChangeAspect="1" noChangeArrowheads="1"/>
              </p:cNvSpPr>
              <p:nvPr/>
            </p:nvSpPr>
            <p:spPr bwMode="auto">
              <a:xfrm>
                <a:off x="1540"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5</a:t>
                </a:r>
              </a:p>
            </p:txBody>
          </p:sp>
          <p:sp>
            <p:nvSpPr>
              <p:cNvPr id="58" name="Text Box 56"/>
              <p:cNvSpPr txBox="1">
                <a:spLocks noChangeAspect="1" noChangeArrowheads="1"/>
              </p:cNvSpPr>
              <p:nvPr/>
            </p:nvSpPr>
            <p:spPr bwMode="auto">
              <a:xfrm>
                <a:off x="1829"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6</a:t>
                </a:r>
              </a:p>
            </p:txBody>
          </p:sp>
          <p:sp>
            <p:nvSpPr>
              <p:cNvPr id="59" name="Text Box 57"/>
              <p:cNvSpPr txBox="1">
                <a:spLocks noChangeAspect="1" noChangeArrowheads="1"/>
              </p:cNvSpPr>
              <p:nvPr/>
            </p:nvSpPr>
            <p:spPr bwMode="auto">
              <a:xfrm>
                <a:off x="2105"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7</a:t>
                </a:r>
              </a:p>
            </p:txBody>
          </p:sp>
          <p:sp>
            <p:nvSpPr>
              <p:cNvPr id="60" name="Text Box 58"/>
              <p:cNvSpPr txBox="1">
                <a:spLocks noChangeAspect="1" noChangeArrowheads="1"/>
              </p:cNvSpPr>
              <p:nvPr/>
            </p:nvSpPr>
            <p:spPr bwMode="auto">
              <a:xfrm>
                <a:off x="2366"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8</a:t>
                </a:r>
              </a:p>
            </p:txBody>
          </p:sp>
          <p:sp>
            <p:nvSpPr>
              <p:cNvPr id="61" name="Text Box 59"/>
              <p:cNvSpPr txBox="1">
                <a:spLocks noChangeAspect="1" noChangeArrowheads="1"/>
              </p:cNvSpPr>
              <p:nvPr/>
            </p:nvSpPr>
            <p:spPr bwMode="auto">
              <a:xfrm>
                <a:off x="2652" y="932"/>
                <a:ext cx="207"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9</a:t>
                </a:r>
              </a:p>
            </p:txBody>
          </p:sp>
          <p:sp>
            <p:nvSpPr>
              <p:cNvPr id="62" name="Text Box 60"/>
              <p:cNvSpPr txBox="1">
                <a:spLocks noChangeAspect="1" noChangeArrowheads="1"/>
              </p:cNvSpPr>
              <p:nvPr/>
            </p:nvSpPr>
            <p:spPr bwMode="auto">
              <a:xfrm>
                <a:off x="2910"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10</a:t>
                </a:r>
              </a:p>
            </p:txBody>
          </p:sp>
          <p:sp>
            <p:nvSpPr>
              <p:cNvPr id="63" name="Text Box 61"/>
              <p:cNvSpPr txBox="1">
                <a:spLocks noChangeAspect="1" noChangeArrowheads="1"/>
              </p:cNvSpPr>
              <p:nvPr/>
            </p:nvSpPr>
            <p:spPr bwMode="auto">
              <a:xfrm>
                <a:off x="3193"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11</a:t>
                </a:r>
              </a:p>
            </p:txBody>
          </p:sp>
          <p:sp>
            <p:nvSpPr>
              <p:cNvPr id="64" name="Text Box 62"/>
              <p:cNvSpPr txBox="1">
                <a:spLocks noChangeAspect="1" noChangeArrowheads="1"/>
              </p:cNvSpPr>
              <p:nvPr/>
            </p:nvSpPr>
            <p:spPr bwMode="auto">
              <a:xfrm>
                <a:off x="3449"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12</a:t>
                </a:r>
              </a:p>
            </p:txBody>
          </p:sp>
          <p:sp>
            <p:nvSpPr>
              <p:cNvPr id="65" name="Text Box 63"/>
              <p:cNvSpPr txBox="1">
                <a:spLocks noChangeAspect="1" noChangeArrowheads="1"/>
              </p:cNvSpPr>
              <p:nvPr/>
            </p:nvSpPr>
            <p:spPr bwMode="auto">
              <a:xfrm>
                <a:off x="3763"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13</a:t>
                </a:r>
              </a:p>
            </p:txBody>
          </p:sp>
          <p:sp>
            <p:nvSpPr>
              <p:cNvPr id="66" name="Text Box 64"/>
              <p:cNvSpPr txBox="1">
                <a:spLocks noChangeAspect="1" noChangeArrowheads="1"/>
              </p:cNvSpPr>
              <p:nvPr/>
            </p:nvSpPr>
            <p:spPr bwMode="auto">
              <a:xfrm>
                <a:off x="4046"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14</a:t>
                </a:r>
              </a:p>
            </p:txBody>
          </p:sp>
          <p:sp>
            <p:nvSpPr>
              <p:cNvPr id="67" name="Text Box 65"/>
              <p:cNvSpPr txBox="1">
                <a:spLocks noChangeAspect="1" noChangeArrowheads="1"/>
              </p:cNvSpPr>
              <p:nvPr/>
            </p:nvSpPr>
            <p:spPr bwMode="auto">
              <a:xfrm>
                <a:off x="4342"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15</a:t>
                </a:r>
              </a:p>
            </p:txBody>
          </p:sp>
          <p:sp>
            <p:nvSpPr>
              <p:cNvPr id="68" name="Text Box 66"/>
              <p:cNvSpPr txBox="1">
                <a:spLocks noChangeAspect="1" noChangeArrowheads="1"/>
              </p:cNvSpPr>
              <p:nvPr/>
            </p:nvSpPr>
            <p:spPr bwMode="auto">
              <a:xfrm>
                <a:off x="4653"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16</a:t>
                </a:r>
              </a:p>
            </p:txBody>
          </p:sp>
          <p:sp>
            <p:nvSpPr>
              <p:cNvPr id="69" name="Text Box 67"/>
              <p:cNvSpPr txBox="1">
                <a:spLocks noChangeAspect="1" noChangeArrowheads="1"/>
              </p:cNvSpPr>
              <p:nvPr/>
            </p:nvSpPr>
            <p:spPr bwMode="auto">
              <a:xfrm>
                <a:off x="4944"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a:solidFill>
                      <a:srgbClr val="C00000"/>
                    </a:solidFill>
                    <a:effectLst>
                      <a:outerShdw blurRad="38100" dist="38100" dir="2700000" algn="tl">
                        <a:srgbClr val="000000"/>
                      </a:outerShdw>
                    </a:effectLst>
                    <a:latin typeface="Clarendon BT" panose="02040704040505020204" pitchFamily="18" charset="0"/>
                  </a:rPr>
                  <a:t>17</a:t>
                </a:r>
              </a:p>
            </p:txBody>
          </p:sp>
          <p:sp>
            <p:nvSpPr>
              <p:cNvPr id="70" name="Text Box 68"/>
              <p:cNvSpPr txBox="1">
                <a:spLocks noChangeAspect="1" noChangeArrowheads="1"/>
              </p:cNvSpPr>
              <p:nvPr/>
            </p:nvSpPr>
            <p:spPr bwMode="auto">
              <a:xfrm>
                <a:off x="5217" y="932"/>
                <a:ext cx="298" cy="23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defRPr/>
                </a:pPr>
                <a:r>
                  <a:rPr lang="de-DE" altLang="en-US" dirty="0">
                    <a:solidFill>
                      <a:srgbClr val="C00000"/>
                    </a:solidFill>
                    <a:effectLst>
                      <a:outerShdw blurRad="38100" dist="38100" dir="2700000" algn="tl">
                        <a:srgbClr val="000000"/>
                      </a:outerShdw>
                    </a:effectLst>
                    <a:latin typeface="Clarendon BT" panose="02040704040505020204" pitchFamily="18" charset="0"/>
                  </a:rPr>
                  <a:t>18</a:t>
                </a:r>
              </a:p>
            </p:txBody>
          </p:sp>
        </p:grpSp>
        <p:grpSp>
          <p:nvGrpSpPr>
            <p:cNvPr id="4110" name="Group 69"/>
            <p:cNvGrpSpPr>
              <a:grpSpLocks/>
            </p:cNvGrpSpPr>
            <p:nvPr/>
          </p:nvGrpSpPr>
          <p:grpSpPr bwMode="auto">
            <a:xfrm>
              <a:off x="600075" y="1565275"/>
              <a:ext cx="1395413" cy="2878138"/>
              <a:chOff x="378" y="1217"/>
              <a:chExt cx="879" cy="1813"/>
            </a:xfrm>
          </p:grpSpPr>
          <p:sp>
            <p:nvSpPr>
              <p:cNvPr id="72" name="Rectangle 70"/>
              <p:cNvSpPr>
                <a:spLocks noChangeAspect="1" noChangeArrowheads="1"/>
              </p:cNvSpPr>
              <p:nvPr/>
            </p:nvSpPr>
            <p:spPr bwMode="auto">
              <a:xfrm>
                <a:off x="397" y="1217"/>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H</a:t>
                </a:r>
              </a:p>
            </p:txBody>
          </p:sp>
          <p:sp>
            <p:nvSpPr>
              <p:cNvPr id="73" name="Rectangle 71"/>
              <p:cNvSpPr>
                <a:spLocks noChangeAspect="1" noChangeArrowheads="1"/>
              </p:cNvSpPr>
              <p:nvPr/>
            </p:nvSpPr>
            <p:spPr bwMode="auto">
              <a:xfrm>
                <a:off x="378" y="1478"/>
                <a:ext cx="257"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Li</a:t>
                </a:r>
              </a:p>
            </p:txBody>
          </p:sp>
          <p:sp>
            <p:nvSpPr>
              <p:cNvPr id="74" name="Rectangle 72"/>
              <p:cNvSpPr>
                <a:spLocks noChangeAspect="1" noChangeArrowheads="1"/>
              </p:cNvSpPr>
              <p:nvPr/>
            </p:nvSpPr>
            <p:spPr bwMode="auto">
              <a:xfrm>
                <a:off x="397" y="1740"/>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Na</a:t>
                </a:r>
              </a:p>
            </p:txBody>
          </p:sp>
          <p:sp>
            <p:nvSpPr>
              <p:cNvPr id="75" name="Rectangle 73"/>
              <p:cNvSpPr>
                <a:spLocks noChangeAspect="1" noChangeArrowheads="1"/>
              </p:cNvSpPr>
              <p:nvPr/>
            </p:nvSpPr>
            <p:spPr bwMode="auto">
              <a:xfrm>
                <a:off x="378" y="200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K</a:t>
                </a:r>
              </a:p>
            </p:txBody>
          </p:sp>
          <p:sp>
            <p:nvSpPr>
              <p:cNvPr id="76" name="Rectangle 74"/>
              <p:cNvSpPr>
                <a:spLocks noChangeAspect="1" noChangeArrowheads="1"/>
              </p:cNvSpPr>
              <p:nvPr/>
            </p:nvSpPr>
            <p:spPr bwMode="auto">
              <a:xfrm>
                <a:off x="397" y="2261"/>
                <a:ext cx="257"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Rb</a:t>
                </a:r>
              </a:p>
            </p:txBody>
          </p:sp>
          <p:sp>
            <p:nvSpPr>
              <p:cNvPr id="77" name="Rectangle 75"/>
              <p:cNvSpPr>
                <a:spLocks noChangeAspect="1" noChangeArrowheads="1"/>
              </p:cNvSpPr>
              <p:nvPr/>
            </p:nvSpPr>
            <p:spPr bwMode="auto">
              <a:xfrm>
                <a:off x="397" y="2524"/>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Cs</a:t>
                </a:r>
              </a:p>
            </p:txBody>
          </p:sp>
          <p:sp>
            <p:nvSpPr>
              <p:cNvPr id="78" name="Rectangle 76"/>
              <p:cNvSpPr>
                <a:spLocks noChangeAspect="1" noChangeArrowheads="1"/>
              </p:cNvSpPr>
              <p:nvPr/>
            </p:nvSpPr>
            <p:spPr bwMode="auto">
              <a:xfrm>
                <a:off x="397" y="2787"/>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Fr</a:t>
                </a:r>
              </a:p>
            </p:txBody>
          </p:sp>
          <p:sp>
            <p:nvSpPr>
              <p:cNvPr id="79" name="Rectangle 77"/>
              <p:cNvSpPr>
                <a:spLocks noChangeAspect="1" noChangeArrowheads="1"/>
              </p:cNvSpPr>
              <p:nvPr/>
            </p:nvSpPr>
            <p:spPr bwMode="auto">
              <a:xfrm>
                <a:off x="676" y="1478"/>
                <a:ext cx="257"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Be</a:t>
                </a:r>
              </a:p>
            </p:txBody>
          </p:sp>
          <p:sp>
            <p:nvSpPr>
              <p:cNvPr id="80" name="Rectangle 78"/>
              <p:cNvSpPr>
                <a:spLocks noChangeAspect="1" noChangeArrowheads="1"/>
              </p:cNvSpPr>
              <p:nvPr/>
            </p:nvSpPr>
            <p:spPr bwMode="auto">
              <a:xfrm>
                <a:off x="676" y="1740"/>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Mg</a:t>
                </a:r>
              </a:p>
            </p:txBody>
          </p:sp>
          <p:sp>
            <p:nvSpPr>
              <p:cNvPr id="81" name="Rectangle 79"/>
              <p:cNvSpPr>
                <a:spLocks noChangeAspect="1" noChangeArrowheads="1"/>
              </p:cNvSpPr>
              <p:nvPr/>
            </p:nvSpPr>
            <p:spPr bwMode="auto">
              <a:xfrm>
                <a:off x="676" y="2001"/>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Ca</a:t>
                </a:r>
              </a:p>
            </p:txBody>
          </p:sp>
          <p:sp>
            <p:nvSpPr>
              <p:cNvPr id="82" name="Rectangle 80"/>
              <p:cNvSpPr>
                <a:spLocks noChangeAspect="1" noChangeArrowheads="1"/>
              </p:cNvSpPr>
              <p:nvPr/>
            </p:nvSpPr>
            <p:spPr bwMode="auto">
              <a:xfrm>
                <a:off x="676" y="2261"/>
                <a:ext cx="257"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Sr</a:t>
                </a:r>
              </a:p>
            </p:txBody>
          </p:sp>
          <p:sp>
            <p:nvSpPr>
              <p:cNvPr id="83" name="Rectangle 81"/>
              <p:cNvSpPr>
                <a:spLocks noChangeAspect="1" noChangeArrowheads="1"/>
              </p:cNvSpPr>
              <p:nvPr/>
            </p:nvSpPr>
            <p:spPr bwMode="auto">
              <a:xfrm>
                <a:off x="676" y="2524"/>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Ba</a:t>
                </a:r>
              </a:p>
            </p:txBody>
          </p:sp>
          <p:sp>
            <p:nvSpPr>
              <p:cNvPr id="84" name="Rectangle 82"/>
              <p:cNvSpPr>
                <a:spLocks noChangeAspect="1" noChangeArrowheads="1"/>
              </p:cNvSpPr>
              <p:nvPr/>
            </p:nvSpPr>
            <p:spPr bwMode="auto">
              <a:xfrm>
                <a:off x="676" y="2787"/>
                <a:ext cx="257"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Ra</a:t>
                </a:r>
              </a:p>
            </p:txBody>
          </p:sp>
          <p:sp>
            <p:nvSpPr>
              <p:cNvPr id="85" name="Rectangle 83"/>
              <p:cNvSpPr>
                <a:spLocks noChangeAspect="1" noChangeArrowheads="1"/>
              </p:cNvSpPr>
              <p:nvPr/>
            </p:nvSpPr>
            <p:spPr bwMode="auto">
              <a:xfrm>
                <a:off x="953" y="2001"/>
                <a:ext cx="259"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Sc</a:t>
                </a:r>
              </a:p>
            </p:txBody>
          </p:sp>
          <p:sp>
            <p:nvSpPr>
              <p:cNvPr id="86" name="Rectangle 84"/>
              <p:cNvSpPr>
                <a:spLocks noChangeAspect="1" noChangeArrowheads="1"/>
              </p:cNvSpPr>
              <p:nvPr/>
            </p:nvSpPr>
            <p:spPr bwMode="auto">
              <a:xfrm>
                <a:off x="944" y="2270"/>
                <a:ext cx="258" cy="244"/>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Y</a:t>
                </a:r>
              </a:p>
            </p:txBody>
          </p:sp>
          <p:sp>
            <p:nvSpPr>
              <p:cNvPr id="87" name="Rectangle 85"/>
              <p:cNvSpPr>
                <a:spLocks noChangeAspect="1" noChangeArrowheads="1"/>
              </p:cNvSpPr>
              <p:nvPr/>
            </p:nvSpPr>
            <p:spPr bwMode="auto">
              <a:xfrm>
                <a:off x="969" y="2524"/>
                <a:ext cx="259"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La</a:t>
                </a:r>
                <a:r>
                  <a:rPr lang="en-US" altLang="en-US" dirty="0">
                    <a:effectLst>
                      <a:outerShdw blurRad="38100" dist="38100" dir="2700000" algn="tl">
                        <a:srgbClr val="000000"/>
                      </a:outerShdw>
                    </a:effectLst>
                    <a:latin typeface="GeoSlab703 MdCn BT" panose="02060506020205050403" pitchFamily="18" charset="0"/>
                  </a:rPr>
                  <a:t>*</a:t>
                </a:r>
              </a:p>
            </p:txBody>
          </p:sp>
          <p:sp>
            <p:nvSpPr>
              <p:cNvPr id="88" name="Rectangle 86"/>
              <p:cNvSpPr>
                <a:spLocks noChangeAspect="1" noChangeArrowheads="1"/>
              </p:cNvSpPr>
              <p:nvPr/>
            </p:nvSpPr>
            <p:spPr bwMode="auto">
              <a:xfrm>
                <a:off x="999" y="2787"/>
                <a:ext cx="258" cy="24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Ac</a:t>
                </a:r>
                <a:r>
                  <a:rPr lang="en-US" altLang="en-US" sz="2400" baseline="30000" dirty="0">
                    <a:effectLst>
                      <a:outerShdw blurRad="38100" dist="38100" dir="2700000" algn="tl">
                        <a:srgbClr val="000000"/>
                      </a:outerShdw>
                    </a:effectLst>
                    <a:latin typeface="GeoSlab703 MdCn BT" panose="02060506020205050403" pitchFamily="18" charset="0"/>
                  </a:rPr>
                  <a:t>**</a:t>
                </a:r>
                <a:endParaRPr lang="en-US" altLang="en-US" sz="2400" dirty="0">
                  <a:effectLst>
                    <a:outerShdw blurRad="38100" dist="38100" dir="2700000" algn="tl">
                      <a:srgbClr val="000000"/>
                    </a:outerShdw>
                  </a:effectLst>
                  <a:latin typeface="GeoSlab703 MdCn BT" panose="02060506020205050403" pitchFamily="18" charset="0"/>
                </a:endParaRPr>
              </a:p>
            </p:txBody>
          </p:sp>
        </p:grpSp>
        <p:sp>
          <p:nvSpPr>
            <p:cNvPr id="89" name="Rectangle 106"/>
            <p:cNvSpPr>
              <a:spLocks noChangeAspect="1" noChangeArrowheads="1"/>
            </p:cNvSpPr>
            <p:nvPr/>
          </p:nvSpPr>
          <p:spPr bwMode="auto">
            <a:xfrm>
              <a:off x="4170363" y="28098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Co</a:t>
              </a:r>
            </a:p>
          </p:txBody>
        </p:sp>
        <p:sp>
          <p:nvSpPr>
            <p:cNvPr id="90" name="Rectangle 107"/>
            <p:cNvSpPr>
              <a:spLocks noChangeAspect="1" noChangeArrowheads="1"/>
            </p:cNvSpPr>
            <p:nvPr/>
          </p:nvSpPr>
          <p:spPr bwMode="auto">
            <a:xfrm>
              <a:off x="4170363" y="3222625"/>
              <a:ext cx="409575"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Rh</a:t>
              </a:r>
            </a:p>
          </p:txBody>
        </p:sp>
        <p:sp>
          <p:nvSpPr>
            <p:cNvPr id="91" name="Rectangle 108"/>
            <p:cNvSpPr>
              <a:spLocks noChangeAspect="1" noChangeArrowheads="1"/>
            </p:cNvSpPr>
            <p:nvPr/>
          </p:nvSpPr>
          <p:spPr bwMode="auto">
            <a:xfrm>
              <a:off x="4146550" y="3640138"/>
              <a:ext cx="40957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effectLst>
                    <a:outerShdw blurRad="38100" dist="38100" dir="2700000" algn="tl">
                      <a:srgbClr val="000000"/>
                    </a:outerShdw>
                  </a:effectLst>
                  <a:latin typeface="GeoSlab703 MdCn BT" panose="02060506020205050403" pitchFamily="18" charset="0"/>
                </a:rPr>
                <a:t>Ir</a:t>
              </a:r>
              <a:endParaRPr lang="en-US" altLang="en-US" sz="2400" dirty="0">
                <a:effectLst>
                  <a:outerShdw blurRad="38100" dist="38100" dir="2700000" algn="tl">
                    <a:srgbClr val="000000"/>
                  </a:outerShdw>
                </a:effectLst>
                <a:latin typeface="GeoSlab703 MdCn BT" panose="02060506020205050403" pitchFamily="18" charset="0"/>
              </a:endParaRPr>
            </a:p>
          </p:txBody>
        </p:sp>
        <p:sp>
          <p:nvSpPr>
            <p:cNvPr id="92" name="Rectangle 109"/>
            <p:cNvSpPr>
              <a:spLocks noChangeAspect="1" noChangeArrowheads="1"/>
            </p:cNvSpPr>
            <p:nvPr/>
          </p:nvSpPr>
          <p:spPr bwMode="auto">
            <a:xfrm>
              <a:off x="4611688" y="2813050"/>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Ni</a:t>
              </a:r>
            </a:p>
          </p:txBody>
        </p:sp>
        <p:sp>
          <p:nvSpPr>
            <p:cNvPr id="93" name="Rectangle 110"/>
            <p:cNvSpPr>
              <a:spLocks noChangeAspect="1" noChangeArrowheads="1"/>
            </p:cNvSpPr>
            <p:nvPr/>
          </p:nvSpPr>
          <p:spPr bwMode="auto">
            <a:xfrm>
              <a:off x="4611688" y="3225800"/>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effectLst>
                    <a:outerShdw blurRad="38100" dist="38100" dir="2700000" algn="tl">
                      <a:srgbClr val="000000"/>
                    </a:outerShdw>
                  </a:effectLst>
                  <a:latin typeface="GeoSlab703 MdCn BT" panose="02060506020205050403" pitchFamily="18" charset="0"/>
                </a:rPr>
                <a:t>Pd</a:t>
              </a:r>
              <a:endParaRPr lang="en-US" altLang="en-US" sz="2400" dirty="0">
                <a:effectLst>
                  <a:outerShdw blurRad="38100" dist="38100" dir="2700000" algn="tl">
                    <a:srgbClr val="000000"/>
                  </a:outerShdw>
                </a:effectLst>
                <a:latin typeface="GeoSlab703 MdCn BT" panose="02060506020205050403" pitchFamily="18" charset="0"/>
              </a:endParaRPr>
            </a:p>
          </p:txBody>
        </p:sp>
        <p:sp>
          <p:nvSpPr>
            <p:cNvPr id="94" name="Rectangle 111"/>
            <p:cNvSpPr>
              <a:spLocks noChangeAspect="1" noChangeArrowheads="1"/>
            </p:cNvSpPr>
            <p:nvPr/>
          </p:nvSpPr>
          <p:spPr bwMode="auto">
            <a:xfrm>
              <a:off x="4611688" y="3644900"/>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Pt</a:t>
              </a:r>
            </a:p>
          </p:txBody>
        </p:sp>
        <p:sp>
          <p:nvSpPr>
            <p:cNvPr id="95" name="Rectangle 112"/>
            <p:cNvSpPr>
              <a:spLocks noChangeAspect="1" noChangeArrowheads="1"/>
            </p:cNvSpPr>
            <p:nvPr/>
          </p:nvSpPr>
          <p:spPr bwMode="auto">
            <a:xfrm>
              <a:off x="5053013" y="28098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Cu</a:t>
              </a:r>
            </a:p>
          </p:txBody>
        </p:sp>
        <p:sp>
          <p:nvSpPr>
            <p:cNvPr id="96" name="Rectangle 113"/>
            <p:cNvSpPr>
              <a:spLocks noChangeAspect="1" noChangeArrowheads="1"/>
            </p:cNvSpPr>
            <p:nvPr/>
          </p:nvSpPr>
          <p:spPr bwMode="auto">
            <a:xfrm>
              <a:off x="5053013" y="32289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Ag</a:t>
              </a:r>
            </a:p>
          </p:txBody>
        </p:sp>
        <p:sp>
          <p:nvSpPr>
            <p:cNvPr id="97" name="Rectangle 114"/>
            <p:cNvSpPr>
              <a:spLocks noChangeAspect="1" noChangeArrowheads="1"/>
            </p:cNvSpPr>
            <p:nvPr/>
          </p:nvSpPr>
          <p:spPr bwMode="auto">
            <a:xfrm>
              <a:off x="5053013" y="3646488"/>
              <a:ext cx="409575"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Au</a:t>
              </a:r>
            </a:p>
          </p:txBody>
        </p:sp>
        <p:sp>
          <p:nvSpPr>
            <p:cNvPr id="102" name="Rectangle 124"/>
            <p:cNvSpPr>
              <a:spLocks noChangeAspect="1" noChangeArrowheads="1"/>
            </p:cNvSpPr>
            <p:nvPr/>
          </p:nvSpPr>
          <p:spPr bwMode="auto">
            <a:xfrm>
              <a:off x="5484813" y="2806700"/>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Zn</a:t>
              </a:r>
            </a:p>
          </p:txBody>
        </p:sp>
        <p:sp>
          <p:nvSpPr>
            <p:cNvPr id="103" name="Rectangle 125"/>
            <p:cNvSpPr>
              <a:spLocks noChangeAspect="1" noChangeArrowheads="1"/>
            </p:cNvSpPr>
            <p:nvPr/>
          </p:nvSpPr>
          <p:spPr bwMode="auto">
            <a:xfrm>
              <a:off x="5484813" y="3230563"/>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Cd</a:t>
              </a:r>
            </a:p>
          </p:txBody>
        </p:sp>
        <p:sp>
          <p:nvSpPr>
            <p:cNvPr id="104" name="Rectangle 126"/>
            <p:cNvSpPr>
              <a:spLocks noChangeAspect="1" noChangeArrowheads="1"/>
            </p:cNvSpPr>
            <p:nvPr/>
          </p:nvSpPr>
          <p:spPr bwMode="auto">
            <a:xfrm>
              <a:off x="5484813" y="3649663"/>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Hg</a:t>
              </a:r>
            </a:p>
          </p:txBody>
        </p:sp>
        <p:sp>
          <p:nvSpPr>
            <p:cNvPr id="105" name="Rectangle 136"/>
            <p:cNvSpPr>
              <a:spLocks noChangeAspect="1" noChangeArrowheads="1"/>
            </p:cNvSpPr>
            <p:nvPr/>
          </p:nvSpPr>
          <p:spPr bwMode="auto">
            <a:xfrm>
              <a:off x="5972175" y="19843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B</a:t>
              </a:r>
            </a:p>
          </p:txBody>
        </p:sp>
        <p:sp>
          <p:nvSpPr>
            <p:cNvPr id="106" name="Rectangle 137"/>
            <p:cNvSpPr>
              <a:spLocks noChangeAspect="1" noChangeArrowheads="1"/>
            </p:cNvSpPr>
            <p:nvPr/>
          </p:nvSpPr>
          <p:spPr bwMode="auto">
            <a:xfrm>
              <a:off x="5972175" y="2400300"/>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Al</a:t>
              </a:r>
            </a:p>
          </p:txBody>
        </p:sp>
        <p:sp>
          <p:nvSpPr>
            <p:cNvPr id="107" name="Rectangle 138"/>
            <p:cNvSpPr>
              <a:spLocks noChangeAspect="1" noChangeArrowheads="1"/>
            </p:cNvSpPr>
            <p:nvPr/>
          </p:nvSpPr>
          <p:spPr bwMode="auto">
            <a:xfrm>
              <a:off x="5972175" y="2814638"/>
              <a:ext cx="40957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Ga</a:t>
              </a:r>
            </a:p>
          </p:txBody>
        </p:sp>
        <p:sp>
          <p:nvSpPr>
            <p:cNvPr id="108" name="Rectangle 139"/>
            <p:cNvSpPr>
              <a:spLocks noChangeAspect="1" noChangeArrowheads="1"/>
            </p:cNvSpPr>
            <p:nvPr/>
          </p:nvSpPr>
          <p:spPr bwMode="auto">
            <a:xfrm>
              <a:off x="5972175" y="32416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In</a:t>
              </a:r>
            </a:p>
          </p:txBody>
        </p:sp>
        <p:sp>
          <p:nvSpPr>
            <p:cNvPr id="109" name="Rectangle 140"/>
            <p:cNvSpPr>
              <a:spLocks noChangeAspect="1" noChangeArrowheads="1"/>
            </p:cNvSpPr>
            <p:nvPr/>
          </p:nvSpPr>
          <p:spPr bwMode="auto">
            <a:xfrm>
              <a:off x="5972175" y="3644900"/>
              <a:ext cx="409575"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Tl</a:t>
              </a:r>
            </a:p>
          </p:txBody>
        </p:sp>
        <p:sp>
          <p:nvSpPr>
            <p:cNvPr id="110" name="Rectangle 143"/>
            <p:cNvSpPr>
              <a:spLocks noChangeAspect="1" noChangeArrowheads="1"/>
            </p:cNvSpPr>
            <p:nvPr/>
          </p:nvSpPr>
          <p:spPr bwMode="auto">
            <a:xfrm>
              <a:off x="8316913" y="1552575"/>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He</a:t>
              </a:r>
            </a:p>
          </p:txBody>
        </p:sp>
        <p:sp>
          <p:nvSpPr>
            <p:cNvPr id="111" name="Rectangle 144"/>
            <p:cNvSpPr>
              <a:spLocks noChangeAspect="1" noChangeArrowheads="1"/>
            </p:cNvSpPr>
            <p:nvPr/>
          </p:nvSpPr>
          <p:spPr bwMode="auto">
            <a:xfrm>
              <a:off x="8316913" y="1966913"/>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Ne</a:t>
              </a:r>
            </a:p>
          </p:txBody>
        </p:sp>
        <p:sp>
          <p:nvSpPr>
            <p:cNvPr id="112" name="Rectangle 145"/>
            <p:cNvSpPr>
              <a:spLocks noChangeAspect="1" noChangeArrowheads="1"/>
            </p:cNvSpPr>
            <p:nvPr/>
          </p:nvSpPr>
          <p:spPr bwMode="auto">
            <a:xfrm>
              <a:off x="8316913" y="2382838"/>
              <a:ext cx="407987"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Ar</a:t>
              </a:r>
            </a:p>
          </p:txBody>
        </p:sp>
        <p:sp>
          <p:nvSpPr>
            <p:cNvPr id="113" name="Rectangle 146"/>
            <p:cNvSpPr>
              <a:spLocks noChangeAspect="1" noChangeArrowheads="1"/>
            </p:cNvSpPr>
            <p:nvPr/>
          </p:nvSpPr>
          <p:spPr bwMode="auto">
            <a:xfrm>
              <a:off x="8316913" y="2797175"/>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Kr</a:t>
              </a:r>
            </a:p>
          </p:txBody>
        </p:sp>
        <p:sp>
          <p:nvSpPr>
            <p:cNvPr id="114" name="Rectangle 147"/>
            <p:cNvSpPr>
              <a:spLocks noChangeAspect="1" noChangeArrowheads="1"/>
            </p:cNvSpPr>
            <p:nvPr/>
          </p:nvSpPr>
          <p:spPr bwMode="auto">
            <a:xfrm>
              <a:off x="8316913" y="3209925"/>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Xe</a:t>
              </a:r>
            </a:p>
          </p:txBody>
        </p:sp>
        <p:sp>
          <p:nvSpPr>
            <p:cNvPr id="115" name="Rectangle 148"/>
            <p:cNvSpPr>
              <a:spLocks noChangeAspect="1" noChangeArrowheads="1"/>
            </p:cNvSpPr>
            <p:nvPr/>
          </p:nvSpPr>
          <p:spPr bwMode="auto">
            <a:xfrm>
              <a:off x="8316913" y="3627438"/>
              <a:ext cx="407987"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Rn</a:t>
              </a:r>
            </a:p>
          </p:txBody>
        </p:sp>
        <p:sp>
          <p:nvSpPr>
            <p:cNvPr id="116" name="Rectangle 149"/>
            <p:cNvSpPr>
              <a:spLocks noChangeAspect="1" noChangeArrowheads="1"/>
            </p:cNvSpPr>
            <p:nvPr/>
          </p:nvSpPr>
          <p:spPr bwMode="auto">
            <a:xfrm>
              <a:off x="6946900" y="1984375"/>
              <a:ext cx="407988"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N</a:t>
              </a:r>
            </a:p>
          </p:txBody>
        </p:sp>
        <p:sp>
          <p:nvSpPr>
            <p:cNvPr id="117" name="Rectangle 150"/>
            <p:cNvSpPr>
              <a:spLocks noChangeAspect="1" noChangeArrowheads="1"/>
            </p:cNvSpPr>
            <p:nvPr/>
          </p:nvSpPr>
          <p:spPr bwMode="auto">
            <a:xfrm>
              <a:off x="6946900" y="2400300"/>
              <a:ext cx="407988"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a:t>
              </a:r>
            </a:p>
          </p:txBody>
        </p:sp>
        <p:sp>
          <p:nvSpPr>
            <p:cNvPr id="118" name="Rectangle 151"/>
            <p:cNvSpPr>
              <a:spLocks noChangeAspect="1" noChangeArrowheads="1"/>
            </p:cNvSpPr>
            <p:nvPr/>
          </p:nvSpPr>
          <p:spPr bwMode="auto">
            <a:xfrm>
              <a:off x="6946900" y="2814638"/>
              <a:ext cx="407988"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As</a:t>
              </a:r>
            </a:p>
          </p:txBody>
        </p:sp>
        <p:sp>
          <p:nvSpPr>
            <p:cNvPr id="119" name="Rectangle 152"/>
            <p:cNvSpPr>
              <a:spLocks noChangeAspect="1" noChangeArrowheads="1"/>
            </p:cNvSpPr>
            <p:nvPr/>
          </p:nvSpPr>
          <p:spPr bwMode="auto">
            <a:xfrm>
              <a:off x="6946900" y="3227388"/>
              <a:ext cx="407988"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Sb</a:t>
              </a:r>
            </a:p>
          </p:txBody>
        </p:sp>
        <p:sp>
          <p:nvSpPr>
            <p:cNvPr id="120" name="Rectangle 153"/>
            <p:cNvSpPr>
              <a:spLocks noChangeAspect="1" noChangeArrowheads="1"/>
            </p:cNvSpPr>
            <p:nvPr/>
          </p:nvSpPr>
          <p:spPr bwMode="auto">
            <a:xfrm>
              <a:off x="6946900" y="3659188"/>
              <a:ext cx="407988"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Bi</a:t>
              </a:r>
            </a:p>
          </p:txBody>
        </p:sp>
        <p:sp>
          <p:nvSpPr>
            <p:cNvPr id="121" name="Rectangle 154"/>
            <p:cNvSpPr>
              <a:spLocks noChangeAspect="1" noChangeArrowheads="1"/>
            </p:cNvSpPr>
            <p:nvPr/>
          </p:nvSpPr>
          <p:spPr bwMode="auto">
            <a:xfrm>
              <a:off x="7426325" y="1984375"/>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O</a:t>
              </a:r>
            </a:p>
          </p:txBody>
        </p:sp>
        <p:sp>
          <p:nvSpPr>
            <p:cNvPr id="122" name="Rectangle 155"/>
            <p:cNvSpPr>
              <a:spLocks noChangeAspect="1" noChangeArrowheads="1"/>
            </p:cNvSpPr>
            <p:nvPr/>
          </p:nvSpPr>
          <p:spPr bwMode="auto">
            <a:xfrm>
              <a:off x="7426325" y="2400300"/>
              <a:ext cx="40957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a:t>
              </a:r>
            </a:p>
          </p:txBody>
        </p:sp>
        <p:sp>
          <p:nvSpPr>
            <p:cNvPr id="123" name="Rectangle 156"/>
            <p:cNvSpPr>
              <a:spLocks noChangeAspect="1" noChangeArrowheads="1"/>
            </p:cNvSpPr>
            <p:nvPr/>
          </p:nvSpPr>
          <p:spPr bwMode="auto">
            <a:xfrm>
              <a:off x="7426325" y="2814638"/>
              <a:ext cx="40957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Se</a:t>
              </a:r>
            </a:p>
          </p:txBody>
        </p:sp>
        <p:sp>
          <p:nvSpPr>
            <p:cNvPr id="124" name="Rectangle 157"/>
            <p:cNvSpPr>
              <a:spLocks noChangeAspect="1" noChangeArrowheads="1"/>
            </p:cNvSpPr>
            <p:nvPr/>
          </p:nvSpPr>
          <p:spPr bwMode="auto">
            <a:xfrm>
              <a:off x="7426325" y="3644900"/>
              <a:ext cx="409575"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Po</a:t>
              </a:r>
            </a:p>
          </p:txBody>
        </p:sp>
        <p:sp>
          <p:nvSpPr>
            <p:cNvPr id="125" name="Rectangle 158"/>
            <p:cNvSpPr>
              <a:spLocks noChangeAspect="1" noChangeArrowheads="1"/>
            </p:cNvSpPr>
            <p:nvPr/>
          </p:nvSpPr>
          <p:spPr bwMode="auto">
            <a:xfrm>
              <a:off x="7891463" y="1982788"/>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F</a:t>
              </a:r>
            </a:p>
          </p:txBody>
        </p:sp>
        <p:sp>
          <p:nvSpPr>
            <p:cNvPr id="126" name="Rectangle 159"/>
            <p:cNvSpPr>
              <a:spLocks noChangeAspect="1" noChangeArrowheads="1"/>
            </p:cNvSpPr>
            <p:nvPr/>
          </p:nvSpPr>
          <p:spPr bwMode="auto">
            <a:xfrm>
              <a:off x="7891463" y="2398713"/>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Cl</a:t>
              </a:r>
            </a:p>
          </p:txBody>
        </p:sp>
        <p:sp>
          <p:nvSpPr>
            <p:cNvPr id="127" name="Rectangle 160"/>
            <p:cNvSpPr>
              <a:spLocks noChangeAspect="1" noChangeArrowheads="1"/>
            </p:cNvSpPr>
            <p:nvPr/>
          </p:nvSpPr>
          <p:spPr bwMode="auto">
            <a:xfrm>
              <a:off x="7891463" y="2813050"/>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Br</a:t>
              </a:r>
            </a:p>
          </p:txBody>
        </p:sp>
        <p:sp>
          <p:nvSpPr>
            <p:cNvPr id="128" name="Rectangle 161"/>
            <p:cNvSpPr>
              <a:spLocks noChangeAspect="1" noChangeArrowheads="1"/>
            </p:cNvSpPr>
            <p:nvPr/>
          </p:nvSpPr>
          <p:spPr bwMode="auto">
            <a:xfrm>
              <a:off x="7891463" y="3225800"/>
              <a:ext cx="407987"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I</a:t>
              </a:r>
            </a:p>
          </p:txBody>
        </p:sp>
        <p:sp>
          <p:nvSpPr>
            <p:cNvPr id="129" name="Rectangle 162"/>
            <p:cNvSpPr>
              <a:spLocks noChangeAspect="1" noChangeArrowheads="1"/>
            </p:cNvSpPr>
            <p:nvPr/>
          </p:nvSpPr>
          <p:spPr bwMode="auto">
            <a:xfrm>
              <a:off x="7891463" y="3644900"/>
              <a:ext cx="407987"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At</a:t>
              </a:r>
            </a:p>
          </p:txBody>
        </p:sp>
        <p:sp>
          <p:nvSpPr>
            <p:cNvPr id="130" name="Rectangle 163"/>
            <p:cNvSpPr>
              <a:spLocks noChangeAspect="1" noChangeArrowheads="1"/>
            </p:cNvSpPr>
            <p:nvPr/>
          </p:nvSpPr>
          <p:spPr bwMode="auto">
            <a:xfrm>
              <a:off x="7426325" y="3227388"/>
              <a:ext cx="40957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Te</a:t>
              </a:r>
            </a:p>
          </p:txBody>
        </p:sp>
        <p:sp>
          <p:nvSpPr>
            <p:cNvPr id="131" name="Rectangle 168"/>
            <p:cNvSpPr>
              <a:spLocks noChangeAspect="1" noChangeArrowheads="1"/>
            </p:cNvSpPr>
            <p:nvPr/>
          </p:nvSpPr>
          <p:spPr bwMode="auto">
            <a:xfrm>
              <a:off x="3714750" y="2819400"/>
              <a:ext cx="407988"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Fe</a:t>
              </a:r>
            </a:p>
          </p:txBody>
        </p:sp>
        <p:sp>
          <p:nvSpPr>
            <p:cNvPr id="132" name="Rectangle 169"/>
            <p:cNvSpPr>
              <a:spLocks noChangeAspect="1" noChangeArrowheads="1"/>
            </p:cNvSpPr>
            <p:nvPr/>
          </p:nvSpPr>
          <p:spPr bwMode="auto">
            <a:xfrm>
              <a:off x="3714750" y="3232150"/>
              <a:ext cx="407988"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Ru</a:t>
              </a:r>
            </a:p>
          </p:txBody>
        </p:sp>
        <p:sp>
          <p:nvSpPr>
            <p:cNvPr id="133" name="Rectangle 170"/>
            <p:cNvSpPr>
              <a:spLocks noChangeAspect="1" noChangeArrowheads="1"/>
            </p:cNvSpPr>
            <p:nvPr/>
          </p:nvSpPr>
          <p:spPr bwMode="auto">
            <a:xfrm>
              <a:off x="3714750" y="3649663"/>
              <a:ext cx="407988"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Os</a:t>
              </a:r>
            </a:p>
          </p:txBody>
        </p:sp>
        <p:sp>
          <p:nvSpPr>
            <p:cNvPr id="135" name="Text Box 180"/>
            <p:cNvSpPr txBox="1">
              <a:spLocks noChangeArrowheads="1"/>
            </p:cNvSpPr>
            <p:nvPr/>
          </p:nvSpPr>
          <p:spPr bwMode="auto">
            <a:xfrm>
              <a:off x="585788" y="4446588"/>
              <a:ext cx="947737"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200" b="1" dirty="0">
                  <a:solidFill>
                    <a:schemeClr val="bg1"/>
                  </a:solidFill>
                  <a:effectLst>
                    <a:outerShdw blurRad="38100" dist="38100" dir="2700000" algn="tl">
                      <a:srgbClr val="000000">
                        <a:alpha val="43137"/>
                      </a:srgbClr>
                    </a:outerShdw>
                  </a:effectLst>
                  <a:latin typeface="GeoSlab703 MdCn BT" panose="02060506020205050403" pitchFamily="18" charset="0"/>
                </a:rPr>
                <a:t>119  120</a:t>
              </a:r>
            </a:p>
          </p:txBody>
        </p:sp>
        <p:sp>
          <p:nvSpPr>
            <p:cNvPr id="136" name="Rectangle 129"/>
            <p:cNvSpPr>
              <a:spLocks noChangeAspect="1" noChangeArrowheads="1"/>
            </p:cNvSpPr>
            <p:nvPr/>
          </p:nvSpPr>
          <p:spPr bwMode="auto">
            <a:xfrm>
              <a:off x="6416675" y="1984375"/>
              <a:ext cx="46672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effectLst>
                    <a:outerShdw blurRad="38100" dist="38100" dir="2700000" algn="tl">
                      <a:srgbClr val="000000"/>
                    </a:outerShdw>
                  </a:effectLst>
                  <a:latin typeface="GeoSlab703 MdCn BT" panose="02060506020205050403" pitchFamily="18" charset="0"/>
                </a:rPr>
                <a:t>C</a:t>
              </a:r>
            </a:p>
          </p:txBody>
        </p:sp>
        <p:sp>
          <p:nvSpPr>
            <p:cNvPr id="137" name="Rectangle 130"/>
            <p:cNvSpPr>
              <a:spLocks noChangeAspect="1" noChangeArrowheads="1"/>
            </p:cNvSpPr>
            <p:nvPr/>
          </p:nvSpPr>
          <p:spPr bwMode="auto">
            <a:xfrm>
              <a:off x="6416675" y="2400300"/>
              <a:ext cx="466725" cy="385763"/>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Si</a:t>
              </a:r>
            </a:p>
          </p:txBody>
        </p:sp>
        <p:sp>
          <p:nvSpPr>
            <p:cNvPr id="138" name="Rectangle 131"/>
            <p:cNvSpPr>
              <a:spLocks noChangeAspect="1" noChangeArrowheads="1"/>
            </p:cNvSpPr>
            <p:nvPr/>
          </p:nvSpPr>
          <p:spPr bwMode="auto">
            <a:xfrm>
              <a:off x="6416675" y="2814638"/>
              <a:ext cx="46672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Ge</a:t>
              </a:r>
            </a:p>
          </p:txBody>
        </p:sp>
        <p:sp>
          <p:nvSpPr>
            <p:cNvPr id="139" name="Rectangle 132"/>
            <p:cNvSpPr>
              <a:spLocks noChangeAspect="1" noChangeArrowheads="1"/>
            </p:cNvSpPr>
            <p:nvPr/>
          </p:nvSpPr>
          <p:spPr bwMode="auto">
            <a:xfrm>
              <a:off x="6416675" y="3227388"/>
              <a:ext cx="466725" cy="385762"/>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effectLst>
                    <a:outerShdw blurRad="38100" dist="38100" dir="2700000" algn="tl">
                      <a:srgbClr val="000000"/>
                    </a:outerShdw>
                  </a:effectLst>
                  <a:latin typeface="GeoSlab703 MdCn BT" panose="02060506020205050403" pitchFamily="18" charset="0"/>
                </a:rPr>
                <a:t>Sn</a:t>
              </a:r>
            </a:p>
          </p:txBody>
        </p:sp>
        <p:sp>
          <p:nvSpPr>
            <p:cNvPr id="140" name="Rectangle 133"/>
            <p:cNvSpPr>
              <a:spLocks noChangeAspect="1" noChangeArrowheads="1"/>
            </p:cNvSpPr>
            <p:nvPr/>
          </p:nvSpPr>
          <p:spPr bwMode="auto">
            <a:xfrm>
              <a:off x="6416675" y="3644900"/>
              <a:ext cx="466725" cy="387350"/>
            </a:xfrm>
            <a:prstGeom prst="rect">
              <a:avLst/>
            </a:prstGeom>
            <a:noFill/>
            <a:ln>
              <a:noFill/>
            </a:ln>
            <a:effectLst/>
            <a:extLst>
              <a:ext uri="{909E8E84-426E-40DD-AFC4-6F175D3DCCD1}">
                <a14:hiddenFill xmlns:a14="http://schemas.microsoft.com/office/drawing/2010/main">
                  <a:solidFill>
                    <a:srgbClr val="F7F0E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effectLst>
                    <a:outerShdw blurRad="38100" dist="38100" dir="2700000" algn="tl">
                      <a:srgbClr val="000000"/>
                    </a:outerShdw>
                  </a:effectLst>
                  <a:latin typeface="GeoSlab703 MdCn BT" panose="02060506020205050403" pitchFamily="18" charset="0"/>
                </a:rPr>
                <a:t>Pb</a:t>
              </a:r>
              <a:endParaRPr lang="en-US" altLang="en-US" sz="2400" dirty="0">
                <a:effectLst>
                  <a:outerShdw blurRad="38100" dist="38100" dir="2700000" algn="tl">
                    <a:srgbClr val="000000"/>
                  </a:outerShdw>
                </a:effectLst>
                <a:latin typeface="GeoSlab703 MdCn BT" panose="02060506020205050403" pitchFamily="18" charset="0"/>
              </a:endParaRPr>
            </a:p>
          </p:txBody>
        </p:sp>
        <p:grpSp>
          <p:nvGrpSpPr>
            <p:cNvPr id="4158" name="Group 188"/>
            <p:cNvGrpSpPr>
              <a:grpSpLocks/>
            </p:cNvGrpSpPr>
            <p:nvPr/>
          </p:nvGrpSpPr>
          <p:grpSpPr bwMode="auto">
            <a:xfrm>
              <a:off x="4162425" y="4044950"/>
              <a:ext cx="1289050" cy="409575"/>
              <a:chOff x="2644" y="2759"/>
              <a:chExt cx="812" cy="258"/>
            </a:xfrm>
          </p:grpSpPr>
          <p:sp>
            <p:nvSpPr>
              <p:cNvPr id="142" name="Rectangle 189"/>
              <p:cNvSpPr>
                <a:spLocks noChangeAspect="1" noChangeArrowheads="1"/>
              </p:cNvSpPr>
              <p:nvPr/>
            </p:nvSpPr>
            <p:spPr bwMode="auto">
              <a:xfrm>
                <a:off x="2644" y="2774"/>
                <a:ext cx="258"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Mt</a:t>
                </a:r>
              </a:p>
            </p:txBody>
          </p:sp>
          <p:sp>
            <p:nvSpPr>
              <p:cNvPr id="143" name="Rectangle 190"/>
              <p:cNvSpPr>
                <a:spLocks noChangeAspect="1" noChangeArrowheads="1"/>
              </p:cNvSpPr>
              <p:nvPr/>
            </p:nvSpPr>
            <p:spPr bwMode="auto">
              <a:xfrm>
                <a:off x="2928" y="2765"/>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Ds</a:t>
                </a:r>
              </a:p>
            </p:txBody>
          </p:sp>
          <p:sp>
            <p:nvSpPr>
              <p:cNvPr id="144" name="Rectangle 191"/>
              <p:cNvSpPr>
                <a:spLocks noChangeAspect="1" noChangeArrowheads="1"/>
              </p:cNvSpPr>
              <p:nvPr/>
            </p:nvSpPr>
            <p:spPr bwMode="auto">
              <a:xfrm>
                <a:off x="3197" y="2759"/>
                <a:ext cx="259" cy="24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200" dirty="0" err="1">
                    <a:solidFill>
                      <a:srgbClr val="0066FF"/>
                    </a:solidFill>
                    <a:effectLst>
                      <a:outerShdw blurRad="38100" dist="38100" dir="2700000" algn="tl">
                        <a:srgbClr val="000000"/>
                      </a:outerShdw>
                    </a:effectLst>
                    <a:latin typeface="GeoSlab703 MdCn BT" panose="02060506020205050403" pitchFamily="18" charset="0"/>
                  </a:rPr>
                  <a:t>Rg</a:t>
                </a:r>
                <a:endParaRPr lang="en-US" altLang="en-US" sz="2200" dirty="0">
                  <a:solidFill>
                    <a:srgbClr val="0066FF"/>
                  </a:solidFill>
                  <a:effectLst>
                    <a:outerShdw blurRad="38100" dist="38100" dir="2700000" algn="tl">
                      <a:srgbClr val="000000"/>
                    </a:outerShdw>
                  </a:effectLst>
                  <a:latin typeface="GeoSlab703 MdCn BT" panose="02060506020205050403" pitchFamily="18" charset="0"/>
                </a:endParaRPr>
              </a:p>
            </p:txBody>
          </p:sp>
        </p:grpSp>
        <p:grpSp>
          <p:nvGrpSpPr>
            <p:cNvPr id="4159" name="Group 204"/>
            <p:cNvGrpSpPr>
              <a:grpSpLocks/>
            </p:cNvGrpSpPr>
            <p:nvPr/>
          </p:nvGrpSpPr>
          <p:grpSpPr bwMode="auto">
            <a:xfrm>
              <a:off x="2076450" y="4057650"/>
              <a:ext cx="2070100" cy="390525"/>
              <a:chOff x="1268" y="2774"/>
              <a:chExt cx="1304" cy="246"/>
            </a:xfrm>
          </p:grpSpPr>
          <p:sp>
            <p:nvSpPr>
              <p:cNvPr id="146" name="Rectangle 199"/>
              <p:cNvSpPr>
                <a:spLocks noChangeAspect="1" noChangeArrowheads="1"/>
              </p:cNvSpPr>
              <p:nvPr/>
            </p:nvSpPr>
            <p:spPr bwMode="auto">
              <a:xfrm>
                <a:off x="1268" y="2775"/>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Rf</a:t>
                </a:r>
              </a:p>
            </p:txBody>
          </p:sp>
          <p:sp>
            <p:nvSpPr>
              <p:cNvPr id="147" name="Rectangle 200"/>
              <p:cNvSpPr>
                <a:spLocks noChangeAspect="1" noChangeArrowheads="1"/>
              </p:cNvSpPr>
              <p:nvPr/>
            </p:nvSpPr>
            <p:spPr bwMode="auto">
              <a:xfrm>
                <a:off x="1528" y="2774"/>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a:solidFill>
                      <a:srgbClr val="0066FF"/>
                    </a:solidFill>
                    <a:effectLst>
                      <a:outerShdw blurRad="38100" dist="38100" dir="2700000" algn="tl">
                        <a:srgbClr val="000000"/>
                      </a:outerShdw>
                    </a:effectLst>
                    <a:latin typeface="GeoSlab703 MdCn BT" panose="02060506020205050403" pitchFamily="18" charset="0"/>
                  </a:rPr>
                  <a:t>Db</a:t>
                </a:r>
              </a:p>
            </p:txBody>
          </p:sp>
          <p:sp>
            <p:nvSpPr>
              <p:cNvPr id="148" name="Rectangle 201"/>
              <p:cNvSpPr>
                <a:spLocks noChangeAspect="1" noChangeArrowheads="1"/>
              </p:cNvSpPr>
              <p:nvPr/>
            </p:nvSpPr>
            <p:spPr bwMode="auto">
              <a:xfrm>
                <a:off x="1798" y="2777"/>
                <a:ext cx="258"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Sg</a:t>
                </a:r>
              </a:p>
            </p:txBody>
          </p:sp>
          <p:sp>
            <p:nvSpPr>
              <p:cNvPr id="149" name="Rectangle 202"/>
              <p:cNvSpPr>
                <a:spLocks noChangeAspect="1" noChangeArrowheads="1"/>
              </p:cNvSpPr>
              <p:nvPr/>
            </p:nvSpPr>
            <p:spPr bwMode="auto">
              <a:xfrm>
                <a:off x="2068" y="2775"/>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solidFill>
                      <a:srgbClr val="0066FF"/>
                    </a:solidFill>
                    <a:effectLst>
                      <a:outerShdw blurRad="38100" dist="38100" dir="2700000" algn="tl">
                        <a:srgbClr val="000000"/>
                      </a:outerShdw>
                    </a:effectLst>
                    <a:latin typeface="GeoSlab703 MdCn BT" panose="02060506020205050403" pitchFamily="18" charset="0"/>
                  </a:rPr>
                  <a:t>Bh</a:t>
                </a:r>
                <a:endParaRPr lang="en-US" altLang="en-US" sz="2400" dirty="0">
                  <a:solidFill>
                    <a:srgbClr val="0066FF"/>
                  </a:solidFill>
                  <a:effectLst>
                    <a:outerShdw blurRad="38100" dist="38100" dir="2700000" algn="tl">
                      <a:srgbClr val="000000"/>
                    </a:outerShdw>
                  </a:effectLst>
                  <a:latin typeface="GeoSlab703 MdCn BT" panose="02060506020205050403" pitchFamily="18" charset="0"/>
                </a:endParaRPr>
              </a:p>
            </p:txBody>
          </p:sp>
          <p:sp>
            <p:nvSpPr>
              <p:cNvPr id="150" name="Rectangle 203"/>
              <p:cNvSpPr>
                <a:spLocks noChangeAspect="1" noChangeArrowheads="1"/>
              </p:cNvSpPr>
              <p:nvPr/>
            </p:nvSpPr>
            <p:spPr bwMode="auto">
              <a:xfrm>
                <a:off x="2315" y="2776"/>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Hs</a:t>
                </a:r>
              </a:p>
            </p:txBody>
          </p:sp>
        </p:grpSp>
        <p:sp>
          <p:nvSpPr>
            <p:cNvPr id="154" name="Rectangle 141"/>
            <p:cNvSpPr>
              <a:spLocks noChangeAspect="1" noChangeArrowheads="1"/>
            </p:cNvSpPr>
            <p:nvPr/>
          </p:nvSpPr>
          <p:spPr bwMode="auto">
            <a:xfrm>
              <a:off x="6026150" y="4062413"/>
              <a:ext cx="407988" cy="38576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solidFill>
                    <a:srgbClr val="0066FF"/>
                  </a:solidFill>
                  <a:effectLst>
                    <a:outerShdw blurRad="38100" dist="38100" dir="2700000" algn="tl">
                      <a:srgbClr val="000000"/>
                    </a:outerShdw>
                  </a:effectLst>
                  <a:latin typeface="GeoSlab703 MdCn BT" panose="02060506020205050403" pitchFamily="18" charset="0"/>
                </a:rPr>
                <a:t>Nh</a:t>
              </a:r>
              <a:endParaRPr lang="en-US" altLang="en-US" sz="2400" dirty="0">
                <a:solidFill>
                  <a:srgbClr val="0066FF"/>
                </a:solidFill>
                <a:effectLst>
                  <a:outerShdw blurRad="38100" dist="38100" dir="2700000" algn="tl">
                    <a:srgbClr val="000000"/>
                  </a:outerShdw>
                </a:effectLst>
                <a:latin typeface="GeoSlab703 MdCn BT" panose="02060506020205050403" pitchFamily="18" charset="0"/>
              </a:endParaRPr>
            </a:p>
          </p:txBody>
        </p:sp>
        <p:sp>
          <p:nvSpPr>
            <p:cNvPr id="159" name="Rectangle 194"/>
            <p:cNvSpPr>
              <a:spLocks noChangeAspect="1" noChangeArrowheads="1"/>
            </p:cNvSpPr>
            <p:nvPr/>
          </p:nvSpPr>
          <p:spPr bwMode="auto">
            <a:xfrm>
              <a:off x="7478713" y="4052888"/>
              <a:ext cx="409575" cy="387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err="1">
                  <a:solidFill>
                    <a:srgbClr val="0066FF"/>
                  </a:solidFill>
                  <a:effectLst>
                    <a:outerShdw blurRad="38100" dist="38100" dir="2700000" algn="tl">
                      <a:srgbClr val="000000"/>
                    </a:outerShdw>
                  </a:effectLst>
                  <a:latin typeface="GeoSlab703 MdCn BT" panose="02060506020205050403" pitchFamily="18" charset="0"/>
                </a:rPr>
                <a:t>Lv</a:t>
              </a:r>
              <a:endParaRPr lang="en-US" altLang="en-US" sz="2400" dirty="0">
                <a:solidFill>
                  <a:srgbClr val="0066FF"/>
                </a:solidFill>
                <a:effectLst>
                  <a:outerShdw blurRad="38100" dist="38100" dir="2700000" algn="tl">
                    <a:srgbClr val="000000"/>
                  </a:outerShdw>
                </a:effectLst>
                <a:latin typeface="GeoSlab703 MdCn BT" panose="02060506020205050403" pitchFamily="18" charset="0"/>
              </a:endParaRPr>
            </a:p>
          </p:txBody>
        </p:sp>
        <p:sp>
          <p:nvSpPr>
            <p:cNvPr id="160" name="Rectangle 195"/>
            <p:cNvSpPr>
              <a:spLocks noChangeAspect="1" noChangeArrowheads="1"/>
            </p:cNvSpPr>
            <p:nvPr/>
          </p:nvSpPr>
          <p:spPr bwMode="auto">
            <a:xfrm>
              <a:off x="8318500" y="4062413"/>
              <a:ext cx="407988" cy="387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200" dirty="0" err="1">
                  <a:solidFill>
                    <a:srgbClr val="0066FF"/>
                  </a:solidFill>
                  <a:effectLst>
                    <a:outerShdw blurRad="38100" dist="38100" dir="2700000" algn="tl">
                      <a:srgbClr val="000000"/>
                    </a:outerShdw>
                  </a:effectLst>
                  <a:latin typeface="GeoSlab703 MdCn BT" panose="02060506020205050403" pitchFamily="18" charset="0"/>
                </a:rPr>
                <a:t>Og</a:t>
              </a:r>
              <a:endParaRPr lang="en-US" altLang="en-US" sz="2200" dirty="0">
                <a:solidFill>
                  <a:srgbClr val="0066FF"/>
                </a:solidFill>
                <a:effectLst>
                  <a:outerShdw blurRad="38100" dist="38100" dir="2700000" algn="tl">
                    <a:srgbClr val="000000"/>
                  </a:outerShdw>
                </a:effectLst>
                <a:latin typeface="GeoSlab703 MdCn BT" panose="02060506020205050403" pitchFamily="18" charset="0"/>
              </a:endParaRPr>
            </a:p>
          </p:txBody>
        </p:sp>
        <p:sp>
          <p:nvSpPr>
            <p:cNvPr id="161" name="Rectangle 196"/>
            <p:cNvSpPr>
              <a:spLocks noChangeAspect="1" noChangeArrowheads="1"/>
            </p:cNvSpPr>
            <p:nvPr/>
          </p:nvSpPr>
          <p:spPr bwMode="auto">
            <a:xfrm>
              <a:off x="7010400" y="4046538"/>
              <a:ext cx="407988" cy="38735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Mc</a:t>
              </a:r>
            </a:p>
          </p:txBody>
        </p:sp>
        <p:sp>
          <p:nvSpPr>
            <p:cNvPr id="162" name="Text Box 197"/>
            <p:cNvSpPr txBox="1">
              <a:spLocks noChangeArrowheads="1"/>
            </p:cNvSpPr>
            <p:nvPr/>
          </p:nvSpPr>
          <p:spPr bwMode="auto">
            <a:xfrm>
              <a:off x="7861300" y="4038600"/>
              <a:ext cx="3873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200" dirty="0" err="1">
                  <a:solidFill>
                    <a:srgbClr val="0066FF"/>
                  </a:solidFill>
                  <a:effectLst>
                    <a:outerShdw blurRad="38100" dist="38100" dir="2700000" algn="tl">
                      <a:srgbClr val="000000"/>
                    </a:outerShdw>
                  </a:effectLst>
                  <a:latin typeface="GeoSlab703 MdCn BT" panose="02060506020205050403" pitchFamily="18" charset="0"/>
                </a:rPr>
                <a:t>Ts</a:t>
              </a:r>
              <a:endParaRPr lang="en-US" altLang="en-US" sz="2200" dirty="0">
                <a:solidFill>
                  <a:srgbClr val="0066FF"/>
                </a:solidFill>
                <a:effectLst>
                  <a:outerShdw blurRad="38100" dist="38100" dir="2700000" algn="tl">
                    <a:srgbClr val="000000"/>
                  </a:outerShdw>
                </a:effectLst>
                <a:latin typeface="GeoSlab703 MdCn BT" panose="02060506020205050403" pitchFamily="18" charset="0"/>
              </a:endParaRPr>
            </a:p>
          </p:txBody>
        </p:sp>
        <p:grpSp>
          <p:nvGrpSpPr>
            <p:cNvPr id="4165" name="Group 208"/>
            <p:cNvGrpSpPr>
              <a:grpSpLocks/>
            </p:cNvGrpSpPr>
            <p:nvPr/>
          </p:nvGrpSpPr>
          <p:grpSpPr bwMode="auto">
            <a:xfrm>
              <a:off x="5500688" y="4048125"/>
              <a:ext cx="1419225" cy="393700"/>
              <a:chOff x="3584" y="2896"/>
              <a:chExt cx="894" cy="248"/>
            </a:xfrm>
          </p:grpSpPr>
          <p:sp>
            <p:nvSpPr>
              <p:cNvPr id="164" name="Rectangle 206"/>
              <p:cNvSpPr>
                <a:spLocks noChangeAspect="1" noChangeArrowheads="1"/>
              </p:cNvSpPr>
              <p:nvPr/>
            </p:nvSpPr>
            <p:spPr bwMode="auto">
              <a:xfrm>
                <a:off x="3584" y="2901"/>
                <a:ext cx="257" cy="24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Cn</a:t>
                </a:r>
              </a:p>
            </p:txBody>
          </p:sp>
          <p:sp>
            <p:nvSpPr>
              <p:cNvPr id="165" name="Rectangle 207"/>
              <p:cNvSpPr>
                <a:spLocks noChangeAspect="1" noChangeArrowheads="1"/>
              </p:cNvSpPr>
              <p:nvPr/>
            </p:nvSpPr>
            <p:spPr bwMode="auto">
              <a:xfrm>
                <a:off x="4184" y="2896"/>
                <a:ext cx="294" cy="24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defRPr/>
                </a:pPr>
                <a:r>
                  <a:rPr lang="en-US" altLang="en-US" sz="2400" dirty="0">
                    <a:solidFill>
                      <a:srgbClr val="0066FF"/>
                    </a:solidFill>
                    <a:effectLst>
                      <a:outerShdw blurRad="38100" dist="38100" dir="2700000" algn="tl">
                        <a:srgbClr val="000000"/>
                      </a:outerShdw>
                    </a:effectLst>
                    <a:latin typeface="GeoSlab703 MdCn BT" panose="02060506020205050403" pitchFamily="18" charset="0"/>
                  </a:rPr>
                  <a:t>Fl</a:t>
                </a:r>
              </a:p>
            </p:txBody>
          </p:sp>
        </p:grpSp>
      </p:grpSp>
      <p:sp>
        <p:nvSpPr>
          <p:cNvPr id="4168" name="Прямоугольник 17"/>
          <p:cNvSpPr>
            <a:spLocks noChangeArrowheads="1"/>
          </p:cNvSpPr>
          <p:nvPr/>
        </p:nvSpPr>
        <p:spPr bwMode="auto">
          <a:xfrm>
            <a:off x="0" y="0"/>
            <a:ext cx="755650" cy="23510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ru-RU" altLang="ru-RU" sz="2400">
              <a:latin typeface="Times" pitchFamily="18" charset="0"/>
            </a:endParaRPr>
          </a:p>
        </p:txBody>
      </p:sp>
      <p:sp>
        <p:nvSpPr>
          <p:cNvPr id="153" name="TextBox 152"/>
          <p:cNvSpPr txBox="1"/>
          <p:nvPr/>
        </p:nvSpPr>
        <p:spPr bwMode="auto">
          <a:xfrm>
            <a:off x="1173216" y="4386704"/>
            <a:ext cx="6688269" cy="461665"/>
          </a:xfrm>
          <a:prstGeom prst="rect">
            <a:avLst/>
          </a:prstGeom>
          <a:noFill/>
        </p:spPr>
        <p:txBody>
          <a:bodyPr wrap="square">
            <a:spAutoFit/>
          </a:bodyPr>
          <a:lstStyle/>
          <a:p>
            <a:pPr>
              <a:defRPr/>
            </a:pPr>
            <a:r>
              <a:rPr lang="en-US" sz="2400" dirty="0">
                <a:solidFill>
                  <a:srgbClr val="C00000"/>
                </a:solidFill>
                <a:latin typeface="Clarendon Blk BT" panose="02040905050505020204" pitchFamily="18" charset="0"/>
                <a:cs typeface="Arial" charset="0"/>
              </a:rPr>
              <a:t>Does element 118 look like a noble gas?</a:t>
            </a:r>
            <a:endParaRPr lang="ru-RU" sz="2400" dirty="0">
              <a:solidFill>
                <a:srgbClr val="C00000"/>
              </a:solidFill>
              <a:cs typeface="Arial" charset="0"/>
            </a:endParaRPr>
          </a:p>
        </p:txBody>
      </p:sp>
      <p:grpSp>
        <p:nvGrpSpPr>
          <p:cNvPr id="14" name="Группа 13"/>
          <p:cNvGrpSpPr/>
          <p:nvPr/>
        </p:nvGrpSpPr>
        <p:grpSpPr>
          <a:xfrm>
            <a:off x="7065162" y="2244146"/>
            <a:ext cx="2078838" cy="1689289"/>
            <a:chOff x="7065162" y="2244146"/>
            <a:chExt cx="2078838" cy="1689289"/>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269" y="2244146"/>
              <a:ext cx="1678731" cy="168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Группа 3"/>
            <p:cNvGrpSpPr/>
            <p:nvPr/>
          </p:nvGrpSpPr>
          <p:grpSpPr>
            <a:xfrm>
              <a:off x="7065162" y="2881039"/>
              <a:ext cx="1983606" cy="1044650"/>
              <a:chOff x="7065162" y="2881039"/>
              <a:chExt cx="1983606" cy="1044650"/>
            </a:xfrm>
          </p:grpSpPr>
          <p:sp>
            <p:nvSpPr>
              <p:cNvPr id="168" name="TextBox 167"/>
              <p:cNvSpPr txBox="1"/>
              <p:nvPr/>
            </p:nvSpPr>
            <p:spPr bwMode="auto">
              <a:xfrm>
                <a:off x="7473968" y="2881039"/>
                <a:ext cx="1574800" cy="922338"/>
              </a:xfrm>
              <a:prstGeom prst="rect">
                <a:avLst/>
              </a:prstGeom>
              <a:noFill/>
            </p:spPr>
            <p:txBody>
              <a:bodyPr>
                <a:spAutoFit/>
              </a:bodyPr>
              <a:lstStyle/>
              <a:p>
                <a:pPr algn="r">
                  <a:defRPr/>
                </a:pPr>
                <a:r>
                  <a:rPr lang="en-US" b="1" dirty="0">
                    <a:solidFill>
                      <a:srgbClr val="FFFF00"/>
                    </a:solidFill>
                    <a:effectLst>
                      <a:outerShdw blurRad="38100" dist="38100" dir="2700000" algn="tl">
                        <a:srgbClr val="000000">
                          <a:alpha val="43137"/>
                        </a:srgbClr>
                      </a:outerShdw>
                    </a:effectLst>
                    <a:latin typeface="+mn-lt"/>
                    <a:cs typeface="Arial" charset="0"/>
                  </a:rPr>
                  <a:t>Sir </a:t>
                </a:r>
              </a:p>
              <a:p>
                <a:pPr algn="r">
                  <a:defRPr/>
                </a:pPr>
                <a:r>
                  <a:rPr lang="en-US" b="1" dirty="0">
                    <a:solidFill>
                      <a:srgbClr val="FFFF00"/>
                    </a:solidFill>
                    <a:effectLst>
                      <a:outerShdw blurRad="38100" dist="38100" dir="2700000" algn="tl">
                        <a:srgbClr val="000000">
                          <a:alpha val="43137"/>
                        </a:srgbClr>
                      </a:outerShdw>
                    </a:effectLst>
                    <a:latin typeface="+mn-lt"/>
                    <a:cs typeface="Arial" charset="0"/>
                  </a:rPr>
                  <a:t>William</a:t>
                </a:r>
              </a:p>
              <a:p>
                <a:pPr algn="r">
                  <a:defRPr/>
                </a:pPr>
                <a:r>
                  <a:rPr lang="en-US" b="1" dirty="0">
                    <a:solidFill>
                      <a:srgbClr val="FFFF00"/>
                    </a:solidFill>
                    <a:effectLst>
                      <a:outerShdw blurRad="38100" dist="38100" dir="2700000" algn="tl">
                        <a:srgbClr val="000000">
                          <a:alpha val="43137"/>
                        </a:srgbClr>
                      </a:outerShdw>
                    </a:effectLst>
                    <a:latin typeface="+mn-lt"/>
                    <a:cs typeface="Arial" charset="0"/>
                  </a:rPr>
                  <a:t>1904 Ramsay</a:t>
                </a:r>
              </a:p>
            </p:txBody>
          </p:sp>
          <p:sp>
            <p:nvSpPr>
              <p:cNvPr id="169" name="Прямоугольник 168"/>
              <p:cNvSpPr/>
              <p:nvPr/>
            </p:nvSpPr>
            <p:spPr>
              <a:xfrm>
                <a:off x="7065162" y="3544613"/>
                <a:ext cx="396106" cy="381076"/>
              </a:xfrm>
              <a:prstGeom prst="rect">
                <a:avLst/>
              </a:prstGeom>
              <a:noFill/>
              <a:ln w="28575">
                <a:solidFill>
                  <a:schemeClr val="tx1"/>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grpSp>
      <p:pic>
        <p:nvPicPr>
          <p:cNvPr id="15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9324" y="1362339"/>
            <a:ext cx="929444" cy="85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 name="TextBox 156"/>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0490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2967032192"/>
              </p:ext>
            </p:extLst>
          </p:nvPr>
        </p:nvGraphicFramePr>
        <p:xfrm>
          <a:off x="1259632" y="1196752"/>
          <a:ext cx="6613525" cy="4637088"/>
        </p:xfrm>
        <a:graphic>
          <a:graphicData uri="http://schemas.openxmlformats.org/presentationml/2006/ole">
            <mc:AlternateContent xmlns:mc="http://schemas.openxmlformats.org/markup-compatibility/2006">
              <mc:Choice xmlns:v="urn:schemas-microsoft-com:vml" Requires="v">
                <p:oleObj spid="_x0000_s79914" name="CorelDRAW" r:id="rId4" imgW="6033600" imgH="4235400" progId="CorelDraw.Graphic.21">
                  <p:embed/>
                </p:oleObj>
              </mc:Choice>
              <mc:Fallback>
                <p:oleObj name="CorelDRAW" r:id="rId4" imgW="6033600" imgH="4235400" progId="CorelDraw.Graphic.21">
                  <p:embed/>
                  <p:pic>
                    <p:nvPicPr>
                      <p:cNvPr id="0" name=""/>
                      <p:cNvPicPr/>
                      <p:nvPr/>
                    </p:nvPicPr>
                    <p:blipFill>
                      <a:blip r:embed="rId5"/>
                      <a:stretch>
                        <a:fillRect/>
                      </a:stretch>
                    </p:blipFill>
                    <p:spPr>
                      <a:xfrm>
                        <a:off x="1259632" y="1196752"/>
                        <a:ext cx="6613525" cy="4637088"/>
                      </a:xfrm>
                      <a:prstGeom prst="rect">
                        <a:avLst/>
                      </a:prstGeom>
                    </p:spPr>
                  </p:pic>
                </p:oleObj>
              </mc:Fallback>
            </mc:AlternateContent>
          </a:graphicData>
        </a:graphic>
      </p:graphicFrame>
      <p:sp>
        <p:nvSpPr>
          <p:cNvPr id="3" name="TextBox 2"/>
          <p:cNvSpPr txBox="1"/>
          <p:nvPr/>
        </p:nvSpPr>
        <p:spPr>
          <a:xfrm>
            <a:off x="1855839" y="4797152"/>
            <a:ext cx="482824" cy="400110"/>
          </a:xfrm>
          <a:prstGeom prst="rect">
            <a:avLst/>
          </a:prstGeom>
          <a:noFill/>
        </p:spPr>
        <p:txBody>
          <a:bodyPr wrap="none" rtlCol="0">
            <a:spAutoFit/>
          </a:bodyPr>
          <a:lstStyle/>
          <a:p>
            <a:r>
              <a:rPr lang="en-US" sz="2000" b="1" dirty="0" smtClean="0"/>
              <a:t>Ne</a:t>
            </a:r>
            <a:endParaRPr lang="ru-RU" sz="2000" b="1" dirty="0"/>
          </a:p>
        </p:txBody>
      </p:sp>
      <p:sp>
        <p:nvSpPr>
          <p:cNvPr id="13" name="TextBox 12"/>
          <p:cNvSpPr txBox="1"/>
          <p:nvPr/>
        </p:nvSpPr>
        <p:spPr>
          <a:xfrm>
            <a:off x="1544582" y="5419295"/>
            <a:ext cx="476412" cy="400110"/>
          </a:xfrm>
          <a:prstGeom prst="rect">
            <a:avLst/>
          </a:prstGeom>
          <a:noFill/>
        </p:spPr>
        <p:txBody>
          <a:bodyPr wrap="none" rtlCol="0">
            <a:spAutoFit/>
          </a:bodyPr>
          <a:lstStyle/>
          <a:p>
            <a:r>
              <a:rPr lang="en-US" sz="2000" b="1" dirty="0" smtClean="0"/>
              <a:t>He</a:t>
            </a:r>
            <a:endParaRPr lang="ru-RU" sz="2000" b="1" dirty="0"/>
          </a:p>
        </p:txBody>
      </p:sp>
      <p:sp>
        <p:nvSpPr>
          <p:cNvPr id="14" name="TextBox 13"/>
          <p:cNvSpPr txBox="1"/>
          <p:nvPr/>
        </p:nvSpPr>
        <p:spPr>
          <a:xfrm>
            <a:off x="2411760" y="4717423"/>
            <a:ext cx="431528" cy="400110"/>
          </a:xfrm>
          <a:prstGeom prst="rect">
            <a:avLst/>
          </a:prstGeom>
          <a:noFill/>
        </p:spPr>
        <p:txBody>
          <a:bodyPr wrap="none" rtlCol="0">
            <a:spAutoFit/>
          </a:bodyPr>
          <a:lstStyle/>
          <a:p>
            <a:r>
              <a:rPr lang="en-US" sz="2000" b="1" dirty="0" smtClean="0"/>
              <a:t>Ar</a:t>
            </a:r>
            <a:endParaRPr lang="ru-RU" sz="2000" b="1" dirty="0"/>
          </a:p>
        </p:txBody>
      </p:sp>
      <p:sp>
        <p:nvSpPr>
          <p:cNvPr id="15" name="TextBox 14"/>
          <p:cNvSpPr txBox="1"/>
          <p:nvPr/>
        </p:nvSpPr>
        <p:spPr>
          <a:xfrm>
            <a:off x="2786785" y="4149080"/>
            <a:ext cx="414344" cy="400110"/>
          </a:xfrm>
          <a:prstGeom prst="rect">
            <a:avLst/>
          </a:prstGeom>
          <a:noFill/>
        </p:spPr>
        <p:txBody>
          <a:bodyPr wrap="none" rtlCol="0">
            <a:spAutoFit/>
          </a:bodyPr>
          <a:lstStyle/>
          <a:p>
            <a:r>
              <a:rPr lang="en-US" sz="2000" b="1" dirty="0" smtClean="0"/>
              <a:t>Kr</a:t>
            </a:r>
            <a:endParaRPr lang="ru-RU" sz="2000" b="1" dirty="0"/>
          </a:p>
        </p:txBody>
      </p:sp>
      <p:sp>
        <p:nvSpPr>
          <p:cNvPr id="16" name="TextBox 15"/>
          <p:cNvSpPr txBox="1"/>
          <p:nvPr/>
        </p:nvSpPr>
        <p:spPr>
          <a:xfrm>
            <a:off x="3923928" y="4077072"/>
            <a:ext cx="450701" cy="400110"/>
          </a:xfrm>
          <a:prstGeom prst="rect">
            <a:avLst/>
          </a:prstGeom>
          <a:noFill/>
        </p:spPr>
        <p:txBody>
          <a:bodyPr wrap="none" rtlCol="0">
            <a:spAutoFit/>
          </a:bodyPr>
          <a:lstStyle/>
          <a:p>
            <a:r>
              <a:rPr lang="en-US" sz="2000" b="1" dirty="0" smtClean="0"/>
              <a:t>Xe</a:t>
            </a:r>
            <a:endParaRPr lang="ru-RU" sz="2000" b="1" dirty="0"/>
          </a:p>
        </p:txBody>
      </p:sp>
      <p:sp>
        <p:nvSpPr>
          <p:cNvPr id="17" name="TextBox 16"/>
          <p:cNvSpPr txBox="1"/>
          <p:nvPr/>
        </p:nvSpPr>
        <p:spPr>
          <a:xfrm>
            <a:off x="5004048" y="3861048"/>
            <a:ext cx="466794" cy="400110"/>
          </a:xfrm>
          <a:prstGeom prst="rect">
            <a:avLst/>
          </a:prstGeom>
          <a:noFill/>
        </p:spPr>
        <p:txBody>
          <a:bodyPr wrap="none" rtlCol="0">
            <a:spAutoFit/>
          </a:bodyPr>
          <a:lstStyle/>
          <a:p>
            <a:r>
              <a:rPr lang="en-US" sz="2000" b="1" dirty="0" smtClean="0"/>
              <a:t>Rn</a:t>
            </a:r>
            <a:endParaRPr lang="ru-RU" sz="2000" b="1" dirty="0"/>
          </a:p>
        </p:txBody>
      </p:sp>
      <p:sp>
        <p:nvSpPr>
          <p:cNvPr id="18" name="TextBox 17"/>
          <p:cNvSpPr txBox="1"/>
          <p:nvPr/>
        </p:nvSpPr>
        <p:spPr>
          <a:xfrm>
            <a:off x="6614529" y="1556792"/>
            <a:ext cx="907621" cy="400110"/>
          </a:xfrm>
          <a:prstGeom prst="rect">
            <a:avLst/>
          </a:prstGeom>
          <a:solidFill>
            <a:schemeClr val="bg1"/>
          </a:solidFill>
        </p:spPr>
        <p:txBody>
          <a:bodyPr wrap="none" rtlCol="0">
            <a:spAutoFit/>
          </a:bodyPr>
          <a:lstStyle/>
          <a:p>
            <a:r>
              <a:rPr lang="en-US" sz="2000" dirty="0" smtClean="0">
                <a:solidFill>
                  <a:schemeClr val="accent2">
                    <a:lumMod val="75000"/>
                  </a:schemeClr>
                </a:solidFill>
                <a:effectLst>
                  <a:outerShdw blurRad="38100" dist="38100" dir="2700000" algn="tl">
                    <a:srgbClr val="000000">
                      <a:alpha val="43137"/>
                    </a:srgbClr>
                  </a:outerShdw>
                </a:effectLst>
              </a:rPr>
              <a:t>boiling</a:t>
            </a:r>
            <a:endParaRPr lang="ru-RU" sz="2000" dirty="0">
              <a:solidFill>
                <a:schemeClr val="accent2">
                  <a:lumMod val="75000"/>
                </a:schemeClr>
              </a:solidFill>
              <a:effectLst>
                <a:outerShdw blurRad="38100" dist="38100" dir="2700000" algn="tl">
                  <a:srgbClr val="000000">
                    <a:alpha val="43137"/>
                  </a:srgbClr>
                </a:outerShdw>
              </a:effectLst>
            </a:endParaRPr>
          </a:p>
        </p:txBody>
      </p:sp>
      <p:sp>
        <p:nvSpPr>
          <p:cNvPr id="19" name="TextBox 18"/>
          <p:cNvSpPr txBox="1"/>
          <p:nvPr/>
        </p:nvSpPr>
        <p:spPr>
          <a:xfrm>
            <a:off x="6588224" y="2492896"/>
            <a:ext cx="978153" cy="400110"/>
          </a:xfrm>
          <a:prstGeom prst="rect">
            <a:avLst/>
          </a:prstGeom>
          <a:solidFill>
            <a:schemeClr val="bg1"/>
          </a:solidFill>
        </p:spPr>
        <p:txBody>
          <a:bodyPr wrap="none" rtlCol="0">
            <a:spAutoFit/>
          </a:bodyPr>
          <a:lstStyle/>
          <a:p>
            <a:r>
              <a:rPr lang="en-US" sz="2000" dirty="0" smtClean="0">
                <a:solidFill>
                  <a:schemeClr val="accent2">
                    <a:lumMod val="75000"/>
                  </a:schemeClr>
                </a:solidFill>
                <a:effectLst>
                  <a:outerShdw blurRad="38100" dist="38100" dir="2700000" algn="tl">
                    <a:srgbClr val="000000">
                      <a:alpha val="43137"/>
                    </a:srgbClr>
                  </a:outerShdw>
                </a:effectLst>
              </a:rPr>
              <a:t>melting</a:t>
            </a:r>
            <a:endParaRPr lang="ru-RU" sz="2000" dirty="0">
              <a:solidFill>
                <a:schemeClr val="accent2">
                  <a:lumMod val="75000"/>
                </a:schemeClr>
              </a:solidFill>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6300192" y="3024414"/>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68344" y="2644582"/>
            <a:ext cx="1506182" cy="707886"/>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room </a:t>
            </a:r>
          </a:p>
          <a:p>
            <a:r>
              <a:rPr lang="en-US" sz="2000" dirty="0" smtClean="0">
                <a:solidFill>
                  <a:srgbClr val="FF0000"/>
                </a:solidFill>
                <a:effectLst>
                  <a:outerShdw blurRad="38100" dist="38100" dir="2700000" algn="tl">
                    <a:srgbClr val="000000">
                      <a:alpha val="43137"/>
                    </a:srgbClr>
                  </a:outerShdw>
                </a:effectLst>
              </a:rPr>
              <a:t>temperature</a:t>
            </a:r>
            <a:endParaRPr lang="ru-RU" sz="2000"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3923928" y="5852664"/>
            <a:ext cx="1804276" cy="400110"/>
          </a:xfrm>
          <a:prstGeom prst="rect">
            <a:avLst/>
          </a:prstGeom>
          <a:solidFill>
            <a:schemeClr val="bg1"/>
          </a:solidFill>
        </p:spPr>
        <p:txBody>
          <a:bodyPr wrap="none" rtlCol="0">
            <a:spAutoFit/>
          </a:bodyPr>
          <a:lstStyle/>
          <a:p>
            <a:r>
              <a:rPr lang="en-US" sz="2000" dirty="0" smtClean="0"/>
              <a:t>Atomic</a:t>
            </a:r>
            <a:r>
              <a:rPr lang="en-US" sz="2000" dirty="0" smtClean="0">
                <a:effectLst>
                  <a:outerShdw blurRad="38100" dist="38100" dir="2700000" algn="tl">
                    <a:srgbClr val="000000">
                      <a:alpha val="43137"/>
                    </a:srgbClr>
                  </a:outerShdw>
                </a:effectLst>
              </a:rPr>
              <a:t> </a:t>
            </a:r>
            <a:r>
              <a:rPr lang="en-US" sz="2000" dirty="0" smtClean="0"/>
              <a:t>number</a:t>
            </a:r>
            <a:endParaRPr lang="ru-RU" sz="2000" dirty="0"/>
          </a:p>
        </p:txBody>
      </p:sp>
      <p:sp>
        <p:nvSpPr>
          <p:cNvPr id="26" name="TextBox 25"/>
          <p:cNvSpPr txBox="1"/>
          <p:nvPr/>
        </p:nvSpPr>
        <p:spPr>
          <a:xfrm rot="16200000">
            <a:off x="-9473" y="3004359"/>
            <a:ext cx="1930208" cy="400110"/>
          </a:xfrm>
          <a:prstGeom prst="rect">
            <a:avLst/>
          </a:prstGeom>
          <a:solidFill>
            <a:schemeClr val="bg1"/>
          </a:solidFill>
        </p:spPr>
        <p:txBody>
          <a:bodyPr wrap="none" rtlCol="0">
            <a:spAutoFit/>
          </a:bodyPr>
          <a:lstStyle/>
          <a:p>
            <a:r>
              <a:rPr lang="en-US" sz="2000" dirty="0" smtClean="0"/>
              <a:t>Temperature  (K)</a:t>
            </a:r>
            <a:endParaRPr lang="ru-RU" sz="2000" dirty="0"/>
          </a:p>
        </p:txBody>
      </p:sp>
      <p:sp>
        <p:nvSpPr>
          <p:cNvPr id="27" name="TextBox 26"/>
          <p:cNvSpPr txBox="1"/>
          <p:nvPr/>
        </p:nvSpPr>
        <p:spPr>
          <a:xfrm>
            <a:off x="3952504" y="960983"/>
            <a:ext cx="4795960" cy="307777"/>
          </a:xfrm>
          <a:prstGeom prst="rect">
            <a:avLst/>
          </a:prstGeom>
          <a:noFill/>
        </p:spPr>
        <p:txBody>
          <a:bodyPr wrap="square" rtlCol="0">
            <a:spAutoFit/>
          </a:bodyPr>
          <a:lstStyle/>
          <a:p>
            <a:r>
              <a:rPr lang="en-US" sz="1400" b="1" dirty="0" smtClean="0">
                <a:solidFill>
                  <a:schemeClr val="tx2"/>
                </a:solidFill>
                <a:latin typeface="Comic Sans MS" panose="030F0702030302020204" pitchFamily="66" charset="0"/>
                <a:ea typeface="Cambria" panose="02040503050406030204" pitchFamily="18" charset="0"/>
              </a:rPr>
              <a:t>P. Schwerdtfeger et al. Angewandte Chemie (2020)</a:t>
            </a:r>
            <a:endParaRPr lang="ru-RU" sz="1400" b="1" dirty="0">
              <a:solidFill>
                <a:schemeClr val="tx2"/>
              </a:solidFill>
              <a:latin typeface="Comic Sans MS" panose="030F0702030302020204" pitchFamily="66" charset="0"/>
              <a:ea typeface="Cambria" panose="02040503050406030204" pitchFamily="18" charset="0"/>
            </a:endParaRPr>
          </a:p>
        </p:txBody>
      </p:sp>
      <p:sp>
        <p:nvSpPr>
          <p:cNvPr id="28" name="TextBox 27"/>
          <p:cNvSpPr txBox="1"/>
          <p:nvPr/>
        </p:nvSpPr>
        <p:spPr>
          <a:xfrm>
            <a:off x="1851690" y="607326"/>
            <a:ext cx="1911101" cy="400110"/>
          </a:xfrm>
          <a:prstGeom prst="rect">
            <a:avLst/>
          </a:prstGeom>
          <a:noFill/>
        </p:spPr>
        <p:txBody>
          <a:bodyPr wrap="none" rtlCol="0">
            <a:spAutoFit/>
          </a:bodyPr>
          <a:lstStyle/>
          <a:p>
            <a:r>
              <a:rPr lang="en-GB" sz="2000" dirty="0" smtClean="0">
                <a:solidFill>
                  <a:schemeClr val="accent2">
                    <a:lumMod val="75000"/>
                  </a:schemeClr>
                </a:solidFill>
                <a:latin typeface="Arial Black" panose="020B0A04020102020204" pitchFamily="34" charset="0"/>
              </a:rPr>
              <a:t>Noble gases</a:t>
            </a:r>
            <a:endParaRPr lang="ru-RU" sz="2000" dirty="0">
              <a:solidFill>
                <a:schemeClr val="accent2">
                  <a:lumMod val="75000"/>
                </a:schemeClr>
              </a:solidFill>
              <a:latin typeface="Arial Black" panose="020B0A04020102020204" pitchFamily="34" charset="0"/>
            </a:endParaRPr>
          </a:p>
        </p:txBody>
      </p:sp>
      <p:sp>
        <p:nvSpPr>
          <p:cNvPr id="29" name="TextBox 28"/>
          <p:cNvSpPr txBox="1"/>
          <p:nvPr/>
        </p:nvSpPr>
        <p:spPr>
          <a:xfrm>
            <a:off x="5876806" y="2195572"/>
            <a:ext cx="351378" cy="369332"/>
          </a:xfrm>
          <a:prstGeom prst="rect">
            <a:avLst/>
          </a:prstGeom>
          <a:solidFill>
            <a:schemeClr val="bg1"/>
          </a:solidFill>
        </p:spPr>
        <p:txBody>
          <a:bodyPr wrap="none" rtlCol="0">
            <a:spAutoFit/>
          </a:bodyPr>
          <a:lstStyle/>
          <a:p>
            <a:r>
              <a:rPr lang="en-US" b="1" dirty="0" smtClean="0">
                <a:solidFill>
                  <a:schemeClr val="accent2">
                    <a:lumMod val="75000"/>
                  </a:schemeClr>
                </a:solidFill>
                <a:latin typeface="Arial Rounded MT Bold" panose="020F0704030504030204" pitchFamily="34" charset="0"/>
              </a:rPr>
              <a:t>R</a:t>
            </a:r>
            <a:endParaRPr lang="ru-RU" b="1" dirty="0">
              <a:solidFill>
                <a:schemeClr val="accent2">
                  <a:lumMod val="75000"/>
                </a:schemeClr>
              </a:solidFill>
            </a:endParaRPr>
          </a:p>
        </p:txBody>
      </p:sp>
      <p:sp>
        <p:nvSpPr>
          <p:cNvPr id="30" name="TextBox 29"/>
          <p:cNvSpPr txBox="1"/>
          <p:nvPr/>
        </p:nvSpPr>
        <p:spPr>
          <a:xfrm>
            <a:off x="6588224" y="3391837"/>
            <a:ext cx="526106" cy="369332"/>
          </a:xfrm>
          <a:prstGeom prst="rect">
            <a:avLst/>
          </a:prstGeom>
          <a:noFill/>
        </p:spPr>
        <p:txBody>
          <a:bodyPr wrap="none" rtlCol="0">
            <a:spAutoFit/>
          </a:bodyPr>
          <a:lstStyle/>
          <a:p>
            <a:r>
              <a:rPr lang="en-US" b="1" dirty="0" smtClean="0">
                <a:latin typeface="Arial Rounded MT Bold" panose="020F0704030504030204" pitchFamily="34" charset="0"/>
              </a:rPr>
              <a:t>NR</a:t>
            </a:r>
            <a:endParaRPr lang="ru-RU" b="1" dirty="0"/>
          </a:p>
        </p:txBody>
      </p:sp>
      <p:sp>
        <p:nvSpPr>
          <p:cNvPr id="24" name="TextBox 23"/>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grpSp>
        <p:nvGrpSpPr>
          <p:cNvPr id="5" name="Группа 4"/>
          <p:cNvGrpSpPr/>
          <p:nvPr/>
        </p:nvGrpSpPr>
        <p:grpSpPr>
          <a:xfrm>
            <a:off x="4438740" y="3661168"/>
            <a:ext cx="4296986" cy="786619"/>
            <a:chOff x="4438740" y="3661168"/>
            <a:chExt cx="4296986" cy="786619"/>
          </a:xfrm>
        </p:grpSpPr>
        <p:sp>
          <p:nvSpPr>
            <p:cNvPr id="20" name="TextBox 19"/>
            <p:cNvSpPr txBox="1"/>
            <p:nvPr/>
          </p:nvSpPr>
          <p:spPr>
            <a:xfrm>
              <a:off x="5580112" y="3709123"/>
              <a:ext cx="3155614" cy="738664"/>
            </a:xfrm>
            <a:prstGeom prst="rect">
              <a:avLst/>
            </a:prstGeom>
            <a:solidFill>
              <a:schemeClr val="bg1"/>
            </a:solidFill>
          </p:spPr>
          <p:txBody>
            <a:bodyPr wrap="square" rtlCol="0">
              <a:spAutoFit/>
            </a:bodyPr>
            <a:lstStyle/>
            <a:p>
              <a:pPr algn="r"/>
              <a:r>
                <a:rPr lang="en-US" sz="1400" b="1" dirty="0" smtClean="0">
                  <a:solidFill>
                    <a:schemeClr val="tx2"/>
                  </a:solidFill>
                  <a:latin typeface="Comic Sans MS" panose="030F0702030302020204" pitchFamily="66" charset="0"/>
                </a:rPr>
                <a:t>According </a:t>
              </a:r>
              <a:r>
                <a:rPr lang="en-US" sz="1400" b="1" dirty="0">
                  <a:solidFill>
                    <a:schemeClr val="tx2"/>
                  </a:solidFill>
                  <a:latin typeface="Comic Sans MS" panose="030F0702030302020204" pitchFamily="66" charset="0"/>
                </a:rPr>
                <a:t>to </a:t>
              </a:r>
              <a:endParaRPr lang="en-US" sz="1400" b="1" dirty="0" smtClean="0">
                <a:solidFill>
                  <a:schemeClr val="tx2"/>
                </a:solidFill>
                <a:latin typeface="Comic Sans MS" panose="030F0702030302020204" pitchFamily="66" charset="0"/>
              </a:endParaRPr>
            </a:p>
            <a:p>
              <a:pPr algn="r"/>
              <a:r>
                <a:rPr lang="en-US" sz="1400" b="1" dirty="0" smtClean="0">
                  <a:solidFill>
                    <a:schemeClr val="tx2"/>
                  </a:solidFill>
                  <a:latin typeface="Comic Sans MS" panose="030F0702030302020204" pitchFamily="66" charset="0"/>
                </a:rPr>
                <a:t>V</a:t>
              </a:r>
              <a:r>
                <a:rPr lang="en-US" sz="1400" b="1" dirty="0">
                  <a:solidFill>
                    <a:schemeClr val="tx2"/>
                  </a:solidFill>
                  <a:latin typeface="Comic Sans MS" panose="030F0702030302020204" pitchFamily="66" charset="0"/>
                </a:rPr>
                <a:t>. </a:t>
              </a:r>
              <a:r>
                <a:rPr lang="en-US" sz="1400" b="1" dirty="0" err="1">
                  <a:solidFill>
                    <a:schemeClr val="tx2"/>
                  </a:solidFill>
                  <a:latin typeface="Comic Sans MS" panose="030F0702030302020204" pitchFamily="66" charset="0"/>
                </a:rPr>
                <a:t>Pershina</a:t>
              </a:r>
              <a:r>
                <a:rPr lang="en-US" sz="1400" b="1" dirty="0">
                  <a:solidFill>
                    <a:schemeClr val="tx2"/>
                  </a:solidFill>
                  <a:latin typeface="Comic Sans MS" panose="030F0702030302020204" pitchFamily="66" charset="0"/>
                </a:rPr>
                <a:t>, V. </a:t>
              </a:r>
              <a:r>
                <a:rPr lang="en-US" sz="1400" b="1" dirty="0" err="1">
                  <a:solidFill>
                    <a:schemeClr val="tx2"/>
                  </a:solidFill>
                  <a:latin typeface="Comic Sans MS" panose="030F0702030302020204" pitchFamily="66" charset="0"/>
                </a:rPr>
                <a:t>Shabaev</a:t>
              </a:r>
              <a:r>
                <a:rPr lang="en-US" sz="1400" b="1" dirty="0">
                  <a:solidFill>
                    <a:schemeClr val="tx2"/>
                  </a:solidFill>
                  <a:latin typeface="Comic Sans MS" panose="030F0702030302020204" pitchFamily="66" charset="0"/>
                </a:rPr>
                <a:t> </a:t>
              </a:r>
              <a:r>
                <a:rPr lang="en-US" sz="1400" b="1" dirty="0" smtClean="0">
                  <a:solidFill>
                    <a:schemeClr val="tx2"/>
                  </a:solidFill>
                  <a:latin typeface="Comic Sans MS" panose="030F0702030302020204" pitchFamily="66" charset="0"/>
                </a:rPr>
                <a:t>et al., </a:t>
              </a:r>
            </a:p>
            <a:p>
              <a:pPr algn="r"/>
              <a:r>
                <a:rPr lang="en-US" sz="1400" b="1" dirty="0" smtClean="0">
                  <a:solidFill>
                    <a:schemeClr val="tx2"/>
                  </a:solidFill>
                  <a:latin typeface="Comic Sans MS" panose="030F0702030302020204" pitchFamily="66" charset="0"/>
                </a:rPr>
                <a:t>in the 94</a:t>
              </a:r>
              <a:r>
                <a:rPr lang="en-US" sz="1400" b="1" dirty="0">
                  <a:solidFill>
                    <a:schemeClr val="tx2"/>
                  </a:solidFill>
                  <a:latin typeface="Comic Sans MS" panose="030F0702030302020204" pitchFamily="66" charset="0"/>
                </a:rPr>
                <a:t>% </a:t>
              </a:r>
              <a:r>
                <a:rPr lang="en-US" sz="1400" b="1" dirty="0" err="1" smtClean="0">
                  <a:solidFill>
                    <a:schemeClr val="tx2"/>
                  </a:solidFill>
                  <a:latin typeface="Comic Sans MS" panose="030F0702030302020204" pitchFamily="66" charset="0"/>
                </a:rPr>
                <a:t>Og</a:t>
              </a:r>
              <a:r>
                <a:rPr lang="ru-RU" sz="1400" b="1" dirty="0" smtClean="0">
                  <a:solidFill>
                    <a:schemeClr val="tx2"/>
                  </a:solidFill>
                  <a:latin typeface="Comic Sans MS" panose="030F0702030302020204" pitchFamily="66" charset="0"/>
                </a:rPr>
                <a:t> </a:t>
              </a:r>
              <a:r>
                <a:rPr lang="en-US" sz="1400" b="1" dirty="0" smtClean="0">
                  <a:solidFill>
                    <a:schemeClr val="tx2"/>
                  </a:solidFill>
                  <a:latin typeface="Comic Sans MS" panose="030F0702030302020204" pitchFamily="66" charset="0"/>
                </a:rPr>
                <a:t>is a noble gas</a:t>
              </a:r>
            </a:p>
          </p:txBody>
        </p:sp>
        <p:sp>
          <p:nvSpPr>
            <p:cNvPr id="4" name="Дуга 3"/>
            <p:cNvSpPr/>
            <p:nvPr/>
          </p:nvSpPr>
          <p:spPr>
            <a:xfrm rot="21110543">
              <a:off x="4438740" y="3661168"/>
              <a:ext cx="2659614" cy="340145"/>
            </a:xfrm>
            <a:prstGeom prst="arc">
              <a:avLst>
                <a:gd name="adj1" fmla="val 11952716"/>
                <a:gd name="adj2" fmla="val 20523780"/>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Tree>
    <p:extLst>
      <p:ext uri="{BB962C8B-B14F-4D97-AF65-F5344CB8AC3E}">
        <p14:creationId xmlns:p14="http://schemas.microsoft.com/office/powerpoint/2010/main" val="15655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2267744" y="1340768"/>
            <a:ext cx="5038752" cy="2369880"/>
          </a:xfrm>
          <a:prstGeom prst="rect">
            <a:avLst/>
          </a:prstGeom>
          <a:noFill/>
        </p:spPr>
        <p:txBody>
          <a:bodyPr wrap="none">
            <a:spAutoFit/>
          </a:bodyPr>
          <a:lstStyle/>
          <a:p>
            <a:pPr>
              <a:defRPr/>
            </a:pPr>
            <a:endParaRPr lang="en-US" sz="2800" dirty="0">
              <a:effectLst>
                <a:outerShdw blurRad="38100" dist="38100" dir="2700000" algn="tl">
                  <a:srgbClr val="000000">
                    <a:alpha val="43137"/>
                  </a:srgbClr>
                </a:outerShdw>
              </a:effectLst>
              <a:latin typeface="Comic Sans MS" panose="030F0702030302020204" pitchFamily="66" charset="0"/>
              <a:cs typeface="Arial" charset="0"/>
            </a:endParaRPr>
          </a:p>
          <a:p>
            <a:pPr>
              <a:defRPr/>
            </a:pPr>
            <a:endParaRPr lang="en-US"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defRPr/>
            </a:pP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defRPr/>
            </a:pPr>
            <a:r>
              <a:rPr lang="en-US" sz="3600" dirty="0" smtClean="0">
                <a:effectLst>
                  <a:outerShdw blurRad="38100" dist="38100" dir="2700000" algn="tl">
                    <a:srgbClr val="000000">
                      <a:alpha val="43137"/>
                    </a:srgbClr>
                  </a:outerShdw>
                </a:effectLst>
              </a:rPr>
              <a:t>Periodic </a:t>
            </a:r>
            <a:r>
              <a:rPr lang="en-US" sz="3600" dirty="0">
                <a:effectLst>
                  <a:outerShdw blurRad="38100" dist="38100" dir="2700000" algn="tl">
                    <a:srgbClr val="000000">
                      <a:alpha val="43137"/>
                    </a:srgbClr>
                  </a:outerShdw>
                </a:effectLst>
              </a:rPr>
              <a:t>T</a:t>
            </a:r>
            <a:r>
              <a:rPr lang="en-US" sz="3600" dirty="0" smtClean="0">
                <a:effectLst>
                  <a:outerShdw blurRad="38100" dist="38100" dir="2700000" algn="tl">
                    <a:srgbClr val="000000">
                      <a:alpha val="43137"/>
                    </a:srgbClr>
                  </a:outerShdw>
                </a:effectLst>
              </a:rPr>
              <a:t>able </a:t>
            </a:r>
            <a:endParaRPr lang="ru-RU" sz="3600" dirty="0" smtClean="0">
              <a:effectLst>
                <a:outerShdw blurRad="38100" dist="38100" dir="2700000" algn="tl">
                  <a:srgbClr val="000000">
                    <a:alpha val="43137"/>
                  </a:srgbClr>
                </a:outerShdw>
              </a:effectLst>
            </a:endParaRPr>
          </a:p>
          <a:p>
            <a:pPr algn="ctr">
              <a:defRPr/>
            </a:pPr>
            <a:r>
              <a:rPr lang="en-US" sz="3600" dirty="0" smtClean="0">
                <a:effectLst>
                  <a:outerShdw blurRad="38100" dist="38100" dir="2700000" algn="tl">
                    <a:srgbClr val="000000">
                      <a:alpha val="43137"/>
                    </a:srgbClr>
                  </a:outerShdw>
                </a:effectLst>
              </a:rPr>
              <a:t>for </a:t>
            </a:r>
            <a:r>
              <a:rPr lang="en-US" sz="3600" dirty="0">
                <a:effectLst>
                  <a:outerShdw blurRad="38100" dist="38100" dir="2700000" algn="tl">
                    <a:srgbClr val="000000">
                      <a:alpha val="43137"/>
                    </a:srgbClr>
                  </a:outerShdw>
                </a:effectLst>
              </a:rPr>
              <a:t>elements with Z&gt;121</a:t>
            </a:r>
            <a:endParaRPr lang="ru-RU"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6069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2308853505"/>
              </p:ext>
            </p:extLst>
          </p:nvPr>
        </p:nvGraphicFramePr>
        <p:xfrm>
          <a:off x="3278396" y="1649424"/>
          <a:ext cx="4956677" cy="4104456"/>
        </p:xfrm>
        <a:graphic>
          <a:graphicData uri="http://schemas.openxmlformats.org/presentationml/2006/ole">
            <mc:AlternateContent xmlns:mc="http://schemas.openxmlformats.org/markup-compatibility/2006">
              <mc:Choice xmlns:v="urn:schemas-microsoft-com:vml" Requires="v">
                <p:oleObj spid="_x0000_s77863" name="CorelDRAW" r:id="rId4" imgW="3850560" imgH="3191760" progId="CorelDraw.Graphic.21">
                  <p:embed/>
                </p:oleObj>
              </mc:Choice>
              <mc:Fallback>
                <p:oleObj name="CorelDRAW" r:id="rId4" imgW="3850560" imgH="3191760" progId="CorelDraw.Graphic.21">
                  <p:embed/>
                  <p:pic>
                    <p:nvPicPr>
                      <p:cNvPr id="0" name=""/>
                      <p:cNvPicPr/>
                      <p:nvPr/>
                    </p:nvPicPr>
                    <p:blipFill>
                      <a:blip r:embed="rId5"/>
                      <a:stretch>
                        <a:fillRect/>
                      </a:stretch>
                    </p:blipFill>
                    <p:spPr>
                      <a:xfrm>
                        <a:off x="3278396" y="1649424"/>
                        <a:ext cx="4956677" cy="4104456"/>
                      </a:xfrm>
                      <a:prstGeom prst="rect">
                        <a:avLst/>
                      </a:prstGeom>
                    </p:spPr>
                  </p:pic>
                </p:oleObj>
              </mc:Fallback>
            </mc:AlternateContent>
          </a:graphicData>
        </a:graphic>
      </p:graphicFrame>
      <p:sp>
        <p:nvSpPr>
          <p:cNvPr id="6" name="TextBox 5"/>
          <p:cNvSpPr txBox="1"/>
          <p:nvPr/>
        </p:nvSpPr>
        <p:spPr>
          <a:xfrm>
            <a:off x="2771891" y="5185948"/>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-1.0</a:t>
            </a:r>
            <a:endParaRPr lang="ru-RU" sz="2000" dirty="0">
              <a:effectLst>
                <a:outerShdw blurRad="38100" dist="38100" dir="2700000" algn="tl">
                  <a:srgbClr val="000000">
                    <a:alpha val="43137"/>
                  </a:srgbClr>
                </a:outerShdw>
              </a:effectLst>
            </a:endParaRPr>
          </a:p>
        </p:txBody>
      </p:sp>
      <p:sp>
        <p:nvSpPr>
          <p:cNvPr id="8" name="TextBox 7"/>
          <p:cNvSpPr txBox="1"/>
          <p:nvPr/>
        </p:nvSpPr>
        <p:spPr>
          <a:xfrm>
            <a:off x="2783796" y="4244789"/>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-0.8</a:t>
            </a:r>
            <a:endParaRPr lang="ru-RU" sz="2000" dirty="0">
              <a:effectLst>
                <a:outerShdw blurRad="38100" dist="38100" dir="2700000" algn="tl">
                  <a:srgbClr val="000000">
                    <a:alpha val="43137"/>
                  </a:srgbClr>
                </a:outerShdw>
              </a:effectLst>
            </a:endParaRPr>
          </a:p>
        </p:txBody>
      </p:sp>
      <p:sp>
        <p:nvSpPr>
          <p:cNvPr id="9" name="TextBox 8"/>
          <p:cNvSpPr txBox="1"/>
          <p:nvPr/>
        </p:nvSpPr>
        <p:spPr>
          <a:xfrm>
            <a:off x="2761382" y="3301542"/>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-0.6</a:t>
            </a:r>
            <a:endParaRPr lang="ru-RU" sz="2000" dirty="0">
              <a:effectLst>
                <a:outerShdw blurRad="38100" dist="38100" dir="2700000" algn="tl">
                  <a:srgbClr val="000000">
                    <a:alpha val="43137"/>
                  </a:srgbClr>
                </a:outerShdw>
              </a:effectLst>
            </a:endParaRPr>
          </a:p>
        </p:txBody>
      </p:sp>
      <p:sp>
        <p:nvSpPr>
          <p:cNvPr id="10" name="TextBox 9"/>
          <p:cNvSpPr txBox="1"/>
          <p:nvPr/>
        </p:nvSpPr>
        <p:spPr>
          <a:xfrm>
            <a:off x="2770522" y="2361254"/>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-0.4</a:t>
            </a:r>
            <a:endParaRPr lang="ru-RU" sz="2000" dirty="0">
              <a:effectLst>
                <a:outerShdw blurRad="38100" dist="38100" dir="2700000" algn="tl">
                  <a:srgbClr val="000000">
                    <a:alpha val="43137"/>
                  </a:srgbClr>
                </a:outerShdw>
              </a:effectLst>
            </a:endParaRPr>
          </a:p>
        </p:txBody>
      </p:sp>
      <p:sp>
        <p:nvSpPr>
          <p:cNvPr id="12" name="TextBox 11"/>
          <p:cNvSpPr txBox="1"/>
          <p:nvPr/>
        </p:nvSpPr>
        <p:spPr>
          <a:xfrm>
            <a:off x="3255267"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120</a:t>
            </a:r>
            <a:endParaRPr lang="ru-RU" sz="2000" dirty="0">
              <a:effectLst>
                <a:outerShdw blurRad="38100" dist="38100" dir="2700000" algn="tl">
                  <a:srgbClr val="000000">
                    <a:alpha val="43137"/>
                  </a:srgbClr>
                </a:outerShdw>
              </a:effectLst>
            </a:endParaRPr>
          </a:p>
        </p:txBody>
      </p:sp>
      <p:sp>
        <p:nvSpPr>
          <p:cNvPr id="13" name="TextBox 12"/>
          <p:cNvSpPr txBox="1"/>
          <p:nvPr/>
        </p:nvSpPr>
        <p:spPr>
          <a:xfrm>
            <a:off x="4057124" y="5632498"/>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130</a:t>
            </a:r>
            <a:endParaRPr lang="ru-RU" sz="2000" dirty="0">
              <a:effectLst>
                <a:outerShdw blurRad="38100" dist="38100" dir="2700000" algn="tl">
                  <a:srgbClr val="000000">
                    <a:alpha val="43137"/>
                  </a:srgbClr>
                </a:outerShdw>
              </a:effectLst>
            </a:endParaRPr>
          </a:p>
        </p:txBody>
      </p:sp>
      <p:sp>
        <p:nvSpPr>
          <p:cNvPr id="14" name="TextBox 13"/>
          <p:cNvSpPr txBox="1"/>
          <p:nvPr/>
        </p:nvSpPr>
        <p:spPr>
          <a:xfrm>
            <a:off x="4882213" y="5630117"/>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140</a:t>
            </a:r>
            <a:endParaRPr lang="ru-RU" sz="2000" dirty="0">
              <a:effectLst>
                <a:outerShdw blurRad="38100" dist="38100" dir="2700000" algn="tl">
                  <a:srgbClr val="000000">
                    <a:alpha val="43137"/>
                  </a:srgbClr>
                </a:outerShdw>
              </a:effectLst>
            </a:endParaRPr>
          </a:p>
        </p:txBody>
      </p:sp>
      <p:sp>
        <p:nvSpPr>
          <p:cNvPr id="15" name="TextBox 14"/>
          <p:cNvSpPr txBox="1"/>
          <p:nvPr/>
        </p:nvSpPr>
        <p:spPr>
          <a:xfrm>
            <a:off x="5711972" y="563726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150</a:t>
            </a:r>
            <a:endParaRPr lang="ru-RU" sz="2000" dirty="0">
              <a:effectLst>
                <a:outerShdw blurRad="38100" dist="38100" dir="2700000" algn="tl">
                  <a:srgbClr val="000000">
                    <a:alpha val="43137"/>
                  </a:srgbClr>
                </a:outerShdw>
              </a:effectLst>
            </a:endParaRPr>
          </a:p>
        </p:txBody>
      </p:sp>
      <p:sp>
        <p:nvSpPr>
          <p:cNvPr id="16" name="TextBox 15"/>
          <p:cNvSpPr txBox="1"/>
          <p:nvPr/>
        </p:nvSpPr>
        <p:spPr>
          <a:xfrm>
            <a:off x="6525489"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160</a:t>
            </a:r>
            <a:endParaRPr lang="ru-RU" sz="2000" dirty="0">
              <a:effectLst>
                <a:outerShdw blurRad="38100" dist="38100" dir="2700000" algn="tl">
                  <a:srgbClr val="000000">
                    <a:alpha val="43137"/>
                  </a:srgbClr>
                </a:outerShdw>
              </a:effectLst>
            </a:endParaRPr>
          </a:p>
        </p:txBody>
      </p:sp>
      <p:sp>
        <p:nvSpPr>
          <p:cNvPr id="17" name="TextBox 16"/>
          <p:cNvSpPr txBox="1"/>
          <p:nvPr/>
        </p:nvSpPr>
        <p:spPr>
          <a:xfrm>
            <a:off x="7344859" y="563971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170</a:t>
            </a:r>
            <a:endParaRPr lang="ru-RU" sz="2000" dirty="0">
              <a:effectLst>
                <a:outerShdw blurRad="38100" dist="38100" dir="2700000" algn="tl">
                  <a:srgbClr val="000000">
                    <a:alpha val="43137"/>
                  </a:srgbClr>
                </a:outerShdw>
              </a:effectLst>
            </a:endParaRPr>
          </a:p>
        </p:txBody>
      </p:sp>
      <p:sp>
        <p:nvSpPr>
          <p:cNvPr id="19" name="TextBox 18"/>
          <p:cNvSpPr txBox="1"/>
          <p:nvPr/>
        </p:nvSpPr>
        <p:spPr>
          <a:xfrm rot="16200000">
            <a:off x="675364" y="3560752"/>
            <a:ext cx="3790205"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1s-electron binding energy  (MeV) </a:t>
            </a:r>
            <a:endParaRPr lang="ru-RU" sz="2000" dirty="0">
              <a:effectLst>
                <a:outerShdw blurRad="38100" dist="38100" dir="2700000" algn="tl">
                  <a:srgbClr val="000000">
                    <a:alpha val="43137"/>
                  </a:srgbClr>
                </a:outerShdw>
              </a:effectLst>
            </a:endParaRPr>
          </a:p>
        </p:txBody>
      </p:sp>
      <p:sp>
        <p:nvSpPr>
          <p:cNvPr id="20" name="TextBox 19"/>
          <p:cNvSpPr txBox="1"/>
          <p:nvPr/>
        </p:nvSpPr>
        <p:spPr>
          <a:xfrm>
            <a:off x="5711972" y="6053226"/>
            <a:ext cx="180427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Atomic number</a:t>
            </a:r>
            <a:endParaRPr lang="ru-RU" sz="2000" dirty="0">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7942350" y="4845241"/>
            <a:ext cx="1" cy="432048"/>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31957" y="4413193"/>
            <a:ext cx="898003" cy="400110"/>
          </a:xfrm>
          <a:prstGeom prst="rect">
            <a:avLst/>
          </a:prstGeom>
          <a:noFill/>
        </p:spPr>
        <p:txBody>
          <a:bodyPr wrap="none" rtlCol="0">
            <a:spAutoFit/>
          </a:bodyPr>
          <a:lstStyle/>
          <a:p>
            <a:r>
              <a:rPr lang="en-US" sz="2000" b="1" dirty="0">
                <a:solidFill>
                  <a:srgbClr val="C00000"/>
                </a:solidFill>
                <a:effectLst>
                  <a:outerShdw blurRad="38100" dist="38100" dir="2700000" algn="tl">
                    <a:srgbClr val="000000">
                      <a:alpha val="43137"/>
                    </a:srgbClr>
                  </a:outerShdw>
                </a:effectLst>
              </a:rPr>
              <a:t>173.17</a:t>
            </a:r>
            <a:endParaRPr lang="ru-RU" sz="2000" b="1" dirty="0">
              <a:solidFill>
                <a:srgbClr val="C00000"/>
              </a:solidFill>
              <a:effectLst>
                <a:outerShdw blurRad="38100" dist="38100" dir="2700000" algn="tl">
                  <a:srgbClr val="000000">
                    <a:alpha val="43137"/>
                  </a:srgbClr>
                </a:outerShdw>
              </a:effectLst>
            </a:endParaRPr>
          </a:p>
        </p:txBody>
      </p:sp>
      <p:sp>
        <p:nvSpPr>
          <p:cNvPr id="23" name="TextBox 22"/>
          <p:cNvSpPr txBox="1"/>
          <p:nvPr/>
        </p:nvSpPr>
        <p:spPr>
          <a:xfrm>
            <a:off x="4516670" y="1722294"/>
            <a:ext cx="4591834" cy="338554"/>
          </a:xfrm>
          <a:prstGeom prst="rect">
            <a:avLst/>
          </a:prstGeom>
          <a:noFill/>
        </p:spPr>
        <p:txBody>
          <a:bodyPr wrap="none" rtlCol="0">
            <a:spAutoFit/>
          </a:bodyPr>
          <a:lstStyle/>
          <a:p>
            <a:r>
              <a:rPr lang="en-US" sz="1600" b="1" dirty="0">
                <a:solidFill>
                  <a:schemeClr val="tx2"/>
                </a:solidFill>
              </a:rPr>
              <a:t>P. </a:t>
            </a:r>
            <a:r>
              <a:rPr lang="en-US" sz="1600" b="1" dirty="0" err="1">
                <a:solidFill>
                  <a:schemeClr val="tx2"/>
                </a:solidFill>
              </a:rPr>
              <a:t>Indelicato</a:t>
            </a:r>
            <a:r>
              <a:rPr lang="en-US" sz="1600" b="1" dirty="0">
                <a:solidFill>
                  <a:schemeClr val="tx2"/>
                </a:solidFill>
              </a:rPr>
              <a:t> et al. </a:t>
            </a:r>
            <a:r>
              <a:rPr lang="en-US" sz="1600" b="1" dirty="0" err="1">
                <a:solidFill>
                  <a:schemeClr val="tx2"/>
                </a:solidFill>
              </a:rPr>
              <a:t>Theor</a:t>
            </a:r>
            <a:r>
              <a:rPr lang="en-US" sz="1600" b="1" dirty="0">
                <a:solidFill>
                  <a:schemeClr val="tx2"/>
                </a:solidFill>
              </a:rPr>
              <a:t>. </a:t>
            </a:r>
            <a:r>
              <a:rPr lang="en-US" sz="1600" b="1" dirty="0" err="1">
                <a:solidFill>
                  <a:schemeClr val="tx2"/>
                </a:solidFill>
              </a:rPr>
              <a:t>Chim</a:t>
            </a:r>
            <a:r>
              <a:rPr lang="en-US" sz="1600" b="1" dirty="0">
                <a:solidFill>
                  <a:schemeClr val="tx2"/>
                </a:solidFill>
              </a:rPr>
              <a:t>. </a:t>
            </a:r>
            <a:r>
              <a:rPr lang="en-US" sz="1600" b="1" dirty="0" err="1">
                <a:solidFill>
                  <a:schemeClr val="tx2"/>
                </a:solidFill>
              </a:rPr>
              <a:t>Acta</a:t>
            </a:r>
            <a:r>
              <a:rPr lang="en-US" sz="1600" b="1" dirty="0">
                <a:solidFill>
                  <a:schemeClr val="tx2"/>
                </a:solidFill>
              </a:rPr>
              <a:t> </a:t>
            </a:r>
            <a:r>
              <a:rPr lang="en-US" sz="1600" b="1" u="sng" dirty="0">
                <a:solidFill>
                  <a:schemeClr val="tx2"/>
                </a:solidFill>
              </a:rPr>
              <a:t>120</a:t>
            </a:r>
            <a:r>
              <a:rPr lang="en-US" sz="1600" b="1" dirty="0">
                <a:solidFill>
                  <a:schemeClr val="tx2"/>
                </a:solidFill>
              </a:rPr>
              <a:t>, 495 (2011)</a:t>
            </a:r>
            <a:endParaRPr lang="ru-RU" sz="1600" b="1" dirty="0">
              <a:solidFill>
                <a:schemeClr val="tx2"/>
              </a:solidFill>
            </a:endParaRPr>
          </a:p>
        </p:txBody>
      </p:sp>
      <p:sp>
        <p:nvSpPr>
          <p:cNvPr id="2" name="Овал 1"/>
          <p:cNvSpPr/>
          <p:nvPr/>
        </p:nvSpPr>
        <p:spPr>
          <a:xfrm>
            <a:off x="3278396" y="1657600"/>
            <a:ext cx="144016" cy="14401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Соединительная линия уступом 3"/>
          <p:cNvCxnSpPr/>
          <p:nvPr/>
        </p:nvCxnSpPr>
        <p:spPr>
          <a:xfrm rot="5400000">
            <a:off x="3287986" y="1128173"/>
            <a:ext cx="563865" cy="41066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62931" y="658784"/>
            <a:ext cx="888385" cy="430887"/>
          </a:xfrm>
          <a:prstGeom prst="rect">
            <a:avLst/>
          </a:prstGeom>
          <a:noFill/>
        </p:spPr>
        <p:txBody>
          <a:bodyPr wrap="none" rtlCol="0">
            <a:spAutoFit/>
          </a:bodyPr>
          <a:lstStyle/>
          <a:p>
            <a:r>
              <a:rPr lang="en-US" sz="2200" b="1" dirty="0">
                <a:solidFill>
                  <a:srgbClr val="0070C0"/>
                </a:solidFill>
              </a:rPr>
              <a:t>Z=118</a:t>
            </a:r>
            <a:endParaRPr lang="ru-RU" sz="2200" b="1" dirty="0">
              <a:solidFill>
                <a:srgbClr val="0070C0"/>
              </a:solidFill>
            </a:endParaRPr>
          </a:p>
        </p:txBody>
      </p:sp>
      <p:sp>
        <p:nvSpPr>
          <p:cNvPr id="27" name="TextBox 26"/>
          <p:cNvSpPr txBox="1"/>
          <p:nvPr/>
        </p:nvSpPr>
        <p:spPr>
          <a:xfrm>
            <a:off x="1698872" y="1218352"/>
            <a:ext cx="1636987" cy="707886"/>
          </a:xfrm>
          <a:prstGeom prst="rect">
            <a:avLst/>
          </a:prstGeom>
          <a:noFill/>
        </p:spPr>
        <p:txBody>
          <a:bodyPr wrap="none" rtlCol="0">
            <a:spAutoFit/>
          </a:bodyPr>
          <a:lstStyle/>
          <a:p>
            <a:r>
              <a:rPr lang="en-US" sz="2000" b="1" dirty="0">
                <a:solidFill>
                  <a:srgbClr val="0070C0"/>
                </a:solidFill>
                <a:latin typeface="Clarendon BT" panose="02040704040505020204" pitchFamily="18" charset="0"/>
              </a:rPr>
              <a:t>SHE </a:t>
            </a:r>
          </a:p>
          <a:p>
            <a:r>
              <a:rPr lang="en-US" sz="2000" b="1" dirty="0">
                <a:solidFill>
                  <a:srgbClr val="0070C0"/>
                </a:solidFill>
                <a:latin typeface="Clarendon BT" panose="02040704040505020204" pitchFamily="18" charset="0"/>
              </a:rPr>
              <a:t>Z=112-118</a:t>
            </a:r>
          </a:p>
        </p:txBody>
      </p:sp>
      <p:sp>
        <p:nvSpPr>
          <p:cNvPr id="25" name="TextBox 24"/>
          <p:cNvSpPr txBox="1"/>
          <p:nvPr/>
        </p:nvSpPr>
        <p:spPr>
          <a:xfrm>
            <a:off x="115540" y="142287"/>
            <a:ext cx="5990743" cy="707886"/>
          </a:xfrm>
          <a:prstGeom prst="rect">
            <a:avLst/>
          </a:prstGeom>
          <a:noFill/>
        </p:spPr>
        <p:txBody>
          <a:bodyPr wrap="none" rtlCol="0">
            <a:spAutoFit/>
          </a:bodyPr>
          <a:lstStyle/>
          <a:p>
            <a:r>
              <a:rPr lang="en-US" sz="2000" b="1" dirty="0" smtClean="0">
                <a:solidFill>
                  <a:srgbClr val="0000CC"/>
                </a:solidFill>
                <a:latin typeface="Comic Sans MS" panose="030F0702030302020204" pitchFamily="66" charset="0"/>
              </a:rPr>
              <a:t>relativistic </a:t>
            </a:r>
            <a:r>
              <a:rPr lang="en-US" sz="2000" b="1" dirty="0">
                <a:solidFill>
                  <a:srgbClr val="0000CC"/>
                </a:solidFill>
                <a:latin typeface="Comic Sans MS" panose="030F0702030302020204" pitchFamily="66" charset="0"/>
              </a:rPr>
              <a:t>effect will manifest itself already </a:t>
            </a:r>
            <a:endParaRPr lang="en-US" sz="2000" b="1" dirty="0" smtClean="0">
              <a:solidFill>
                <a:srgbClr val="0000CC"/>
              </a:solidFill>
              <a:latin typeface="Comic Sans MS" panose="030F0702030302020204" pitchFamily="66" charset="0"/>
            </a:endParaRPr>
          </a:p>
          <a:p>
            <a:r>
              <a:rPr lang="en-US" sz="2000" b="1" dirty="0" smtClean="0">
                <a:solidFill>
                  <a:srgbClr val="0000CC"/>
                </a:solidFill>
                <a:latin typeface="Comic Sans MS" panose="030F0702030302020204" pitchFamily="66" charset="0"/>
              </a:rPr>
              <a:t>in </a:t>
            </a:r>
            <a:r>
              <a:rPr lang="en-US" sz="2000" b="1" dirty="0">
                <a:solidFill>
                  <a:srgbClr val="0000CC"/>
                </a:solidFill>
                <a:latin typeface="Comic Sans MS" panose="030F0702030302020204" pitchFamily="66" charset="0"/>
              </a:rPr>
              <a:t>synthesized </a:t>
            </a:r>
            <a:r>
              <a:rPr lang="en-US" sz="2000" b="1" dirty="0" smtClean="0">
                <a:solidFill>
                  <a:srgbClr val="0000CC"/>
                </a:solidFill>
                <a:latin typeface="Comic Sans MS" panose="030F0702030302020204" pitchFamily="66" charset="0"/>
              </a:rPr>
              <a:t>SHEs</a:t>
            </a:r>
            <a:endParaRPr lang="en-US" sz="2000" b="1" dirty="0">
              <a:solidFill>
                <a:srgbClr val="0000CC"/>
              </a:solidFill>
              <a:latin typeface="Comic Sans MS" panose="030F0702030302020204" pitchFamily="66" charset="0"/>
            </a:endParaRPr>
          </a:p>
        </p:txBody>
      </p:sp>
      <p:sp>
        <p:nvSpPr>
          <p:cNvPr id="3" name="TextBox 2"/>
          <p:cNvSpPr txBox="1"/>
          <p:nvPr/>
        </p:nvSpPr>
        <p:spPr>
          <a:xfrm>
            <a:off x="4121026" y="2570221"/>
            <a:ext cx="3886577" cy="1323439"/>
          </a:xfrm>
          <a:prstGeom prst="rect">
            <a:avLst/>
          </a:prstGeom>
          <a:solidFill>
            <a:schemeClr val="bg1"/>
          </a:solidFill>
        </p:spPr>
        <p:txBody>
          <a:bodyPr wrap="none" rtlCol="0">
            <a:spAutoFit/>
          </a:bodyPr>
          <a:lstStyle/>
          <a:p>
            <a:r>
              <a:rPr lang="en-US" sz="2000" b="1" dirty="0">
                <a:solidFill>
                  <a:schemeClr val="tx1">
                    <a:lumMod val="95000"/>
                    <a:lumOff val="5000"/>
                  </a:schemeClr>
                </a:solidFill>
              </a:rPr>
              <a:t>In this area the “relativistic effect”</a:t>
            </a:r>
          </a:p>
          <a:p>
            <a:r>
              <a:rPr lang="en-US" sz="2000" b="1" dirty="0">
                <a:solidFill>
                  <a:schemeClr val="tx1">
                    <a:lumMod val="95000"/>
                    <a:lumOff val="5000"/>
                  </a:schemeClr>
                </a:solidFill>
              </a:rPr>
              <a:t>will have a strong influence on the</a:t>
            </a:r>
          </a:p>
          <a:p>
            <a:r>
              <a:rPr lang="en-US" sz="2000" b="1" dirty="0">
                <a:solidFill>
                  <a:schemeClr val="tx1">
                    <a:lumMod val="95000"/>
                    <a:lumOff val="5000"/>
                  </a:schemeClr>
                </a:solidFill>
              </a:rPr>
              <a:t>electronic structure and chemistry </a:t>
            </a:r>
          </a:p>
          <a:p>
            <a:r>
              <a:rPr lang="en-US" sz="2000" b="1" dirty="0">
                <a:solidFill>
                  <a:schemeClr val="tx1">
                    <a:lumMod val="95000"/>
                    <a:lumOff val="5000"/>
                  </a:schemeClr>
                </a:solidFill>
              </a:rPr>
              <a:t>of the heaviest elements</a:t>
            </a:r>
          </a:p>
        </p:txBody>
      </p:sp>
      <p:sp>
        <p:nvSpPr>
          <p:cNvPr id="28" name="TextBox 27"/>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879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p:nvPr/>
        </p:nvPicPr>
        <p:blipFill rotWithShape="1">
          <a:blip r:embed="rId3">
            <a:extLst>
              <a:ext uri="{28A0092B-C50C-407E-A947-70E740481C1C}">
                <a14:useLocalDpi xmlns:a14="http://schemas.microsoft.com/office/drawing/2010/main" val="0"/>
              </a:ext>
            </a:extLst>
          </a:blip>
          <a:srcRect b="5634"/>
          <a:stretch/>
        </p:blipFill>
        <p:spPr bwMode="auto">
          <a:xfrm>
            <a:off x="587102" y="620688"/>
            <a:ext cx="7881114" cy="4706456"/>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379190" y="260648"/>
            <a:ext cx="4713021" cy="769441"/>
          </a:xfrm>
          <a:prstGeom prst="rect">
            <a:avLst/>
          </a:prstGeom>
          <a:noFill/>
        </p:spPr>
        <p:txBody>
          <a:bodyPr wrap="none" rtlCol="0">
            <a:spAutoFit/>
          </a:bodyPr>
          <a:lstStyle/>
          <a:p>
            <a:pPr algn="ctr"/>
            <a:r>
              <a:rPr lang="en-US" sz="2400" b="1" dirty="0">
                <a:solidFill>
                  <a:srgbClr val="0067B4"/>
                </a:solidFill>
                <a:latin typeface="+mn-lt"/>
              </a:rPr>
              <a:t>Periodic Table </a:t>
            </a:r>
            <a:endParaRPr lang="ru-RU" sz="2400" b="1" dirty="0" smtClean="0">
              <a:solidFill>
                <a:srgbClr val="0067B4"/>
              </a:solidFill>
              <a:latin typeface="+mn-lt"/>
            </a:endParaRPr>
          </a:p>
          <a:p>
            <a:pPr algn="ctr"/>
            <a:r>
              <a:rPr lang="en-US" sz="2000" b="1" dirty="0" smtClean="0">
                <a:solidFill>
                  <a:srgbClr val="0067B4"/>
                </a:solidFill>
                <a:latin typeface="+mn-lt"/>
              </a:rPr>
              <a:t>calculated in </a:t>
            </a:r>
            <a:r>
              <a:rPr lang="en-US" sz="2000" b="1" dirty="0">
                <a:solidFill>
                  <a:srgbClr val="0067B4"/>
                </a:solidFill>
                <a:latin typeface="+mn-lt"/>
              </a:rPr>
              <a:t>the relativistic approximation</a:t>
            </a:r>
            <a:endParaRPr lang="ru-RU" sz="2000" b="1" dirty="0">
              <a:solidFill>
                <a:srgbClr val="0067B4"/>
              </a:solidFill>
              <a:latin typeface="+mn-lt"/>
            </a:endParaRPr>
          </a:p>
        </p:txBody>
      </p:sp>
      <p:grpSp>
        <p:nvGrpSpPr>
          <p:cNvPr id="11" name="Группа 10"/>
          <p:cNvGrpSpPr/>
          <p:nvPr/>
        </p:nvGrpSpPr>
        <p:grpSpPr>
          <a:xfrm>
            <a:off x="7954852" y="3356249"/>
            <a:ext cx="453392" cy="541023"/>
            <a:chOff x="8655703" y="3650336"/>
            <a:chExt cx="453392" cy="541023"/>
          </a:xfrm>
        </p:grpSpPr>
        <p:sp>
          <p:nvSpPr>
            <p:cNvPr id="8" name="Прямоугольник 7"/>
            <p:cNvSpPr/>
            <p:nvPr/>
          </p:nvSpPr>
          <p:spPr>
            <a:xfrm>
              <a:off x="8655703" y="3721796"/>
              <a:ext cx="426243"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9" name="TextBox 8"/>
            <p:cNvSpPr txBox="1"/>
            <p:nvPr/>
          </p:nvSpPr>
          <p:spPr>
            <a:xfrm>
              <a:off x="8657227" y="3650336"/>
              <a:ext cx="451277" cy="338554"/>
            </a:xfrm>
            <a:prstGeom prst="rect">
              <a:avLst/>
            </a:prstGeom>
            <a:noFill/>
          </p:spPr>
          <p:txBody>
            <a:bodyPr wrap="none" rtlCol="0">
              <a:spAutoFit/>
            </a:bodyPr>
            <a:lstStyle/>
            <a:p>
              <a:r>
                <a:rPr lang="en-US" sz="1600" b="1" dirty="0" smtClean="0">
                  <a:latin typeface="Arial Narrow" panose="020B0606020202030204" pitchFamily="34" charset="0"/>
                </a:rPr>
                <a:t>118</a:t>
              </a:r>
              <a:endParaRPr lang="ru-RU" sz="1600" b="1" dirty="0">
                <a:latin typeface="Arial Narrow" panose="020B0606020202030204" pitchFamily="34" charset="0"/>
              </a:endParaRPr>
            </a:p>
          </p:txBody>
        </p:sp>
        <p:sp>
          <p:nvSpPr>
            <p:cNvPr id="10" name="TextBox 9"/>
            <p:cNvSpPr txBox="1"/>
            <p:nvPr/>
          </p:nvSpPr>
          <p:spPr>
            <a:xfrm>
              <a:off x="8658331" y="3868194"/>
              <a:ext cx="450764" cy="323165"/>
            </a:xfrm>
            <a:prstGeom prst="rect">
              <a:avLst/>
            </a:prstGeom>
            <a:noFill/>
          </p:spPr>
          <p:txBody>
            <a:bodyPr wrap="none" rtlCol="0">
              <a:spAutoFit/>
            </a:bodyPr>
            <a:lstStyle/>
            <a:p>
              <a:r>
                <a:rPr lang="en-US" sz="1500" b="1" dirty="0" err="1" smtClean="0">
                  <a:latin typeface="Arial" panose="020B0604020202020204" pitchFamily="34" charset="0"/>
                  <a:cs typeface="Arial" panose="020B0604020202020204" pitchFamily="34" charset="0"/>
                </a:rPr>
                <a:t>Og</a:t>
              </a:r>
              <a:endParaRPr lang="ru-RU" sz="1500" b="1" dirty="0">
                <a:latin typeface="Arial" panose="020B0604020202020204" pitchFamily="34" charset="0"/>
                <a:cs typeface="Arial" panose="020B0604020202020204" pitchFamily="34" charset="0"/>
              </a:endParaRPr>
            </a:p>
          </p:txBody>
        </p:sp>
      </p:grpSp>
      <p:cxnSp>
        <p:nvCxnSpPr>
          <p:cNvPr id="30" name="Прямая соединительная линия 29"/>
          <p:cNvCxnSpPr/>
          <p:nvPr/>
        </p:nvCxnSpPr>
        <p:spPr>
          <a:xfrm flipV="1">
            <a:off x="667916" y="3862139"/>
            <a:ext cx="1709862" cy="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550428" y="3854995"/>
            <a:ext cx="1775678" cy="505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3" name="Прямая соединительная линия 42"/>
          <p:cNvCxnSpPr/>
          <p:nvPr/>
        </p:nvCxnSpPr>
        <p:spPr>
          <a:xfrm flipV="1">
            <a:off x="587102" y="3857376"/>
            <a:ext cx="1717380" cy="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Группа 39"/>
          <p:cNvGrpSpPr/>
          <p:nvPr/>
        </p:nvGrpSpPr>
        <p:grpSpPr>
          <a:xfrm>
            <a:off x="539552" y="2994356"/>
            <a:ext cx="7863650" cy="1268784"/>
            <a:chOff x="132026" y="4985665"/>
            <a:chExt cx="7863650" cy="1395663"/>
          </a:xfrm>
        </p:grpSpPr>
        <p:grpSp>
          <p:nvGrpSpPr>
            <p:cNvPr id="39" name="Группа 38"/>
            <p:cNvGrpSpPr/>
            <p:nvPr/>
          </p:nvGrpSpPr>
          <p:grpSpPr>
            <a:xfrm>
              <a:off x="132026" y="5883780"/>
              <a:ext cx="1775678" cy="497548"/>
              <a:chOff x="132026" y="5883780"/>
              <a:chExt cx="1775678" cy="497548"/>
            </a:xfrm>
          </p:grpSpPr>
          <p:sp>
            <p:nvSpPr>
              <p:cNvPr id="28" name="Прямоугольник 27"/>
              <p:cNvSpPr/>
              <p:nvPr/>
            </p:nvSpPr>
            <p:spPr>
              <a:xfrm>
                <a:off x="204526" y="5907209"/>
                <a:ext cx="1512168" cy="474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99764" y="5937470"/>
                <a:ext cx="435780" cy="43204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14" name="TextBox 13"/>
              <p:cNvSpPr txBox="1"/>
              <p:nvPr/>
            </p:nvSpPr>
            <p:spPr>
              <a:xfrm>
                <a:off x="132026" y="5883780"/>
                <a:ext cx="566565" cy="338554"/>
              </a:xfrm>
              <a:prstGeom prst="rect">
                <a:avLst/>
              </a:prstGeom>
              <a:noFill/>
            </p:spPr>
            <p:txBody>
              <a:bodyPr wrap="none" rtlCol="0">
                <a:spAutoFit/>
              </a:bodyPr>
              <a:lstStyle/>
              <a:p>
                <a:r>
                  <a:rPr lang="en-US" sz="1600" b="1" dirty="0" smtClean="0">
                    <a:latin typeface="Arial Narrow" panose="020B0606020202030204" pitchFamily="34" charset="0"/>
                  </a:rPr>
                  <a:t>(119)</a:t>
                </a:r>
                <a:endParaRPr lang="ru-RU" sz="1600" b="1" dirty="0">
                  <a:latin typeface="Arial Narrow" panose="020B0606020202030204" pitchFamily="34" charset="0"/>
                </a:endParaRPr>
              </a:p>
            </p:txBody>
          </p:sp>
          <p:sp>
            <p:nvSpPr>
              <p:cNvPr id="16" name="Прямоугольник 15"/>
              <p:cNvSpPr/>
              <p:nvPr/>
            </p:nvSpPr>
            <p:spPr>
              <a:xfrm>
                <a:off x="634089" y="5938613"/>
                <a:ext cx="435780" cy="43204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17" name="Прямоугольник 16"/>
              <p:cNvSpPr/>
              <p:nvPr/>
            </p:nvSpPr>
            <p:spPr>
              <a:xfrm>
                <a:off x="1068414" y="5939756"/>
                <a:ext cx="435780"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18" name="TextBox 17"/>
              <p:cNvSpPr txBox="1"/>
              <p:nvPr/>
            </p:nvSpPr>
            <p:spPr>
              <a:xfrm>
                <a:off x="567912" y="5889687"/>
                <a:ext cx="575799" cy="338554"/>
              </a:xfrm>
              <a:prstGeom prst="rect">
                <a:avLst/>
              </a:prstGeom>
              <a:noFill/>
            </p:spPr>
            <p:txBody>
              <a:bodyPr wrap="none" rtlCol="0">
                <a:spAutoFit/>
              </a:bodyPr>
              <a:lstStyle/>
              <a:p>
                <a:r>
                  <a:rPr lang="en-US" sz="1600" b="1" dirty="0" smtClean="0">
                    <a:latin typeface="Arial Narrow" panose="020B0606020202030204" pitchFamily="34" charset="0"/>
                  </a:rPr>
                  <a:t>(120)</a:t>
                </a:r>
                <a:endParaRPr lang="ru-RU" sz="1600" b="1" dirty="0">
                  <a:latin typeface="Arial Narrow" panose="020B0606020202030204" pitchFamily="34" charset="0"/>
                </a:endParaRPr>
              </a:p>
            </p:txBody>
          </p:sp>
          <p:sp>
            <p:nvSpPr>
              <p:cNvPr id="19" name="TextBox 18"/>
              <p:cNvSpPr txBox="1"/>
              <p:nvPr/>
            </p:nvSpPr>
            <p:spPr>
              <a:xfrm>
                <a:off x="995544" y="5891615"/>
                <a:ext cx="575799" cy="338554"/>
              </a:xfrm>
              <a:prstGeom prst="rect">
                <a:avLst/>
              </a:prstGeom>
              <a:noFill/>
            </p:spPr>
            <p:txBody>
              <a:bodyPr wrap="none" rtlCol="0">
                <a:spAutoFit/>
              </a:bodyPr>
              <a:lstStyle/>
              <a:p>
                <a:r>
                  <a:rPr lang="en-US" sz="1600" b="1" dirty="0" smtClean="0">
                    <a:latin typeface="Arial Narrow" panose="020B0606020202030204" pitchFamily="34" charset="0"/>
                  </a:rPr>
                  <a:t>(121)</a:t>
                </a:r>
                <a:endParaRPr lang="ru-RU" sz="1600" b="1" dirty="0">
                  <a:latin typeface="Arial Narrow" panose="020B0606020202030204" pitchFamily="34" charset="0"/>
                </a:endParaRPr>
              </a:p>
            </p:txBody>
          </p:sp>
          <p:cxnSp>
            <p:nvCxnSpPr>
              <p:cNvPr id="24" name="Прямая со стрелкой 23"/>
              <p:cNvCxnSpPr/>
              <p:nvPr/>
            </p:nvCxnSpPr>
            <p:spPr>
              <a:xfrm>
                <a:off x="1506609" y="6016982"/>
                <a:ext cx="21602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514312" y="6114173"/>
                <a:ext cx="21602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1828009" y="6286252"/>
                <a:ext cx="7687"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1511947" y="6216572"/>
                <a:ext cx="21602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Прямоугольник 37"/>
              <p:cNvSpPr/>
              <p:nvPr/>
            </p:nvSpPr>
            <p:spPr>
              <a:xfrm>
                <a:off x="1722633" y="6222334"/>
                <a:ext cx="185071" cy="147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p:cNvGrpSpPr/>
            <p:nvPr/>
          </p:nvGrpSpPr>
          <p:grpSpPr>
            <a:xfrm>
              <a:off x="190763" y="4985665"/>
              <a:ext cx="7804913" cy="1379981"/>
              <a:chOff x="746575" y="3190529"/>
              <a:chExt cx="7804913" cy="1379981"/>
            </a:xfrm>
          </p:grpSpPr>
          <p:sp>
            <p:nvSpPr>
              <p:cNvPr id="2" name="Прямоугольник 1"/>
              <p:cNvSpPr/>
              <p:nvPr/>
            </p:nvSpPr>
            <p:spPr>
              <a:xfrm>
                <a:off x="6814000" y="3190529"/>
                <a:ext cx="1737488" cy="9704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46575" y="3667256"/>
                <a:ext cx="877859" cy="903254"/>
              </a:xfrm>
              <a:prstGeom prst="rect">
                <a:avLst/>
              </a:prstGeom>
              <a:noFill/>
              <a:ln w="57150">
                <a:solidFill>
                  <a:srgbClr val="378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6699"/>
                  </a:solidFill>
                </a:endParaRPr>
              </a:p>
            </p:txBody>
          </p:sp>
        </p:grpSp>
      </p:grpSp>
      <p:sp>
        <p:nvSpPr>
          <p:cNvPr id="7" name="TextBox 6"/>
          <p:cNvSpPr txBox="1"/>
          <p:nvPr/>
        </p:nvSpPr>
        <p:spPr>
          <a:xfrm>
            <a:off x="6969520" y="2714702"/>
            <a:ext cx="1088760" cy="707886"/>
          </a:xfrm>
          <a:prstGeom prst="rect">
            <a:avLst/>
          </a:prstGeom>
          <a:solidFill>
            <a:schemeClr val="bg1"/>
          </a:solidFill>
        </p:spPr>
        <p:txBody>
          <a:bodyPr wrap="none" rtlCol="0">
            <a:spAutoFit/>
          </a:bodyPr>
          <a:lstStyle/>
          <a:p>
            <a:pPr algn="ctr"/>
            <a:r>
              <a:rPr lang="en-US" sz="2000" dirty="0" smtClean="0">
                <a:solidFill>
                  <a:srgbClr val="006699"/>
                </a:solidFill>
                <a:latin typeface="Clarendon Blk BT" panose="02040905050505020204" pitchFamily="18" charset="0"/>
              </a:rPr>
              <a:t>SHE</a:t>
            </a:r>
          </a:p>
          <a:p>
            <a:pPr algn="ctr"/>
            <a:r>
              <a:rPr lang="en-US" sz="2000" dirty="0" smtClean="0">
                <a:solidFill>
                  <a:srgbClr val="006699"/>
                </a:solidFill>
                <a:latin typeface="Clarendon Blk BT" panose="02040905050505020204" pitchFamily="18" charset="0"/>
              </a:rPr>
              <a:t>known</a:t>
            </a:r>
            <a:endParaRPr lang="ru-RU" sz="2000" dirty="0">
              <a:solidFill>
                <a:srgbClr val="006699"/>
              </a:solidFill>
            </a:endParaRPr>
          </a:p>
        </p:txBody>
      </p:sp>
      <p:sp>
        <p:nvSpPr>
          <p:cNvPr id="31" name="TextBox 30"/>
          <p:cNvSpPr txBox="1"/>
          <p:nvPr/>
        </p:nvSpPr>
        <p:spPr>
          <a:xfrm>
            <a:off x="633484" y="3011336"/>
            <a:ext cx="788999" cy="400110"/>
          </a:xfrm>
          <a:prstGeom prst="rect">
            <a:avLst/>
          </a:prstGeom>
          <a:solidFill>
            <a:schemeClr val="bg1"/>
          </a:solidFill>
        </p:spPr>
        <p:txBody>
          <a:bodyPr wrap="none" rtlCol="0">
            <a:spAutoFit/>
          </a:bodyPr>
          <a:lstStyle/>
          <a:p>
            <a:r>
              <a:rPr lang="en-US" sz="2000" dirty="0" smtClean="0">
                <a:solidFill>
                  <a:srgbClr val="37894C"/>
                </a:solidFill>
                <a:latin typeface="Clarendon Blk BT" panose="02040905050505020204" pitchFamily="18" charset="0"/>
              </a:rPr>
              <a:t>next</a:t>
            </a:r>
            <a:endParaRPr lang="ru-RU" sz="2000" dirty="0">
              <a:solidFill>
                <a:srgbClr val="37894C"/>
              </a:solidFill>
            </a:endParaRPr>
          </a:p>
        </p:txBody>
      </p:sp>
      <p:grpSp>
        <p:nvGrpSpPr>
          <p:cNvPr id="20" name="Группа 19"/>
          <p:cNvGrpSpPr/>
          <p:nvPr/>
        </p:nvGrpSpPr>
        <p:grpSpPr>
          <a:xfrm>
            <a:off x="1453354" y="3857300"/>
            <a:ext cx="7493820" cy="466403"/>
            <a:chOff x="1446211" y="3835871"/>
            <a:chExt cx="7493820" cy="466403"/>
          </a:xfrm>
        </p:grpSpPr>
        <p:grpSp>
          <p:nvGrpSpPr>
            <p:cNvPr id="15" name="Группа 14"/>
            <p:cNvGrpSpPr/>
            <p:nvPr/>
          </p:nvGrpSpPr>
          <p:grpSpPr>
            <a:xfrm>
              <a:off x="1446211" y="3835871"/>
              <a:ext cx="1339882" cy="435617"/>
              <a:chOff x="2046685" y="3436907"/>
              <a:chExt cx="1339882" cy="435617"/>
            </a:xfrm>
          </p:grpSpPr>
          <p:sp>
            <p:nvSpPr>
              <p:cNvPr id="33" name="Прямоугольник 32"/>
              <p:cNvSpPr/>
              <p:nvPr/>
            </p:nvSpPr>
            <p:spPr>
              <a:xfrm>
                <a:off x="2070840" y="3436907"/>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34" name="TextBox 33"/>
              <p:cNvSpPr txBox="1"/>
              <p:nvPr/>
            </p:nvSpPr>
            <p:spPr>
              <a:xfrm>
                <a:off x="2046685" y="3481818"/>
                <a:ext cx="482824" cy="353943"/>
              </a:xfrm>
              <a:prstGeom prst="rect">
                <a:avLst/>
              </a:prstGeom>
              <a:noFill/>
            </p:spPr>
            <p:txBody>
              <a:bodyPr wrap="none" rtlCol="0">
                <a:spAutoFit/>
              </a:bodyPr>
              <a:lstStyle/>
              <a:p>
                <a:r>
                  <a:rPr lang="ru-RU"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21</a:t>
                </a:r>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44" name="Прямоугольник 43"/>
              <p:cNvSpPr/>
              <p:nvPr/>
            </p:nvSpPr>
            <p:spPr>
              <a:xfrm>
                <a:off x="2503010" y="3439304"/>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FFFF00"/>
                  </a:solidFill>
                </a:endParaRPr>
              </a:p>
            </p:txBody>
          </p:sp>
          <p:sp>
            <p:nvSpPr>
              <p:cNvPr id="45" name="Прямоугольник 44"/>
              <p:cNvSpPr/>
              <p:nvPr/>
            </p:nvSpPr>
            <p:spPr>
              <a:xfrm>
                <a:off x="2935058" y="3441701"/>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FFFF00"/>
                  </a:solidFill>
                </a:endParaRPr>
              </a:p>
            </p:txBody>
          </p:sp>
          <p:sp>
            <p:nvSpPr>
              <p:cNvPr id="37" name="TextBox 36"/>
              <p:cNvSpPr txBox="1"/>
              <p:nvPr/>
            </p:nvSpPr>
            <p:spPr>
              <a:xfrm>
                <a:off x="2442522" y="3493865"/>
                <a:ext cx="482824" cy="353943"/>
              </a:xfrm>
              <a:prstGeom prst="rect">
                <a:avLst/>
              </a:prstGeom>
              <a:noFill/>
            </p:spPr>
            <p:txBody>
              <a:bodyPr wrap="none" rtlCol="0">
                <a:spAutoFit/>
              </a:bodyPr>
              <a:lstStyle/>
              <a:p>
                <a:r>
                  <a:rPr lang="ru-RU"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22</a:t>
                </a:r>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42" name="TextBox 41"/>
              <p:cNvSpPr txBox="1"/>
              <p:nvPr/>
            </p:nvSpPr>
            <p:spPr>
              <a:xfrm>
                <a:off x="2903743" y="3486722"/>
                <a:ext cx="482824" cy="353943"/>
              </a:xfrm>
              <a:prstGeom prst="rect">
                <a:avLst/>
              </a:prstGeom>
              <a:noFill/>
            </p:spPr>
            <p:txBody>
              <a:bodyPr wrap="none" rtlCol="0">
                <a:spAutoFit/>
              </a:bodyPr>
              <a:lstStyle/>
              <a:p>
                <a:r>
                  <a:rPr lang="ru-RU"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23</a:t>
                </a:r>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grpSp>
        <p:sp>
          <p:nvSpPr>
            <p:cNvPr id="46" name="TextBox 45"/>
            <p:cNvSpPr txBox="1"/>
            <p:nvPr/>
          </p:nvSpPr>
          <p:spPr bwMode="auto">
            <a:xfrm>
              <a:off x="2822085" y="3902164"/>
              <a:ext cx="6117946" cy="400110"/>
            </a:xfrm>
            <a:prstGeom prst="rect">
              <a:avLst/>
            </a:prstGeom>
            <a:noFill/>
          </p:spPr>
          <p:txBody>
            <a:bodyPr wrap="square">
              <a:spAutoFit/>
            </a:bodyPr>
            <a:lstStyle/>
            <a:p>
              <a:pPr>
                <a:defRPr/>
              </a:pPr>
              <a:r>
                <a:rPr lang="en-US" sz="2000" b="1" dirty="0" smtClean="0">
                  <a:solidFill>
                    <a:srgbClr val="C00000"/>
                  </a:solidFill>
                  <a:effectLst>
                    <a:outerShdw blurRad="38100" dist="38100" dir="2700000" algn="tl">
                      <a:srgbClr val="000000">
                        <a:alpha val="43137"/>
                      </a:srgbClr>
                    </a:outerShdw>
                  </a:effectLst>
                  <a:latin typeface="Arial Narrow" panose="020B0606020202030204" pitchFamily="34" charset="0"/>
                  <a:cs typeface="Arial" charset="0"/>
                </a:rPr>
                <a:t>The group difference will be greatly depressed or disappear</a:t>
              </a:r>
              <a:endParaRPr lang="ru-RU" sz="2000" b="1" dirty="0">
                <a:solidFill>
                  <a:srgbClr val="C00000"/>
                </a:solidFill>
                <a:effectLst>
                  <a:outerShdw blurRad="38100" dist="38100" dir="2700000" algn="tl">
                    <a:srgbClr val="000000">
                      <a:alpha val="43137"/>
                    </a:srgbClr>
                  </a:outerShdw>
                </a:effectLst>
                <a:latin typeface="Arial Narrow" panose="020B0606020202030204" pitchFamily="34" charset="0"/>
                <a:cs typeface="Arial" charset="0"/>
              </a:endParaRPr>
            </a:p>
          </p:txBody>
        </p:sp>
      </p:grpSp>
      <p:grpSp>
        <p:nvGrpSpPr>
          <p:cNvPr id="12" name="Группа 11"/>
          <p:cNvGrpSpPr/>
          <p:nvPr/>
        </p:nvGrpSpPr>
        <p:grpSpPr>
          <a:xfrm>
            <a:off x="436013" y="5341258"/>
            <a:ext cx="3124117" cy="433220"/>
            <a:chOff x="436013" y="5341258"/>
            <a:chExt cx="3124117" cy="433220"/>
          </a:xfrm>
        </p:grpSpPr>
        <p:sp>
          <p:nvSpPr>
            <p:cNvPr id="55" name="TextBox 54"/>
            <p:cNvSpPr txBox="1"/>
            <p:nvPr/>
          </p:nvSpPr>
          <p:spPr>
            <a:xfrm>
              <a:off x="1443846" y="5383772"/>
              <a:ext cx="184731" cy="353943"/>
            </a:xfrm>
            <a:prstGeom prst="rect">
              <a:avLst/>
            </a:prstGeom>
            <a:noFill/>
          </p:spPr>
          <p:txBody>
            <a:bodyPr wrap="none" rtlCol="0">
              <a:spAutoFit/>
            </a:bodyPr>
            <a:lstStyle/>
            <a:p>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56" name="Прямоугольник 55"/>
            <p:cNvSpPr/>
            <p:nvPr/>
          </p:nvSpPr>
          <p:spPr>
            <a:xfrm>
              <a:off x="1900171" y="5341258"/>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FFFF00"/>
                </a:solidFill>
              </a:endParaRPr>
            </a:p>
          </p:txBody>
        </p:sp>
        <p:sp>
          <p:nvSpPr>
            <p:cNvPr id="57" name="Прямоугольник 56"/>
            <p:cNvSpPr/>
            <p:nvPr/>
          </p:nvSpPr>
          <p:spPr>
            <a:xfrm>
              <a:off x="2332219" y="5343655"/>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FFFF00"/>
                </a:solidFill>
              </a:endParaRPr>
            </a:p>
          </p:txBody>
        </p:sp>
        <p:sp>
          <p:nvSpPr>
            <p:cNvPr id="58" name="TextBox 57"/>
            <p:cNvSpPr txBox="1"/>
            <p:nvPr/>
          </p:nvSpPr>
          <p:spPr>
            <a:xfrm>
              <a:off x="1839683" y="5395819"/>
              <a:ext cx="482824" cy="353943"/>
            </a:xfrm>
            <a:prstGeom prst="rect">
              <a:avLst/>
            </a:prstGeom>
            <a:noFill/>
          </p:spPr>
          <p:txBody>
            <a:bodyPr wrap="none" rtlCol="0">
              <a:spAutoFit/>
            </a:bodyPr>
            <a:lstStyle/>
            <a:p>
              <a:r>
                <a:rPr lang="ru-RU"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22</a:t>
              </a:r>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2300904" y="5388676"/>
              <a:ext cx="482824" cy="353943"/>
            </a:xfrm>
            <a:prstGeom prst="rect">
              <a:avLst/>
            </a:prstGeom>
            <a:noFill/>
          </p:spPr>
          <p:txBody>
            <a:bodyPr wrap="none" rtlCol="0">
              <a:spAutoFit/>
            </a:bodyPr>
            <a:lstStyle/>
            <a:p>
              <a:r>
                <a:rPr lang="ru-RU"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rgbClr val="FFFF00"/>
                  </a:solidFill>
                  <a:effectLst>
                    <a:outerShdw blurRad="38100" dist="38100" dir="2700000" algn="tl">
                      <a:srgbClr val="000000">
                        <a:alpha val="43137"/>
                      </a:srgbClr>
                    </a:outerShdw>
                  </a:effectLst>
                  <a:latin typeface="Arial Narrow" panose="020B0606020202030204" pitchFamily="34" charset="0"/>
                </a:rPr>
                <a:t>23</a:t>
              </a:r>
              <a:endParaRPr lang="ru-RU" sz="17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cxnSp>
          <p:nvCxnSpPr>
            <p:cNvPr id="21" name="Прямая соединительная линия 20"/>
            <p:cNvCxnSpPr/>
            <p:nvPr/>
          </p:nvCxnSpPr>
          <p:spPr>
            <a:xfrm>
              <a:off x="1692328" y="5499987"/>
              <a:ext cx="191566"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1692328" y="5609529"/>
              <a:ext cx="191566"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6013" y="5363692"/>
              <a:ext cx="1293944" cy="338554"/>
            </a:xfrm>
            <a:prstGeom prst="rect">
              <a:avLst/>
            </a:prstGeom>
            <a:noFill/>
          </p:spPr>
          <p:txBody>
            <a:bodyPr wrap="none" rtlCol="0">
              <a:spAutoFit/>
            </a:bodyPr>
            <a:lstStyle/>
            <a:p>
              <a:r>
                <a:rPr lang="en-US" sz="1600" dirty="0" err="1" smtClean="0">
                  <a:effectLst>
                    <a:outerShdw blurRad="38100" dist="38100" dir="2700000" algn="tl">
                      <a:srgbClr val="000000">
                        <a:alpha val="43137"/>
                      </a:srgbClr>
                    </a:outerShdw>
                  </a:effectLst>
                  <a:latin typeface="Arial Narrow" panose="020B0606020202030204" pitchFamily="34" charset="0"/>
                </a:rPr>
                <a:t>Superactinides</a:t>
              </a:r>
              <a:endParaRPr lang="ru-RU" sz="1600" dirty="0">
                <a:effectLst>
                  <a:outerShdw blurRad="38100" dist="38100" dir="2700000" algn="tl">
                    <a:srgbClr val="000000">
                      <a:alpha val="43137"/>
                    </a:srgbClr>
                  </a:outerShdw>
                </a:effectLst>
                <a:latin typeface="Arial Narrow" panose="020B0606020202030204" pitchFamily="34" charset="0"/>
              </a:endParaRPr>
            </a:p>
          </p:txBody>
        </p:sp>
        <p:sp>
          <p:nvSpPr>
            <p:cNvPr id="62" name="TextBox 61"/>
            <p:cNvSpPr txBox="1"/>
            <p:nvPr/>
          </p:nvSpPr>
          <p:spPr>
            <a:xfrm>
              <a:off x="2729453" y="5388676"/>
              <a:ext cx="830677" cy="353943"/>
            </a:xfrm>
            <a:prstGeom prst="rect">
              <a:avLst/>
            </a:prstGeom>
            <a:noFill/>
          </p:spPr>
          <p:txBody>
            <a:bodyPr wrap="none" rtlCol="0">
              <a:spAutoFit/>
            </a:bodyPr>
            <a:lstStyle/>
            <a:p>
              <a:r>
                <a:rPr lang="en-US" sz="1700" b="1" dirty="0" smtClean="0">
                  <a:solidFill>
                    <a:schemeClr val="bg2">
                      <a:lumMod val="50000"/>
                    </a:schemeClr>
                  </a:solidFill>
                  <a:effectLst>
                    <a:outerShdw blurRad="38100" dist="38100" dir="2700000" algn="tl">
                      <a:srgbClr val="000000">
                        <a:alpha val="43137"/>
                      </a:srgbClr>
                    </a:outerShdw>
                  </a:effectLst>
                  <a:latin typeface="Arial Narrow" panose="020B0606020202030204" pitchFamily="34" charset="0"/>
                </a:rPr>
                <a:t>  . . .</a:t>
              </a:r>
              <a:r>
                <a:rPr lang="ru-RU" sz="1700" b="1" dirty="0" smtClean="0">
                  <a:solidFill>
                    <a:schemeClr val="bg2">
                      <a:lumMod val="50000"/>
                    </a:schemeClr>
                  </a:solidFill>
                  <a:effectLst>
                    <a:outerShdw blurRad="38100" dist="38100" dir="2700000" algn="tl">
                      <a:srgbClr val="000000">
                        <a:alpha val="43137"/>
                      </a:srgbClr>
                    </a:outerShdw>
                  </a:effectLst>
                  <a:latin typeface="Arial Narrow" panose="020B0606020202030204" pitchFamily="34" charset="0"/>
                </a:rPr>
                <a:t>1</a:t>
              </a:r>
              <a:r>
                <a:rPr lang="en-US" sz="1700" b="1" dirty="0" smtClean="0">
                  <a:solidFill>
                    <a:schemeClr val="bg2">
                      <a:lumMod val="50000"/>
                    </a:schemeClr>
                  </a:solidFill>
                  <a:effectLst>
                    <a:outerShdw blurRad="38100" dist="38100" dir="2700000" algn="tl">
                      <a:srgbClr val="000000">
                        <a:alpha val="43137"/>
                      </a:srgbClr>
                    </a:outerShdw>
                  </a:effectLst>
                  <a:latin typeface="Arial Narrow" panose="020B0606020202030204" pitchFamily="34" charset="0"/>
                </a:rPr>
                <a:t>55</a:t>
              </a:r>
              <a:endParaRPr lang="ru-RU" sz="1700" b="1" dirty="0">
                <a:solidFill>
                  <a:schemeClr val="bg2">
                    <a:lumMod val="50000"/>
                  </a:schemeClr>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67" name="Группа 66"/>
          <p:cNvGrpSpPr/>
          <p:nvPr/>
        </p:nvGrpSpPr>
        <p:grpSpPr>
          <a:xfrm>
            <a:off x="1911720" y="3876589"/>
            <a:ext cx="7035454" cy="447753"/>
            <a:chOff x="1911720" y="3876589"/>
            <a:chExt cx="7035454" cy="447753"/>
          </a:xfrm>
        </p:grpSpPr>
        <p:grpSp>
          <p:nvGrpSpPr>
            <p:cNvPr id="65" name="Группа 64"/>
            <p:cNvGrpSpPr/>
            <p:nvPr/>
          </p:nvGrpSpPr>
          <p:grpSpPr>
            <a:xfrm>
              <a:off x="1911720" y="3876589"/>
              <a:ext cx="849972" cy="447114"/>
              <a:chOff x="1911720" y="3876589"/>
              <a:chExt cx="849972" cy="447114"/>
            </a:xfrm>
          </p:grpSpPr>
          <p:sp>
            <p:nvSpPr>
              <p:cNvPr id="36" name="Прямоугольник 35"/>
              <p:cNvSpPr/>
              <p:nvPr/>
            </p:nvSpPr>
            <p:spPr>
              <a:xfrm>
                <a:off x="1911720" y="3876589"/>
                <a:ext cx="849972" cy="447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3" name="Прямая соединительная линия 62"/>
              <p:cNvCxnSpPr/>
              <p:nvPr/>
            </p:nvCxnSpPr>
            <p:spPr>
              <a:xfrm>
                <a:off x="1917876" y="4051443"/>
                <a:ext cx="191566"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1917876" y="4160985"/>
                <a:ext cx="191566"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6" name="Прямоугольник 65"/>
            <p:cNvSpPr/>
            <p:nvPr/>
          </p:nvSpPr>
          <p:spPr>
            <a:xfrm>
              <a:off x="2829228" y="3928712"/>
              <a:ext cx="6117946" cy="395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Прямоугольник 21"/>
          <p:cNvSpPr/>
          <p:nvPr/>
        </p:nvSpPr>
        <p:spPr>
          <a:xfrm>
            <a:off x="436013" y="5327144"/>
            <a:ext cx="3199883" cy="55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Box 60"/>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78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7"/>
                                        </p:tgtEl>
                                        <p:attrNameLst>
                                          <p:attrName>ppt_x</p:attrName>
                                        </p:attrNameLst>
                                      </p:cBhvr>
                                      <p:tavLst>
                                        <p:tav tm="0">
                                          <p:val>
                                            <p:strVal val="ppt_x"/>
                                          </p:val>
                                        </p:tav>
                                        <p:tav tm="100000">
                                          <p:val>
                                            <p:strVal val="ppt_x"/>
                                          </p:val>
                                        </p:tav>
                                      </p:tavLst>
                                    </p:anim>
                                    <p:anim calcmode="lin" valueType="num">
                                      <p:cBhvr additive="base">
                                        <p:cTn id="19" dur="500"/>
                                        <p:tgtEl>
                                          <p:spTgt spid="67"/>
                                        </p:tgtEl>
                                        <p:attrNameLst>
                                          <p:attrName>ppt_y</p:attrName>
                                        </p:attrNameLst>
                                      </p:cBhvr>
                                      <p:tavLst>
                                        <p:tav tm="0">
                                          <p:val>
                                            <p:strVal val="ppt_y"/>
                                          </p:val>
                                        </p:tav>
                                        <p:tav tm="100000">
                                          <p:val>
                                            <p:strVal val="1+ppt_h/2"/>
                                          </p:val>
                                        </p:tav>
                                      </p:tavLst>
                                    </p:anim>
                                    <p:set>
                                      <p:cBhvr>
                                        <p:cTn id="20"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79914" y="4869161"/>
            <a:ext cx="1683281" cy="461665"/>
          </a:xfrm>
          <a:prstGeom prst="rect">
            <a:avLst/>
          </a:prstGeom>
          <a:noFill/>
          <a:scene3d>
            <a:camera prst="perspectiveFront"/>
            <a:lightRig rig="threePt" dir="t"/>
          </a:scene3d>
        </p:spPr>
        <p:txBody>
          <a:bodyPr wrap="none">
            <a:spAutoFit/>
          </a:bodyPr>
          <a:lstStyle/>
          <a:p>
            <a:pPr fontAlgn="auto">
              <a:spcBef>
                <a:spcPts val="0"/>
              </a:spcBef>
              <a:spcAft>
                <a:spcPts val="0"/>
              </a:spcAft>
              <a:defRPr/>
            </a:pPr>
            <a:r>
              <a:rPr lang="en-US" sz="2400" dirty="0">
                <a:effectLst>
                  <a:outerShdw blurRad="38100" dist="38100" dir="2700000" algn="tl">
                    <a:srgbClr val="000000">
                      <a:alpha val="43137"/>
                    </a:srgbClr>
                  </a:outerShdw>
                </a:effectLst>
                <a:latin typeface="+mn-lt"/>
                <a:cs typeface="+mn-cs"/>
              </a:rPr>
              <a:t>SHE-Factory</a:t>
            </a:r>
            <a:endParaRPr lang="ru-RU" sz="2400" dirty="0">
              <a:effectLst>
                <a:outerShdw blurRad="38100" dist="38100" dir="2700000" algn="tl">
                  <a:srgbClr val="000000">
                    <a:alpha val="43137"/>
                  </a:srgbClr>
                </a:outerShdw>
              </a:effectLst>
              <a:latin typeface="+mn-lt"/>
              <a:cs typeface="+mn-cs"/>
            </a:endParaRPr>
          </a:p>
        </p:txBody>
      </p:sp>
      <p:pic>
        <p:nvPicPr>
          <p:cNvPr id="40963" name="Picture 5" descr="C:\Users\Oganessian\AppData\Local\Temp\Rar$DI01.555\14735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8913"/>
            <a:ext cx="54721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p:cNvSpPr txBox="1">
            <a:spLocks noChangeArrowheads="1"/>
          </p:cNvSpPr>
          <p:nvPr/>
        </p:nvSpPr>
        <p:spPr bwMode="auto">
          <a:xfrm>
            <a:off x="5292725" y="1700213"/>
            <a:ext cx="66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C00000"/>
                </a:solidFill>
                <a:latin typeface="Comic Sans MS" pitchFamily="66" charset="0"/>
              </a:rPr>
              <a:t>SHE</a:t>
            </a:r>
            <a:endParaRPr lang="ru-RU" altLang="ru-RU" sz="1800" b="1">
              <a:solidFill>
                <a:srgbClr val="C00000"/>
              </a:solidFill>
              <a:latin typeface="Comic Sans MS" pitchFamily="66" charset="0"/>
            </a:endParaRPr>
          </a:p>
        </p:txBody>
      </p:sp>
      <p:sp>
        <p:nvSpPr>
          <p:cNvPr id="5" name="TextBox 4"/>
          <p:cNvSpPr txBox="1"/>
          <p:nvPr/>
        </p:nvSpPr>
        <p:spPr>
          <a:xfrm>
            <a:off x="7040563" y="404813"/>
            <a:ext cx="1309782" cy="400110"/>
          </a:xfrm>
          <a:prstGeom prst="rect">
            <a:avLst/>
          </a:prstGeom>
          <a:noFill/>
        </p:spPr>
        <p:txBody>
          <a:bodyPr wrap="none">
            <a:spAutoFit/>
          </a:bodyPr>
          <a:lstStyle/>
          <a:p>
            <a:pPr>
              <a:defRPr/>
            </a:pPr>
            <a:r>
              <a:rPr lang="en-US" sz="2000" b="1" dirty="0" smtClean="0">
                <a:solidFill>
                  <a:srgbClr val="0000FF"/>
                </a:solidFill>
                <a:latin typeface="+mn-lt"/>
                <a:cs typeface="Arial" charset="0"/>
              </a:rPr>
              <a:t>PROGRESS</a:t>
            </a:r>
            <a:endParaRPr lang="ru-RU" sz="2000" dirty="0">
              <a:solidFill>
                <a:srgbClr val="0000FF"/>
              </a:solidFill>
              <a:latin typeface="+mn-lt"/>
              <a:cs typeface="Arial" charset="0"/>
            </a:endParaRPr>
          </a:p>
        </p:txBody>
      </p:sp>
    </p:spTree>
    <p:extLst>
      <p:ext uri="{BB962C8B-B14F-4D97-AF65-F5344CB8AC3E}">
        <p14:creationId xmlns:p14="http://schemas.microsoft.com/office/powerpoint/2010/main" val="391523562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5"/>
          <p:cNvSpPr txBox="1">
            <a:spLocks noChangeArrowheads="1"/>
          </p:cNvSpPr>
          <p:nvPr/>
        </p:nvSpPr>
        <p:spPr bwMode="auto">
          <a:xfrm>
            <a:off x="611188" y="836613"/>
            <a:ext cx="260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solidFill>
                  <a:srgbClr val="147909"/>
                </a:solidFill>
                <a:latin typeface="GeoSlab703 Md BT" pitchFamily="18" charset="0"/>
              </a:rPr>
              <a:t>August 2017, </a:t>
            </a:r>
            <a:r>
              <a:rPr lang="en-US" altLang="ru-RU" sz="2000" b="1" dirty="0" err="1">
                <a:solidFill>
                  <a:srgbClr val="147909"/>
                </a:solidFill>
                <a:latin typeface="GeoSlab703 Md BT" pitchFamily="18" charset="0"/>
              </a:rPr>
              <a:t>Dubna</a:t>
            </a:r>
            <a:endParaRPr lang="en-US" altLang="ru-RU" sz="2000" b="1" dirty="0">
              <a:solidFill>
                <a:srgbClr val="147909"/>
              </a:solidFill>
              <a:latin typeface="GeoSlab703 Md BT" pitchFamily="18" charset="0"/>
            </a:endParaRPr>
          </a:p>
        </p:txBody>
      </p:sp>
      <p:sp>
        <p:nvSpPr>
          <p:cNvPr id="7" name="TextBox 6"/>
          <p:cNvSpPr txBox="1"/>
          <p:nvPr/>
        </p:nvSpPr>
        <p:spPr>
          <a:xfrm>
            <a:off x="5435600" y="5056188"/>
            <a:ext cx="1965325" cy="460375"/>
          </a:xfrm>
          <a:prstGeom prst="rect">
            <a:avLst/>
          </a:prstGeom>
          <a:noFill/>
        </p:spPr>
        <p:txBody>
          <a:bodyPr wrap="none">
            <a:spAutoFit/>
          </a:bodyPr>
          <a:lstStyle/>
          <a:p>
            <a:pPr>
              <a:defRPr/>
            </a:pPr>
            <a:r>
              <a:rPr lang="en-US" sz="2400" b="1" dirty="0">
                <a:solidFill>
                  <a:srgbClr val="FFFF00"/>
                </a:solidFill>
                <a:latin typeface="GeoSlab703 Md BT" panose="02060603020205020403" pitchFamily="18" charset="0"/>
                <a:cs typeface="Arial" charset="0"/>
              </a:rPr>
              <a:t>SHE-Factory</a:t>
            </a:r>
            <a:endParaRPr lang="ru-RU" sz="2400" b="1" dirty="0">
              <a:solidFill>
                <a:srgbClr val="FFFF00"/>
              </a:solidFill>
              <a:latin typeface="+mn-lt"/>
              <a:cs typeface="Arial" charset="0"/>
            </a:endParaRPr>
          </a:p>
        </p:txBody>
      </p:sp>
      <p:sp>
        <p:nvSpPr>
          <p:cNvPr id="10" name="TextBox 9"/>
          <p:cNvSpPr txBox="1"/>
          <p:nvPr/>
        </p:nvSpPr>
        <p:spPr>
          <a:xfrm>
            <a:off x="323528" y="5949280"/>
            <a:ext cx="7462940"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Yuri </a:t>
            </a:r>
            <a:r>
              <a:rPr lang="en-US" sz="1400" dirty="0" err="1" smtClean="0">
                <a:solidFill>
                  <a:schemeClr val="bg1"/>
                </a:solidFill>
                <a:effectLst>
                  <a:outerShdw blurRad="38100" dist="38100" dir="2700000" algn="tl">
                    <a:srgbClr val="000000">
                      <a:alpha val="43137"/>
                    </a:srgbClr>
                  </a:outerShdw>
                </a:effectLst>
              </a:rPr>
              <a:t>Oganessian</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rPr>
              <a:t>Heaviest Nuclei and Atoms</a:t>
            </a:r>
            <a:r>
              <a:rPr lang="en-US" sz="1400" dirty="0" smtClean="0">
                <a:solidFill>
                  <a:schemeClr val="bg1"/>
                </a:solidFill>
              </a:rPr>
              <a:t>,</a:t>
            </a:r>
            <a:r>
              <a:rPr lang="en-US" sz="1400" b="1" dirty="0" smtClean="0">
                <a:solidFill>
                  <a:schemeClr val="bg1"/>
                </a:solidFill>
              </a:rPr>
              <a:t> </a:t>
            </a:r>
            <a:r>
              <a:rPr lang="en-US" sz="1400" dirty="0" smtClean="0">
                <a:solidFill>
                  <a:schemeClr val="bg1"/>
                </a:solidFill>
                <a:effectLst>
                  <a:outerShdw blurRad="38100" dist="38100" dir="2700000" algn="tl">
                    <a:srgbClr val="000000">
                      <a:alpha val="43137"/>
                    </a:srgbClr>
                  </a:outerShdw>
                </a:effectLst>
              </a:rPr>
              <a:t>XV-Int. School-Conference. Aug.27-Sep.03, Minsk, RB</a:t>
            </a:r>
            <a:endParaRPr lang="ru-RU"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27424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36800" cy="648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336" y="5844253"/>
            <a:ext cx="3684735" cy="430887"/>
          </a:xfrm>
          <a:prstGeom prst="rect">
            <a:avLst/>
          </a:prstGeom>
          <a:noFill/>
        </p:spPr>
        <p:txBody>
          <a:bodyPr wrap="square">
            <a:spAutoFit/>
          </a:bodyPr>
          <a:lstStyle/>
          <a:p>
            <a:pPr>
              <a:defRPr/>
            </a:pPr>
            <a:r>
              <a:rPr lang="en-US" sz="2200" b="1" dirty="0">
                <a:effectLst>
                  <a:outerShdw blurRad="38100" dist="38100" dir="2700000" algn="tl">
                    <a:srgbClr val="000000">
                      <a:alpha val="43137"/>
                    </a:srgbClr>
                  </a:outerShdw>
                </a:effectLst>
                <a:latin typeface="Comic Sans MS" panose="030F0702030302020204" pitchFamily="66" charset="0"/>
                <a:cs typeface="Arial" charset="0"/>
              </a:rPr>
              <a:t>New </a:t>
            </a:r>
            <a:r>
              <a:rPr lang="en-US" sz="2200" b="1" dirty="0" smtClean="0">
                <a:effectLst>
                  <a:outerShdw blurRad="38100" dist="38100" dir="2700000" algn="tl">
                    <a:srgbClr val="000000">
                      <a:alpha val="43137"/>
                    </a:srgbClr>
                  </a:outerShdw>
                </a:effectLst>
                <a:latin typeface="Comic Sans MS" panose="030F0702030302020204" pitchFamily="66" charset="0"/>
                <a:cs typeface="Arial" charset="0"/>
              </a:rPr>
              <a:t>accelerator </a:t>
            </a:r>
            <a:r>
              <a:rPr lang="en-US" sz="2200" b="1" dirty="0">
                <a:effectLst>
                  <a:outerShdw blurRad="38100" dist="38100" dir="2700000" algn="tl">
                    <a:srgbClr val="000000">
                      <a:alpha val="43137"/>
                    </a:srgbClr>
                  </a:outerShdw>
                </a:effectLst>
                <a:latin typeface="Comic Sans MS" panose="030F0702030302020204" pitchFamily="66" charset="0"/>
                <a:cs typeface="Arial" charset="0"/>
              </a:rPr>
              <a:t>DC-280</a:t>
            </a:r>
            <a:endParaRPr lang="ru-RU" sz="2200" b="1" dirty="0">
              <a:effectLst>
                <a:outerShdw blurRad="38100" dist="38100" dir="2700000" algn="tl">
                  <a:srgbClr val="000000">
                    <a:alpha val="43137"/>
                  </a:srgbClr>
                </a:outerShdw>
              </a:effectLst>
              <a:latin typeface="Comic Sans MS" panose="030F0702030302020204" pitchFamily="66"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5399392"/>
              </p:ext>
            </p:extLst>
          </p:nvPr>
        </p:nvGraphicFramePr>
        <p:xfrm>
          <a:off x="35496" y="145432"/>
          <a:ext cx="4349288" cy="1152128"/>
        </p:xfrm>
        <a:graphic>
          <a:graphicData uri="http://schemas.openxmlformats.org/drawingml/2006/table">
            <a:tbl>
              <a:tblPr firstRow="1" bandRow="1">
                <a:tableStyleId>{073A0DAA-6AF3-43AB-8588-CEC1D06C72B9}</a:tableStyleId>
              </a:tblPr>
              <a:tblGrid>
                <a:gridCol w="2520280"/>
                <a:gridCol w="1829008"/>
              </a:tblGrid>
              <a:tr h="576064">
                <a:tc>
                  <a:txBody>
                    <a:bodyPr/>
                    <a:lstStyle/>
                    <a:p>
                      <a:r>
                        <a:rPr lang="en-US" sz="2400" baseline="30000" dirty="0" smtClean="0"/>
                        <a:t>7</a:t>
                      </a:r>
                      <a:r>
                        <a:rPr lang="en-US" sz="2400" dirty="0" smtClean="0"/>
                        <a:t>Li – </a:t>
                      </a:r>
                      <a:r>
                        <a:rPr lang="en-US" sz="2400" baseline="30000" dirty="0" smtClean="0"/>
                        <a:t>48</a:t>
                      </a:r>
                      <a:r>
                        <a:rPr lang="en-US" sz="2400" dirty="0" smtClean="0"/>
                        <a:t>Ca</a:t>
                      </a:r>
                      <a:r>
                        <a:rPr lang="en-US" sz="2400" baseline="0" dirty="0" smtClean="0"/>
                        <a:t> – </a:t>
                      </a:r>
                      <a:r>
                        <a:rPr lang="en-US" sz="2400" baseline="30000" dirty="0" smtClean="0"/>
                        <a:t>136</a:t>
                      </a:r>
                      <a:r>
                        <a:rPr lang="en-US" sz="2400" baseline="0" dirty="0" smtClean="0"/>
                        <a:t>Xe</a:t>
                      </a:r>
                      <a:endParaRPr lang="ru-RU" sz="2400" dirty="0"/>
                    </a:p>
                  </a:txBody>
                  <a:tcPr/>
                </a:tc>
                <a:tc>
                  <a:txBody>
                    <a:bodyPr/>
                    <a:lstStyle/>
                    <a:p>
                      <a:r>
                        <a:rPr lang="en-US" sz="2400" dirty="0" smtClean="0"/>
                        <a:t>10 </a:t>
                      </a:r>
                      <a:r>
                        <a:rPr lang="en-US" sz="2400" dirty="0" err="1" smtClean="0"/>
                        <a:t>pµA</a:t>
                      </a:r>
                      <a:endParaRPr lang="ru-RU" sz="2400" dirty="0"/>
                    </a:p>
                  </a:txBody>
                  <a:tcPr/>
                </a:tc>
              </a:tr>
              <a:tr h="576064">
                <a:tc>
                  <a:txBody>
                    <a:bodyPr/>
                    <a:lstStyle/>
                    <a:p>
                      <a:pPr algn="ctr"/>
                      <a:r>
                        <a:rPr lang="en-US" sz="2000" b="1" i="1" dirty="0" smtClean="0"/>
                        <a:t>With new ECR-28 G</a:t>
                      </a:r>
                      <a:r>
                        <a:rPr lang="en-US" sz="2400" b="1" i="1" dirty="0" smtClean="0"/>
                        <a:t>Hz</a:t>
                      </a:r>
                      <a:endParaRPr lang="ru-RU" sz="2400" b="1"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30000" dirty="0" smtClean="0"/>
                        <a:t>238</a:t>
                      </a:r>
                      <a:r>
                        <a:rPr lang="en-US" sz="2400" b="1" baseline="0" dirty="0" smtClean="0"/>
                        <a:t>U </a:t>
                      </a:r>
                      <a:r>
                        <a:rPr lang="en-US" sz="2400" b="1" dirty="0" smtClean="0"/>
                        <a:t>3 </a:t>
                      </a:r>
                      <a:r>
                        <a:rPr lang="en-US" sz="2400" b="1" dirty="0" err="1" smtClean="0"/>
                        <a:t>pµA</a:t>
                      </a:r>
                      <a:endParaRPr lang="ru-RU" sz="2400" b="1" dirty="0" smtClean="0"/>
                    </a:p>
                  </a:txBody>
                  <a:tcPr/>
                </a:tc>
              </a:tr>
            </a:tbl>
          </a:graphicData>
        </a:graphic>
      </p:graphicFrame>
      <p:sp>
        <p:nvSpPr>
          <p:cNvPr id="8" name="TextBox 7"/>
          <p:cNvSpPr txBox="1"/>
          <p:nvPr/>
        </p:nvSpPr>
        <p:spPr>
          <a:xfrm>
            <a:off x="323528" y="64749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1548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downloader.disk.yandex.ru/preview/89242bdfe2626385749c45df9f69d09f3db22347fa389bda902f0bb80ce2182c/60a2bbb0/LlLv_zniEcBD5BYm-3f3oG8HAMuDWlsjwKgm2MWKtuEGjiVR-DvLsCmZhxGaNHaUBhKZm2O7tSuX0Lr9e_qw4g%3D%3D?uid=0&amp;filename=IMG_0063.jpg&amp;disposition=inline&amp;hash=&amp;limit=0&amp;content_type=image%2Fjpeg&amp;owner_uid=0&amp;tknv=v2&amp;size=2560x1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8" y="0"/>
            <a:ext cx="9122800" cy="6858000"/>
          </a:xfrm>
          <a:prstGeom prst="rect">
            <a:avLst/>
          </a:prstGeom>
          <a:solidFill>
            <a:schemeClr val="bg1"/>
          </a:solidFill>
          <a:extLst/>
        </p:spPr>
      </p:pic>
      <p:sp>
        <p:nvSpPr>
          <p:cNvPr id="2" name="Прямоугольник 1"/>
          <p:cNvSpPr/>
          <p:nvPr/>
        </p:nvSpPr>
        <p:spPr>
          <a:xfrm>
            <a:off x="71512" y="6330119"/>
            <a:ext cx="3302507" cy="461665"/>
          </a:xfrm>
          <a:prstGeom prst="rect">
            <a:avLst/>
          </a:prstGeom>
          <a:solidFill>
            <a:schemeClr val="accent3">
              <a:lumMod val="50000"/>
            </a:schemeClr>
          </a:solidFill>
        </p:spPr>
        <p:txBody>
          <a:bodyPr wrap="none">
            <a:spAutoFit/>
          </a:bodyPr>
          <a:lstStyle/>
          <a:p>
            <a:r>
              <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rPr>
              <a:t>DGFRS-II separator</a:t>
            </a:r>
            <a:endParaRPr lang="ru-RU"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2610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539" y="533972"/>
            <a:ext cx="3623697" cy="559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53555" y="4981645"/>
            <a:ext cx="513282" cy="400110"/>
          </a:xfrm>
          <a:prstGeom prst="rect">
            <a:avLst/>
          </a:prstGeom>
          <a:solidFill>
            <a:schemeClr val="bg1"/>
          </a:solidFill>
        </p:spPr>
        <p:txBody>
          <a:bodyPr wrap="none" rtlCol="0">
            <a:spAutoFit/>
          </a:bodyPr>
          <a:lstStyle/>
          <a:p>
            <a:r>
              <a:rPr lang="en-US" sz="2000" b="1" dirty="0" smtClean="0"/>
              <a:t>0.5</a:t>
            </a:r>
            <a:endParaRPr lang="ru-RU" sz="2000" b="1" dirty="0"/>
          </a:p>
        </p:txBody>
      </p:sp>
      <p:sp>
        <p:nvSpPr>
          <p:cNvPr id="10" name="TextBox 9"/>
          <p:cNvSpPr txBox="1"/>
          <p:nvPr/>
        </p:nvSpPr>
        <p:spPr>
          <a:xfrm>
            <a:off x="4570603" y="5901705"/>
            <a:ext cx="704039" cy="400110"/>
          </a:xfrm>
          <a:prstGeom prst="rect">
            <a:avLst/>
          </a:prstGeom>
          <a:solidFill>
            <a:schemeClr val="bg1"/>
          </a:solidFill>
        </p:spPr>
        <p:txBody>
          <a:bodyPr wrap="none" rtlCol="0">
            <a:spAutoFit/>
          </a:bodyPr>
          <a:lstStyle/>
          <a:p>
            <a:r>
              <a:rPr lang="en-US" sz="2000" b="1" dirty="0" smtClean="0"/>
              <a:t>2020</a:t>
            </a:r>
            <a:endParaRPr lang="ru-RU" sz="2000" b="1" dirty="0"/>
          </a:p>
        </p:txBody>
      </p:sp>
      <p:sp>
        <p:nvSpPr>
          <p:cNvPr id="11" name="TextBox 10"/>
          <p:cNvSpPr txBox="1"/>
          <p:nvPr/>
        </p:nvSpPr>
        <p:spPr>
          <a:xfrm>
            <a:off x="5662970" y="5921641"/>
            <a:ext cx="704039" cy="400110"/>
          </a:xfrm>
          <a:prstGeom prst="rect">
            <a:avLst/>
          </a:prstGeom>
          <a:solidFill>
            <a:schemeClr val="bg1"/>
          </a:solidFill>
        </p:spPr>
        <p:txBody>
          <a:bodyPr wrap="none" rtlCol="0">
            <a:spAutoFit/>
          </a:bodyPr>
          <a:lstStyle/>
          <a:p>
            <a:r>
              <a:rPr lang="en-US" sz="2000" b="1" dirty="0" smtClean="0"/>
              <a:t>2021</a:t>
            </a:r>
            <a:endParaRPr lang="ru-RU" sz="2000" b="1" dirty="0"/>
          </a:p>
        </p:txBody>
      </p:sp>
      <p:sp>
        <p:nvSpPr>
          <p:cNvPr id="12" name="TextBox 11"/>
          <p:cNvSpPr txBox="1"/>
          <p:nvPr/>
        </p:nvSpPr>
        <p:spPr>
          <a:xfrm>
            <a:off x="6683801" y="5909099"/>
            <a:ext cx="704039" cy="400110"/>
          </a:xfrm>
          <a:prstGeom prst="rect">
            <a:avLst/>
          </a:prstGeom>
          <a:solidFill>
            <a:schemeClr val="bg1"/>
          </a:solidFill>
        </p:spPr>
        <p:txBody>
          <a:bodyPr wrap="none" rtlCol="0">
            <a:spAutoFit/>
          </a:bodyPr>
          <a:lstStyle/>
          <a:p>
            <a:r>
              <a:rPr lang="en-US" sz="2000" b="1" dirty="0" smtClean="0"/>
              <a:t>2022</a:t>
            </a:r>
            <a:endParaRPr lang="ru-RU" sz="2000" b="1" dirty="0"/>
          </a:p>
        </p:txBody>
      </p:sp>
      <p:sp>
        <p:nvSpPr>
          <p:cNvPr id="13" name="TextBox 12"/>
          <p:cNvSpPr txBox="1"/>
          <p:nvPr/>
        </p:nvSpPr>
        <p:spPr>
          <a:xfrm>
            <a:off x="3847958" y="4357455"/>
            <a:ext cx="513282" cy="400110"/>
          </a:xfrm>
          <a:prstGeom prst="rect">
            <a:avLst/>
          </a:prstGeom>
          <a:solidFill>
            <a:schemeClr val="bg1"/>
          </a:solidFill>
        </p:spPr>
        <p:txBody>
          <a:bodyPr wrap="none" rtlCol="0">
            <a:spAutoFit/>
          </a:bodyPr>
          <a:lstStyle/>
          <a:p>
            <a:r>
              <a:rPr lang="en-US" sz="2000" b="1" dirty="0" smtClean="0"/>
              <a:t>1.0</a:t>
            </a:r>
            <a:endParaRPr lang="ru-RU" sz="2000" b="1" dirty="0"/>
          </a:p>
        </p:txBody>
      </p:sp>
      <p:sp>
        <p:nvSpPr>
          <p:cNvPr id="14" name="TextBox 13"/>
          <p:cNvSpPr txBox="1"/>
          <p:nvPr/>
        </p:nvSpPr>
        <p:spPr>
          <a:xfrm>
            <a:off x="3858321" y="3691009"/>
            <a:ext cx="513282" cy="400110"/>
          </a:xfrm>
          <a:prstGeom prst="rect">
            <a:avLst/>
          </a:prstGeom>
          <a:solidFill>
            <a:schemeClr val="bg1"/>
          </a:solidFill>
        </p:spPr>
        <p:txBody>
          <a:bodyPr wrap="none" rtlCol="0">
            <a:spAutoFit/>
          </a:bodyPr>
          <a:lstStyle/>
          <a:p>
            <a:r>
              <a:rPr lang="en-US" sz="2000" b="1" dirty="0" smtClean="0"/>
              <a:t>1.5</a:t>
            </a:r>
            <a:endParaRPr lang="ru-RU" sz="2000" b="1" dirty="0"/>
          </a:p>
        </p:txBody>
      </p:sp>
      <p:sp>
        <p:nvSpPr>
          <p:cNvPr id="15" name="TextBox 14"/>
          <p:cNvSpPr txBox="1"/>
          <p:nvPr/>
        </p:nvSpPr>
        <p:spPr>
          <a:xfrm>
            <a:off x="3857666" y="2383953"/>
            <a:ext cx="513282" cy="400110"/>
          </a:xfrm>
          <a:prstGeom prst="rect">
            <a:avLst/>
          </a:prstGeom>
          <a:solidFill>
            <a:schemeClr val="bg1"/>
          </a:solidFill>
        </p:spPr>
        <p:txBody>
          <a:bodyPr wrap="none" rtlCol="0">
            <a:spAutoFit/>
          </a:bodyPr>
          <a:lstStyle/>
          <a:p>
            <a:r>
              <a:rPr lang="en-US" sz="2000" b="1" dirty="0" smtClean="0"/>
              <a:t>2.5</a:t>
            </a:r>
            <a:endParaRPr lang="ru-RU" sz="2000" b="1" dirty="0"/>
          </a:p>
        </p:txBody>
      </p:sp>
      <p:sp>
        <p:nvSpPr>
          <p:cNvPr id="16" name="TextBox 15"/>
          <p:cNvSpPr txBox="1"/>
          <p:nvPr/>
        </p:nvSpPr>
        <p:spPr>
          <a:xfrm>
            <a:off x="3859755" y="3040388"/>
            <a:ext cx="513282" cy="400110"/>
          </a:xfrm>
          <a:prstGeom prst="rect">
            <a:avLst/>
          </a:prstGeom>
          <a:solidFill>
            <a:schemeClr val="bg1"/>
          </a:solidFill>
        </p:spPr>
        <p:txBody>
          <a:bodyPr wrap="none" rtlCol="0">
            <a:spAutoFit/>
          </a:bodyPr>
          <a:lstStyle/>
          <a:p>
            <a:r>
              <a:rPr lang="en-US" sz="2000" b="1" dirty="0" smtClean="0"/>
              <a:t>2.0</a:t>
            </a:r>
            <a:endParaRPr lang="ru-RU" sz="2000" b="1" dirty="0"/>
          </a:p>
        </p:txBody>
      </p:sp>
      <p:sp>
        <p:nvSpPr>
          <p:cNvPr id="17" name="TextBox 16"/>
          <p:cNvSpPr txBox="1"/>
          <p:nvPr/>
        </p:nvSpPr>
        <p:spPr>
          <a:xfrm>
            <a:off x="3852142" y="1053897"/>
            <a:ext cx="513282" cy="400110"/>
          </a:xfrm>
          <a:prstGeom prst="rect">
            <a:avLst/>
          </a:prstGeom>
          <a:solidFill>
            <a:schemeClr val="bg1"/>
          </a:solidFill>
        </p:spPr>
        <p:txBody>
          <a:bodyPr wrap="none" rtlCol="0">
            <a:spAutoFit/>
          </a:bodyPr>
          <a:lstStyle/>
          <a:p>
            <a:r>
              <a:rPr lang="en-US" sz="2000" b="1" dirty="0" smtClean="0"/>
              <a:t>3.5</a:t>
            </a:r>
            <a:endParaRPr lang="ru-RU" sz="2000" b="1" dirty="0"/>
          </a:p>
        </p:txBody>
      </p:sp>
      <p:sp>
        <p:nvSpPr>
          <p:cNvPr id="18" name="TextBox 17"/>
          <p:cNvSpPr txBox="1"/>
          <p:nvPr/>
        </p:nvSpPr>
        <p:spPr>
          <a:xfrm>
            <a:off x="3854707" y="421153"/>
            <a:ext cx="513282" cy="400110"/>
          </a:xfrm>
          <a:prstGeom prst="rect">
            <a:avLst/>
          </a:prstGeom>
          <a:solidFill>
            <a:schemeClr val="bg1"/>
          </a:solidFill>
        </p:spPr>
        <p:txBody>
          <a:bodyPr wrap="none" rtlCol="0">
            <a:spAutoFit/>
          </a:bodyPr>
          <a:lstStyle/>
          <a:p>
            <a:r>
              <a:rPr lang="en-US" sz="2000" b="1" dirty="0" smtClean="0"/>
              <a:t>4.0</a:t>
            </a:r>
            <a:endParaRPr lang="ru-RU" sz="2000" b="1" dirty="0"/>
          </a:p>
        </p:txBody>
      </p:sp>
      <p:sp>
        <p:nvSpPr>
          <p:cNvPr id="19" name="TextBox 18"/>
          <p:cNvSpPr txBox="1"/>
          <p:nvPr/>
        </p:nvSpPr>
        <p:spPr>
          <a:xfrm>
            <a:off x="3842618" y="1711238"/>
            <a:ext cx="513282" cy="400110"/>
          </a:xfrm>
          <a:prstGeom prst="rect">
            <a:avLst/>
          </a:prstGeom>
          <a:solidFill>
            <a:schemeClr val="bg1"/>
          </a:solidFill>
        </p:spPr>
        <p:txBody>
          <a:bodyPr wrap="none" rtlCol="0">
            <a:spAutoFit/>
          </a:bodyPr>
          <a:lstStyle/>
          <a:p>
            <a:r>
              <a:rPr lang="en-US" sz="2000" b="1" dirty="0" smtClean="0"/>
              <a:t>3.0</a:t>
            </a:r>
            <a:endParaRPr lang="ru-RU" sz="2000" b="1" dirty="0"/>
          </a:p>
        </p:txBody>
      </p:sp>
      <p:sp>
        <p:nvSpPr>
          <p:cNvPr id="20" name="TextBox 19"/>
          <p:cNvSpPr txBox="1"/>
          <p:nvPr/>
        </p:nvSpPr>
        <p:spPr>
          <a:xfrm>
            <a:off x="3864517" y="5664039"/>
            <a:ext cx="513282" cy="400110"/>
          </a:xfrm>
          <a:prstGeom prst="rect">
            <a:avLst/>
          </a:prstGeom>
          <a:solidFill>
            <a:schemeClr val="bg1"/>
          </a:solidFill>
        </p:spPr>
        <p:txBody>
          <a:bodyPr wrap="none" rtlCol="0">
            <a:spAutoFit/>
          </a:bodyPr>
          <a:lstStyle/>
          <a:p>
            <a:r>
              <a:rPr lang="en-US" sz="2000" b="1" dirty="0" smtClean="0"/>
              <a:t>0.0</a:t>
            </a:r>
            <a:endParaRPr lang="ru-RU" sz="2000" b="1" dirty="0"/>
          </a:p>
        </p:txBody>
      </p:sp>
      <p:sp>
        <p:nvSpPr>
          <p:cNvPr id="6" name="Прямоугольник 5"/>
          <p:cNvSpPr/>
          <p:nvPr/>
        </p:nvSpPr>
        <p:spPr>
          <a:xfrm rot="16200000">
            <a:off x="1147283" y="2709143"/>
            <a:ext cx="4572000" cy="430887"/>
          </a:xfrm>
          <a:prstGeom prst="rect">
            <a:avLst/>
          </a:prstGeom>
        </p:spPr>
        <p:txBody>
          <a:bodyPr>
            <a:spAutoFit/>
          </a:bodyPr>
          <a:lstStyle/>
          <a:p>
            <a:pPr algn="ctr"/>
            <a:r>
              <a:rPr lang="en-US" sz="2200" b="1" dirty="0" smtClean="0"/>
              <a:t>Luminosity  (10</a:t>
            </a:r>
            <a:r>
              <a:rPr lang="en-US" sz="2400" b="1" baseline="30000" dirty="0" smtClean="0"/>
              <a:t>31</a:t>
            </a:r>
            <a:r>
              <a:rPr lang="en-US" sz="2200" b="1" dirty="0" smtClean="0"/>
              <a:t>/cm</a:t>
            </a:r>
            <a:r>
              <a:rPr lang="en-US" sz="2400" b="1" baseline="30000" dirty="0" smtClean="0"/>
              <a:t>2</a:t>
            </a:r>
            <a:r>
              <a:rPr lang="en-US" sz="2200" b="1" dirty="0" smtClean="0"/>
              <a:t>ˑs</a:t>
            </a:r>
            <a:r>
              <a:rPr lang="en-US" sz="2200" b="1" dirty="0"/>
              <a:t>)</a:t>
            </a:r>
            <a:endParaRPr lang="en-US" sz="2200" b="1" dirty="0">
              <a:solidFill>
                <a:schemeClr val="tx1">
                  <a:lumMod val="95000"/>
                  <a:lumOff val="5000"/>
                </a:schemeClr>
              </a:solidFill>
            </a:endParaRPr>
          </a:p>
        </p:txBody>
      </p:sp>
      <p:sp>
        <p:nvSpPr>
          <p:cNvPr id="7" name="TextBox 6"/>
          <p:cNvSpPr txBox="1"/>
          <p:nvPr/>
        </p:nvSpPr>
        <p:spPr>
          <a:xfrm>
            <a:off x="965367" y="5337588"/>
            <a:ext cx="1662828" cy="400110"/>
          </a:xfrm>
          <a:prstGeom prst="rect">
            <a:avLst/>
          </a:prstGeom>
          <a:noFill/>
        </p:spPr>
        <p:txBody>
          <a:bodyPr wrap="none" rtlCol="0">
            <a:spAutoFit/>
          </a:bodyPr>
          <a:lstStyle/>
          <a:p>
            <a:r>
              <a:rPr lang="en-GB" sz="2000" b="1" dirty="0">
                <a:solidFill>
                  <a:srgbClr val="0000CC"/>
                </a:solidFill>
              </a:rPr>
              <a:t>previous level</a:t>
            </a:r>
            <a:endParaRPr lang="ru-RU" sz="2000" b="1" dirty="0">
              <a:solidFill>
                <a:srgbClr val="0000CC"/>
              </a:solidFill>
            </a:endParaRPr>
          </a:p>
        </p:txBody>
      </p:sp>
      <p:cxnSp>
        <p:nvCxnSpPr>
          <p:cNvPr id="9" name="Прямая соединительная линия 8"/>
          <p:cNvCxnSpPr/>
          <p:nvPr/>
        </p:nvCxnSpPr>
        <p:spPr>
          <a:xfrm>
            <a:off x="2313476" y="5704456"/>
            <a:ext cx="22787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15180" y="2204864"/>
            <a:ext cx="1818126" cy="400110"/>
          </a:xfrm>
          <a:prstGeom prst="rect">
            <a:avLst/>
          </a:prstGeom>
          <a:solidFill>
            <a:schemeClr val="bg1"/>
          </a:solidFill>
        </p:spPr>
        <p:txBody>
          <a:bodyPr wrap="none" rtlCol="0">
            <a:spAutoFit/>
          </a:bodyPr>
          <a:lstStyle/>
          <a:p>
            <a:r>
              <a:rPr lang="en-US" sz="2000" b="1" dirty="0" smtClean="0">
                <a:solidFill>
                  <a:srgbClr val="C00000"/>
                </a:solidFill>
              </a:rPr>
              <a:t>now at Factory</a:t>
            </a:r>
            <a:r>
              <a:rPr lang="ru-RU" sz="2000" b="1" dirty="0" smtClean="0">
                <a:solidFill>
                  <a:srgbClr val="C00000"/>
                </a:solidFill>
              </a:rPr>
              <a:t> </a:t>
            </a:r>
            <a:endParaRPr lang="ru-RU" sz="2000" b="1" dirty="0">
              <a:solidFill>
                <a:srgbClr val="C00000"/>
              </a:solidFill>
            </a:endParaRPr>
          </a:p>
        </p:txBody>
      </p:sp>
      <p:sp>
        <p:nvSpPr>
          <p:cNvPr id="26" name="TextBox 25"/>
          <p:cNvSpPr txBox="1"/>
          <p:nvPr/>
        </p:nvSpPr>
        <p:spPr>
          <a:xfrm>
            <a:off x="7686709" y="404664"/>
            <a:ext cx="1335622" cy="461665"/>
          </a:xfrm>
          <a:prstGeom prst="rect">
            <a:avLst/>
          </a:prstGeom>
          <a:noFill/>
        </p:spPr>
        <p:txBody>
          <a:bodyPr wrap="none" rtlCol="0">
            <a:spAutoFit/>
          </a:bodyPr>
          <a:lstStyle/>
          <a:p>
            <a:r>
              <a:rPr lang="en-GB" sz="2400" b="1" dirty="0"/>
              <a:t>designed</a:t>
            </a:r>
            <a:endParaRPr lang="ru-RU" sz="2400" b="1" dirty="0">
              <a:effectLst>
                <a:outerShdw blurRad="38100" dist="38100" dir="2700000" algn="tl">
                  <a:srgbClr val="000000">
                    <a:alpha val="43137"/>
                  </a:srgbClr>
                </a:outerShdw>
              </a:effectLst>
            </a:endParaRPr>
          </a:p>
        </p:txBody>
      </p:sp>
      <p:sp>
        <p:nvSpPr>
          <p:cNvPr id="27" name="TextBox 26"/>
          <p:cNvSpPr txBox="1"/>
          <p:nvPr/>
        </p:nvSpPr>
        <p:spPr>
          <a:xfrm>
            <a:off x="491525" y="1340768"/>
            <a:ext cx="1579278" cy="430887"/>
          </a:xfrm>
          <a:prstGeom prst="rect">
            <a:avLst/>
          </a:prstGeom>
          <a:noFill/>
        </p:spPr>
        <p:txBody>
          <a:bodyPr wrap="none" rtlCol="0">
            <a:spAutoFit/>
          </a:bodyPr>
          <a:lstStyle/>
          <a:p>
            <a:r>
              <a:rPr lang="en-US" sz="2200" b="1" dirty="0">
                <a:latin typeface="Comic Sans MS" panose="030F0702030302020204" pitchFamily="66" charset="0"/>
              </a:rPr>
              <a:t>Luminosity</a:t>
            </a:r>
          </a:p>
        </p:txBody>
      </p:sp>
      <p:sp>
        <p:nvSpPr>
          <p:cNvPr id="28" name="TextBox 27"/>
          <p:cNvSpPr txBox="1"/>
          <p:nvPr/>
        </p:nvSpPr>
        <p:spPr>
          <a:xfrm>
            <a:off x="485909" y="1700808"/>
            <a:ext cx="2029723" cy="400110"/>
          </a:xfrm>
          <a:prstGeom prst="rect">
            <a:avLst/>
          </a:prstGeom>
          <a:noFill/>
        </p:spPr>
        <p:txBody>
          <a:bodyPr wrap="none" rtlCol="0">
            <a:spAutoFit/>
          </a:bodyPr>
          <a:lstStyle/>
          <a:p>
            <a:r>
              <a:rPr lang="en-GB" sz="2000" b="1" dirty="0" smtClean="0">
                <a:solidFill>
                  <a:srgbClr val="0070C0"/>
                </a:solidFill>
                <a:effectLst>
                  <a:outerShdw blurRad="38100" dist="38100" dir="2700000" algn="tl">
                    <a:srgbClr val="000000">
                      <a:alpha val="43137"/>
                    </a:srgbClr>
                  </a:outerShdw>
                </a:effectLst>
                <a:latin typeface="Comic Sans MS" panose="030F0702030302020204" pitchFamily="66" charset="0"/>
              </a:rPr>
              <a:t>(target 30 mg)</a:t>
            </a:r>
            <a:endParaRPr lang="ru-RU" sz="2000"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sp>
        <p:nvSpPr>
          <p:cNvPr id="22" name="TextBox 21"/>
          <p:cNvSpPr txBox="1"/>
          <p:nvPr/>
        </p:nvSpPr>
        <p:spPr>
          <a:xfrm>
            <a:off x="953612" y="5700703"/>
            <a:ext cx="1962204" cy="400110"/>
          </a:xfrm>
          <a:prstGeom prst="rect">
            <a:avLst/>
          </a:prstGeom>
          <a:noFill/>
        </p:spPr>
        <p:txBody>
          <a:bodyPr wrap="none" rtlCol="0">
            <a:spAutoFit/>
          </a:bodyPr>
          <a:lstStyle/>
          <a:p>
            <a:r>
              <a:rPr lang="en-GB" sz="2000" dirty="0" smtClean="0">
                <a:solidFill>
                  <a:srgbClr val="0000CC"/>
                </a:solidFill>
                <a:effectLst>
                  <a:outerShdw blurRad="38100" dist="38100" dir="2700000" algn="tl">
                    <a:srgbClr val="000000">
                      <a:alpha val="43137"/>
                    </a:srgbClr>
                  </a:outerShdw>
                </a:effectLst>
              </a:rPr>
              <a:t>U-400 + DGFRS-1</a:t>
            </a:r>
            <a:endParaRPr lang="ru-RU" sz="2000" dirty="0">
              <a:solidFill>
                <a:srgbClr val="0000CC"/>
              </a:solidFill>
              <a:effectLst>
                <a:outerShdw blurRad="38100" dist="38100" dir="2700000" algn="tl">
                  <a:srgbClr val="000000">
                    <a:alpha val="43137"/>
                  </a:srgbClr>
                </a:outerShdw>
              </a:effectLst>
            </a:endParaRPr>
          </a:p>
        </p:txBody>
      </p:sp>
      <p:sp>
        <p:nvSpPr>
          <p:cNvPr id="23" name="TextBox 22"/>
          <p:cNvSpPr txBox="1"/>
          <p:nvPr/>
        </p:nvSpPr>
        <p:spPr>
          <a:xfrm>
            <a:off x="7061468" y="2614785"/>
            <a:ext cx="2090444" cy="400110"/>
          </a:xfrm>
          <a:prstGeom prst="rect">
            <a:avLst/>
          </a:prstGeom>
          <a:solidFill>
            <a:schemeClr val="bg1"/>
          </a:solidFill>
        </p:spPr>
        <p:txBody>
          <a:bodyPr wrap="none" rtlCol="0">
            <a:spAutoFit/>
          </a:bodyPr>
          <a:lstStyle/>
          <a:p>
            <a:r>
              <a:rPr lang="en-GB" sz="2000" dirty="0" smtClean="0">
                <a:solidFill>
                  <a:srgbClr val="C00000"/>
                </a:solidFill>
                <a:effectLst>
                  <a:outerShdw blurRad="38100" dist="38100" dir="2700000" algn="tl">
                    <a:srgbClr val="000000">
                      <a:alpha val="43137"/>
                    </a:srgbClr>
                  </a:outerShdw>
                </a:effectLst>
              </a:rPr>
              <a:t>DC-280 + DGFRS-2</a:t>
            </a:r>
            <a:endParaRPr lang="ru-RU" sz="2000" dirty="0">
              <a:solidFill>
                <a:srgbClr val="C00000"/>
              </a:solidFill>
              <a:effectLst>
                <a:outerShdw blurRad="38100" dist="38100" dir="2700000" algn="tl">
                  <a:srgbClr val="000000">
                    <a:alpha val="43137"/>
                  </a:srgbClr>
                </a:outerShdw>
              </a:effectLst>
            </a:endParaRPr>
          </a:p>
        </p:txBody>
      </p:sp>
      <p:sp>
        <p:nvSpPr>
          <p:cNvPr id="24" name="TextBox 23"/>
          <p:cNvSpPr txBox="1"/>
          <p:nvPr/>
        </p:nvSpPr>
        <p:spPr>
          <a:xfrm>
            <a:off x="7398677" y="5891672"/>
            <a:ext cx="697692" cy="430887"/>
          </a:xfrm>
          <a:prstGeom prst="rect">
            <a:avLst/>
          </a:prstGeom>
          <a:solidFill>
            <a:schemeClr val="bg1"/>
          </a:solidFill>
        </p:spPr>
        <p:txBody>
          <a:bodyPr wrap="none" rtlCol="0">
            <a:spAutoFit/>
          </a:bodyPr>
          <a:lstStyle/>
          <a:p>
            <a:r>
              <a:rPr lang="en-US" sz="2200" b="1" dirty="0" smtClean="0"/>
              <a:t>year</a:t>
            </a:r>
            <a:endParaRPr lang="ru-RU" sz="2200" b="1" dirty="0"/>
          </a:p>
        </p:txBody>
      </p:sp>
      <p:sp>
        <p:nvSpPr>
          <p:cNvPr id="29" name="TextBox 28"/>
          <p:cNvSpPr txBox="1"/>
          <p:nvPr/>
        </p:nvSpPr>
        <p:spPr>
          <a:xfrm>
            <a:off x="107504" y="117793"/>
            <a:ext cx="3679212" cy="430887"/>
          </a:xfrm>
          <a:prstGeom prst="rect">
            <a:avLst/>
          </a:prstGeom>
          <a:noFill/>
        </p:spPr>
        <p:txBody>
          <a:bodyPr wrap="none" rtlCol="0">
            <a:spAutoFit/>
          </a:bodyPr>
          <a:lstStyle/>
          <a:p>
            <a:r>
              <a:rPr lang="en-US" sz="2200" b="1" dirty="0" smtClean="0">
                <a:solidFill>
                  <a:srgbClr val="0033CC"/>
                </a:solidFill>
                <a:latin typeface="Comic Sans MS" panose="030F0702030302020204" pitchFamily="66" charset="0"/>
              </a:rPr>
              <a:t>Progress at SHE-Factory</a:t>
            </a:r>
            <a:endParaRPr lang="ru-RU" sz="2200" b="1" dirty="0">
              <a:solidFill>
                <a:srgbClr val="0033CC"/>
              </a:solidFill>
              <a:latin typeface="Comic Sans MS" panose="030F0702030302020204" pitchFamily="66" charset="0"/>
            </a:endParaRPr>
          </a:p>
        </p:txBody>
      </p:sp>
      <p:sp>
        <p:nvSpPr>
          <p:cNvPr id="31" name="TextBox 30"/>
          <p:cNvSpPr txBox="1"/>
          <p:nvPr/>
        </p:nvSpPr>
        <p:spPr>
          <a:xfrm>
            <a:off x="123545" y="5897891"/>
            <a:ext cx="704039" cy="400110"/>
          </a:xfrm>
          <a:prstGeom prst="rect">
            <a:avLst/>
          </a:prstGeom>
          <a:noFill/>
        </p:spPr>
        <p:txBody>
          <a:bodyPr wrap="none" rtlCol="0">
            <a:spAutoFit/>
          </a:bodyPr>
          <a:lstStyle/>
          <a:p>
            <a:r>
              <a:rPr lang="en-US" sz="2000" b="1" dirty="0" smtClean="0"/>
              <a:t>20</a:t>
            </a:r>
            <a:r>
              <a:rPr lang="ru-RU" sz="2000" b="1" dirty="0" smtClean="0"/>
              <a:t>0</a:t>
            </a:r>
            <a:r>
              <a:rPr lang="en-US" sz="2000" b="1" dirty="0" smtClean="0"/>
              <a:t>0</a:t>
            </a:r>
            <a:endParaRPr lang="ru-RU" sz="2000" b="1" dirty="0"/>
          </a:p>
        </p:txBody>
      </p:sp>
      <p:cxnSp>
        <p:nvCxnSpPr>
          <p:cNvPr id="3" name="Прямая соединительная линия 2"/>
          <p:cNvCxnSpPr/>
          <p:nvPr/>
        </p:nvCxnSpPr>
        <p:spPr>
          <a:xfrm>
            <a:off x="683568" y="6194994"/>
            <a:ext cx="396044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3528" y="6453336"/>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6315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8"/>
          <p:cNvGraphicFramePr>
            <a:graphicFrameLocks noChangeAspect="1"/>
          </p:cNvGraphicFramePr>
          <p:nvPr/>
        </p:nvGraphicFramePr>
        <p:xfrm>
          <a:off x="3076326" y="441325"/>
          <a:ext cx="5672138" cy="6072188"/>
        </p:xfrm>
        <a:graphic>
          <a:graphicData uri="http://schemas.openxmlformats.org/presentationml/2006/ole">
            <mc:AlternateContent xmlns:mc="http://schemas.openxmlformats.org/markup-compatibility/2006">
              <mc:Choice xmlns:v="urn:schemas-microsoft-com:vml" Requires="v">
                <p:oleObj spid="_x0000_s18664" name="CorelDRAW" r:id="rId4" imgW="4573440" imgH="4906800" progId="CorelDraw.Graphic.16">
                  <p:embed/>
                </p:oleObj>
              </mc:Choice>
              <mc:Fallback>
                <p:oleObj name="CorelDRAW" r:id="rId4" imgW="4573440" imgH="4906800"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6326" y="441325"/>
                        <a:ext cx="5672138" cy="6072188"/>
                      </a:xfrm>
                      <a:prstGeom prst="rect">
                        <a:avLst/>
                      </a:prstGeom>
                      <a:noFill/>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999999">
                                  <a:alpha val="74997"/>
                                </a:srgbClr>
                              </a:outerShdw>
                            </a:effectLst>
                          </a14:hiddenEffects>
                        </a:ext>
                      </a:extLst>
                    </p:spPr>
                  </p:pic>
                </p:oleObj>
              </mc:Fallback>
            </mc:AlternateContent>
          </a:graphicData>
        </a:graphic>
      </p:graphicFrame>
      <p:grpSp>
        <p:nvGrpSpPr>
          <p:cNvPr id="2" name="Группа 11"/>
          <p:cNvGrpSpPr/>
          <p:nvPr/>
        </p:nvGrpSpPr>
        <p:grpSpPr>
          <a:xfrm>
            <a:off x="2464543" y="476672"/>
            <a:ext cx="6355929" cy="6072188"/>
            <a:chOff x="1960487" y="476672"/>
            <a:chExt cx="6355929" cy="6072188"/>
          </a:xfrm>
        </p:grpSpPr>
        <p:graphicFrame>
          <p:nvGraphicFramePr>
            <p:cNvPr id="8" name="Object 8"/>
            <p:cNvGraphicFramePr>
              <a:graphicFrameLocks noChangeAspect="1"/>
            </p:cNvGraphicFramePr>
            <p:nvPr/>
          </p:nvGraphicFramePr>
          <p:xfrm>
            <a:off x="2644278" y="476672"/>
            <a:ext cx="5672138" cy="6072188"/>
          </p:xfrm>
          <a:graphic>
            <a:graphicData uri="http://schemas.openxmlformats.org/presentationml/2006/ole">
              <mc:AlternateContent xmlns:mc="http://schemas.openxmlformats.org/markup-compatibility/2006">
                <mc:Choice xmlns:v="urn:schemas-microsoft-com:vml" Requires="v">
                  <p:oleObj spid="_x0000_s18665" name="CorelDRAW" r:id="rId6" imgW="4573440" imgH="4906800" progId="CorelDraw.Graphic.16">
                    <p:embed/>
                  </p:oleObj>
                </mc:Choice>
                <mc:Fallback>
                  <p:oleObj name="CorelDRAW" r:id="rId6" imgW="4573440" imgH="4906800" progId="CorelDraw.Graphic.1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4278" y="476672"/>
                          <a:ext cx="5672138" cy="6072188"/>
                        </a:xfrm>
                        <a:prstGeom prst="rect">
                          <a:avLst/>
                        </a:prstGeom>
                        <a:noFill/>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7961" dir="2700000" algn="ctr" rotWithShape="0">
                                  <a:srgbClr val="999999">
                                    <a:alpha val="74997"/>
                                  </a:srgbClr>
                                </a:outerShdw>
                              </a:effectLst>
                            </a14:hiddenEffects>
                          </a:ext>
                        </a:extLst>
                      </p:spPr>
                    </p:pic>
                  </p:oleObj>
                </mc:Fallback>
              </mc:AlternateContent>
            </a:graphicData>
          </a:graphic>
        </p:graphicFrame>
        <p:grpSp>
          <p:nvGrpSpPr>
            <p:cNvPr id="3" name="Группа 10"/>
            <p:cNvGrpSpPr>
              <a:grpSpLocks/>
            </p:cNvGrpSpPr>
            <p:nvPr/>
          </p:nvGrpSpPr>
          <p:grpSpPr bwMode="auto">
            <a:xfrm>
              <a:off x="1960487" y="908720"/>
              <a:ext cx="2107457" cy="3102291"/>
              <a:chOff x="2065269" y="891251"/>
              <a:chExt cx="2106376" cy="3101483"/>
            </a:xfrm>
          </p:grpSpPr>
          <p:cxnSp>
            <p:nvCxnSpPr>
              <p:cNvPr id="6" name="Прямая соединительная линия 5"/>
              <p:cNvCxnSpPr/>
              <p:nvPr/>
            </p:nvCxnSpPr>
            <p:spPr>
              <a:xfrm>
                <a:off x="2353203" y="891251"/>
                <a:ext cx="1794541" cy="23806"/>
              </a:xfrm>
              <a:prstGeom prst="line">
                <a:avLst/>
              </a:prstGeom>
              <a:ln>
                <a:solidFill>
                  <a:srgbClr val="0000FF"/>
                </a:solidFill>
              </a:ln>
            </p:spPr>
            <p:style>
              <a:lnRef idx="1">
                <a:schemeClr val="accent4"/>
              </a:lnRef>
              <a:fillRef idx="0">
                <a:schemeClr val="accent4"/>
              </a:fillRef>
              <a:effectRef idx="0">
                <a:schemeClr val="accent4"/>
              </a:effectRef>
              <a:fontRef idx="minor">
                <a:schemeClr val="tx1"/>
              </a:fontRef>
            </p:style>
          </p:cxnSp>
          <p:cxnSp>
            <p:nvCxnSpPr>
              <p:cNvPr id="7" name="Прямая соединительная линия 6"/>
              <p:cNvCxnSpPr/>
              <p:nvPr/>
            </p:nvCxnSpPr>
            <p:spPr>
              <a:xfrm>
                <a:off x="2377103" y="3964569"/>
                <a:ext cx="1794542" cy="22219"/>
              </a:xfrm>
              <a:prstGeom prst="line">
                <a:avLst/>
              </a:prstGeom>
              <a:ln>
                <a:solidFill>
                  <a:srgbClr val="0000FF"/>
                </a:solidFill>
              </a:ln>
            </p:spPr>
            <p:style>
              <a:lnRef idx="1">
                <a:schemeClr val="accent4"/>
              </a:lnRef>
              <a:fillRef idx="0">
                <a:schemeClr val="accent4"/>
              </a:fillRef>
              <a:effectRef idx="0">
                <a:schemeClr val="accent4"/>
              </a:effectRef>
              <a:fontRef idx="minor">
                <a:schemeClr val="tx1"/>
              </a:fontRef>
            </p:style>
          </p:cxnSp>
          <p:cxnSp>
            <p:nvCxnSpPr>
              <p:cNvPr id="9" name="Прямая соединительная линия 8"/>
              <p:cNvCxnSpPr/>
              <p:nvPr/>
            </p:nvCxnSpPr>
            <p:spPr>
              <a:xfrm flipH="1">
                <a:off x="2569066" y="915057"/>
                <a:ext cx="3173" cy="3077677"/>
              </a:xfrm>
              <a:prstGeom prst="line">
                <a:avLst/>
              </a:prstGeom>
              <a:ln w="12700">
                <a:solidFill>
                  <a:srgbClr val="0000FF"/>
                </a:solidFill>
                <a:headEnd type="arrow" w="med" len="med"/>
                <a:tailEnd type="arrow" w="med" len="med"/>
              </a:ln>
            </p:spPr>
            <p:style>
              <a:lnRef idx="1">
                <a:schemeClr val="accent4"/>
              </a:lnRef>
              <a:fillRef idx="0">
                <a:schemeClr val="accent4"/>
              </a:fillRef>
              <a:effectRef idx="0">
                <a:schemeClr val="accent4"/>
              </a:effectRef>
              <a:fontRef idx="minor">
                <a:schemeClr val="tx1"/>
              </a:fontRef>
            </p:style>
          </p:cxnSp>
          <p:sp>
            <p:nvSpPr>
              <p:cNvPr id="13319" name="TextBox 9"/>
              <p:cNvSpPr txBox="1">
                <a:spLocks noChangeArrowheads="1"/>
              </p:cNvSpPr>
              <p:nvPr/>
            </p:nvSpPr>
            <p:spPr bwMode="auto">
              <a:xfrm>
                <a:off x="2065269" y="1755122"/>
                <a:ext cx="662021" cy="379492"/>
              </a:xfrm>
              <a:prstGeom prst="rect">
                <a:avLst/>
              </a:prstGeom>
              <a:solidFill>
                <a:schemeClr val="bg1"/>
              </a:solidFill>
              <a:ln w="9525">
                <a:noFill/>
                <a:miter lim="800000"/>
                <a:headEnd/>
                <a:tailEnd/>
              </a:ln>
            </p:spPr>
            <p:txBody>
              <a:bodyPr wrap="none">
                <a:spAutoFit/>
              </a:bodyPr>
              <a:lstStyle/>
              <a:p>
                <a:r>
                  <a:rPr lang="ru-RU" b="1" dirty="0" smtClean="0">
                    <a:solidFill>
                      <a:srgbClr val="0000FF"/>
                    </a:solidFill>
                    <a:latin typeface="Calibri" pitchFamily="34" charset="0"/>
                  </a:rPr>
                  <a:t>10</a:t>
                </a:r>
                <a:r>
                  <a:rPr lang="ru-RU" sz="2800" b="1" baseline="30000" dirty="0" smtClean="0">
                    <a:solidFill>
                      <a:srgbClr val="0000FF"/>
                    </a:solidFill>
                    <a:latin typeface="Calibri" pitchFamily="34" charset="0"/>
                  </a:rPr>
                  <a:t>30</a:t>
                </a:r>
                <a:endParaRPr lang="ru-RU" sz="2800" b="1" baseline="30000" dirty="0">
                  <a:solidFill>
                    <a:srgbClr val="0000FF"/>
                  </a:solidFill>
                  <a:latin typeface="Calibri" pitchFamily="34" charset="0"/>
                </a:endParaRPr>
              </a:p>
            </p:txBody>
          </p:sp>
        </p:grpSp>
      </p:grpSp>
      <p:sp>
        <p:nvSpPr>
          <p:cNvPr id="10" name="TextBox 9"/>
          <p:cNvSpPr txBox="1"/>
          <p:nvPr/>
        </p:nvSpPr>
        <p:spPr>
          <a:xfrm>
            <a:off x="323528" y="260648"/>
            <a:ext cx="2457724" cy="707886"/>
          </a:xfrm>
          <a:prstGeom prst="rect">
            <a:avLst/>
          </a:prstGeom>
          <a:noFill/>
        </p:spPr>
        <p:txBody>
          <a:bodyPr wrap="none" rtlCol="0">
            <a:spAutoFit/>
          </a:bodyPr>
          <a:lstStyle/>
          <a:p>
            <a:r>
              <a:rPr lang="en-US" sz="2000" b="1" dirty="0" smtClean="0">
                <a:solidFill>
                  <a:srgbClr val="C00000"/>
                </a:solidFill>
                <a:latin typeface="+mn-lt"/>
              </a:rPr>
              <a:t>Discovery SF isomers</a:t>
            </a:r>
          </a:p>
          <a:p>
            <a:r>
              <a:rPr lang="en-US" sz="2000" b="1" dirty="0" smtClean="0">
                <a:solidFill>
                  <a:srgbClr val="C00000"/>
                </a:solidFill>
                <a:latin typeface="+mn-lt"/>
              </a:rPr>
              <a:t>JINR, </a:t>
            </a:r>
            <a:r>
              <a:rPr lang="en-US" sz="2000" b="1" dirty="0" err="1" smtClean="0">
                <a:solidFill>
                  <a:srgbClr val="C00000"/>
                </a:solidFill>
                <a:latin typeface="+mn-lt"/>
              </a:rPr>
              <a:t>Dubna</a:t>
            </a:r>
            <a:r>
              <a:rPr lang="en-US" sz="2000" b="1" dirty="0" smtClean="0">
                <a:solidFill>
                  <a:srgbClr val="C00000"/>
                </a:solidFill>
                <a:latin typeface="+mn-lt"/>
              </a:rPr>
              <a:t>, 1962</a:t>
            </a:r>
            <a:endParaRPr lang="ru-RU" sz="2000" b="1" dirty="0">
              <a:solidFill>
                <a:srgbClr val="C00000"/>
              </a:solidFill>
              <a:latin typeface="+mn-lt"/>
            </a:endParaRPr>
          </a:p>
        </p:txBody>
      </p:sp>
      <p:sp>
        <p:nvSpPr>
          <p:cNvPr id="13" name="TextBox 12"/>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11422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627784" y="1844824"/>
            <a:ext cx="3240360" cy="1015663"/>
          </a:xfrm>
          <a:prstGeom prst="rect">
            <a:avLst/>
          </a:prstGeom>
          <a:noFill/>
        </p:spPr>
        <p:txBody>
          <a:bodyPr wrap="square" rtlCol="0">
            <a:spAutoFit/>
          </a:bodyPr>
          <a:lstStyle/>
          <a:p>
            <a:r>
              <a:rPr lang="en-GB" sz="6000" dirty="0">
                <a:ln w="18415" cmpd="sng">
                  <a:solidFill>
                    <a:srgbClr val="FFFFFF"/>
                  </a:solidFill>
                  <a:prstDash val="solid"/>
                </a:ln>
                <a:solidFill>
                  <a:srgbClr val="FFFFFF"/>
                </a:solidFill>
                <a:effectLst>
                  <a:outerShdw blurRad="63500" dir="3600000" algn="tl" rotWithShape="0">
                    <a:srgbClr val="000000">
                      <a:alpha val="70000"/>
                    </a:srgbClr>
                  </a:outerShdw>
                </a:effectLst>
              </a:rPr>
              <a:t>epilogue</a:t>
            </a:r>
            <a:endPar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8967953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4633" y="-63384"/>
            <a:ext cx="9144000" cy="6858000"/>
          </a:xfrm>
          <a:prstGeom prst="rect">
            <a:avLst/>
          </a:prstGeom>
          <a:solidFill>
            <a:srgbClr val="DCEF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r>
              <a:rPr lang="en-US" altLang="ru-RU" dirty="0"/>
              <a:t> </a:t>
            </a:r>
            <a:endParaRPr lang="ru-RU" altLang="ru-RU" dirty="0"/>
          </a:p>
        </p:txBody>
      </p:sp>
      <p:graphicFrame>
        <p:nvGraphicFramePr>
          <p:cNvPr id="151555" name="Object 3"/>
          <p:cNvGraphicFramePr>
            <a:graphicFrameLocks noGrp="1" noChangeAspect="1"/>
          </p:cNvGraphicFramePr>
          <p:nvPr>
            <p:ph sz="half" idx="1"/>
            <p:extLst>
              <p:ext uri="{D42A27DB-BD31-4B8C-83A1-F6EECF244321}">
                <p14:modId xmlns:p14="http://schemas.microsoft.com/office/powerpoint/2010/main" val="1181119965"/>
              </p:ext>
            </p:extLst>
          </p:nvPr>
        </p:nvGraphicFramePr>
        <p:xfrm>
          <a:off x="4633" y="1187460"/>
          <a:ext cx="9144000" cy="3876675"/>
        </p:xfrm>
        <a:graphic>
          <a:graphicData uri="http://schemas.openxmlformats.org/presentationml/2006/ole">
            <mc:AlternateContent xmlns:mc="http://schemas.openxmlformats.org/markup-compatibility/2006">
              <mc:Choice xmlns:v="urn:schemas-microsoft-com:vml" Requires="v">
                <p:oleObj spid="_x0000_s80924" name="PHOTO-PAINT" r:id="rId4" imgW="3952381" imgH="1676190" progId="CorelPHOTOPAINT.Image.13">
                  <p:embed/>
                </p:oleObj>
              </mc:Choice>
              <mc:Fallback>
                <p:oleObj name="PHOTO-PAINT" r:id="rId4" imgW="3952381" imgH="1676190" progId="CorelPHOTOPAINT.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 y="1187460"/>
                        <a:ext cx="9144000" cy="3876675"/>
                      </a:xfrm>
                      <a:prstGeom prst="rect">
                        <a:avLst/>
                      </a:prstGeom>
                      <a:noFill/>
                      <a:ln>
                        <a:solidFill>
                          <a:schemeClr val="tx1"/>
                        </a:solidFill>
                      </a:ln>
                      <a:effectLst/>
                    </p:spPr>
                  </p:pic>
                </p:oleObj>
              </mc:Fallback>
            </mc:AlternateContent>
          </a:graphicData>
        </a:graphic>
      </p:graphicFrame>
      <p:sp>
        <p:nvSpPr>
          <p:cNvPr id="151622" name="Oval 70"/>
          <p:cNvSpPr>
            <a:spLocks noChangeArrowheads="1"/>
          </p:cNvSpPr>
          <p:nvPr/>
        </p:nvSpPr>
        <p:spPr bwMode="auto">
          <a:xfrm>
            <a:off x="228824" y="5302111"/>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23" name="Oval 71"/>
          <p:cNvSpPr>
            <a:spLocks noChangeArrowheads="1"/>
          </p:cNvSpPr>
          <p:nvPr/>
        </p:nvSpPr>
        <p:spPr bwMode="auto">
          <a:xfrm>
            <a:off x="193899" y="5289411"/>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24" name="Text Box 72"/>
          <p:cNvSpPr txBox="1">
            <a:spLocks noChangeArrowheads="1"/>
          </p:cNvSpPr>
          <p:nvPr/>
        </p:nvSpPr>
        <p:spPr bwMode="auto">
          <a:xfrm>
            <a:off x="443137" y="5219561"/>
            <a:ext cx="38491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Heavy ion Accelerator </a:t>
            </a:r>
            <a:r>
              <a:rPr lang="en-US" altLang="ru-RU" b="1" dirty="0" err="1">
                <a:effectLst>
                  <a:outerShdw blurRad="38100" dist="38100" dir="2700000" algn="tl">
                    <a:srgbClr val="000000">
                      <a:alpha val="43137"/>
                    </a:srgbClr>
                  </a:outerShdw>
                </a:effectLst>
                <a:latin typeface="Comic Sans MS" pitchFamily="66" charset="0"/>
              </a:rPr>
              <a:t>fassilities</a:t>
            </a:r>
            <a:endParaRPr lang="ru-RU" altLang="ru-RU" dirty="0">
              <a:effectLst>
                <a:outerShdw blurRad="38100" dist="38100" dir="2700000" algn="tl">
                  <a:srgbClr val="000000">
                    <a:alpha val="43137"/>
                  </a:srgbClr>
                </a:outerShdw>
              </a:effectLst>
            </a:endParaRPr>
          </a:p>
        </p:txBody>
      </p:sp>
      <p:sp>
        <p:nvSpPr>
          <p:cNvPr id="190" name="Прямоугольная выноска 189"/>
          <p:cNvSpPr/>
          <p:nvPr/>
        </p:nvSpPr>
        <p:spPr>
          <a:xfrm flipV="1">
            <a:off x="2411760" y="2578506"/>
            <a:ext cx="836538" cy="194317"/>
          </a:xfrm>
          <a:prstGeom prst="wedgeRectCallout">
            <a:avLst>
              <a:gd name="adj1" fmla="val -67828"/>
              <a:gd name="adj2" fmla="val 126179"/>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91" name="Text Box 81"/>
          <p:cNvSpPr txBox="1">
            <a:spLocks noChangeArrowheads="1"/>
          </p:cNvSpPr>
          <p:nvPr/>
        </p:nvSpPr>
        <p:spPr bwMode="auto">
          <a:xfrm>
            <a:off x="2369558" y="2515007"/>
            <a:ext cx="1011073" cy="307777"/>
          </a:xfrm>
          <a:prstGeom prst="rect">
            <a:avLst/>
          </a:prstGeom>
          <a:noFill/>
          <a:ln>
            <a:noFill/>
          </a:ln>
          <a:effec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FRIB (USA)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51609" name="Group 57"/>
          <p:cNvGrpSpPr>
            <a:grpSpLocks/>
          </p:cNvGrpSpPr>
          <p:nvPr/>
        </p:nvGrpSpPr>
        <p:grpSpPr bwMode="auto">
          <a:xfrm>
            <a:off x="2036763" y="2306648"/>
            <a:ext cx="222250" cy="195262"/>
            <a:chOff x="3888" y="3600"/>
            <a:chExt cx="140" cy="123"/>
          </a:xfrm>
        </p:grpSpPr>
        <p:sp>
          <p:nvSpPr>
            <p:cNvPr id="151610" name="Oval 58"/>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1" name="Oval 59"/>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grpSp>
      <p:grpSp>
        <p:nvGrpSpPr>
          <p:cNvPr id="151641" name="Group 89"/>
          <p:cNvGrpSpPr>
            <a:grpSpLocks/>
          </p:cNvGrpSpPr>
          <p:nvPr/>
        </p:nvGrpSpPr>
        <p:grpSpPr bwMode="auto">
          <a:xfrm>
            <a:off x="1510705" y="2560648"/>
            <a:ext cx="180975" cy="168275"/>
            <a:chOff x="894" y="1478"/>
            <a:chExt cx="114" cy="106"/>
          </a:xfrm>
        </p:grpSpPr>
        <p:sp>
          <p:nvSpPr>
            <p:cNvPr id="151642" name="Oval 90"/>
            <p:cNvSpPr>
              <a:spLocks noChangeArrowheads="1"/>
            </p:cNvSpPr>
            <p:nvPr/>
          </p:nvSpPr>
          <p:spPr bwMode="auto">
            <a:xfrm>
              <a:off x="912" y="148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43" name="Oval 91"/>
            <p:cNvSpPr>
              <a:spLocks noChangeArrowheads="1"/>
            </p:cNvSpPr>
            <p:nvPr/>
          </p:nvSpPr>
          <p:spPr bwMode="auto">
            <a:xfrm>
              <a:off x="894" y="1478"/>
              <a:ext cx="96" cy="96"/>
            </a:xfrm>
            <a:prstGeom prst="ellipse">
              <a:avLst/>
            </a:prstGeom>
            <a:solidFill>
              <a:srgbClr val="E6E63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 name="Прямоугольная выноска 2"/>
          <p:cNvSpPr/>
          <p:nvPr/>
        </p:nvSpPr>
        <p:spPr>
          <a:xfrm flipV="1">
            <a:off x="755575" y="2835803"/>
            <a:ext cx="827013" cy="205855"/>
          </a:xfrm>
          <a:prstGeom prst="wedgeRectCallout">
            <a:avLst>
              <a:gd name="adj1" fmla="val 52372"/>
              <a:gd name="adj2" fmla="val 128614"/>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51633" name="Text Box 81"/>
          <p:cNvSpPr txBox="1">
            <a:spLocks noChangeArrowheads="1"/>
          </p:cNvSpPr>
          <p:nvPr/>
        </p:nvSpPr>
        <p:spPr bwMode="auto">
          <a:xfrm>
            <a:off x="668924" y="2780814"/>
            <a:ext cx="10110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LBNL</a:t>
            </a:r>
            <a:r>
              <a:rPr lang="en-US"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92" name="Group 57"/>
          <p:cNvGrpSpPr>
            <a:grpSpLocks/>
          </p:cNvGrpSpPr>
          <p:nvPr/>
        </p:nvGrpSpPr>
        <p:grpSpPr bwMode="auto">
          <a:xfrm>
            <a:off x="1496864" y="2548791"/>
            <a:ext cx="222250" cy="195262"/>
            <a:chOff x="3888" y="3600"/>
            <a:chExt cx="140" cy="123"/>
          </a:xfrm>
        </p:grpSpPr>
        <p:sp>
          <p:nvSpPr>
            <p:cNvPr id="193" name="Oval 58"/>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4" name="Oval 59"/>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grpSp>
      <p:sp>
        <p:nvSpPr>
          <p:cNvPr id="151604" name="Oval 52"/>
          <p:cNvSpPr>
            <a:spLocks noChangeArrowheads="1"/>
          </p:cNvSpPr>
          <p:nvPr/>
        </p:nvSpPr>
        <p:spPr bwMode="auto">
          <a:xfrm>
            <a:off x="4538663" y="2157423"/>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05" name="Oval 53"/>
          <p:cNvSpPr>
            <a:spLocks noChangeArrowheads="1"/>
          </p:cNvSpPr>
          <p:nvPr/>
        </p:nvSpPr>
        <p:spPr bwMode="auto">
          <a:xfrm>
            <a:off x="4503738" y="2144723"/>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07" name="Oval 55"/>
          <p:cNvSpPr>
            <a:spLocks noChangeArrowheads="1"/>
          </p:cNvSpPr>
          <p:nvPr/>
        </p:nvSpPr>
        <p:spPr bwMode="auto">
          <a:xfrm>
            <a:off x="4738688" y="2090748"/>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08" name="Oval 56"/>
          <p:cNvSpPr>
            <a:spLocks noChangeArrowheads="1"/>
          </p:cNvSpPr>
          <p:nvPr/>
        </p:nvSpPr>
        <p:spPr bwMode="auto">
          <a:xfrm>
            <a:off x="4703763" y="2078048"/>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16" name="Oval 64"/>
          <p:cNvSpPr>
            <a:spLocks noChangeArrowheads="1"/>
          </p:cNvSpPr>
          <p:nvPr/>
        </p:nvSpPr>
        <p:spPr bwMode="auto">
          <a:xfrm>
            <a:off x="4951413" y="2386023"/>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7" name="Oval 65"/>
          <p:cNvSpPr>
            <a:spLocks noChangeArrowheads="1"/>
          </p:cNvSpPr>
          <p:nvPr/>
        </p:nvSpPr>
        <p:spPr bwMode="auto">
          <a:xfrm>
            <a:off x="4916488" y="2373323"/>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63" name="Прямоугольная выноска 162"/>
          <p:cNvSpPr/>
          <p:nvPr/>
        </p:nvSpPr>
        <p:spPr>
          <a:xfrm>
            <a:off x="3235567" y="1817473"/>
            <a:ext cx="1262822" cy="211362"/>
          </a:xfrm>
          <a:prstGeom prst="wedgeRectCallout">
            <a:avLst>
              <a:gd name="adj1" fmla="val 52372"/>
              <a:gd name="adj2" fmla="val 128614"/>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4" name="Text Box 81"/>
          <p:cNvSpPr txBox="1">
            <a:spLocks noChangeArrowheads="1"/>
          </p:cNvSpPr>
          <p:nvPr/>
        </p:nvSpPr>
        <p:spPr bwMode="auto">
          <a:xfrm>
            <a:off x="3230479" y="1769527"/>
            <a:ext cx="1362729" cy="307777"/>
          </a:xfrm>
          <a:prstGeom prst="rect">
            <a:avLst/>
          </a:prstGeom>
          <a:noFill/>
          <a:ln>
            <a:noFill/>
          </a:ln>
          <a:effec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GANIL (France</a:t>
            </a:r>
            <a:r>
              <a:rPr lang="en-US"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ru-RU"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7" name="Прямоугольная выноска 166"/>
          <p:cNvSpPr/>
          <p:nvPr/>
        </p:nvSpPr>
        <p:spPr>
          <a:xfrm flipH="1">
            <a:off x="3642246" y="1390487"/>
            <a:ext cx="1122181" cy="237174"/>
          </a:xfrm>
          <a:prstGeom prst="wedgeRectCallout">
            <a:avLst>
              <a:gd name="adj1" fmla="val -51410"/>
              <a:gd name="adj2" fmla="val 241877"/>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8" name="Text Box 81"/>
          <p:cNvSpPr txBox="1">
            <a:spLocks noChangeArrowheads="1"/>
          </p:cNvSpPr>
          <p:nvPr/>
        </p:nvSpPr>
        <p:spPr bwMode="auto">
          <a:xfrm>
            <a:off x="3589098" y="1344846"/>
            <a:ext cx="12686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GSI (Germany)</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6" name="Прямоугольная выноска 175"/>
          <p:cNvSpPr/>
          <p:nvPr/>
        </p:nvSpPr>
        <p:spPr>
          <a:xfrm flipV="1">
            <a:off x="4020288" y="2650514"/>
            <a:ext cx="956202" cy="212528"/>
          </a:xfrm>
          <a:prstGeom prst="wedgeRectCallout">
            <a:avLst>
              <a:gd name="adj1" fmla="val 52372"/>
              <a:gd name="adj2" fmla="val 128614"/>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77" name="Text Box 81"/>
          <p:cNvSpPr txBox="1">
            <a:spLocks noChangeArrowheads="1"/>
          </p:cNvSpPr>
          <p:nvPr/>
        </p:nvSpPr>
        <p:spPr bwMode="auto">
          <a:xfrm>
            <a:off x="3992975" y="2585998"/>
            <a:ext cx="1082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INFN (Italy)</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2" name="Прямоугольная выноска 171"/>
          <p:cNvSpPr/>
          <p:nvPr/>
        </p:nvSpPr>
        <p:spPr>
          <a:xfrm>
            <a:off x="5732804" y="1524010"/>
            <a:ext cx="1174610" cy="221696"/>
          </a:xfrm>
          <a:prstGeom prst="wedgeRectCallout">
            <a:avLst>
              <a:gd name="adj1" fmla="val -63401"/>
              <a:gd name="adj2" fmla="val 140793"/>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73" name="Text Box 81"/>
          <p:cNvSpPr txBox="1">
            <a:spLocks noChangeArrowheads="1"/>
          </p:cNvSpPr>
          <p:nvPr/>
        </p:nvSpPr>
        <p:spPr bwMode="auto">
          <a:xfrm>
            <a:off x="5708377" y="1474450"/>
            <a:ext cx="13097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JINR</a:t>
            </a:r>
            <a:r>
              <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Dubna</a:t>
            </a:r>
            <a:r>
              <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185" name="Oval 64"/>
          <p:cNvSpPr>
            <a:spLocks noChangeArrowheads="1"/>
          </p:cNvSpPr>
          <p:nvPr/>
        </p:nvSpPr>
        <p:spPr bwMode="auto">
          <a:xfrm>
            <a:off x="5471021" y="1926243"/>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6" name="Oval 65"/>
          <p:cNvSpPr>
            <a:spLocks noChangeArrowheads="1"/>
          </p:cNvSpPr>
          <p:nvPr/>
        </p:nvSpPr>
        <p:spPr bwMode="auto">
          <a:xfrm>
            <a:off x="5436096" y="1913543"/>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4" name="Овал 13"/>
          <p:cNvSpPr/>
          <p:nvPr/>
        </p:nvSpPr>
        <p:spPr>
          <a:xfrm>
            <a:off x="5401747" y="1876460"/>
            <a:ext cx="267830" cy="267830"/>
          </a:xfrm>
          <a:prstGeom prst="ellipse">
            <a:avLst/>
          </a:prstGeom>
          <a:noFill/>
          <a:ln>
            <a:solidFill>
              <a:srgbClr val="FEA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5997943" y="1663410"/>
            <a:ext cx="1324914" cy="369332"/>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SHE-Factory</a:t>
            </a:r>
            <a:endParaRPr lang="ru-RU"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1613" name="Oval 61"/>
          <p:cNvSpPr>
            <a:spLocks noChangeArrowheads="1"/>
          </p:cNvSpPr>
          <p:nvPr/>
        </p:nvSpPr>
        <p:spPr bwMode="auto">
          <a:xfrm>
            <a:off x="8075613" y="2370148"/>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4" name="Oval 62"/>
          <p:cNvSpPr>
            <a:spLocks noChangeArrowheads="1"/>
          </p:cNvSpPr>
          <p:nvPr/>
        </p:nvSpPr>
        <p:spPr bwMode="auto">
          <a:xfrm>
            <a:off x="8040688" y="2357448"/>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7" name="Прямоугольная выноска 156"/>
          <p:cNvSpPr/>
          <p:nvPr/>
        </p:nvSpPr>
        <p:spPr>
          <a:xfrm flipV="1">
            <a:off x="7931669" y="2699285"/>
            <a:ext cx="1104827" cy="194490"/>
          </a:xfrm>
          <a:prstGeom prst="wedgeRectCallout">
            <a:avLst>
              <a:gd name="adj1" fmla="val -31310"/>
              <a:gd name="adj2" fmla="val 122960"/>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58" name="Text Box 81"/>
          <p:cNvSpPr txBox="1">
            <a:spLocks noChangeArrowheads="1"/>
          </p:cNvSpPr>
          <p:nvPr/>
        </p:nvSpPr>
        <p:spPr bwMode="auto">
          <a:xfrm>
            <a:off x="7850893" y="2632740"/>
            <a:ext cx="12556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RIKEN (Japan)</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9" name="Прямоугольная выноска 178"/>
          <p:cNvSpPr/>
          <p:nvPr/>
        </p:nvSpPr>
        <p:spPr>
          <a:xfrm flipV="1">
            <a:off x="6901175" y="2932441"/>
            <a:ext cx="904620" cy="231478"/>
          </a:xfrm>
          <a:prstGeom prst="wedgeRectCallout">
            <a:avLst>
              <a:gd name="adj1" fmla="val -33009"/>
              <a:gd name="adj2" fmla="val 186828"/>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80" name="Text Box 81"/>
          <p:cNvSpPr txBox="1">
            <a:spLocks noChangeArrowheads="1"/>
          </p:cNvSpPr>
          <p:nvPr/>
        </p:nvSpPr>
        <p:spPr bwMode="auto">
          <a:xfrm>
            <a:off x="6824519" y="2885398"/>
            <a:ext cx="11550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IMF (China)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2" name="Oval 61"/>
          <p:cNvSpPr>
            <a:spLocks noChangeArrowheads="1"/>
          </p:cNvSpPr>
          <p:nvPr/>
        </p:nvSpPr>
        <p:spPr bwMode="auto">
          <a:xfrm>
            <a:off x="6983189" y="2500323"/>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3" name="Oval 62"/>
          <p:cNvSpPr>
            <a:spLocks noChangeArrowheads="1"/>
          </p:cNvSpPr>
          <p:nvPr/>
        </p:nvSpPr>
        <p:spPr bwMode="auto">
          <a:xfrm>
            <a:off x="6948264" y="2487623"/>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208" name="5-конечная звезда 207"/>
          <p:cNvSpPr/>
          <p:nvPr/>
        </p:nvSpPr>
        <p:spPr>
          <a:xfrm>
            <a:off x="5868144" y="1867063"/>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Прямоугольная выноска 210"/>
          <p:cNvSpPr/>
          <p:nvPr/>
        </p:nvSpPr>
        <p:spPr>
          <a:xfrm flipV="1">
            <a:off x="6307637" y="1979548"/>
            <a:ext cx="1052269" cy="186930"/>
          </a:xfrm>
          <a:prstGeom prst="wedgeRectCallout">
            <a:avLst>
              <a:gd name="adj1" fmla="val -14836"/>
              <a:gd name="adj2" fmla="val 33545"/>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210" name="Text Box 81"/>
          <p:cNvSpPr txBox="1">
            <a:spLocks noChangeArrowheads="1"/>
          </p:cNvSpPr>
          <p:nvPr/>
        </p:nvSpPr>
        <p:spPr bwMode="auto">
          <a:xfrm>
            <a:off x="6257330" y="1907540"/>
            <a:ext cx="1266998" cy="15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SM-3 (Russia)</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3" name="Text Box 72"/>
          <p:cNvSpPr txBox="1">
            <a:spLocks noChangeArrowheads="1"/>
          </p:cNvSpPr>
          <p:nvPr/>
        </p:nvSpPr>
        <p:spPr bwMode="auto">
          <a:xfrm>
            <a:off x="5206468" y="5183561"/>
            <a:ext cx="3315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High Flux Neutron Reactors</a:t>
            </a:r>
            <a:endParaRPr lang="ru-RU" altLang="ru-RU" dirty="0">
              <a:effectLst>
                <a:outerShdw blurRad="38100" dist="38100" dir="2700000" algn="tl">
                  <a:srgbClr val="000000">
                    <a:alpha val="43137"/>
                  </a:srgbClr>
                </a:outerShdw>
              </a:effectLst>
            </a:endParaRPr>
          </a:p>
        </p:txBody>
      </p:sp>
      <p:sp>
        <p:nvSpPr>
          <p:cNvPr id="19" name="5-конечная звезда 18"/>
          <p:cNvSpPr/>
          <p:nvPr/>
        </p:nvSpPr>
        <p:spPr>
          <a:xfrm>
            <a:off x="1979712" y="2375249"/>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6" name="Прямоугольная выноска 205"/>
          <p:cNvSpPr/>
          <p:nvPr/>
        </p:nvSpPr>
        <p:spPr>
          <a:xfrm flipV="1">
            <a:off x="1834678" y="2929479"/>
            <a:ext cx="839071" cy="193656"/>
          </a:xfrm>
          <a:prstGeom prst="wedgeRectCallout">
            <a:avLst>
              <a:gd name="adj1" fmla="val -10052"/>
              <a:gd name="adj2" fmla="val 193163"/>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207" name="Text Box 81"/>
          <p:cNvSpPr txBox="1">
            <a:spLocks noChangeArrowheads="1"/>
          </p:cNvSpPr>
          <p:nvPr/>
        </p:nvSpPr>
        <p:spPr bwMode="auto">
          <a:xfrm>
            <a:off x="1777743" y="2865245"/>
            <a:ext cx="10110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HFIR (USA)</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 name="TextBox 214"/>
          <p:cNvSpPr txBox="1"/>
          <p:nvPr/>
        </p:nvSpPr>
        <p:spPr>
          <a:xfrm>
            <a:off x="6227354" y="2683348"/>
            <a:ext cx="288862" cy="338554"/>
          </a:xfrm>
          <a:prstGeom prst="rect">
            <a:avLst/>
          </a:prstGeom>
          <a:noFill/>
          <a:ln w="19050">
            <a:solidFill>
              <a:srgbClr val="FFFF00"/>
            </a:solidFill>
          </a:ln>
        </p:spPr>
        <p:txBody>
          <a:bodyPr wrap="none" rtlCol="0">
            <a:spAutoFit/>
          </a:bodyPr>
          <a:lstStyle/>
          <a:p>
            <a:r>
              <a:rPr lang="en-US" sz="1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ru-RU" sz="1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2" name="5-конечная звезда 211"/>
          <p:cNvSpPr/>
          <p:nvPr/>
        </p:nvSpPr>
        <p:spPr>
          <a:xfrm>
            <a:off x="4814835" y="5198530"/>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5-конечная звезда 72"/>
          <p:cNvSpPr/>
          <p:nvPr/>
        </p:nvSpPr>
        <p:spPr>
          <a:xfrm>
            <a:off x="5068646" y="1756609"/>
            <a:ext cx="353343" cy="316196"/>
          </a:xfrm>
          <a:prstGeom prst="star5">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ая выноска 73"/>
          <p:cNvSpPr/>
          <p:nvPr/>
        </p:nvSpPr>
        <p:spPr>
          <a:xfrm>
            <a:off x="5465834" y="1197998"/>
            <a:ext cx="1132468" cy="221696"/>
          </a:xfrm>
          <a:prstGeom prst="wedgeRectCallout">
            <a:avLst>
              <a:gd name="adj1" fmla="val -69437"/>
              <a:gd name="adj2" fmla="val 249636"/>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75" name="Text Box 81"/>
          <p:cNvSpPr txBox="1">
            <a:spLocks noChangeArrowheads="1"/>
          </p:cNvSpPr>
          <p:nvPr/>
        </p:nvSpPr>
        <p:spPr bwMode="auto">
          <a:xfrm>
            <a:off x="5420221" y="1150418"/>
            <a:ext cx="12400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PIK</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Russia</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9" name="Прямоугольная выноска 88"/>
          <p:cNvSpPr/>
          <p:nvPr/>
        </p:nvSpPr>
        <p:spPr>
          <a:xfrm>
            <a:off x="6156176" y="2464556"/>
            <a:ext cx="1132468" cy="221696"/>
          </a:xfrm>
          <a:prstGeom prst="wedgeRectCallout">
            <a:avLst>
              <a:gd name="adj1" fmla="val -48971"/>
              <a:gd name="adj2" fmla="val 7962"/>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87" name="Text Box 81"/>
          <p:cNvSpPr txBox="1">
            <a:spLocks noChangeArrowheads="1"/>
          </p:cNvSpPr>
          <p:nvPr/>
        </p:nvSpPr>
        <p:spPr bwMode="auto">
          <a:xfrm>
            <a:off x="6096221" y="2411596"/>
            <a:ext cx="12798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ЭХП </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Россия</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8" name="Text Box 72"/>
          <p:cNvSpPr txBox="1">
            <a:spLocks noChangeArrowheads="1"/>
          </p:cNvSpPr>
          <p:nvPr/>
        </p:nvSpPr>
        <p:spPr bwMode="auto">
          <a:xfrm>
            <a:off x="5304276" y="5795972"/>
            <a:ext cx="2702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Isotope Separators</a:t>
            </a:r>
            <a:r>
              <a:rPr lang="ru-RU" altLang="ru-RU" b="1" dirty="0">
                <a:effectLst>
                  <a:outerShdw blurRad="38100" dist="38100" dir="2700000" algn="tl">
                    <a:srgbClr val="000000">
                      <a:alpha val="43137"/>
                    </a:srgbClr>
                  </a:outerShdw>
                </a:effectLst>
                <a:latin typeface="Comic Sans MS" pitchFamily="66" charset="0"/>
              </a:rPr>
              <a:t> 2</a:t>
            </a:r>
            <a:r>
              <a:rPr lang="en-US" altLang="ru-RU" b="1" dirty="0">
                <a:effectLst>
                  <a:outerShdw blurRad="38100" dist="38100" dir="2700000" algn="tl">
                    <a:srgbClr val="000000">
                      <a:alpha val="43137"/>
                    </a:srgbClr>
                  </a:outerShdw>
                </a:effectLst>
                <a:latin typeface="Comic Sans MS" pitchFamily="66" charset="0"/>
              </a:rPr>
              <a:t> </a:t>
            </a:r>
            <a:endParaRPr lang="ru-RU" altLang="ru-RU" dirty="0">
              <a:effectLst>
                <a:outerShdw blurRad="38100" dist="38100" dir="2700000" algn="tl">
                  <a:srgbClr val="000000">
                    <a:alpha val="43137"/>
                  </a:srgbClr>
                </a:outerShdw>
              </a:effectLst>
            </a:endParaRPr>
          </a:p>
        </p:txBody>
      </p:sp>
      <p:sp>
        <p:nvSpPr>
          <p:cNvPr id="4" name="4-конечная звезда 3"/>
          <p:cNvSpPr/>
          <p:nvPr/>
        </p:nvSpPr>
        <p:spPr>
          <a:xfrm>
            <a:off x="5580112" y="2128904"/>
            <a:ext cx="320799" cy="288032"/>
          </a:xfrm>
          <a:prstGeom prst="star4">
            <a:avLst/>
          </a:prstGeom>
          <a:solidFill>
            <a:srgbClr val="002060"/>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97" name="4-конечная звезда 96"/>
          <p:cNvSpPr/>
          <p:nvPr/>
        </p:nvSpPr>
        <p:spPr>
          <a:xfrm>
            <a:off x="4833873" y="5795972"/>
            <a:ext cx="430466" cy="360387"/>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4-конечная звезда 90"/>
          <p:cNvSpPr/>
          <p:nvPr/>
        </p:nvSpPr>
        <p:spPr>
          <a:xfrm>
            <a:off x="2125310" y="2626231"/>
            <a:ext cx="430466" cy="360387"/>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4-конечная звезда 69"/>
          <p:cNvSpPr/>
          <p:nvPr/>
        </p:nvSpPr>
        <p:spPr>
          <a:xfrm>
            <a:off x="5724128" y="2411596"/>
            <a:ext cx="320799" cy="288032"/>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72" name="Прямоугольная выноска 71"/>
          <p:cNvSpPr/>
          <p:nvPr/>
        </p:nvSpPr>
        <p:spPr>
          <a:xfrm>
            <a:off x="5940152" y="2195572"/>
            <a:ext cx="1330186" cy="221696"/>
          </a:xfrm>
          <a:prstGeom prst="wedgeRectCallout">
            <a:avLst>
              <a:gd name="adj1" fmla="val -48971"/>
              <a:gd name="adj2" fmla="val 7962"/>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68" name="Text Box 81"/>
          <p:cNvSpPr txBox="1">
            <a:spLocks noChangeArrowheads="1"/>
          </p:cNvSpPr>
          <p:nvPr/>
        </p:nvSpPr>
        <p:spPr bwMode="auto">
          <a:xfrm>
            <a:off x="5883093" y="2123564"/>
            <a:ext cx="1497219" cy="307777"/>
          </a:xfrm>
          <a:prstGeom prst="rect">
            <a:avLst/>
          </a:prstGeom>
          <a:noFill/>
          <a:ln>
            <a:noFill/>
          </a:ln>
          <a:effectLst/>
          <a:extLst/>
        </p:spPr>
        <p:txBody>
          <a:bodyPr wrap="square">
            <a:spAutoFit/>
          </a:bodyPr>
          <a:lstStyle/>
          <a:p>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ВНИИЭФ (Саров)</a:t>
            </a:r>
          </a:p>
        </p:txBody>
      </p:sp>
      <p:sp>
        <p:nvSpPr>
          <p:cNvPr id="76" name="4-конечная звезда 75"/>
          <p:cNvSpPr/>
          <p:nvPr/>
        </p:nvSpPr>
        <p:spPr>
          <a:xfrm>
            <a:off x="4860032" y="5579948"/>
            <a:ext cx="320799" cy="288032"/>
          </a:xfrm>
          <a:prstGeom prst="star4">
            <a:avLst/>
          </a:prstGeom>
          <a:solidFill>
            <a:srgbClr val="002060"/>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77" name="Text Box 72"/>
          <p:cNvSpPr txBox="1">
            <a:spLocks noChangeArrowheads="1"/>
          </p:cNvSpPr>
          <p:nvPr/>
        </p:nvSpPr>
        <p:spPr bwMode="auto">
          <a:xfrm>
            <a:off x="5233476" y="5507948"/>
            <a:ext cx="2702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Isotope Separators</a:t>
            </a:r>
            <a:r>
              <a:rPr lang="ru-RU" altLang="ru-RU" b="1" dirty="0">
                <a:effectLst>
                  <a:outerShdw blurRad="38100" dist="38100" dir="2700000" algn="tl">
                    <a:srgbClr val="000000">
                      <a:alpha val="43137"/>
                    </a:srgbClr>
                  </a:outerShdw>
                </a:effectLst>
                <a:latin typeface="Comic Sans MS" pitchFamily="66" charset="0"/>
              </a:rPr>
              <a:t> 1</a:t>
            </a:r>
            <a:r>
              <a:rPr lang="en-US" altLang="ru-RU" b="1" dirty="0">
                <a:effectLst>
                  <a:outerShdw blurRad="38100" dist="38100" dir="2700000" algn="tl">
                    <a:srgbClr val="000000">
                      <a:alpha val="43137"/>
                    </a:srgbClr>
                  </a:outerShdw>
                </a:effectLst>
                <a:latin typeface="Comic Sans MS" pitchFamily="66" charset="0"/>
              </a:rPr>
              <a:t> </a:t>
            </a:r>
            <a:endParaRPr lang="ru-RU" altLang="ru-RU" dirty="0">
              <a:effectLst>
                <a:outerShdw blurRad="38100" dist="38100" dir="2700000" algn="tl">
                  <a:srgbClr val="000000">
                    <a:alpha val="43137"/>
                  </a:srgbClr>
                </a:outerShdw>
              </a:effectLst>
            </a:endParaRPr>
          </a:p>
        </p:txBody>
      </p:sp>
      <p:grpSp>
        <p:nvGrpSpPr>
          <p:cNvPr id="9" name="Группа 8"/>
          <p:cNvGrpSpPr/>
          <p:nvPr/>
        </p:nvGrpSpPr>
        <p:grpSpPr>
          <a:xfrm>
            <a:off x="3155619" y="544386"/>
            <a:ext cx="3041673" cy="2124342"/>
            <a:chOff x="3155619" y="544386"/>
            <a:chExt cx="3041673" cy="2124342"/>
          </a:xfrm>
        </p:grpSpPr>
        <p:sp>
          <p:nvSpPr>
            <p:cNvPr id="5" name="TextBox 4"/>
            <p:cNvSpPr txBox="1"/>
            <p:nvPr/>
          </p:nvSpPr>
          <p:spPr>
            <a:xfrm>
              <a:off x="3155619" y="544386"/>
              <a:ext cx="1909497" cy="400110"/>
            </a:xfrm>
            <a:prstGeom prst="rect">
              <a:avLst/>
            </a:prstGeom>
            <a:solidFill>
              <a:srgbClr val="FFFF00"/>
            </a:solidFill>
            <a:ln w="38100">
              <a:solidFill>
                <a:srgbClr val="FFFF00"/>
              </a:solidFill>
            </a:ln>
          </p:spPr>
          <p:txBody>
            <a:bodyPr wrap="none" rtlCol="0">
              <a:spAutoFit/>
            </a:bodyPr>
            <a:lstStyle/>
            <a:p>
              <a:r>
                <a:rPr lang="en-GB" sz="2000" b="1" dirty="0" smtClean="0">
                  <a:latin typeface="Comic Sans MS" panose="030F0702030302020204" pitchFamily="66" charset="0"/>
                </a:rPr>
                <a:t>SHE in Russia</a:t>
              </a:r>
              <a:endParaRPr lang="ru-RU" sz="2000" b="1" dirty="0">
                <a:latin typeface="Comic Sans MS" panose="030F0702030302020204" pitchFamily="66" charset="0"/>
              </a:endParaRPr>
            </a:p>
          </p:txBody>
        </p:sp>
        <p:sp>
          <p:nvSpPr>
            <p:cNvPr id="7" name="Овал 6"/>
            <p:cNvSpPr/>
            <p:nvPr/>
          </p:nvSpPr>
          <p:spPr>
            <a:xfrm>
              <a:off x="5126464" y="1597900"/>
              <a:ext cx="1070828" cy="107082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flipH="1" flipV="1">
              <a:off x="4534308" y="975273"/>
              <a:ext cx="604430" cy="129764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12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ru-RU" dirty="0"/>
          </a:p>
        </p:txBody>
      </p:sp>
      <p:sp>
        <p:nvSpPr>
          <p:cNvPr id="5" name="TextBox 4"/>
          <p:cNvSpPr txBox="1"/>
          <p:nvPr/>
        </p:nvSpPr>
        <p:spPr>
          <a:xfrm>
            <a:off x="1403648" y="1772816"/>
            <a:ext cx="5133136" cy="584775"/>
          </a:xfrm>
          <a:prstGeom prst="rect">
            <a:avLst/>
          </a:prstGeom>
          <a:noFill/>
        </p:spPr>
        <p:txBody>
          <a:bodyPr wrap="none" rtlCol="0">
            <a:spAutoFit/>
          </a:bodyPr>
          <a:lstStyle/>
          <a:p>
            <a:r>
              <a:rPr lang="ru-RU" sz="3200" b="1" dirty="0" smtClean="0">
                <a:latin typeface="Comic Sans MS" panose="030F0702030302020204" pitchFamily="66" charset="0"/>
              </a:rPr>
              <a:t>Благодарю за внимание</a:t>
            </a:r>
            <a:endParaRPr lang="ru-RU" sz="3200" b="1"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986667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24" y="0"/>
            <a:ext cx="9599683"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1124744"/>
            <a:ext cx="2648610" cy="369332"/>
          </a:xfrm>
          <a:prstGeom prst="rect">
            <a:avLst/>
          </a:prstGeom>
          <a:noFill/>
        </p:spPr>
        <p:txBody>
          <a:bodyPr wrap="none" rtlCol="0">
            <a:spAutoFit/>
          </a:bodyPr>
          <a:lstStyle/>
          <a:p>
            <a:r>
              <a:rPr lang="ru-RU" dirty="0" smtClean="0"/>
              <a:t>ЫГЗУКТЩМФ</a:t>
            </a:r>
            <a:r>
              <a:rPr lang="en-US" dirty="0" smtClean="0"/>
              <a:t>SUPERNOVA</a:t>
            </a:r>
            <a:endParaRPr lang="ru-RU" dirty="0"/>
          </a:p>
        </p:txBody>
      </p:sp>
      <p:sp>
        <p:nvSpPr>
          <p:cNvPr id="4" name="TextBox 3"/>
          <p:cNvSpPr txBox="1"/>
          <p:nvPr/>
        </p:nvSpPr>
        <p:spPr>
          <a:xfrm>
            <a:off x="6084168" y="5301208"/>
            <a:ext cx="2425664" cy="523220"/>
          </a:xfrm>
          <a:prstGeom prst="rect">
            <a:avLst/>
          </a:prstGeom>
          <a:noFill/>
        </p:spPr>
        <p:txBody>
          <a:bodyPr wrap="none" rtlCol="0">
            <a:spAutoFit/>
          </a:bodyPr>
          <a:lstStyle/>
          <a:p>
            <a:r>
              <a:rPr lang="en-US" sz="2800" b="1" dirty="0" smtClean="0">
                <a:solidFill>
                  <a:schemeClr val="bg1"/>
                </a:solidFill>
                <a:latin typeface="Comic Sans MS" panose="030F0702030302020204" pitchFamily="66" charset="0"/>
              </a:rPr>
              <a:t>SUPERNOVA</a:t>
            </a:r>
            <a:endParaRPr lang="ru-RU"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318072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42" y="908720"/>
            <a:ext cx="8964488" cy="3046988"/>
          </a:xfrm>
          <a:prstGeom prst="rect">
            <a:avLst/>
          </a:prstGeom>
          <a:noFill/>
        </p:spPr>
        <p:txBody>
          <a:bodyPr wrap="square" rtlCol="0">
            <a:spAutoFit/>
          </a:bodyPr>
          <a:lstStyle/>
          <a:p>
            <a:pPr algn="ctr"/>
            <a:r>
              <a:rPr lang="en-US" sz="2400" b="1" dirty="0" smtClean="0">
                <a:latin typeface="Comic Sans MS" panose="030F0702030302020204" pitchFamily="66" charset="0"/>
                <a:ea typeface="Gungsuh" pitchFamily="18" charset="-127"/>
              </a:rPr>
              <a:t>                               For more than 22 centuries </a:t>
            </a:r>
          </a:p>
          <a:p>
            <a:pPr algn="just"/>
            <a:endParaRPr lang="ru-RU" sz="2400" b="1" dirty="0" smtClean="0">
              <a:latin typeface="Comic Sans MS" panose="030F0702030302020204" pitchFamily="66" charset="0"/>
              <a:ea typeface="Gungsuh" pitchFamily="18" charset="-127"/>
            </a:endParaRPr>
          </a:p>
          <a:p>
            <a:pPr algn="just"/>
            <a:r>
              <a:rPr lang="en-US" sz="2400" b="1" dirty="0" smtClean="0">
                <a:latin typeface="Comic Sans MS" panose="030F0702030302020204" pitchFamily="66" charset="0"/>
                <a:ea typeface="Gungsuh" pitchFamily="18" charset="-127"/>
              </a:rPr>
              <a:t>                           From Democritus (460 - 371 BC) </a:t>
            </a:r>
          </a:p>
          <a:p>
            <a:pPr algn="just"/>
            <a:r>
              <a:rPr lang="en-US" sz="2400" b="1" dirty="0" smtClean="0">
                <a:latin typeface="Comic Sans MS" panose="030F0702030302020204" pitchFamily="66" charset="0"/>
                <a:ea typeface="Gungsuh" pitchFamily="18" charset="-127"/>
              </a:rPr>
              <a:t>                                    to Dalton (1766 - 1844)</a:t>
            </a:r>
          </a:p>
          <a:p>
            <a:pPr algn="just"/>
            <a:r>
              <a:rPr lang="en-US" sz="2400" b="1" dirty="0" smtClean="0">
                <a:latin typeface="Comic Sans MS" panose="030F0702030302020204" pitchFamily="66" charset="0"/>
                <a:ea typeface="Gungsuh" pitchFamily="18" charset="-127"/>
              </a:rPr>
              <a:t> </a:t>
            </a:r>
          </a:p>
          <a:p>
            <a:pPr algn="just"/>
            <a:r>
              <a:rPr lang="en-US" sz="2400" b="1" dirty="0" smtClean="0">
                <a:latin typeface="Comic Sans MS" panose="030F0702030302020204" pitchFamily="66" charset="0"/>
                <a:ea typeface="Gungsuh" pitchFamily="18" charset="-127"/>
              </a:rPr>
              <a:t>                              it was assumed that the objects around us are made up of tiny indivisible particles – </a:t>
            </a:r>
            <a:r>
              <a:rPr lang="en-US" sz="2400" b="1" dirty="0" smtClean="0">
                <a:solidFill>
                  <a:srgbClr val="C00000"/>
                </a:solidFill>
                <a:latin typeface="Comic Sans MS" panose="030F0702030302020204" pitchFamily="66" charset="0"/>
                <a:ea typeface="Gungsuh" pitchFamily="18" charset="-127"/>
              </a:rPr>
              <a:t>atoms </a:t>
            </a:r>
            <a:r>
              <a:rPr lang="en-US" sz="2400" b="1" dirty="0" smtClean="0">
                <a:latin typeface="Comic Sans MS" panose="030F0702030302020204" pitchFamily="66" charset="0"/>
                <a:ea typeface="Gungsuh" pitchFamily="18" charset="-127"/>
              </a:rPr>
              <a:t>interacting with each other.</a:t>
            </a:r>
            <a:endParaRPr lang="ru-RU" sz="2400" dirty="0" smtClean="0">
              <a:latin typeface="Comic Sans MS" panose="030F0702030302020204" pitchFamily="66"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7851"/>
            <a:ext cx="1765604" cy="203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295465" y="2348880"/>
            <a:ext cx="2667397" cy="40075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dirty="0" smtClean="0">
                <a:latin typeface="Calibri" pitchFamily="34" charset="0"/>
              </a:rPr>
              <a:t>Democritus 460-375 BC</a:t>
            </a:r>
            <a:endParaRPr lang="en-US" sz="2000" b="1" dirty="0">
              <a:latin typeface="Calibri" pitchFamily="34" charset="0"/>
            </a:endParaRPr>
          </a:p>
        </p:txBody>
      </p:sp>
      <p:pic>
        <p:nvPicPr>
          <p:cNvPr id="6" name="Picture 10" descr="Related image"/>
          <p:cNvPicPr>
            <a:picLocks noChangeAspect="1" noChangeArrowheads="1"/>
          </p:cNvPicPr>
          <p:nvPr/>
        </p:nvPicPr>
        <p:blipFill>
          <a:blip r:embed="rId3" cstate="print"/>
          <a:srcRect/>
          <a:stretch>
            <a:fillRect/>
          </a:stretch>
        </p:blipFill>
        <p:spPr bwMode="auto">
          <a:xfrm>
            <a:off x="7020272" y="4252384"/>
            <a:ext cx="1960614" cy="1960614"/>
          </a:xfrm>
          <a:prstGeom prst="rect">
            <a:avLst/>
          </a:prstGeom>
          <a:noFill/>
        </p:spPr>
      </p:pic>
      <p:sp>
        <p:nvSpPr>
          <p:cNvPr id="7" name="Text Box 4"/>
          <p:cNvSpPr txBox="1">
            <a:spLocks noChangeArrowheads="1"/>
          </p:cNvSpPr>
          <p:nvPr/>
        </p:nvSpPr>
        <p:spPr bwMode="auto">
          <a:xfrm>
            <a:off x="7035443" y="6196600"/>
            <a:ext cx="2031710" cy="400752"/>
          </a:xfrm>
          <a:prstGeom prst="rect">
            <a:avLst/>
          </a:prstGeom>
          <a:noFill/>
          <a:ln w="9525">
            <a:noFill/>
            <a:miter lim="800000"/>
            <a:headEnd type="none" w="sm" len="sm"/>
            <a:tailEnd type="none" w="sm" len="sm"/>
          </a:ln>
        </p:spPr>
        <p:txBody>
          <a:bodyPr wrap="none" lIns="92075" tIns="46038" rIns="92075" bIns="46038">
            <a:spAutoFit/>
          </a:bodyPr>
          <a:lstStyle/>
          <a:p>
            <a:pPr eaLnBrk="0" hangingPunct="0"/>
            <a:r>
              <a:rPr lang="en-US" sz="2000" b="1" dirty="0" smtClean="0">
                <a:latin typeface="Calibri" pitchFamily="34" charset="0"/>
              </a:rPr>
              <a:t>John Dalton</a:t>
            </a:r>
            <a:r>
              <a:rPr lang="ru-RU" sz="2000" b="1" dirty="0" smtClean="0">
                <a:latin typeface="Calibri" pitchFamily="34" charset="0"/>
              </a:rPr>
              <a:t> </a:t>
            </a:r>
            <a:r>
              <a:rPr lang="en-US" sz="2000" b="1" dirty="0" smtClean="0">
                <a:latin typeface="Calibri" pitchFamily="34" charset="0"/>
              </a:rPr>
              <a:t>1</a:t>
            </a:r>
            <a:r>
              <a:rPr lang="ru-RU" sz="2000" b="1" dirty="0" smtClean="0">
                <a:latin typeface="Calibri" pitchFamily="34" charset="0"/>
              </a:rPr>
              <a:t>80</a:t>
            </a:r>
            <a:r>
              <a:rPr lang="en-US" sz="2000" b="1" dirty="0" smtClean="0">
                <a:latin typeface="Calibri" pitchFamily="34" charset="0"/>
              </a:rPr>
              <a:t>8</a:t>
            </a:r>
            <a:endParaRPr lang="en-US" sz="2000" b="1" dirty="0">
              <a:latin typeface="Calibri" pitchFamily="34" charset="0"/>
            </a:endParaRPr>
          </a:p>
        </p:txBody>
      </p:sp>
      <p:sp>
        <p:nvSpPr>
          <p:cNvPr id="8" name="TextBox 4"/>
          <p:cNvSpPr txBox="1">
            <a:spLocks noChangeArrowheads="1"/>
          </p:cNvSpPr>
          <p:nvPr/>
        </p:nvSpPr>
        <p:spPr bwMode="auto">
          <a:xfrm>
            <a:off x="7160" y="4100879"/>
            <a:ext cx="6869095" cy="1200329"/>
          </a:xfrm>
          <a:prstGeom prst="rect">
            <a:avLst/>
          </a:prstGeom>
          <a:noFill/>
          <a:ln w="9525">
            <a:noFill/>
            <a:miter lim="800000"/>
            <a:headEnd/>
            <a:tailEnd/>
          </a:ln>
        </p:spPr>
        <p:txBody>
          <a:bodyPr wrap="square">
            <a:spAutoFit/>
          </a:bodyPr>
          <a:lstStyle/>
          <a:p>
            <a:pPr>
              <a:spcAft>
                <a:spcPts val="1200"/>
              </a:spcAft>
            </a:pPr>
            <a:r>
              <a:rPr lang="en-US" sz="2400" b="1" dirty="0" smtClean="0">
                <a:latin typeface="Comic Sans MS" panose="030F0702030302020204" pitchFamily="66" charset="0"/>
                <a:ea typeface="Gungsuh" pitchFamily="18" charset="-127"/>
              </a:rPr>
              <a:t>             “</a:t>
            </a:r>
            <a:r>
              <a:rPr lang="en-US" sz="2400" b="1" dirty="0" smtClean="0">
                <a:solidFill>
                  <a:schemeClr val="tx1"/>
                </a:solidFill>
                <a:latin typeface="Comic Sans MS" panose="030F0702030302020204" pitchFamily="66" charset="0"/>
                <a:ea typeface="Gungsuh" pitchFamily="18" charset="-127"/>
              </a:rPr>
              <a:t>The building bricks </a:t>
            </a:r>
            <a:r>
              <a:rPr lang="ru-RU" sz="2400" b="1" dirty="0" smtClean="0">
                <a:solidFill>
                  <a:schemeClr val="tx1"/>
                </a:solidFill>
                <a:latin typeface="Comic Sans MS" panose="030F0702030302020204" pitchFamily="66" charset="0"/>
                <a:ea typeface="Gungsuh" pitchFamily="18" charset="-127"/>
              </a:rPr>
              <a:t>– </a:t>
            </a:r>
            <a:r>
              <a:rPr lang="en-US" sz="2400" b="1" dirty="0" smtClean="0">
                <a:solidFill>
                  <a:schemeClr val="tx1"/>
                </a:solidFill>
                <a:latin typeface="Comic Sans MS" panose="030F0702030302020204" pitchFamily="66" charset="0"/>
                <a:ea typeface="Gungsuh" pitchFamily="18" charset="-127"/>
              </a:rPr>
              <a:t>molecules</a:t>
            </a:r>
            <a:r>
              <a:rPr lang="ru-RU" sz="2400" b="1" dirty="0" smtClean="0">
                <a:solidFill>
                  <a:schemeClr val="tx1"/>
                </a:solidFill>
                <a:latin typeface="Comic Sans MS" panose="030F0702030302020204" pitchFamily="66" charset="0"/>
                <a:ea typeface="Gungsuh" pitchFamily="18" charset="-127"/>
              </a:rPr>
              <a:t> – </a:t>
            </a:r>
            <a:r>
              <a:rPr lang="en-US" sz="2400" b="1" dirty="0" smtClean="0">
                <a:solidFill>
                  <a:schemeClr val="tx1"/>
                </a:solidFill>
                <a:latin typeface="Comic Sans MS" panose="030F0702030302020204" pitchFamily="66" charset="0"/>
                <a:ea typeface="Gungsuh" pitchFamily="18" charset="-127"/>
              </a:rPr>
              <a:t>are complex compositions of different atoms in certain proportions”.</a:t>
            </a:r>
            <a:endParaRPr lang="ru-RU" sz="2400" b="1" dirty="0" smtClean="0">
              <a:solidFill>
                <a:schemeClr val="tx1"/>
              </a:solidFill>
              <a:latin typeface="Comic Sans MS" panose="030F0702030302020204" pitchFamily="66" charset="0"/>
              <a:ea typeface="Gungsuh" pitchFamily="18" charset="-127"/>
            </a:endParaRPr>
          </a:p>
        </p:txBody>
      </p:sp>
      <p:sp>
        <p:nvSpPr>
          <p:cNvPr id="9" name="TextBox 8"/>
          <p:cNvSpPr txBox="1"/>
          <p:nvPr/>
        </p:nvSpPr>
        <p:spPr>
          <a:xfrm>
            <a:off x="899592" y="5733256"/>
            <a:ext cx="5809604" cy="461665"/>
          </a:xfrm>
          <a:prstGeom prst="rect">
            <a:avLst/>
          </a:prstGeom>
          <a:noFill/>
        </p:spPr>
        <p:txBody>
          <a:bodyPr wrap="none" rtlCol="0">
            <a:spAutoFit/>
          </a:bodyPr>
          <a:lstStyle/>
          <a:p>
            <a:r>
              <a:rPr lang="en-US" sz="2400" b="1" dirty="0" smtClean="0">
                <a:solidFill>
                  <a:srgbClr val="C00000"/>
                </a:solidFill>
                <a:latin typeface="Comic Sans MS" pitchFamily="66" charset="0"/>
              </a:rPr>
              <a:t>36 elements were known at that time</a:t>
            </a:r>
            <a:endParaRPr lang="ru-RU" sz="2400" b="1" dirty="0">
              <a:solidFill>
                <a:srgbClr val="C00000"/>
              </a:solidFill>
              <a:latin typeface="Comic Sans MS" pitchFamily="66" charset="0"/>
            </a:endParaRPr>
          </a:p>
        </p:txBody>
      </p:sp>
      <p:sp>
        <p:nvSpPr>
          <p:cNvPr id="11" name="TextBox 10"/>
          <p:cNvSpPr txBox="1"/>
          <p:nvPr/>
        </p:nvSpPr>
        <p:spPr>
          <a:xfrm>
            <a:off x="349420" y="6525344"/>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4279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Менделеев Дмитрий Иванович"/>
          <p:cNvPicPr>
            <a:picLocks noChangeAspect="1" noChangeArrowheads="1"/>
          </p:cNvPicPr>
          <p:nvPr/>
        </p:nvPicPr>
        <p:blipFill>
          <a:blip r:embed="rId2" cstate="print"/>
          <a:srcRect/>
          <a:stretch>
            <a:fillRect/>
          </a:stretch>
        </p:blipFill>
        <p:spPr bwMode="auto">
          <a:xfrm>
            <a:off x="6444208" y="836712"/>
            <a:ext cx="1967696" cy="2699276"/>
          </a:xfrm>
          <a:prstGeom prst="rect">
            <a:avLst/>
          </a:prstGeom>
          <a:noFill/>
        </p:spPr>
      </p:pic>
      <p:pic>
        <p:nvPicPr>
          <p:cNvPr id="10" name="Рисунок 9" descr="http://www.zhurnalrusskayamysl.ru/2post/encycl/tom9/soderj/g6/3/1.files/image001.jpg"/>
          <p:cNvPicPr/>
          <p:nvPr/>
        </p:nvPicPr>
        <p:blipFill>
          <a:blip r:embed="rId3" cstate="print"/>
          <a:srcRect/>
          <a:stretch>
            <a:fillRect/>
          </a:stretch>
        </p:blipFill>
        <p:spPr bwMode="auto">
          <a:xfrm>
            <a:off x="539551" y="764704"/>
            <a:ext cx="5328593" cy="4752528"/>
          </a:xfrm>
          <a:prstGeom prst="rect">
            <a:avLst/>
          </a:prstGeom>
          <a:noFill/>
          <a:ln w="9525">
            <a:noFill/>
            <a:miter lim="800000"/>
            <a:headEnd/>
            <a:tailEnd/>
          </a:ln>
        </p:spPr>
      </p:pic>
      <p:sp>
        <p:nvSpPr>
          <p:cNvPr id="11" name="TextBox 10"/>
          <p:cNvSpPr txBox="1"/>
          <p:nvPr/>
        </p:nvSpPr>
        <p:spPr>
          <a:xfrm>
            <a:off x="539551" y="260648"/>
            <a:ext cx="4160113" cy="400110"/>
          </a:xfrm>
          <a:prstGeom prst="rect">
            <a:avLst/>
          </a:prstGeom>
          <a:noFill/>
        </p:spPr>
        <p:txBody>
          <a:bodyPr wrap="none" rtlCol="0">
            <a:spAutoFit/>
          </a:bodyPr>
          <a:lstStyle/>
          <a:p>
            <a:r>
              <a:rPr lang="ru-RU" dirty="0" smtClean="0"/>
              <a:t> </a:t>
            </a:r>
            <a:r>
              <a:rPr lang="ru-RU" b="0" dirty="0" smtClean="0"/>
              <a:t> </a:t>
            </a:r>
            <a:r>
              <a:rPr lang="en-US" sz="2000" b="1" dirty="0" smtClean="0">
                <a:solidFill>
                  <a:srgbClr val="0000FF"/>
                </a:solidFill>
                <a:latin typeface="Comic Sans MS" pitchFamily="66" charset="0"/>
              </a:rPr>
              <a:t>Genuine </a:t>
            </a:r>
            <a:r>
              <a:rPr lang="en-US" sz="2000" b="1" dirty="0" err="1" smtClean="0">
                <a:solidFill>
                  <a:srgbClr val="0000FF"/>
                </a:solidFill>
                <a:latin typeface="Comic Sans MS" pitchFamily="66" charset="0"/>
              </a:rPr>
              <a:t>D.I.Mendeleev’s</a:t>
            </a:r>
            <a:r>
              <a:rPr lang="en-US" sz="2000" b="1" dirty="0" smtClean="0">
                <a:solidFill>
                  <a:srgbClr val="0000FF"/>
                </a:solidFill>
                <a:latin typeface="Comic Sans MS" pitchFamily="66" charset="0"/>
              </a:rPr>
              <a:t> Table</a:t>
            </a:r>
            <a:endParaRPr lang="ru-RU" b="1" dirty="0" smtClean="0"/>
          </a:p>
        </p:txBody>
      </p:sp>
      <p:sp>
        <p:nvSpPr>
          <p:cNvPr id="14" name="Text Box 4"/>
          <p:cNvSpPr txBox="1">
            <a:spLocks noChangeArrowheads="1"/>
          </p:cNvSpPr>
          <p:nvPr/>
        </p:nvSpPr>
        <p:spPr bwMode="auto">
          <a:xfrm>
            <a:off x="6372200" y="3582896"/>
            <a:ext cx="2178802" cy="708528"/>
          </a:xfrm>
          <a:prstGeom prst="rect">
            <a:avLst/>
          </a:prstGeom>
          <a:noFill/>
          <a:ln w="9525">
            <a:noFill/>
            <a:miter lim="800000"/>
            <a:headEnd type="none" w="sm" len="sm"/>
            <a:tailEnd type="none" w="sm" len="sm"/>
          </a:ln>
        </p:spPr>
        <p:txBody>
          <a:bodyPr wrap="none" lIns="92075" tIns="46038" rIns="92075" bIns="46038">
            <a:spAutoFit/>
          </a:bodyPr>
          <a:lstStyle/>
          <a:p>
            <a:pPr algn="ctr" eaLnBrk="0" hangingPunct="0"/>
            <a:r>
              <a:rPr lang="en-US" sz="2000" dirty="0" smtClean="0">
                <a:effectLst>
                  <a:outerShdw blurRad="38100" dist="38100" dir="2700000" algn="tl">
                    <a:srgbClr val="000000">
                      <a:alpha val="43137"/>
                    </a:srgbClr>
                  </a:outerShdw>
                </a:effectLst>
                <a:latin typeface="Calibri" pitchFamily="34" charset="0"/>
              </a:rPr>
              <a:t>Dmitri Mendeleev </a:t>
            </a:r>
          </a:p>
          <a:p>
            <a:pPr algn="ctr" eaLnBrk="0" hangingPunct="0"/>
            <a:r>
              <a:rPr lang="ru-RU" sz="2000" dirty="0" smtClean="0">
                <a:effectLst>
                  <a:outerShdw blurRad="38100" dist="38100" dir="2700000" algn="tl">
                    <a:srgbClr val="000000">
                      <a:alpha val="43137"/>
                    </a:srgbClr>
                  </a:outerShdw>
                </a:effectLst>
                <a:latin typeface="Calibri" pitchFamily="34" charset="0"/>
              </a:rPr>
              <a:t>1869</a:t>
            </a:r>
            <a:endParaRPr lang="en-US" sz="2000" dirty="0">
              <a:effectLst>
                <a:outerShdw blurRad="38100" dist="38100" dir="2700000" algn="tl">
                  <a:srgbClr val="000000">
                    <a:alpha val="43137"/>
                  </a:srgbClr>
                </a:outerShdw>
              </a:effectLst>
              <a:latin typeface="Calibri" pitchFamily="34" charset="0"/>
            </a:endParaRPr>
          </a:p>
        </p:txBody>
      </p:sp>
      <p:sp>
        <p:nvSpPr>
          <p:cNvPr id="7" name="TextBox 6"/>
          <p:cNvSpPr txBox="1"/>
          <p:nvPr/>
        </p:nvSpPr>
        <p:spPr>
          <a:xfrm>
            <a:off x="179512" y="5621178"/>
            <a:ext cx="5787162" cy="400110"/>
          </a:xfrm>
          <a:prstGeom prst="rect">
            <a:avLst/>
          </a:prstGeom>
          <a:noFill/>
        </p:spPr>
        <p:txBody>
          <a:bodyPr wrap="none" rtlCol="0">
            <a:spAutoFit/>
          </a:bodyPr>
          <a:lstStyle/>
          <a:p>
            <a:r>
              <a:rPr lang="en-US" sz="2000" b="1" dirty="0" smtClean="0">
                <a:solidFill>
                  <a:srgbClr val="C00000"/>
                </a:solidFill>
                <a:latin typeface="Comic Sans MS" pitchFamily="66" charset="0"/>
              </a:rPr>
              <a:t>63 elements were already know by that time</a:t>
            </a:r>
            <a:endParaRPr lang="ru-RU" sz="2000" b="1" dirty="0">
              <a:solidFill>
                <a:srgbClr val="C00000"/>
              </a:solidFill>
              <a:latin typeface="Comic Sans MS" pitchFamily="66" charset="0"/>
            </a:endParaRPr>
          </a:p>
        </p:txBody>
      </p:sp>
      <p:sp>
        <p:nvSpPr>
          <p:cNvPr id="9" name="TextBox 8"/>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26350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668864"/>
            <a:ext cx="8208912" cy="3416320"/>
          </a:xfrm>
          <a:prstGeom prst="rect">
            <a:avLst/>
          </a:prstGeom>
          <a:noFill/>
        </p:spPr>
        <p:txBody>
          <a:bodyPr wrap="square" rtlCol="0">
            <a:spAutoFit/>
          </a:bodyPr>
          <a:lstStyle/>
          <a:p>
            <a:r>
              <a:rPr lang="en-US" sz="2400" b="1" dirty="0" smtClean="0">
                <a:latin typeface="Comic Sans MS" panose="030F0702030302020204" pitchFamily="66" charset="0"/>
                <a:ea typeface="Gungsuh" pitchFamily="18" charset="-127"/>
              </a:rPr>
              <a:t>	Mendeleev’s Table of chemical elements (1869) showed that their properties are regularly repeated with increasing the weight (atomic number) of the elements. </a:t>
            </a:r>
          </a:p>
          <a:p>
            <a:pPr algn="just"/>
            <a:endParaRPr lang="en-US" sz="2400" b="1" dirty="0" smtClean="0">
              <a:latin typeface="Comic Sans MS" panose="030F0702030302020204" pitchFamily="66" charset="0"/>
              <a:ea typeface="Gungsuh" pitchFamily="18" charset="-127"/>
            </a:endParaRPr>
          </a:p>
          <a:p>
            <a:r>
              <a:rPr lang="en-US" sz="2400" b="1" dirty="0" smtClean="0">
                <a:latin typeface="Comic Sans MS" panose="030F0702030302020204" pitchFamily="66" charset="0"/>
                <a:ea typeface="Gungsuh" pitchFamily="18" charset="-127"/>
              </a:rPr>
              <a:t>It follows that: </a:t>
            </a:r>
          </a:p>
          <a:p>
            <a:r>
              <a:rPr lang="en-US" sz="2400" b="1" dirty="0" smtClean="0">
                <a:latin typeface="Comic Sans MS" panose="030F0702030302020204" pitchFamily="66" charset="0"/>
                <a:ea typeface="Gungsuh" pitchFamily="18" charset="-127"/>
              </a:rPr>
              <a:t>                 </a:t>
            </a:r>
            <a:r>
              <a:rPr lang="en-US" sz="2400" b="1" dirty="0" smtClean="0">
                <a:solidFill>
                  <a:srgbClr val="C00000"/>
                </a:solidFill>
                <a:latin typeface="Comic Sans MS" panose="030F0702030302020204" pitchFamily="66" charset="0"/>
                <a:ea typeface="Gungsuh" pitchFamily="18" charset="-127"/>
              </a:rPr>
              <a:t>the atoms are not "building bricks"</a:t>
            </a:r>
            <a:r>
              <a:rPr lang="en-US" sz="2400" b="1" dirty="0" smtClean="0">
                <a:latin typeface="Comic Sans MS" panose="030F0702030302020204" pitchFamily="66" charset="0"/>
                <a:ea typeface="Gungsuh" pitchFamily="18" charset="-127"/>
              </a:rPr>
              <a:t>, </a:t>
            </a:r>
          </a:p>
          <a:p>
            <a:r>
              <a:rPr lang="ru-RU" sz="2400" b="1" dirty="0" smtClean="0">
                <a:latin typeface="Comic Sans MS" panose="030F0702030302020204" pitchFamily="66" charset="0"/>
                <a:ea typeface="Gungsuh" pitchFamily="18" charset="-127"/>
              </a:rPr>
              <a:t>	</a:t>
            </a:r>
            <a:r>
              <a:rPr lang="en-US" sz="2400" b="1" dirty="0" smtClean="0">
                <a:latin typeface="Comic Sans MS" panose="030F0702030302020204" pitchFamily="66" charset="0"/>
                <a:ea typeface="Gungsuh" pitchFamily="18" charset="-127"/>
              </a:rPr>
              <a:t>They have  themselves </a:t>
            </a:r>
            <a:r>
              <a:rPr lang="en-US" sz="2400" b="1" dirty="0">
                <a:latin typeface="Comic Sans MS" panose="030F0702030302020204" pitchFamily="66" charset="0"/>
                <a:ea typeface="Gungsuh" pitchFamily="18" charset="-127"/>
              </a:rPr>
              <a:t>a complex internal structure</a:t>
            </a:r>
            <a:r>
              <a:rPr lang="en-US" sz="2400" dirty="0" smtClean="0">
                <a:latin typeface="Comic Sans MS" panose="030F0702030302020204" pitchFamily="66" charset="0"/>
              </a:rPr>
              <a:t>.</a:t>
            </a:r>
            <a:endParaRPr lang="ru-RU" sz="2400" dirty="0" smtClean="0">
              <a:latin typeface="Comic Sans MS" panose="030F0702030302020204" pitchFamily="66" charset="0"/>
            </a:endParaRPr>
          </a:p>
        </p:txBody>
      </p:sp>
    </p:spTree>
    <p:extLst>
      <p:ext uri="{BB962C8B-B14F-4D97-AF65-F5344CB8AC3E}">
        <p14:creationId xmlns:p14="http://schemas.microsoft.com/office/powerpoint/2010/main" val="6903557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descr="http://images.slideplayer.com/8/2323609/slides/slide_7.jpg"/>
          <p:cNvPicPr>
            <a:picLocks noChangeAspect="1" noChangeArrowheads="1"/>
          </p:cNvPicPr>
          <p:nvPr/>
        </p:nvPicPr>
        <p:blipFill>
          <a:blip r:embed="rId2" cstate="print"/>
          <a:srcRect/>
          <a:stretch>
            <a:fillRect/>
          </a:stretch>
        </p:blipFill>
        <p:spPr bwMode="auto">
          <a:xfrm>
            <a:off x="-36512" y="1051456"/>
            <a:ext cx="7298516" cy="5473888"/>
          </a:xfrm>
          <a:prstGeom prst="rect">
            <a:avLst/>
          </a:prstGeom>
          <a:noFill/>
        </p:spPr>
      </p:pic>
      <p:pic>
        <p:nvPicPr>
          <p:cNvPr id="536580" name="Picture 4" descr="http://ecx.images-amazon.com/images/I/41EEMweurAL._SY344_BO1,204,203,200_.jpg"/>
          <p:cNvPicPr>
            <a:picLocks noChangeAspect="1" noChangeArrowheads="1"/>
          </p:cNvPicPr>
          <p:nvPr/>
        </p:nvPicPr>
        <p:blipFill>
          <a:blip r:embed="rId3" cstate="print"/>
          <a:srcRect/>
          <a:stretch>
            <a:fillRect/>
          </a:stretch>
        </p:blipFill>
        <p:spPr bwMode="auto">
          <a:xfrm>
            <a:off x="6516215" y="188640"/>
            <a:ext cx="2435349" cy="3616442"/>
          </a:xfrm>
          <a:prstGeom prst="rect">
            <a:avLst/>
          </a:prstGeom>
          <a:noFill/>
        </p:spPr>
      </p:pic>
      <p:sp>
        <p:nvSpPr>
          <p:cNvPr id="6" name="Text Box 4"/>
          <p:cNvSpPr txBox="1">
            <a:spLocks noChangeArrowheads="1"/>
          </p:cNvSpPr>
          <p:nvPr/>
        </p:nvSpPr>
        <p:spPr bwMode="auto">
          <a:xfrm>
            <a:off x="6572738" y="3933056"/>
            <a:ext cx="2118209" cy="400752"/>
          </a:xfrm>
          <a:prstGeom prst="rect">
            <a:avLst/>
          </a:prstGeom>
          <a:noFill/>
          <a:ln w="57150">
            <a:noFill/>
            <a:miter lim="800000"/>
            <a:headEnd type="none" w="sm" len="sm"/>
            <a:tailEnd type="none" w="sm" len="sm"/>
          </a:ln>
        </p:spPr>
        <p:txBody>
          <a:bodyPr wrap="none" lIns="92075" tIns="46038" rIns="92075" bIns="46038">
            <a:spAutoFit/>
          </a:bodyPr>
          <a:lstStyle/>
          <a:p>
            <a:pPr eaLnBrk="0" hangingPunct="0"/>
            <a:r>
              <a:rPr lang="en-US" sz="2000" b="1" dirty="0" smtClean="0">
                <a:latin typeface="Calibri" pitchFamily="34" charset="0"/>
              </a:rPr>
              <a:t>J.J. Thomson</a:t>
            </a:r>
            <a:r>
              <a:rPr lang="ru-RU" sz="2000" b="1" dirty="0" smtClean="0">
                <a:latin typeface="Calibri" pitchFamily="34" charset="0"/>
              </a:rPr>
              <a:t> </a:t>
            </a:r>
            <a:r>
              <a:rPr lang="en-US" sz="2000" b="1" dirty="0" smtClean="0">
                <a:latin typeface="Calibri" pitchFamily="34" charset="0"/>
              </a:rPr>
              <a:t>1</a:t>
            </a:r>
            <a:r>
              <a:rPr lang="ru-RU" sz="2000" b="1" dirty="0" smtClean="0">
                <a:latin typeface="Calibri" pitchFamily="34" charset="0"/>
              </a:rPr>
              <a:t>8</a:t>
            </a:r>
            <a:r>
              <a:rPr lang="en-US" sz="2000" b="1" dirty="0" smtClean="0">
                <a:latin typeface="Calibri" pitchFamily="34" charset="0"/>
              </a:rPr>
              <a:t>97</a:t>
            </a:r>
            <a:endParaRPr lang="en-US" sz="2000" b="1" dirty="0">
              <a:latin typeface="Calibri" pitchFamily="34" charset="0"/>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643"/>
            <a:ext cx="929444" cy="85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96919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51" y="-171400"/>
            <a:ext cx="9468171"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024" y="-160077"/>
            <a:ext cx="2239496" cy="272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7584" y="548680"/>
            <a:ext cx="1242071" cy="461665"/>
          </a:xfrm>
          <a:prstGeom prst="rect">
            <a:avLst/>
          </a:prstGeom>
          <a:noFill/>
        </p:spPr>
        <p:txBody>
          <a:bodyPr wrap="none" rtlCol="0">
            <a:spAutoFit/>
          </a:bodyPr>
          <a:lstStyle/>
          <a:p>
            <a:r>
              <a:rPr lang="en-US" sz="2400" b="1" dirty="0" smtClean="0">
                <a:solidFill>
                  <a:schemeClr val="bg1"/>
                </a:solidFill>
                <a:latin typeface="+mn-lt"/>
              </a:rPr>
              <a:t>electron</a:t>
            </a:r>
            <a:endParaRPr lang="ru-RU" sz="2400" b="1" dirty="0">
              <a:solidFill>
                <a:schemeClr val="bg1"/>
              </a:solidFill>
              <a:latin typeface="+mn-lt"/>
            </a:endParaRPr>
          </a:p>
        </p:txBody>
      </p:sp>
      <p:sp>
        <p:nvSpPr>
          <p:cNvPr id="9" name="TextBox 8"/>
          <p:cNvSpPr txBox="1"/>
          <p:nvPr/>
        </p:nvSpPr>
        <p:spPr>
          <a:xfrm>
            <a:off x="3131840" y="3068960"/>
            <a:ext cx="1369286" cy="523220"/>
          </a:xfrm>
          <a:prstGeom prst="rect">
            <a:avLst/>
          </a:prstGeom>
          <a:noFill/>
        </p:spPr>
        <p:txBody>
          <a:bodyPr wrap="none" rtlCol="0">
            <a:spAutoFit/>
          </a:bodyPr>
          <a:lstStyle/>
          <a:p>
            <a:r>
              <a:rPr lang="en-US" sz="2800" b="1" dirty="0" smtClean="0">
                <a:solidFill>
                  <a:schemeClr val="bg1"/>
                </a:solidFill>
                <a:latin typeface="+mn-lt"/>
              </a:rPr>
              <a:t>Nucleus</a:t>
            </a:r>
            <a:endParaRPr lang="ru-RU" sz="2800" b="1" dirty="0">
              <a:solidFill>
                <a:schemeClr val="bg1"/>
              </a:solidFill>
              <a:latin typeface="+mn-lt"/>
            </a:endParaRPr>
          </a:p>
        </p:txBody>
      </p:sp>
      <p:sp>
        <p:nvSpPr>
          <p:cNvPr id="7" name="TextBox 6"/>
          <p:cNvSpPr txBox="1"/>
          <p:nvPr/>
        </p:nvSpPr>
        <p:spPr>
          <a:xfrm>
            <a:off x="7296856" y="2564904"/>
            <a:ext cx="1955664" cy="707886"/>
          </a:xfrm>
          <a:prstGeom prst="rect">
            <a:avLst/>
          </a:prstGeom>
          <a:noFill/>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mn-lt"/>
              </a:rPr>
              <a:t>Ernst Rutherford</a:t>
            </a:r>
          </a:p>
          <a:p>
            <a:pPr algn="ctr"/>
            <a:r>
              <a:rPr lang="en-US" sz="2000" b="1" dirty="0" smtClean="0">
                <a:solidFill>
                  <a:srgbClr val="FFFF00"/>
                </a:solidFill>
                <a:effectLst>
                  <a:outerShdw blurRad="38100" dist="38100" dir="2700000" algn="tl">
                    <a:srgbClr val="000000">
                      <a:alpha val="43137"/>
                    </a:srgbClr>
                  </a:outerShdw>
                </a:effectLst>
                <a:latin typeface="+mn-lt"/>
              </a:rPr>
              <a:t>1911</a:t>
            </a:r>
            <a:endParaRPr lang="ru-RU" sz="2000" b="1" dirty="0">
              <a:solidFill>
                <a:srgbClr val="FFFF00"/>
              </a:solidFill>
              <a:effectLst>
                <a:outerShdw blurRad="38100" dist="38100" dir="2700000" algn="tl">
                  <a:srgbClr val="000000">
                    <a:alpha val="43137"/>
                  </a:srgbClr>
                </a:outerShdw>
              </a:effectLst>
              <a:latin typeface="+mn-lt"/>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46" y="5373216"/>
            <a:ext cx="1191194" cy="109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29540" y="6518401"/>
            <a:ext cx="7462940"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Yuri </a:t>
            </a:r>
            <a:r>
              <a:rPr lang="en-US" sz="1400" dirty="0" err="1" smtClean="0">
                <a:solidFill>
                  <a:schemeClr val="bg1"/>
                </a:solidFill>
                <a:effectLst>
                  <a:outerShdw blurRad="38100" dist="38100" dir="2700000" algn="tl">
                    <a:srgbClr val="000000">
                      <a:alpha val="43137"/>
                    </a:srgbClr>
                  </a:outerShdw>
                </a:effectLst>
              </a:rPr>
              <a:t>Oganessian</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rPr>
              <a:t>Heaviest Nuclei and Atoms</a:t>
            </a:r>
            <a:r>
              <a:rPr lang="en-US" sz="1400" dirty="0" smtClean="0">
                <a:solidFill>
                  <a:schemeClr val="bg1"/>
                </a:solidFill>
              </a:rPr>
              <a:t>,</a:t>
            </a:r>
            <a:r>
              <a:rPr lang="en-US" sz="1400" b="1" dirty="0" smtClean="0">
                <a:solidFill>
                  <a:schemeClr val="bg1"/>
                </a:solidFill>
              </a:rPr>
              <a:t> </a:t>
            </a:r>
            <a:r>
              <a:rPr lang="en-US" sz="1400" dirty="0" smtClean="0">
                <a:solidFill>
                  <a:schemeClr val="bg1"/>
                </a:solidFill>
                <a:effectLst>
                  <a:outerShdw blurRad="38100" dist="38100" dir="2700000" algn="tl">
                    <a:srgbClr val="000000">
                      <a:alpha val="43137"/>
                    </a:srgbClr>
                  </a:outerShdw>
                </a:effectLst>
              </a:rPr>
              <a:t>XV-Int. School-Conference. Aug.27-Sep.03, Minsk, RB</a:t>
            </a:r>
            <a:endParaRPr lang="ru-RU"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7382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 y="-27384"/>
            <a:ext cx="9207982"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0" y="692696"/>
            <a:ext cx="1774588" cy="369332"/>
          </a:xfrm>
          <a:prstGeom prst="rect">
            <a:avLst/>
          </a:prstGeom>
          <a:noFill/>
        </p:spPr>
        <p:txBody>
          <a:bodyPr wrap="none" rtlCol="0">
            <a:spAutoFit/>
          </a:bodyPr>
          <a:lstStyle/>
          <a:p>
            <a:r>
              <a:rPr lang="en-GB" b="1" dirty="0">
                <a:solidFill>
                  <a:srgbClr val="FFFF00"/>
                </a:solidFill>
              </a:rPr>
              <a:t>4 years before ...</a:t>
            </a:r>
            <a:endParaRPr lang="ru-RU" b="1" dirty="0">
              <a:solidFill>
                <a:srgbClr val="FFFF00"/>
              </a:solidFill>
            </a:endParaRPr>
          </a:p>
        </p:txBody>
      </p:sp>
    </p:spTree>
    <p:extLst>
      <p:ext uri="{BB962C8B-B14F-4D97-AF65-F5344CB8AC3E}">
        <p14:creationId xmlns:p14="http://schemas.microsoft.com/office/powerpoint/2010/main" val="341084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4814888" y="242888"/>
          <a:ext cx="4178300" cy="6424612"/>
        </p:xfrm>
        <a:graphic>
          <a:graphicData uri="http://schemas.openxmlformats.org/presentationml/2006/ole">
            <mc:AlternateContent xmlns:mc="http://schemas.openxmlformats.org/markup-compatibility/2006">
              <mc:Choice xmlns:v="urn:schemas-microsoft-com:vml" Requires="v">
                <p:oleObj spid="_x0000_s63634" name="CorelDRAW" r:id="rId4" imgW="4389967" imgH="6735233" progId="">
                  <p:embed/>
                </p:oleObj>
              </mc:Choice>
              <mc:Fallback>
                <p:oleObj name="CorelDRAW" r:id="rId4" imgW="4389967" imgH="673523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242888"/>
                        <a:ext cx="4178300" cy="642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860163" name="Object 3"/>
          <p:cNvGraphicFramePr>
            <a:graphicFrameLocks noChangeAspect="1"/>
          </p:cNvGraphicFramePr>
          <p:nvPr/>
        </p:nvGraphicFramePr>
        <p:xfrm>
          <a:off x="5318125" y="0"/>
          <a:ext cx="2974975" cy="2928938"/>
        </p:xfrm>
        <a:graphic>
          <a:graphicData uri="http://schemas.openxmlformats.org/presentationml/2006/ole">
            <mc:AlternateContent xmlns:mc="http://schemas.openxmlformats.org/markup-compatibility/2006">
              <mc:Choice xmlns:v="urn:schemas-microsoft-com:vml" Requires="v">
                <p:oleObj spid="_x0000_s63635" name="CorelDRAW" r:id="rId6" imgW="3141133" imgH="3098800" progId="">
                  <p:embed/>
                </p:oleObj>
              </mc:Choice>
              <mc:Fallback>
                <p:oleObj name="CorelDRAW" r:id="rId6" imgW="3141133" imgH="3098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25" y="0"/>
                        <a:ext cx="2974975"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pSp>
        <p:nvGrpSpPr>
          <p:cNvPr id="2" name="Group 7"/>
          <p:cNvGrpSpPr>
            <a:grpSpLocks/>
          </p:cNvGrpSpPr>
          <p:nvPr/>
        </p:nvGrpSpPr>
        <p:grpSpPr bwMode="auto">
          <a:xfrm>
            <a:off x="3352538" y="608475"/>
            <a:ext cx="4483100" cy="1930400"/>
            <a:chOff x="2136" y="438"/>
            <a:chExt cx="2824" cy="1216"/>
          </a:xfrm>
        </p:grpSpPr>
        <p:graphicFrame>
          <p:nvGraphicFramePr>
            <p:cNvPr id="14341" name="Object 5"/>
            <p:cNvGraphicFramePr>
              <a:graphicFrameLocks noChangeAspect="1"/>
            </p:cNvGraphicFramePr>
            <p:nvPr/>
          </p:nvGraphicFramePr>
          <p:xfrm>
            <a:off x="4034" y="438"/>
            <a:ext cx="926" cy="1216"/>
          </p:xfrm>
          <a:graphic>
            <a:graphicData uri="http://schemas.openxmlformats.org/presentationml/2006/ole">
              <mc:AlternateContent xmlns:mc="http://schemas.openxmlformats.org/markup-compatibility/2006">
                <mc:Choice xmlns:v="urn:schemas-microsoft-com:vml" Requires="v">
                  <p:oleObj spid="_x0000_s63636" name="CorelDRAW" r:id="rId8" imgW="1549400" imgH="2044700" progId="">
                    <p:embed/>
                  </p:oleObj>
                </mc:Choice>
                <mc:Fallback>
                  <p:oleObj name="CorelDRAW" r:id="rId8" imgW="1549400" imgH="20447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4" y="438"/>
                          <a:ext cx="926" cy="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4353" name="Text Box 6"/>
            <p:cNvSpPr txBox="1">
              <a:spLocks noChangeArrowheads="1"/>
            </p:cNvSpPr>
            <p:nvPr/>
          </p:nvSpPr>
          <p:spPr bwMode="auto">
            <a:xfrm>
              <a:off x="2136" y="572"/>
              <a:ext cx="746" cy="369"/>
            </a:xfrm>
            <a:prstGeom prst="rect">
              <a:avLst/>
            </a:prstGeom>
            <a:noFill/>
            <a:ln w="9525">
              <a:noFill/>
              <a:miter lim="800000"/>
              <a:headEnd/>
              <a:tailEnd/>
            </a:ln>
          </p:spPr>
          <p:txBody>
            <a:bodyPr wrap="none" lIns="92075" tIns="46038" rIns="92075" bIns="46038">
              <a:spAutoFit/>
            </a:bodyPr>
            <a:lstStyle/>
            <a:p>
              <a:r>
                <a:rPr lang="en-US" sz="1600" b="1" dirty="0">
                  <a:solidFill>
                    <a:srgbClr val="0070C0"/>
                  </a:solidFill>
                  <a:latin typeface="Comic Sans MS" pitchFamily="66" charset="0"/>
                </a:rPr>
                <a:t>Shell</a:t>
              </a:r>
            </a:p>
            <a:p>
              <a:r>
                <a:rPr lang="en-US" sz="1600" b="1" dirty="0">
                  <a:solidFill>
                    <a:srgbClr val="0070C0"/>
                  </a:solidFill>
                  <a:latin typeface="Comic Sans MS" pitchFamily="66" charset="0"/>
                </a:rPr>
                <a:t>correction</a:t>
              </a:r>
            </a:p>
          </p:txBody>
        </p:sp>
      </p:grpSp>
      <p:sp>
        <p:nvSpPr>
          <p:cNvPr id="14343" name="TextBox 8"/>
          <p:cNvSpPr txBox="1">
            <a:spLocks noChangeArrowheads="1"/>
          </p:cNvSpPr>
          <p:nvPr/>
        </p:nvSpPr>
        <p:spPr bwMode="auto">
          <a:xfrm>
            <a:off x="266700" y="334963"/>
            <a:ext cx="1741182" cy="400110"/>
          </a:xfrm>
          <a:prstGeom prst="rect">
            <a:avLst/>
          </a:prstGeom>
          <a:noFill/>
          <a:ln w="9525">
            <a:noFill/>
            <a:miter lim="800000"/>
            <a:headEnd/>
            <a:tailEnd/>
          </a:ln>
        </p:spPr>
        <p:txBody>
          <a:bodyPr wrap="none">
            <a:spAutoFit/>
          </a:bodyPr>
          <a:lstStyle/>
          <a:p>
            <a:r>
              <a:rPr lang="en-US" sz="2000" b="1" dirty="0">
                <a:solidFill>
                  <a:srgbClr val="C00000"/>
                </a:solidFill>
                <a:latin typeface="Calibri" pitchFamily="34" charset="0"/>
              </a:rPr>
              <a:t>Nuclear </a:t>
            </a:r>
            <a:r>
              <a:rPr lang="en-US" sz="2000" dirty="0">
                <a:solidFill>
                  <a:srgbClr val="C00000"/>
                </a:solidFill>
                <a:latin typeface="Calibri" pitchFamily="34" charset="0"/>
              </a:rPr>
              <a:t> </a:t>
            </a:r>
            <a:r>
              <a:rPr lang="en-US" sz="2000" b="1" dirty="0">
                <a:solidFill>
                  <a:srgbClr val="C00000"/>
                </a:solidFill>
                <a:latin typeface="Calibri" pitchFamily="34" charset="0"/>
              </a:rPr>
              <a:t>Shells</a:t>
            </a:r>
            <a:endParaRPr lang="ru-RU" sz="2000" b="1" dirty="0">
              <a:solidFill>
                <a:srgbClr val="C00000"/>
              </a:solidFill>
              <a:latin typeface="Calibri" pitchFamily="34" charset="0"/>
            </a:endParaRPr>
          </a:p>
        </p:txBody>
      </p:sp>
      <p:sp>
        <p:nvSpPr>
          <p:cNvPr id="14344" name="TextBox 9"/>
          <p:cNvSpPr txBox="1">
            <a:spLocks noChangeArrowheads="1"/>
          </p:cNvSpPr>
          <p:nvPr/>
        </p:nvSpPr>
        <p:spPr bwMode="auto">
          <a:xfrm>
            <a:off x="5964238" y="3695700"/>
            <a:ext cx="1968500" cy="584200"/>
          </a:xfrm>
          <a:prstGeom prst="rect">
            <a:avLst/>
          </a:prstGeom>
          <a:solidFill>
            <a:schemeClr val="bg1"/>
          </a:solidFill>
          <a:ln w="9525">
            <a:noFill/>
            <a:miter lim="800000"/>
            <a:headEnd/>
            <a:tailEnd/>
          </a:ln>
        </p:spPr>
        <p:txBody>
          <a:bodyPr wrap="none">
            <a:spAutoFit/>
          </a:bodyPr>
          <a:lstStyle/>
          <a:p>
            <a:pPr algn="ctr"/>
            <a:r>
              <a:rPr lang="en-US" sz="1600" b="1" dirty="0">
                <a:solidFill>
                  <a:srgbClr val="0070C0"/>
                </a:solidFill>
                <a:latin typeface="Comic Sans MS" pitchFamily="66" charset="0"/>
              </a:rPr>
              <a:t>Liquid Drop Model</a:t>
            </a:r>
          </a:p>
          <a:p>
            <a:pPr algn="ctr"/>
            <a:r>
              <a:rPr lang="en-US" sz="1600" b="1" dirty="0">
                <a:solidFill>
                  <a:srgbClr val="0070C0"/>
                </a:solidFill>
                <a:latin typeface="Comic Sans MS" pitchFamily="66" charset="0"/>
              </a:rPr>
              <a:t>(1966)</a:t>
            </a:r>
            <a:endParaRPr lang="ru-RU" sz="1600" b="1" dirty="0">
              <a:solidFill>
                <a:srgbClr val="0070C0"/>
              </a:solidFill>
              <a:latin typeface="Comic Sans MS" pitchFamily="66" charset="0"/>
            </a:endParaRPr>
          </a:p>
        </p:txBody>
      </p:sp>
      <p:sp>
        <p:nvSpPr>
          <p:cNvPr id="14345" name="TextBox 10"/>
          <p:cNvSpPr txBox="1">
            <a:spLocks noChangeArrowheads="1"/>
          </p:cNvSpPr>
          <p:nvPr/>
        </p:nvSpPr>
        <p:spPr bwMode="auto">
          <a:xfrm>
            <a:off x="6032500" y="6453188"/>
            <a:ext cx="1479550" cy="338137"/>
          </a:xfrm>
          <a:prstGeom prst="rect">
            <a:avLst/>
          </a:prstGeom>
          <a:solidFill>
            <a:schemeClr val="bg1"/>
          </a:solidFill>
          <a:ln w="9525">
            <a:noFill/>
            <a:miter lim="800000"/>
            <a:headEnd/>
            <a:tailEnd/>
          </a:ln>
        </p:spPr>
        <p:txBody>
          <a:bodyPr wrap="none">
            <a:spAutoFit/>
          </a:bodyPr>
          <a:lstStyle/>
          <a:p>
            <a:r>
              <a:rPr lang="en-US" sz="1600" dirty="0">
                <a:solidFill>
                  <a:schemeClr val="tx1"/>
                </a:solidFill>
                <a:latin typeface="Comic Sans MS" pitchFamily="66" charset="0"/>
              </a:rPr>
              <a:t>Mass number</a:t>
            </a:r>
            <a:endParaRPr lang="ru-RU" sz="1600" dirty="0">
              <a:solidFill>
                <a:schemeClr val="tx1"/>
              </a:solidFill>
              <a:latin typeface="Comic Sans MS" pitchFamily="66" charset="0"/>
            </a:endParaRPr>
          </a:p>
        </p:txBody>
      </p:sp>
      <p:sp>
        <p:nvSpPr>
          <p:cNvPr id="14346" name="TextBox 11"/>
          <p:cNvSpPr txBox="1">
            <a:spLocks noChangeArrowheads="1"/>
          </p:cNvSpPr>
          <p:nvPr/>
        </p:nvSpPr>
        <p:spPr bwMode="auto">
          <a:xfrm rot="-5400000">
            <a:off x="2752608" y="3831265"/>
            <a:ext cx="4041491" cy="338554"/>
          </a:xfrm>
          <a:prstGeom prst="rect">
            <a:avLst/>
          </a:prstGeom>
          <a:solidFill>
            <a:schemeClr val="bg1"/>
          </a:solidFill>
          <a:ln w="9525">
            <a:noFill/>
            <a:miter lim="800000"/>
            <a:headEnd/>
            <a:tailEnd/>
          </a:ln>
        </p:spPr>
        <p:txBody>
          <a:bodyPr wrap="none">
            <a:spAutoFit/>
          </a:bodyPr>
          <a:lstStyle/>
          <a:p>
            <a:r>
              <a:rPr lang="en-US" sz="1600" dirty="0">
                <a:solidFill>
                  <a:schemeClr val="tx1"/>
                </a:solidFill>
                <a:latin typeface="Comic Sans MS" pitchFamily="66" charset="0"/>
              </a:rPr>
              <a:t>Mass </a:t>
            </a:r>
            <a:r>
              <a:rPr lang="en-US" sz="1600" dirty="0" smtClean="0">
                <a:solidFill>
                  <a:schemeClr val="tx1"/>
                </a:solidFill>
                <a:latin typeface="Comic Sans MS" pitchFamily="66" charset="0"/>
              </a:rPr>
              <a:t>defect of the atomic nuclei  </a:t>
            </a:r>
            <a:r>
              <a:rPr lang="en-US" sz="1600" dirty="0">
                <a:solidFill>
                  <a:schemeClr val="tx1"/>
                </a:solidFill>
                <a:latin typeface="Comic Sans MS" pitchFamily="66" charset="0"/>
              </a:rPr>
              <a:t>(MeV)</a:t>
            </a:r>
            <a:endParaRPr lang="ru-RU" sz="1600" dirty="0">
              <a:solidFill>
                <a:schemeClr val="tx1"/>
              </a:solidFill>
              <a:latin typeface="Comic Sans MS" pitchFamily="66" charset="0"/>
            </a:endParaRPr>
          </a:p>
        </p:txBody>
      </p:sp>
      <p:grpSp>
        <p:nvGrpSpPr>
          <p:cNvPr id="3" name="Группа 17"/>
          <p:cNvGrpSpPr>
            <a:grpSpLocks/>
          </p:cNvGrpSpPr>
          <p:nvPr/>
        </p:nvGrpSpPr>
        <p:grpSpPr bwMode="auto">
          <a:xfrm>
            <a:off x="380959" y="2636913"/>
            <a:ext cx="3576679" cy="3247951"/>
            <a:chOff x="380949" y="2636693"/>
            <a:chExt cx="3577054" cy="3249509"/>
          </a:xfrm>
        </p:grpSpPr>
        <p:graphicFrame>
          <p:nvGraphicFramePr>
            <p:cNvPr id="14340" name="Object 4"/>
            <p:cNvGraphicFramePr>
              <a:graphicFrameLocks noChangeAspect="1"/>
            </p:cNvGraphicFramePr>
            <p:nvPr/>
          </p:nvGraphicFramePr>
          <p:xfrm>
            <a:off x="539559" y="2636693"/>
            <a:ext cx="3181350" cy="3240087"/>
          </p:xfrm>
          <a:graphic>
            <a:graphicData uri="http://schemas.openxmlformats.org/presentationml/2006/ole">
              <mc:AlternateContent xmlns:mc="http://schemas.openxmlformats.org/markup-compatibility/2006">
                <mc:Choice xmlns:v="urn:schemas-microsoft-com:vml" Requires="v">
                  <p:oleObj spid="_x0000_s63637" name="CorelDRAW" r:id="rId10" imgW="4576233" imgH="4673600" progId="">
                    <p:embed/>
                  </p:oleObj>
                </mc:Choice>
                <mc:Fallback>
                  <p:oleObj name="CorelDRAW" r:id="rId10" imgW="4576233" imgH="46736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559" y="2636693"/>
                          <a:ext cx="318135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4348" name="TextBox 12"/>
            <p:cNvSpPr txBox="1">
              <a:spLocks noChangeArrowheads="1"/>
            </p:cNvSpPr>
            <p:nvPr/>
          </p:nvSpPr>
          <p:spPr bwMode="auto">
            <a:xfrm>
              <a:off x="841215" y="5252350"/>
              <a:ext cx="756435" cy="584994"/>
            </a:xfrm>
            <a:prstGeom prst="rect">
              <a:avLst/>
            </a:prstGeom>
            <a:solidFill>
              <a:schemeClr val="bg1"/>
            </a:solidFill>
            <a:ln w="9525">
              <a:noFill/>
              <a:miter lim="800000"/>
              <a:headEnd/>
              <a:tailEnd/>
            </a:ln>
          </p:spPr>
          <p:txBody>
            <a:bodyPr wrap="none">
              <a:spAutoFit/>
            </a:bodyPr>
            <a:lstStyle/>
            <a:p>
              <a:pPr algn="ctr"/>
              <a:r>
                <a:rPr lang="en-US" sz="1600" dirty="0">
                  <a:solidFill>
                    <a:schemeClr val="tx1"/>
                  </a:solidFill>
                  <a:latin typeface="Comic Sans MS" pitchFamily="66" charset="0"/>
                </a:rPr>
                <a:t>More   </a:t>
              </a:r>
            </a:p>
            <a:p>
              <a:pPr algn="ctr"/>
              <a:r>
                <a:rPr lang="en-US" sz="1600" dirty="0">
                  <a:solidFill>
                    <a:schemeClr val="tx1"/>
                  </a:solidFill>
                  <a:latin typeface="Comic Sans MS" pitchFamily="66" charset="0"/>
                </a:rPr>
                <a:t>Bound  </a:t>
              </a:r>
              <a:endParaRPr lang="ru-RU" sz="1600" dirty="0">
                <a:solidFill>
                  <a:schemeClr val="tx1"/>
                </a:solidFill>
                <a:latin typeface="Comic Sans MS" pitchFamily="66" charset="0"/>
              </a:endParaRPr>
            </a:p>
          </p:txBody>
        </p:sp>
        <p:sp>
          <p:nvSpPr>
            <p:cNvPr id="14349" name="TextBox 13"/>
            <p:cNvSpPr txBox="1">
              <a:spLocks noChangeArrowheads="1"/>
            </p:cNvSpPr>
            <p:nvPr/>
          </p:nvSpPr>
          <p:spPr bwMode="auto">
            <a:xfrm>
              <a:off x="2675453" y="5263925"/>
              <a:ext cx="1282550" cy="584994"/>
            </a:xfrm>
            <a:prstGeom prst="rect">
              <a:avLst/>
            </a:prstGeom>
            <a:solidFill>
              <a:schemeClr val="bg1"/>
            </a:solidFill>
            <a:ln w="9525">
              <a:noFill/>
              <a:miter lim="800000"/>
              <a:headEnd/>
              <a:tailEnd/>
            </a:ln>
          </p:spPr>
          <p:txBody>
            <a:bodyPr wrap="none">
              <a:spAutoFit/>
            </a:bodyPr>
            <a:lstStyle/>
            <a:p>
              <a:pPr algn="ctr"/>
              <a:r>
                <a:rPr lang="en-US" sz="1600" b="1" dirty="0">
                  <a:solidFill>
                    <a:schemeClr val="tx1"/>
                  </a:solidFill>
                  <a:latin typeface="Comic Sans MS" pitchFamily="66" charset="0"/>
                </a:rPr>
                <a:t>       Less</a:t>
              </a:r>
            </a:p>
            <a:p>
              <a:pPr algn="ctr"/>
              <a:r>
                <a:rPr lang="en-US" sz="1600" b="1" dirty="0">
                  <a:solidFill>
                    <a:schemeClr val="tx1"/>
                  </a:solidFill>
                  <a:latin typeface="Comic Sans MS" pitchFamily="66" charset="0"/>
                </a:rPr>
                <a:t>      bound</a:t>
              </a:r>
              <a:endParaRPr lang="ru-RU" sz="1600" b="1" dirty="0">
                <a:solidFill>
                  <a:schemeClr val="tx1"/>
                </a:solidFill>
                <a:latin typeface="Comic Sans MS" pitchFamily="66" charset="0"/>
              </a:endParaRPr>
            </a:p>
          </p:txBody>
        </p:sp>
        <p:sp>
          <p:nvSpPr>
            <p:cNvPr id="14350" name="TextBox 14"/>
            <p:cNvSpPr txBox="1">
              <a:spLocks noChangeArrowheads="1"/>
            </p:cNvSpPr>
            <p:nvPr/>
          </p:nvSpPr>
          <p:spPr bwMode="auto">
            <a:xfrm>
              <a:off x="708394" y="5301208"/>
              <a:ext cx="930028" cy="584994"/>
            </a:xfrm>
            <a:prstGeom prst="rect">
              <a:avLst/>
            </a:prstGeom>
            <a:solidFill>
              <a:schemeClr val="bg1"/>
            </a:solidFill>
            <a:ln w="9525">
              <a:noFill/>
              <a:miter lim="800000"/>
              <a:headEnd/>
              <a:tailEnd/>
            </a:ln>
          </p:spPr>
          <p:txBody>
            <a:bodyPr wrap="square">
              <a:spAutoFit/>
            </a:bodyPr>
            <a:lstStyle/>
            <a:p>
              <a:pPr algn="ctr"/>
              <a:r>
                <a:rPr lang="en-US" sz="1600" b="1" dirty="0">
                  <a:solidFill>
                    <a:schemeClr val="tx1"/>
                  </a:solidFill>
                  <a:latin typeface="Comic Sans MS" pitchFamily="66" charset="0"/>
                </a:rPr>
                <a:t>More   </a:t>
              </a:r>
            </a:p>
            <a:p>
              <a:pPr algn="ctr"/>
              <a:r>
                <a:rPr lang="en-US" sz="1600" b="1" dirty="0">
                  <a:solidFill>
                    <a:schemeClr val="tx1"/>
                  </a:solidFill>
                  <a:latin typeface="Comic Sans MS" pitchFamily="66" charset="0"/>
                </a:rPr>
                <a:t>Bound  </a:t>
              </a:r>
              <a:endParaRPr lang="ru-RU" sz="1600" b="1" dirty="0">
                <a:solidFill>
                  <a:schemeClr val="tx1"/>
                </a:solidFill>
                <a:latin typeface="Comic Sans MS" pitchFamily="66" charset="0"/>
              </a:endParaRPr>
            </a:p>
          </p:txBody>
        </p:sp>
        <p:sp>
          <p:nvSpPr>
            <p:cNvPr id="14351" name="TextBox 15"/>
            <p:cNvSpPr txBox="1">
              <a:spLocks noChangeArrowheads="1"/>
            </p:cNvSpPr>
            <p:nvPr/>
          </p:nvSpPr>
          <p:spPr bwMode="auto">
            <a:xfrm>
              <a:off x="1911020" y="3468024"/>
              <a:ext cx="842285" cy="584994"/>
            </a:xfrm>
            <a:prstGeom prst="rect">
              <a:avLst/>
            </a:prstGeom>
            <a:solidFill>
              <a:schemeClr val="bg1"/>
            </a:solidFill>
            <a:ln w="9525">
              <a:noFill/>
              <a:miter lim="800000"/>
              <a:headEnd/>
              <a:tailEnd/>
            </a:ln>
          </p:spPr>
          <p:txBody>
            <a:bodyPr wrap="none">
              <a:spAutoFit/>
            </a:bodyPr>
            <a:lstStyle/>
            <a:p>
              <a:pPr algn="ctr"/>
              <a:r>
                <a:rPr lang="en-US" sz="1600" b="1" dirty="0">
                  <a:solidFill>
                    <a:srgbClr val="0070C0"/>
                  </a:solidFill>
                  <a:latin typeface="Comic Sans MS" pitchFamily="66" charset="0"/>
                </a:rPr>
                <a:t>Fermi</a:t>
              </a:r>
            </a:p>
            <a:p>
              <a:pPr algn="ctr"/>
              <a:r>
                <a:rPr lang="en-US" sz="1600" b="1" dirty="0">
                  <a:solidFill>
                    <a:srgbClr val="0070C0"/>
                  </a:solidFill>
                  <a:latin typeface="Comic Sans MS" pitchFamily="66" charset="0"/>
                </a:rPr>
                <a:t>energy</a:t>
              </a:r>
              <a:endParaRPr lang="ru-RU" sz="1600" b="1" dirty="0">
                <a:solidFill>
                  <a:srgbClr val="0070C0"/>
                </a:solidFill>
                <a:latin typeface="Comic Sans MS" pitchFamily="66" charset="0"/>
              </a:endParaRPr>
            </a:p>
          </p:txBody>
        </p:sp>
        <p:sp>
          <p:nvSpPr>
            <p:cNvPr id="14352" name="TextBox 16"/>
            <p:cNvSpPr txBox="1">
              <a:spLocks noChangeArrowheads="1"/>
            </p:cNvSpPr>
            <p:nvPr/>
          </p:nvSpPr>
          <p:spPr bwMode="auto">
            <a:xfrm rot="16200000">
              <a:off x="-970293" y="4042412"/>
              <a:ext cx="3041073" cy="338589"/>
            </a:xfrm>
            <a:prstGeom prst="rect">
              <a:avLst/>
            </a:prstGeom>
            <a:solidFill>
              <a:schemeClr val="bg1"/>
            </a:solidFill>
            <a:ln w="9525">
              <a:noFill/>
              <a:miter lim="800000"/>
              <a:headEnd/>
              <a:tailEnd/>
            </a:ln>
          </p:spPr>
          <p:txBody>
            <a:bodyPr wrap="none">
              <a:spAutoFit/>
            </a:bodyPr>
            <a:lstStyle/>
            <a:p>
              <a:r>
                <a:rPr lang="en-US" sz="1600" b="1" dirty="0">
                  <a:solidFill>
                    <a:schemeClr val="tx1"/>
                  </a:solidFill>
                  <a:latin typeface="Comic Sans MS" pitchFamily="66" charset="0"/>
                </a:rPr>
                <a:t>The energy of nuclear levels</a:t>
              </a:r>
              <a:endParaRPr lang="ru-RU" sz="1600" b="1" dirty="0">
                <a:solidFill>
                  <a:schemeClr val="tx1"/>
                </a:solidFill>
                <a:latin typeface="Comic Sans MS" pitchFamily="66" charset="0"/>
              </a:endParaRPr>
            </a:p>
          </p:txBody>
        </p:sp>
      </p:grpSp>
    </p:spTree>
    <p:extLst>
      <p:ext uri="{BB962C8B-B14F-4D97-AF65-F5344CB8AC3E}">
        <p14:creationId xmlns:p14="http://schemas.microsoft.com/office/powerpoint/2010/main" val="3857572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163"/>
                                        </p:tgtEl>
                                        <p:attrNameLst>
                                          <p:attrName>style.visibility</p:attrName>
                                        </p:attrNameLst>
                                      </p:cBhvr>
                                      <p:to>
                                        <p:strVal val="visible"/>
                                      </p:to>
                                    </p:set>
                                    <p:animEffect transition="in" filter="checkerboard(across)">
                                      <p:cBhvr>
                                        <p:cTn id="7" dur="500"/>
                                        <p:tgtEl>
                                          <p:spTgt spid="860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6"/>
          <p:cNvGrpSpPr>
            <a:grpSpLocks/>
          </p:cNvGrpSpPr>
          <p:nvPr/>
        </p:nvGrpSpPr>
        <p:grpSpPr bwMode="auto">
          <a:xfrm>
            <a:off x="4560888" y="404813"/>
            <a:ext cx="4294187" cy="4175125"/>
            <a:chOff x="4560761" y="404988"/>
            <a:chExt cx="4294314" cy="4174791"/>
          </a:xfrm>
        </p:grpSpPr>
        <p:pic>
          <p:nvPicPr>
            <p:cNvPr id="53267" name="Picture 2" descr="http://upload.wikimedia.org/wikipedia/commons/e/ef/Dropphysics.jpg?uselang=ru"/>
            <p:cNvPicPr>
              <a:picLocks noChangeAspect="1" noChangeArrowheads="1"/>
            </p:cNvPicPr>
            <p:nvPr/>
          </p:nvPicPr>
          <p:blipFill>
            <a:blip r:embed="rId2" cstate="print"/>
            <a:srcRect/>
            <a:stretch>
              <a:fillRect/>
            </a:stretch>
          </p:blipFill>
          <p:spPr bwMode="auto">
            <a:xfrm>
              <a:off x="4560761" y="404988"/>
              <a:ext cx="4293367" cy="3384483"/>
            </a:xfrm>
            <a:prstGeom prst="rect">
              <a:avLst/>
            </a:prstGeom>
            <a:noFill/>
            <a:ln w="9525">
              <a:noFill/>
              <a:miter lim="800000"/>
              <a:headEnd/>
              <a:tailEnd/>
            </a:ln>
          </p:spPr>
        </p:pic>
        <p:sp>
          <p:nvSpPr>
            <p:cNvPr id="53268" name="TextBox 2"/>
            <p:cNvSpPr txBox="1">
              <a:spLocks noChangeArrowheads="1"/>
            </p:cNvSpPr>
            <p:nvPr/>
          </p:nvSpPr>
          <p:spPr bwMode="auto">
            <a:xfrm>
              <a:off x="4644687" y="3933490"/>
              <a:ext cx="4210388" cy="646289"/>
            </a:xfrm>
            <a:prstGeom prst="rect">
              <a:avLst/>
            </a:prstGeom>
            <a:noFill/>
            <a:ln w="9525">
              <a:noFill/>
              <a:miter lim="800000"/>
              <a:headEnd/>
              <a:tailEnd/>
            </a:ln>
          </p:spPr>
          <p:txBody>
            <a:bodyPr>
              <a:spAutoFit/>
            </a:bodyPr>
            <a:lstStyle/>
            <a:p>
              <a:r>
                <a:rPr lang="en-US" sz="2000" b="1" dirty="0">
                  <a:latin typeface="Comic Sans MS" pitchFamily="66" charset="0"/>
                </a:rPr>
                <a:t>Drop of water in microgravity </a:t>
              </a:r>
              <a:endParaRPr lang="ru-RU" sz="2000" b="1" dirty="0">
                <a:latin typeface="Comic Sans MS" pitchFamily="66" charset="0"/>
              </a:endParaRPr>
            </a:p>
            <a:p>
              <a:pPr algn="r"/>
              <a:r>
                <a:rPr lang="en-US" sz="1600" b="1" dirty="0">
                  <a:effectLst>
                    <a:outerShdw blurRad="38100" dist="38100" dir="2700000" algn="tl">
                      <a:srgbClr val="000000">
                        <a:alpha val="43137"/>
                      </a:srgbClr>
                    </a:outerShdw>
                  </a:effectLst>
                  <a:latin typeface="Calibri" pitchFamily="34" charset="0"/>
                </a:rPr>
                <a:t>NASA  2005</a:t>
              </a:r>
              <a:endParaRPr lang="ru-RU" sz="1600" b="1" dirty="0">
                <a:effectLst>
                  <a:outerShdw blurRad="38100" dist="38100" dir="2700000" algn="tl">
                    <a:srgbClr val="000000">
                      <a:alpha val="43137"/>
                    </a:srgbClr>
                  </a:outerShdw>
                </a:effectLst>
                <a:latin typeface="Calibri" pitchFamily="34" charset="0"/>
              </a:endParaRPr>
            </a:p>
          </p:txBody>
        </p:sp>
      </p:grpSp>
      <p:pic>
        <p:nvPicPr>
          <p:cNvPr id="68627" name="Picture 4" descr="Stdef2.png (249×456)"/>
          <p:cNvPicPr>
            <a:picLocks noChangeAspect="1" noChangeArrowheads="1"/>
          </p:cNvPicPr>
          <p:nvPr/>
        </p:nvPicPr>
        <p:blipFill>
          <a:blip r:embed="rId3" cstate="print"/>
          <a:srcRect/>
          <a:stretch>
            <a:fillRect/>
          </a:stretch>
        </p:blipFill>
        <p:spPr bwMode="auto">
          <a:xfrm>
            <a:off x="1044575" y="765175"/>
            <a:ext cx="2371725" cy="4343400"/>
          </a:xfrm>
          <a:prstGeom prst="rect">
            <a:avLst/>
          </a:prstGeom>
          <a:noFill/>
          <a:ln w="9525">
            <a:noFill/>
            <a:miter lim="800000"/>
            <a:headEnd/>
            <a:tailEnd/>
          </a:ln>
        </p:spPr>
      </p:pic>
      <p:sp>
        <p:nvSpPr>
          <p:cNvPr id="53252" name="TextBox 4"/>
          <p:cNvSpPr txBox="1">
            <a:spLocks noChangeArrowheads="1"/>
          </p:cNvSpPr>
          <p:nvPr/>
        </p:nvSpPr>
        <p:spPr bwMode="auto">
          <a:xfrm>
            <a:off x="638175" y="218088"/>
            <a:ext cx="2744213" cy="400110"/>
          </a:xfrm>
          <a:prstGeom prst="rect">
            <a:avLst/>
          </a:prstGeom>
          <a:noFill/>
          <a:ln w="9525">
            <a:noFill/>
            <a:miter lim="800000"/>
            <a:headEnd/>
            <a:tailEnd/>
          </a:ln>
        </p:spPr>
        <p:txBody>
          <a:bodyPr wrap="none">
            <a:spAutoFit/>
          </a:bodyPr>
          <a:lstStyle/>
          <a:p>
            <a:r>
              <a:rPr lang="en-US" sz="2000" b="1" dirty="0" smtClean="0">
                <a:solidFill>
                  <a:srgbClr val="000066"/>
                </a:solidFill>
                <a:latin typeface="Calibri" pitchFamily="34" charset="0"/>
              </a:rPr>
              <a:t>Stages </a:t>
            </a:r>
            <a:r>
              <a:rPr lang="en-US" sz="2000" b="1" dirty="0">
                <a:solidFill>
                  <a:srgbClr val="000066"/>
                </a:solidFill>
                <a:latin typeface="Calibri" pitchFamily="34" charset="0"/>
              </a:rPr>
              <a:t>of nuclear fission</a:t>
            </a:r>
            <a:endParaRPr lang="ru-RU" sz="2000" b="1" dirty="0">
              <a:solidFill>
                <a:srgbClr val="000066"/>
              </a:solidFill>
              <a:latin typeface="Calibri" pitchFamily="34" charset="0"/>
            </a:endParaRPr>
          </a:p>
        </p:txBody>
      </p:sp>
      <p:grpSp>
        <p:nvGrpSpPr>
          <p:cNvPr id="53253" name="Группа 16"/>
          <p:cNvGrpSpPr>
            <a:grpSpLocks/>
          </p:cNvGrpSpPr>
          <p:nvPr/>
        </p:nvGrpSpPr>
        <p:grpSpPr bwMode="auto">
          <a:xfrm>
            <a:off x="152400" y="752475"/>
            <a:ext cx="8045450" cy="5430838"/>
            <a:chOff x="152294" y="752354"/>
            <a:chExt cx="8045335" cy="5430291"/>
          </a:xfrm>
        </p:grpSpPr>
        <p:sp>
          <p:nvSpPr>
            <p:cNvPr id="7" name="Овал 6"/>
            <p:cNvSpPr/>
            <p:nvPr/>
          </p:nvSpPr>
          <p:spPr bwMode="auto">
            <a:xfrm>
              <a:off x="3136759" y="5254938"/>
              <a:ext cx="810226" cy="810226"/>
            </a:xfrm>
            <a:prstGeom prst="ellipse">
              <a:avLst/>
            </a:prstGeom>
            <a:solidFill>
              <a:schemeClr val="bg1"/>
            </a:solidFill>
            <a:ln w="38100" cap="flat" cmpd="sng" algn="ctr">
              <a:solidFill>
                <a:srgbClr val="C00000"/>
              </a:solidFill>
              <a:prstDash val="solid"/>
              <a:round/>
              <a:headEnd type="none" w="med" len="med"/>
              <a:tailEnd type="none" w="med" len="med"/>
            </a:ln>
            <a:effectLst/>
            <a:scene3d>
              <a:camera prst="orthographicFront"/>
              <a:lightRig rig="threePt" dir="t"/>
            </a:scene3d>
            <a:sp3d>
              <a:bevelT prst="angle"/>
            </a:sp3d>
          </p:spPr>
          <p:txBody>
            <a:bodyPr>
              <a:spAutoFit/>
            </a:bodyPr>
            <a:lstStyle/>
            <a:p>
              <a:pPr>
                <a:defRPr/>
              </a:pPr>
              <a:endParaRPr lang="ru-RU" sz="1800">
                <a:latin typeface="Arial" charset="0"/>
              </a:endParaRPr>
            </a:p>
          </p:txBody>
        </p:sp>
        <p:sp>
          <p:nvSpPr>
            <p:cNvPr id="8" name="Овал 7"/>
            <p:cNvSpPr/>
            <p:nvPr/>
          </p:nvSpPr>
          <p:spPr bwMode="auto">
            <a:xfrm>
              <a:off x="592184" y="5256863"/>
              <a:ext cx="810226" cy="810226"/>
            </a:xfrm>
            <a:prstGeom prst="ellipse">
              <a:avLst/>
            </a:prstGeom>
            <a:solidFill>
              <a:schemeClr val="bg1"/>
            </a:solidFill>
            <a:ln w="38100" cap="flat" cmpd="sng" algn="ctr">
              <a:solidFill>
                <a:srgbClr val="C00000"/>
              </a:solidFill>
              <a:prstDash val="solid"/>
              <a:round/>
              <a:headEnd type="none" w="med" len="med"/>
              <a:tailEnd type="none" w="med" len="med"/>
            </a:ln>
            <a:effectLst/>
            <a:scene3d>
              <a:camera prst="orthographicFront"/>
              <a:lightRig rig="threePt" dir="t"/>
            </a:scene3d>
            <a:sp3d>
              <a:bevelT prst="angle"/>
            </a:sp3d>
          </p:spPr>
          <p:txBody>
            <a:bodyPr>
              <a:spAutoFit/>
            </a:bodyPr>
            <a:lstStyle/>
            <a:p>
              <a:pPr>
                <a:defRPr/>
              </a:pPr>
              <a:endParaRPr lang="ru-RU" sz="1800">
                <a:latin typeface="Arial" charset="0"/>
              </a:endParaRPr>
            </a:p>
          </p:txBody>
        </p:sp>
        <p:cxnSp>
          <p:nvCxnSpPr>
            <p:cNvPr id="10" name="Прямая соединительная линия 9"/>
            <p:cNvCxnSpPr/>
            <p:nvPr/>
          </p:nvCxnSpPr>
          <p:spPr>
            <a:xfrm>
              <a:off x="3565370" y="5636600"/>
              <a:ext cx="820726" cy="0"/>
            </a:xfrm>
            <a:prstGeom prst="line">
              <a:avLst/>
            </a:prstGeom>
            <a:ln w="38100">
              <a:solidFill>
                <a:srgbClr val="C00000"/>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 name="Прямая соединительная линия 10"/>
            <p:cNvCxnSpPr/>
            <p:nvPr/>
          </p:nvCxnSpPr>
          <p:spPr>
            <a:xfrm flipH="1">
              <a:off x="152294" y="5638187"/>
              <a:ext cx="822313" cy="0"/>
            </a:xfrm>
            <a:prstGeom prst="line">
              <a:avLst/>
            </a:prstGeom>
            <a:ln w="38100">
              <a:solidFill>
                <a:srgbClr val="C00000"/>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53264" name="TextBox 11"/>
            <p:cNvSpPr txBox="1">
              <a:spLocks noChangeArrowheads="1"/>
            </p:cNvSpPr>
            <p:nvPr/>
          </p:nvSpPr>
          <p:spPr bwMode="auto">
            <a:xfrm>
              <a:off x="4595148" y="5474825"/>
              <a:ext cx="3602481" cy="707820"/>
            </a:xfrm>
            <a:prstGeom prst="rect">
              <a:avLst/>
            </a:prstGeom>
            <a:noFill/>
            <a:ln w="9525">
              <a:noFill/>
              <a:miter lim="800000"/>
              <a:headEnd/>
              <a:tailEnd/>
            </a:ln>
          </p:spPr>
          <p:txBody>
            <a:bodyPr wrap="none">
              <a:spAutoFit/>
            </a:bodyPr>
            <a:lstStyle/>
            <a:p>
              <a:r>
                <a:rPr lang="en-US" sz="2000" b="1" dirty="0">
                  <a:solidFill>
                    <a:srgbClr val="C00000"/>
                  </a:solidFill>
                  <a:latin typeface="Comic Sans MS" pitchFamily="66" charset="0"/>
                </a:rPr>
                <a:t>fission fragments </a:t>
              </a:r>
            </a:p>
            <a:p>
              <a:r>
                <a:rPr lang="en-US" sz="2000" b="1" dirty="0">
                  <a:solidFill>
                    <a:srgbClr val="C00000"/>
                  </a:solidFill>
                  <a:latin typeface="Comic Sans MS" pitchFamily="66" charset="0"/>
                </a:rPr>
                <a:t>observed in the experiment</a:t>
              </a:r>
              <a:endParaRPr lang="ru-RU" sz="2000" b="1" dirty="0">
                <a:solidFill>
                  <a:srgbClr val="C00000"/>
                </a:solidFill>
                <a:latin typeface="Comic Sans MS" pitchFamily="66" charset="0"/>
              </a:endParaRPr>
            </a:p>
          </p:txBody>
        </p:sp>
        <p:sp>
          <p:nvSpPr>
            <p:cNvPr id="14" name="Овал 13"/>
            <p:cNvSpPr>
              <a:spLocks noChangeArrowheads="1"/>
            </p:cNvSpPr>
            <p:nvPr/>
          </p:nvSpPr>
          <p:spPr bwMode="auto">
            <a:xfrm>
              <a:off x="1076206" y="752354"/>
              <a:ext cx="879462" cy="879386"/>
            </a:xfrm>
            <a:prstGeom prst="ellipse">
              <a:avLst/>
            </a:prstGeom>
            <a:gradFill rotWithShape="1">
              <a:gsLst>
                <a:gs pos="0">
                  <a:srgbClr val="85AAAD"/>
                </a:gs>
                <a:gs pos="80000">
                  <a:srgbClr val="AFDEE2"/>
                </a:gs>
                <a:gs pos="100000">
                  <a:srgbClr val="AFE0E4"/>
                </a:gs>
              </a:gsLst>
              <a:lin ang="16200000"/>
            </a:gradFill>
            <a:ln w="9525">
              <a:solidFill>
                <a:srgbClr val="B6DCDF"/>
              </a:solidFill>
              <a:round/>
              <a:headEnd/>
              <a:tailEnd/>
            </a:ln>
            <a:effectLst>
              <a:outerShdw blurRad="63500" dist="23000" dir="5400000" rotWithShape="0">
                <a:srgbClr val="000000">
                  <a:alpha val="34999"/>
                </a:srgbClr>
              </a:outerShdw>
            </a:effectLst>
          </p:spPr>
          <p:txBody>
            <a:bodyPr>
              <a:spAutoFit/>
            </a:bodyPr>
            <a:lstStyle/>
            <a:p>
              <a:pPr>
                <a:defRPr/>
              </a:pPr>
              <a:endParaRPr lang="ru-RU" sz="1800">
                <a:latin typeface="+mn-lt"/>
                <a:ea typeface="+mn-ea"/>
              </a:endParaRPr>
            </a:p>
          </p:txBody>
        </p:sp>
        <p:sp>
          <p:nvSpPr>
            <p:cNvPr id="53266" name="TextBox 17"/>
            <p:cNvSpPr txBox="1">
              <a:spLocks noChangeArrowheads="1"/>
            </p:cNvSpPr>
            <p:nvPr/>
          </p:nvSpPr>
          <p:spPr bwMode="auto">
            <a:xfrm>
              <a:off x="2027704" y="1008918"/>
              <a:ext cx="1850746" cy="400072"/>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rPr>
                <a:t>initial nucleus</a:t>
              </a:r>
              <a:endParaRPr lang="ru-RU" sz="2000" b="1" dirty="0">
                <a:solidFill>
                  <a:srgbClr val="C00000"/>
                </a:solidFill>
                <a:latin typeface="Comic Sans MS" pitchFamily="66" charset="0"/>
              </a:endParaRPr>
            </a:p>
          </p:txBody>
        </p:sp>
      </p:grpSp>
      <p:sp>
        <p:nvSpPr>
          <p:cNvPr id="19" name="TextBox 18"/>
          <p:cNvSpPr txBox="1">
            <a:spLocks noChangeArrowheads="1"/>
          </p:cNvSpPr>
          <p:nvPr/>
        </p:nvSpPr>
        <p:spPr bwMode="auto">
          <a:xfrm>
            <a:off x="7754938" y="2800350"/>
            <a:ext cx="866775" cy="584200"/>
          </a:xfrm>
          <a:prstGeom prst="rect">
            <a:avLst/>
          </a:prstGeom>
          <a:noFill/>
          <a:ln w="9525">
            <a:noFill/>
            <a:miter lim="800000"/>
            <a:headEnd/>
            <a:tailEnd/>
          </a:ln>
        </p:spPr>
        <p:txBody>
          <a:bodyPr wrap="none">
            <a:spAutoFit/>
          </a:bodyPr>
          <a:lstStyle/>
          <a:p>
            <a:r>
              <a:rPr lang="en-US" sz="3200">
                <a:solidFill>
                  <a:srgbClr val="FFC000"/>
                </a:solidFill>
                <a:latin typeface="Comic Sans MS" pitchFamily="66" charset="0"/>
              </a:rPr>
              <a:t>A</a:t>
            </a:r>
            <a:r>
              <a:rPr lang="en-US" sz="4000" baseline="-25000">
                <a:solidFill>
                  <a:srgbClr val="FFC000"/>
                </a:solidFill>
                <a:latin typeface="Comic Sans MS" pitchFamily="66" charset="0"/>
              </a:rPr>
              <a:t>f1</a:t>
            </a:r>
            <a:endParaRPr lang="ru-RU" sz="4000" baseline="-25000">
              <a:solidFill>
                <a:srgbClr val="FFC000"/>
              </a:solidFill>
              <a:latin typeface="Comic Sans MS" pitchFamily="66" charset="0"/>
            </a:endParaRPr>
          </a:p>
        </p:txBody>
      </p:sp>
      <p:sp>
        <p:nvSpPr>
          <p:cNvPr id="20" name="TextBox 19"/>
          <p:cNvSpPr txBox="1">
            <a:spLocks noChangeArrowheads="1"/>
          </p:cNvSpPr>
          <p:nvPr/>
        </p:nvSpPr>
        <p:spPr bwMode="auto">
          <a:xfrm>
            <a:off x="7362825" y="546100"/>
            <a:ext cx="866775" cy="584200"/>
          </a:xfrm>
          <a:prstGeom prst="rect">
            <a:avLst/>
          </a:prstGeom>
          <a:noFill/>
          <a:ln w="9525">
            <a:noFill/>
            <a:miter lim="800000"/>
            <a:headEnd/>
            <a:tailEnd/>
          </a:ln>
        </p:spPr>
        <p:txBody>
          <a:bodyPr wrap="none">
            <a:spAutoFit/>
          </a:bodyPr>
          <a:lstStyle/>
          <a:p>
            <a:r>
              <a:rPr lang="en-US" sz="3200">
                <a:solidFill>
                  <a:srgbClr val="FFC000"/>
                </a:solidFill>
                <a:latin typeface="Comic Sans MS" pitchFamily="66" charset="0"/>
              </a:rPr>
              <a:t>A</a:t>
            </a:r>
            <a:r>
              <a:rPr lang="en-US" sz="4000" baseline="-25000">
                <a:solidFill>
                  <a:srgbClr val="FFC000"/>
                </a:solidFill>
                <a:latin typeface="Comic Sans MS" pitchFamily="66" charset="0"/>
              </a:rPr>
              <a:t>f2</a:t>
            </a:r>
            <a:endParaRPr lang="ru-RU" sz="4000" baseline="-25000">
              <a:solidFill>
                <a:srgbClr val="FFC000"/>
              </a:solidFill>
              <a:latin typeface="Comic Sans MS" pitchFamily="66" charset="0"/>
            </a:endParaRPr>
          </a:p>
        </p:txBody>
      </p:sp>
      <p:sp>
        <p:nvSpPr>
          <p:cNvPr id="18" name="TextBox 17"/>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
        <p:nvSpPr>
          <p:cNvPr id="21" name="TextBox 4"/>
          <p:cNvSpPr txBox="1">
            <a:spLocks noChangeArrowheads="1"/>
          </p:cNvSpPr>
          <p:nvPr/>
        </p:nvSpPr>
        <p:spPr bwMode="auto">
          <a:xfrm>
            <a:off x="1043608" y="3256176"/>
            <a:ext cx="2027671" cy="400110"/>
          </a:xfrm>
          <a:prstGeom prst="rect">
            <a:avLst/>
          </a:prstGeom>
          <a:solidFill>
            <a:schemeClr val="bg1"/>
          </a:solidFill>
          <a:ln w="9525">
            <a:noFill/>
            <a:miter lim="800000"/>
            <a:headEnd/>
            <a:tailEnd/>
          </a:ln>
        </p:spPr>
        <p:txBody>
          <a:bodyPr wrap="none">
            <a:spAutoFit/>
          </a:bodyPr>
          <a:lstStyle/>
          <a:p>
            <a:r>
              <a:rPr lang="en-US" sz="2000" b="1" dirty="0" smtClean="0">
                <a:solidFill>
                  <a:srgbClr val="000066"/>
                </a:solidFill>
                <a:latin typeface="Calibri" pitchFamily="34" charset="0"/>
              </a:rPr>
              <a:t>Shape evolution?</a:t>
            </a:r>
            <a:endParaRPr lang="ru-RU" sz="2000" b="1" dirty="0">
              <a:solidFill>
                <a:srgbClr val="000066"/>
              </a:solidFill>
              <a:latin typeface="Calibri" pitchFamily="34" charset="0"/>
            </a:endParaRPr>
          </a:p>
        </p:txBody>
      </p:sp>
    </p:spTree>
    <p:extLst>
      <p:ext uri="{BB962C8B-B14F-4D97-AF65-F5344CB8AC3E}">
        <p14:creationId xmlns:p14="http://schemas.microsoft.com/office/powerpoint/2010/main" val="3887405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8627"/>
                                        </p:tgtEl>
                                        <p:attrNameLst>
                                          <p:attrName>style.visibility</p:attrName>
                                        </p:attrNameLst>
                                      </p:cBhvr>
                                      <p:to>
                                        <p:strVal val="visible"/>
                                      </p:to>
                                    </p:set>
                                    <p:animEffect transition="in" filter="box(in)">
                                      <p:cBhvr>
                                        <p:cTn id="7" dur="500"/>
                                        <p:tgtEl>
                                          <p:spTgt spid="68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Группа 18"/>
          <p:cNvGrpSpPr>
            <a:grpSpLocks/>
          </p:cNvGrpSpPr>
          <p:nvPr/>
        </p:nvGrpSpPr>
        <p:grpSpPr bwMode="auto">
          <a:xfrm>
            <a:off x="0" y="0"/>
            <a:ext cx="9144000" cy="6858000"/>
            <a:chOff x="0" y="0"/>
            <a:chExt cx="9144000" cy="6858000"/>
          </a:xfrm>
        </p:grpSpPr>
        <p:graphicFrame>
          <p:nvGraphicFramePr>
            <p:cNvPr id="7227" name="Object 2"/>
            <p:cNvGraphicFramePr>
              <a:graphicFrameLocks noChangeAspect="1"/>
            </p:cNvGraphicFramePr>
            <p:nvPr/>
          </p:nvGraphicFramePr>
          <p:xfrm>
            <a:off x="230188" y="214290"/>
            <a:ext cx="8913812" cy="6019800"/>
          </p:xfrm>
          <a:graphic>
            <a:graphicData uri="http://schemas.openxmlformats.org/presentationml/2006/ole">
              <mc:AlternateContent xmlns:mc="http://schemas.openxmlformats.org/markup-compatibility/2006">
                <mc:Choice xmlns:v="urn:schemas-microsoft-com:vml" Requires="v">
                  <p:oleObj spid="_x0000_s34884" name="CorelDRAW" r:id="rId4" imgW="9467088" imgH="6394704" progId="">
                    <p:embed/>
                  </p:oleObj>
                </mc:Choice>
                <mc:Fallback>
                  <p:oleObj name="CorelDRAW" r:id="rId4" imgW="9467088" imgH="639470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214290"/>
                          <a:ext cx="8913812"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228" name="Rectangle 4"/>
            <p:cNvSpPr>
              <a:spLocks noChangeArrowheads="1"/>
            </p:cNvSpPr>
            <p:nvPr/>
          </p:nvSpPr>
          <p:spPr bwMode="auto">
            <a:xfrm>
              <a:off x="457200" y="198438"/>
              <a:ext cx="8686800" cy="106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800">
                <a:latin typeface="Arial" pitchFamily="34" charset="0"/>
              </a:endParaRPr>
            </a:p>
          </p:txBody>
        </p:sp>
        <p:sp>
          <p:nvSpPr>
            <p:cNvPr id="7229" name="Rectangle 5"/>
            <p:cNvSpPr>
              <a:spLocks noChangeArrowheads="1"/>
            </p:cNvSpPr>
            <p:nvPr/>
          </p:nvSpPr>
          <p:spPr bwMode="auto">
            <a:xfrm>
              <a:off x="38100" y="0"/>
              <a:ext cx="468313"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800">
                <a:latin typeface="Arial" pitchFamily="34" charset="0"/>
              </a:endParaRPr>
            </a:p>
          </p:txBody>
        </p:sp>
        <p:sp>
          <p:nvSpPr>
            <p:cNvPr id="7230" name="Rectangle 9"/>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2800">
                <a:latin typeface="Arial" pitchFamily="34" charset="0"/>
              </a:endParaRPr>
            </a:p>
          </p:txBody>
        </p:sp>
        <p:sp>
          <p:nvSpPr>
            <p:cNvPr id="7231" name="Rectangle 3"/>
            <p:cNvSpPr>
              <a:spLocks noChangeArrowheads="1"/>
            </p:cNvSpPr>
            <p:nvPr/>
          </p:nvSpPr>
          <p:spPr bwMode="auto">
            <a:xfrm>
              <a:off x="271463" y="5968400"/>
              <a:ext cx="8763000" cy="29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ru-RU" sz="1800">
                <a:latin typeface="Arial" pitchFamily="34" charset="0"/>
              </a:endParaRPr>
            </a:p>
          </p:txBody>
        </p:sp>
        <p:grpSp>
          <p:nvGrpSpPr>
            <p:cNvPr id="7232" name="Группа 17"/>
            <p:cNvGrpSpPr>
              <a:grpSpLocks/>
            </p:cNvGrpSpPr>
            <p:nvPr/>
          </p:nvGrpSpPr>
          <p:grpSpPr bwMode="auto">
            <a:xfrm>
              <a:off x="588743" y="1447100"/>
              <a:ext cx="7194770" cy="4510788"/>
              <a:chOff x="588743" y="1447100"/>
              <a:chExt cx="7194770" cy="4510788"/>
            </a:xfrm>
          </p:grpSpPr>
          <p:sp>
            <p:nvSpPr>
              <p:cNvPr id="7233" name="Text Box 6"/>
              <p:cNvSpPr txBox="1">
                <a:spLocks noChangeArrowheads="1"/>
              </p:cNvSpPr>
              <p:nvPr/>
            </p:nvSpPr>
            <p:spPr bwMode="auto">
              <a:xfrm>
                <a:off x="5879948" y="5557838"/>
                <a:ext cx="162077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latin typeface="Comic Sans MS" pitchFamily="66" charset="0"/>
                  </a:rPr>
                  <a:t>neutrons</a:t>
                </a:r>
                <a:endParaRPr lang="ru-RU" altLang="ru-RU" sz="1800" b="1">
                  <a:latin typeface="Comic Sans MS" pitchFamily="66" charset="0"/>
                </a:endParaRPr>
              </a:p>
            </p:txBody>
          </p:sp>
          <p:sp>
            <p:nvSpPr>
              <p:cNvPr id="7234" name="AutoShape 7"/>
              <p:cNvSpPr>
                <a:spLocks noChangeArrowheads="1"/>
              </p:cNvSpPr>
              <p:nvPr/>
            </p:nvSpPr>
            <p:spPr bwMode="auto">
              <a:xfrm rot="-5400000">
                <a:off x="550069" y="1539969"/>
                <a:ext cx="457200" cy="271462"/>
              </a:xfrm>
              <a:prstGeom prst="rightArrow">
                <a:avLst>
                  <a:gd name="adj1" fmla="val 50000"/>
                  <a:gd name="adj2" fmla="val 42105"/>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ru-RU" sz="1800">
                  <a:latin typeface="Arial" pitchFamily="34" charset="0"/>
                </a:endParaRPr>
              </a:p>
            </p:txBody>
          </p:sp>
          <p:sp>
            <p:nvSpPr>
              <p:cNvPr id="7235" name="Text Box 8"/>
              <p:cNvSpPr txBox="1">
                <a:spLocks noChangeArrowheads="1"/>
              </p:cNvSpPr>
              <p:nvPr/>
            </p:nvSpPr>
            <p:spPr bwMode="auto">
              <a:xfrm rot="-5400000">
                <a:off x="91593" y="2472235"/>
                <a:ext cx="136581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latin typeface="Comic Sans MS" pitchFamily="66" charset="0"/>
                  </a:rPr>
                  <a:t>protons</a:t>
                </a:r>
                <a:endParaRPr lang="ru-RU" altLang="ru-RU" sz="1800" b="1">
                  <a:latin typeface="Comic Sans MS" pitchFamily="66" charset="0"/>
                </a:endParaRPr>
              </a:p>
            </p:txBody>
          </p:sp>
          <p:sp>
            <p:nvSpPr>
              <p:cNvPr id="7236" name="AutoShape 11"/>
              <p:cNvSpPr>
                <a:spLocks noChangeArrowheads="1"/>
              </p:cNvSpPr>
              <p:nvPr/>
            </p:nvSpPr>
            <p:spPr bwMode="auto">
              <a:xfrm>
                <a:off x="7326313" y="5686425"/>
                <a:ext cx="457200" cy="271463"/>
              </a:xfrm>
              <a:prstGeom prst="rightArrow">
                <a:avLst>
                  <a:gd name="adj1" fmla="val 50000"/>
                  <a:gd name="adj2" fmla="val 42105"/>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ru-RU" sz="1800">
                  <a:latin typeface="Arial" pitchFamily="34" charset="0"/>
                </a:endParaRPr>
              </a:p>
            </p:txBody>
          </p:sp>
        </p:grpSp>
      </p:grpSp>
      <p:sp>
        <p:nvSpPr>
          <p:cNvPr id="81922" name="TextBox 61"/>
          <p:cNvSpPr txBox="1">
            <a:spLocks noChangeArrowheads="1"/>
          </p:cNvSpPr>
          <p:nvPr/>
        </p:nvSpPr>
        <p:spPr bwMode="auto">
          <a:xfrm>
            <a:off x="138113" y="131763"/>
            <a:ext cx="3071812" cy="769937"/>
          </a:xfrm>
          <a:prstGeom prst="rect">
            <a:avLst/>
          </a:prstGeom>
          <a:noFill/>
          <a:ln>
            <a:noFill/>
          </a:ln>
          <a:extLst/>
        </p:spPr>
        <p:txBody>
          <a:bodyPr wrap="none">
            <a:spAutoFit/>
          </a:bodyPr>
          <a:lstStyle/>
          <a:p>
            <a:pPr>
              <a:defRPr/>
            </a:pPr>
            <a:r>
              <a:rPr lang="en-US" sz="2200" dirty="0">
                <a:effectLst>
                  <a:outerShdw blurRad="38100" dist="38100" dir="2700000" algn="tl">
                    <a:srgbClr val="000000">
                      <a:alpha val="43137"/>
                    </a:srgbClr>
                  </a:outerShdw>
                </a:effectLst>
                <a:latin typeface="Calibri" pitchFamily="34" charset="0"/>
                <a:cs typeface="Arial" charset="0"/>
              </a:rPr>
              <a:t>Nuclear shells</a:t>
            </a:r>
            <a:r>
              <a:rPr lang="ru-RU" sz="2200" dirty="0">
                <a:effectLst>
                  <a:outerShdw blurRad="38100" dist="38100" dir="2700000" algn="tl">
                    <a:srgbClr val="000000">
                      <a:alpha val="43137"/>
                    </a:srgbClr>
                  </a:outerShdw>
                </a:effectLst>
                <a:latin typeface="Calibri" pitchFamily="34" charset="0"/>
                <a:cs typeface="Arial" charset="0"/>
              </a:rPr>
              <a:t> </a:t>
            </a:r>
            <a:r>
              <a:rPr lang="en-US" sz="2200" dirty="0">
                <a:effectLst>
                  <a:outerShdw blurRad="38100" dist="38100" dir="2700000" algn="tl">
                    <a:srgbClr val="000000">
                      <a:alpha val="43137"/>
                    </a:srgbClr>
                  </a:outerShdw>
                </a:effectLst>
                <a:latin typeface="Calibri" pitchFamily="34" charset="0"/>
                <a:cs typeface="Arial" charset="0"/>
              </a:rPr>
              <a:t>and </a:t>
            </a:r>
          </a:p>
          <a:p>
            <a:pPr>
              <a:defRPr/>
            </a:pPr>
            <a:r>
              <a:rPr lang="en-US" sz="2200" dirty="0">
                <a:effectLst>
                  <a:outerShdw blurRad="38100" dist="38100" dir="2700000" algn="tl">
                    <a:srgbClr val="000000">
                      <a:alpha val="43137"/>
                    </a:srgbClr>
                  </a:outerShdw>
                </a:effectLst>
                <a:latin typeface="Calibri" pitchFamily="34" charset="0"/>
                <a:cs typeface="Arial" charset="0"/>
              </a:rPr>
              <a:t>       the</a:t>
            </a:r>
            <a:r>
              <a:rPr lang="ru-RU" sz="2200" dirty="0">
                <a:effectLst>
                  <a:outerShdw blurRad="38100" dist="38100" dir="2700000" algn="tl">
                    <a:srgbClr val="000000">
                      <a:alpha val="43137"/>
                    </a:srgbClr>
                  </a:outerShdw>
                </a:effectLst>
                <a:latin typeface="Calibri" pitchFamily="34" charset="0"/>
                <a:cs typeface="Arial" charset="0"/>
              </a:rPr>
              <a:t> </a:t>
            </a:r>
            <a:r>
              <a:rPr lang="en-US" altLang="en-US" sz="2200" dirty="0">
                <a:effectLst>
                  <a:outerShdw blurRad="38100" dist="38100" dir="2700000" algn="tl">
                    <a:srgbClr val="000000">
                      <a:alpha val="43137"/>
                    </a:srgbClr>
                  </a:outerShdw>
                </a:effectLst>
                <a:latin typeface="Calibri" pitchFamily="34" charset="0"/>
                <a:cs typeface="Arial" charset="0"/>
              </a:rPr>
              <a:t>“</a:t>
            </a:r>
            <a:r>
              <a:rPr lang="en-US" sz="2200" dirty="0">
                <a:effectLst>
                  <a:outerShdw blurRad="38100" dist="38100" dir="2700000" algn="tl">
                    <a:srgbClr val="000000">
                      <a:alpha val="43137"/>
                    </a:srgbClr>
                  </a:outerShdw>
                </a:effectLst>
                <a:latin typeface="Calibri" pitchFamily="34" charset="0"/>
                <a:cs typeface="Arial" charset="0"/>
              </a:rPr>
              <a:t>magic numbers</a:t>
            </a:r>
            <a:r>
              <a:rPr lang="en-US" altLang="en-US" sz="2200" dirty="0">
                <a:effectLst>
                  <a:outerShdw blurRad="38100" dist="38100" dir="2700000" algn="tl">
                    <a:srgbClr val="000000">
                      <a:alpha val="43137"/>
                    </a:srgbClr>
                  </a:outerShdw>
                </a:effectLst>
                <a:latin typeface="Calibri" pitchFamily="34" charset="0"/>
                <a:cs typeface="Arial" charset="0"/>
              </a:rPr>
              <a:t>”</a:t>
            </a:r>
            <a:endParaRPr lang="ru-RU" sz="2200" dirty="0">
              <a:effectLst>
                <a:outerShdw blurRad="38100" dist="38100" dir="2700000" algn="tl">
                  <a:srgbClr val="000000">
                    <a:alpha val="43137"/>
                  </a:srgbClr>
                </a:outerShdw>
              </a:effectLst>
              <a:latin typeface="Calibri" pitchFamily="34" charset="0"/>
              <a:cs typeface="Arial" charset="0"/>
            </a:endParaRPr>
          </a:p>
        </p:txBody>
      </p:sp>
      <p:grpSp>
        <p:nvGrpSpPr>
          <p:cNvPr id="5" name="Группа 54"/>
          <p:cNvGrpSpPr>
            <a:grpSpLocks/>
          </p:cNvGrpSpPr>
          <p:nvPr/>
        </p:nvGrpSpPr>
        <p:grpSpPr bwMode="auto">
          <a:xfrm>
            <a:off x="4595813" y="196850"/>
            <a:ext cx="4327525" cy="3468688"/>
            <a:chOff x="4595149" y="196770"/>
            <a:chExt cx="4328932" cy="3469107"/>
          </a:xfrm>
        </p:grpSpPr>
        <p:sp>
          <p:nvSpPr>
            <p:cNvPr id="7225" name="Скругленный прямоугольник 53"/>
            <p:cNvSpPr>
              <a:spLocks noChangeArrowheads="1"/>
            </p:cNvSpPr>
            <p:nvPr/>
          </p:nvSpPr>
          <p:spPr bwMode="auto">
            <a:xfrm>
              <a:off x="4595149" y="196770"/>
              <a:ext cx="4328932" cy="3113122"/>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latin typeface="Arial" pitchFamily="34" charset="0"/>
              </a:endParaRPr>
            </a:p>
          </p:txBody>
        </p:sp>
        <p:sp>
          <p:nvSpPr>
            <p:cNvPr id="7226" name="TextBox 52"/>
            <p:cNvSpPr txBox="1">
              <a:spLocks noChangeArrowheads="1"/>
            </p:cNvSpPr>
            <p:nvPr/>
          </p:nvSpPr>
          <p:spPr bwMode="auto">
            <a:xfrm>
              <a:off x="5312524" y="3019539"/>
              <a:ext cx="3012701" cy="646338"/>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800" b="1">
                  <a:solidFill>
                    <a:srgbClr val="0070C0"/>
                  </a:solidFill>
                  <a:latin typeface="Comic Sans MS" pitchFamily="66" charset="0"/>
                </a:rPr>
                <a:t>Now let us consider the </a:t>
              </a:r>
            </a:p>
            <a:p>
              <a:pPr algn="ctr" eaLnBrk="1" hangingPunct="1">
                <a:spcBef>
                  <a:spcPct val="0"/>
                </a:spcBef>
                <a:buFontTx/>
                <a:buNone/>
              </a:pPr>
              <a:r>
                <a:rPr lang="en-US" altLang="ru-RU" sz="1800" b="1">
                  <a:solidFill>
                    <a:srgbClr val="0070C0"/>
                  </a:solidFill>
                  <a:latin typeface="Comic Sans MS" pitchFamily="66" charset="0"/>
                </a:rPr>
                <a:t>nuclei heavier than lead</a:t>
              </a:r>
              <a:endParaRPr lang="ru-RU" altLang="ru-RU" sz="1800" b="1">
                <a:solidFill>
                  <a:srgbClr val="0070C0"/>
                </a:solidFill>
                <a:latin typeface="Comic Sans MS" pitchFamily="66" charset="0"/>
              </a:endParaRPr>
            </a:p>
          </p:txBody>
        </p:sp>
      </p:grpSp>
      <p:grpSp>
        <p:nvGrpSpPr>
          <p:cNvPr id="2" name="Группа 1"/>
          <p:cNvGrpSpPr>
            <a:grpSpLocks/>
          </p:cNvGrpSpPr>
          <p:nvPr/>
        </p:nvGrpSpPr>
        <p:grpSpPr bwMode="auto">
          <a:xfrm>
            <a:off x="187325" y="1597025"/>
            <a:ext cx="8016875" cy="4816475"/>
            <a:chOff x="187325" y="1597531"/>
            <a:chExt cx="8016738" cy="4815970"/>
          </a:xfrm>
        </p:grpSpPr>
        <p:cxnSp>
          <p:nvCxnSpPr>
            <p:cNvPr id="7175" name="Прямая соединительная линия 20"/>
            <p:cNvCxnSpPr>
              <a:cxnSpLocks noChangeShapeType="1"/>
            </p:cNvCxnSpPr>
            <p:nvPr/>
          </p:nvCxnSpPr>
          <p:spPr bwMode="auto">
            <a:xfrm flipV="1">
              <a:off x="527050" y="5732463"/>
              <a:ext cx="350838" cy="6350"/>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76" name="Прямая соединительная линия 22"/>
            <p:cNvCxnSpPr>
              <a:cxnSpLocks noChangeShapeType="1"/>
            </p:cNvCxnSpPr>
            <p:nvPr/>
          </p:nvCxnSpPr>
          <p:spPr bwMode="auto">
            <a:xfrm rot="5400000" flipH="1" flipV="1">
              <a:off x="483394" y="5688807"/>
              <a:ext cx="301625" cy="7937"/>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77" name="Прямая соединительная линия 23"/>
            <p:cNvCxnSpPr>
              <a:cxnSpLocks noChangeShapeType="1"/>
            </p:cNvCxnSpPr>
            <p:nvPr/>
          </p:nvCxnSpPr>
          <p:spPr bwMode="auto">
            <a:xfrm flipV="1">
              <a:off x="711200" y="5487988"/>
              <a:ext cx="601663" cy="1587"/>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78" name="Прямая соединительная линия 29"/>
            <p:cNvCxnSpPr>
              <a:cxnSpLocks noChangeShapeType="1"/>
            </p:cNvCxnSpPr>
            <p:nvPr/>
          </p:nvCxnSpPr>
          <p:spPr bwMode="auto">
            <a:xfrm>
              <a:off x="1039813" y="5051425"/>
              <a:ext cx="828675" cy="4763"/>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79" name="Прямая соединительная линия 31"/>
            <p:cNvCxnSpPr>
              <a:cxnSpLocks noChangeShapeType="1"/>
            </p:cNvCxnSpPr>
            <p:nvPr/>
          </p:nvCxnSpPr>
          <p:spPr bwMode="auto">
            <a:xfrm rot="16200000" flipV="1">
              <a:off x="546894" y="5453856"/>
              <a:ext cx="617538" cy="3175"/>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0" name="Прямая соединительная линия 32"/>
            <p:cNvCxnSpPr>
              <a:cxnSpLocks noChangeShapeType="1"/>
            </p:cNvCxnSpPr>
            <p:nvPr/>
          </p:nvCxnSpPr>
          <p:spPr bwMode="auto">
            <a:xfrm rot="16200000" flipV="1">
              <a:off x="924719" y="5134769"/>
              <a:ext cx="725487" cy="3175"/>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1" name="Прямая соединительная линия 34"/>
            <p:cNvCxnSpPr>
              <a:cxnSpLocks noChangeShapeType="1"/>
            </p:cNvCxnSpPr>
            <p:nvPr/>
          </p:nvCxnSpPr>
          <p:spPr bwMode="auto">
            <a:xfrm>
              <a:off x="2554288" y="3751263"/>
              <a:ext cx="1512887" cy="6350"/>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2" name="Прямая соединительная линия 36"/>
            <p:cNvCxnSpPr>
              <a:cxnSpLocks noChangeShapeType="1"/>
            </p:cNvCxnSpPr>
            <p:nvPr/>
          </p:nvCxnSpPr>
          <p:spPr bwMode="auto">
            <a:xfrm rot="5400000" flipH="1" flipV="1">
              <a:off x="3334544" y="3363119"/>
              <a:ext cx="1077912" cy="6350"/>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3" name="Прямая соединительная линия 38"/>
            <p:cNvCxnSpPr>
              <a:cxnSpLocks noChangeShapeType="1"/>
            </p:cNvCxnSpPr>
            <p:nvPr/>
          </p:nvCxnSpPr>
          <p:spPr bwMode="auto">
            <a:xfrm rot="5400000" flipH="1" flipV="1">
              <a:off x="2107407" y="4206081"/>
              <a:ext cx="938212" cy="9525"/>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4" name="Прямая соединительная линия 44"/>
            <p:cNvCxnSpPr>
              <a:cxnSpLocks noChangeShapeType="1"/>
            </p:cNvCxnSpPr>
            <p:nvPr/>
          </p:nvCxnSpPr>
          <p:spPr bwMode="auto">
            <a:xfrm flipV="1">
              <a:off x="4629150" y="2374900"/>
              <a:ext cx="1504950" cy="4763"/>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5" name="Прямая соединительная линия 45"/>
            <p:cNvCxnSpPr>
              <a:cxnSpLocks noChangeShapeType="1"/>
            </p:cNvCxnSpPr>
            <p:nvPr/>
          </p:nvCxnSpPr>
          <p:spPr bwMode="auto">
            <a:xfrm rot="16200000" flipV="1">
              <a:off x="5466556" y="2262982"/>
              <a:ext cx="601663" cy="6350"/>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6" name="Прямая соединительная линия 34"/>
            <p:cNvCxnSpPr>
              <a:cxnSpLocks noChangeShapeType="1"/>
            </p:cNvCxnSpPr>
            <p:nvPr/>
          </p:nvCxnSpPr>
          <p:spPr bwMode="auto">
            <a:xfrm>
              <a:off x="1631950" y="4656138"/>
              <a:ext cx="969963" cy="7937"/>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cxnSp>
          <p:nvCxnSpPr>
            <p:cNvPr id="7187" name="Прямая соединительная линия 36"/>
            <p:cNvCxnSpPr>
              <a:cxnSpLocks noChangeShapeType="1"/>
            </p:cNvCxnSpPr>
            <p:nvPr/>
          </p:nvCxnSpPr>
          <p:spPr bwMode="auto">
            <a:xfrm rot="5400000" flipH="1" flipV="1">
              <a:off x="1287463" y="4938712"/>
              <a:ext cx="693738" cy="4763"/>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cxnSp>
        <p:grpSp>
          <p:nvGrpSpPr>
            <p:cNvPr id="7188" name="Группа 83"/>
            <p:cNvGrpSpPr>
              <a:grpSpLocks/>
            </p:cNvGrpSpPr>
            <p:nvPr/>
          </p:nvGrpSpPr>
          <p:grpSpPr bwMode="auto">
            <a:xfrm>
              <a:off x="187325" y="2152650"/>
              <a:ext cx="5895975" cy="4059238"/>
              <a:chOff x="187325" y="2152513"/>
              <a:chExt cx="5895296" cy="4058817"/>
            </a:xfrm>
          </p:grpSpPr>
          <p:sp>
            <p:nvSpPr>
              <p:cNvPr id="7212" name="TextBox 46"/>
              <p:cNvSpPr txBox="1">
                <a:spLocks noChangeArrowheads="1"/>
              </p:cNvSpPr>
              <p:nvPr/>
            </p:nvSpPr>
            <p:spPr bwMode="auto">
              <a:xfrm>
                <a:off x="187325" y="5500688"/>
                <a:ext cx="325555"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a:t>
                </a:r>
                <a:endParaRPr lang="ru-RU" altLang="ru-RU" sz="1800">
                  <a:latin typeface="Comic Sans MS" pitchFamily="66" charset="0"/>
                </a:endParaRPr>
              </a:p>
            </p:txBody>
          </p:sp>
          <p:sp>
            <p:nvSpPr>
              <p:cNvPr id="7213" name="TextBox 47"/>
              <p:cNvSpPr txBox="1">
                <a:spLocks noChangeArrowheads="1"/>
              </p:cNvSpPr>
              <p:nvPr/>
            </p:nvSpPr>
            <p:spPr bwMode="auto">
              <a:xfrm>
                <a:off x="481013" y="5841986"/>
                <a:ext cx="325555"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a:t>
                </a:r>
                <a:endParaRPr lang="ru-RU" altLang="ru-RU" sz="1800">
                  <a:latin typeface="Comic Sans MS" pitchFamily="66" charset="0"/>
                </a:endParaRPr>
              </a:p>
            </p:txBody>
          </p:sp>
          <p:sp>
            <p:nvSpPr>
              <p:cNvPr id="7214" name="TextBox 48"/>
              <p:cNvSpPr txBox="1">
                <a:spLocks noChangeArrowheads="1"/>
              </p:cNvSpPr>
              <p:nvPr/>
            </p:nvSpPr>
            <p:spPr bwMode="auto">
              <a:xfrm>
                <a:off x="387350" y="5259353"/>
                <a:ext cx="325555"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8</a:t>
                </a:r>
                <a:endParaRPr lang="ru-RU" altLang="ru-RU" sz="1800">
                  <a:latin typeface="Comic Sans MS" pitchFamily="66" charset="0"/>
                </a:endParaRPr>
              </a:p>
            </p:txBody>
          </p:sp>
          <p:sp>
            <p:nvSpPr>
              <p:cNvPr id="7215" name="TextBox 49"/>
              <p:cNvSpPr txBox="1">
                <a:spLocks noChangeArrowheads="1"/>
              </p:cNvSpPr>
              <p:nvPr/>
            </p:nvSpPr>
            <p:spPr bwMode="auto">
              <a:xfrm>
                <a:off x="561975" y="4821189"/>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20</a:t>
                </a:r>
                <a:endParaRPr lang="ru-RU" altLang="ru-RU" sz="1800">
                  <a:latin typeface="Comic Sans MS" pitchFamily="66" charset="0"/>
                </a:endParaRPr>
              </a:p>
            </p:txBody>
          </p:sp>
          <p:sp>
            <p:nvSpPr>
              <p:cNvPr id="7216" name="TextBox 50"/>
              <p:cNvSpPr txBox="1">
                <a:spLocks noChangeArrowheads="1"/>
              </p:cNvSpPr>
              <p:nvPr/>
            </p:nvSpPr>
            <p:spPr bwMode="auto">
              <a:xfrm>
                <a:off x="1063625" y="5462560"/>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20</a:t>
                </a:r>
                <a:endParaRPr lang="ru-RU" altLang="ru-RU" sz="1800">
                  <a:latin typeface="Comic Sans MS" pitchFamily="66" charset="0"/>
                </a:endParaRPr>
              </a:p>
            </p:txBody>
          </p:sp>
          <p:sp>
            <p:nvSpPr>
              <p:cNvPr id="7217" name="TextBox 51"/>
              <p:cNvSpPr txBox="1">
                <a:spLocks noChangeArrowheads="1"/>
              </p:cNvSpPr>
              <p:nvPr/>
            </p:nvSpPr>
            <p:spPr bwMode="auto">
              <a:xfrm>
                <a:off x="1157288" y="4472421"/>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28</a:t>
                </a:r>
                <a:endParaRPr lang="ru-RU" altLang="ru-RU" sz="1800">
                  <a:latin typeface="Comic Sans MS" pitchFamily="66" charset="0"/>
                </a:endParaRPr>
              </a:p>
            </p:txBody>
          </p:sp>
          <p:sp>
            <p:nvSpPr>
              <p:cNvPr id="7218" name="TextBox 52"/>
              <p:cNvSpPr txBox="1">
                <a:spLocks noChangeArrowheads="1"/>
              </p:cNvSpPr>
              <p:nvPr/>
            </p:nvSpPr>
            <p:spPr bwMode="auto">
              <a:xfrm>
                <a:off x="2092128" y="3562556"/>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50</a:t>
                </a:r>
                <a:endParaRPr lang="ru-RU" altLang="ru-RU" sz="1800">
                  <a:latin typeface="Comic Sans MS" pitchFamily="66" charset="0"/>
                </a:endParaRPr>
              </a:p>
            </p:txBody>
          </p:sp>
          <p:sp>
            <p:nvSpPr>
              <p:cNvPr id="7219" name="TextBox 54"/>
              <p:cNvSpPr txBox="1">
                <a:spLocks noChangeArrowheads="1"/>
              </p:cNvSpPr>
              <p:nvPr/>
            </p:nvSpPr>
            <p:spPr bwMode="auto">
              <a:xfrm>
                <a:off x="2360613" y="4675134"/>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50</a:t>
                </a:r>
                <a:endParaRPr lang="ru-RU" altLang="ru-RU" sz="1800">
                  <a:latin typeface="Comic Sans MS" pitchFamily="66" charset="0"/>
                </a:endParaRPr>
              </a:p>
            </p:txBody>
          </p:sp>
          <p:sp>
            <p:nvSpPr>
              <p:cNvPr id="7220" name="TextBox 55"/>
              <p:cNvSpPr txBox="1">
                <a:spLocks noChangeArrowheads="1"/>
              </p:cNvSpPr>
              <p:nvPr/>
            </p:nvSpPr>
            <p:spPr bwMode="auto">
              <a:xfrm>
                <a:off x="3638550" y="3911414"/>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82</a:t>
                </a:r>
                <a:endParaRPr lang="ru-RU" altLang="ru-RU" sz="1800">
                  <a:latin typeface="Comic Sans MS" pitchFamily="66" charset="0"/>
                </a:endParaRPr>
              </a:p>
            </p:txBody>
          </p:sp>
          <p:sp>
            <p:nvSpPr>
              <p:cNvPr id="7221" name="TextBox 56"/>
              <p:cNvSpPr txBox="1">
                <a:spLocks noChangeArrowheads="1"/>
              </p:cNvSpPr>
              <p:nvPr/>
            </p:nvSpPr>
            <p:spPr bwMode="auto">
              <a:xfrm>
                <a:off x="3832225" y="2152513"/>
                <a:ext cx="767383"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Z=82</a:t>
                </a:r>
                <a:endParaRPr lang="ru-RU" altLang="ru-RU" sz="1800">
                  <a:latin typeface="Comic Sans MS" pitchFamily="66" charset="0"/>
                </a:endParaRPr>
              </a:p>
            </p:txBody>
          </p:sp>
          <p:sp>
            <p:nvSpPr>
              <p:cNvPr id="7222" name="TextBox 57"/>
              <p:cNvSpPr txBox="1">
                <a:spLocks noChangeArrowheads="1"/>
              </p:cNvSpPr>
              <p:nvPr/>
            </p:nvSpPr>
            <p:spPr bwMode="auto">
              <a:xfrm>
                <a:off x="5475288" y="2570039"/>
                <a:ext cx="607333"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126</a:t>
                </a:r>
                <a:endParaRPr lang="ru-RU" altLang="ru-RU" sz="1800">
                  <a:latin typeface="Comic Sans MS" pitchFamily="66" charset="0"/>
                </a:endParaRPr>
              </a:p>
            </p:txBody>
          </p:sp>
          <p:sp>
            <p:nvSpPr>
              <p:cNvPr id="7223" name="TextBox 51"/>
              <p:cNvSpPr txBox="1">
                <a:spLocks noChangeArrowheads="1"/>
              </p:cNvSpPr>
              <p:nvPr/>
            </p:nvSpPr>
            <p:spPr bwMode="auto">
              <a:xfrm>
                <a:off x="1409700" y="5230777"/>
                <a:ext cx="466444"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28</a:t>
                </a:r>
                <a:endParaRPr lang="ru-RU" altLang="ru-RU" sz="1800">
                  <a:latin typeface="Comic Sans MS" pitchFamily="66" charset="0"/>
                </a:endParaRPr>
              </a:p>
            </p:txBody>
          </p:sp>
          <p:sp>
            <p:nvSpPr>
              <p:cNvPr id="7224" name="TextBox 48"/>
              <p:cNvSpPr txBox="1">
                <a:spLocks noChangeArrowheads="1"/>
              </p:cNvSpPr>
              <p:nvPr/>
            </p:nvSpPr>
            <p:spPr bwMode="auto">
              <a:xfrm>
                <a:off x="704850" y="5716569"/>
                <a:ext cx="325555" cy="36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a:latin typeface="Comic Sans MS" pitchFamily="66" charset="0"/>
                  </a:rPr>
                  <a:t>8</a:t>
                </a:r>
                <a:endParaRPr lang="ru-RU" altLang="ru-RU" sz="1800">
                  <a:latin typeface="Comic Sans MS" pitchFamily="66" charset="0"/>
                </a:endParaRPr>
              </a:p>
            </p:txBody>
          </p:sp>
        </p:grpSp>
        <p:grpSp>
          <p:nvGrpSpPr>
            <p:cNvPr id="7189" name="Группа 91"/>
            <p:cNvGrpSpPr>
              <a:grpSpLocks/>
            </p:cNvGrpSpPr>
            <p:nvPr/>
          </p:nvGrpSpPr>
          <p:grpSpPr bwMode="auto">
            <a:xfrm>
              <a:off x="381735" y="1597531"/>
              <a:ext cx="5388828" cy="4815970"/>
              <a:chOff x="381061" y="1597536"/>
              <a:chExt cx="5388828" cy="4816265"/>
            </a:xfrm>
          </p:grpSpPr>
          <p:grpSp>
            <p:nvGrpSpPr>
              <p:cNvPr id="7191" name="Группа 82"/>
              <p:cNvGrpSpPr>
                <a:grpSpLocks/>
              </p:cNvGrpSpPr>
              <p:nvPr/>
            </p:nvGrpSpPr>
            <p:grpSpPr bwMode="auto">
              <a:xfrm>
                <a:off x="381061" y="1597536"/>
                <a:ext cx="5388828" cy="4816265"/>
                <a:chOff x="381061" y="1597536"/>
                <a:chExt cx="5388828" cy="4816265"/>
              </a:xfrm>
            </p:grpSpPr>
            <p:sp>
              <p:nvSpPr>
                <p:cNvPr id="7193" name="TextBox 63"/>
                <p:cNvSpPr txBox="1">
                  <a:spLocks noChangeArrowheads="1"/>
                </p:cNvSpPr>
                <p:nvPr/>
              </p:nvSpPr>
              <p:spPr bwMode="auto">
                <a:xfrm>
                  <a:off x="4715342" y="1597536"/>
                  <a:ext cx="726356"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208</a:t>
                  </a:r>
                  <a:r>
                    <a:rPr lang="en-US" altLang="ru-RU" sz="1800" b="1">
                      <a:solidFill>
                        <a:srgbClr val="C00000"/>
                      </a:solidFill>
                      <a:latin typeface="Comic Sans MS" pitchFamily="66" charset="0"/>
                    </a:rPr>
                    <a:t>Pb</a:t>
                  </a:r>
                  <a:endParaRPr lang="ru-RU" altLang="ru-RU" sz="1800" b="1">
                    <a:solidFill>
                      <a:srgbClr val="C00000"/>
                    </a:solidFill>
                    <a:latin typeface="Comic Sans MS" pitchFamily="66" charset="0"/>
                  </a:endParaRPr>
                </a:p>
              </p:txBody>
            </p:sp>
            <p:cxnSp>
              <p:nvCxnSpPr>
                <p:cNvPr id="7194" name="Прямая соединительная линия 65"/>
                <p:cNvCxnSpPr>
                  <a:cxnSpLocks noChangeShapeType="1"/>
                </p:cNvCxnSpPr>
                <p:nvPr/>
              </p:nvCxnSpPr>
              <p:spPr bwMode="auto">
                <a:xfrm>
                  <a:off x="5219398" y="1916857"/>
                  <a:ext cx="550491" cy="448718"/>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cxnSp>
              <p:nvCxnSpPr>
                <p:cNvPr id="7195" name="Прямая соединительная линия 66"/>
                <p:cNvCxnSpPr>
                  <a:cxnSpLocks noChangeShapeType="1"/>
                </p:cNvCxnSpPr>
                <p:nvPr/>
              </p:nvCxnSpPr>
              <p:spPr bwMode="auto">
                <a:xfrm>
                  <a:off x="3890625" y="3752821"/>
                  <a:ext cx="622949" cy="569094"/>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7196" name="TextBox 70"/>
                <p:cNvSpPr txBox="1">
                  <a:spLocks noChangeArrowheads="1"/>
                </p:cNvSpPr>
                <p:nvPr/>
              </p:nvSpPr>
              <p:spPr bwMode="auto">
                <a:xfrm>
                  <a:off x="4365254" y="4277479"/>
                  <a:ext cx="747320"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132</a:t>
                  </a:r>
                  <a:r>
                    <a:rPr lang="en-US" altLang="ru-RU" sz="1800" b="1">
                      <a:solidFill>
                        <a:srgbClr val="C00000"/>
                      </a:solidFill>
                      <a:latin typeface="Comic Sans MS" pitchFamily="66" charset="0"/>
                    </a:rPr>
                    <a:t>Sn</a:t>
                  </a:r>
                  <a:endParaRPr lang="ru-RU" altLang="ru-RU" sz="1800" b="1">
                    <a:solidFill>
                      <a:srgbClr val="C00000"/>
                    </a:solidFill>
                    <a:latin typeface="Comic Sans MS" pitchFamily="66" charset="0"/>
                  </a:endParaRPr>
                </a:p>
              </p:txBody>
            </p:sp>
            <p:grpSp>
              <p:nvGrpSpPr>
                <p:cNvPr id="7197" name="Группа 81"/>
                <p:cNvGrpSpPr>
                  <a:grpSpLocks/>
                </p:cNvGrpSpPr>
                <p:nvPr/>
              </p:nvGrpSpPr>
              <p:grpSpPr bwMode="auto">
                <a:xfrm>
                  <a:off x="381061" y="3979718"/>
                  <a:ext cx="3247227" cy="2434083"/>
                  <a:chOff x="381061" y="3979718"/>
                  <a:chExt cx="3247227" cy="2434083"/>
                </a:xfrm>
              </p:grpSpPr>
              <p:cxnSp>
                <p:nvCxnSpPr>
                  <p:cNvPr id="7201" name="Прямая соединительная линия 67"/>
                  <p:cNvCxnSpPr>
                    <a:cxnSpLocks noChangeShapeType="1"/>
                  </p:cNvCxnSpPr>
                  <p:nvPr/>
                </p:nvCxnSpPr>
                <p:spPr bwMode="auto">
                  <a:xfrm>
                    <a:off x="1636395" y="5076783"/>
                    <a:ext cx="590325" cy="481302"/>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7202" name="TextBox 71"/>
                  <p:cNvSpPr txBox="1">
                    <a:spLocks noChangeArrowheads="1"/>
                  </p:cNvSpPr>
                  <p:nvPr/>
                </p:nvSpPr>
                <p:spPr bwMode="auto">
                  <a:xfrm>
                    <a:off x="2118628" y="5491583"/>
                    <a:ext cx="643588"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48</a:t>
                    </a:r>
                    <a:r>
                      <a:rPr lang="en-US" altLang="ru-RU" sz="1800" b="1">
                        <a:solidFill>
                          <a:srgbClr val="C00000"/>
                        </a:solidFill>
                        <a:latin typeface="Comic Sans MS" pitchFamily="66" charset="0"/>
                      </a:rPr>
                      <a:t>Ca</a:t>
                    </a:r>
                    <a:endParaRPr lang="ru-RU" altLang="ru-RU" sz="1800" b="1">
                      <a:solidFill>
                        <a:srgbClr val="C00000"/>
                      </a:solidFill>
                      <a:latin typeface="Comic Sans MS" pitchFamily="66" charset="0"/>
                    </a:endParaRPr>
                  </a:p>
                </p:txBody>
              </p:sp>
              <p:cxnSp>
                <p:nvCxnSpPr>
                  <p:cNvPr id="7203" name="Прямая соединительная линия 67"/>
                  <p:cNvCxnSpPr>
                    <a:cxnSpLocks noChangeShapeType="1"/>
                  </p:cNvCxnSpPr>
                  <p:nvPr/>
                </p:nvCxnSpPr>
                <p:spPr bwMode="auto">
                  <a:xfrm>
                    <a:off x="867032" y="4656331"/>
                    <a:ext cx="428855" cy="395562"/>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cxnSp>
                <p:nvCxnSpPr>
                  <p:cNvPr id="7204" name="Прямая соединительная линия 67"/>
                  <p:cNvCxnSpPr>
                    <a:cxnSpLocks noChangeShapeType="1"/>
                  </p:cNvCxnSpPr>
                  <p:nvPr/>
                </p:nvCxnSpPr>
                <p:spPr bwMode="auto">
                  <a:xfrm>
                    <a:off x="862793" y="5480315"/>
                    <a:ext cx="576263" cy="492141"/>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cxnSp>
                <p:nvCxnSpPr>
                  <p:cNvPr id="7205" name="Прямая соединительная линия 67"/>
                  <p:cNvCxnSpPr>
                    <a:cxnSpLocks noChangeShapeType="1"/>
                  </p:cNvCxnSpPr>
                  <p:nvPr/>
                </p:nvCxnSpPr>
                <p:spPr bwMode="auto">
                  <a:xfrm>
                    <a:off x="621626" y="5748470"/>
                    <a:ext cx="471844" cy="400870"/>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7206" name="TextBox 71"/>
                  <p:cNvSpPr txBox="1">
                    <a:spLocks noChangeArrowheads="1"/>
                  </p:cNvSpPr>
                  <p:nvPr/>
                </p:nvSpPr>
                <p:spPr bwMode="auto">
                  <a:xfrm>
                    <a:off x="381061" y="4325524"/>
                    <a:ext cx="643588"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40</a:t>
                    </a:r>
                    <a:r>
                      <a:rPr lang="en-US" altLang="ru-RU" sz="1800" b="1">
                        <a:solidFill>
                          <a:srgbClr val="C00000"/>
                        </a:solidFill>
                        <a:latin typeface="Comic Sans MS" pitchFamily="66" charset="0"/>
                      </a:rPr>
                      <a:t>Ca</a:t>
                    </a:r>
                    <a:endParaRPr lang="ru-RU" altLang="ru-RU" sz="1800" b="1">
                      <a:solidFill>
                        <a:srgbClr val="C00000"/>
                      </a:solidFill>
                      <a:latin typeface="Comic Sans MS" pitchFamily="66" charset="0"/>
                    </a:endParaRPr>
                  </a:p>
                </p:txBody>
              </p:sp>
              <p:sp>
                <p:nvSpPr>
                  <p:cNvPr id="7207" name="TextBox 71"/>
                  <p:cNvSpPr txBox="1">
                    <a:spLocks noChangeArrowheads="1"/>
                  </p:cNvSpPr>
                  <p:nvPr/>
                </p:nvSpPr>
                <p:spPr bwMode="auto">
                  <a:xfrm>
                    <a:off x="1340631" y="5902159"/>
                    <a:ext cx="556801"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16</a:t>
                    </a:r>
                    <a:r>
                      <a:rPr lang="en-US" altLang="ru-RU" sz="1800" b="1">
                        <a:solidFill>
                          <a:srgbClr val="C00000"/>
                        </a:solidFill>
                        <a:latin typeface="Comic Sans MS" pitchFamily="66" charset="0"/>
                      </a:rPr>
                      <a:t>O</a:t>
                    </a:r>
                    <a:endParaRPr lang="ru-RU" altLang="ru-RU" sz="1800" b="1">
                      <a:solidFill>
                        <a:srgbClr val="C00000"/>
                      </a:solidFill>
                      <a:latin typeface="Comic Sans MS" pitchFamily="66" charset="0"/>
                    </a:endParaRPr>
                  </a:p>
                </p:txBody>
              </p:sp>
              <p:sp>
                <p:nvSpPr>
                  <p:cNvPr id="7208" name="TextBox 71"/>
                  <p:cNvSpPr txBox="1">
                    <a:spLocks noChangeArrowheads="1"/>
                  </p:cNvSpPr>
                  <p:nvPr/>
                </p:nvSpPr>
                <p:spPr bwMode="auto">
                  <a:xfrm>
                    <a:off x="882455" y="6044431"/>
                    <a:ext cx="584941"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4</a:t>
                    </a:r>
                    <a:r>
                      <a:rPr lang="en-US" altLang="ru-RU" sz="1800" b="1">
                        <a:solidFill>
                          <a:srgbClr val="C00000"/>
                        </a:solidFill>
                        <a:latin typeface="Comic Sans MS" pitchFamily="66" charset="0"/>
                      </a:rPr>
                      <a:t>He</a:t>
                    </a:r>
                    <a:endParaRPr lang="ru-RU" altLang="ru-RU" sz="1800" b="1">
                      <a:solidFill>
                        <a:srgbClr val="C00000"/>
                      </a:solidFill>
                      <a:latin typeface="Comic Sans MS" pitchFamily="66" charset="0"/>
                    </a:endParaRPr>
                  </a:p>
                </p:txBody>
              </p:sp>
              <p:sp>
                <p:nvSpPr>
                  <p:cNvPr id="7209" name="TextBox 71"/>
                  <p:cNvSpPr txBox="1">
                    <a:spLocks noChangeArrowheads="1"/>
                  </p:cNvSpPr>
                  <p:nvPr/>
                </p:nvSpPr>
                <p:spPr bwMode="auto">
                  <a:xfrm>
                    <a:off x="3003410" y="5049901"/>
                    <a:ext cx="624878"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78</a:t>
                    </a:r>
                    <a:r>
                      <a:rPr lang="en-US" altLang="ru-RU" sz="1800" b="1">
                        <a:solidFill>
                          <a:srgbClr val="C00000"/>
                        </a:solidFill>
                        <a:latin typeface="Comic Sans MS" pitchFamily="66" charset="0"/>
                      </a:rPr>
                      <a:t>Ni</a:t>
                    </a:r>
                    <a:endParaRPr lang="ru-RU" altLang="ru-RU" sz="1800" b="1">
                      <a:solidFill>
                        <a:srgbClr val="C00000"/>
                      </a:solidFill>
                      <a:latin typeface="Comic Sans MS" pitchFamily="66" charset="0"/>
                    </a:endParaRPr>
                  </a:p>
                </p:txBody>
              </p:sp>
              <p:cxnSp>
                <p:nvCxnSpPr>
                  <p:cNvPr id="7210" name="Прямая соединительная линия 67"/>
                  <p:cNvCxnSpPr>
                    <a:cxnSpLocks noChangeShapeType="1"/>
                  </p:cNvCxnSpPr>
                  <p:nvPr/>
                </p:nvCxnSpPr>
                <p:spPr bwMode="auto">
                  <a:xfrm>
                    <a:off x="2550795" y="4657684"/>
                    <a:ext cx="508363" cy="419100"/>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7211" name="TextBox 71"/>
                  <p:cNvSpPr txBox="1">
                    <a:spLocks noChangeArrowheads="1"/>
                  </p:cNvSpPr>
                  <p:nvPr/>
                </p:nvSpPr>
                <p:spPr bwMode="auto">
                  <a:xfrm>
                    <a:off x="759049" y="3979718"/>
                    <a:ext cx="624878" cy="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56</a:t>
                    </a:r>
                    <a:r>
                      <a:rPr lang="en-US" altLang="ru-RU" sz="1800" b="1">
                        <a:solidFill>
                          <a:srgbClr val="C00000"/>
                        </a:solidFill>
                        <a:latin typeface="Comic Sans MS" pitchFamily="66" charset="0"/>
                      </a:rPr>
                      <a:t>Ni</a:t>
                    </a:r>
                    <a:endParaRPr lang="ru-RU" altLang="ru-RU" sz="1800" b="1">
                      <a:solidFill>
                        <a:srgbClr val="C00000"/>
                      </a:solidFill>
                      <a:latin typeface="Comic Sans MS" pitchFamily="66" charset="0"/>
                    </a:endParaRPr>
                  </a:p>
                </p:txBody>
              </p:sp>
            </p:grpSp>
            <p:cxnSp>
              <p:nvCxnSpPr>
                <p:cNvPr id="7198" name="Прямая соединительная линия 66"/>
                <p:cNvCxnSpPr>
                  <a:cxnSpLocks noChangeShapeType="1"/>
                </p:cNvCxnSpPr>
                <p:nvPr/>
              </p:nvCxnSpPr>
              <p:spPr bwMode="auto">
                <a:xfrm>
                  <a:off x="2116884" y="3340078"/>
                  <a:ext cx="454297" cy="396531"/>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sp>
              <p:nvSpPr>
                <p:cNvPr id="7199" name="TextBox 70"/>
                <p:cNvSpPr txBox="1">
                  <a:spLocks noChangeArrowheads="1"/>
                </p:cNvSpPr>
                <p:nvPr/>
              </p:nvSpPr>
              <p:spPr bwMode="auto">
                <a:xfrm>
                  <a:off x="1643245" y="3045677"/>
                  <a:ext cx="747320" cy="36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baseline="30000">
                      <a:solidFill>
                        <a:srgbClr val="C00000"/>
                      </a:solidFill>
                      <a:latin typeface="Comic Sans MS" pitchFamily="66" charset="0"/>
                    </a:rPr>
                    <a:t>100</a:t>
                  </a:r>
                  <a:r>
                    <a:rPr lang="en-US" altLang="ru-RU" sz="1800" b="1">
                      <a:solidFill>
                        <a:srgbClr val="C00000"/>
                      </a:solidFill>
                      <a:latin typeface="Comic Sans MS" pitchFamily="66" charset="0"/>
                    </a:rPr>
                    <a:t>Sn</a:t>
                  </a:r>
                  <a:endParaRPr lang="ru-RU" altLang="ru-RU" sz="1800" b="1">
                    <a:solidFill>
                      <a:srgbClr val="C00000"/>
                    </a:solidFill>
                    <a:latin typeface="Comic Sans MS" pitchFamily="66" charset="0"/>
                  </a:endParaRPr>
                </a:p>
              </p:txBody>
            </p:sp>
            <p:cxnSp>
              <p:nvCxnSpPr>
                <p:cNvPr id="7200" name="Прямая соединительная линия 66"/>
                <p:cNvCxnSpPr>
                  <a:cxnSpLocks noChangeShapeType="1"/>
                </p:cNvCxnSpPr>
                <p:nvPr/>
              </p:nvCxnSpPr>
              <p:spPr bwMode="auto">
                <a:xfrm>
                  <a:off x="1250066" y="4271058"/>
                  <a:ext cx="408615" cy="347176"/>
                </a:xfrm>
                <a:prstGeom prst="line">
                  <a:avLst/>
                </a:prstGeom>
                <a:noFill/>
                <a:ln w="12700">
                  <a:solidFill>
                    <a:srgbClr val="C00000"/>
                  </a:solidFill>
                  <a:round/>
                  <a:headEnd/>
                  <a:tailEnd/>
                </a:ln>
                <a:extLst>
                  <a:ext uri="{909E8E84-426E-40DD-AFC4-6F175D3DCCD1}">
                    <a14:hiddenFill xmlns:a14="http://schemas.microsoft.com/office/drawing/2010/main">
                      <a:noFill/>
                    </a14:hiddenFill>
                  </a:ext>
                </a:extLst>
              </p:spPr>
            </p:cxnSp>
          </p:grpSp>
          <p:sp>
            <p:nvSpPr>
              <p:cNvPr id="7192" name="TextBox 84"/>
              <p:cNvSpPr txBox="1">
                <a:spLocks noChangeArrowheads="1"/>
              </p:cNvSpPr>
              <p:nvPr/>
            </p:nvSpPr>
            <p:spPr bwMode="auto">
              <a:xfrm>
                <a:off x="3662662" y="4942099"/>
                <a:ext cx="1899879" cy="64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a:solidFill>
                      <a:srgbClr val="C00000"/>
                    </a:solidFill>
                    <a:latin typeface="Comic Sans MS" pitchFamily="66" charset="0"/>
                  </a:rPr>
                  <a:t>“</a:t>
                </a:r>
                <a:r>
                  <a:rPr lang="en-US" altLang="ru-RU" sz="1800" b="1">
                    <a:solidFill>
                      <a:srgbClr val="C00000"/>
                    </a:solidFill>
                    <a:latin typeface="Comic Sans MS" pitchFamily="66" charset="0"/>
                  </a:rPr>
                  <a:t>doubly magic</a:t>
                </a:r>
                <a:r>
                  <a:rPr lang="en-US" altLang="en-US" sz="1800" b="1">
                    <a:solidFill>
                      <a:srgbClr val="C00000"/>
                    </a:solidFill>
                    <a:latin typeface="Comic Sans MS" pitchFamily="66" charset="0"/>
                  </a:rPr>
                  <a:t>”</a:t>
                </a:r>
                <a:r>
                  <a:rPr lang="en-US" altLang="ru-RU" sz="1800" b="1">
                    <a:solidFill>
                      <a:srgbClr val="C00000"/>
                    </a:solidFill>
                    <a:latin typeface="Comic Sans MS" pitchFamily="66" charset="0"/>
                  </a:rPr>
                  <a:t> </a:t>
                </a:r>
              </a:p>
              <a:p>
                <a:pPr algn="ctr" eaLnBrk="1" hangingPunct="1">
                  <a:spcBef>
                    <a:spcPct val="0"/>
                  </a:spcBef>
                  <a:buFontTx/>
                  <a:buNone/>
                </a:pPr>
                <a:r>
                  <a:rPr lang="en-US" altLang="ru-RU" sz="1800" b="1">
                    <a:solidFill>
                      <a:srgbClr val="C00000"/>
                    </a:solidFill>
                    <a:latin typeface="Comic Sans MS" pitchFamily="66" charset="0"/>
                  </a:rPr>
                  <a:t>nuclei</a:t>
                </a:r>
                <a:endParaRPr lang="ru-RU" altLang="ru-RU" sz="1800" b="1">
                  <a:solidFill>
                    <a:srgbClr val="C00000"/>
                  </a:solidFill>
                  <a:latin typeface="Comic Sans MS" pitchFamily="66" charset="0"/>
                </a:endParaRPr>
              </a:p>
            </p:txBody>
          </p:sp>
        </p:grpSp>
        <p:sp>
          <p:nvSpPr>
            <p:cNvPr id="7190" name="TextBox 63"/>
            <p:cNvSpPr txBox="1">
              <a:spLocks noChangeArrowheads="1"/>
            </p:cNvSpPr>
            <p:nvPr/>
          </p:nvSpPr>
          <p:spPr bwMode="auto">
            <a:xfrm>
              <a:off x="5467759" y="4048368"/>
              <a:ext cx="2736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1800" b="1">
                  <a:solidFill>
                    <a:srgbClr val="C00000"/>
                  </a:solidFill>
                </a:rPr>
                <a:t>Among them </a:t>
              </a:r>
            </a:p>
            <a:p>
              <a:pPr algn="r" eaLnBrk="1" hangingPunct="1">
                <a:spcBef>
                  <a:spcPct val="0"/>
                </a:spcBef>
                <a:buFontTx/>
                <a:buNone/>
              </a:pPr>
              <a:r>
                <a:rPr lang="en-US" altLang="ru-RU" sz="1800" b="1">
                  <a:solidFill>
                    <a:srgbClr val="C00000"/>
                  </a:solidFill>
                </a:rPr>
                <a:t>9 nuclei are doubly magic</a:t>
              </a:r>
              <a:endParaRPr lang="ru-RU" altLang="ru-RU" sz="1800" b="1">
                <a:solidFill>
                  <a:srgbClr val="C00000"/>
                </a:solidFill>
              </a:endParaRPr>
            </a:p>
          </p:txBody>
        </p:sp>
      </p:grpSp>
      <p:sp>
        <p:nvSpPr>
          <p:cNvPr id="7174" name="TextBox 63"/>
          <p:cNvSpPr txBox="1">
            <a:spLocks noChangeArrowheads="1"/>
          </p:cNvSpPr>
          <p:nvPr/>
        </p:nvSpPr>
        <p:spPr bwMode="auto">
          <a:xfrm>
            <a:off x="1439863" y="1341438"/>
            <a:ext cx="1971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t>About 3000 nuclei </a:t>
            </a:r>
          </a:p>
          <a:p>
            <a:pPr eaLnBrk="1" hangingPunct="1">
              <a:spcBef>
                <a:spcPct val="0"/>
              </a:spcBef>
              <a:buFontTx/>
              <a:buNone/>
            </a:pPr>
            <a:r>
              <a:rPr lang="en-US" altLang="ru-RU" sz="1800" b="1" dirty="0"/>
              <a:t>are known today</a:t>
            </a:r>
            <a:endParaRPr lang="ru-RU" altLang="ru-RU" sz="1800" b="1" dirty="0"/>
          </a:p>
        </p:txBody>
      </p:sp>
      <p:sp>
        <p:nvSpPr>
          <p:cNvPr id="3" name="TextBox 2"/>
          <p:cNvSpPr txBox="1"/>
          <p:nvPr/>
        </p:nvSpPr>
        <p:spPr>
          <a:xfrm>
            <a:off x="7060283" y="901700"/>
            <a:ext cx="1576009" cy="707886"/>
          </a:xfrm>
          <a:prstGeom prst="rect">
            <a:avLst/>
          </a:prstGeom>
          <a:noFill/>
        </p:spPr>
        <p:txBody>
          <a:bodyPr wrap="none" rtlCol="0">
            <a:spAutoFit/>
          </a:bodyPr>
          <a:lstStyle/>
          <a:p>
            <a:pPr algn="r"/>
            <a:r>
              <a:rPr lang="en-US" sz="2000" b="1" dirty="0" smtClean="0">
                <a:solidFill>
                  <a:schemeClr val="bg2">
                    <a:lumMod val="50000"/>
                  </a:schemeClr>
                </a:solidFill>
                <a:latin typeface="+mn-lt"/>
              </a:rPr>
              <a:t>Spontaneous</a:t>
            </a:r>
          </a:p>
          <a:p>
            <a:pPr algn="r"/>
            <a:r>
              <a:rPr lang="en-US" sz="2000" b="1" dirty="0" smtClean="0">
                <a:solidFill>
                  <a:schemeClr val="bg2">
                    <a:lumMod val="50000"/>
                  </a:schemeClr>
                </a:solidFill>
                <a:latin typeface="+mn-lt"/>
              </a:rPr>
              <a:t>Fission</a:t>
            </a:r>
            <a:endParaRPr lang="ru-RU" sz="2000" b="1" dirty="0">
              <a:solidFill>
                <a:schemeClr val="bg2">
                  <a:lumMod val="50000"/>
                </a:schemeClr>
              </a:solidFill>
              <a:latin typeface="+mn-lt"/>
            </a:endParaRPr>
          </a:p>
        </p:txBody>
      </p:sp>
      <p:sp>
        <p:nvSpPr>
          <p:cNvPr id="72" name="TextBox 71"/>
          <p:cNvSpPr txBox="1"/>
          <p:nvPr/>
        </p:nvSpPr>
        <p:spPr>
          <a:xfrm>
            <a:off x="323528" y="6518401"/>
            <a:ext cx="7462940"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Yuri </a:t>
            </a:r>
            <a:r>
              <a:rPr lang="en-US" sz="1400" dirty="0" err="1" smtClean="0">
                <a:effectLst>
                  <a:outerShdw blurRad="38100" dist="38100" dir="2700000" algn="tl">
                    <a:srgbClr val="000000">
                      <a:alpha val="43137"/>
                    </a:srgbClr>
                  </a:outerShdw>
                </a:effectLst>
              </a:rPr>
              <a:t>Oganessian</a:t>
            </a:r>
            <a:r>
              <a:rPr lang="en-US" sz="1400" b="1" dirty="0" smtClean="0">
                <a:effectLst>
                  <a:outerShdw blurRad="38100" dist="38100" dir="2700000" algn="tl">
                    <a:srgbClr val="000000">
                      <a:alpha val="43137"/>
                    </a:srgbClr>
                  </a:outerShdw>
                </a:effectLst>
              </a:rPr>
              <a:t>  </a:t>
            </a:r>
            <a:r>
              <a:rPr lang="en-US" sz="1400" b="1" i="1" dirty="0" smtClean="0"/>
              <a:t>Heaviest Nuclei and Atoms</a:t>
            </a:r>
            <a:r>
              <a:rPr lang="en-US" sz="1400" dirty="0" smtClean="0"/>
              <a:t>,</a:t>
            </a:r>
            <a:r>
              <a:rPr lang="en-US" sz="1400" b="1" dirty="0" smtClean="0"/>
              <a:t> </a:t>
            </a:r>
            <a:r>
              <a:rPr lang="en-US" sz="1400" dirty="0" smtClean="0">
                <a:effectLst>
                  <a:outerShdw blurRad="38100" dist="38100" dir="2700000" algn="tl">
                    <a:srgbClr val="000000">
                      <a:alpha val="43137"/>
                    </a:srgbClr>
                  </a:outerShdw>
                </a:effectLst>
              </a:rPr>
              <a:t>XV-Int. School-Conference. Aug.27-Sep.03, Minsk, RB</a:t>
            </a:r>
            <a:endParaRPr lang="ru-RU"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1864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age Niels Boh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3350" y="-77939900"/>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Ben Roy Mottels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3350" y="-25647650"/>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Leo James Rainwat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23350" y="26644600"/>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Image result for Nobel prize Bohr and Mottels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2038" y="587375"/>
            <a:ext cx="5119687"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7"/>
          <p:cNvSpPr txBox="1">
            <a:spLocks noChangeArrowheads="1"/>
          </p:cNvSpPr>
          <p:nvPr/>
        </p:nvSpPr>
        <p:spPr bwMode="auto">
          <a:xfrm>
            <a:off x="3673475" y="3762375"/>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rgbClr val="FFFF00"/>
                </a:solidFill>
              </a:rPr>
              <a:t>A. Bohr</a:t>
            </a:r>
            <a:endParaRPr lang="ru-RU" altLang="ru-RU" sz="2000" b="1">
              <a:solidFill>
                <a:srgbClr val="FFFF00"/>
              </a:solidFill>
            </a:endParaRPr>
          </a:p>
        </p:txBody>
      </p:sp>
      <p:sp>
        <p:nvSpPr>
          <p:cNvPr id="8199" name="TextBox 8"/>
          <p:cNvSpPr txBox="1">
            <a:spLocks noChangeArrowheads="1"/>
          </p:cNvSpPr>
          <p:nvPr/>
        </p:nvSpPr>
        <p:spPr bwMode="auto">
          <a:xfrm>
            <a:off x="7261225" y="3762375"/>
            <a:ext cx="155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rgbClr val="FFFF00"/>
                </a:solidFill>
              </a:rPr>
              <a:t>B. Mottelson</a:t>
            </a:r>
            <a:endParaRPr lang="ru-RU" altLang="ru-RU" sz="2000" b="1">
              <a:solidFill>
                <a:srgbClr val="FFFF00"/>
              </a:solidFill>
            </a:endParaRPr>
          </a:p>
        </p:txBody>
      </p:sp>
      <p:sp>
        <p:nvSpPr>
          <p:cNvPr id="8200" name="TextBox 8"/>
          <p:cNvSpPr txBox="1">
            <a:spLocks noChangeArrowheads="1"/>
          </p:cNvSpPr>
          <p:nvPr/>
        </p:nvSpPr>
        <p:spPr bwMode="auto">
          <a:xfrm>
            <a:off x="5470525" y="3009900"/>
            <a:ext cx="148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rgbClr val="FFFF00"/>
                </a:solidFill>
              </a:rPr>
              <a:t>J. Rainwater</a:t>
            </a:r>
            <a:endParaRPr lang="ru-RU" altLang="ru-RU" sz="2000" b="1">
              <a:solidFill>
                <a:srgbClr val="FFFF00"/>
              </a:solidFill>
            </a:endParaRPr>
          </a:p>
        </p:txBody>
      </p:sp>
      <p:sp>
        <p:nvSpPr>
          <p:cNvPr id="12" name="TextBox 11"/>
          <p:cNvSpPr txBox="1"/>
          <p:nvPr/>
        </p:nvSpPr>
        <p:spPr>
          <a:xfrm>
            <a:off x="250825" y="4437063"/>
            <a:ext cx="8897938" cy="1108075"/>
          </a:xfrm>
          <a:prstGeom prst="rect">
            <a:avLst/>
          </a:prstGeom>
          <a:noFill/>
        </p:spPr>
        <p:txBody>
          <a:bodyPr wrap="none">
            <a:spAutoFit/>
          </a:bodyPr>
          <a:lstStyle/>
          <a:p>
            <a:pPr>
              <a:defRPr/>
            </a:pPr>
            <a:r>
              <a:rPr lang="en-US" sz="2200" dirty="0">
                <a:latin typeface="+mn-lt"/>
                <a:cs typeface="Arial" charset="0"/>
              </a:rPr>
              <a:t>"for the discovery of the connection between collective motion and particle </a:t>
            </a:r>
          </a:p>
          <a:p>
            <a:pPr>
              <a:defRPr/>
            </a:pPr>
            <a:r>
              <a:rPr lang="en-US" sz="2200" dirty="0">
                <a:latin typeface="+mn-lt"/>
                <a:cs typeface="Arial" charset="0"/>
              </a:rPr>
              <a:t>motion in atomic nuclei and the development of the theory of the structure </a:t>
            </a:r>
          </a:p>
          <a:p>
            <a:pPr>
              <a:defRPr/>
            </a:pPr>
            <a:r>
              <a:rPr lang="en-US" sz="2200" dirty="0">
                <a:latin typeface="+mn-lt"/>
                <a:cs typeface="Arial" charset="0"/>
              </a:rPr>
              <a:t>of the atomic nucleus based on this connection".</a:t>
            </a:r>
            <a:endParaRPr lang="ru-RU" sz="2200" dirty="0">
              <a:latin typeface="+mn-lt"/>
              <a:cs typeface="Arial" charset="0"/>
            </a:endParaRPr>
          </a:p>
        </p:txBody>
      </p:sp>
      <p:sp>
        <p:nvSpPr>
          <p:cNvPr id="13" name="TextBox 12"/>
          <p:cNvSpPr txBox="1"/>
          <p:nvPr/>
        </p:nvSpPr>
        <p:spPr>
          <a:xfrm>
            <a:off x="179388" y="1156742"/>
            <a:ext cx="3506787" cy="400050"/>
          </a:xfrm>
          <a:prstGeom prst="rect">
            <a:avLst/>
          </a:prstGeom>
          <a:noFill/>
        </p:spPr>
        <p:txBody>
          <a:bodyPr wrap="none">
            <a:spAutoFit/>
          </a:bodyPr>
          <a:lstStyle/>
          <a:p>
            <a:pPr>
              <a:defRPr/>
            </a:pPr>
            <a:r>
              <a:rPr lang="en-US" sz="2000" b="1" dirty="0">
                <a:latin typeface="+mn-lt"/>
                <a:cs typeface="Arial" charset="0"/>
              </a:rPr>
              <a:t>The Nobel Prize in Physics 1975</a:t>
            </a:r>
            <a:endParaRPr lang="ru-RU" sz="2000" dirty="0">
              <a:latin typeface="+mn-lt"/>
              <a:cs typeface="Arial" charset="0"/>
            </a:endParaRPr>
          </a:p>
        </p:txBody>
      </p:sp>
      <p:sp>
        <p:nvSpPr>
          <p:cNvPr id="14" name="TextBox 13"/>
          <p:cNvSpPr txBox="1"/>
          <p:nvPr/>
        </p:nvSpPr>
        <p:spPr>
          <a:xfrm>
            <a:off x="323528" y="6518401"/>
            <a:ext cx="6437981" cy="307777"/>
          </a:xfrm>
          <a:prstGeom prst="rect">
            <a:avLst/>
          </a:prstGeom>
          <a:noFill/>
        </p:spPr>
        <p:txBody>
          <a:bodyPr wrap="none" rtlCol="0">
            <a:spAutoFit/>
          </a:bodyPr>
          <a:lstStyle/>
          <a:p>
            <a:r>
              <a:rPr lang="en-US" sz="1400" b="1" dirty="0" smtClean="0">
                <a:solidFill>
                  <a:schemeClr val="accent2">
                    <a:lumMod val="50000"/>
                  </a:schemeClr>
                </a:solidFill>
              </a:rPr>
              <a:t>Yuri </a:t>
            </a:r>
            <a:r>
              <a:rPr lang="en-US" sz="1400" b="1" dirty="0" err="1" smtClean="0">
                <a:solidFill>
                  <a:schemeClr val="accent2">
                    <a:lumMod val="50000"/>
                  </a:schemeClr>
                </a:solidFill>
              </a:rPr>
              <a:t>Oganessian</a:t>
            </a:r>
            <a:r>
              <a:rPr lang="en-US" sz="1400" b="1" dirty="0" smtClean="0">
                <a:solidFill>
                  <a:schemeClr val="accent2">
                    <a:lumMod val="50000"/>
                  </a:schemeClr>
                </a:solidFill>
              </a:rPr>
              <a:t>  Mass limits of the nuclei and elements, Sept.1, 2022, MSU, Moscow</a:t>
            </a:r>
            <a:endParaRPr lang="ru-RU" sz="1400" b="1" dirty="0">
              <a:solidFill>
                <a:schemeClr val="accent2">
                  <a:lumMod val="50000"/>
                </a:schemeClr>
              </a:solidFill>
            </a:endParaRPr>
          </a:p>
        </p:txBody>
      </p:sp>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156643"/>
            <a:ext cx="929444" cy="85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112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2"/>
          <p:cNvSpPr txBox="1">
            <a:spLocks noChangeArrowheads="1"/>
          </p:cNvSpPr>
          <p:nvPr/>
        </p:nvSpPr>
        <p:spPr bwMode="auto">
          <a:xfrm>
            <a:off x="757238" y="127000"/>
            <a:ext cx="588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solidFill>
                  <a:srgbClr val="181CBE"/>
                </a:solidFill>
              </a:rPr>
              <a:t>Shell effect in the nuclear ground states (mass defect)</a:t>
            </a:r>
            <a:endParaRPr lang="ru-RU" altLang="ru-RU" sz="2000" b="1">
              <a:solidFill>
                <a:srgbClr val="181CBE"/>
              </a:solidFill>
            </a:endParaRPr>
          </a:p>
        </p:txBody>
      </p:sp>
      <p:pic>
        <p:nvPicPr>
          <p:cNvPr id="9219" name="Picture 2" descr="Screen Shot 2015-02-21 at 7.57.35 PM 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2300"/>
            <a:ext cx="91440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Прямоугольник 2"/>
          <p:cNvSpPr>
            <a:spLocks noChangeArrowheads="1"/>
          </p:cNvSpPr>
          <p:nvPr/>
        </p:nvSpPr>
        <p:spPr bwMode="auto">
          <a:xfrm>
            <a:off x="4916488" y="831850"/>
            <a:ext cx="387191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70C0"/>
                </a:solidFill>
                <a:latin typeface="Comic Sans MS" pitchFamily="66" charset="0"/>
              </a:rPr>
              <a:t>Nilsson, Thompson, and Tsang, 1969</a:t>
            </a:r>
            <a:endParaRPr lang="ru-RU" altLang="ru-RU" sz="1600" b="1">
              <a:solidFill>
                <a:srgbClr val="0070C0"/>
              </a:solidFill>
              <a:latin typeface="Comic Sans MS" pitchFamily="66" charset="0"/>
            </a:endParaRPr>
          </a:p>
        </p:txBody>
      </p:sp>
      <p:sp>
        <p:nvSpPr>
          <p:cNvPr id="9221" name="TextBox 6"/>
          <p:cNvSpPr txBox="1">
            <a:spLocks noChangeArrowheads="1"/>
          </p:cNvSpPr>
          <p:nvPr/>
        </p:nvSpPr>
        <p:spPr bwMode="auto">
          <a:xfrm>
            <a:off x="3254375" y="1576388"/>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baseline="30000">
                <a:solidFill>
                  <a:srgbClr val="0070C0"/>
                </a:solidFill>
                <a:latin typeface="Comic Sans MS" pitchFamily="66" charset="0"/>
              </a:rPr>
              <a:t>208</a:t>
            </a:r>
            <a:r>
              <a:rPr lang="en-US" altLang="ru-RU" sz="1600" b="1">
                <a:solidFill>
                  <a:srgbClr val="0070C0"/>
                </a:solidFill>
                <a:latin typeface="Comic Sans MS" pitchFamily="66" charset="0"/>
              </a:rPr>
              <a:t>Pb</a:t>
            </a:r>
            <a:endParaRPr lang="ru-RU" altLang="ru-RU" sz="1600" b="1">
              <a:solidFill>
                <a:srgbClr val="0070C0"/>
              </a:solidFill>
              <a:latin typeface="Comic Sans MS" pitchFamily="66" charset="0"/>
            </a:endParaRPr>
          </a:p>
        </p:txBody>
      </p:sp>
      <p:sp>
        <p:nvSpPr>
          <p:cNvPr id="9222" name="TextBox 9"/>
          <p:cNvSpPr txBox="1">
            <a:spLocks noChangeArrowheads="1"/>
          </p:cNvSpPr>
          <p:nvPr/>
        </p:nvSpPr>
        <p:spPr bwMode="auto">
          <a:xfrm>
            <a:off x="3284538" y="4313238"/>
            <a:ext cx="852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1600" b="1">
                <a:solidFill>
                  <a:srgbClr val="0070C0"/>
                </a:solidFill>
                <a:latin typeface="Comic Sans MS" pitchFamily="66" charset="0"/>
              </a:rPr>
              <a:t>Z=82</a:t>
            </a:r>
          </a:p>
          <a:p>
            <a:pPr algn="ctr" eaLnBrk="1" hangingPunct="1">
              <a:spcBef>
                <a:spcPct val="0"/>
              </a:spcBef>
              <a:buFontTx/>
              <a:buNone/>
            </a:pPr>
            <a:r>
              <a:rPr lang="en-US" altLang="ru-RU" sz="1600" b="1">
                <a:solidFill>
                  <a:srgbClr val="0070C0"/>
                </a:solidFill>
                <a:latin typeface="Comic Sans MS" pitchFamily="66" charset="0"/>
              </a:rPr>
              <a:t>N=126</a:t>
            </a:r>
            <a:endParaRPr lang="ru-RU" altLang="ru-RU" sz="1600" b="1">
              <a:solidFill>
                <a:srgbClr val="0070C0"/>
              </a:solidFill>
              <a:latin typeface="Comic Sans MS" pitchFamily="66" charset="0"/>
            </a:endParaRPr>
          </a:p>
        </p:txBody>
      </p:sp>
      <p:grpSp>
        <p:nvGrpSpPr>
          <p:cNvPr id="8" name="Группа 7"/>
          <p:cNvGrpSpPr>
            <a:grpSpLocks/>
          </p:cNvGrpSpPr>
          <p:nvPr/>
        </p:nvGrpSpPr>
        <p:grpSpPr bwMode="auto">
          <a:xfrm>
            <a:off x="4445000" y="2330450"/>
            <a:ext cx="4735513" cy="2538413"/>
            <a:chOff x="4444920" y="2330451"/>
            <a:chExt cx="4735592" cy="2538709"/>
          </a:xfrm>
        </p:grpSpPr>
        <p:grpSp>
          <p:nvGrpSpPr>
            <p:cNvPr id="9226" name="Group 8"/>
            <p:cNvGrpSpPr>
              <a:grpSpLocks/>
            </p:cNvGrpSpPr>
            <p:nvPr/>
          </p:nvGrpSpPr>
          <p:grpSpPr bwMode="auto">
            <a:xfrm>
              <a:off x="5776915" y="2330451"/>
              <a:ext cx="3284537" cy="1906673"/>
              <a:chOff x="5776380" y="2330447"/>
              <a:chExt cx="3285070" cy="1906781"/>
            </a:xfrm>
          </p:grpSpPr>
          <p:pic>
            <p:nvPicPr>
              <p:cNvPr id="9228" name="Picture 6" descr="Screen Shot 2015-02-21 at 7.57.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380" y="2330447"/>
                <a:ext cx="3285070" cy="137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9" name="Группа 15"/>
              <p:cNvGrpSpPr>
                <a:grpSpLocks/>
              </p:cNvGrpSpPr>
              <p:nvPr/>
            </p:nvGrpSpPr>
            <p:grpSpPr bwMode="auto">
              <a:xfrm>
                <a:off x="5800195" y="3087511"/>
                <a:ext cx="1914374" cy="1149717"/>
                <a:chOff x="5744884" y="3048001"/>
                <a:chExt cx="1914772" cy="1150374"/>
              </a:xfrm>
            </p:grpSpPr>
            <p:sp>
              <p:nvSpPr>
                <p:cNvPr id="9230" name="TextBox 7"/>
                <p:cNvSpPr txBox="1">
                  <a:spLocks noChangeArrowheads="1"/>
                </p:cNvSpPr>
                <p:nvPr/>
              </p:nvSpPr>
              <p:spPr bwMode="auto">
                <a:xfrm>
                  <a:off x="6807826" y="3613233"/>
                  <a:ext cx="851830" cy="5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70C0"/>
                      </a:solidFill>
                      <a:latin typeface="Comic Sans MS" pitchFamily="66" charset="0"/>
                    </a:rPr>
                    <a:t>Z=114</a:t>
                  </a:r>
                </a:p>
                <a:p>
                  <a:pPr eaLnBrk="1" hangingPunct="1">
                    <a:spcBef>
                      <a:spcPct val="0"/>
                    </a:spcBef>
                    <a:buFontTx/>
                    <a:buNone/>
                  </a:pPr>
                  <a:r>
                    <a:rPr lang="en-US" altLang="ru-RU" sz="1600" b="1">
                      <a:solidFill>
                        <a:srgbClr val="0070C0"/>
                      </a:solidFill>
                      <a:latin typeface="Comic Sans MS" pitchFamily="66" charset="0"/>
                    </a:rPr>
                    <a:t>N=184</a:t>
                  </a:r>
                  <a:endParaRPr lang="ru-RU" altLang="ru-RU" sz="1600" b="1">
                    <a:solidFill>
                      <a:srgbClr val="0070C0"/>
                    </a:solidFill>
                    <a:latin typeface="Comic Sans MS" pitchFamily="66" charset="0"/>
                  </a:endParaRPr>
                </a:p>
              </p:txBody>
            </p:sp>
            <p:sp>
              <p:nvSpPr>
                <p:cNvPr id="9231" name="TextBox 8"/>
                <p:cNvSpPr txBox="1">
                  <a:spLocks noChangeArrowheads="1"/>
                </p:cNvSpPr>
                <p:nvPr/>
              </p:nvSpPr>
              <p:spPr bwMode="auto">
                <a:xfrm>
                  <a:off x="5744884" y="3048001"/>
                  <a:ext cx="851830" cy="5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600" b="1">
                      <a:solidFill>
                        <a:srgbClr val="0070C0"/>
                      </a:solidFill>
                      <a:latin typeface="Comic Sans MS" pitchFamily="66" charset="0"/>
                    </a:rPr>
                    <a:t>Z=108</a:t>
                  </a:r>
                </a:p>
                <a:p>
                  <a:pPr eaLnBrk="1" hangingPunct="1">
                    <a:spcBef>
                      <a:spcPct val="0"/>
                    </a:spcBef>
                    <a:buFontTx/>
                    <a:buNone/>
                  </a:pPr>
                  <a:r>
                    <a:rPr lang="en-US" altLang="ru-RU" sz="1600" b="1">
                      <a:solidFill>
                        <a:srgbClr val="0070C0"/>
                      </a:solidFill>
                      <a:latin typeface="Comic Sans MS" pitchFamily="66" charset="0"/>
                    </a:rPr>
                    <a:t>N=162</a:t>
                  </a:r>
                  <a:endParaRPr lang="ru-RU" altLang="ru-RU" sz="1600" b="1">
                    <a:solidFill>
                      <a:srgbClr val="0070C0"/>
                    </a:solidFill>
                    <a:latin typeface="Comic Sans MS" pitchFamily="66" charset="0"/>
                  </a:endParaRPr>
                </a:p>
              </p:txBody>
            </p:sp>
          </p:grpSp>
        </p:grpSp>
        <p:sp>
          <p:nvSpPr>
            <p:cNvPr id="9227" name="TextBox 6"/>
            <p:cNvSpPr txBox="1">
              <a:spLocks noChangeArrowheads="1"/>
            </p:cNvSpPr>
            <p:nvPr/>
          </p:nvSpPr>
          <p:spPr bwMode="auto">
            <a:xfrm>
              <a:off x="4444920" y="4284385"/>
              <a:ext cx="473559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1600" b="1">
                  <a:solidFill>
                    <a:srgbClr val="0070C0"/>
                  </a:solidFill>
                  <a:latin typeface="Comic Sans MS" pitchFamily="66" charset="0"/>
                </a:rPr>
                <a:t>Sobiczewski A, Gareev F A and Kalinkin B N </a:t>
              </a:r>
            </a:p>
            <a:p>
              <a:pPr algn="r" eaLnBrk="1" hangingPunct="1">
                <a:spcBef>
                  <a:spcPct val="0"/>
                </a:spcBef>
                <a:buFontTx/>
                <a:buNone/>
              </a:pPr>
              <a:r>
                <a:rPr lang="en-GB" altLang="ru-RU" sz="1600" b="1">
                  <a:solidFill>
                    <a:srgbClr val="0070C0"/>
                  </a:solidFill>
                  <a:latin typeface="Comic Sans MS" pitchFamily="66" charset="0"/>
                </a:rPr>
                <a:t>1966 Phys. Lett. 22, 500</a:t>
              </a:r>
              <a:endParaRPr lang="ru-RU" altLang="ru-RU" sz="1600" b="1">
                <a:solidFill>
                  <a:srgbClr val="0070C0"/>
                </a:solidFill>
                <a:latin typeface="Comic Sans MS" pitchFamily="66" charset="0"/>
              </a:endParaRPr>
            </a:p>
          </p:txBody>
        </p:sp>
      </p:grpSp>
      <p:sp>
        <p:nvSpPr>
          <p:cNvPr id="9" name="TextBox 8"/>
          <p:cNvSpPr txBox="1"/>
          <p:nvPr/>
        </p:nvSpPr>
        <p:spPr>
          <a:xfrm>
            <a:off x="1949450" y="2565400"/>
            <a:ext cx="930275" cy="400050"/>
          </a:xfrm>
          <a:prstGeom prst="rect">
            <a:avLst/>
          </a:prstGeom>
          <a:noFill/>
        </p:spPr>
        <p:txBody>
          <a:bodyPr wrap="none">
            <a:spAutoFit/>
          </a:bodyPr>
          <a:lstStyle/>
          <a:p>
            <a:pPr>
              <a:defRPr/>
            </a:pPr>
            <a:r>
              <a:rPr lang="en-US" sz="2000" b="1" dirty="0">
                <a:solidFill>
                  <a:schemeClr val="accent6">
                    <a:lumMod val="50000"/>
                  </a:schemeClr>
                </a:solidFill>
                <a:latin typeface="+mn-lt"/>
                <a:cs typeface="Arial" charset="0"/>
              </a:rPr>
              <a:t>Theory</a:t>
            </a:r>
            <a:endParaRPr lang="ru-RU" sz="2000" b="1" dirty="0">
              <a:solidFill>
                <a:schemeClr val="accent6">
                  <a:lumMod val="50000"/>
                </a:schemeClr>
              </a:solidFill>
              <a:latin typeface="+mn-lt"/>
              <a:cs typeface="Arial" charset="0"/>
            </a:endParaRPr>
          </a:p>
        </p:txBody>
      </p:sp>
      <p:sp>
        <p:nvSpPr>
          <p:cNvPr id="18" name="TextBox 17"/>
          <p:cNvSpPr txBox="1"/>
          <p:nvPr/>
        </p:nvSpPr>
        <p:spPr>
          <a:xfrm>
            <a:off x="1258888" y="1450975"/>
            <a:ext cx="1412875" cy="400050"/>
          </a:xfrm>
          <a:prstGeom prst="rect">
            <a:avLst/>
          </a:prstGeom>
          <a:noFill/>
        </p:spPr>
        <p:txBody>
          <a:bodyPr wrap="none">
            <a:spAutoFit/>
          </a:bodyPr>
          <a:lstStyle/>
          <a:p>
            <a:pPr>
              <a:defRPr/>
            </a:pPr>
            <a:r>
              <a:rPr lang="en-US" sz="2000" b="1" dirty="0">
                <a:solidFill>
                  <a:schemeClr val="accent6">
                    <a:lumMod val="50000"/>
                  </a:schemeClr>
                </a:solidFill>
                <a:latin typeface="+mn-lt"/>
                <a:cs typeface="Arial" charset="0"/>
              </a:rPr>
              <a:t>Experiment</a:t>
            </a:r>
            <a:endParaRPr lang="ru-RU" sz="2000" b="1" dirty="0">
              <a:solidFill>
                <a:schemeClr val="accent6">
                  <a:lumMod val="50000"/>
                </a:schemeClr>
              </a:solidFill>
              <a:latin typeface="+mn-lt"/>
              <a:cs typeface="Arial" charset="0"/>
            </a:endParaRPr>
          </a:p>
        </p:txBody>
      </p:sp>
    </p:spTree>
    <p:extLst>
      <p:ext uri="{BB962C8B-B14F-4D97-AF65-F5344CB8AC3E}">
        <p14:creationId xmlns:p14="http://schemas.microsoft.com/office/powerpoint/2010/main" val="2864443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18147</TotalTime>
  <Words>3067</Words>
  <Application>Microsoft Office PowerPoint</Application>
  <PresentationFormat>Экран (4:3)</PresentationFormat>
  <Paragraphs>887</Paragraphs>
  <Slides>60</Slides>
  <Notes>33</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60</vt:i4>
      </vt:variant>
    </vt:vector>
  </HeadingPairs>
  <TitlesOfParts>
    <vt:vector size="63" baseType="lpstr">
      <vt:lpstr>Тема Office</vt:lpstr>
      <vt:lpstr>CorelDRAW</vt:lpstr>
      <vt:lpstr>PHOTO-PAINT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Relativity and /vs correlation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ТАБЛИЦА  МЕНДЕЛЕЕВА 150</dc:title>
  <dc:creator>Oganessian</dc:creator>
  <cp:lastModifiedBy>Oganessian</cp:lastModifiedBy>
  <cp:revision>161</cp:revision>
  <dcterms:created xsi:type="dcterms:W3CDTF">2019-02-12T12:02:29Z</dcterms:created>
  <dcterms:modified xsi:type="dcterms:W3CDTF">2023-08-29T05:25:41Z</dcterms:modified>
</cp:coreProperties>
</file>