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18" r:id="rId1"/>
  </p:sldMasterIdLst>
  <p:notesMasterIdLst>
    <p:notesMasterId r:id="rId47"/>
  </p:notesMasterIdLst>
  <p:sldIdLst>
    <p:sldId id="381" r:id="rId2"/>
    <p:sldId id="393" r:id="rId3"/>
    <p:sldId id="392" r:id="rId4"/>
    <p:sldId id="268" r:id="rId5"/>
    <p:sldId id="301" r:id="rId6"/>
    <p:sldId id="369" r:id="rId7"/>
    <p:sldId id="360" r:id="rId8"/>
    <p:sldId id="261" r:id="rId9"/>
    <p:sldId id="302" r:id="rId10"/>
    <p:sldId id="376" r:id="rId11"/>
    <p:sldId id="363" r:id="rId12"/>
    <p:sldId id="361" r:id="rId13"/>
    <p:sldId id="362" r:id="rId14"/>
    <p:sldId id="368" r:id="rId15"/>
    <p:sldId id="367" r:id="rId16"/>
    <p:sldId id="323" r:id="rId17"/>
    <p:sldId id="373" r:id="rId18"/>
    <p:sldId id="366" r:id="rId19"/>
    <p:sldId id="275" r:id="rId20"/>
    <p:sldId id="375" r:id="rId21"/>
    <p:sldId id="277" r:id="rId22"/>
    <p:sldId id="329" r:id="rId23"/>
    <p:sldId id="357" r:id="rId24"/>
    <p:sldId id="328" r:id="rId25"/>
    <p:sldId id="358" r:id="rId26"/>
    <p:sldId id="370" r:id="rId27"/>
    <p:sldId id="334" r:id="rId28"/>
    <p:sldId id="260" r:id="rId29"/>
    <p:sldId id="377" r:id="rId30"/>
    <p:sldId id="333" r:id="rId31"/>
    <p:sldId id="332" r:id="rId32"/>
    <p:sldId id="336" r:id="rId33"/>
    <p:sldId id="383" r:id="rId34"/>
    <p:sldId id="384" r:id="rId35"/>
    <p:sldId id="386" r:id="rId36"/>
    <p:sldId id="385" r:id="rId37"/>
    <p:sldId id="278" r:id="rId38"/>
    <p:sldId id="388" r:id="rId39"/>
    <p:sldId id="394" r:id="rId40"/>
    <p:sldId id="395" r:id="rId41"/>
    <p:sldId id="389" r:id="rId42"/>
    <p:sldId id="387" r:id="rId43"/>
    <p:sldId id="390" r:id="rId44"/>
    <p:sldId id="391" r:id="rId45"/>
    <p:sldId id="37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initials="J" lastIdx="1" clrIdx="0">
    <p:extLst>
      <p:ext uri="{19B8F6BF-5375-455C-9EA6-DF929625EA0E}">
        <p15:presenceInfo xmlns:p15="http://schemas.microsoft.com/office/powerpoint/2012/main" userId="Juli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740000"/>
    <a:srgbClr val="FF66FF"/>
    <a:srgbClr val="0000FF"/>
    <a:srgbClr val="E22B00"/>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2838BEF-8BB2-4498-84A7-C5851F593DF1}" styleName="Средний стиль 4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0" autoAdjust="0"/>
    <p:restoredTop sz="90537" autoAdjust="0"/>
  </p:normalViewPr>
  <p:slideViewPr>
    <p:cSldViewPr snapToGrid="0">
      <p:cViewPr varScale="1">
        <p:scale>
          <a:sx n="106" d="100"/>
          <a:sy n="106" d="100"/>
        </p:scale>
        <p:origin x="630"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6" Type="http://schemas.openxmlformats.org/officeDocument/2006/relationships/image" Target="../media/image24.wmf"/><Relationship Id="rId5" Type="http://schemas.openxmlformats.org/officeDocument/2006/relationships/image" Target="../media/image23.wmf"/><Relationship Id="rId4"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3264A-039F-48F3-95E9-4264A68DF365}" type="datetimeFigureOut">
              <a:rPr lang="ru-RU" smtClean="0"/>
              <a:t>24.08.2023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5DD6C-A964-4C0B-8F45-D0550BFA22A9}" type="slidenum">
              <a:rPr lang="ru-RU" smtClean="0"/>
              <a:t>‹#›</a:t>
            </a:fld>
            <a:endParaRPr lang="ru-RU"/>
          </a:p>
        </p:txBody>
      </p:sp>
    </p:spTree>
    <p:extLst>
      <p:ext uri="{BB962C8B-B14F-4D97-AF65-F5344CB8AC3E}">
        <p14:creationId xmlns:p14="http://schemas.microsoft.com/office/powerpoint/2010/main" val="2544286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D75DD6C-A964-4C0B-8F45-D0550BFA22A9}" type="slidenum">
              <a:rPr lang="ru-RU" smtClean="0"/>
              <a:t>1</a:t>
            </a:fld>
            <a:endParaRPr lang="ru-RU"/>
          </a:p>
        </p:txBody>
      </p:sp>
    </p:spTree>
    <p:extLst>
      <p:ext uri="{BB962C8B-B14F-4D97-AF65-F5344CB8AC3E}">
        <p14:creationId xmlns:p14="http://schemas.microsoft.com/office/powerpoint/2010/main" val="1489745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It is clearly seen that the TKE distributions change markedly showing nearly Gaussian shape in the case of </a:t>
            </a:r>
            <a:r>
              <a:rPr lang="en-US" sz="1200" kern="1200" baseline="30000" dirty="0">
                <a:solidFill>
                  <a:schemeClr val="tx1"/>
                </a:solidFill>
                <a:effectLst/>
                <a:latin typeface="+mn-lt"/>
                <a:ea typeface="+mn-ea"/>
                <a:cs typeface="+mn-cs"/>
              </a:rPr>
              <a:t>36</a:t>
            </a:r>
            <a:r>
              <a:rPr lang="en-US" sz="1200" kern="1200" dirty="0">
                <a:solidFill>
                  <a:schemeClr val="tx1"/>
                </a:solidFill>
                <a:effectLst/>
                <a:latin typeface="+mn-lt"/>
                <a:ea typeface="+mn-ea"/>
                <a:cs typeface="+mn-cs"/>
              </a:rPr>
              <a:t>S and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Ca ions and two-humped shape for the reactions with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Ti and </a:t>
            </a:r>
            <a:r>
              <a:rPr lang="en-US" sz="1200" kern="1200" baseline="30000" dirty="0">
                <a:solidFill>
                  <a:schemeClr val="tx1"/>
                </a:solidFill>
                <a:effectLst/>
                <a:latin typeface="+mn-lt"/>
                <a:ea typeface="+mn-ea"/>
                <a:cs typeface="+mn-cs"/>
              </a:rPr>
              <a:t>64</a:t>
            </a:r>
            <a:r>
              <a:rPr lang="en-US" sz="1200" kern="1200" dirty="0">
                <a:solidFill>
                  <a:schemeClr val="tx1"/>
                </a:solidFill>
                <a:effectLst/>
                <a:latin typeface="+mn-lt"/>
                <a:ea typeface="+mn-ea"/>
                <a:cs typeface="+mn-cs"/>
              </a:rPr>
              <a:t>Ni. </a:t>
            </a:r>
          </a:p>
          <a:p>
            <a:r>
              <a:rPr lang="en-US" sz="1200" kern="1200" dirty="0">
                <a:solidFill>
                  <a:schemeClr val="tx1"/>
                </a:solidFill>
                <a:effectLst/>
                <a:latin typeface="+mn-lt"/>
                <a:ea typeface="+mn-ea"/>
                <a:cs typeface="+mn-cs"/>
              </a:rPr>
              <a:t>One may speculate about the presence of other processes together with the CN fission in the symmetric mass region for </a:t>
            </a:r>
            <a:r>
              <a:rPr lang="en-US" sz="1200" kern="1200" baseline="30000" dirty="0">
                <a:solidFill>
                  <a:schemeClr val="tx1"/>
                </a:solidFill>
                <a:effectLst/>
                <a:latin typeface="+mn-lt"/>
                <a:ea typeface="+mn-ea"/>
                <a:cs typeface="+mn-cs"/>
              </a:rPr>
              <a:t>36</a:t>
            </a:r>
            <a:r>
              <a:rPr lang="en-US" sz="1200" kern="1200" dirty="0">
                <a:solidFill>
                  <a:schemeClr val="tx1"/>
                </a:solidFill>
                <a:effectLst/>
                <a:latin typeface="+mn-lt"/>
                <a:ea typeface="+mn-ea"/>
                <a:cs typeface="+mn-cs"/>
              </a:rPr>
              <a:t>S,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Ca,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Ti, </a:t>
            </a:r>
            <a:r>
              <a:rPr lang="en-US" sz="1200" kern="1200" baseline="30000" dirty="0">
                <a:solidFill>
                  <a:schemeClr val="tx1"/>
                </a:solidFill>
                <a:effectLst/>
                <a:latin typeface="+mn-lt"/>
                <a:ea typeface="+mn-ea"/>
                <a:cs typeface="+mn-cs"/>
              </a:rPr>
              <a:t>64</a:t>
            </a:r>
            <a:r>
              <a:rPr lang="en-US" sz="1200" kern="1200" dirty="0">
                <a:solidFill>
                  <a:schemeClr val="tx1"/>
                </a:solidFill>
                <a:effectLst/>
                <a:latin typeface="+mn-lt"/>
                <a:ea typeface="+mn-ea"/>
                <a:cs typeface="+mn-cs"/>
              </a:rPr>
              <a:t>Ni + </a:t>
            </a:r>
            <a:r>
              <a:rPr lang="en-US" sz="1200" kern="1200" baseline="30000" dirty="0">
                <a:solidFill>
                  <a:schemeClr val="tx1"/>
                </a:solidFill>
                <a:effectLst/>
                <a:latin typeface="+mn-lt"/>
                <a:ea typeface="+mn-ea"/>
                <a:cs typeface="+mn-cs"/>
              </a:rPr>
              <a:t>238</a:t>
            </a:r>
            <a:r>
              <a:rPr lang="en-US" sz="1200" kern="1200" dirty="0">
                <a:solidFill>
                  <a:schemeClr val="tx1"/>
                </a:solidFill>
                <a:effectLst/>
                <a:latin typeface="+mn-lt"/>
                <a:ea typeface="+mn-ea"/>
                <a:cs typeface="+mn-cs"/>
              </a:rPr>
              <a:t>U reactions. </a:t>
            </a:r>
          </a:p>
          <a:p>
            <a:r>
              <a:rPr lang="en-US" sz="1200" kern="1200" dirty="0">
                <a:solidFill>
                  <a:schemeClr val="tx1"/>
                </a:solidFill>
                <a:effectLst/>
                <a:latin typeface="+mn-lt"/>
                <a:ea typeface="+mn-ea"/>
                <a:cs typeface="+mn-cs"/>
              </a:rPr>
              <a:t>We assume that the mass-symmetric fragments may be formed by three different modes: CN fission, symmetric QF (QFsym) and a tail of asymmetric QF process. </a:t>
            </a:r>
          </a:p>
          <a:p>
            <a:r>
              <a:rPr lang="en-US" sz="1200" kern="1200" dirty="0">
                <a:solidFill>
                  <a:schemeClr val="tx1"/>
                </a:solidFill>
                <a:effectLst/>
                <a:latin typeface="+mn-lt"/>
                <a:ea typeface="+mn-ea"/>
                <a:cs typeface="+mn-cs"/>
              </a:rPr>
              <a:t>To evaluate the contribution of the CN-fission process in the symmetric mass region we decomposed the TKE distributions as a sum of three Gaussians. One of them is associated with the CN-fission process (filled region). We fix mean value and variance of this component to the values obtained from the systematics</a:t>
            </a:r>
          </a:p>
          <a:p>
            <a:r>
              <a:rPr lang="en-US" sz="1200" kern="1200" dirty="0">
                <a:solidFill>
                  <a:schemeClr val="tx1"/>
                </a:solidFill>
                <a:effectLst/>
                <a:latin typeface="+mn-lt"/>
                <a:ea typeface="+mn-ea"/>
                <a:cs typeface="+mn-cs"/>
              </a:rPr>
              <a:t>The low energy component is attributed to QFasym while the high energy one is connected with QFsym.</a:t>
            </a:r>
            <a:endParaRPr lang="ru-RU" dirty="0"/>
          </a:p>
        </p:txBody>
      </p:sp>
      <p:sp>
        <p:nvSpPr>
          <p:cNvPr id="4" name="Номер слайда 3"/>
          <p:cNvSpPr>
            <a:spLocks noGrp="1"/>
          </p:cNvSpPr>
          <p:nvPr>
            <p:ph type="sldNum" sz="quarter" idx="10"/>
          </p:nvPr>
        </p:nvSpPr>
        <p:spPr/>
        <p:txBody>
          <a:bodyPr/>
          <a:lstStyle/>
          <a:p>
            <a:fld id="{35BC9D99-562D-4B7E-9C6F-546832CB1566}"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2265242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absolute differential cross sections for all </a:t>
            </a:r>
            <a:r>
              <a:rPr lang="en-US" sz="1200" kern="1200" dirty="0" err="1">
                <a:solidFill>
                  <a:schemeClr val="tx1"/>
                </a:solidFill>
                <a:effectLst/>
                <a:latin typeface="+mn-lt"/>
                <a:ea typeface="+mn-ea"/>
                <a:cs typeface="+mn-cs"/>
              </a:rPr>
              <a:t>fissionlike</a:t>
            </a:r>
            <a:r>
              <a:rPr lang="en-US" sz="1200" kern="1200" dirty="0">
                <a:solidFill>
                  <a:schemeClr val="tx1"/>
                </a:solidFill>
                <a:effectLst/>
                <a:latin typeface="+mn-lt"/>
                <a:ea typeface="+mn-ea"/>
                <a:cs typeface="+mn-cs"/>
              </a:rPr>
              <a:t> events observed in the reactions </a:t>
            </a:r>
            <a:r>
              <a:rPr lang="en-US" sz="1200" kern="1200" baseline="30000" dirty="0">
                <a:solidFill>
                  <a:schemeClr val="tx1"/>
                </a:solidFill>
                <a:effectLst/>
                <a:latin typeface="+mn-lt"/>
                <a:ea typeface="+mn-ea"/>
                <a:cs typeface="+mn-cs"/>
              </a:rPr>
              <a:t>36</a:t>
            </a:r>
            <a:r>
              <a:rPr lang="en-US" sz="1200" kern="1200" dirty="0">
                <a:solidFill>
                  <a:schemeClr val="tx1"/>
                </a:solidFill>
                <a:effectLst/>
                <a:latin typeface="+mn-lt"/>
                <a:ea typeface="+mn-ea"/>
                <a:cs typeface="+mn-cs"/>
              </a:rPr>
              <a:t>S,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Ca,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Ti, </a:t>
            </a:r>
            <a:r>
              <a:rPr lang="en-US" sz="1200" kern="1200" baseline="30000" dirty="0">
                <a:solidFill>
                  <a:schemeClr val="tx1"/>
                </a:solidFill>
                <a:effectLst/>
                <a:latin typeface="+mn-lt"/>
                <a:ea typeface="+mn-ea"/>
                <a:cs typeface="+mn-cs"/>
              </a:rPr>
              <a:t>64</a:t>
            </a:r>
            <a:r>
              <a:rPr lang="en-US" sz="1200" kern="1200" dirty="0">
                <a:solidFill>
                  <a:schemeClr val="tx1"/>
                </a:solidFill>
                <a:effectLst/>
                <a:latin typeface="+mn-lt"/>
                <a:ea typeface="+mn-ea"/>
                <a:cs typeface="+mn-cs"/>
              </a:rPr>
              <a:t>Ni + </a:t>
            </a:r>
            <a:r>
              <a:rPr lang="en-US" sz="1200" kern="1200" baseline="30000" dirty="0">
                <a:solidFill>
                  <a:schemeClr val="tx1"/>
                </a:solidFill>
                <a:effectLst/>
                <a:latin typeface="+mn-lt"/>
                <a:ea typeface="+mn-ea"/>
                <a:cs typeface="+mn-cs"/>
              </a:rPr>
              <a:t>238</a:t>
            </a:r>
            <a:r>
              <a:rPr lang="en-US" sz="1200" kern="1200" dirty="0">
                <a:solidFill>
                  <a:schemeClr val="tx1"/>
                </a:solidFill>
                <a:effectLst/>
                <a:latin typeface="+mn-lt"/>
                <a:ea typeface="+mn-ea"/>
                <a:cs typeface="+mn-cs"/>
              </a:rPr>
              <a:t>U were measured at an angle </a:t>
            </a:r>
            <a:r>
              <a:rPr lang="en-US" sz="1200" i="1" kern="1200" dirty="0" err="1">
                <a:solidFill>
                  <a:schemeClr val="tx1"/>
                </a:solidFill>
                <a:effectLst/>
                <a:latin typeface="+mn-lt"/>
                <a:ea typeface="+mn-ea"/>
                <a:cs typeface="+mn-cs"/>
              </a:rPr>
              <a:t>θ</a:t>
            </a:r>
            <a:r>
              <a:rPr lang="en-US" sz="1200" kern="1200" baseline="-25000" dirty="0" err="1">
                <a:solidFill>
                  <a:schemeClr val="tx1"/>
                </a:solidFill>
                <a:effectLst/>
                <a:latin typeface="+mn-lt"/>
                <a:ea typeface="+mn-ea"/>
                <a:cs typeface="+mn-cs"/>
              </a:rPr>
              <a:t>c.m</a:t>
            </a:r>
            <a:r>
              <a:rPr lang="en-US" sz="1200" kern="1200" baseline="-250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sym typeface="Symbol"/>
              </a:rPr>
              <a:t></a:t>
            </a:r>
            <a:r>
              <a:rPr lang="en-US" sz="1200" kern="1200" dirty="0">
                <a:solidFill>
                  <a:schemeClr val="tx1"/>
                </a:solidFill>
                <a:effectLst/>
                <a:latin typeface="+mn-lt"/>
                <a:ea typeface="+mn-ea"/>
                <a:cs typeface="+mn-cs"/>
              </a:rPr>
              <a:t> 90</a:t>
            </a:r>
            <a:r>
              <a:rPr lang="en-US" sz="1200" kern="1200" dirty="0">
                <a:solidFill>
                  <a:schemeClr val="tx1"/>
                </a:solidFill>
                <a:effectLst/>
                <a:latin typeface="+mn-lt"/>
                <a:ea typeface="+mn-ea"/>
                <a:cs typeface="+mn-cs"/>
                <a:sym typeface="Symbol"/>
              </a:rPr>
              <a:t></a:t>
            </a:r>
            <a:r>
              <a:rPr lang="en-US" sz="1200" kern="1200" dirty="0">
                <a:solidFill>
                  <a:schemeClr val="tx1"/>
                </a:solidFill>
                <a:effectLst/>
                <a:latin typeface="+mn-lt"/>
                <a:ea typeface="+mn-ea"/>
                <a:cs typeface="+mn-cs"/>
              </a:rPr>
              <a:t> at energies near the Coulomb barrier.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Capture cross sections </a:t>
            </a:r>
            <a:r>
              <a:rPr lang="en-US" sz="1200" i="1" kern="1200" dirty="0" err="1">
                <a:solidFill>
                  <a:schemeClr val="tx1"/>
                </a:solidFill>
                <a:effectLst/>
                <a:latin typeface="+mn-lt"/>
                <a:ea typeface="+mn-ea"/>
                <a:cs typeface="+mn-cs"/>
              </a:rPr>
              <a:t>σ</a:t>
            </a:r>
            <a:r>
              <a:rPr lang="en-US" sz="1200" kern="1200" baseline="-25000" dirty="0" err="1">
                <a:solidFill>
                  <a:schemeClr val="tx1"/>
                </a:solidFill>
                <a:effectLst/>
                <a:latin typeface="+mn-lt"/>
                <a:ea typeface="+mn-ea"/>
                <a:cs typeface="+mn-cs"/>
              </a:rPr>
              <a:t>capture</a:t>
            </a:r>
            <a:r>
              <a:rPr lang="en-US" sz="1200" kern="1200" dirty="0">
                <a:solidFill>
                  <a:schemeClr val="tx1"/>
                </a:solidFill>
                <a:effectLst/>
                <a:latin typeface="+mn-lt"/>
                <a:ea typeface="+mn-ea"/>
                <a:cs typeface="+mn-cs"/>
              </a:rPr>
              <a:t> for all </a:t>
            </a:r>
            <a:r>
              <a:rPr lang="en-US" sz="1200" kern="1200" dirty="0" err="1">
                <a:solidFill>
                  <a:schemeClr val="tx1"/>
                </a:solidFill>
                <a:effectLst/>
                <a:latin typeface="+mn-lt"/>
                <a:ea typeface="+mn-ea"/>
                <a:cs typeface="+mn-cs"/>
              </a:rPr>
              <a:t>fissionlike</a:t>
            </a:r>
            <a:r>
              <a:rPr lang="en-US" sz="1200" kern="1200" dirty="0">
                <a:solidFill>
                  <a:schemeClr val="tx1"/>
                </a:solidFill>
                <a:effectLst/>
                <a:latin typeface="+mn-lt"/>
                <a:ea typeface="+mn-ea"/>
                <a:cs typeface="+mn-cs"/>
              </a:rPr>
              <a:t> events were estimated assuming that the angular distribution is proportional to sin</a:t>
            </a:r>
            <a:r>
              <a:rPr lang="en-US" sz="1200" kern="1200" baseline="30000" dirty="0">
                <a:solidFill>
                  <a:schemeClr val="tx1"/>
                </a:solidFill>
                <a:effectLst/>
                <a:latin typeface="+mn-lt"/>
                <a:ea typeface="+mn-ea"/>
                <a:cs typeface="+mn-cs"/>
              </a:rPr>
              <a:t>-1</a:t>
            </a:r>
            <a:r>
              <a:rPr lang="en-US" sz="1200" i="1" kern="1200" dirty="0">
                <a:solidFill>
                  <a:schemeClr val="tx1"/>
                </a:solidFill>
                <a:effectLst/>
                <a:latin typeface="+mn-lt"/>
                <a:ea typeface="+mn-ea"/>
                <a:cs typeface="+mn-cs"/>
              </a:rPr>
              <a:t>θ</a:t>
            </a:r>
            <a:r>
              <a:rPr lang="en-US" sz="1200" kern="1200" baseline="-25000" dirty="0">
                <a:solidFill>
                  <a:schemeClr val="tx1"/>
                </a:solidFill>
                <a:effectLst/>
                <a:latin typeface="+mn-lt"/>
                <a:ea typeface="+mn-ea"/>
                <a:cs typeface="+mn-cs"/>
              </a:rPr>
              <a:t>c.m.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procedure seemed the most reasonable since detailed angular distributions are </a:t>
            </a:r>
            <a:r>
              <a:rPr lang="en-US" sz="1200" b="1" kern="1200" dirty="0">
                <a:solidFill>
                  <a:schemeClr val="tx1"/>
                </a:solidFill>
                <a:effectLst/>
                <a:latin typeface="+mn-lt"/>
                <a:ea typeface="+mn-ea"/>
                <a:cs typeface="+mn-cs"/>
              </a:rPr>
              <a:t>not available </a:t>
            </a:r>
            <a:r>
              <a:rPr lang="en-US" sz="1200" kern="1200" dirty="0">
                <a:solidFill>
                  <a:schemeClr val="tx1"/>
                </a:solidFill>
                <a:effectLst/>
                <a:latin typeface="+mn-lt"/>
                <a:ea typeface="+mn-ea"/>
                <a:cs typeface="+mn-cs"/>
              </a:rPr>
              <a:t>at present, as well as any model (theory) for the angular distribution of fragments produced in the QF process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cross sections for the formation of symmetric fragments with masses </a:t>
            </a:r>
            <a:r>
              <a:rPr lang="en-US" sz="1200" i="1" kern="1200" dirty="0">
                <a:solidFill>
                  <a:schemeClr val="tx1"/>
                </a:solidFill>
                <a:effectLst/>
                <a:latin typeface="+mn-lt"/>
                <a:ea typeface="+mn-ea"/>
                <a:cs typeface="+mn-cs"/>
              </a:rPr>
              <a:t>A</a:t>
            </a:r>
            <a:r>
              <a:rPr lang="en-US" sz="1200" kern="1200" baseline="-25000" dirty="0">
                <a:solidFill>
                  <a:schemeClr val="tx1"/>
                </a:solidFill>
                <a:effectLst/>
                <a:latin typeface="+mn-lt"/>
                <a:ea typeface="+mn-ea"/>
                <a:cs typeface="+mn-cs"/>
              </a:rPr>
              <a:t>CN</a:t>
            </a:r>
            <a:r>
              <a:rPr lang="en-US" sz="1200" kern="1200" dirty="0">
                <a:solidFill>
                  <a:schemeClr val="tx1"/>
                </a:solidFill>
                <a:effectLst/>
                <a:latin typeface="+mn-lt"/>
                <a:ea typeface="+mn-ea"/>
                <a:cs typeface="+mn-cs"/>
              </a:rPr>
              <a:t>/2±20 u as well as CN-fission cross section </a:t>
            </a:r>
            <a:r>
              <a:rPr lang="en-US" sz="1200" i="1" kern="1200" dirty="0" err="1">
                <a:solidFill>
                  <a:schemeClr val="tx1"/>
                </a:solidFill>
                <a:effectLst/>
                <a:latin typeface="+mn-lt"/>
                <a:ea typeface="+mn-ea"/>
                <a:cs typeface="+mn-cs"/>
              </a:rPr>
              <a:t>σ</a:t>
            </a:r>
            <a:r>
              <a:rPr lang="en-US" sz="1200" kern="1200" baseline="-25000" dirty="0" err="1">
                <a:solidFill>
                  <a:schemeClr val="tx1"/>
                </a:solidFill>
                <a:effectLst/>
                <a:latin typeface="+mn-lt"/>
                <a:ea typeface="+mn-ea"/>
                <a:cs typeface="+mn-cs"/>
              </a:rPr>
              <a:t>ff</a:t>
            </a:r>
            <a:r>
              <a:rPr lang="en-US" sz="1200" kern="1200" dirty="0">
                <a:solidFill>
                  <a:schemeClr val="tx1"/>
                </a:solidFill>
                <a:effectLst/>
                <a:latin typeface="+mn-lt"/>
                <a:ea typeface="+mn-ea"/>
                <a:cs typeface="+mn-cs"/>
              </a:rPr>
              <a:t> deduced from the obtained fusion probabilities and capture cross sections are also presented (dashed-dotted lines)</a:t>
            </a:r>
          </a:p>
          <a:p>
            <a:r>
              <a:rPr lang="en-US" sz="1200" b="1" kern="1200" dirty="0">
                <a:solidFill>
                  <a:schemeClr val="tx1"/>
                </a:solidFill>
                <a:effectLst/>
                <a:latin typeface="+mn-lt"/>
                <a:ea typeface="+mn-ea"/>
                <a:cs typeface="+mn-cs"/>
              </a:rPr>
              <a:t>The capture cross sections decrease at the transition from </a:t>
            </a:r>
            <a:r>
              <a:rPr lang="en-US" sz="1200" b="1" kern="1200" baseline="30000" dirty="0">
                <a:solidFill>
                  <a:schemeClr val="tx1"/>
                </a:solidFill>
                <a:effectLst/>
                <a:latin typeface="+mn-lt"/>
                <a:ea typeface="+mn-ea"/>
                <a:cs typeface="+mn-cs"/>
              </a:rPr>
              <a:t>36</a:t>
            </a:r>
            <a:r>
              <a:rPr lang="en-US" sz="1200" b="1" kern="1200" dirty="0">
                <a:solidFill>
                  <a:schemeClr val="tx1"/>
                </a:solidFill>
                <a:effectLst/>
                <a:latin typeface="+mn-lt"/>
                <a:ea typeface="+mn-ea"/>
                <a:cs typeface="+mn-cs"/>
              </a:rPr>
              <a:t>S ions to </a:t>
            </a:r>
            <a:r>
              <a:rPr lang="en-US" sz="1200" b="1" kern="1200" baseline="30000" dirty="0">
                <a:solidFill>
                  <a:schemeClr val="tx1"/>
                </a:solidFill>
                <a:effectLst/>
                <a:latin typeface="+mn-lt"/>
                <a:ea typeface="+mn-ea"/>
                <a:cs typeface="+mn-cs"/>
              </a:rPr>
              <a:t>64</a:t>
            </a:r>
            <a:r>
              <a:rPr lang="en-US" sz="1200" b="1" kern="1200" dirty="0">
                <a:solidFill>
                  <a:schemeClr val="tx1"/>
                </a:solidFill>
                <a:effectLst/>
                <a:latin typeface="+mn-lt"/>
                <a:ea typeface="+mn-ea"/>
                <a:cs typeface="+mn-cs"/>
              </a:rPr>
              <a:t>Ni. </a:t>
            </a:r>
          </a:p>
          <a:p>
            <a:endParaRPr lang="en-US" sz="1200" b="1"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At energies above the barrier the capture cross sections for the reactions </a:t>
            </a:r>
            <a:r>
              <a:rPr lang="en-US" sz="1200" b="0" kern="1200" baseline="30000" dirty="0">
                <a:solidFill>
                  <a:schemeClr val="tx1"/>
                </a:solidFill>
                <a:effectLst/>
                <a:latin typeface="+mn-lt"/>
                <a:ea typeface="+mn-ea"/>
                <a:cs typeface="+mn-cs"/>
              </a:rPr>
              <a:t>36</a:t>
            </a:r>
            <a:r>
              <a:rPr lang="en-US" sz="1200" b="0" kern="1200" dirty="0">
                <a:solidFill>
                  <a:schemeClr val="tx1"/>
                </a:solidFill>
                <a:effectLst/>
                <a:latin typeface="+mn-lt"/>
                <a:ea typeface="+mn-ea"/>
                <a:cs typeface="+mn-cs"/>
              </a:rPr>
              <a:t>S + </a:t>
            </a:r>
            <a:r>
              <a:rPr lang="en-US" sz="1200" b="0" kern="1200" baseline="30000" dirty="0">
                <a:solidFill>
                  <a:schemeClr val="tx1"/>
                </a:solidFill>
                <a:effectLst/>
                <a:latin typeface="+mn-lt"/>
                <a:ea typeface="+mn-ea"/>
                <a:cs typeface="+mn-cs"/>
              </a:rPr>
              <a:t>238</a:t>
            </a:r>
            <a:r>
              <a:rPr lang="en-US" sz="1200" b="0" kern="1200" dirty="0">
                <a:solidFill>
                  <a:schemeClr val="tx1"/>
                </a:solidFill>
                <a:effectLst/>
                <a:latin typeface="+mn-lt"/>
                <a:ea typeface="+mn-ea"/>
                <a:cs typeface="+mn-cs"/>
              </a:rPr>
              <a:t>U and </a:t>
            </a:r>
            <a:r>
              <a:rPr lang="en-US" sz="1200" b="0" kern="1200" baseline="30000" dirty="0">
                <a:solidFill>
                  <a:schemeClr val="tx1"/>
                </a:solidFill>
                <a:effectLst/>
                <a:latin typeface="+mn-lt"/>
                <a:ea typeface="+mn-ea"/>
                <a:cs typeface="+mn-cs"/>
              </a:rPr>
              <a:t>48</a:t>
            </a:r>
            <a:r>
              <a:rPr lang="en-US" sz="1200" b="0" kern="1200" dirty="0">
                <a:solidFill>
                  <a:schemeClr val="tx1"/>
                </a:solidFill>
                <a:effectLst/>
                <a:latin typeface="+mn-lt"/>
                <a:ea typeface="+mn-ea"/>
                <a:cs typeface="+mn-cs"/>
              </a:rPr>
              <a:t>Ca + </a:t>
            </a:r>
            <a:r>
              <a:rPr lang="en-US" sz="1200" b="0" kern="1200" baseline="30000" dirty="0">
                <a:solidFill>
                  <a:schemeClr val="tx1"/>
                </a:solidFill>
                <a:effectLst/>
                <a:latin typeface="+mn-lt"/>
                <a:ea typeface="+mn-ea"/>
                <a:cs typeface="+mn-cs"/>
              </a:rPr>
              <a:t>238</a:t>
            </a:r>
            <a:r>
              <a:rPr lang="en-US" sz="1200" b="0" kern="1200" dirty="0">
                <a:solidFill>
                  <a:schemeClr val="tx1"/>
                </a:solidFill>
                <a:effectLst/>
                <a:latin typeface="+mn-lt"/>
                <a:ea typeface="+mn-ea"/>
                <a:cs typeface="+mn-cs"/>
              </a:rPr>
              <a:t>U are close to the geometrical cross sections, while for the </a:t>
            </a:r>
            <a:r>
              <a:rPr lang="en-US" sz="1200" b="0" kern="1200" baseline="30000" dirty="0">
                <a:solidFill>
                  <a:schemeClr val="tx1"/>
                </a:solidFill>
                <a:effectLst/>
                <a:latin typeface="+mn-lt"/>
                <a:ea typeface="+mn-ea"/>
                <a:cs typeface="+mn-cs"/>
              </a:rPr>
              <a:t>48</a:t>
            </a:r>
            <a:r>
              <a:rPr lang="en-US" sz="1200" b="0" kern="1200" dirty="0">
                <a:solidFill>
                  <a:schemeClr val="tx1"/>
                </a:solidFill>
                <a:effectLst/>
                <a:latin typeface="+mn-lt"/>
                <a:ea typeface="+mn-ea"/>
                <a:cs typeface="+mn-cs"/>
              </a:rPr>
              <a:t>Ti + </a:t>
            </a:r>
            <a:r>
              <a:rPr lang="en-US" sz="1200" b="0" kern="1200" baseline="30000" dirty="0">
                <a:solidFill>
                  <a:schemeClr val="tx1"/>
                </a:solidFill>
                <a:effectLst/>
                <a:latin typeface="+mn-lt"/>
                <a:ea typeface="+mn-ea"/>
                <a:cs typeface="+mn-cs"/>
              </a:rPr>
              <a:t>238</a:t>
            </a:r>
            <a:r>
              <a:rPr lang="en-US" sz="1200" b="0" kern="1200" dirty="0">
                <a:solidFill>
                  <a:schemeClr val="tx1"/>
                </a:solidFill>
                <a:effectLst/>
                <a:latin typeface="+mn-lt"/>
                <a:ea typeface="+mn-ea"/>
                <a:cs typeface="+mn-cs"/>
              </a:rPr>
              <a:t>U reaction it is about 60% of geometrical cross section and about 15% in the case of the </a:t>
            </a:r>
            <a:r>
              <a:rPr lang="en-US" sz="1200" b="0" kern="1200" baseline="30000" dirty="0">
                <a:solidFill>
                  <a:schemeClr val="tx1"/>
                </a:solidFill>
                <a:effectLst/>
                <a:latin typeface="+mn-lt"/>
                <a:ea typeface="+mn-ea"/>
                <a:cs typeface="+mn-cs"/>
              </a:rPr>
              <a:t>64</a:t>
            </a:r>
            <a:r>
              <a:rPr lang="en-US" sz="1200" b="0" kern="1200" dirty="0">
                <a:solidFill>
                  <a:schemeClr val="tx1"/>
                </a:solidFill>
                <a:effectLst/>
                <a:latin typeface="+mn-lt"/>
                <a:ea typeface="+mn-ea"/>
                <a:cs typeface="+mn-cs"/>
              </a:rPr>
              <a:t>Ni ions. </a:t>
            </a:r>
          </a:p>
          <a:p>
            <a:endParaRPr lang="ru-RU" b="0" dirty="0"/>
          </a:p>
          <a:p>
            <a:endParaRPr lang="ru-RU" b="1" dirty="0"/>
          </a:p>
        </p:txBody>
      </p:sp>
      <p:sp>
        <p:nvSpPr>
          <p:cNvPr id="4" name="Номер слайда 3"/>
          <p:cNvSpPr>
            <a:spLocks noGrp="1"/>
          </p:cNvSpPr>
          <p:nvPr>
            <p:ph type="sldNum" sz="quarter" idx="10"/>
          </p:nvPr>
        </p:nvSpPr>
        <p:spPr/>
        <p:txBody>
          <a:bodyPr/>
          <a:lstStyle/>
          <a:p>
            <a:fld id="{58BD6612-1D50-46CA-8183-E864C5DCFAB5}" type="slidenum">
              <a:rPr lang="ru-RU" smtClean="0"/>
              <a:t>27</a:t>
            </a:fld>
            <a:endParaRPr lang="ru-RU"/>
          </a:p>
        </p:txBody>
      </p:sp>
    </p:spTree>
    <p:extLst>
      <p:ext uri="{BB962C8B-B14F-4D97-AF65-F5344CB8AC3E}">
        <p14:creationId xmlns:p14="http://schemas.microsoft.com/office/powerpoint/2010/main" val="1208244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87FA435E-B23A-4887-B313-18A49295BB46}" type="slidenum">
              <a:rPr lang="en-US" smtClean="0"/>
              <a:t>31</a:t>
            </a:fld>
            <a:endParaRPr lang="en-US"/>
          </a:p>
        </p:txBody>
      </p:sp>
    </p:spTree>
    <p:extLst>
      <p:ext uri="{BB962C8B-B14F-4D97-AF65-F5344CB8AC3E}">
        <p14:creationId xmlns:p14="http://schemas.microsoft.com/office/powerpoint/2010/main" val="33451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50 years ago </a:t>
            </a:r>
            <a:r>
              <a:rPr lang="en-US" sz="1200" b="1" kern="1200" baseline="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existence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island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stability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region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114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N </a:t>
            </a:r>
            <a:r>
              <a:rPr lang="ru-RU" sz="1200" kern="1200" dirty="0" smtClean="0">
                <a:solidFill>
                  <a:schemeClr val="tx1"/>
                </a:solidFill>
                <a:effectLst/>
                <a:latin typeface="+mn-lt"/>
                <a:ea typeface="+mn-ea"/>
                <a:cs typeface="+mn-cs"/>
              </a:rPr>
              <a:t>= 184 </a:t>
            </a:r>
            <a:r>
              <a:rPr lang="en-US" sz="1200" kern="1200" dirty="0" smtClean="0">
                <a:solidFill>
                  <a:schemeClr val="tx1"/>
                </a:solidFill>
                <a:effectLst/>
                <a:latin typeface="+mn-lt"/>
                <a:ea typeface="+mn-ea"/>
                <a:cs typeface="+mn-cs"/>
              </a:rPr>
              <a:t>was </a:t>
            </a:r>
            <a:r>
              <a:rPr lang="ru-RU" sz="1200" kern="1200" dirty="0" err="1" smtClean="0">
                <a:solidFill>
                  <a:schemeClr val="tx1"/>
                </a:solidFill>
                <a:effectLst/>
                <a:latin typeface="+mn-lt"/>
                <a:ea typeface="+mn-ea"/>
                <a:cs typeface="+mn-cs"/>
              </a:rPr>
              <a:t>predicted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theoretically</a:t>
            </a:r>
            <a:r>
              <a:rPr lang="en-US" sz="1200" kern="1200" dirty="0" smtClean="0">
                <a:solidFill>
                  <a:schemeClr val="tx1"/>
                </a:solidFill>
                <a:effectLst/>
                <a:latin typeface="+mn-lt"/>
                <a:ea typeface="+mn-ea"/>
                <a:cs typeface="+mn-cs"/>
              </a:rPr>
              <a:t> [A. </a:t>
            </a:r>
            <a:r>
              <a:rPr lang="en-US" sz="1200" kern="1200" dirty="0" err="1" smtClean="0">
                <a:solidFill>
                  <a:schemeClr val="tx1"/>
                </a:solidFill>
                <a:effectLst/>
                <a:latin typeface="+mn-lt"/>
                <a:ea typeface="+mn-ea"/>
                <a:cs typeface="+mn-cs"/>
              </a:rPr>
              <a:t>Sobiczewski</a:t>
            </a:r>
            <a:r>
              <a:rPr lang="en-US" sz="1200" kern="1200" dirty="0" smtClean="0">
                <a:solidFill>
                  <a:schemeClr val="tx1"/>
                </a:solidFill>
                <a:effectLst/>
                <a:latin typeface="+mn-lt"/>
                <a:ea typeface="+mn-ea"/>
                <a:cs typeface="+mn-cs"/>
              </a:rPr>
              <a:t>, F. A. </a:t>
            </a:r>
            <a:r>
              <a:rPr lang="en-US" sz="1200" kern="1200" dirty="0" err="1" smtClean="0">
                <a:solidFill>
                  <a:schemeClr val="tx1"/>
                </a:solidFill>
                <a:effectLst/>
                <a:latin typeface="+mn-lt"/>
                <a:ea typeface="+mn-ea"/>
                <a:cs typeface="+mn-cs"/>
              </a:rPr>
              <a:t>Gareev</a:t>
            </a:r>
            <a:r>
              <a:rPr lang="en-US" sz="1200" kern="1200" dirty="0" smtClean="0">
                <a:solidFill>
                  <a:schemeClr val="tx1"/>
                </a:solidFill>
                <a:effectLst/>
                <a:latin typeface="+mn-lt"/>
                <a:ea typeface="+mn-ea"/>
                <a:cs typeface="+mn-cs"/>
              </a:rPr>
              <a:t>, and B. N. </a:t>
            </a:r>
            <a:r>
              <a:rPr lang="en-US" sz="1200" kern="1200" dirty="0" err="1" smtClean="0">
                <a:solidFill>
                  <a:schemeClr val="tx1"/>
                </a:solidFill>
                <a:effectLst/>
                <a:latin typeface="+mn-lt"/>
                <a:ea typeface="+mn-ea"/>
                <a:cs typeface="+mn-cs"/>
              </a:rPr>
              <a:t>Kalinkin</a:t>
            </a:r>
            <a:r>
              <a:rPr lang="en-US" sz="1200" kern="1200" dirty="0" smtClean="0">
                <a:solidFill>
                  <a:schemeClr val="tx1"/>
                </a:solidFill>
                <a:effectLst/>
                <a:latin typeface="+mn-lt"/>
                <a:ea typeface="+mn-ea"/>
                <a:cs typeface="+mn-cs"/>
              </a:rPr>
              <a:t>, Phys. </a:t>
            </a:r>
            <a:r>
              <a:rPr lang="en-US" sz="1200" kern="1200" dirty="0" err="1" smtClean="0">
                <a:solidFill>
                  <a:schemeClr val="tx1"/>
                </a:solidFill>
                <a:effectLst/>
                <a:latin typeface="+mn-lt"/>
                <a:ea typeface="+mn-ea"/>
                <a:cs typeface="+mn-cs"/>
              </a:rPr>
              <a:t>Lett</a:t>
            </a:r>
            <a:r>
              <a:rPr lang="en-US" sz="1200" kern="1200" dirty="0" smtClean="0">
                <a:solidFill>
                  <a:schemeClr val="tx1"/>
                </a:solidFill>
                <a:effectLst/>
                <a:latin typeface="+mn-lt"/>
                <a:ea typeface="+mn-ea"/>
                <a:cs typeface="+mn-cs"/>
              </a:rPr>
              <a:t>. 22, 500 (1966)]</a:t>
            </a:r>
          </a:p>
          <a:p>
            <a:r>
              <a:rPr lang="en-US" sz="1200" kern="1200" dirty="0" smtClean="0">
                <a:solidFill>
                  <a:schemeClr val="tx1"/>
                </a:solidFill>
                <a:effectLst/>
                <a:latin typeface="+mn-lt"/>
                <a:ea typeface="+mn-ea"/>
                <a:cs typeface="+mn-cs"/>
              </a:rPr>
              <a:t>That </a:t>
            </a:r>
            <a:r>
              <a:rPr lang="ru-RU" sz="1200" kern="1200" dirty="0" err="1" smtClean="0">
                <a:solidFill>
                  <a:schemeClr val="tx1"/>
                </a:solidFill>
                <a:effectLst/>
                <a:latin typeface="+mn-lt"/>
                <a:ea typeface="+mn-ea"/>
                <a:cs typeface="+mn-cs"/>
              </a:rPr>
              <a:t>caused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experimental</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investigation</a:t>
            </a:r>
            <a:r>
              <a:rPr lang="en-US" sz="1200" kern="1200" dirty="0" smtClean="0">
                <a:solidFill>
                  <a:schemeClr val="tx1"/>
                </a:solidFill>
                <a:effectLst/>
                <a:latin typeface="+mn-lt"/>
                <a:ea typeface="+mn-ea"/>
                <a:cs typeface="+mn-cs"/>
              </a:rPr>
              <a: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field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a:t>
            </a:r>
            <a:r>
              <a:rPr lang="ru-RU" sz="1200" kern="1200" dirty="0" smtClean="0">
                <a:solidFill>
                  <a:schemeClr val="tx1"/>
                </a:solidFill>
                <a:effectLst/>
                <a:latin typeface="+mn-lt"/>
                <a:ea typeface="+mn-ea"/>
                <a:cs typeface="+mn-cs"/>
              </a:rPr>
              <a:t> (SHE)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ru-RU" sz="1200" kern="1200" dirty="0" err="1" smtClean="0">
                <a:solidFill>
                  <a:schemeClr val="tx1"/>
                </a:solidFill>
                <a:effectLst/>
                <a:latin typeface="+mn-lt"/>
                <a:ea typeface="+mn-ea"/>
                <a:cs typeface="+mn-cs"/>
              </a:rPr>
              <a:t>Nowadays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more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than</a:t>
            </a:r>
            <a:r>
              <a:rPr lang="ru-RU" sz="1200" kern="1200" dirty="0" smtClean="0">
                <a:solidFill>
                  <a:schemeClr val="tx1"/>
                </a:solidFill>
                <a:effectLst/>
                <a:latin typeface="+mn-lt"/>
                <a:ea typeface="+mn-ea"/>
                <a:cs typeface="+mn-cs"/>
              </a:rPr>
              <a:t> 30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a:t>
            </a:r>
            <a:r>
              <a:rPr lang="ru-RU" sz="1200" kern="1200" dirty="0" smtClean="0">
                <a:solidFill>
                  <a:schemeClr val="tx1"/>
                </a:solidFill>
                <a:effectLst/>
                <a:latin typeface="+mn-lt"/>
                <a:ea typeface="+mn-ea"/>
                <a:cs typeface="+mn-cs"/>
              </a:rPr>
              <a:t> = 108-118 </a:t>
            </a:r>
            <a:r>
              <a:rPr lang="ru-RU" sz="1200" kern="1200" dirty="0" err="1" smtClean="0">
                <a:solidFill>
                  <a:schemeClr val="tx1"/>
                </a:solidFill>
                <a:effectLst/>
                <a:latin typeface="+mn-lt"/>
                <a:ea typeface="+mn-ea"/>
                <a:cs typeface="+mn-cs"/>
              </a:rPr>
              <a:t>have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been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both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cold</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a:t>
            </a:r>
            <a:r>
              <a:rPr lang="en-US" sz="1200" kern="1200" baseline="0" dirty="0" smtClean="0">
                <a:solidFill>
                  <a:schemeClr val="tx1"/>
                </a:solidFill>
                <a:effectLst/>
                <a:latin typeface="+mn-lt"/>
                <a:ea typeface="+mn-ea"/>
                <a:cs typeface="+mn-cs"/>
              </a:rPr>
              <a:t> hot fusion reactions</a:t>
            </a:r>
          </a:p>
          <a:p>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Flerov</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Laboratory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Nuclear</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 </a:t>
            </a:r>
            <a:r>
              <a:rPr lang="ru-RU" sz="1200" kern="1200" dirty="0" err="1" smtClean="0">
                <a:solidFill>
                  <a:schemeClr val="tx1"/>
                </a:solidFill>
                <a:effectLst/>
                <a:latin typeface="+mn-lt"/>
                <a:ea typeface="+mn-ea"/>
                <a:cs typeface="+mn-cs"/>
              </a:rPr>
              <a:t>great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success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was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achieved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hot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fusion</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baseline="30000" dirty="0" smtClean="0">
                <a:solidFill>
                  <a:schemeClr val="tx1"/>
                </a:solidFill>
                <a:effectLst/>
                <a:latin typeface="+mn-lt"/>
                <a:ea typeface="+mn-ea"/>
                <a:cs typeface="+mn-cs"/>
              </a:rPr>
              <a:t>48</a:t>
            </a:r>
            <a:r>
              <a:rPr lang="ru-RU" sz="1200" kern="1200" dirty="0" smtClean="0">
                <a:solidFill>
                  <a:schemeClr val="tx1"/>
                </a:solidFill>
                <a:effectLst/>
                <a:latin typeface="+mn-lt"/>
                <a:ea typeface="+mn-ea"/>
                <a:cs typeface="+mn-cs"/>
              </a:rPr>
              <a:t>Ca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b="1"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nuclei</a:t>
            </a:r>
            <a:r>
              <a:rPr lang="ru-RU"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Unfortunately, nuclei with </a:t>
            </a:r>
            <a:r>
              <a:rPr lang="en-US" sz="1200" i="1" kern="1200" dirty="0" smtClean="0">
                <a:solidFill>
                  <a:schemeClr val="tx1"/>
                </a:solidFill>
                <a:effectLst/>
                <a:latin typeface="+mn-lt"/>
                <a:ea typeface="+mn-ea"/>
                <a:cs typeface="+mn-cs"/>
              </a:rPr>
              <a:t>Z</a:t>
            </a:r>
            <a:r>
              <a:rPr lang="en-US" sz="1200" kern="1200" dirty="0" smtClean="0">
                <a:solidFill>
                  <a:schemeClr val="tx1"/>
                </a:solidFill>
                <a:effectLst/>
                <a:latin typeface="+mn-lt"/>
                <a:ea typeface="+mn-ea"/>
                <a:cs typeface="+mn-cs"/>
              </a:rPr>
              <a:t> &gt; 118 cannot be synthesized in </a:t>
            </a:r>
            <a:r>
              <a:rPr lang="en-US" sz="1200" kern="1200" baseline="30000" dirty="0" smtClean="0">
                <a:solidFill>
                  <a:schemeClr val="tx1"/>
                </a:solidFill>
                <a:effectLst/>
                <a:latin typeface="+mn-lt"/>
                <a:ea typeface="+mn-ea"/>
                <a:cs typeface="+mn-cs"/>
              </a:rPr>
              <a:t>48</a:t>
            </a:r>
            <a:r>
              <a:rPr lang="en-US" sz="1200" kern="1200" dirty="0" smtClean="0">
                <a:solidFill>
                  <a:schemeClr val="tx1"/>
                </a:solidFill>
                <a:effectLst/>
                <a:latin typeface="+mn-lt"/>
                <a:ea typeface="+mn-ea"/>
                <a:cs typeface="+mn-cs"/>
              </a:rPr>
              <a:t>Ca-induced reactions since </a:t>
            </a:r>
            <a:r>
              <a:rPr lang="en-US" sz="1200" kern="1200" baseline="30000" dirty="0" smtClean="0">
                <a:solidFill>
                  <a:schemeClr val="tx1"/>
                </a:solidFill>
                <a:effectLst/>
                <a:latin typeface="+mn-lt"/>
                <a:ea typeface="+mn-ea"/>
                <a:cs typeface="+mn-cs"/>
              </a:rPr>
              <a:t>249</a:t>
            </a:r>
            <a:r>
              <a:rPr lang="en-US" sz="1200" kern="1200" dirty="0" smtClean="0">
                <a:solidFill>
                  <a:schemeClr val="tx1"/>
                </a:solidFill>
                <a:effectLst/>
                <a:latin typeface="+mn-lt"/>
                <a:ea typeface="+mn-ea"/>
                <a:cs typeface="+mn-cs"/>
              </a:rPr>
              <a:t>Cf is the heaviest target material available for these purposes. </a:t>
            </a:r>
          </a:p>
          <a:p>
            <a:r>
              <a:rPr lang="ru-RU" sz="1200" kern="1200" dirty="0" err="1" smtClean="0">
                <a:solidFill>
                  <a:schemeClr val="tx1"/>
                </a:solidFill>
                <a:effectLst/>
                <a:latin typeface="+mn-lt"/>
                <a:ea typeface="+mn-ea"/>
                <a:cs typeface="+mn-cs"/>
              </a:rPr>
              <a:t>One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possible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pathways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to</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synthesize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new</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isotopes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superheavy</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elements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i="1" kern="1200" dirty="0" smtClean="0">
                <a:solidFill>
                  <a:schemeClr val="tx1"/>
                </a:solidFill>
                <a:effectLst/>
                <a:latin typeface="+mn-lt"/>
                <a:ea typeface="+mn-ea"/>
                <a:cs typeface="+mn-cs"/>
              </a:rPr>
              <a:t>Z </a:t>
            </a:r>
            <a:r>
              <a:rPr lang="ru-RU" sz="1200" kern="1200" dirty="0" smtClean="0">
                <a:solidFill>
                  <a:schemeClr val="tx1"/>
                </a:solidFill>
                <a:effectLst/>
                <a:latin typeface="+mn-lt"/>
                <a:ea typeface="+mn-ea"/>
                <a:cs typeface="+mn-cs"/>
              </a:rPr>
              <a:t>= 118</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-126</a:t>
            </a:r>
            <a:r>
              <a:rPr lang="en-US" sz="1200"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the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reactions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of</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actinide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targets</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with</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Ti</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 </a:t>
            </a:r>
            <a:r>
              <a:rPr lang="ru-RU" sz="1200" kern="1200" dirty="0" err="1" smtClean="0">
                <a:solidFill>
                  <a:schemeClr val="tx1"/>
                </a:solidFill>
                <a:effectLst/>
                <a:latin typeface="+mn-lt"/>
                <a:ea typeface="+mn-ea"/>
                <a:cs typeface="+mn-cs"/>
              </a:rPr>
              <a:t>Fe</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and</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Ni</a:t>
            </a:r>
            <a:r>
              <a:rPr lang="ru-RU" sz="1200" kern="1200" dirty="0" smtClean="0">
                <a:solidFill>
                  <a:schemeClr val="tx1"/>
                </a:solidFill>
                <a:effectLst/>
                <a:latin typeface="+mn-lt"/>
                <a:ea typeface="+mn-ea"/>
                <a:cs typeface="+mn-cs"/>
              </a:rPr>
              <a:t> </a:t>
            </a:r>
            <a:r>
              <a:rPr lang="ru-RU" sz="1200" kern="1200" dirty="0" err="1" smtClean="0">
                <a:solidFill>
                  <a:schemeClr val="tx1"/>
                </a:solidFill>
                <a:effectLst/>
                <a:latin typeface="+mn-lt"/>
                <a:ea typeface="+mn-ea"/>
                <a:cs typeface="+mn-cs"/>
              </a:rPr>
              <a:t>ions</a:t>
            </a:r>
            <a:r>
              <a:rPr lang="ru-RU" sz="1200" kern="1200" dirty="0" smtClean="0">
                <a:solidFill>
                  <a:schemeClr val="tx1"/>
                </a:solidFill>
                <a:effectLst/>
                <a:latin typeface="+mn-lt"/>
                <a:ea typeface="+mn-ea"/>
                <a:cs typeface="+mn-cs"/>
              </a:rPr>
              <a:t>. </a:t>
            </a:r>
            <a:endParaRPr lang="ru-RU" dirty="0" smtClean="0"/>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interest in damped collisions of heavy nuclei is conditioned by the necessity to find new ways to produce neutron-rich </a:t>
            </a:r>
            <a:r>
              <a:rPr lang="en-US" sz="1200" kern="1200" dirty="0" err="1" smtClean="0">
                <a:solidFill>
                  <a:schemeClr val="tx1"/>
                </a:solidFill>
                <a:effectLst/>
                <a:latin typeface="+mn-lt"/>
                <a:ea typeface="+mn-ea"/>
                <a:cs typeface="+mn-cs"/>
              </a:rPr>
              <a:t>superheavy</a:t>
            </a:r>
            <a:r>
              <a:rPr lang="en-US" sz="1200" kern="1200" dirty="0" smtClean="0">
                <a:solidFill>
                  <a:schemeClr val="tx1"/>
                </a:solidFill>
                <a:effectLst/>
                <a:latin typeface="+mn-lt"/>
                <a:ea typeface="+mn-ea"/>
                <a:cs typeface="+mn-cs"/>
              </a:rPr>
              <a:t> elements (SHE). Few years ago the inverse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quasifission</a:t>
            </a:r>
            <a:r>
              <a:rPr lang="en-US" sz="1200" kern="1200" dirty="0" smtClean="0">
                <a:solidFill>
                  <a:schemeClr val="tx1"/>
                </a:solidFill>
                <a:effectLst/>
                <a:latin typeface="+mn-lt"/>
                <a:ea typeface="+mn-ea"/>
                <a:cs typeface="+mn-cs"/>
              </a:rPr>
              <a:t> (QF) process, was proposed to produce SHE in the collisions of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[1]. The low-energy damped collisions of intermediate mass nuclei are less difficult for experimental study than the reactions with </a:t>
            </a:r>
            <a:r>
              <a:rPr lang="en-US" sz="1200" kern="1200" dirty="0" err="1" smtClean="0">
                <a:solidFill>
                  <a:schemeClr val="tx1"/>
                </a:solidFill>
                <a:effectLst/>
                <a:latin typeface="+mn-lt"/>
                <a:ea typeface="+mn-ea"/>
                <a:cs typeface="+mn-cs"/>
              </a:rPr>
              <a:t>transactinides</a:t>
            </a:r>
            <a:r>
              <a:rPr lang="en-US" sz="1200" kern="1200" dirty="0" smtClean="0">
                <a:solidFill>
                  <a:schemeClr val="tx1"/>
                </a:solidFill>
                <a:effectLst/>
                <a:latin typeface="+mn-lt"/>
                <a:ea typeface="+mn-ea"/>
                <a:cs typeface="+mn-cs"/>
              </a:rPr>
              <a:t>. One may expect that the </a:t>
            </a:r>
            <a:r>
              <a:rPr lang="en-US" sz="1200" kern="1200" dirty="0" err="1" smtClean="0">
                <a:solidFill>
                  <a:schemeClr val="tx1"/>
                </a:solidFill>
                <a:effectLst/>
                <a:latin typeface="+mn-lt"/>
                <a:ea typeface="+mn-ea"/>
                <a:cs typeface="+mn-cs"/>
              </a:rPr>
              <a:t>antisymmetrizing</a:t>
            </a:r>
            <a:r>
              <a:rPr lang="en-US" sz="1200" kern="1200" dirty="0" smtClean="0">
                <a:solidFill>
                  <a:schemeClr val="tx1"/>
                </a:solidFill>
                <a:effectLst/>
                <a:latin typeface="+mn-lt"/>
                <a:ea typeface="+mn-ea"/>
                <a:cs typeface="+mn-cs"/>
              </a:rPr>
              <a:t> shell effect will be similar in both cases [2].</a:t>
            </a:r>
          </a:p>
          <a:p>
            <a:r>
              <a:rPr lang="en-US" sz="1200" kern="1200" dirty="0" smtClean="0">
                <a:solidFill>
                  <a:schemeClr val="tx1"/>
                </a:solidFill>
                <a:effectLst/>
                <a:latin typeface="+mn-lt"/>
                <a:ea typeface="+mn-ea"/>
                <a:cs typeface="+mn-cs"/>
              </a:rPr>
              <a:t>To study the role of shell effects in inverse QF, the binary reaction channels in the reactions </a:t>
            </a:r>
            <a:r>
              <a:rPr lang="en-US" sz="1200" kern="1200" baseline="30000" dirty="0" smtClean="0">
                <a:solidFill>
                  <a:schemeClr val="tx1"/>
                </a:solidFill>
                <a:effectLst/>
                <a:latin typeface="+mn-lt"/>
                <a:ea typeface="+mn-ea"/>
                <a:cs typeface="+mn-cs"/>
              </a:rPr>
              <a:t>156,160</a:t>
            </a:r>
            <a:r>
              <a:rPr lang="en-US" sz="1200" kern="1200" dirty="0" smtClean="0">
                <a:solidFill>
                  <a:schemeClr val="tx1"/>
                </a:solidFill>
                <a:effectLst/>
                <a:latin typeface="+mn-lt"/>
                <a:ea typeface="+mn-ea"/>
                <a:cs typeface="+mn-cs"/>
              </a:rPr>
              <a:t>Gd + </a:t>
            </a:r>
            <a:r>
              <a:rPr lang="en-US" sz="1200" kern="1200" baseline="30000" dirty="0" smtClean="0">
                <a:solidFill>
                  <a:schemeClr val="tx1"/>
                </a:solidFill>
                <a:effectLst/>
                <a:latin typeface="+mn-lt"/>
                <a:ea typeface="+mn-ea"/>
                <a:cs typeface="+mn-cs"/>
              </a:rPr>
              <a:t>186</a:t>
            </a:r>
            <a:r>
              <a:rPr lang="en-US" sz="1200" kern="1200" dirty="0" smtClean="0">
                <a:solidFill>
                  <a:schemeClr val="tx1"/>
                </a:solidFill>
                <a:effectLst/>
                <a:latin typeface="+mn-lt"/>
                <a:ea typeface="+mn-ea"/>
                <a:cs typeface="+mn-cs"/>
              </a:rPr>
              <a:t>W at the Coulomb barrier energy have been investigated. In these reactions the projectile and target nuclei are located between the closed shells with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50,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82 (double magic tin) and </a:t>
            </a:r>
            <a:r>
              <a:rPr lang="en-US" sz="1200" i="1" kern="1200" dirty="0" smtClean="0">
                <a:solidFill>
                  <a:schemeClr val="tx1"/>
                </a:solidFill>
                <a:effectLst/>
                <a:latin typeface="+mn-lt"/>
                <a:ea typeface="+mn-ea"/>
                <a:cs typeface="+mn-cs"/>
              </a:rPr>
              <a:t>Z </a:t>
            </a:r>
            <a:r>
              <a:rPr lang="en-US" sz="1200" kern="1200" dirty="0" smtClean="0">
                <a:solidFill>
                  <a:schemeClr val="tx1"/>
                </a:solidFill>
                <a:effectLst/>
                <a:latin typeface="+mn-lt"/>
                <a:ea typeface="+mn-ea"/>
                <a:cs typeface="+mn-cs"/>
              </a:rPr>
              <a:t>= 82, </a:t>
            </a:r>
            <a:r>
              <a:rPr lang="en-US" sz="1200" i="1" kern="1200" dirty="0" smtClean="0">
                <a:solidFill>
                  <a:schemeClr val="tx1"/>
                </a:solidFill>
                <a:effectLst/>
                <a:latin typeface="+mn-lt"/>
                <a:ea typeface="+mn-ea"/>
                <a:cs typeface="+mn-cs"/>
              </a:rPr>
              <a:t>N </a:t>
            </a:r>
            <a:r>
              <a:rPr lang="en-US" sz="1200" kern="1200" dirty="0" smtClean="0">
                <a:solidFill>
                  <a:schemeClr val="tx1"/>
                </a:solidFill>
                <a:effectLst/>
                <a:latin typeface="+mn-lt"/>
                <a:ea typeface="+mn-ea"/>
                <a:cs typeface="+mn-cs"/>
              </a:rPr>
              <a:t>= 126 (double magic lead) which should play a significant role in the nucleon transfer process. To form lead-like fragment the projectile nucleus has to transfer about 22 nucleons to the target.</a:t>
            </a: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35</a:t>
            </a:fld>
            <a:endParaRPr lang="ru-RU">
              <a:solidFill>
                <a:prstClr val="black"/>
              </a:solidFill>
            </a:endParaRPr>
          </a:p>
        </p:txBody>
      </p:sp>
    </p:spTree>
    <p:extLst>
      <p:ext uri="{BB962C8B-B14F-4D97-AF65-F5344CB8AC3E}">
        <p14:creationId xmlns:p14="http://schemas.microsoft.com/office/powerpoint/2010/main" val="1250967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72CB04D-25A7-4AD9-8C30-A5DFD3B7B3C9}" type="slidenum">
              <a:rPr lang="ru-RU" smtClean="0">
                <a:solidFill>
                  <a:prstClr val="black"/>
                </a:solidFill>
              </a:rPr>
              <a:pPr/>
              <a:t>37</a:t>
            </a:fld>
            <a:endParaRPr lang="ru-RU">
              <a:solidFill>
                <a:prstClr val="black"/>
              </a:solidFill>
            </a:endParaRPr>
          </a:p>
        </p:txBody>
      </p:sp>
    </p:spTree>
    <p:extLst>
      <p:ext uri="{BB962C8B-B14F-4D97-AF65-F5344CB8AC3E}">
        <p14:creationId xmlns:p14="http://schemas.microsoft.com/office/powerpoint/2010/main" val="207124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In 2015, in the framework of the collaboration between the FLNR (JINR) and IN2P3 - GANIL (Caen, France) a test experiment of a few UT's (T14-02) has been performed in G2 cave. The mass and energy distributions of fragments in the reaction </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 + </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 at an energy of 6.2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/nucleon (Fig.(a)) have been measured using the double-arm time-of-flight spectrometer CORSET [4]. The high time and position resolutions of the spectrometer allow to investigate the fine structures in mass-energy and angular distributions of reaction products obtained in the heavy-ions-induced reactions. The obtained results show that the parameters of the spectrometer are appropriate for the investigation of the mass and energy distributions of the fragments formed in the reaction </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a:t>
            </a:r>
            <a:r>
              <a:rPr lang="en-US" sz="1200" kern="1200" baseline="30000" dirty="0" smtClean="0">
                <a:solidFill>
                  <a:schemeClr val="tx1"/>
                </a:solidFill>
                <a:latin typeface="+mn-lt"/>
                <a:ea typeface="+mn-ea"/>
                <a:cs typeface="+mn-cs"/>
              </a:rPr>
              <a:t>238</a:t>
            </a:r>
            <a:r>
              <a:rPr lang="en-US" sz="1200" kern="1200" dirty="0" smtClean="0">
                <a:solidFill>
                  <a:schemeClr val="tx1"/>
                </a:solidFill>
                <a:latin typeface="+mn-lt"/>
                <a:ea typeface="+mn-ea"/>
                <a:cs typeface="+mn-cs"/>
              </a:rPr>
              <a:t>U.  The obtained experimental cross sections of fragments lighter than uranium are in a good agreement with the measurements performed with VAMOS spectrometer that proves the reliability of the measured mass distribution (Fig.(b)). In our measurements the cross section of the formation of </a:t>
            </a:r>
            <a:r>
              <a:rPr lang="en-US" sz="1200" kern="1200" dirty="0" err="1" smtClean="0">
                <a:solidFill>
                  <a:schemeClr val="tx1"/>
                </a:solidFill>
                <a:latin typeface="+mn-lt"/>
                <a:ea typeface="+mn-ea"/>
                <a:cs typeface="+mn-cs"/>
              </a:rPr>
              <a:t>transuranuim</a:t>
            </a:r>
            <a:r>
              <a:rPr lang="en-US" sz="1200" kern="1200" dirty="0" smtClean="0">
                <a:solidFill>
                  <a:schemeClr val="tx1"/>
                </a:solidFill>
                <a:latin typeface="+mn-lt"/>
                <a:ea typeface="+mn-ea"/>
                <a:cs typeface="+mn-cs"/>
              </a:rPr>
              <a:t> fragments was extended up to the fragments with masses 255 u. Fig.(b).  The obtained cross section for these fragments is about 100 </a:t>
            </a:r>
            <a:r>
              <a:rPr lang="en-US" sz="1200" kern="1200" dirty="0" err="1" smtClean="0">
                <a:solidFill>
                  <a:schemeClr val="tx1"/>
                </a:solidFill>
                <a:latin typeface="+mn-lt"/>
                <a:ea typeface="+mn-ea"/>
                <a:cs typeface="+mn-cs"/>
              </a:rPr>
              <a:t>microbarn</a:t>
            </a:r>
            <a:r>
              <a:rPr lang="en-US" sz="1200" kern="1200" dirty="0" smtClean="0">
                <a:solidFill>
                  <a:schemeClr val="tx1"/>
                </a:solidFill>
                <a:latin typeface="+mn-lt"/>
                <a:ea typeface="+mn-ea"/>
                <a:cs typeface="+mn-cs"/>
              </a:rPr>
              <a:t>. This test shows that the resolution of the CORSET spectrometer allows one to distinguish unambiguously the U elastic from the </a:t>
            </a:r>
            <a:r>
              <a:rPr lang="en-US" sz="1200" kern="1200" dirty="0" err="1" smtClean="0">
                <a:solidFill>
                  <a:schemeClr val="tx1"/>
                </a:solidFill>
                <a:latin typeface="+mn-lt"/>
                <a:ea typeface="+mn-ea"/>
                <a:cs typeface="+mn-cs"/>
              </a:rPr>
              <a:t>Pb</a:t>
            </a:r>
            <a:r>
              <a:rPr lang="en-US" sz="1200" kern="1200" dirty="0" smtClean="0">
                <a:solidFill>
                  <a:schemeClr val="tx1"/>
                </a:solidFill>
                <a:latin typeface="+mn-lt"/>
                <a:ea typeface="+mn-ea"/>
                <a:cs typeface="+mn-cs"/>
              </a:rPr>
              <a:t> isotopes.</a:t>
            </a:r>
            <a:endParaRPr lang="ru-RU" dirty="0"/>
          </a:p>
        </p:txBody>
      </p:sp>
      <p:sp>
        <p:nvSpPr>
          <p:cNvPr id="4" name="Номер слайда 3"/>
          <p:cNvSpPr>
            <a:spLocks noGrp="1"/>
          </p:cNvSpPr>
          <p:nvPr>
            <p:ph type="sldNum" sz="quarter" idx="10"/>
          </p:nvPr>
        </p:nvSpPr>
        <p:spPr/>
        <p:txBody>
          <a:bodyPr/>
          <a:lstStyle/>
          <a:p>
            <a:fld id="{C0684795-7BC9-44E1-921D-D0DBD57F13D5}" type="slidenum">
              <a:rPr lang="ru-RU" smtClean="0">
                <a:solidFill>
                  <a:prstClr val="black"/>
                </a:solidFill>
              </a:rPr>
              <a:pPr/>
              <a:t>42</a:t>
            </a:fld>
            <a:endParaRPr lang="ru-RU">
              <a:solidFill>
                <a:prstClr val="black"/>
              </a:solidFill>
            </a:endParaRPr>
          </a:p>
        </p:txBody>
      </p:sp>
    </p:spTree>
    <p:extLst>
      <p:ext uri="{BB962C8B-B14F-4D97-AF65-F5344CB8AC3E}">
        <p14:creationId xmlns:p14="http://schemas.microsoft.com/office/powerpoint/2010/main" val="887673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energies around the Coulomb barrier the complete fusion of two massive nuclei is </a:t>
            </a:r>
            <a:r>
              <a:rPr lang="en-US" sz="1200" b="1" kern="1200" dirty="0">
                <a:solidFill>
                  <a:schemeClr val="tx1"/>
                </a:solidFill>
                <a:effectLst/>
                <a:latin typeface="+mn-lt"/>
                <a:ea typeface="+mn-ea"/>
                <a:cs typeface="+mn-cs"/>
              </a:rPr>
              <a:t>suppressed</a:t>
            </a:r>
            <a:r>
              <a:rPr lang="en-US" sz="1200" kern="1200" dirty="0">
                <a:solidFill>
                  <a:schemeClr val="tx1"/>
                </a:solidFill>
                <a:effectLst/>
                <a:latin typeface="+mn-lt"/>
                <a:ea typeface="+mn-ea"/>
                <a:cs typeface="+mn-cs"/>
              </a:rPr>
              <a:t> by competing binary process, the </a:t>
            </a:r>
            <a:r>
              <a:rPr lang="en-US" sz="1200" b="1" kern="1200" dirty="0" err="1">
                <a:solidFill>
                  <a:schemeClr val="tx1"/>
                </a:solidFill>
                <a:effectLst/>
                <a:latin typeface="+mn-lt"/>
                <a:ea typeface="+mn-ea"/>
                <a:cs typeface="+mn-cs"/>
              </a:rPr>
              <a:t>quasifission</a:t>
            </a:r>
            <a:r>
              <a:rPr lang="en-US" sz="1200" kern="1200" dirty="0">
                <a:solidFill>
                  <a:schemeClr val="tx1"/>
                </a:solidFill>
                <a:effectLst/>
                <a:latin typeface="+mn-lt"/>
                <a:ea typeface="+mn-ea"/>
                <a:cs typeface="+mn-cs"/>
              </a:rPr>
              <a:t> (QF), in which the composite system separates in two main fragments without forming a CN.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QF happens to be the most important mechanism that prevents the formation of SHE in the fusion of heavy nuclei.</a:t>
            </a:r>
            <a:endParaRPr lang="ru-RU"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4</a:t>
            </a:fld>
            <a:endParaRPr lang="ru-RU">
              <a:solidFill>
                <a:prstClr val="black"/>
              </a:solidFill>
            </a:endParaRPr>
          </a:p>
        </p:txBody>
      </p:sp>
    </p:spTree>
    <p:extLst>
      <p:ext uri="{BB962C8B-B14F-4D97-AF65-F5344CB8AC3E}">
        <p14:creationId xmlns:p14="http://schemas.microsoft.com/office/powerpoint/2010/main" val="3472504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5EBF236-87D5-472D-B872-7B933DC0C0B7}" type="slidenum">
              <a:rPr lang="ru-RU" altLang="ru-RU" smtClean="0"/>
              <a:pPr eaLnBrk="1" hangingPunct="1">
                <a:spcBef>
                  <a:spcPct val="0"/>
                </a:spcBef>
              </a:pPr>
              <a:t>5</a:t>
            </a:fld>
            <a:endParaRPr lang="ru-RU" altLang="ru-RU"/>
          </a:p>
        </p:txBody>
      </p:sp>
      <p:sp>
        <p:nvSpPr>
          <p:cNvPr id="34819" name="Rectangle 2"/>
          <p:cNvSpPr>
            <a:spLocks noGrp="1" noRot="1" noChangeAspect="1" noChangeArrowheads="1" noTextEdit="1"/>
          </p:cNvSpPr>
          <p:nvPr>
            <p:ph type="sldImg"/>
          </p:nvPr>
        </p:nvSpPr>
        <p:spPr>
          <a:xfrm>
            <a:off x="685800" y="1143000"/>
            <a:ext cx="5486400" cy="30861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ru-RU"/>
          </a:p>
        </p:txBody>
      </p:sp>
    </p:spTree>
    <p:extLst>
      <p:ext uri="{BB962C8B-B14F-4D97-AF65-F5344CB8AC3E}">
        <p14:creationId xmlns:p14="http://schemas.microsoft.com/office/powerpoint/2010/main" val="81041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r>
              <a:rPr lang="en-GB" sz="1200" kern="1200" dirty="0">
                <a:solidFill>
                  <a:schemeClr val="tx1"/>
                </a:solidFill>
                <a:effectLst/>
                <a:latin typeface="+mn-lt"/>
                <a:ea typeface="+mn-ea"/>
                <a:cs typeface="+mn-cs"/>
              </a:rPr>
              <a:t>Cold and hot fusion reactions are characterized by a strongly different entrance channel. Cold fusion reactions involve </a:t>
            </a:r>
            <a:r>
              <a:rPr lang="en-GB" sz="1200" kern="1200" baseline="30000" dirty="0">
                <a:solidFill>
                  <a:schemeClr val="tx1"/>
                </a:solidFill>
                <a:effectLst/>
                <a:latin typeface="+mn-lt"/>
                <a:ea typeface="+mn-ea"/>
                <a:cs typeface="+mn-cs"/>
              </a:rPr>
              <a:t>208</a:t>
            </a:r>
            <a:r>
              <a:rPr lang="en-GB" sz="1200" kern="1200" dirty="0">
                <a:solidFill>
                  <a:schemeClr val="tx1"/>
                </a:solidFill>
                <a:effectLst/>
                <a:latin typeface="+mn-lt"/>
                <a:ea typeface="+mn-ea"/>
                <a:cs typeface="+mn-cs"/>
              </a:rPr>
              <a:t>Pb or </a:t>
            </a:r>
            <a:r>
              <a:rPr lang="en-GB" sz="1200" kern="1200" baseline="30000" dirty="0">
                <a:solidFill>
                  <a:schemeClr val="tx1"/>
                </a:solidFill>
                <a:effectLst/>
                <a:latin typeface="+mn-lt"/>
                <a:ea typeface="+mn-ea"/>
                <a:cs typeface="+mn-cs"/>
              </a:rPr>
              <a:t>208</a:t>
            </a:r>
            <a:r>
              <a:rPr lang="en-GB" sz="1200" kern="1200" dirty="0">
                <a:solidFill>
                  <a:schemeClr val="tx1"/>
                </a:solidFill>
                <a:effectLst/>
                <a:latin typeface="+mn-lt"/>
                <a:ea typeface="+mn-ea"/>
                <a:cs typeface="+mn-cs"/>
              </a:rPr>
              <a:t>Bi target nuclei and ER with an excitation energy of about 10-15 MeV which leads to a high survival against fission. Hot fusion reactions involve actinide target nuclei and lead to ER with excitation energy between 30 and 60 MeV, which results in higher neutron evaporation and lower survival against fission.</a:t>
            </a:r>
          </a:p>
          <a:p>
            <a:r>
              <a:rPr lang="en-GB" sz="1200" kern="1200" dirty="0">
                <a:solidFill>
                  <a:schemeClr val="tx1"/>
                </a:solidFill>
                <a:effectLst/>
                <a:latin typeface="+mn-lt"/>
                <a:ea typeface="+mn-ea"/>
                <a:cs typeface="+mn-cs"/>
              </a:rPr>
              <a:t>It is readily seen that in the transition from </a:t>
            </a:r>
            <a:r>
              <a:rPr lang="en-GB" sz="1200" kern="1200" baseline="30000" dirty="0">
                <a:solidFill>
                  <a:schemeClr val="tx1"/>
                </a:solidFill>
                <a:effectLst/>
                <a:latin typeface="+mn-lt"/>
                <a:ea typeface="+mn-ea"/>
                <a:cs typeface="+mn-cs"/>
              </a:rPr>
              <a:t>50</a:t>
            </a:r>
            <a:r>
              <a:rPr lang="en-GB" sz="1200" kern="1200" dirty="0">
                <a:solidFill>
                  <a:schemeClr val="tx1"/>
                </a:solidFill>
                <a:effectLst/>
                <a:latin typeface="+mn-lt"/>
                <a:ea typeface="+mn-ea"/>
                <a:cs typeface="+mn-cs"/>
              </a:rPr>
              <a:t>Ti to </a:t>
            </a:r>
            <a:r>
              <a:rPr lang="en-GB" sz="1200" kern="1200" baseline="30000" dirty="0">
                <a:solidFill>
                  <a:schemeClr val="tx1"/>
                </a:solidFill>
                <a:effectLst/>
                <a:latin typeface="+mn-lt"/>
                <a:ea typeface="+mn-ea"/>
                <a:cs typeface="+mn-cs"/>
              </a:rPr>
              <a:t>86</a:t>
            </a:r>
            <a:r>
              <a:rPr lang="en-GB" sz="1200" kern="1200" dirty="0">
                <a:solidFill>
                  <a:schemeClr val="tx1"/>
                </a:solidFill>
                <a:effectLst/>
                <a:latin typeface="+mn-lt"/>
                <a:ea typeface="+mn-ea"/>
                <a:cs typeface="+mn-cs"/>
              </a:rPr>
              <a:t>Kr the shape of mass-energy distributions of binary reaction fragments changes strongly due to the QF and deep-inelastic processes. For the </a:t>
            </a:r>
            <a:r>
              <a:rPr lang="en-GB" sz="1200" kern="1200" baseline="30000" dirty="0">
                <a:solidFill>
                  <a:schemeClr val="tx1"/>
                </a:solidFill>
                <a:effectLst/>
                <a:latin typeface="+mn-lt"/>
                <a:ea typeface="+mn-ea"/>
                <a:cs typeface="+mn-cs"/>
              </a:rPr>
              <a:t>50</a:t>
            </a:r>
            <a:r>
              <a:rPr lang="en-GB" sz="1200" kern="1200" dirty="0">
                <a:solidFill>
                  <a:schemeClr val="tx1"/>
                </a:solidFill>
                <a:effectLst/>
                <a:latin typeface="+mn-lt"/>
                <a:ea typeface="+mn-ea"/>
                <a:cs typeface="+mn-cs"/>
              </a:rPr>
              <a:t>Ti ion the contribution of symmetric fragments into the capture cross-section is around 60%; in the case of </a:t>
            </a:r>
            <a:r>
              <a:rPr lang="en-GB" sz="1200" kern="1200" baseline="30000" dirty="0">
                <a:solidFill>
                  <a:schemeClr val="tx1"/>
                </a:solidFill>
                <a:effectLst/>
                <a:latin typeface="+mn-lt"/>
                <a:ea typeface="+mn-ea"/>
                <a:cs typeface="+mn-cs"/>
              </a:rPr>
              <a:t>86</a:t>
            </a:r>
            <a:r>
              <a:rPr lang="en-GB" sz="1200" kern="1200" dirty="0">
                <a:solidFill>
                  <a:schemeClr val="tx1"/>
                </a:solidFill>
                <a:effectLst/>
                <a:latin typeface="+mn-lt"/>
                <a:ea typeface="+mn-ea"/>
                <a:cs typeface="+mn-cs"/>
              </a:rPr>
              <a:t>Kr QF and deep-inelastic scattering are dominant processes. </a:t>
            </a:r>
          </a:p>
          <a:p>
            <a:r>
              <a:rPr lang="en-GB" sz="1200" kern="1200" dirty="0">
                <a:solidFill>
                  <a:schemeClr val="tx1"/>
                </a:solidFill>
                <a:effectLst/>
                <a:latin typeface="+mn-lt"/>
                <a:ea typeface="+mn-ea"/>
                <a:cs typeface="+mn-cs"/>
              </a:rPr>
              <a:t>For the heaviest system </a:t>
            </a:r>
            <a:r>
              <a:rPr lang="en-GB" sz="1200" kern="1200" baseline="30000" dirty="0">
                <a:solidFill>
                  <a:schemeClr val="tx1"/>
                </a:solidFill>
                <a:effectLst/>
                <a:latin typeface="+mn-lt"/>
                <a:ea typeface="+mn-ea"/>
                <a:cs typeface="+mn-cs"/>
              </a:rPr>
              <a:t>136</a:t>
            </a:r>
            <a:r>
              <a:rPr lang="en-GB" sz="1200" kern="1200" dirty="0">
                <a:solidFill>
                  <a:schemeClr val="tx1"/>
                </a:solidFill>
                <a:effectLst/>
                <a:latin typeface="+mn-lt"/>
                <a:ea typeface="+mn-ea"/>
                <a:cs typeface="+mn-cs"/>
              </a:rPr>
              <a:t>Xe + </a:t>
            </a:r>
            <a:r>
              <a:rPr lang="en-GB" sz="1200" kern="1200" baseline="30000" dirty="0">
                <a:solidFill>
                  <a:schemeClr val="tx1"/>
                </a:solidFill>
                <a:effectLst/>
                <a:latin typeface="+mn-lt"/>
                <a:ea typeface="+mn-ea"/>
                <a:cs typeface="+mn-cs"/>
              </a:rPr>
              <a:t>208</a:t>
            </a:r>
            <a:r>
              <a:rPr lang="en-GB" sz="1200" kern="1200" dirty="0">
                <a:solidFill>
                  <a:schemeClr val="tx1"/>
                </a:solidFill>
                <a:effectLst/>
                <a:latin typeface="+mn-lt"/>
                <a:ea typeface="+mn-ea"/>
                <a:cs typeface="+mn-cs"/>
              </a:rPr>
              <a:t>Pb the main process is deep-inelastic scattering </a:t>
            </a:r>
          </a:p>
          <a:p>
            <a:r>
              <a:rPr lang="en-GB" sz="1200" kern="1200" dirty="0">
                <a:solidFill>
                  <a:schemeClr val="tx1"/>
                </a:solidFill>
                <a:effectLst/>
                <a:latin typeface="+mn-lt"/>
                <a:ea typeface="+mn-ea"/>
                <a:cs typeface="+mn-cs"/>
              </a:rPr>
              <a:t>For the hot fusion reactions induced by </a:t>
            </a:r>
            <a:r>
              <a:rPr lang="en-GB" sz="1200" kern="1200" baseline="30000" dirty="0">
                <a:solidFill>
                  <a:schemeClr val="tx1"/>
                </a:solidFill>
                <a:effectLst/>
                <a:latin typeface="+mn-lt"/>
                <a:ea typeface="+mn-ea"/>
                <a:cs typeface="+mn-cs"/>
              </a:rPr>
              <a:t>48</a:t>
            </a:r>
            <a:r>
              <a:rPr lang="en-GB" sz="1200" kern="1200" dirty="0">
                <a:solidFill>
                  <a:schemeClr val="tx1"/>
                </a:solidFill>
                <a:effectLst/>
                <a:latin typeface="+mn-lt"/>
                <a:ea typeface="+mn-ea"/>
                <a:cs typeface="+mn-cs"/>
              </a:rPr>
              <a:t>Ca ions the mass-energy distributions are similar for all the reactions: a pronounced asymmetric QF with heavy fragments near the double magic lead is observed.</a:t>
            </a:r>
          </a:p>
          <a:p>
            <a:r>
              <a:rPr lang="en-GB" sz="1200" kern="1200" dirty="0">
                <a:solidFill>
                  <a:schemeClr val="tx1"/>
                </a:solidFill>
                <a:effectLst/>
                <a:latin typeface="+mn-lt"/>
                <a:ea typeface="+mn-ea"/>
                <a:cs typeface="+mn-cs"/>
              </a:rPr>
              <a:t>The red rectangles show the regions of masses and TKE’s where the main part of CN-ﬁssion fragments is expected.</a:t>
            </a:r>
          </a:p>
          <a:p>
            <a:r>
              <a:rPr lang="en-GB" sz="1200" kern="1200" dirty="0">
                <a:solidFill>
                  <a:schemeClr val="tx1"/>
                </a:solidFill>
                <a:effectLst/>
                <a:latin typeface="+mn-lt"/>
                <a:ea typeface="+mn-ea"/>
                <a:cs typeface="+mn-cs"/>
              </a:rPr>
              <a:t>The comparison between the two sets of mass-TKE matrices shows convincingly that hot fusion reactions are more suitable for producing SHE.</a:t>
            </a:r>
            <a:endParaRPr lang="ru-RU" dirty="0"/>
          </a:p>
          <a:p>
            <a:endParaRPr lang="ru-RU" dirty="0"/>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6</a:t>
            </a:fld>
            <a:endParaRPr lang="ru-RU">
              <a:solidFill>
                <a:prstClr val="black"/>
              </a:solidFill>
            </a:endParaRPr>
          </a:p>
        </p:txBody>
      </p:sp>
    </p:spTree>
    <p:extLst>
      <p:ext uri="{BB962C8B-B14F-4D97-AF65-F5344CB8AC3E}">
        <p14:creationId xmlns:p14="http://schemas.microsoft.com/office/powerpoint/2010/main" val="2125565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747D9624-1F66-4665-8365-2E810F824E05}" type="slidenum">
              <a:rPr lang="en-US" smtClean="0"/>
              <a:t>8</a:t>
            </a:fld>
            <a:endParaRPr lang="en-US"/>
          </a:p>
        </p:txBody>
      </p:sp>
    </p:spTree>
    <p:extLst>
      <p:ext uri="{BB962C8B-B14F-4D97-AF65-F5344CB8AC3E}">
        <p14:creationId xmlns:p14="http://schemas.microsoft.com/office/powerpoint/2010/main" val="3661518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7EF5B4DB-5735-452C-A4AC-A370477B9E84}" type="slidenum">
              <a:rPr lang="ru-RU" altLang="ru-RU" smtClean="0"/>
              <a:pPr eaLnBrk="1" hangingPunct="1">
                <a:spcBef>
                  <a:spcPct val="0"/>
                </a:spcBef>
              </a:pPr>
              <a:t>9</a:t>
            </a:fld>
            <a:endParaRPr lang="ru-RU" altLang="ru-RU"/>
          </a:p>
        </p:txBody>
      </p:sp>
      <p:sp>
        <p:nvSpPr>
          <p:cNvPr id="34819" name="Rectangle 2"/>
          <p:cNvSpPr>
            <a:spLocks noGrp="1" noRot="1" noChangeAspect="1" noChangeArrowheads="1" noTextEdit="1"/>
          </p:cNvSpPr>
          <p:nvPr>
            <p:ph type="sldImg"/>
          </p:nvPr>
        </p:nvSpPr>
        <p:spPr>
          <a:xfrm>
            <a:off x="685800" y="1143000"/>
            <a:ext cx="5486400" cy="3086100"/>
          </a:xfrm>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ru-RU" dirty="0"/>
          </a:p>
        </p:txBody>
      </p:sp>
    </p:spTree>
    <p:extLst>
      <p:ext uri="{BB962C8B-B14F-4D97-AF65-F5344CB8AC3E}">
        <p14:creationId xmlns:p14="http://schemas.microsoft.com/office/powerpoint/2010/main" val="1624753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D75DD6C-A964-4C0B-8F45-D0550BFA22A9}" type="slidenum">
              <a:rPr lang="ru-RU" smtClean="0"/>
              <a:t>10</a:t>
            </a:fld>
            <a:endParaRPr lang="ru-RU"/>
          </a:p>
        </p:txBody>
      </p:sp>
    </p:spTree>
    <p:extLst>
      <p:ext uri="{BB962C8B-B14F-4D97-AF65-F5344CB8AC3E}">
        <p14:creationId xmlns:p14="http://schemas.microsoft.com/office/powerpoint/2010/main" val="3805541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685800" y="1143000"/>
            <a:ext cx="5486400" cy="3086100"/>
          </a:xfrm>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14637F2C-8338-4F23-81CD-2FFFD32A725D}" type="slidenum">
              <a:rPr lang="ru-RU" smtClean="0"/>
              <a:pPr/>
              <a:t>15</a:t>
            </a:fld>
            <a:endParaRPr lang="ru-RU"/>
          </a:p>
        </p:txBody>
      </p:sp>
    </p:spTree>
    <p:extLst>
      <p:ext uri="{BB962C8B-B14F-4D97-AF65-F5344CB8AC3E}">
        <p14:creationId xmlns:p14="http://schemas.microsoft.com/office/powerpoint/2010/main" val="2364018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60 years ago </a:t>
            </a:r>
            <a:r>
              <a:rPr lang="en-US" sz="1200" b="1" kern="1200" baseline="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existence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island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stability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region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nuclei</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Z </a:t>
            </a:r>
            <a:r>
              <a:rPr lang="ru-RU" sz="1200" kern="1200" dirty="0">
                <a:solidFill>
                  <a:schemeClr val="tx1"/>
                </a:solidFill>
                <a:effectLst/>
                <a:latin typeface="+mn-lt"/>
                <a:ea typeface="+mn-ea"/>
                <a:cs typeface="+mn-cs"/>
              </a:rPr>
              <a:t>= 114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N </a:t>
            </a:r>
            <a:r>
              <a:rPr lang="ru-RU" sz="1200" kern="1200" dirty="0">
                <a:solidFill>
                  <a:schemeClr val="tx1"/>
                </a:solidFill>
                <a:effectLst/>
                <a:latin typeface="+mn-lt"/>
                <a:ea typeface="+mn-ea"/>
                <a:cs typeface="+mn-cs"/>
              </a:rPr>
              <a:t>= 184 </a:t>
            </a:r>
            <a:r>
              <a:rPr lang="en-US" sz="1200" kern="1200" dirty="0">
                <a:solidFill>
                  <a:schemeClr val="tx1"/>
                </a:solidFill>
                <a:effectLst/>
                <a:latin typeface="+mn-lt"/>
                <a:ea typeface="+mn-ea"/>
                <a:cs typeface="+mn-cs"/>
              </a:rPr>
              <a:t>was </a:t>
            </a:r>
            <a:r>
              <a:rPr lang="ru-RU" sz="1200" kern="1200" dirty="0" err="1">
                <a:solidFill>
                  <a:schemeClr val="tx1"/>
                </a:solidFill>
                <a:effectLst/>
                <a:latin typeface="+mn-lt"/>
                <a:ea typeface="+mn-ea"/>
                <a:cs typeface="+mn-cs"/>
              </a:rPr>
              <a:t>predicted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theoretically</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Sobiczewski</a:t>
            </a:r>
            <a:r>
              <a:rPr lang="en-US" sz="1200" kern="1200" dirty="0">
                <a:solidFill>
                  <a:schemeClr val="tx1"/>
                </a:solidFill>
                <a:effectLst/>
                <a:latin typeface="+mn-lt"/>
                <a:ea typeface="+mn-ea"/>
                <a:cs typeface="+mn-cs"/>
              </a:rPr>
              <a:t>, F. A. </a:t>
            </a:r>
            <a:r>
              <a:rPr lang="en-US" sz="1200" kern="1200" dirty="0" err="1">
                <a:solidFill>
                  <a:schemeClr val="tx1"/>
                </a:solidFill>
                <a:effectLst/>
                <a:latin typeface="+mn-lt"/>
                <a:ea typeface="+mn-ea"/>
                <a:cs typeface="+mn-cs"/>
              </a:rPr>
              <a:t>Gareev</a:t>
            </a:r>
            <a:r>
              <a:rPr lang="en-US" sz="1200" kern="1200" dirty="0">
                <a:solidFill>
                  <a:schemeClr val="tx1"/>
                </a:solidFill>
                <a:effectLst/>
                <a:latin typeface="+mn-lt"/>
                <a:ea typeface="+mn-ea"/>
                <a:cs typeface="+mn-cs"/>
              </a:rPr>
              <a:t>, and B. N. </a:t>
            </a:r>
            <a:r>
              <a:rPr lang="en-US" sz="1200" kern="1200" dirty="0" err="1">
                <a:solidFill>
                  <a:schemeClr val="tx1"/>
                </a:solidFill>
                <a:effectLst/>
                <a:latin typeface="+mn-lt"/>
                <a:ea typeface="+mn-ea"/>
                <a:cs typeface="+mn-cs"/>
              </a:rPr>
              <a:t>Kalinkin</a:t>
            </a:r>
            <a:r>
              <a:rPr lang="en-US" sz="1200" kern="1200" dirty="0">
                <a:solidFill>
                  <a:schemeClr val="tx1"/>
                </a:solidFill>
                <a:effectLst/>
                <a:latin typeface="+mn-lt"/>
                <a:ea typeface="+mn-ea"/>
                <a:cs typeface="+mn-cs"/>
              </a:rPr>
              <a:t>, Phys. </a:t>
            </a:r>
            <a:r>
              <a:rPr lang="en-US" sz="1200" kern="1200" dirty="0" err="1">
                <a:solidFill>
                  <a:schemeClr val="tx1"/>
                </a:solidFill>
                <a:effectLst/>
                <a:latin typeface="+mn-lt"/>
                <a:ea typeface="+mn-ea"/>
                <a:cs typeface="+mn-cs"/>
              </a:rPr>
              <a:t>Lett</a:t>
            </a:r>
            <a:r>
              <a:rPr lang="en-US" sz="1200" kern="1200" dirty="0">
                <a:solidFill>
                  <a:schemeClr val="tx1"/>
                </a:solidFill>
                <a:effectLst/>
                <a:latin typeface="+mn-lt"/>
                <a:ea typeface="+mn-ea"/>
                <a:cs typeface="+mn-cs"/>
              </a:rPr>
              <a:t>. 22, 500 (1966)]</a:t>
            </a:r>
          </a:p>
          <a:p>
            <a:r>
              <a:rPr lang="en-US" sz="1200" kern="1200" dirty="0">
                <a:solidFill>
                  <a:schemeClr val="tx1"/>
                </a:solidFill>
                <a:effectLst/>
                <a:latin typeface="+mn-lt"/>
                <a:ea typeface="+mn-ea"/>
                <a:cs typeface="+mn-cs"/>
              </a:rPr>
              <a:t>That </a:t>
            </a:r>
            <a:r>
              <a:rPr lang="ru-RU" sz="1200" kern="1200" dirty="0" err="1">
                <a:solidFill>
                  <a:schemeClr val="tx1"/>
                </a:solidFill>
                <a:effectLst/>
                <a:latin typeface="+mn-lt"/>
                <a:ea typeface="+mn-ea"/>
                <a:cs typeface="+mn-cs"/>
              </a:rPr>
              <a:t>caused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experimental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investigation</a:t>
            </a:r>
            <a:r>
              <a:rPr lang="en-US" sz="1200" kern="1200" dirty="0">
                <a:solidFill>
                  <a:schemeClr val="tx1"/>
                </a:solidFill>
                <a:effectLst/>
                <a:latin typeface="+mn-lt"/>
                <a:ea typeface="+mn-ea"/>
                <a:cs typeface="+mn-cs"/>
              </a:rPr>
              <a: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field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superheavy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element</a:t>
            </a:r>
            <a:r>
              <a:rPr lang="ru-RU" sz="1200" kern="1200" dirty="0">
                <a:solidFill>
                  <a:schemeClr val="tx1"/>
                </a:solidFill>
                <a:effectLst/>
                <a:latin typeface="+mn-lt"/>
                <a:ea typeface="+mn-ea"/>
                <a:cs typeface="+mn-cs"/>
              </a:rPr>
              <a:t> (SHE) </a:t>
            </a:r>
            <a:r>
              <a:rPr lang="ru-RU" sz="1200" kern="1200" dirty="0" err="1">
                <a:solidFill>
                  <a:schemeClr val="tx1"/>
                </a:solidFill>
                <a:effectLst/>
                <a:latin typeface="+mn-lt"/>
                <a:ea typeface="+mn-ea"/>
                <a:cs typeface="+mn-cs"/>
              </a:rPr>
              <a:t>synthesis</a:t>
            </a:r>
            <a:r>
              <a:rPr lang="ru-R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Nowadays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more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than</a:t>
            </a:r>
            <a:r>
              <a:rPr lang="ru-RU" sz="1200" kern="1200" dirty="0">
                <a:solidFill>
                  <a:schemeClr val="tx1"/>
                </a:solidFill>
                <a:effectLst/>
                <a:latin typeface="+mn-lt"/>
                <a:ea typeface="+mn-ea"/>
                <a:cs typeface="+mn-cs"/>
              </a:rPr>
              <a:t> 30 </a:t>
            </a:r>
            <a:r>
              <a:rPr lang="ru-RU" sz="1200" kern="1200" dirty="0" err="1">
                <a:solidFill>
                  <a:schemeClr val="tx1"/>
                </a:solidFill>
                <a:effectLst/>
                <a:latin typeface="+mn-lt"/>
                <a:ea typeface="+mn-ea"/>
                <a:cs typeface="+mn-cs"/>
              </a:rPr>
              <a:t>isotopes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superheavy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elements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Z</a:t>
            </a:r>
            <a:r>
              <a:rPr lang="ru-RU" sz="1200" kern="1200" dirty="0">
                <a:solidFill>
                  <a:schemeClr val="tx1"/>
                </a:solidFill>
                <a:effectLst/>
                <a:latin typeface="+mn-lt"/>
                <a:ea typeface="+mn-ea"/>
                <a:cs typeface="+mn-cs"/>
              </a:rPr>
              <a:t> = 108-118 </a:t>
            </a:r>
            <a:r>
              <a:rPr lang="ru-RU" sz="1200" kern="1200" dirty="0" err="1">
                <a:solidFill>
                  <a:schemeClr val="tx1"/>
                </a:solidFill>
                <a:effectLst/>
                <a:latin typeface="+mn-lt"/>
                <a:ea typeface="+mn-ea"/>
                <a:cs typeface="+mn-cs"/>
              </a:rPr>
              <a:t>have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been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synthesized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both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cold</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a:t>
            </a:r>
            <a:r>
              <a:rPr lang="en-US" sz="1200" kern="1200" baseline="0" dirty="0">
                <a:solidFill>
                  <a:schemeClr val="tx1"/>
                </a:solidFill>
                <a:effectLst/>
                <a:latin typeface="+mn-lt"/>
                <a:ea typeface="+mn-ea"/>
                <a:cs typeface="+mn-cs"/>
              </a:rPr>
              <a:t> hot fusion reactions</a:t>
            </a:r>
          </a:p>
          <a:p>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Flerov</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Laboratory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Reactions</a:t>
            </a:r>
            <a:r>
              <a:rPr lang="ru-RU" sz="1200" kern="1200" dirty="0">
                <a:solidFill>
                  <a:schemeClr val="tx1"/>
                </a:solidFill>
                <a:effectLst/>
                <a:latin typeface="+mn-lt"/>
                <a:ea typeface="+mn-ea"/>
                <a:cs typeface="+mn-cs"/>
              </a:rPr>
              <a:t> a </a:t>
            </a:r>
            <a:r>
              <a:rPr lang="ru-RU" sz="1200" kern="1200" dirty="0" err="1">
                <a:solidFill>
                  <a:schemeClr val="tx1"/>
                </a:solidFill>
                <a:effectLst/>
                <a:latin typeface="+mn-lt"/>
                <a:ea typeface="+mn-ea"/>
                <a:cs typeface="+mn-cs"/>
              </a:rPr>
              <a:t>great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success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was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achieved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synthesis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superheavy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elements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hot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fusion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reactions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baseline="30000" dirty="0">
                <a:solidFill>
                  <a:schemeClr val="tx1"/>
                </a:solidFill>
                <a:effectLst/>
                <a:latin typeface="+mn-lt"/>
                <a:ea typeface="+mn-ea"/>
                <a:cs typeface="+mn-cs"/>
              </a:rPr>
              <a:t>48</a:t>
            </a:r>
            <a:r>
              <a:rPr lang="ru-RU" sz="1200" kern="1200" dirty="0">
                <a:solidFill>
                  <a:schemeClr val="tx1"/>
                </a:solidFill>
                <a:effectLst/>
                <a:latin typeface="+mn-lt"/>
                <a:ea typeface="+mn-ea"/>
                <a:cs typeface="+mn-cs"/>
              </a:rPr>
              <a:t>Ca </a:t>
            </a:r>
            <a:r>
              <a:rPr lang="ru-RU" sz="1200" kern="1200" dirty="0" err="1">
                <a:solidFill>
                  <a:schemeClr val="tx1"/>
                </a:solidFill>
                <a:effectLst/>
                <a:latin typeface="+mn-lt"/>
                <a:ea typeface="+mn-ea"/>
                <a:cs typeface="+mn-cs"/>
              </a:rPr>
              <a:t>ions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actinide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target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nuclei</a:t>
            </a:r>
            <a:r>
              <a:rPr lang="ru-RU"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Unfortunately, nuclei with </a:t>
            </a:r>
            <a:r>
              <a:rPr lang="en-US" sz="1200" i="1" kern="1200" dirty="0">
                <a:solidFill>
                  <a:schemeClr val="tx1"/>
                </a:solidFill>
                <a:effectLst/>
                <a:latin typeface="+mn-lt"/>
                <a:ea typeface="+mn-ea"/>
                <a:cs typeface="+mn-cs"/>
              </a:rPr>
              <a:t>Z</a:t>
            </a:r>
            <a:r>
              <a:rPr lang="en-US" sz="1200" kern="1200" dirty="0">
                <a:solidFill>
                  <a:schemeClr val="tx1"/>
                </a:solidFill>
                <a:effectLst/>
                <a:latin typeface="+mn-lt"/>
                <a:ea typeface="+mn-ea"/>
                <a:cs typeface="+mn-cs"/>
              </a:rPr>
              <a:t> &gt; 118 cannot be synthesized in </a:t>
            </a:r>
            <a:r>
              <a:rPr lang="en-US" sz="1200" kern="1200" baseline="30000" dirty="0">
                <a:solidFill>
                  <a:schemeClr val="tx1"/>
                </a:solidFill>
                <a:effectLst/>
                <a:latin typeface="+mn-lt"/>
                <a:ea typeface="+mn-ea"/>
                <a:cs typeface="+mn-cs"/>
              </a:rPr>
              <a:t>48</a:t>
            </a:r>
            <a:r>
              <a:rPr lang="en-US" sz="1200" kern="1200" dirty="0">
                <a:solidFill>
                  <a:schemeClr val="tx1"/>
                </a:solidFill>
                <a:effectLst/>
                <a:latin typeface="+mn-lt"/>
                <a:ea typeface="+mn-ea"/>
                <a:cs typeface="+mn-cs"/>
              </a:rPr>
              <a:t>Ca-induced reactions since </a:t>
            </a:r>
            <a:r>
              <a:rPr lang="en-US" sz="1200" kern="1200" baseline="30000" dirty="0">
                <a:solidFill>
                  <a:schemeClr val="tx1"/>
                </a:solidFill>
                <a:effectLst/>
                <a:latin typeface="+mn-lt"/>
                <a:ea typeface="+mn-ea"/>
                <a:cs typeface="+mn-cs"/>
              </a:rPr>
              <a:t>249</a:t>
            </a:r>
            <a:r>
              <a:rPr lang="en-US" sz="1200" kern="1200" dirty="0">
                <a:solidFill>
                  <a:schemeClr val="tx1"/>
                </a:solidFill>
                <a:effectLst/>
                <a:latin typeface="+mn-lt"/>
                <a:ea typeface="+mn-ea"/>
                <a:cs typeface="+mn-cs"/>
              </a:rPr>
              <a:t>Cf is the heaviest target material available for these purposes. </a:t>
            </a:r>
          </a:p>
          <a:p>
            <a:r>
              <a:rPr lang="ru-RU" sz="1200" kern="1200" dirty="0" err="1">
                <a:solidFill>
                  <a:schemeClr val="tx1"/>
                </a:solidFill>
                <a:effectLst/>
                <a:latin typeface="+mn-lt"/>
                <a:ea typeface="+mn-ea"/>
                <a:cs typeface="+mn-cs"/>
              </a:rPr>
              <a:t>One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possible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pathways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synthesize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isotopes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superheavy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elements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Z </a:t>
            </a:r>
            <a:r>
              <a:rPr lang="ru-RU" sz="1200" kern="1200" dirty="0">
                <a:solidFill>
                  <a:schemeClr val="tx1"/>
                </a:solidFill>
                <a:effectLst/>
                <a:latin typeface="+mn-lt"/>
                <a:ea typeface="+mn-ea"/>
                <a:cs typeface="+mn-cs"/>
              </a:rPr>
              <a:t>= 118</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-126</a:t>
            </a:r>
            <a:r>
              <a:rPr lang="en-US" sz="1200" kern="1200" dirty="0">
                <a:solidFill>
                  <a:schemeClr val="tx1"/>
                </a:solidFill>
                <a:effectLst/>
                <a:latin typeface="+mn-lt"/>
                <a:ea typeface="+mn-ea"/>
                <a:cs typeface="+mn-cs"/>
              </a:rPr>
              <a:t> </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reactions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actinide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targets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Ti</a:t>
            </a:r>
            <a:r>
              <a:rPr lang="ru-RU"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 </a:t>
            </a:r>
            <a:r>
              <a:rPr lang="ru-RU" sz="1200" kern="1200" dirty="0" err="1">
                <a:solidFill>
                  <a:schemeClr val="tx1"/>
                </a:solidFill>
                <a:effectLst/>
                <a:latin typeface="+mn-lt"/>
                <a:ea typeface="+mn-ea"/>
                <a:cs typeface="+mn-cs"/>
              </a:rPr>
              <a:t>Fe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Ni</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ions</a:t>
            </a:r>
            <a:r>
              <a:rPr lang="ru-RU" sz="1200" kern="1200" dirty="0">
                <a:solidFill>
                  <a:schemeClr val="tx1"/>
                </a:solidFill>
                <a:effectLst/>
                <a:latin typeface="+mn-lt"/>
                <a:ea typeface="+mn-ea"/>
                <a:cs typeface="+mn-cs"/>
              </a:rPr>
              <a:t>. </a:t>
            </a:r>
            <a:endParaRPr lang="ru-RU"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interest in damped collisions of heavy nuclei is conditioned by the necessity to find new ways to produce neutron-rich </a:t>
            </a:r>
            <a:r>
              <a:rPr lang="en-US" sz="1200" kern="1200" dirty="0" err="1">
                <a:solidFill>
                  <a:schemeClr val="tx1"/>
                </a:solidFill>
                <a:effectLst/>
                <a:latin typeface="+mn-lt"/>
                <a:ea typeface="+mn-ea"/>
                <a:cs typeface="+mn-cs"/>
              </a:rPr>
              <a:t>superheavy</a:t>
            </a:r>
            <a:r>
              <a:rPr lang="en-US" sz="1200" kern="1200" dirty="0">
                <a:solidFill>
                  <a:schemeClr val="tx1"/>
                </a:solidFill>
                <a:effectLst/>
                <a:latin typeface="+mn-lt"/>
                <a:ea typeface="+mn-ea"/>
                <a:cs typeface="+mn-cs"/>
              </a:rPr>
              <a:t> elements (SHE). Few years ago the inverse (</a:t>
            </a:r>
            <a:r>
              <a:rPr lang="en-US" sz="1200" kern="1200" dirty="0" err="1">
                <a:solidFill>
                  <a:schemeClr val="tx1"/>
                </a:solidFill>
                <a:effectLst/>
                <a:latin typeface="+mn-lt"/>
                <a:ea typeface="+mn-ea"/>
                <a:cs typeface="+mn-cs"/>
              </a:rPr>
              <a:t>antisymmetrizing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quasifission</a:t>
            </a:r>
            <a:r>
              <a:rPr lang="en-US" sz="1200" kern="1200" dirty="0">
                <a:solidFill>
                  <a:schemeClr val="tx1"/>
                </a:solidFill>
                <a:effectLst/>
                <a:latin typeface="+mn-lt"/>
                <a:ea typeface="+mn-ea"/>
                <a:cs typeface="+mn-cs"/>
              </a:rPr>
              <a:t> (QF) process, was proposed to produce SHE in the collisions of </a:t>
            </a:r>
            <a:r>
              <a:rPr lang="en-US" sz="1200" kern="1200" dirty="0" err="1">
                <a:solidFill>
                  <a:schemeClr val="tx1"/>
                </a:solidFill>
                <a:effectLst/>
                <a:latin typeface="+mn-lt"/>
                <a:ea typeface="+mn-ea"/>
                <a:cs typeface="+mn-cs"/>
              </a:rPr>
              <a:t>transactinides</a:t>
            </a:r>
            <a:r>
              <a:rPr lang="en-US" sz="1200" kern="1200" dirty="0">
                <a:solidFill>
                  <a:schemeClr val="tx1"/>
                </a:solidFill>
                <a:effectLst/>
                <a:latin typeface="+mn-lt"/>
                <a:ea typeface="+mn-ea"/>
                <a:cs typeface="+mn-cs"/>
              </a:rPr>
              <a:t> [1]. The low-energy damped collisions of intermediate mass nuclei are less difficult for experimental study than the reactions with </a:t>
            </a:r>
            <a:r>
              <a:rPr lang="en-US" sz="1200" kern="1200" dirty="0" err="1">
                <a:solidFill>
                  <a:schemeClr val="tx1"/>
                </a:solidFill>
                <a:effectLst/>
                <a:latin typeface="+mn-lt"/>
                <a:ea typeface="+mn-ea"/>
                <a:cs typeface="+mn-cs"/>
              </a:rPr>
              <a:t>transactinides</a:t>
            </a:r>
            <a:r>
              <a:rPr lang="en-US" sz="1200" kern="1200" dirty="0">
                <a:solidFill>
                  <a:schemeClr val="tx1"/>
                </a:solidFill>
                <a:effectLst/>
                <a:latin typeface="+mn-lt"/>
                <a:ea typeface="+mn-ea"/>
                <a:cs typeface="+mn-cs"/>
              </a:rPr>
              <a:t>. One may expect that the </a:t>
            </a:r>
            <a:r>
              <a:rPr lang="en-US" sz="1200" kern="1200" dirty="0" err="1">
                <a:solidFill>
                  <a:schemeClr val="tx1"/>
                </a:solidFill>
                <a:effectLst/>
                <a:latin typeface="+mn-lt"/>
                <a:ea typeface="+mn-ea"/>
                <a:cs typeface="+mn-cs"/>
              </a:rPr>
              <a:t>antisymmetrizing</a:t>
            </a:r>
            <a:r>
              <a:rPr lang="en-US" sz="1200" kern="1200" dirty="0">
                <a:solidFill>
                  <a:schemeClr val="tx1"/>
                </a:solidFill>
                <a:effectLst/>
                <a:latin typeface="+mn-lt"/>
                <a:ea typeface="+mn-ea"/>
                <a:cs typeface="+mn-cs"/>
              </a:rPr>
              <a:t> shell effect will be similar in both cases [2].</a:t>
            </a:r>
          </a:p>
          <a:p>
            <a:r>
              <a:rPr lang="en-US" sz="1200" kern="1200" dirty="0">
                <a:solidFill>
                  <a:schemeClr val="tx1"/>
                </a:solidFill>
                <a:effectLst/>
                <a:latin typeface="+mn-lt"/>
                <a:ea typeface="+mn-ea"/>
                <a:cs typeface="+mn-cs"/>
              </a:rPr>
              <a:t>To study the role of shell effects in inverse QF, the binary reaction channels in the reactions </a:t>
            </a:r>
            <a:r>
              <a:rPr lang="en-US" sz="1200" kern="1200" baseline="30000" dirty="0">
                <a:solidFill>
                  <a:schemeClr val="tx1"/>
                </a:solidFill>
                <a:effectLst/>
                <a:latin typeface="+mn-lt"/>
                <a:ea typeface="+mn-ea"/>
                <a:cs typeface="+mn-cs"/>
              </a:rPr>
              <a:t>156,160</a:t>
            </a:r>
            <a:r>
              <a:rPr lang="en-US" sz="1200" kern="1200" dirty="0">
                <a:solidFill>
                  <a:schemeClr val="tx1"/>
                </a:solidFill>
                <a:effectLst/>
                <a:latin typeface="+mn-lt"/>
                <a:ea typeface="+mn-ea"/>
                <a:cs typeface="+mn-cs"/>
              </a:rPr>
              <a:t>Gd + </a:t>
            </a:r>
            <a:r>
              <a:rPr lang="en-US" sz="1200" kern="1200" baseline="30000" dirty="0">
                <a:solidFill>
                  <a:schemeClr val="tx1"/>
                </a:solidFill>
                <a:effectLst/>
                <a:latin typeface="+mn-lt"/>
                <a:ea typeface="+mn-ea"/>
                <a:cs typeface="+mn-cs"/>
              </a:rPr>
              <a:t>186</a:t>
            </a:r>
            <a:r>
              <a:rPr lang="en-US" sz="1200" kern="1200" dirty="0">
                <a:solidFill>
                  <a:schemeClr val="tx1"/>
                </a:solidFill>
                <a:effectLst/>
                <a:latin typeface="+mn-lt"/>
                <a:ea typeface="+mn-ea"/>
                <a:cs typeface="+mn-cs"/>
              </a:rPr>
              <a:t>W at the Coulomb barrier energy have been investigated. In these reactions the projectile and target nuclei are located between the closed shells with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 50,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 82 (double magic tin) and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 82, </a:t>
            </a:r>
            <a:r>
              <a:rPr lang="en-US" sz="1200"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 126 (double magic lead) which should play a significant role in the nucleon transfer process. To form lead-like fragment the projectile nucleus has to transfer about 22 nucleons to the target.</a:t>
            </a:r>
          </a:p>
        </p:txBody>
      </p:sp>
      <p:sp>
        <p:nvSpPr>
          <p:cNvPr id="4" name="Номер слайда 3"/>
          <p:cNvSpPr>
            <a:spLocks noGrp="1"/>
          </p:cNvSpPr>
          <p:nvPr>
            <p:ph type="sldNum" sz="quarter" idx="10"/>
          </p:nvPr>
        </p:nvSpPr>
        <p:spPr/>
        <p:txBody>
          <a:bodyPr/>
          <a:lstStyle/>
          <a:p>
            <a:fld id="{58BD6612-1D50-46CA-8183-E864C5DCFAB5}" type="slidenum">
              <a:rPr lang="ru-RU" smtClean="0">
                <a:solidFill>
                  <a:prstClr val="black"/>
                </a:solidFill>
              </a:rPr>
              <a:pPr/>
              <a:t>17</a:t>
            </a:fld>
            <a:endParaRPr lang="ru-RU">
              <a:solidFill>
                <a:prstClr val="black"/>
              </a:solidFill>
            </a:endParaRPr>
          </a:p>
        </p:txBody>
      </p:sp>
    </p:spTree>
    <p:extLst>
      <p:ext uri="{BB962C8B-B14F-4D97-AF65-F5344CB8AC3E}">
        <p14:creationId xmlns:p14="http://schemas.microsoft.com/office/powerpoint/2010/main" val="1250967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E419EE5-2738-4D95-9665-05523ED68D9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GB"/>
          </a:p>
        </p:txBody>
      </p:sp>
      <p:sp>
        <p:nvSpPr>
          <p:cNvPr id="3" name="Подзаголовок 2">
            <a:extLst>
              <a:ext uri="{FF2B5EF4-FFF2-40B4-BE49-F238E27FC236}">
                <a16:creationId xmlns="" xmlns:a16="http://schemas.microsoft.com/office/drawing/2014/main" id="{20CB19ED-8F7E-4CDC-9B86-0E1701BF62C7}"/>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ru-RU"/>
              <a:t>Образец подзаголовка</a:t>
            </a:r>
            <a:endParaRPr lang="en-GB"/>
          </a:p>
        </p:txBody>
      </p:sp>
      <p:sp>
        <p:nvSpPr>
          <p:cNvPr id="4" name="Дата 3">
            <a:extLst>
              <a:ext uri="{FF2B5EF4-FFF2-40B4-BE49-F238E27FC236}">
                <a16:creationId xmlns="" xmlns:a16="http://schemas.microsoft.com/office/drawing/2014/main" id="{CE9A3386-B320-4BF4-BB47-983EAE2C297B}"/>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D5FBAC9D-CB07-45BB-BA82-556412A59A2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96794C04-5197-4025-9B27-20804EDC72FF}"/>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52318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5A40CA1-E331-4004-8E17-BC35A0A65473}"/>
              </a:ext>
            </a:extLst>
          </p:cNvPr>
          <p:cNvSpPr>
            <a:spLocks noGrp="1"/>
          </p:cNvSpPr>
          <p:nvPr>
            <p:ph type="title"/>
          </p:nvPr>
        </p:nvSpPr>
        <p:spPr/>
        <p:txBody>
          <a:bodyPr/>
          <a:lstStyle/>
          <a:p>
            <a:r>
              <a:rPr lang="ru-RU"/>
              <a:t>Образец заголовка</a:t>
            </a:r>
            <a:endParaRPr lang="en-GB"/>
          </a:p>
        </p:txBody>
      </p:sp>
      <p:sp>
        <p:nvSpPr>
          <p:cNvPr id="3" name="Вертикальный текст 2">
            <a:extLst>
              <a:ext uri="{FF2B5EF4-FFF2-40B4-BE49-F238E27FC236}">
                <a16:creationId xmlns="" xmlns:a16="http://schemas.microsoft.com/office/drawing/2014/main" id="{0D1E9F8E-6C57-4159-8641-271F216908F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 xmlns:a16="http://schemas.microsoft.com/office/drawing/2014/main" id="{079AEF18-2C4F-454A-AEA7-ECFD459CE09A}"/>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7BD39C85-1C4B-4747-AA8C-287BF938B306}"/>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6CE088E5-7BC9-4457-B733-55FF41E0909F}"/>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25316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 xmlns:a16="http://schemas.microsoft.com/office/drawing/2014/main" id="{D896229A-C20C-451B-861C-8F093D0A0D66}"/>
              </a:ext>
            </a:extLst>
          </p:cNvPr>
          <p:cNvSpPr>
            <a:spLocks noGrp="1"/>
          </p:cNvSpPr>
          <p:nvPr>
            <p:ph type="title" orient="vert"/>
          </p:nvPr>
        </p:nvSpPr>
        <p:spPr>
          <a:xfrm>
            <a:off x="8724901" y="365125"/>
            <a:ext cx="2628900" cy="5811838"/>
          </a:xfrm>
        </p:spPr>
        <p:txBody>
          <a:bodyPr vert="eaVert"/>
          <a:lstStyle/>
          <a:p>
            <a:r>
              <a:rPr lang="ru-RU"/>
              <a:t>Образец заголовка</a:t>
            </a:r>
            <a:endParaRPr lang="en-GB"/>
          </a:p>
        </p:txBody>
      </p:sp>
      <p:sp>
        <p:nvSpPr>
          <p:cNvPr id="3" name="Вертикальный текст 2">
            <a:extLst>
              <a:ext uri="{FF2B5EF4-FFF2-40B4-BE49-F238E27FC236}">
                <a16:creationId xmlns="" xmlns:a16="http://schemas.microsoft.com/office/drawing/2014/main" id="{E83B6958-D2C3-4A1C-81FD-6DF99AAD039A}"/>
              </a:ext>
            </a:extLst>
          </p:cNvPr>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 xmlns:a16="http://schemas.microsoft.com/office/drawing/2014/main" id="{E768EA54-0474-4F1F-BF2E-972ABF95DAA4}"/>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AC64505C-872A-4704-8124-7E185716AAE9}"/>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AF2C36D7-61BF-4C20-976E-82677A6CB8EF}"/>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59999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F04ED8-E4C2-4A30-8732-D43F4FC69D48}" type="datetimeFigureOut">
              <a:rPr lang="ru-RU" smtClean="0">
                <a:solidFill>
                  <a:prstClr val="black">
                    <a:lumMod val="50000"/>
                    <a:lumOff val="50000"/>
                  </a:prstClr>
                </a:solidFill>
              </a:rPr>
              <a:pPr/>
              <a:t>24.08.2023</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706ADDB9-CEF7-4AB2-A07E-1142A0CC8039}"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8" name="Title 7"/>
          <p:cNvSpPr>
            <a:spLocks noGrp="1"/>
          </p:cNvSpPr>
          <p:nvPr>
            <p:ph type="title"/>
          </p:nvPr>
        </p:nvSpPr>
        <p:spPr/>
        <p:txBody>
          <a:bodyPr/>
          <a:lstStyle/>
          <a:p>
            <a:r>
              <a:rPr lang="ru-RU"/>
              <a:t>Образец заголовка</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Tree>
    <p:extLst>
      <p:ext uri="{BB962C8B-B14F-4D97-AF65-F5344CB8AC3E}">
        <p14:creationId xmlns:p14="http://schemas.microsoft.com/office/powerpoint/2010/main" val="79595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Заголовок, 1 большой объект и 2 маленьких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p>
            <a:r>
              <a:rPr lang="ru-RU"/>
              <a:t>Образец заголовка</a:t>
            </a:r>
          </a:p>
        </p:txBody>
      </p:sp>
      <p:sp>
        <p:nvSpPr>
          <p:cNvPr id="3" name="Содержимое 2"/>
          <p:cNvSpPr>
            <a:spLocks noGrp="1"/>
          </p:cNvSpPr>
          <p:nvPr>
            <p:ph sz="half" idx="1"/>
          </p:nvPr>
        </p:nvSpPr>
        <p:spPr>
          <a:xfrm>
            <a:off x="609600" y="1600203"/>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197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atin typeface="Calibri" pitchFamily="34" charset="0"/>
                <a:ea typeface="+mn-ea"/>
                <a:cs typeface="Arial" pitchFamily="34" charset="0"/>
              </a:defRPr>
            </a:lvl1pPr>
          </a:lstStyle>
          <a:p>
            <a:pPr>
              <a:defRPr/>
            </a:pPr>
            <a:endParaRPr lang="ru-RU">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fld id="{4F7FB9B6-DB72-4E68-8096-E71C3F4FB2E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142273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7813"/>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600203"/>
            <a:ext cx="53848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3"/>
            <a:ext cx="5384800" cy="45307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5"/>
          <p:cNvSpPr>
            <a:spLocks noGrp="1"/>
          </p:cNvSpPr>
          <p:nvPr>
            <p:ph type="dt" sz="half" idx="10"/>
          </p:nvPr>
        </p:nvSpPr>
        <p:spPr/>
        <p:txBody>
          <a:bodyPr/>
          <a:lstStyle>
            <a:lvl1pPr>
              <a:defRPr/>
            </a:lvl1pPr>
          </a:lstStyle>
          <a:p>
            <a:pPr>
              <a:defRPr/>
            </a:pPr>
            <a:endParaRPr lang="ru-RU">
              <a:solidFill>
                <a:prstClr val="black">
                  <a:tint val="75000"/>
                </a:prstClr>
              </a:solidFill>
            </a:endParaRPr>
          </a:p>
        </p:txBody>
      </p:sp>
      <p:sp>
        <p:nvSpPr>
          <p:cNvPr id="6" name="Нижний колонтитул 6"/>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7"/>
          <p:cNvSpPr>
            <a:spLocks noGrp="1"/>
          </p:cNvSpPr>
          <p:nvPr>
            <p:ph type="sldNum" sz="quarter" idx="12"/>
          </p:nvPr>
        </p:nvSpPr>
        <p:spPr/>
        <p:txBody>
          <a:bodyPr/>
          <a:lstStyle>
            <a:lvl1pPr>
              <a:defRPr/>
            </a:lvl1pPr>
          </a:lstStyle>
          <a:p>
            <a:fld id="{95E890C2-684C-4B0A-97CB-13413BBF0D65}" type="slidenum">
              <a:rPr lang="ru-RU" altLang="ru-RU">
                <a:solidFill>
                  <a:prstClr val="black">
                    <a:tint val="75000"/>
                  </a:prstClr>
                </a:solidFill>
              </a:rPr>
              <a:pPr/>
              <a:t>‹#›</a:t>
            </a:fld>
            <a:endParaRPr lang="ru-RU" altLang="ru-RU">
              <a:solidFill>
                <a:prstClr val="black">
                  <a:tint val="75000"/>
                </a:prstClr>
              </a:solidFill>
            </a:endParaRPr>
          </a:p>
        </p:txBody>
      </p:sp>
    </p:spTree>
    <p:extLst>
      <p:ext uri="{BB962C8B-B14F-4D97-AF65-F5344CB8AC3E}">
        <p14:creationId xmlns:p14="http://schemas.microsoft.com/office/powerpoint/2010/main" val="2249735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Заголовок и четыре объекта">
    <p:spTree>
      <p:nvGrpSpPr>
        <p:cNvPr id="1" name=""/>
        <p:cNvGrpSpPr/>
        <p:nvPr/>
      </p:nvGrpSpPr>
      <p:grpSpPr>
        <a:xfrm>
          <a:off x="0" y="0"/>
          <a:ext cx="0" cy="0"/>
          <a:chOff x="0" y="0"/>
          <a:chExt cx="0" cy="0"/>
        </a:xfrm>
      </p:grpSpPr>
      <p:sp>
        <p:nvSpPr>
          <p:cNvPr id="2" name="Заголовок 1"/>
          <p:cNvSpPr>
            <a:spLocks noGrp="1"/>
          </p:cNvSpPr>
          <p:nvPr>
            <p:ph type="title" sz="quarter"/>
          </p:nvPr>
        </p:nvSpPr>
        <p:spPr>
          <a:xfrm>
            <a:off x="609600" y="274638"/>
            <a:ext cx="10972800" cy="1143000"/>
          </a:xfrm>
        </p:spPr>
        <p:txBody>
          <a:bodyPr/>
          <a:lstStyle/>
          <a:p>
            <a:r>
              <a:rPr lang="ru-RU"/>
              <a:t>Образец заголовка</a:t>
            </a:r>
          </a:p>
        </p:txBody>
      </p:sp>
      <p:sp>
        <p:nvSpPr>
          <p:cNvPr id="3" name="Содержимое 2"/>
          <p:cNvSpPr>
            <a:spLocks noGrp="1"/>
          </p:cNvSpPr>
          <p:nvPr>
            <p:ph sz="quarter" idx="1"/>
          </p:nvPr>
        </p:nvSpPr>
        <p:spPr>
          <a:xfrm>
            <a:off x="609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197600" y="1600200"/>
            <a:ext cx="5384800" cy="21859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609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Содержимое 5"/>
          <p:cNvSpPr>
            <a:spLocks noGrp="1"/>
          </p:cNvSpPr>
          <p:nvPr>
            <p:ph sz="quarter" idx="4"/>
          </p:nvPr>
        </p:nvSpPr>
        <p:spPr>
          <a:xfrm>
            <a:off x="6197600" y="3938591"/>
            <a:ext cx="5384800" cy="21875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prstClr val="black">
                  <a:tint val="75000"/>
                </a:prstClr>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prstClr val="black">
                  <a:tint val="75000"/>
                </a:prstClr>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E65749-A35B-43B1-AC9B-560C7E8F6DF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8733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6452A79-9615-4DEE-9949-0B101CCB9647}"/>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 xmlns:a16="http://schemas.microsoft.com/office/drawing/2014/main" id="{7EBD5807-9077-436A-8C52-114F3F665985}"/>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 xmlns:a16="http://schemas.microsoft.com/office/drawing/2014/main" id="{06A36A5C-AE23-4D7D-9B4C-807B0D2620A3}"/>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47453AA5-43BB-4E93-A32E-9209D0E3750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304B4995-1F30-4573-92BE-FE0429C23D94}"/>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3752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CA0F5C7-C33C-42CC-BCC9-B4C407EAAA81}"/>
              </a:ext>
            </a:extLst>
          </p:cNvPr>
          <p:cNvSpPr>
            <a:spLocks noGrp="1"/>
          </p:cNvSpPr>
          <p:nvPr>
            <p:ph type="title"/>
          </p:nvPr>
        </p:nvSpPr>
        <p:spPr>
          <a:xfrm>
            <a:off x="831851" y="1709740"/>
            <a:ext cx="10515600" cy="2852737"/>
          </a:xfrm>
        </p:spPr>
        <p:txBody>
          <a:bodyPr anchor="b"/>
          <a:lstStyle>
            <a:lvl1pPr>
              <a:defRPr sz="6000"/>
            </a:lvl1pPr>
          </a:lstStyle>
          <a:p>
            <a:r>
              <a:rPr lang="ru-RU"/>
              <a:t>Образец заголовка</a:t>
            </a:r>
            <a:endParaRPr lang="en-GB"/>
          </a:p>
        </p:txBody>
      </p:sp>
      <p:sp>
        <p:nvSpPr>
          <p:cNvPr id="3" name="Текст 2">
            <a:extLst>
              <a:ext uri="{FF2B5EF4-FFF2-40B4-BE49-F238E27FC236}">
                <a16:creationId xmlns="" xmlns:a16="http://schemas.microsoft.com/office/drawing/2014/main" id="{85503EB3-BE07-48E3-B1D5-0F0AFCDBDAAB}"/>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 xmlns:a16="http://schemas.microsoft.com/office/drawing/2014/main" id="{013C448D-9A01-4964-A225-BBEDF4E144BD}"/>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5" name="Нижний колонтитул 4">
            <a:extLst>
              <a:ext uri="{FF2B5EF4-FFF2-40B4-BE49-F238E27FC236}">
                <a16:creationId xmlns="" xmlns:a16="http://schemas.microsoft.com/office/drawing/2014/main" id="{B2CC6A54-C819-4C43-BC16-36C14863BC38}"/>
              </a:ext>
            </a:extLst>
          </p:cNvPr>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a:extLst>
              <a:ext uri="{FF2B5EF4-FFF2-40B4-BE49-F238E27FC236}">
                <a16:creationId xmlns="" xmlns:a16="http://schemas.microsoft.com/office/drawing/2014/main" id="{F785A2DB-A3BE-483D-92FB-5DC70C5EE470}"/>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51092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147910-E4EB-4CC7-A16F-236465ED12EF}"/>
              </a:ext>
            </a:extLst>
          </p:cNvPr>
          <p:cNvSpPr>
            <a:spLocks noGrp="1"/>
          </p:cNvSpPr>
          <p:nvPr>
            <p:ph type="title"/>
          </p:nvPr>
        </p:nvSpPr>
        <p:spPr/>
        <p:txBody>
          <a:bodyPr/>
          <a:lstStyle/>
          <a:p>
            <a:r>
              <a:rPr lang="ru-RU"/>
              <a:t>Образец заголовка</a:t>
            </a:r>
            <a:endParaRPr lang="en-GB"/>
          </a:p>
        </p:txBody>
      </p:sp>
      <p:sp>
        <p:nvSpPr>
          <p:cNvPr id="3" name="Объект 2">
            <a:extLst>
              <a:ext uri="{FF2B5EF4-FFF2-40B4-BE49-F238E27FC236}">
                <a16:creationId xmlns="" xmlns:a16="http://schemas.microsoft.com/office/drawing/2014/main" id="{C31183DD-3733-417B-8033-73C2E12DB13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Объект 3">
            <a:extLst>
              <a:ext uri="{FF2B5EF4-FFF2-40B4-BE49-F238E27FC236}">
                <a16:creationId xmlns="" xmlns:a16="http://schemas.microsoft.com/office/drawing/2014/main" id="{CA5E7BAA-E30F-4383-A99A-DB917DA2C42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Дата 4">
            <a:extLst>
              <a:ext uri="{FF2B5EF4-FFF2-40B4-BE49-F238E27FC236}">
                <a16:creationId xmlns="" xmlns:a16="http://schemas.microsoft.com/office/drawing/2014/main" id="{6D4E0A48-9031-4D31-942A-5C37A3513ABA}"/>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AB1F75DB-2FD5-43E9-94C7-440465C9C819}"/>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E645FDC2-5C14-4169-994E-13FDACBD1EDE}"/>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62974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F4C1E43-AE0F-42E3-BA88-985511D5F9EA}"/>
              </a:ext>
            </a:extLst>
          </p:cNvPr>
          <p:cNvSpPr>
            <a:spLocks noGrp="1"/>
          </p:cNvSpPr>
          <p:nvPr>
            <p:ph type="title"/>
          </p:nvPr>
        </p:nvSpPr>
        <p:spPr>
          <a:xfrm>
            <a:off x="839788" y="365127"/>
            <a:ext cx="10515600" cy="1325563"/>
          </a:xfrm>
        </p:spPr>
        <p:txBody>
          <a:bodyPr/>
          <a:lstStyle/>
          <a:p>
            <a:r>
              <a:rPr lang="ru-RU"/>
              <a:t>Образец заголовка</a:t>
            </a:r>
            <a:endParaRPr lang="en-GB"/>
          </a:p>
        </p:txBody>
      </p:sp>
      <p:sp>
        <p:nvSpPr>
          <p:cNvPr id="3" name="Текст 2">
            <a:extLst>
              <a:ext uri="{FF2B5EF4-FFF2-40B4-BE49-F238E27FC236}">
                <a16:creationId xmlns="" xmlns:a16="http://schemas.microsoft.com/office/drawing/2014/main" id="{6FB2C78A-BB82-4BC9-A510-BED4BC8374F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4" name="Объект 3">
            <a:extLst>
              <a:ext uri="{FF2B5EF4-FFF2-40B4-BE49-F238E27FC236}">
                <a16:creationId xmlns="" xmlns:a16="http://schemas.microsoft.com/office/drawing/2014/main" id="{51F83E17-A462-4BE9-9CBE-3446B3DFEA46}"/>
              </a:ext>
            </a:extLst>
          </p:cNvPr>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5" name="Текст 4">
            <a:extLst>
              <a:ext uri="{FF2B5EF4-FFF2-40B4-BE49-F238E27FC236}">
                <a16:creationId xmlns="" xmlns:a16="http://schemas.microsoft.com/office/drawing/2014/main" id="{80F5AD15-44CD-46A8-87DC-DAAB6CF30AB3}"/>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ru-RU"/>
              <a:t>Образец текста</a:t>
            </a:r>
          </a:p>
        </p:txBody>
      </p:sp>
      <p:sp>
        <p:nvSpPr>
          <p:cNvPr id="6" name="Объект 5">
            <a:extLst>
              <a:ext uri="{FF2B5EF4-FFF2-40B4-BE49-F238E27FC236}">
                <a16:creationId xmlns="" xmlns:a16="http://schemas.microsoft.com/office/drawing/2014/main" id="{EFEF8E2E-2AD5-492E-8FE2-24E50D9C22F8}"/>
              </a:ext>
            </a:extLst>
          </p:cNvPr>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7" name="Дата 6">
            <a:extLst>
              <a:ext uri="{FF2B5EF4-FFF2-40B4-BE49-F238E27FC236}">
                <a16:creationId xmlns="" xmlns:a16="http://schemas.microsoft.com/office/drawing/2014/main" id="{BCD19363-DD94-44B5-9B32-98A542CF0DED}"/>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8" name="Нижний колонтитул 7">
            <a:extLst>
              <a:ext uri="{FF2B5EF4-FFF2-40B4-BE49-F238E27FC236}">
                <a16:creationId xmlns="" xmlns:a16="http://schemas.microsoft.com/office/drawing/2014/main" id="{9148DE43-14B8-4C9A-93C4-2073E8838F71}"/>
              </a:ext>
            </a:extLst>
          </p:cNvPr>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a:extLst>
              <a:ext uri="{FF2B5EF4-FFF2-40B4-BE49-F238E27FC236}">
                <a16:creationId xmlns="" xmlns:a16="http://schemas.microsoft.com/office/drawing/2014/main" id="{568913DC-8981-4324-94A6-72620BEFB7F9}"/>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502282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7C38173-3AD9-4F44-99BB-DC2A28F59D95}"/>
              </a:ext>
            </a:extLst>
          </p:cNvPr>
          <p:cNvSpPr>
            <a:spLocks noGrp="1"/>
          </p:cNvSpPr>
          <p:nvPr>
            <p:ph type="title"/>
          </p:nvPr>
        </p:nvSpPr>
        <p:spPr/>
        <p:txBody>
          <a:bodyPr/>
          <a:lstStyle/>
          <a:p>
            <a:r>
              <a:rPr lang="ru-RU"/>
              <a:t>Образец заголовка</a:t>
            </a:r>
            <a:endParaRPr lang="en-GB"/>
          </a:p>
        </p:txBody>
      </p:sp>
      <p:sp>
        <p:nvSpPr>
          <p:cNvPr id="3" name="Дата 2">
            <a:extLst>
              <a:ext uri="{FF2B5EF4-FFF2-40B4-BE49-F238E27FC236}">
                <a16:creationId xmlns="" xmlns:a16="http://schemas.microsoft.com/office/drawing/2014/main" id="{A0B9872B-1442-4D4D-9E28-F728FA1C5463}"/>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4" name="Нижний колонтитул 3">
            <a:extLst>
              <a:ext uri="{FF2B5EF4-FFF2-40B4-BE49-F238E27FC236}">
                <a16:creationId xmlns="" xmlns:a16="http://schemas.microsoft.com/office/drawing/2014/main" id="{0A692A50-AEF1-4C62-A3F0-21289BEC5A59}"/>
              </a:ext>
            </a:extLst>
          </p:cNvPr>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a:extLst>
              <a:ext uri="{FF2B5EF4-FFF2-40B4-BE49-F238E27FC236}">
                <a16:creationId xmlns="" xmlns:a16="http://schemas.microsoft.com/office/drawing/2014/main" id="{FC28DE22-955F-4291-A4D4-3F95FCB145FA}"/>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749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 xmlns:a16="http://schemas.microsoft.com/office/drawing/2014/main" id="{444A27F1-3ED2-474C-8550-AD8DF99AD7FA}"/>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3" name="Нижний колонтитул 2">
            <a:extLst>
              <a:ext uri="{FF2B5EF4-FFF2-40B4-BE49-F238E27FC236}">
                <a16:creationId xmlns="" xmlns:a16="http://schemas.microsoft.com/office/drawing/2014/main" id="{D86FBF3B-072F-4888-A857-309615669D1C}"/>
              </a:ext>
            </a:extLst>
          </p:cNvPr>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a:extLst>
              <a:ext uri="{FF2B5EF4-FFF2-40B4-BE49-F238E27FC236}">
                <a16:creationId xmlns="" xmlns:a16="http://schemas.microsoft.com/office/drawing/2014/main" id="{7AEE79E9-B952-4C20-8973-23ED12EBEF29}"/>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02930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ED1DB31-B11D-4419-9E37-9429FBFA2A62}"/>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Объект 2">
            <a:extLst>
              <a:ext uri="{FF2B5EF4-FFF2-40B4-BE49-F238E27FC236}">
                <a16:creationId xmlns="" xmlns:a16="http://schemas.microsoft.com/office/drawing/2014/main" id="{236A2EBC-5C5D-4CCA-9DB5-D7570E247110}"/>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Текст 3">
            <a:extLst>
              <a:ext uri="{FF2B5EF4-FFF2-40B4-BE49-F238E27FC236}">
                <a16:creationId xmlns="" xmlns:a16="http://schemas.microsoft.com/office/drawing/2014/main" id="{45CF23AC-8018-493F-9114-B468929C7C0D}"/>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EE0278D9-0484-4AB8-BA54-9B0D411E6C20}"/>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F17E41E1-2129-4C47-8ED4-B277FB4BA57C}"/>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81B91D4D-23EE-499F-B8F7-5C583E112372}"/>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93312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882E040-393F-4AF3-9038-28672B12D93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GB"/>
          </a:p>
        </p:txBody>
      </p:sp>
      <p:sp>
        <p:nvSpPr>
          <p:cNvPr id="3" name="Рисунок 2">
            <a:extLst>
              <a:ext uri="{FF2B5EF4-FFF2-40B4-BE49-F238E27FC236}">
                <a16:creationId xmlns="" xmlns:a16="http://schemas.microsoft.com/office/drawing/2014/main" id="{AA3A638F-DE5A-4507-8F1B-2902E8AF8ED1}"/>
              </a:ext>
            </a:extLst>
          </p:cNvPr>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Текст 3">
            <a:extLst>
              <a:ext uri="{FF2B5EF4-FFF2-40B4-BE49-F238E27FC236}">
                <a16:creationId xmlns="" xmlns:a16="http://schemas.microsoft.com/office/drawing/2014/main" id="{E68EE9E8-7A98-484E-A124-32F33B6D8F91}"/>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ru-RU"/>
              <a:t>Образец текста</a:t>
            </a:r>
          </a:p>
        </p:txBody>
      </p:sp>
      <p:sp>
        <p:nvSpPr>
          <p:cNvPr id="5" name="Дата 4">
            <a:extLst>
              <a:ext uri="{FF2B5EF4-FFF2-40B4-BE49-F238E27FC236}">
                <a16:creationId xmlns="" xmlns:a16="http://schemas.microsoft.com/office/drawing/2014/main" id="{3B36722D-683C-4F98-9710-5B3A8F2E3252}"/>
              </a:ext>
            </a:extLst>
          </p:cNvPr>
          <p:cNvSpPr>
            <a:spLocks noGrp="1"/>
          </p:cNvSpPr>
          <p:nvPr>
            <p:ph type="dt" sz="half" idx="10"/>
          </p:nvPr>
        </p:nvSpPr>
        <p:spPr/>
        <p:txBody>
          <a:bodyPr/>
          <a:lstStyle/>
          <a:p>
            <a:fld id="{CCE549FB-61DA-4A75-B79B-EC612AF62229}" type="datetimeFigureOut">
              <a:rPr lang="ru-RU" smtClean="0">
                <a:solidFill>
                  <a:prstClr val="black">
                    <a:tint val="75000"/>
                  </a:prstClr>
                </a:solidFill>
              </a:rPr>
              <a:pPr/>
              <a:t>24.08.2023</a:t>
            </a:fld>
            <a:endParaRPr lang="ru-RU">
              <a:solidFill>
                <a:prstClr val="black">
                  <a:tint val="75000"/>
                </a:prstClr>
              </a:solidFill>
            </a:endParaRPr>
          </a:p>
        </p:txBody>
      </p:sp>
      <p:sp>
        <p:nvSpPr>
          <p:cNvPr id="6" name="Нижний колонтитул 5">
            <a:extLst>
              <a:ext uri="{FF2B5EF4-FFF2-40B4-BE49-F238E27FC236}">
                <a16:creationId xmlns="" xmlns:a16="http://schemas.microsoft.com/office/drawing/2014/main" id="{12FA07FE-9116-44D8-8CEA-3FDC4D9CC2D7}"/>
              </a:ext>
            </a:extLst>
          </p:cNvPr>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a:extLst>
              <a:ext uri="{FF2B5EF4-FFF2-40B4-BE49-F238E27FC236}">
                <a16:creationId xmlns="" xmlns:a16="http://schemas.microsoft.com/office/drawing/2014/main" id="{0FD1DE0A-B498-4AF4-9C1A-F9B538BE22FA}"/>
              </a:ext>
            </a:extLst>
          </p:cNvPr>
          <p:cNvSpPr>
            <a:spLocks noGrp="1"/>
          </p:cNvSpPr>
          <p:nvPr>
            <p:ph type="sldNum" sz="quarter" idx="12"/>
          </p:nvPr>
        </p:nvSpPr>
        <p:spPr/>
        <p:txBody>
          <a:bodyPr/>
          <a:lstStyle/>
          <a:p>
            <a:fld id="{564A97BB-F217-4593-9CAA-FDE67140087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552076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BE50F86-2F32-4BB4-96A6-9EB7499EF02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ru-RU"/>
              <a:t>Образец заголовка</a:t>
            </a:r>
            <a:endParaRPr lang="en-GB"/>
          </a:p>
        </p:txBody>
      </p:sp>
      <p:sp>
        <p:nvSpPr>
          <p:cNvPr id="3" name="Текст 2">
            <a:extLst>
              <a:ext uri="{FF2B5EF4-FFF2-40B4-BE49-F238E27FC236}">
                <a16:creationId xmlns="" xmlns:a16="http://schemas.microsoft.com/office/drawing/2014/main" id="{409CCA59-59A4-4F73-AF88-659BA9C6EA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GB"/>
          </a:p>
        </p:txBody>
      </p:sp>
      <p:sp>
        <p:nvSpPr>
          <p:cNvPr id="4" name="Дата 3">
            <a:extLst>
              <a:ext uri="{FF2B5EF4-FFF2-40B4-BE49-F238E27FC236}">
                <a16:creationId xmlns="" xmlns:a16="http://schemas.microsoft.com/office/drawing/2014/main" id="{8885F151-072F-4AD4-A161-0CD4520D991E}"/>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31F04ED8-E4C2-4A30-8732-D43F4FC69D48}" type="datetimeFigureOut">
              <a:rPr lang="ru-RU" smtClean="0">
                <a:solidFill>
                  <a:prstClr val="black">
                    <a:lumMod val="50000"/>
                    <a:lumOff val="50000"/>
                  </a:prstClr>
                </a:solidFill>
              </a:rPr>
              <a:pPr defTabSz="914377"/>
              <a:t>24.08.2023</a:t>
            </a:fld>
            <a:endParaRPr lang="ru-RU">
              <a:solidFill>
                <a:prstClr val="black">
                  <a:lumMod val="50000"/>
                  <a:lumOff val="50000"/>
                </a:prstClr>
              </a:solidFill>
            </a:endParaRPr>
          </a:p>
        </p:txBody>
      </p:sp>
      <p:sp>
        <p:nvSpPr>
          <p:cNvPr id="5" name="Нижний колонтитул 4">
            <a:extLst>
              <a:ext uri="{FF2B5EF4-FFF2-40B4-BE49-F238E27FC236}">
                <a16:creationId xmlns="" xmlns:a16="http://schemas.microsoft.com/office/drawing/2014/main" id="{EF2EA894-1406-4FC7-99A2-0D978B86E02C}"/>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ru-RU">
              <a:solidFill>
                <a:prstClr val="black">
                  <a:lumMod val="50000"/>
                  <a:lumOff val="50000"/>
                </a:prstClr>
              </a:solidFill>
            </a:endParaRPr>
          </a:p>
        </p:txBody>
      </p:sp>
      <p:sp>
        <p:nvSpPr>
          <p:cNvPr id="6" name="Номер слайда 5">
            <a:extLst>
              <a:ext uri="{FF2B5EF4-FFF2-40B4-BE49-F238E27FC236}">
                <a16:creationId xmlns="" xmlns:a16="http://schemas.microsoft.com/office/drawing/2014/main" id="{B2021E9A-52DD-4B24-B4A5-B7315AAB247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706ADDB9-CEF7-4AB2-A07E-1142A0CC8039}" type="slidenum">
              <a:rPr lang="ru-RU" smtClean="0">
                <a:solidFill>
                  <a:prstClr val="black">
                    <a:lumMod val="50000"/>
                    <a:lumOff val="50000"/>
                  </a:prstClr>
                </a:solidFill>
              </a:rPr>
              <a:pPr defTabSz="914377"/>
              <a:t>‹#›</a:t>
            </a:fld>
            <a:endParaRPr lang="ru-RU">
              <a:solidFill>
                <a:prstClr val="black">
                  <a:lumMod val="50000"/>
                  <a:lumOff val="50000"/>
                </a:prstClr>
              </a:solidFill>
            </a:endParaRPr>
          </a:p>
        </p:txBody>
      </p:sp>
    </p:spTree>
    <p:extLst>
      <p:ext uri="{BB962C8B-B14F-4D97-AF65-F5344CB8AC3E}">
        <p14:creationId xmlns:p14="http://schemas.microsoft.com/office/powerpoint/2010/main" val="42646460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23.wmf"/><Relationship Id="rId3" Type="http://schemas.openxmlformats.org/officeDocument/2006/relationships/image" Target="../media/image25.png"/><Relationship Id="rId7" Type="http://schemas.openxmlformats.org/officeDocument/2006/relationships/image" Target="../media/image20.wmf"/><Relationship Id="rId12"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8.bin"/><Relationship Id="rId11" Type="http://schemas.openxmlformats.org/officeDocument/2006/relationships/image" Target="../media/image22.wmf"/><Relationship Id="rId5" Type="http://schemas.openxmlformats.org/officeDocument/2006/relationships/image" Target="../media/image19.wmf"/><Relationship Id="rId15" Type="http://schemas.openxmlformats.org/officeDocument/2006/relationships/image" Target="../media/image24.wmf"/><Relationship Id="rId10" Type="http://schemas.openxmlformats.org/officeDocument/2006/relationships/oleObject" Target="../embeddings/oleObject10.bin"/><Relationship Id="rId4" Type="http://schemas.openxmlformats.org/officeDocument/2006/relationships/oleObject" Target="../embeddings/oleObject7.bin"/><Relationship Id="rId9" Type="http://schemas.openxmlformats.org/officeDocument/2006/relationships/image" Target="../media/image21.wmf"/><Relationship Id="rId14" Type="http://schemas.openxmlformats.org/officeDocument/2006/relationships/oleObject" Target="../embeddings/oleObject12.bin"/></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2.xml"/><Relationship Id="rId1" Type="http://schemas.openxmlformats.org/officeDocument/2006/relationships/vmlDrawing" Target="../drawings/vmlDrawing5.vml"/><Relationship Id="rId4" Type="http://schemas.openxmlformats.org/officeDocument/2006/relationships/image" Target="../media/image32.wmf"/></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4.bin"/><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40.wm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41.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16.bin"/><Relationship Id="rId5" Type="http://schemas.microsoft.com/office/2007/relationships/hdphoto" Target="../media/hdphoto1.wdp"/><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image" Target="../media/image45.wmf"/><Relationship Id="rId5" Type="http://schemas.openxmlformats.org/officeDocument/2006/relationships/oleObject" Target="../embeddings/oleObject18.bin"/><Relationship Id="rId4" Type="http://schemas.openxmlformats.org/officeDocument/2006/relationships/image" Target="../media/image44.wmf"/></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notesSlide" Target="../notesSlides/notesSlide14.xml"/><Relationship Id="rId7" Type="http://schemas.openxmlformats.org/officeDocument/2006/relationships/image" Target="../media/image55.wmf"/><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21.bin"/><Relationship Id="rId11" Type="http://schemas.openxmlformats.org/officeDocument/2006/relationships/image" Target="../media/image58.tiff"/><Relationship Id="rId5" Type="http://schemas.openxmlformats.org/officeDocument/2006/relationships/image" Target="../media/image54.wmf"/><Relationship Id="rId10" Type="http://schemas.openxmlformats.org/officeDocument/2006/relationships/image" Target="../media/image56.wmf"/><Relationship Id="rId4" Type="http://schemas.openxmlformats.org/officeDocument/2006/relationships/oleObject" Target="../embeddings/oleObject20.bin"/><Relationship Id="rId9" Type="http://schemas.openxmlformats.org/officeDocument/2006/relationships/oleObject" Target="../embeddings/oleObject22.bin"/></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15.xml"/><Relationship Id="rId7" Type="http://schemas.openxmlformats.org/officeDocument/2006/relationships/image" Target="../media/image67.wmf"/><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oleObject" Target="../embeddings/oleObject24.bin"/><Relationship Id="rId5" Type="http://schemas.openxmlformats.org/officeDocument/2006/relationships/image" Target="../media/image66.wmf"/><Relationship Id="rId4" Type="http://schemas.openxmlformats.org/officeDocument/2006/relationships/oleObject" Target="../embeddings/oleObject23.bin"/></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0.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9.w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wmf"/><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image" Target="../media/image12.w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14.wmf"/><Relationship Id="rId4" Type="http://schemas.openxmlformats.org/officeDocument/2006/relationships/oleObject" Target="../embeddings/oleObject5.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8173" y="313899"/>
            <a:ext cx="8980227" cy="1737814"/>
          </a:xfrm>
        </p:spPr>
        <p:txBody>
          <a:bodyPr>
            <a:normAutofit fontScale="90000"/>
          </a:bodyPr>
          <a:lstStyle/>
          <a:p>
            <a:r>
              <a:rPr lang="en-US" sz="3200" b="1" dirty="0">
                <a:solidFill>
                  <a:srgbClr val="002060"/>
                </a:solidFill>
                <a:latin typeface="Times New Roman" panose="02020603050405020304" pitchFamily="18" charset="0"/>
                <a:cs typeface="Times New Roman" panose="02020603050405020304" pitchFamily="18" charset="0"/>
              </a:rPr>
              <a:t/>
            </a:r>
            <a:br>
              <a:rPr lang="en-US" sz="3200" b="1" dirty="0">
                <a:solidFill>
                  <a:srgbClr val="002060"/>
                </a:solidFill>
                <a:latin typeface="Times New Roman" panose="02020603050405020304" pitchFamily="18" charset="0"/>
                <a:cs typeface="Times New Roman" panose="02020603050405020304" pitchFamily="18" charset="0"/>
              </a:rPr>
            </a:br>
            <a:r>
              <a:rPr lang="en-US" sz="3200" b="1" dirty="0" smtClean="0">
                <a:solidFill>
                  <a:srgbClr val="002060"/>
                </a:solidFill>
                <a:latin typeface="Times New Roman" panose="02020603050405020304" pitchFamily="18" charset="0"/>
                <a:cs typeface="Times New Roman" panose="02020603050405020304" pitchFamily="18" charset="0"/>
              </a:rPr>
              <a:t/>
            </a:r>
            <a:br>
              <a:rPr lang="en-US" sz="3200" b="1" dirty="0" smtClean="0">
                <a:solidFill>
                  <a:srgbClr val="002060"/>
                </a:solidFill>
                <a:latin typeface="Times New Roman" panose="02020603050405020304" pitchFamily="18" charset="0"/>
                <a:cs typeface="Times New Roman" panose="02020603050405020304" pitchFamily="18" charset="0"/>
              </a:rPr>
            </a:br>
            <a:r>
              <a:rPr lang="en-US" sz="3200" b="1" dirty="0" smtClean="0">
                <a:solidFill>
                  <a:srgbClr val="002060"/>
                </a:solidFill>
                <a:latin typeface="Times New Roman" panose="02020603050405020304" pitchFamily="18" charset="0"/>
                <a:cs typeface="Times New Roman" panose="02020603050405020304" pitchFamily="18" charset="0"/>
              </a:rPr>
              <a:t>      NUCLEAR REACTIONS FOR SYNTHESIS OF SHE </a:t>
            </a:r>
            <a:br>
              <a:rPr lang="en-US" sz="3200" b="1" dirty="0" smtClean="0">
                <a:solidFill>
                  <a:srgbClr val="002060"/>
                </a:solidFill>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r>
            <a:br>
              <a:rPr lang="en-US" sz="3200" dirty="0" smtClean="0">
                <a:latin typeface="Times New Roman" panose="02020603050405020304" pitchFamily="18" charset="0"/>
                <a:cs typeface="Times New Roman" panose="02020603050405020304" pitchFamily="18" charset="0"/>
              </a:rPr>
            </a:br>
            <a:r>
              <a:rPr lang="en-US" sz="3200" dirty="0" smtClean="0">
                <a:latin typeface="Times New Roman" panose="02020603050405020304" pitchFamily="18" charset="0"/>
                <a:cs typeface="Times New Roman" panose="02020603050405020304" pitchFamily="18" charset="0"/>
              </a:rPr>
              <a:t>  </a:t>
            </a:r>
            <a:r>
              <a:rPr lang="en-US" sz="3600" b="1" dirty="0" smtClean="0">
                <a:solidFill>
                  <a:srgbClr val="002060"/>
                </a:solidFill>
                <a:latin typeface="Times New Roman" panose="02020603050405020304" pitchFamily="18" charset="0"/>
                <a:cs typeface="Times New Roman" panose="02020603050405020304" pitchFamily="18" charset="0"/>
              </a:rPr>
              <a:t>M.G. ITKIS</a:t>
            </a:r>
            <a:endParaRPr lang="ru-RU" sz="3600" b="1" dirty="0">
              <a:solidFill>
                <a:srgbClr val="002060"/>
              </a:solidFill>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1592239" y="5390866"/>
            <a:ext cx="9075761" cy="887104"/>
          </a:xfrm>
        </p:spPr>
        <p:txBody>
          <a:bodyPr>
            <a:normAutofit fontScale="25000" lnSpcReduction="20000"/>
          </a:bodyPr>
          <a:lstStyle/>
          <a:p>
            <a:endParaRPr lang="en-US" sz="6200" dirty="0">
              <a:solidFill>
                <a:schemeClr val="bg1"/>
              </a:solidFill>
              <a:latin typeface="Times New Roman" panose="02020603050405020304" pitchFamily="18" charset="0"/>
              <a:cs typeface="Times New Roman" panose="02020603050405020304" pitchFamily="18" charset="0"/>
            </a:endParaRPr>
          </a:p>
          <a:p>
            <a:r>
              <a:rPr lang="en-US" sz="6200" b="1" dirty="0" smtClean="0">
                <a:solidFill>
                  <a:schemeClr val="bg1"/>
                </a:solidFill>
                <a:latin typeface="Times New Roman" panose="02020603050405020304" pitchFamily="18" charset="0"/>
                <a:cs typeface="Times New Roman" panose="02020603050405020304" pitchFamily="18" charset="0"/>
              </a:rPr>
              <a:t>XV </a:t>
            </a:r>
            <a:r>
              <a:rPr lang="en-US" sz="6200" b="1" dirty="0">
                <a:solidFill>
                  <a:schemeClr val="bg1"/>
                </a:solidFill>
                <a:latin typeface="Times New Roman" panose="02020603050405020304" pitchFamily="18" charset="0"/>
                <a:cs typeface="Times New Roman" panose="02020603050405020304" pitchFamily="18" charset="0"/>
              </a:rPr>
              <a:t>International </a:t>
            </a:r>
            <a:r>
              <a:rPr lang="en-US" sz="6200" b="1" dirty="0" smtClean="0">
                <a:solidFill>
                  <a:schemeClr val="bg1"/>
                </a:solidFill>
                <a:latin typeface="Times New Roman" panose="02020603050405020304" pitchFamily="18" charset="0"/>
                <a:cs typeface="Times New Roman" panose="02020603050405020304" pitchFamily="18" charset="0"/>
              </a:rPr>
              <a:t>School-Conference</a:t>
            </a:r>
            <a:r>
              <a:rPr lang="ru-RU" sz="6200" b="1" dirty="0" smtClean="0">
                <a:solidFill>
                  <a:schemeClr val="bg1"/>
                </a:solidFill>
                <a:latin typeface="Times New Roman" panose="02020603050405020304" pitchFamily="18" charset="0"/>
                <a:cs typeface="Times New Roman" panose="02020603050405020304" pitchFamily="18" charset="0"/>
              </a:rPr>
              <a:t> </a:t>
            </a:r>
            <a:r>
              <a:rPr lang="en-US" sz="6200" b="1" dirty="0">
                <a:solidFill>
                  <a:schemeClr val="bg1"/>
                </a:solidFill>
                <a:latin typeface="Times New Roman" panose="02020603050405020304" pitchFamily="18" charset="0"/>
                <a:cs typeface="Times New Roman" panose="02020603050405020304" pitchFamily="18" charset="0"/>
              </a:rPr>
              <a:t>"Actual problems </a:t>
            </a:r>
            <a:endParaRPr lang="en-US" sz="6200" b="1" dirty="0" smtClean="0">
              <a:solidFill>
                <a:schemeClr val="bg1"/>
              </a:solidFill>
              <a:latin typeface="Times New Roman" panose="02020603050405020304" pitchFamily="18" charset="0"/>
              <a:cs typeface="Times New Roman" panose="02020603050405020304" pitchFamily="18" charset="0"/>
            </a:endParaRPr>
          </a:p>
          <a:p>
            <a:r>
              <a:rPr lang="en-US" sz="6200" b="1" dirty="0" smtClean="0">
                <a:solidFill>
                  <a:schemeClr val="bg1"/>
                </a:solidFill>
                <a:latin typeface="Times New Roman" panose="02020603050405020304" pitchFamily="18" charset="0"/>
                <a:cs typeface="Times New Roman" panose="02020603050405020304" pitchFamily="18" charset="0"/>
              </a:rPr>
              <a:t>of </a:t>
            </a:r>
            <a:r>
              <a:rPr lang="en-US" sz="6200" b="1" dirty="0">
                <a:solidFill>
                  <a:schemeClr val="bg1"/>
                </a:solidFill>
                <a:latin typeface="Times New Roman" panose="02020603050405020304" pitchFamily="18" charset="0"/>
                <a:cs typeface="Times New Roman" panose="02020603050405020304" pitchFamily="18" charset="0"/>
              </a:rPr>
              <a:t>the </a:t>
            </a:r>
            <a:r>
              <a:rPr lang="en-US" sz="6200" b="1" dirty="0" err="1">
                <a:solidFill>
                  <a:schemeClr val="bg1"/>
                </a:solidFill>
                <a:latin typeface="Times New Roman" panose="02020603050405020304" pitchFamily="18" charset="0"/>
                <a:cs typeface="Times New Roman" panose="02020603050405020304" pitchFamily="18" charset="0"/>
              </a:rPr>
              <a:t>microworld</a:t>
            </a:r>
            <a:r>
              <a:rPr lang="en-US" sz="6200" b="1">
                <a:solidFill>
                  <a:schemeClr val="bg1"/>
                </a:solidFill>
                <a:latin typeface="Times New Roman" panose="02020603050405020304" pitchFamily="18" charset="0"/>
                <a:cs typeface="Times New Roman" panose="02020603050405020304" pitchFamily="18" charset="0"/>
              </a:rPr>
              <a:t> </a:t>
            </a:r>
            <a:r>
              <a:rPr lang="en-US" sz="6200" b="1" smtClean="0">
                <a:solidFill>
                  <a:schemeClr val="bg1"/>
                </a:solidFill>
                <a:latin typeface="Times New Roman" panose="02020603050405020304" pitchFamily="18" charset="0"/>
                <a:cs typeface="Times New Roman" panose="02020603050405020304" pitchFamily="18" charset="0"/>
              </a:rPr>
              <a:t>physics"</a:t>
            </a:r>
            <a:endParaRPr lang="en-US" sz="6200" b="1" dirty="0" smtClean="0">
              <a:solidFill>
                <a:schemeClr val="bg1"/>
              </a:solidFill>
              <a:latin typeface="Times New Roman" panose="02020603050405020304" pitchFamily="18" charset="0"/>
              <a:cs typeface="Times New Roman" panose="02020603050405020304" pitchFamily="18" charset="0"/>
            </a:endParaRPr>
          </a:p>
          <a:p>
            <a:r>
              <a:rPr lang="en-US" sz="6200" b="1" dirty="0" smtClean="0">
                <a:solidFill>
                  <a:schemeClr val="bg1"/>
                </a:solidFill>
                <a:latin typeface="Times New Roman" panose="02020603050405020304" pitchFamily="18" charset="0"/>
                <a:cs typeface="Times New Roman" panose="02020603050405020304" pitchFamily="18" charset="0"/>
              </a:rPr>
              <a:t>  </a:t>
            </a:r>
            <a:r>
              <a:rPr lang="ru-RU" sz="6200" b="1" dirty="0" smtClean="0">
                <a:solidFill>
                  <a:schemeClr val="bg1"/>
                </a:solidFill>
                <a:latin typeface="Times New Roman" panose="02020603050405020304" pitchFamily="18" charset="0"/>
                <a:cs typeface="Times New Roman" panose="02020603050405020304" pitchFamily="18" charset="0"/>
              </a:rPr>
              <a:t>    </a:t>
            </a:r>
            <a:r>
              <a:rPr lang="en-US" sz="6200" b="1" dirty="0" smtClean="0">
                <a:solidFill>
                  <a:schemeClr val="bg1"/>
                </a:solidFill>
                <a:latin typeface="Times New Roman" panose="02020603050405020304" pitchFamily="18" charset="0"/>
                <a:cs typeface="Times New Roman" panose="02020603050405020304" pitchFamily="18" charset="0"/>
              </a:rPr>
              <a:t>Minsk, Belarus August 27-September 3, 2023</a:t>
            </a:r>
            <a:endParaRPr lang="ru-RU" sz="6200" b="1" dirty="0" smtClean="0">
              <a:solidFill>
                <a:schemeClr val="bg1"/>
              </a:solidFill>
              <a:latin typeface="Times New Roman" panose="02020603050405020304" pitchFamily="18" charset="0"/>
              <a:cs typeface="Times New Roman" panose="02020603050405020304" pitchFamily="18" charset="0"/>
            </a:endParaRPr>
          </a:p>
          <a:p>
            <a:endParaRPr lang="ru-RU"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6573" y="0"/>
            <a:ext cx="1055427" cy="860448"/>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064860" cy="991737"/>
          </a:xfrm>
          <a:prstGeom prst="rect">
            <a:avLst/>
          </a:prstGeom>
        </p:spPr>
      </p:pic>
    </p:spTree>
    <p:extLst>
      <p:ext uri="{BB962C8B-B14F-4D97-AF65-F5344CB8AC3E}">
        <p14:creationId xmlns:p14="http://schemas.microsoft.com/office/powerpoint/2010/main" val="13035638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 xmlns:a16="http://schemas.microsoft.com/office/drawing/2014/main" id="{FDDBB087-CEE5-423F-92C6-D332026C826D}"/>
              </a:ext>
            </a:extLst>
          </p:cNvPr>
          <p:cNvSpPr txBox="1">
            <a:spLocks/>
          </p:cNvSpPr>
          <p:nvPr/>
        </p:nvSpPr>
        <p:spPr>
          <a:xfrm>
            <a:off x="795339" y="41402"/>
            <a:ext cx="9995570" cy="114300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Mass and Energy distributions in the reactions leading to the formation of  Z=112</a:t>
            </a:r>
            <a:endParaRPr lang="ru-RU" sz="4000" b="1" dirty="0">
              <a:solidFill>
                <a:schemeClr val="accent1">
                  <a:lumMod val="75000"/>
                </a:schemeClr>
              </a:solidFill>
              <a:effectLst>
                <a:outerShdw blurRad="38100" dist="38100" dir="2700000" algn="tl">
                  <a:srgbClr val="000000">
                    <a:alpha val="43137"/>
                  </a:srgbClr>
                </a:outerShdw>
              </a:effectLst>
              <a:latin typeface="+mn-lt"/>
            </a:endParaRPr>
          </a:p>
        </p:txBody>
      </p:sp>
      <p:pic>
        <p:nvPicPr>
          <p:cNvPr id="5" name="Рисунок 4" descr="fig12_EPJ_mtke_CaU">
            <a:extLst>
              <a:ext uri="{FF2B5EF4-FFF2-40B4-BE49-F238E27FC236}">
                <a16:creationId xmlns="" xmlns:a16="http://schemas.microsoft.com/office/drawing/2014/main" id="{2E59E530-BACC-4059-A7C5-9BED04CF8710}"/>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994960" y="1245048"/>
            <a:ext cx="9795949" cy="5242364"/>
          </a:xfrm>
          <a:prstGeom prst="rect">
            <a:avLst/>
          </a:prstGeom>
          <a:ln>
            <a:solidFill>
              <a:schemeClr val="accent1"/>
            </a:solidFill>
          </a:ln>
        </p:spPr>
      </p:pic>
    </p:spTree>
    <p:extLst>
      <p:ext uri="{BB962C8B-B14F-4D97-AF65-F5344CB8AC3E}">
        <p14:creationId xmlns:p14="http://schemas.microsoft.com/office/powerpoint/2010/main" val="19768190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13_EPJ_tke_mass_CaU">
            <a:extLst>
              <a:ext uri="{FF2B5EF4-FFF2-40B4-BE49-F238E27FC236}">
                <a16:creationId xmlns="" xmlns:a16="http://schemas.microsoft.com/office/drawing/2014/main" id="{CD69203E-F478-4D0B-A1A0-126FC105D0CB}"/>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300720" y="819361"/>
            <a:ext cx="11472863" cy="4381497"/>
          </a:xfrm>
          <a:prstGeom prst="rect">
            <a:avLst/>
          </a:prstGeom>
          <a:ln w="12700">
            <a:solidFill>
              <a:schemeClr val="accent1"/>
            </a:solidFill>
          </a:ln>
        </p:spPr>
      </p:pic>
      <p:sp>
        <p:nvSpPr>
          <p:cNvPr id="5" name="TextBox 4">
            <a:extLst>
              <a:ext uri="{FF2B5EF4-FFF2-40B4-BE49-F238E27FC236}">
                <a16:creationId xmlns="" xmlns:a16="http://schemas.microsoft.com/office/drawing/2014/main" id="{60F99CA1-84F6-40F9-A240-373018044F03}"/>
              </a:ext>
            </a:extLst>
          </p:cNvPr>
          <p:cNvSpPr txBox="1"/>
          <p:nvPr/>
        </p:nvSpPr>
        <p:spPr>
          <a:xfrm>
            <a:off x="359568" y="5231391"/>
            <a:ext cx="11472864" cy="1569660"/>
          </a:xfrm>
          <a:prstGeom prst="rect">
            <a:avLst/>
          </a:prstGeom>
          <a:noFill/>
        </p:spPr>
        <p:txBody>
          <a:bodyPr wrap="square">
            <a:spAutoFit/>
          </a:bodyPr>
          <a:lstStyle/>
          <a:p>
            <a:r>
              <a:rPr lang="en-US" sz="1600" b="1" dirty="0">
                <a:solidFill>
                  <a:schemeClr val="accent1"/>
                </a:solidFill>
                <a:latin typeface="Times New Roman" panose="02020603050405020304" pitchFamily="18" charset="0"/>
                <a:ea typeface="Times New Roman" panose="02020603050405020304" pitchFamily="18" charset="0"/>
              </a:rPr>
              <a:t>(a)</a:t>
            </a:r>
            <a:r>
              <a:rPr lang="en-US" sz="1600" dirty="0">
                <a:solidFill>
                  <a:schemeClr val="accent1"/>
                </a:solidFill>
                <a:latin typeface="Times New Roman" panose="02020603050405020304" pitchFamily="18" charset="0"/>
                <a:ea typeface="Times New Roman" panose="02020603050405020304" pitchFamily="18" charset="0"/>
              </a:rPr>
              <a:t> Experimental TKE distribution of fragments (open circles) with masses A</a:t>
            </a:r>
            <a:r>
              <a:rPr lang="en-US" sz="1600" baseline="-25000" dirty="0">
                <a:solidFill>
                  <a:schemeClr val="accent1"/>
                </a:solidFill>
                <a:latin typeface="Times New Roman" panose="02020603050405020304" pitchFamily="18" charset="0"/>
                <a:ea typeface="Times New Roman" panose="02020603050405020304" pitchFamily="18" charset="0"/>
              </a:rPr>
              <a:t>CN</a:t>
            </a:r>
            <a:r>
              <a:rPr lang="en-US" sz="1600" dirty="0">
                <a:solidFill>
                  <a:schemeClr val="accent1"/>
                </a:solidFill>
                <a:latin typeface="Times New Roman" panose="02020603050405020304" pitchFamily="18" charset="0"/>
                <a:ea typeface="Times New Roman" panose="02020603050405020304" pitchFamily="18" charset="0"/>
              </a:rPr>
              <a:t>/2 ± 20 u for the </a:t>
            </a:r>
            <a:r>
              <a:rPr lang="en-US" sz="1600" baseline="30000" dirty="0">
                <a:solidFill>
                  <a:schemeClr val="accent1"/>
                </a:solidFill>
                <a:latin typeface="Times New Roman" panose="02020603050405020304" pitchFamily="18" charset="0"/>
                <a:ea typeface="Times New Roman" panose="02020603050405020304" pitchFamily="18" charset="0"/>
              </a:rPr>
              <a:t>48</a:t>
            </a:r>
            <a:r>
              <a:rPr lang="en-US" sz="1600" dirty="0">
                <a:solidFill>
                  <a:schemeClr val="accent1"/>
                </a:solidFill>
                <a:latin typeface="Times New Roman" panose="02020603050405020304" pitchFamily="18" charset="0"/>
                <a:ea typeface="Times New Roman" panose="02020603050405020304" pitchFamily="18" charset="0"/>
              </a:rPr>
              <a:t>Ca + </a:t>
            </a:r>
            <a:r>
              <a:rPr lang="en-US" sz="1600" baseline="30000" dirty="0">
                <a:solidFill>
                  <a:schemeClr val="accent1"/>
                </a:solidFill>
                <a:latin typeface="Times New Roman" panose="02020603050405020304" pitchFamily="18" charset="0"/>
                <a:ea typeface="Times New Roman" panose="02020603050405020304" pitchFamily="18" charset="0"/>
              </a:rPr>
              <a:t>238</a:t>
            </a:r>
            <a:r>
              <a:rPr lang="en-US" sz="1600" dirty="0">
                <a:solidFill>
                  <a:schemeClr val="accent1"/>
                </a:solidFill>
                <a:latin typeface="Times New Roman" panose="02020603050405020304" pitchFamily="18" charset="0"/>
                <a:ea typeface="Times New Roman" panose="02020603050405020304" pitchFamily="18" charset="0"/>
              </a:rPr>
              <a:t>U reaction at </a:t>
            </a:r>
            <a:r>
              <a:rPr lang="en-US" sz="1600" i="1" dirty="0" err="1">
                <a:solidFill>
                  <a:schemeClr val="accent1"/>
                </a:solidFill>
                <a:latin typeface="Times New Roman" panose="02020603050405020304" pitchFamily="18" charset="0"/>
                <a:ea typeface="Times New Roman" panose="02020603050405020304" pitchFamily="18" charset="0"/>
              </a:rPr>
              <a:t>E</a:t>
            </a:r>
            <a:r>
              <a:rPr lang="en-US" sz="1600" baseline="-25000" dirty="0" err="1">
                <a:solidFill>
                  <a:schemeClr val="accent1"/>
                </a:solidFill>
                <a:latin typeface="Times New Roman" panose="02020603050405020304" pitchFamily="18" charset="0"/>
                <a:ea typeface="Times New Roman" panose="02020603050405020304" pitchFamily="18" charset="0"/>
              </a:rPr>
              <a:t>lab</a:t>
            </a:r>
            <a:r>
              <a:rPr lang="en-US" sz="1600" dirty="0">
                <a:solidFill>
                  <a:schemeClr val="accent1"/>
                </a:solidFill>
                <a:latin typeface="Times New Roman" panose="02020603050405020304" pitchFamily="18" charset="0"/>
                <a:ea typeface="Times New Roman" panose="02020603050405020304" pitchFamily="18" charset="0"/>
              </a:rPr>
              <a:t> = 232 MeV</a:t>
            </a:r>
          </a:p>
          <a:p>
            <a:r>
              <a:rPr lang="en-US" sz="1600" b="1" dirty="0">
                <a:solidFill>
                  <a:schemeClr val="accent1"/>
                </a:solidFill>
                <a:latin typeface="Times New Roman" panose="02020603050405020304" pitchFamily="18" charset="0"/>
                <a:ea typeface="Times New Roman" panose="02020603050405020304" pitchFamily="18" charset="0"/>
              </a:rPr>
              <a:t>(b) </a:t>
            </a:r>
            <a:r>
              <a:rPr lang="en-US" sz="1600" dirty="0">
                <a:solidFill>
                  <a:schemeClr val="accent1"/>
                </a:solidFill>
                <a:latin typeface="Times New Roman" panose="02020603050405020304" pitchFamily="18" charset="0"/>
                <a:ea typeface="Times New Roman" panose="02020603050405020304" pitchFamily="18" charset="0"/>
              </a:rPr>
              <a:t>Experimental mass distribution for </a:t>
            </a:r>
            <a:r>
              <a:rPr lang="en-US" sz="1600" dirty="0" err="1">
                <a:solidFill>
                  <a:schemeClr val="accent1"/>
                </a:solidFill>
                <a:latin typeface="Times New Roman" panose="02020603050405020304" pitchFamily="18" charset="0"/>
                <a:ea typeface="Times New Roman" panose="02020603050405020304" pitchFamily="18" charset="0"/>
              </a:rPr>
              <a:t>fissionlike</a:t>
            </a:r>
            <a:r>
              <a:rPr lang="en-US" sz="1600" dirty="0">
                <a:solidFill>
                  <a:schemeClr val="accent1"/>
                </a:solidFill>
                <a:latin typeface="Times New Roman" panose="02020603050405020304" pitchFamily="18" charset="0"/>
                <a:ea typeface="Times New Roman" panose="02020603050405020304" pitchFamily="18" charset="0"/>
              </a:rPr>
              <a:t> fragments (open circles); estimated asymmetric QF component (dashed blue line); deduced component for CN-fission and symmetric QF </a:t>
            </a:r>
            <a:r>
              <a:rPr lang="en-US" sz="1600" dirty="0">
                <a:solidFill>
                  <a:schemeClr val="accent1"/>
                </a:solidFill>
                <a:latin typeface="Times New Roman" panose="02020603050405020304" pitchFamily="18" charset="0"/>
                <a:ea typeface="PBIPJ F+ MTSYN"/>
              </a:rPr>
              <a:t>scaled up by 5</a:t>
            </a:r>
            <a:r>
              <a:rPr lang="en-US" sz="1600" dirty="0">
                <a:solidFill>
                  <a:schemeClr val="accent1"/>
                </a:solidFill>
                <a:latin typeface="Times New Roman" panose="02020603050405020304" pitchFamily="18" charset="0"/>
                <a:ea typeface="Times New Roman" panose="02020603050405020304" pitchFamily="18" charset="0"/>
              </a:rPr>
              <a:t> (filled squares) </a:t>
            </a:r>
          </a:p>
          <a:p>
            <a:r>
              <a:rPr lang="en-US" sz="1600" b="1" dirty="0">
                <a:solidFill>
                  <a:schemeClr val="accent1"/>
                </a:solidFill>
                <a:latin typeface="Times New Roman" panose="02020603050405020304" pitchFamily="18" charset="0"/>
                <a:ea typeface="Times New Roman" panose="02020603050405020304" pitchFamily="18" charset="0"/>
              </a:rPr>
              <a:t>(c)</a:t>
            </a:r>
            <a:r>
              <a:rPr lang="en-US" sz="1600" dirty="0">
                <a:solidFill>
                  <a:schemeClr val="accent1"/>
                </a:solidFill>
                <a:latin typeface="Times New Roman" panose="02020603050405020304" pitchFamily="18" charset="0"/>
                <a:ea typeface="Times New Roman" panose="02020603050405020304" pitchFamily="18" charset="0"/>
              </a:rPr>
              <a:t> Deduced CN-fission and </a:t>
            </a:r>
            <a:r>
              <a:rPr lang="en-US" sz="1600" dirty="0" err="1">
                <a:solidFill>
                  <a:schemeClr val="accent1"/>
                </a:solidFill>
                <a:latin typeface="Times New Roman" panose="02020603050405020304" pitchFamily="18" charset="0"/>
                <a:ea typeface="Times New Roman" panose="02020603050405020304" pitchFamily="18" charset="0"/>
              </a:rPr>
              <a:t>QFsym</a:t>
            </a:r>
            <a:r>
              <a:rPr lang="en-US" sz="1600" dirty="0">
                <a:solidFill>
                  <a:schemeClr val="accent1"/>
                </a:solidFill>
                <a:latin typeface="Times New Roman" panose="02020603050405020304" pitchFamily="18" charset="0"/>
                <a:ea typeface="Times New Roman" panose="02020603050405020304" pitchFamily="18" charset="0"/>
              </a:rPr>
              <a:t> component (filled squares); dash-dot-dotted line is a Gaussian expected from the LDM; </a:t>
            </a:r>
          </a:p>
          <a:p>
            <a:r>
              <a:rPr lang="en-US" sz="1600" dirty="0">
                <a:solidFill>
                  <a:schemeClr val="accent1"/>
                </a:solidFill>
                <a:latin typeface="Times New Roman" panose="02020603050405020304" pitchFamily="18" charset="0"/>
                <a:ea typeface="Times New Roman" panose="02020603050405020304" pitchFamily="18" charset="0"/>
              </a:rPr>
              <a:t>solid green line is the calculated mass yield of </a:t>
            </a:r>
            <a:r>
              <a:rPr lang="en-US" sz="1600" baseline="30000" dirty="0">
                <a:solidFill>
                  <a:schemeClr val="accent1"/>
                </a:solidFill>
                <a:latin typeface="Times New Roman" panose="02020603050405020304" pitchFamily="18" charset="0"/>
                <a:ea typeface="Times New Roman" panose="02020603050405020304" pitchFamily="18" charset="0"/>
              </a:rPr>
              <a:t>286</a:t>
            </a:r>
            <a:r>
              <a:rPr lang="en-US" sz="1600" dirty="0">
                <a:solidFill>
                  <a:schemeClr val="accent1"/>
                </a:solidFill>
                <a:latin typeface="Times New Roman" panose="02020603050405020304" pitchFamily="18" charset="0"/>
                <a:ea typeface="Times New Roman" panose="02020603050405020304" pitchFamily="18" charset="0"/>
              </a:rPr>
              <a:t>Cn fission fragments at </a:t>
            </a:r>
            <a:r>
              <a:rPr lang="en-US" sz="1600" i="1" dirty="0">
                <a:solidFill>
                  <a:schemeClr val="accent1"/>
                </a:solidFill>
                <a:latin typeface="Times New Roman" panose="02020603050405020304" pitchFamily="18" charset="0"/>
                <a:ea typeface="Times New Roman" panose="02020603050405020304" pitchFamily="18" charset="0"/>
              </a:rPr>
              <a:t>E</a:t>
            </a:r>
            <a:r>
              <a:rPr lang="en-US" sz="1600" baseline="30000" dirty="0">
                <a:solidFill>
                  <a:schemeClr val="accent1"/>
                </a:solidFill>
                <a:latin typeface="Times New Roman" panose="02020603050405020304" pitchFamily="18" charset="0"/>
                <a:ea typeface="Times New Roman" panose="02020603050405020304" pitchFamily="18" charset="0"/>
              </a:rPr>
              <a:t>*</a:t>
            </a:r>
            <a:r>
              <a:rPr lang="en-US" sz="1600" dirty="0">
                <a:solidFill>
                  <a:schemeClr val="accent1"/>
                </a:solidFill>
                <a:latin typeface="Times New Roman" panose="02020603050405020304" pitchFamily="18" charset="0"/>
                <a:ea typeface="Times New Roman" panose="02020603050405020304" pitchFamily="18" charset="0"/>
              </a:rPr>
              <a:t> = 30 MeV from [</a:t>
            </a:r>
            <a:r>
              <a:rPr lang="en-US" sz="1600" dirty="0">
                <a:solidFill>
                  <a:schemeClr val="accent1"/>
                </a:solidFill>
                <a:latin typeface="Times New Roman" panose="02020603050405020304" pitchFamily="18" charset="0"/>
              </a:rPr>
              <a:t>N. </a:t>
            </a:r>
            <a:r>
              <a:rPr lang="en-US" sz="1600" dirty="0" err="1">
                <a:solidFill>
                  <a:schemeClr val="accent1"/>
                </a:solidFill>
                <a:latin typeface="Times New Roman" panose="02020603050405020304" pitchFamily="18" charset="0"/>
              </a:rPr>
              <a:t>Carjan</a:t>
            </a:r>
            <a:r>
              <a:rPr lang="en-US" sz="1600" dirty="0">
                <a:solidFill>
                  <a:schemeClr val="accent1"/>
                </a:solidFill>
                <a:latin typeface="Times New Roman" panose="02020603050405020304" pitchFamily="18" charset="0"/>
              </a:rPr>
              <a:t>, F.A. </a:t>
            </a:r>
            <a:r>
              <a:rPr lang="en-US" sz="1600" dirty="0" err="1">
                <a:solidFill>
                  <a:schemeClr val="accent1"/>
                </a:solidFill>
                <a:latin typeface="Times New Roman" panose="02020603050405020304" pitchFamily="18" charset="0"/>
              </a:rPr>
              <a:t>Ivanyuk</a:t>
            </a:r>
            <a:r>
              <a:rPr lang="en-US" sz="1600" dirty="0">
                <a:solidFill>
                  <a:schemeClr val="accent1"/>
                </a:solidFill>
                <a:latin typeface="Times New Roman" panose="02020603050405020304" pitchFamily="18" charset="0"/>
              </a:rPr>
              <a:t>, </a:t>
            </a:r>
            <a:r>
              <a:rPr lang="en-US" sz="1600" dirty="0" err="1">
                <a:solidFill>
                  <a:schemeClr val="accent1"/>
                </a:solidFill>
                <a:latin typeface="Times New Roman" panose="02020603050405020304" pitchFamily="18" charset="0"/>
              </a:rPr>
              <a:t>Yu.Ts</a:t>
            </a:r>
            <a:r>
              <a:rPr lang="en-US" sz="1600" dirty="0">
                <a:solidFill>
                  <a:schemeClr val="accent1"/>
                </a:solidFill>
                <a:latin typeface="Times New Roman" panose="02020603050405020304" pitchFamily="18" charset="0"/>
              </a:rPr>
              <a:t>. </a:t>
            </a:r>
            <a:r>
              <a:rPr lang="en-US" sz="1600" dirty="0" err="1">
                <a:solidFill>
                  <a:schemeClr val="accent1"/>
                </a:solidFill>
                <a:latin typeface="Times New Roman" panose="02020603050405020304" pitchFamily="18" charset="0"/>
              </a:rPr>
              <a:t>Oganessian</a:t>
            </a:r>
            <a:r>
              <a:rPr lang="en-US" sz="1600" dirty="0">
                <a:solidFill>
                  <a:schemeClr val="accent1"/>
                </a:solidFill>
                <a:latin typeface="Times New Roman" panose="02020603050405020304" pitchFamily="18" charset="0"/>
              </a:rPr>
              <a:t>, Phys. Rev. C 99, 064606 (2019)]</a:t>
            </a:r>
            <a:endParaRPr lang="en-GB" sz="1600" dirty="0">
              <a:solidFill>
                <a:schemeClr val="accent1"/>
              </a:solidFill>
              <a:latin typeface="Times New Roman" panose="02020603050405020304" pitchFamily="18" charset="0"/>
            </a:endParaRPr>
          </a:p>
        </p:txBody>
      </p:sp>
      <p:grpSp>
        <p:nvGrpSpPr>
          <p:cNvPr id="17" name="Группа 16">
            <a:extLst>
              <a:ext uri="{FF2B5EF4-FFF2-40B4-BE49-F238E27FC236}">
                <a16:creationId xmlns="" xmlns:a16="http://schemas.microsoft.com/office/drawing/2014/main" id="{AB57946A-C78C-4A57-B996-9227BA1AD23B}"/>
              </a:ext>
            </a:extLst>
          </p:cNvPr>
          <p:cNvGrpSpPr/>
          <p:nvPr/>
        </p:nvGrpSpPr>
        <p:grpSpPr>
          <a:xfrm>
            <a:off x="3648124" y="3119873"/>
            <a:ext cx="781763" cy="735835"/>
            <a:chOff x="3793044" y="3087682"/>
            <a:chExt cx="781763" cy="735835"/>
          </a:xfrm>
        </p:grpSpPr>
        <p:sp>
          <p:nvSpPr>
            <p:cNvPr id="6" name="TextBox 5">
              <a:extLst>
                <a:ext uri="{FF2B5EF4-FFF2-40B4-BE49-F238E27FC236}">
                  <a16:creationId xmlns="" xmlns:a16="http://schemas.microsoft.com/office/drawing/2014/main" id="{ACF47777-E002-457A-A6B5-8881D953D49F}"/>
                </a:ext>
              </a:extLst>
            </p:cNvPr>
            <p:cNvSpPr txBox="1"/>
            <p:nvPr/>
          </p:nvSpPr>
          <p:spPr bwMode="auto">
            <a:xfrm>
              <a:off x="3793044" y="3087682"/>
              <a:ext cx="781763" cy="400110"/>
            </a:xfrm>
            <a:prstGeom prst="rect">
              <a:avLst/>
            </a:prstGeom>
            <a:noFill/>
          </p:spPr>
          <p:txBody>
            <a:bodyPr wrap="square">
              <a:spAutoFit/>
            </a:bodyPr>
            <a:lstStyle/>
            <a:p>
              <a:pPr>
                <a:defRPr/>
              </a:pPr>
              <a:r>
                <a:rPr lang="en-US" sz="2000" b="1" dirty="0">
                  <a:solidFill>
                    <a:srgbClr val="00B050"/>
                  </a:solidFill>
                  <a:effectLst>
                    <a:outerShdw blurRad="38100" dist="38100" dir="2700000" algn="tl">
                      <a:srgbClr val="000000">
                        <a:alpha val="43137"/>
                      </a:srgbClr>
                    </a:outerShdw>
                  </a:effectLst>
                </a:rPr>
                <a:t>QF</a:t>
              </a:r>
              <a:r>
                <a:rPr lang="en-US" sz="2000" b="1" baseline="-25000" dirty="0">
                  <a:solidFill>
                    <a:srgbClr val="00B050"/>
                  </a:solidFill>
                  <a:effectLst>
                    <a:outerShdw blurRad="38100" dist="38100" dir="2700000" algn="tl">
                      <a:srgbClr val="000000">
                        <a:alpha val="43137"/>
                      </a:srgbClr>
                    </a:outerShdw>
                  </a:effectLst>
                </a:rPr>
                <a:t>sym</a:t>
              </a:r>
              <a:endParaRPr lang="ru-RU" sz="2000" b="1" baseline="-25000" dirty="0">
                <a:solidFill>
                  <a:srgbClr val="00B050"/>
                </a:solidFill>
                <a:effectLst>
                  <a:outerShdw blurRad="38100" dist="38100" dir="2700000" algn="tl">
                    <a:srgbClr val="000000">
                      <a:alpha val="43137"/>
                    </a:srgbClr>
                  </a:outerShdw>
                </a:effectLst>
              </a:endParaRPr>
            </a:p>
          </p:txBody>
        </p:sp>
        <p:cxnSp>
          <p:nvCxnSpPr>
            <p:cNvPr id="8" name="Straight Arrow Connector 69">
              <a:extLst>
                <a:ext uri="{FF2B5EF4-FFF2-40B4-BE49-F238E27FC236}">
                  <a16:creationId xmlns="" xmlns:a16="http://schemas.microsoft.com/office/drawing/2014/main" id="{408EC575-0F92-4E60-867B-3F6F7A53442B}"/>
                </a:ext>
              </a:extLst>
            </p:cNvPr>
            <p:cNvCxnSpPr>
              <a:cxnSpLocks/>
              <a:stCxn id="6" idx="2"/>
            </p:cNvCxnSpPr>
            <p:nvPr/>
          </p:nvCxnSpPr>
          <p:spPr bwMode="auto">
            <a:xfrm flipH="1">
              <a:off x="3887632" y="3487792"/>
              <a:ext cx="296294" cy="335725"/>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 name="Группа 1">
            <a:extLst>
              <a:ext uri="{FF2B5EF4-FFF2-40B4-BE49-F238E27FC236}">
                <a16:creationId xmlns="" xmlns:a16="http://schemas.microsoft.com/office/drawing/2014/main" id="{0FDAF118-CCF9-4260-860C-CDA6F2B78598}"/>
              </a:ext>
            </a:extLst>
          </p:cNvPr>
          <p:cNvGrpSpPr/>
          <p:nvPr/>
        </p:nvGrpSpPr>
        <p:grpSpPr>
          <a:xfrm>
            <a:off x="1219884" y="2552870"/>
            <a:ext cx="874086" cy="817887"/>
            <a:chOff x="1437938" y="2887627"/>
            <a:chExt cx="874086" cy="817887"/>
          </a:xfrm>
        </p:grpSpPr>
        <p:sp>
          <p:nvSpPr>
            <p:cNvPr id="4" name="TextBox 3">
              <a:extLst>
                <a:ext uri="{FF2B5EF4-FFF2-40B4-BE49-F238E27FC236}">
                  <a16:creationId xmlns="" xmlns:a16="http://schemas.microsoft.com/office/drawing/2014/main" id="{543FEB62-F5F1-4A3A-BB5E-35133D95D689}"/>
                </a:ext>
              </a:extLst>
            </p:cNvPr>
            <p:cNvSpPr txBox="1"/>
            <p:nvPr/>
          </p:nvSpPr>
          <p:spPr bwMode="auto">
            <a:xfrm>
              <a:off x="1437938" y="2887627"/>
              <a:ext cx="874086" cy="400110"/>
            </a:xfrm>
            <a:prstGeom prst="rect">
              <a:avLst/>
            </a:prstGeom>
            <a:noFill/>
          </p:spPr>
          <p:txBody>
            <a:bodyPr wrap="square">
              <a:spAutoFit/>
            </a:bodyPr>
            <a:lstStyle/>
            <a:p>
              <a:pPr>
                <a:defRPr/>
              </a:pPr>
              <a:r>
                <a:rPr lang="en-US" sz="2000" b="1" dirty="0">
                  <a:solidFill>
                    <a:srgbClr val="0000FF"/>
                  </a:solidFill>
                  <a:effectLst>
                    <a:outerShdw blurRad="38100" dist="38100" dir="2700000" algn="tl">
                      <a:srgbClr val="000000">
                        <a:alpha val="43137"/>
                      </a:srgbClr>
                    </a:outerShdw>
                  </a:effectLst>
                </a:rPr>
                <a:t>QF</a:t>
              </a:r>
              <a:r>
                <a:rPr lang="en-US" sz="2000" b="1" baseline="-25000" dirty="0">
                  <a:solidFill>
                    <a:srgbClr val="0000FF"/>
                  </a:solidFill>
                  <a:effectLst>
                    <a:outerShdw blurRad="38100" dist="38100" dir="2700000" algn="tl">
                      <a:srgbClr val="000000">
                        <a:alpha val="43137"/>
                      </a:srgbClr>
                    </a:outerShdw>
                  </a:effectLst>
                </a:rPr>
                <a:t>asym</a:t>
              </a:r>
              <a:endParaRPr lang="ru-RU" sz="2000" b="1" baseline="-25000" dirty="0">
                <a:solidFill>
                  <a:srgbClr val="0000FF"/>
                </a:solidFill>
                <a:effectLst>
                  <a:outerShdw blurRad="38100" dist="38100" dir="2700000" algn="tl">
                    <a:srgbClr val="000000">
                      <a:alpha val="43137"/>
                    </a:srgbClr>
                  </a:outerShdw>
                </a:effectLst>
              </a:endParaRPr>
            </a:p>
          </p:txBody>
        </p:sp>
        <p:cxnSp>
          <p:nvCxnSpPr>
            <p:cNvPr id="9" name="Straight Arrow Connector 43">
              <a:extLst>
                <a:ext uri="{FF2B5EF4-FFF2-40B4-BE49-F238E27FC236}">
                  <a16:creationId xmlns="" xmlns:a16="http://schemas.microsoft.com/office/drawing/2014/main" id="{8CB3A3B6-2E70-4508-800E-19504EAC3C4C}"/>
                </a:ext>
              </a:extLst>
            </p:cNvPr>
            <p:cNvCxnSpPr>
              <a:cxnSpLocks/>
              <a:stCxn id="4" idx="2"/>
            </p:cNvCxnSpPr>
            <p:nvPr/>
          </p:nvCxnSpPr>
          <p:spPr bwMode="auto">
            <a:xfrm>
              <a:off x="1874981" y="3287737"/>
              <a:ext cx="192648" cy="41777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Группа 10">
            <a:extLst>
              <a:ext uri="{FF2B5EF4-FFF2-40B4-BE49-F238E27FC236}">
                <a16:creationId xmlns="" xmlns:a16="http://schemas.microsoft.com/office/drawing/2014/main" id="{FF9A3765-C3A4-4AF0-9C29-AF48453E6854}"/>
              </a:ext>
            </a:extLst>
          </p:cNvPr>
          <p:cNvGrpSpPr/>
          <p:nvPr/>
        </p:nvGrpSpPr>
        <p:grpSpPr>
          <a:xfrm>
            <a:off x="2567275" y="3349747"/>
            <a:ext cx="784556" cy="400110"/>
            <a:chOff x="2655330" y="3429000"/>
            <a:chExt cx="784556" cy="400110"/>
          </a:xfrm>
        </p:grpSpPr>
        <p:cxnSp>
          <p:nvCxnSpPr>
            <p:cNvPr id="7" name="Straight Arrow Connector 68">
              <a:extLst>
                <a:ext uri="{FF2B5EF4-FFF2-40B4-BE49-F238E27FC236}">
                  <a16:creationId xmlns="" xmlns:a16="http://schemas.microsoft.com/office/drawing/2014/main" id="{2E997FA4-D5E1-416D-A4C4-9FAB28B476BA}"/>
                </a:ext>
              </a:extLst>
            </p:cNvPr>
            <p:cNvCxnSpPr>
              <a:cxnSpLocks/>
            </p:cNvCxnSpPr>
            <p:nvPr/>
          </p:nvCxnSpPr>
          <p:spPr bwMode="auto">
            <a:xfrm>
              <a:off x="3177623" y="3656972"/>
              <a:ext cx="262263" cy="752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E3622C84-5F5E-43DD-BC70-7CAB46030331}"/>
                </a:ext>
              </a:extLst>
            </p:cNvPr>
            <p:cNvSpPr txBox="1"/>
            <p:nvPr/>
          </p:nvSpPr>
          <p:spPr bwMode="auto">
            <a:xfrm>
              <a:off x="2655330" y="3429000"/>
              <a:ext cx="740674" cy="400110"/>
            </a:xfrm>
            <a:prstGeom prst="rect">
              <a:avLst/>
            </a:prstGeom>
            <a:noFill/>
          </p:spPr>
          <p:txBody>
            <a:bodyPr wrap="square">
              <a:spAutoFit/>
            </a:bodyPr>
            <a:lstStyle/>
            <a:p>
              <a:pPr>
                <a:defRPr/>
              </a:pPr>
              <a:r>
                <a:rPr lang="en-US" sz="2000" b="1" dirty="0">
                  <a:solidFill>
                    <a:srgbClr val="FF0000"/>
                  </a:solidFill>
                  <a:effectLst>
                    <a:outerShdw blurRad="38100" dist="38100" dir="2700000" algn="tl">
                      <a:srgbClr val="000000">
                        <a:alpha val="43137"/>
                      </a:srgbClr>
                    </a:outerShdw>
                  </a:effectLst>
                </a:rPr>
                <a:t>CNF</a:t>
              </a:r>
              <a:endParaRPr lang="ru-RU" sz="2000" b="1" baseline="-25000" dirty="0">
                <a:solidFill>
                  <a:srgbClr val="FF0000"/>
                </a:solidFill>
                <a:effectLst>
                  <a:outerShdw blurRad="38100" dist="38100" dir="2700000" algn="tl">
                    <a:srgbClr val="000000">
                      <a:alpha val="43137"/>
                    </a:srgbClr>
                  </a:outerShdw>
                </a:effectLst>
              </a:endParaRPr>
            </a:p>
          </p:txBody>
        </p:sp>
      </p:grpSp>
      <p:grpSp>
        <p:nvGrpSpPr>
          <p:cNvPr id="12" name="Группа 11">
            <a:extLst>
              <a:ext uri="{FF2B5EF4-FFF2-40B4-BE49-F238E27FC236}">
                <a16:creationId xmlns="" xmlns:a16="http://schemas.microsoft.com/office/drawing/2014/main" id="{A756462E-F118-4128-A430-9AAABF08B5C0}"/>
              </a:ext>
            </a:extLst>
          </p:cNvPr>
          <p:cNvGrpSpPr/>
          <p:nvPr/>
        </p:nvGrpSpPr>
        <p:grpSpPr>
          <a:xfrm>
            <a:off x="8739573" y="2949637"/>
            <a:ext cx="740674" cy="538355"/>
            <a:chOff x="2493926" y="3256862"/>
            <a:chExt cx="740674" cy="538355"/>
          </a:xfrm>
        </p:grpSpPr>
        <p:cxnSp>
          <p:nvCxnSpPr>
            <p:cNvPr id="13" name="Straight Arrow Connector 68">
              <a:extLst>
                <a:ext uri="{FF2B5EF4-FFF2-40B4-BE49-F238E27FC236}">
                  <a16:creationId xmlns="" xmlns:a16="http://schemas.microsoft.com/office/drawing/2014/main" id="{FD378808-023C-4607-AFC9-9C8B5D816B3B}"/>
                </a:ext>
              </a:extLst>
            </p:cNvPr>
            <p:cNvCxnSpPr>
              <a:cxnSpLocks/>
            </p:cNvCxnSpPr>
            <p:nvPr/>
          </p:nvCxnSpPr>
          <p:spPr bwMode="auto">
            <a:xfrm>
              <a:off x="2966880" y="3560747"/>
              <a:ext cx="260123" cy="23447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 xmlns:a16="http://schemas.microsoft.com/office/drawing/2014/main" id="{3828D231-5C0D-4C6C-A232-B94B3172583A}"/>
                </a:ext>
              </a:extLst>
            </p:cNvPr>
            <p:cNvSpPr txBox="1"/>
            <p:nvPr/>
          </p:nvSpPr>
          <p:spPr bwMode="auto">
            <a:xfrm>
              <a:off x="2493926" y="3256862"/>
              <a:ext cx="740674" cy="400110"/>
            </a:xfrm>
            <a:prstGeom prst="rect">
              <a:avLst/>
            </a:prstGeom>
            <a:noFill/>
          </p:spPr>
          <p:txBody>
            <a:bodyPr wrap="square">
              <a:spAutoFit/>
            </a:bodyPr>
            <a:lstStyle/>
            <a:p>
              <a:pPr>
                <a:defRPr/>
              </a:pPr>
              <a:r>
                <a:rPr lang="en-US" sz="2000" b="1" dirty="0">
                  <a:solidFill>
                    <a:srgbClr val="FF0000"/>
                  </a:solidFill>
                  <a:effectLst>
                    <a:outerShdw blurRad="38100" dist="38100" dir="2700000" algn="tl">
                      <a:srgbClr val="000000">
                        <a:alpha val="43137"/>
                      </a:srgbClr>
                    </a:outerShdw>
                  </a:effectLst>
                </a:rPr>
                <a:t>CNF</a:t>
              </a:r>
              <a:endParaRPr lang="ru-RU" sz="2000" b="1" baseline="-25000" dirty="0">
                <a:solidFill>
                  <a:srgbClr val="FF0000"/>
                </a:solidFill>
                <a:effectLst>
                  <a:outerShdw blurRad="38100" dist="38100" dir="2700000" algn="tl">
                    <a:srgbClr val="000000">
                      <a:alpha val="43137"/>
                    </a:srgbClr>
                  </a:outerShdw>
                </a:effectLst>
              </a:endParaRPr>
            </a:p>
          </p:txBody>
        </p:sp>
      </p:grpSp>
      <p:sp>
        <p:nvSpPr>
          <p:cNvPr id="16" name="Заголовок 1">
            <a:extLst>
              <a:ext uri="{FF2B5EF4-FFF2-40B4-BE49-F238E27FC236}">
                <a16:creationId xmlns="" xmlns:a16="http://schemas.microsoft.com/office/drawing/2014/main" id="{84A271EC-F0AD-4FFE-B4D1-B71AFC514889}"/>
              </a:ext>
            </a:extLst>
          </p:cNvPr>
          <p:cNvSpPr txBox="1">
            <a:spLocks/>
          </p:cNvSpPr>
          <p:nvPr/>
        </p:nvSpPr>
        <p:spPr>
          <a:xfrm>
            <a:off x="1039367" y="103629"/>
            <a:ext cx="9995570" cy="696879"/>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Cn </a:t>
            </a:r>
            <a:r>
              <a:rPr lang="en-US" sz="3600" dirty="0">
                <a:solidFill>
                  <a:schemeClr val="accent1">
                    <a:lumMod val="75000"/>
                  </a:schemeClr>
                </a:solidFill>
                <a:effectLst>
                  <a:outerShdw blurRad="38100" dist="38100" dir="2700000" algn="tl">
                    <a:srgbClr val="000000">
                      <a:alpha val="43137"/>
                    </a:srgbClr>
                  </a:outerShdw>
                </a:effectLst>
                <a:latin typeface="+mn-lt"/>
              </a:rPr>
              <a:t>(Z=112)</a:t>
            </a:r>
            <a:endParaRPr lang="ru-RU" sz="4000" dirty="0">
              <a:solidFill>
                <a:schemeClr val="accent1">
                  <a:lumMod val="75000"/>
                </a:schemeClr>
              </a:solidFill>
              <a:effectLst>
                <a:outerShdw blurRad="38100" dist="38100" dir="2700000" algn="tl">
                  <a:srgbClr val="000000">
                    <a:alpha val="43137"/>
                  </a:srgbClr>
                </a:outerShdw>
              </a:effectLst>
              <a:latin typeface="+mn-lt"/>
            </a:endParaRPr>
          </a:p>
        </p:txBody>
      </p:sp>
      <p:sp>
        <p:nvSpPr>
          <p:cNvPr id="21" name="TextBox 20">
            <a:extLst>
              <a:ext uri="{FF2B5EF4-FFF2-40B4-BE49-F238E27FC236}">
                <a16:creationId xmlns="" xmlns:a16="http://schemas.microsoft.com/office/drawing/2014/main" id="{2BDFD20C-F932-4F31-9146-92E5F1687C53}"/>
              </a:ext>
            </a:extLst>
          </p:cNvPr>
          <p:cNvSpPr txBox="1"/>
          <p:nvPr/>
        </p:nvSpPr>
        <p:spPr bwMode="auto">
          <a:xfrm>
            <a:off x="5331442" y="3687845"/>
            <a:ext cx="874086" cy="400110"/>
          </a:xfrm>
          <a:prstGeom prst="rect">
            <a:avLst/>
          </a:prstGeom>
          <a:noFill/>
        </p:spPr>
        <p:txBody>
          <a:bodyPr wrap="square">
            <a:spAutoFit/>
          </a:bodyPr>
          <a:lstStyle/>
          <a:p>
            <a:pPr>
              <a:defRPr/>
            </a:pPr>
            <a:r>
              <a:rPr lang="en-US" sz="2000" b="1" dirty="0">
                <a:solidFill>
                  <a:srgbClr val="0000FF"/>
                </a:solidFill>
                <a:effectLst>
                  <a:outerShdw blurRad="38100" dist="38100" dir="2700000" algn="tl">
                    <a:srgbClr val="000000">
                      <a:alpha val="43137"/>
                    </a:srgbClr>
                  </a:outerShdw>
                </a:effectLst>
              </a:rPr>
              <a:t>QF</a:t>
            </a:r>
            <a:r>
              <a:rPr lang="en-US" sz="2000" b="1" baseline="-25000" dirty="0">
                <a:solidFill>
                  <a:srgbClr val="0000FF"/>
                </a:solidFill>
                <a:effectLst>
                  <a:outerShdw blurRad="38100" dist="38100" dir="2700000" algn="tl">
                    <a:srgbClr val="000000">
                      <a:alpha val="43137"/>
                    </a:srgbClr>
                  </a:outerShdw>
                </a:effectLst>
              </a:rPr>
              <a:t>asym</a:t>
            </a:r>
            <a:endParaRPr lang="ru-RU" sz="2000" b="1" baseline="-25000" dirty="0">
              <a:solidFill>
                <a:srgbClr val="00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167371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9_EPJ_mtke_MgCm_SU">
            <a:extLst>
              <a:ext uri="{FF2B5EF4-FFF2-40B4-BE49-F238E27FC236}">
                <a16:creationId xmlns="" xmlns:a16="http://schemas.microsoft.com/office/drawing/2014/main" id="{CDDDF5C6-E63A-47CB-A013-687D902BA8E4}"/>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14412" y="1143054"/>
            <a:ext cx="9577389" cy="5363588"/>
          </a:xfrm>
          <a:prstGeom prst="rect">
            <a:avLst/>
          </a:prstGeom>
          <a:ln w="12700">
            <a:solidFill>
              <a:schemeClr val="accent1"/>
            </a:solidFill>
          </a:ln>
        </p:spPr>
      </p:pic>
      <p:sp>
        <p:nvSpPr>
          <p:cNvPr id="4" name="TextBox 3">
            <a:extLst>
              <a:ext uri="{FF2B5EF4-FFF2-40B4-BE49-F238E27FC236}">
                <a16:creationId xmlns="" xmlns:a16="http://schemas.microsoft.com/office/drawing/2014/main" id="{23BC3A0A-94C1-4AAD-8280-D8CB41DECBD3}"/>
              </a:ext>
            </a:extLst>
          </p:cNvPr>
          <p:cNvSpPr txBox="1"/>
          <p:nvPr/>
        </p:nvSpPr>
        <p:spPr bwMode="auto">
          <a:xfrm>
            <a:off x="1643654" y="4722139"/>
            <a:ext cx="1019175" cy="400110"/>
          </a:xfrm>
          <a:prstGeom prst="rect">
            <a:avLst/>
          </a:prstGeom>
          <a:noFill/>
        </p:spPr>
        <p:txBody>
          <a:bodyPr wrap="square">
            <a:spAutoFit/>
          </a:bodyPr>
          <a:lstStyle/>
          <a:p>
            <a:pPr>
              <a:defRPr/>
            </a:pPr>
            <a:r>
              <a:rPr lang="en-US" sz="2000" b="1" dirty="0">
                <a:solidFill>
                  <a:srgbClr val="0000FF"/>
                </a:solidFill>
                <a:effectLst>
                  <a:outerShdw blurRad="38100" dist="38100" dir="2700000" algn="tl">
                    <a:srgbClr val="000000">
                      <a:alpha val="43137"/>
                    </a:srgbClr>
                  </a:outerShdw>
                </a:effectLst>
              </a:rPr>
              <a:t>QF</a:t>
            </a:r>
            <a:r>
              <a:rPr lang="en-US" sz="2000" b="1" baseline="-25000" dirty="0">
                <a:solidFill>
                  <a:srgbClr val="0000FF"/>
                </a:solidFill>
                <a:effectLst>
                  <a:outerShdw blurRad="38100" dist="38100" dir="2700000" algn="tl">
                    <a:srgbClr val="000000">
                      <a:alpha val="43137"/>
                    </a:srgbClr>
                  </a:outerShdw>
                </a:effectLst>
              </a:rPr>
              <a:t>asym</a:t>
            </a:r>
            <a:endParaRPr lang="ru-RU" sz="2000" b="1" baseline="-25000" dirty="0">
              <a:solidFill>
                <a:srgbClr val="0000FF"/>
              </a:solidFill>
              <a:effectLst>
                <a:outerShdw blurRad="38100" dist="38100" dir="2700000" algn="tl">
                  <a:srgbClr val="000000">
                    <a:alpha val="43137"/>
                  </a:srgbClr>
                </a:outerShdw>
              </a:effectLst>
            </a:endParaRPr>
          </a:p>
        </p:txBody>
      </p:sp>
      <p:cxnSp>
        <p:nvCxnSpPr>
          <p:cNvPr id="7" name="Straight Arrow Connector 43">
            <a:extLst>
              <a:ext uri="{FF2B5EF4-FFF2-40B4-BE49-F238E27FC236}">
                <a16:creationId xmlns="" xmlns:a16="http://schemas.microsoft.com/office/drawing/2014/main" id="{DF8682CB-5E6B-4F63-BF92-718863B0C773}"/>
              </a:ext>
            </a:extLst>
          </p:cNvPr>
          <p:cNvCxnSpPr>
            <a:cxnSpLocks/>
            <a:stCxn id="4" idx="2"/>
          </p:cNvCxnSpPr>
          <p:nvPr/>
        </p:nvCxnSpPr>
        <p:spPr bwMode="auto">
          <a:xfrm>
            <a:off x="2153242" y="5122249"/>
            <a:ext cx="141356" cy="362577"/>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nvGrpSpPr>
          <p:cNvPr id="10" name="Группа 9">
            <a:extLst>
              <a:ext uri="{FF2B5EF4-FFF2-40B4-BE49-F238E27FC236}">
                <a16:creationId xmlns="" xmlns:a16="http://schemas.microsoft.com/office/drawing/2014/main" id="{F146BF2C-4F77-4C5A-B176-C091ACA86EAB}"/>
              </a:ext>
            </a:extLst>
          </p:cNvPr>
          <p:cNvGrpSpPr/>
          <p:nvPr/>
        </p:nvGrpSpPr>
        <p:grpSpPr>
          <a:xfrm>
            <a:off x="2462704" y="5122249"/>
            <a:ext cx="740674" cy="592697"/>
            <a:chOff x="2628006" y="4064013"/>
            <a:chExt cx="740674" cy="592697"/>
          </a:xfrm>
        </p:grpSpPr>
        <p:cxnSp>
          <p:nvCxnSpPr>
            <p:cNvPr id="6" name="Straight Arrow Connector 68">
              <a:extLst>
                <a:ext uri="{FF2B5EF4-FFF2-40B4-BE49-F238E27FC236}">
                  <a16:creationId xmlns="" xmlns:a16="http://schemas.microsoft.com/office/drawing/2014/main" id="{CC4A454D-8EFE-46FC-BD85-98791E3B1F2F}"/>
                </a:ext>
              </a:extLst>
            </p:cNvPr>
            <p:cNvCxnSpPr>
              <a:cxnSpLocks/>
            </p:cNvCxnSpPr>
            <p:nvPr/>
          </p:nvCxnSpPr>
          <p:spPr bwMode="auto">
            <a:xfrm flipV="1">
              <a:off x="2935405" y="4064013"/>
              <a:ext cx="0" cy="2979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FEFE6CCE-68C8-4DB9-A135-17370B55D971}"/>
                </a:ext>
              </a:extLst>
            </p:cNvPr>
            <p:cNvSpPr txBox="1"/>
            <p:nvPr/>
          </p:nvSpPr>
          <p:spPr bwMode="auto">
            <a:xfrm>
              <a:off x="2628006" y="4256600"/>
              <a:ext cx="740674" cy="400110"/>
            </a:xfrm>
            <a:prstGeom prst="rect">
              <a:avLst/>
            </a:prstGeom>
            <a:noFill/>
          </p:spPr>
          <p:txBody>
            <a:bodyPr wrap="square">
              <a:spAutoFit/>
            </a:bodyPr>
            <a:lstStyle/>
            <a:p>
              <a:pPr>
                <a:defRPr/>
              </a:pPr>
              <a:r>
                <a:rPr lang="en-US" sz="2000" b="1" dirty="0">
                  <a:solidFill>
                    <a:srgbClr val="FF0000"/>
                  </a:solidFill>
                  <a:effectLst>
                    <a:outerShdw blurRad="38100" dist="38100" dir="2700000" algn="tl">
                      <a:srgbClr val="000000">
                        <a:alpha val="43137"/>
                      </a:srgbClr>
                    </a:outerShdw>
                  </a:effectLst>
                </a:rPr>
                <a:t>CNF</a:t>
              </a:r>
              <a:endParaRPr lang="ru-RU" sz="2000" b="1" baseline="-25000" dirty="0">
                <a:solidFill>
                  <a:srgbClr val="FF0000"/>
                </a:solidFill>
                <a:effectLst>
                  <a:outerShdw blurRad="38100" dist="38100" dir="2700000" algn="tl">
                    <a:srgbClr val="000000">
                      <a:alpha val="43137"/>
                    </a:srgbClr>
                  </a:outerShdw>
                </a:effectLst>
              </a:endParaRPr>
            </a:p>
          </p:txBody>
        </p:sp>
      </p:grpSp>
      <p:sp>
        <p:nvSpPr>
          <p:cNvPr id="15" name="Заголовок 1">
            <a:extLst>
              <a:ext uri="{FF2B5EF4-FFF2-40B4-BE49-F238E27FC236}">
                <a16:creationId xmlns="" xmlns:a16="http://schemas.microsoft.com/office/drawing/2014/main" id="{2CE2E575-B723-48B5-8464-7B578C2FC5B6}"/>
              </a:ext>
            </a:extLst>
          </p:cNvPr>
          <p:cNvSpPr txBox="1">
            <a:spLocks/>
          </p:cNvSpPr>
          <p:nvPr/>
        </p:nvSpPr>
        <p:spPr>
          <a:xfrm>
            <a:off x="885726" y="54"/>
            <a:ext cx="10015537" cy="114300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Mass and Energy distributions in the reactions leading to the formation of Hs </a:t>
            </a:r>
            <a:r>
              <a:rPr lang="en-US" sz="3600" dirty="0">
                <a:solidFill>
                  <a:schemeClr val="accent1">
                    <a:lumMod val="75000"/>
                  </a:schemeClr>
                </a:solidFill>
                <a:effectLst>
                  <a:outerShdw blurRad="38100" dist="38100" dir="2700000" algn="tl">
                    <a:srgbClr val="000000">
                      <a:alpha val="43137"/>
                    </a:srgbClr>
                  </a:outerShdw>
                </a:effectLst>
                <a:latin typeface="+mn-lt"/>
              </a:rPr>
              <a:t>(Z=108)</a:t>
            </a:r>
            <a:endParaRPr lang="ru-RU" sz="3600"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69839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11_EPJ_CS_MgCm_SU">
            <a:extLst>
              <a:ext uri="{FF2B5EF4-FFF2-40B4-BE49-F238E27FC236}">
                <a16:creationId xmlns="" xmlns:a16="http://schemas.microsoft.com/office/drawing/2014/main" id="{4E7BDC92-54CB-4B22-B382-D6E169B23B34}"/>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5502054" y="857287"/>
            <a:ext cx="6421086" cy="5685405"/>
          </a:xfrm>
          <a:prstGeom prst="rect">
            <a:avLst/>
          </a:prstGeom>
          <a:ln w="12700">
            <a:solidFill>
              <a:schemeClr val="accent1"/>
            </a:solidFill>
          </a:ln>
        </p:spPr>
      </p:pic>
      <p:sp>
        <p:nvSpPr>
          <p:cNvPr id="5" name="TextBox 4">
            <a:extLst>
              <a:ext uri="{FF2B5EF4-FFF2-40B4-BE49-F238E27FC236}">
                <a16:creationId xmlns="" xmlns:a16="http://schemas.microsoft.com/office/drawing/2014/main" id="{63CEA9F6-2F1D-45C0-86F3-30B08AF3BA64}"/>
              </a:ext>
            </a:extLst>
          </p:cNvPr>
          <p:cNvSpPr txBox="1"/>
          <p:nvPr/>
        </p:nvSpPr>
        <p:spPr>
          <a:xfrm>
            <a:off x="181892" y="971539"/>
            <a:ext cx="4615931" cy="1323439"/>
          </a:xfrm>
          <a:prstGeom prst="rect">
            <a:avLst/>
          </a:prstGeom>
          <a:noFill/>
        </p:spPr>
        <p:txBody>
          <a:bodyPr wrap="square">
            <a:spAutoFit/>
          </a:bodyPr>
          <a:lstStyle/>
          <a:p>
            <a:pPr algn="just">
              <a:spcAft>
                <a:spcPts val="1000"/>
              </a:spcAft>
            </a:pPr>
            <a:r>
              <a:rPr lang="en-US" sz="1600" dirty="0">
                <a:solidFill>
                  <a:schemeClr val="accent1"/>
                </a:solidFill>
                <a:latin typeface="Times New Roman" panose="02020603050405020304" pitchFamily="18" charset="0"/>
                <a:ea typeface="Times New Roman" panose="02020603050405020304" pitchFamily="18" charset="0"/>
              </a:rPr>
              <a:t>Cross sections for </a:t>
            </a:r>
            <a:r>
              <a:rPr lang="en-US" sz="1600" dirty="0" err="1">
                <a:solidFill>
                  <a:schemeClr val="accent1"/>
                </a:solidFill>
                <a:latin typeface="Times New Roman" panose="02020603050405020304" pitchFamily="18" charset="0"/>
                <a:ea typeface="Times New Roman" panose="02020603050405020304" pitchFamily="18" charset="0"/>
              </a:rPr>
              <a:t>fissionlike</a:t>
            </a:r>
            <a:r>
              <a:rPr lang="en-US" sz="1600" dirty="0">
                <a:solidFill>
                  <a:schemeClr val="accent1"/>
                </a:solidFill>
                <a:latin typeface="Times New Roman" panose="02020603050405020304" pitchFamily="18" charset="0"/>
                <a:ea typeface="Times New Roman" panose="02020603050405020304" pitchFamily="18" charset="0"/>
              </a:rPr>
              <a:t> fragments for </a:t>
            </a:r>
            <a:r>
              <a:rPr lang="en-US" sz="1600" baseline="30000" dirty="0">
                <a:solidFill>
                  <a:schemeClr val="accent1"/>
                </a:solidFill>
                <a:latin typeface="Times New Roman" panose="02020603050405020304" pitchFamily="18" charset="0"/>
                <a:ea typeface="Times New Roman" panose="02020603050405020304" pitchFamily="18" charset="0"/>
              </a:rPr>
              <a:t>26</a:t>
            </a:r>
            <a:r>
              <a:rPr lang="en-US" sz="1600" dirty="0">
                <a:solidFill>
                  <a:schemeClr val="accent1"/>
                </a:solidFill>
                <a:latin typeface="Times New Roman" panose="02020603050405020304" pitchFamily="18" charset="0"/>
                <a:ea typeface="Times New Roman" panose="02020603050405020304" pitchFamily="18" charset="0"/>
              </a:rPr>
              <a:t>Mg + </a:t>
            </a:r>
            <a:r>
              <a:rPr lang="en-US" sz="1600" baseline="30000" dirty="0">
                <a:solidFill>
                  <a:schemeClr val="accent1"/>
                </a:solidFill>
                <a:latin typeface="Times New Roman" panose="02020603050405020304" pitchFamily="18" charset="0"/>
                <a:ea typeface="Times New Roman" panose="02020603050405020304" pitchFamily="18" charset="0"/>
              </a:rPr>
              <a:t>248</a:t>
            </a:r>
            <a:r>
              <a:rPr lang="en-US" sz="1600" dirty="0">
                <a:solidFill>
                  <a:schemeClr val="accent1"/>
                </a:solidFill>
                <a:latin typeface="Times New Roman" panose="02020603050405020304" pitchFamily="18" charset="0"/>
                <a:ea typeface="Times New Roman" panose="02020603050405020304" pitchFamily="18" charset="0"/>
              </a:rPr>
              <a:t>Cm and </a:t>
            </a:r>
            <a:r>
              <a:rPr lang="en-US" sz="1600" baseline="30000" dirty="0">
                <a:solidFill>
                  <a:schemeClr val="accent1"/>
                </a:solidFill>
                <a:latin typeface="Times New Roman" panose="02020603050405020304" pitchFamily="18" charset="0"/>
                <a:ea typeface="Times New Roman" panose="02020603050405020304" pitchFamily="18" charset="0"/>
              </a:rPr>
              <a:t>36</a:t>
            </a:r>
            <a:r>
              <a:rPr lang="en-US" sz="1600" dirty="0">
                <a:solidFill>
                  <a:schemeClr val="accent1"/>
                </a:solidFill>
                <a:latin typeface="Times New Roman" panose="02020603050405020304" pitchFamily="18" charset="0"/>
                <a:ea typeface="Times New Roman" panose="02020603050405020304" pitchFamily="18" charset="0"/>
              </a:rPr>
              <a:t>S + </a:t>
            </a:r>
            <a:r>
              <a:rPr lang="en-US" sz="1600" baseline="30000" dirty="0">
                <a:solidFill>
                  <a:schemeClr val="accent1"/>
                </a:solidFill>
                <a:latin typeface="Times New Roman" panose="02020603050405020304" pitchFamily="18" charset="0"/>
                <a:ea typeface="Times New Roman" panose="02020603050405020304" pitchFamily="18" charset="0"/>
              </a:rPr>
              <a:t>238</a:t>
            </a:r>
            <a:r>
              <a:rPr lang="en-US" sz="1600" dirty="0">
                <a:solidFill>
                  <a:schemeClr val="accent1"/>
                </a:solidFill>
                <a:latin typeface="Times New Roman" panose="02020603050405020304" pitchFamily="18" charset="0"/>
                <a:ea typeface="Times New Roman" panose="02020603050405020304" pitchFamily="18" charset="0"/>
              </a:rPr>
              <a:t>U. Solid lines are the coupled-channels calculations with NRV code, dashed-dotted lines are the estimated CN-fission cross sections based on TKE analysis</a:t>
            </a:r>
            <a:endParaRPr lang="en-GB" sz="1600" dirty="0">
              <a:solidFill>
                <a:schemeClr val="accent1"/>
              </a:solidFill>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 xmlns:a16="http://schemas.microsoft.com/office/drawing/2014/main" id="{0357BAA5-8EFD-4D52-80CE-DFDD9D72A262}"/>
              </a:ext>
            </a:extLst>
          </p:cNvPr>
          <p:cNvSpPr txBox="1"/>
          <p:nvPr/>
        </p:nvSpPr>
        <p:spPr>
          <a:xfrm>
            <a:off x="142982" y="2583415"/>
            <a:ext cx="4615931" cy="1323439"/>
          </a:xfrm>
          <a:prstGeom prst="rect">
            <a:avLst/>
          </a:prstGeom>
          <a:noFill/>
        </p:spPr>
        <p:txBody>
          <a:bodyPr wrap="square">
            <a:spAutoFit/>
          </a:bodyPr>
          <a:lstStyle/>
          <a:p>
            <a:pPr algn="just">
              <a:spcAft>
                <a:spcPts val="1000"/>
              </a:spcAft>
            </a:pPr>
            <a:r>
              <a:rPr lang="en-US" sz="1600" dirty="0">
                <a:solidFill>
                  <a:schemeClr val="accent1"/>
                </a:solidFill>
                <a:latin typeface="Times New Roman" panose="02020603050405020304" pitchFamily="18" charset="0"/>
                <a:ea typeface="Times New Roman" panose="02020603050405020304" pitchFamily="18" charset="0"/>
              </a:rPr>
              <a:t>Excitation functions for 3, 4</a:t>
            </a:r>
            <a:r>
              <a:rPr lang="en-US" sz="1600" i="1" dirty="0">
                <a:solidFill>
                  <a:schemeClr val="accent1"/>
                </a:solidFill>
                <a:latin typeface="Times New Roman" panose="02020603050405020304" pitchFamily="18" charset="0"/>
                <a:ea typeface="Times New Roman" panose="02020603050405020304" pitchFamily="18" charset="0"/>
              </a:rPr>
              <a:t>, </a:t>
            </a:r>
            <a:r>
              <a:rPr lang="en-US" sz="1600" dirty="0">
                <a:solidFill>
                  <a:schemeClr val="accent1"/>
                </a:solidFill>
                <a:latin typeface="Times New Roman" panose="02020603050405020304" pitchFamily="18" charset="0"/>
                <a:ea typeface="Times New Roman" panose="02020603050405020304" pitchFamily="18" charset="0"/>
              </a:rPr>
              <a:t>and 5</a:t>
            </a:r>
            <a:r>
              <a:rPr lang="en-US" sz="1600" i="1" dirty="0">
                <a:solidFill>
                  <a:schemeClr val="accent1"/>
                </a:solidFill>
                <a:latin typeface="Times New Roman" panose="02020603050405020304" pitchFamily="18" charset="0"/>
                <a:ea typeface="Times New Roman" panose="02020603050405020304" pitchFamily="18" charset="0"/>
              </a:rPr>
              <a:t>n</a:t>
            </a:r>
            <a:r>
              <a:rPr lang="en-US" sz="1600" dirty="0">
                <a:solidFill>
                  <a:schemeClr val="accent1"/>
                </a:solidFill>
                <a:latin typeface="Times New Roman" panose="02020603050405020304" pitchFamily="18" charset="0"/>
                <a:ea typeface="Times New Roman" panose="02020603050405020304" pitchFamily="18" charset="0"/>
              </a:rPr>
              <a:t> evaporation channels. The solid, dashed, and dashed-dotted curves are the ER cross sections for the 3, 4, and 5</a:t>
            </a:r>
            <a:r>
              <a:rPr lang="en-US" sz="1600" i="1" dirty="0">
                <a:solidFill>
                  <a:schemeClr val="accent1"/>
                </a:solidFill>
                <a:latin typeface="Times New Roman" panose="02020603050405020304" pitchFamily="18" charset="0"/>
                <a:ea typeface="Times New Roman" panose="02020603050405020304" pitchFamily="18" charset="0"/>
              </a:rPr>
              <a:t>n</a:t>
            </a:r>
            <a:r>
              <a:rPr lang="en-US" sz="1600" dirty="0">
                <a:solidFill>
                  <a:schemeClr val="accent1"/>
                </a:solidFill>
                <a:latin typeface="Times New Roman" panose="02020603050405020304" pitchFamily="18" charset="0"/>
                <a:ea typeface="Times New Roman" panose="02020603050405020304" pitchFamily="18" charset="0"/>
              </a:rPr>
              <a:t> channels evaluated using the values of </a:t>
            </a:r>
            <a:r>
              <a:rPr lang="en-US" sz="1600" i="1" dirty="0" err="1">
                <a:solidFill>
                  <a:schemeClr val="accent1"/>
                </a:solidFill>
                <a:latin typeface="Times New Roman" panose="02020603050405020304" pitchFamily="18" charset="0"/>
                <a:ea typeface="Times New Roman" panose="02020603050405020304" pitchFamily="18" charset="0"/>
              </a:rPr>
              <a:t>σ</a:t>
            </a:r>
            <a:r>
              <a:rPr lang="en-US" sz="1600" baseline="-25000" dirty="0" err="1">
                <a:solidFill>
                  <a:schemeClr val="accent1"/>
                </a:solidFill>
                <a:latin typeface="Times New Roman" panose="02020603050405020304" pitchFamily="18" charset="0"/>
                <a:ea typeface="Times New Roman" panose="02020603050405020304" pitchFamily="18" charset="0"/>
              </a:rPr>
              <a:t>CN</a:t>
            </a:r>
            <a:r>
              <a:rPr lang="en-US" sz="1600" baseline="-25000" dirty="0">
                <a:solidFill>
                  <a:schemeClr val="accent1"/>
                </a:solidFill>
                <a:latin typeface="Times New Roman" panose="02020603050405020304" pitchFamily="18" charset="0"/>
                <a:ea typeface="Times New Roman" panose="02020603050405020304" pitchFamily="18" charset="0"/>
              </a:rPr>
              <a:t>-fission </a:t>
            </a:r>
            <a:r>
              <a:rPr lang="en-US" sz="1600" dirty="0">
                <a:solidFill>
                  <a:schemeClr val="accent1"/>
                </a:solidFill>
                <a:latin typeface="Times New Roman" panose="02020603050405020304" pitchFamily="18" charset="0"/>
                <a:ea typeface="Times New Roman" panose="02020603050405020304" pitchFamily="18" charset="0"/>
              </a:rPr>
              <a:t>and the following </a:t>
            </a:r>
            <a:r>
              <a:rPr lang="en-US" sz="1600" dirty="0" err="1">
                <a:solidFill>
                  <a:schemeClr val="accent1"/>
                </a:solidFill>
                <a:latin typeface="Times New Roman" panose="02020603050405020304" pitchFamily="18" charset="0"/>
                <a:ea typeface="Times New Roman" panose="02020603050405020304" pitchFamily="18" charset="0"/>
              </a:rPr>
              <a:t>Eqs</a:t>
            </a:r>
            <a:r>
              <a:rPr lang="en-US" sz="1600" dirty="0">
                <a:solidFill>
                  <a:schemeClr val="accent1"/>
                </a:solidFill>
                <a:latin typeface="Times New Roman" panose="02020603050405020304" pitchFamily="18" charset="0"/>
                <a:ea typeface="Times New Roman" panose="02020603050405020304" pitchFamily="18" charset="0"/>
              </a:rPr>
              <a:t>. :</a:t>
            </a:r>
            <a:endParaRPr lang="en-GB" sz="1600" dirty="0">
              <a:solidFill>
                <a:schemeClr val="accent1"/>
              </a:solidFill>
              <a:latin typeface="Times New Roman" panose="02020603050405020304" pitchFamily="18" charset="0"/>
              <a:ea typeface="Times New Roman" panose="02020603050405020304" pitchFamily="18" charset="0"/>
            </a:endParaRPr>
          </a:p>
        </p:txBody>
      </p:sp>
      <p:sp>
        <p:nvSpPr>
          <p:cNvPr id="7" name="Rectangle 4">
            <a:extLst>
              <a:ext uri="{FF2B5EF4-FFF2-40B4-BE49-F238E27FC236}">
                <a16:creationId xmlns="" xmlns:a16="http://schemas.microsoft.com/office/drawing/2014/main" id="{50CC975C-88EF-4F52-9513-EE254399FCCC}"/>
              </a:ext>
            </a:extLst>
          </p:cNvPr>
          <p:cNvSpPr>
            <a:spLocks noChangeArrowheads="1"/>
          </p:cNvSpPr>
          <p:nvPr/>
        </p:nvSpPr>
        <p:spPr bwMode="auto">
          <a:xfrm>
            <a:off x="7240555" y="5395283"/>
            <a:ext cx="24555445" cy="516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2" name="Rectangle 8">
            <a:extLst>
              <a:ext uri="{FF2B5EF4-FFF2-40B4-BE49-F238E27FC236}">
                <a16:creationId xmlns="" xmlns:a16="http://schemas.microsoft.com/office/drawing/2014/main" id="{9C408DB5-2F9F-4742-8D6C-881855248216}"/>
              </a:ext>
            </a:extLst>
          </p:cNvPr>
          <p:cNvSpPr>
            <a:spLocks noChangeArrowheads="1"/>
          </p:cNvSpPr>
          <p:nvPr/>
        </p:nvSpPr>
        <p:spPr bwMode="auto">
          <a:xfrm>
            <a:off x="7240555" y="5749845"/>
            <a:ext cx="1607736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4" name="Rectangle 12">
            <a:extLst>
              <a:ext uri="{FF2B5EF4-FFF2-40B4-BE49-F238E27FC236}">
                <a16:creationId xmlns="" xmlns:a16="http://schemas.microsoft.com/office/drawing/2014/main" id="{640199C1-7CA4-40DF-A54F-6B9F53984FEC}"/>
              </a:ext>
            </a:extLst>
          </p:cNvPr>
          <p:cNvSpPr>
            <a:spLocks noChangeArrowheads="1"/>
          </p:cNvSpPr>
          <p:nvPr/>
        </p:nvSpPr>
        <p:spPr bwMode="auto">
          <a:xfrm>
            <a:off x="7302760" y="60981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6" name="Rectangle 14">
            <a:extLst>
              <a:ext uri="{FF2B5EF4-FFF2-40B4-BE49-F238E27FC236}">
                <a16:creationId xmlns="" xmlns:a16="http://schemas.microsoft.com/office/drawing/2014/main" id="{B03FB725-ABF2-4074-9D23-D210C8A7A407}"/>
              </a:ext>
            </a:extLst>
          </p:cNvPr>
          <p:cNvSpPr>
            <a:spLocks noChangeArrowheads="1"/>
          </p:cNvSpPr>
          <p:nvPr/>
        </p:nvSpPr>
        <p:spPr bwMode="auto">
          <a:xfrm>
            <a:off x="7234813" y="6159904"/>
            <a:ext cx="1286043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pSp>
        <p:nvGrpSpPr>
          <p:cNvPr id="6" name="Группа 5">
            <a:extLst>
              <a:ext uri="{FF2B5EF4-FFF2-40B4-BE49-F238E27FC236}">
                <a16:creationId xmlns="" xmlns:a16="http://schemas.microsoft.com/office/drawing/2014/main" id="{29CD8FE8-4CCE-40A4-920B-4AB4E9012031}"/>
              </a:ext>
            </a:extLst>
          </p:cNvPr>
          <p:cNvGrpSpPr/>
          <p:nvPr/>
        </p:nvGrpSpPr>
        <p:grpSpPr>
          <a:xfrm>
            <a:off x="181892" y="4002525"/>
            <a:ext cx="5282849" cy="2481995"/>
            <a:chOff x="181892" y="4002525"/>
            <a:chExt cx="5282849" cy="2481995"/>
          </a:xfrm>
        </p:grpSpPr>
        <p:graphicFrame>
          <p:nvGraphicFramePr>
            <p:cNvPr id="8" name="Объект 7">
              <a:extLst>
                <a:ext uri="{FF2B5EF4-FFF2-40B4-BE49-F238E27FC236}">
                  <a16:creationId xmlns="" xmlns:a16="http://schemas.microsoft.com/office/drawing/2014/main" id="{128331FF-0EA9-4E79-883A-8329677AF5B2}"/>
                </a:ext>
              </a:extLst>
            </p:cNvPr>
            <p:cNvGraphicFramePr>
              <a:graphicFrameLocks noChangeAspect="1"/>
            </p:cNvGraphicFramePr>
            <p:nvPr>
              <p:extLst>
                <p:ext uri="{D42A27DB-BD31-4B8C-83A1-F6EECF244321}">
                  <p14:modId xmlns:p14="http://schemas.microsoft.com/office/powerpoint/2010/main" val="251528927"/>
                </p:ext>
              </p:extLst>
            </p:nvPr>
          </p:nvGraphicFramePr>
          <p:xfrm>
            <a:off x="181892" y="4002525"/>
            <a:ext cx="1934812" cy="300502"/>
          </p:xfrm>
          <a:graphic>
            <a:graphicData uri="http://schemas.openxmlformats.org/presentationml/2006/ole">
              <mc:AlternateContent xmlns:mc="http://schemas.openxmlformats.org/markup-compatibility/2006">
                <mc:Choice xmlns:v="urn:schemas-microsoft-com:vml" Requires="v">
                  <p:oleObj spid="_x0000_s23175" r:id="rId4" imgW="1143000" imgH="190500" progId="Equation.DSMT4">
                    <p:embed/>
                  </p:oleObj>
                </mc:Choice>
                <mc:Fallback>
                  <p:oleObj r:id="rId4" imgW="1143000" imgH="190500" progId="Equation.DSMT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1892" y="4002525"/>
                          <a:ext cx="1934812" cy="300502"/>
                        </a:xfrm>
                        <a:prstGeom prst="rect">
                          <a:avLst/>
                        </a:prstGeom>
                        <a:noFill/>
                      </p:spPr>
                    </p:pic>
                  </p:oleObj>
                </mc:Fallback>
              </mc:AlternateContent>
            </a:graphicData>
          </a:graphic>
        </p:graphicFrame>
        <p:graphicFrame>
          <p:nvGraphicFramePr>
            <p:cNvPr id="15" name="Объект 14">
              <a:extLst>
                <a:ext uri="{FF2B5EF4-FFF2-40B4-BE49-F238E27FC236}">
                  <a16:creationId xmlns="" xmlns:a16="http://schemas.microsoft.com/office/drawing/2014/main" id="{AE76B43F-F2AB-4E1B-B4A2-DD685616CA78}"/>
                </a:ext>
              </a:extLst>
            </p:cNvPr>
            <p:cNvGraphicFramePr>
              <a:graphicFrameLocks noChangeAspect="1"/>
            </p:cNvGraphicFramePr>
            <p:nvPr>
              <p:extLst>
                <p:ext uri="{D42A27DB-BD31-4B8C-83A1-F6EECF244321}">
                  <p14:modId xmlns:p14="http://schemas.microsoft.com/office/powerpoint/2010/main" val="2202971187"/>
                </p:ext>
              </p:extLst>
            </p:nvPr>
          </p:nvGraphicFramePr>
          <p:xfrm>
            <a:off x="181892" y="4598621"/>
            <a:ext cx="2868262" cy="688383"/>
          </p:xfrm>
          <a:graphic>
            <a:graphicData uri="http://schemas.openxmlformats.org/presentationml/2006/ole">
              <mc:AlternateContent xmlns:mc="http://schemas.openxmlformats.org/markup-compatibility/2006">
                <mc:Choice xmlns:v="urn:schemas-microsoft-com:vml" Requires="v">
                  <p:oleObj spid="_x0000_s23176" r:id="rId6" imgW="1905000" imgH="469900" progId="Equation.DSMT4">
                    <p:embed/>
                  </p:oleObj>
                </mc:Choice>
                <mc:Fallback>
                  <p:oleObj r:id="rId6" imgW="1905000" imgH="469900" progId="Equation.DSMT4">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892" y="4598621"/>
                          <a:ext cx="2868262" cy="688383"/>
                        </a:xfrm>
                        <a:prstGeom prst="rect">
                          <a:avLst/>
                        </a:prstGeom>
                        <a:noFill/>
                      </p:spPr>
                    </p:pic>
                  </p:oleObj>
                </mc:Fallback>
              </mc:AlternateContent>
            </a:graphicData>
          </a:graphic>
        </p:graphicFrame>
        <p:graphicFrame>
          <p:nvGraphicFramePr>
            <p:cNvPr id="17" name="Объект 16">
              <a:extLst>
                <a:ext uri="{FF2B5EF4-FFF2-40B4-BE49-F238E27FC236}">
                  <a16:creationId xmlns="" xmlns:a16="http://schemas.microsoft.com/office/drawing/2014/main" id="{45A5FCF6-5EBD-41C2-8A65-B076490CD875}"/>
                </a:ext>
              </a:extLst>
            </p:cNvPr>
            <p:cNvGraphicFramePr>
              <a:graphicFrameLocks noChangeAspect="1"/>
            </p:cNvGraphicFramePr>
            <p:nvPr>
              <p:extLst>
                <p:ext uri="{D42A27DB-BD31-4B8C-83A1-F6EECF244321}">
                  <p14:modId xmlns:p14="http://schemas.microsoft.com/office/powerpoint/2010/main" val="2998375363"/>
                </p:ext>
              </p:extLst>
            </p:nvPr>
          </p:nvGraphicFramePr>
          <p:xfrm>
            <a:off x="181892" y="5222131"/>
            <a:ext cx="5282849" cy="602320"/>
          </p:xfrm>
          <a:graphic>
            <a:graphicData uri="http://schemas.openxmlformats.org/presentationml/2006/ole">
              <mc:AlternateContent xmlns:mc="http://schemas.openxmlformats.org/markup-compatibility/2006">
                <mc:Choice xmlns:v="urn:schemas-microsoft-com:vml" Requires="v">
                  <p:oleObj spid="_x0000_s23177" r:id="rId8" imgW="4025900" imgH="469900" progId="Equation.DSMT4">
                    <p:embed/>
                  </p:oleObj>
                </mc:Choice>
                <mc:Fallback>
                  <p:oleObj r:id="rId8" imgW="4025900" imgH="469900" progId="Equation.DSMT4">
                    <p:embed/>
                    <p:pic>
                      <p:nvPicPr>
                        <p:cNvPr id="0" name="Object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892" y="5222131"/>
                          <a:ext cx="5282849" cy="602320"/>
                        </a:xfrm>
                        <a:prstGeom prst="rect">
                          <a:avLst/>
                        </a:prstGeom>
                        <a:noFill/>
                      </p:spPr>
                    </p:pic>
                  </p:oleObj>
                </mc:Fallback>
              </mc:AlternateContent>
            </a:graphicData>
          </a:graphic>
        </p:graphicFrame>
        <p:graphicFrame>
          <p:nvGraphicFramePr>
            <p:cNvPr id="19" name="Объект 18">
              <a:extLst>
                <a:ext uri="{FF2B5EF4-FFF2-40B4-BE49-F238E27FC236}">
                  <a16:creationId xmlns="" xmlns:a16="http://schemas.microsoft.com/office/drawing/2014/main" id="{41522B5A-20EB-4DF5-807D-0547CB012A09}"/>
                </a:ext>
              </a:extLst>
            </p:cNvPr>
            <p:cNvGraphicFramePr>
              <a:graphicFrameLocks noChangeAspect="1"/>
            </p:cNvGraphicFramePr>
            <p:nvPr>
              <p:extLst>
                <p:ext uri="{D42A27DB-BD31-4B8C-83A1-F6EECF244321}">
                  <p14:modId xmlns:p14="http://schemas.microsoft.com/office/powerpoint/2010/main" val="1853334677"/>
                </p:ext>
              </p:extLst>
            </p:nvPr>
          </p:nvGraphicFramePr>
          <p:xfrm>
            <a:off x="181892" y="4379460"/>
            <a:ext cx="1587149" cy="292562"/>
          </p:xfrm>
          <a:graphic>
            <a:graphicData uri="http://schemas.openxmlformats.org/presentationml/2006/ole">
              <mc:AlternateContent xmlns:mc="http://schemas.openxmlformats.org/markup-compatibility/2006">
                <mc:Choice xmlns:v="urn:schemas-microsoft-com:vml" Requires="v">
                  <p:oleObj spid="_x0000_s23178" name="Equation" r:id="rId10" imgW="1028520" imgH="190440" progId="Equation.DSMT4">
                    <p:embed/>
                  </p:oleObj>
                </mc:Choice>
                <mc:Fallback>
                  <p:oleObj name="Equation" r:id="rId10" imgW="1028520" imgH="190440" progId="Equation.DSMT4">
                    <p:embed/>
                    <p:pic>
                      <p:nvPicPr>
                        <p:cNvPr id="5" name="Объект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1892" y="4379460"/>
                          <a:ext cx="1587149" cy="292562"/>
                        </a:xfrm>
                        <a:prstGeom prst="rect">
                          <a:avLst/>
                        </a:prstGeom>
                        <a:noFill/>
                      </p:spPr>
                    </p:pic>
                  </p:oleObj>
                </mc:Fallback>
              </mc:AlternateContent>
            </a:graphicData>
          </a:graphic>
        </p:graphicFrame>
        <p:graphicFrame>
          <p:nvGraphicFramePr>
            <p:cNvPr id="21" name="Объект 20">
              <a:extLst>
                <a:ext uri="{FF2B5EF4-FFF2-40B4-BE49-F238E27FC236}">
                  <a16:creationId xmlns="" xmlns:a16="http://schemas.microsoft.com/office/drawing/2014/main" id="{A616A63E-9654-491B-BCDF-B794A8BB913F}"/>
                </a:ext>
              </a:extLst>
            </p:cNvPr>
            <p:cNvGraphicFramePr>
              <a:graphicFrameLocks noChangeAspect="1"/>
            </p:cNvGraphicFramePr>
            <p:nvPr>
              <p:extLst>
                <p:ext uri="{D42A27DB-BD31-4B8C-83A1-F6EECF244321}">
                  <p14:modId xmlns:p14="http://schemas.microsoft.com/office/powerpoint/2010/main" val="1730213637"/>
                </p:ext>
              </p:extLst>
            </p:nvPr>
          </p:nvGraphicFramePr>
          <p:xfrm>
            <a:off x="181892" y="5774910"/>
            <a:ext cx="1984961" cy="529323"/>
          </p:xfrm>
          <a:graphic>
            <a:graphicData uri="http://schemas.openxmlformats.org/presentationml/2006/ole">
              <mc:AlternateContent xmlns:mc="http://schemas.openxmlformats.org/markup-compatibility/2006">
                <mc:Choice xmlns:v="urn:schemas-microsoft-com:vml" Requires="v">
                  <p:oleObj spid="_x0000_s23179" name="Equation" r:id="rId12" imgW="1574800" imgH="419100" progId="Equation.DSMT4">
                    <p:embed/>
                  </p:oleObj>
                </mc:Choice>
                <mc:Fallback>
                  <p:oleObj name="Equation" r:id="rId12" imgW="1574800" imgH="419100" progId="Equation.DSMT4">
                    <p:embed/>
                    <p:pic>
                      <p:nvPicPr>
                        <p:cNvPr id="8" name="Объект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1892" y="5774910"/>
                          <a:ext cx="1984961" cy="529323"/>
                        </a:xfrm>
                        <a:prstGeom prst="rect">
                          <a:avLst/>
                        </a:prstGeom>
                        <a:noFill/>
                      </p:spPr>
                    </p:pic>
                  </p:oleObj>
                </mc:Fallback>
              </mc:AlternateContent>
            </a:graphicData>
          </a:graphic>
        </p:graphicFrame>
        <p:graphicFrame>
          <p:nvGraphicFramePr>
            <p:cNvPr id="22" name="Объект 21">
              <a:extLst>
                <a:ext uri="{FF2B5EF4-FFF2-40B4-BE49-F238E27FC236}">
                  <a16:creationId xmlns="" xmlns:a16="http://schemas.microsoft.com/office/drawing/2014/main" id="{8B445C86-020E-44FA-933E-C18B79753B86}"/>
                </a:ext>
              </a:extLst>
            </p:cNvPr>
            <p:cNvGraphicFramePr>
              <a:graphicFrameLocks noChangeAspect="1"/>
            </p:cNvGraphicFramePr>
            <p:nvPr>
              <p:extLst>
                <p:ext uri="{D42A27DB-BD31-4B8C-83A1-F6EECF244321}">
                  <p14:modId xmlns:p14="http://schemas.microsoft.com/office/powerpoint/2010/main" val="1127106262"/>
                </p:ext>
              </p:extLst>
            </p:nvPr>
          </p:nvGraphicFramePr>
          <p:xfrm>
            <a:off x="181892" y="6210536"/>
            <a:ext cx="1170658" cy="273984"/>
          </p:xfrm>
          <a:graphic>
            <a:graphicData uri="http://schemas.openxmlformats.org/presentationml/2006/ole">
              <mc:AlternateContent xmlns:mc="http://schemas.openxmlformats.org/markup-compatibility/2006">
                <mc:Choice xmlns:v="urn:schemas-microsoft-com:vml" Requires="v">
                  <p:oleObj spid="_x0000_s23180" name="Equation" r:id="rId14" imgW="888614" imgH="203112" progId="Equation.DSMT4">
                    <p:embed/>
                  </p:oleObj>
                </mc:Choice>
                <mc:Fallback>
                  <p:oleObj name="Equation" r:id="rId14" imgW="888614" imgH="203112" progId="Equation.DSMT4">
                    <p:embed/>
                    <p:pic>
                      <p:nvPicPr>
                        <p:cNvPr id="12" name="Объект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1892" y="6210536"/>
                          <a:ext cx="1170658" cy="273984"/>
                        </a:xfrm>
                        <a:prstGeom prst="rect">
                          <a:avLst/>
                        </a:prstGeom>
                        <a:noFill/>
                      </p:spPr>
                    </p:pic>
                  </p:oleObj>
                </mc:Fallback>
              </mc:AlternateContent>
            </a:graphicData>
          </a:graphic>
        </p:graphicFrame>
      </p:grpSp>
      <p:sp>
        <p:nvSpPr>
          <p:cNvPr id="23" name="Заголовок 1">
            <a:extLst>
              <a:ext uri="{FF2B5EF4-FFF2-40B4-BE49-F238E27FC236}">
                <a16:creationId xmlns="" xmlns:a16="http://schemas.microsoft.com/office/drawing/2014/main" id="{A3538CAE-45AA-48AC-BCF1-F228A0DEBD47}"/>
              </a:ext>
            </a:extLst>
          </p:cNvPr>
          <p:cNvSpPr txBox="1">
            <a:spLocks/>
          </p:cNvSpPr>
          <p:nvPr/>
        </p:nvSpPr>
        <p:spPr>
          <a:xfrm>
            <a:off x="19049" y="3044"/>
            <a:ext cx="12172951" cy="676170"/>
          </a:xfrm>
          <a:prstGeom prst="rect">
            <a:avLst/>
          </a:prstGeom>
        </p:spPr>
        <p:txBody>
          <a:bodyPr>
            <a:noAutofit/>
          </a:bodyPr>
          <a:lstStyle/>
          <a:p>
            <a:pPr algn="ctr">
              <a:spcBef>
                <a:spcPct val="0"/>
              </a:spcBef>
              <a:defRPr/>
            </a:pPr>
            <a:r>
              <a:rPr lang="en-US" sz="3600" b="1" dirty="0">
                <a:solidFill>
                  <a:schemeClr val="accent1">
                    <a:lumMod val="75000"/>
                  </a:schemeClr>
                </a:solidFill>
                <a:ea typeface="+mj-ea"/>
                <a:cs typeface="+mj-cs"/>
              </a:rPr>
              <a:t>Capture, fusion-fission and ER cross sections for </a:t>
            </a:r>
            <a:r>
              <a:rPr lang="en-US" sz="4000" b="1" dirty="0">
                <a:solidFill>
                  <a:schemeClr val="accent1">
                    <a:lumMod val="75000"/>
                  </a:schemeClr>
                </a:solidFill>
                <a:ea typeface="+mj-ea"/>
                <a:cs typeface="+mj-cs"/>
              </a:rPr>
              <a:t>Hs </a:t>
            </a:r>
            <a:r>
              <a:rPr lang="en-US" sz="3200" dirty="0">
                <a:solidFill>
                  <a:schemeClr val="accent1">
                    <a:lumMod val="75000"/>
                  </a:schemeClr>
                </a:solidFill>
                <a:ea typeface="+mj-ea"/>
                <a:cs typeface="+mj-cs"/>
              </a:rPr>
              <a:t>(Z=108)</a:t>
            </a:r>
            <a:endParaRPr lang="ru-RU" sz="3600" b="1" dirty="0">
              <a:solidFill>
                <a:schemeClr val="accent1">
                  <a:lumMod val="75000"/>
                </a:schemeClr>
              </a:solidFill>
              <a:ea typeface="+mj-ea"/>
              <a:cs typeface="+mj-cs"/>
            </a:endParaRPr>
          </a:p>
        </p:txBody>
      </p:sp>
    </p:spTree>
    <p:extLst>
      <p:ext uri="{BB962C8B-B14F-4D97-AF65-F5344CB8AC3E}">
        <p14:creationId xmlns:p14="http://schemas.microsoft.com/office/powerpoint/2010/main" val="26722259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47886" y="205108"/>
            <a:ext cx="7586663" cy="1143000"/>
          </a:xfrm>
        </p:spPr>
        <p:txBody>
          <a:bodyPr>
            <a:noAutofit/>
          </a:bodyPr>
          <a:lstStyle/>
          <a:p>
            <a:pPr algn="ctr">
              <a:spcBef>
                <a:spcPts val="1000"/>
              </a:spcBef>
              <a:defRPr/>
            </a:pPr>
            <a:r>
              <a:rPr lang="en-US" sz="4000" b="1" dirty="0">
                <a:solidFill>
                  <a:schemeClr val="accent1">
                    <a:lumMod val="75000"/>
                  </a:schemeClr>
                </a:solidFill>
                <a:effectLst>
                  <a:outerShdw blurRad="38100" dist="38100" dir="2700000" algn="tl">
                    <a:srgbClr val="000000">
                      <a:alpha val="43137"/>
                    </a:srgbClr>
                  </a:outerShdw>
                </a:effectLst>
                <a:latin typeface="+mn-lt"/>
              </a:rPr>
              <a:t>Fission barriers </a:t>
            </a:r>
            <a:br>
              <a:rPr lang="en-US" sz="4000" b="1" dirty="0">
                <a:solidFill>
                  <a:schemeClr val="accent1">
                    <a:lumMod val="75000"/>
                  </a:schemeClr>
                </a:solidFill>
                <a:effectLst>
                  <a:outerShdw blurRad="38100" dist="38100" dir="2700000" algn="tl">
                    <a:srgbClr val="000000">
                      <a:alpha val="43137"/>
                    </a:srgbClr>
                  </a:outerShdw>
                </a:effectLst>
                <a:latin typeface="+mn-lt"/>
              </a:rPr>
            </a:br>
            <a:r>
              <a:rPr lang="en-US" sz="4000" b="1" dirty="0">
                <a:solidFill>
                  <a:schemeClr val="accent1">
                    <a:lumMod val="75000"/>
                  </a:schemeClr>
                </a:solidFill>
                <a:effectLst>
                  <a:outerShdw blurRad="38100" dist="38100" dir="2700000" algn="tl">
                    <a:srgbClr val="000000">
                      <a:alpha val="43137"/>
                    </a:srgbClr>
                  </a:outerShdw>
                </a:effectLst>
                <a:latin typeface="+mn-lt"/>
              </a:rPr>
              <a:t>for heavy and superheavy nuclei</a:t>
            </a:r>
            <a:endParaRPr lang="ru-RU" sz="40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7" name="Прямоугольник 6"/>
          <p:cNvSpPr/>
          <p:nvPr/>
        </p:nvSpPr>
        <p:spPr bwMode="auto">
          <a:xfrm>
            <a:off x="2236253" y="1452563"/>
            <a:ext cx="7424170" cy="4867694"/>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4608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337" y="1494949"/>
            <a:ext cx="6974835" cy="47592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4959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a:xfrm>
            <a:off x="0" y="0"/>
            <a:ext cx="12192000" cy="1266606"/>
          </a:xfrm>
          <a:prstGeom prst="rect">
            <a:avLst/>
          </a:prstGeom>
        </p:spPr>
        <p:txBody>
          <a:bodyPr>
            <a:noAutofit/>
          </a:bodyPr>
          <a:lstStyle/>
          <a:p>
            <a:pPr algn="ctr">
              <a:spcBef>
                <a:spcPct val="0"/>
              </a:spcBef>
              <a:defRPr/>
            </a:pPr>
            <a:r>
              <a:rPr lang="en-US" sz="4000" b="1" dirty="0">
                <a:solidFill>
                  <a:schemeClr val="accent1">
                    <a:lumMod val="75000"/>
                  </a:schemeClr>
                </a:solidFill>
                <a:ea typeface="+mj-ea"/>
                <a:cs typeface="+mj-cs"/>
              </a:rPr>
              <a:t>Capture, fusion-fission and ER cross sections</a:t>
            </a:r>
          </a:p>
          <a:p>
            <a:pPr algn="ctr">
              <a:spcBef>
                <a:spcPct val="0"/>
              </a:spcBef>
              <a:defRPr/>
            </a:pPr>
            <a:r>
              <a:rPr lang="en-US" sz="4000" b="1" dirty="0">
                <a:solidFill>
                  <a:schemeClr val="accent1">
                    <a:lumMod val="75000"/>
                  </a:schemeClr>
                </a:solidFill>
                <a:ea typeface="+mj-ea"/>
                <a:cs typeface="+mj-cs"/>
              </a:rPr>
              <a:t>Cn </a:t>
            </a:r>
            <a:r>
              <a:rPr lang="en-US" sz="3600" dirty="0">
                <a:solidFill>
                  <a:schemeClr val="accent1">
                    <a:lumMod val="75000"/>
                  </a:schemeClr>
                </a:solidFill>
                <a:ea typeface="+mj-ea"/>
                <a:cs typeface="+mj-cs"/>
              </a:rPr>
              <a:t>(Z=112)    </a:t>
            </a:r>
            <a:r>
              <a:rPr lang="en-US" sz="4000" b="1" dirty="0">
                <a:solidFill>
                  <a:schemeClr val="accent1">
                    <a:lumMod val="75000"/>
                  </a:schemeClr>
                </a:solidFill>
                <a:ea typeface="+mj-ea"/>
                <a:cs typeface="+mj-cs"/>
              </a:rPr>
              <a:t>Fl </a:t>
            </a:r>
            <a:r>
              <a:rPr lang="en-US" sz="3600" dirty="0">
                <a:solidFill>
                  <a:schemeClr val="accent1">
                    <a:lumMod val="75000"/>
                  </a:schemeClr>
                </a:solidFill>
                <a:ea typeface="+mj-ea"/>
                <a:cs typeface="+mj-cs"/>
              </a:rPr>
              <a:t>(Z=114)    </a:t>
            </a:r>
            <a:r>
              <a:rPr lang="en-US" sz="4000" b="1" dirty="0" err="1">
                <a:solidFill>
                  <a:schemeClr val="accent1">
                    <a:lumMod val="75000"/>
                  </a:schemeClr>
                </a:solidFill>
                <a:ea typeface="+mj-ea"/>
                <a:cs typeface="+mj-cs"/>
              </a:rPr>
              <a:t>Lv</a:t>
            </a:r>
            <a:r>
              <a:rPr lang="en-US" sz="4000" b="1" dirty="0">
                <a:solidFill>
                  <a:schemeClr val="accent1">
                    <a:lumMod val="75000"/>
                  </a:schemeClr>
                </a:solidFill>
                <a:ea typeface="+mj-ea"/>
                <a:cs typeface="+mj-cs"/>
              </a:rPr>
              <a:t> </a:t>
            </a:r>
            <a:r>
              <a:rPr lang="en-US" sz="3600" dirty="0">
                <a:solidFill>
                  <a:schemeClr val="accent1">
                    <a:lumMod val="75000"/>
                  </a:schemeClr>
                </a:solidFill>
                <a:ea typeface="+mj-ea"/>
                <a:cs typeface="+mj-cs"/>
              </a:rPr>
              <a:t>(Z=116)</a:t>
            </a:r>
            <a:r>
              <a:rPr lang="en-US" sz="4000" b="1" dirty="0">
                <a:solidFill>
                  <a:schemeClr val="accent1">
                    <a:lumMod val="75000"/>
                  </a:schemeClr>
                </a:solidFill>
                <a:ea typeface="+mj-ea"/>
                <a:cs typeface="+mj-cs"/>
              </a:rPr>
              <a:t>    </a:t>
            </a:r>
            <a:endParaRPr lang="ru-RU" sz="4000" b="1" dirty="0">
              <a:solidFill>
                <a:schemeClr val="accent1">
                  <a:lumMod val="75000"/>
                </a:schemeClr>
              </a:solidFill>
              <a:ea typeface="+mj-ea"/>
              <a:cs typeface="+mj-cs"/>
            </a:endParaRPr>
          </a:p>
        </p:txBody>
      </p:sp>
      <p:sp>
        <p:nvSpPr>
          <p:cNvPr id="6" name="TextBox 5"/>
          <p:cNvSpPr txBox="1"/>
          <p:nvPr/>
        </p:nvSpPr>
        <p:spPr>
          <a:xfrm>
            <a:off x="9548813" y="5145642"/>
            <a:ext cx="2486026" cy="738664"/>
          </a:xfrm>
          <a:prstGeom prst="rect">
            <a:avLst/>
          </a:prstGeom>
          <a:noFill/>
        </p:spPr>
        <p:txBody>
          <a:bodyPr wrap="square" rtlCol="0">
            <a:spAutoFit/>
          </a:bodyPr>
          <a:lstStyle/>
          <a:p>
            <a:r>
              <a:rPr lang="en-US" sz="1400" i="1" dirty="0">
                <a:solidFill>
                  <a:schemeClr val="accent1">
                    <a:lumMod val="75000"/>
                  </a:schemeClr>
                </a:solidFill>
              </a:rPr>
              <a:t>3n</a:t>
            </a:r>
            <a:r>
              <a:rPr lang="en-US" sz="1400" dirty="0">
                <a:solidFill>
                  <a:schemeClr val="accent1">
                    <a:lumMod val="75000"/>
                  </a:schemeClr>
                </a:solidFill>
              </a:rPr>
              <a:t> and </a:t>
            </a:r>
            <a:r>
              <a:rPr lang="en-US" sz="1400" i="1" dirty="0">
                <a:solidFill>
                  <a:schemeClr val="accent1">
                    <a:lumMod val="75000"/>
                  </a:schemeClr>
                </a:solidFill>
              </a:rPr>
              <a:t>4n</a:t>
            </a:r>
            <a:r>
              <a:rPr lang="en-US" sz="1400" dirty="0">
                <a:solidFill>
                  <a:schemeClr val="accent1">
                    <a:lumMod val="75000"/>
                  </a:schemeClr>
                </a:solidFill>
              </a:rPr>
              <a:t> channels data are from  Yu. Ts. Oganessian </a:t>
            </a:r>
            <a:r>
              <a:rPr lang="en-US" sz="1400" i="1" dirty="0">
                <a:solidFill>
                  <a:schemeClr val="accent1">
                    <a:lumMod val="75000"/>
                  </a:schemeClr>
                </a:solidFill>
              </a:rPr>
              <a:t>et al</a:t>
            </a:r>
            <a:r>
              <a:rPr lang="en-US" sz="1400" dirty="0">
                <a:solidFill>
                  <a:schemeClr val="accent1">
                    <a:lumMod val="75000"/>
                  </a:schemeClr>
                </a:solidFill>
              </a:rPr>
              <a:t>.</a:t>
            </a:r>
          </a:p>
          <a:p>
            <a:r>
              <a:rPr lang="en-US" sz="1400" dirty="0">
                <a:solidFill>
                  <a:schemeClr val="accent1">
                    <a:lumMod val="75000"/>
                  </a:schemeClr>
                </a:solidFill>
              </a:rPr>
              <a:t>Phys. Rev. C 70 (2004) 064609</a:t>
            </a:r>
            <a:endParaRPr lang="ru-RU" sz="1400" dirty="0">
              <a:solidFill>
                <a:schemeClr val="accent1">
                  <a:lumMod val="75000"/>
                </a:schemeClr>
              </a:solidFill>
            </a:endParaRPr>
          </a:p>
        </p:txBody>
      </p:sp>
      <p:pic>
        <p:nvPicPr>
          <p:cNvPr id="7" name="Рисунок 6" descr="fig15_EPJ_CaAct_CS">
            <a:extLst>
              <a:ext uri="{FF2B5EF4-FFF2-40B4-BE49-F238E27FC236}">
                <a16:creationId xmlns="" xmlns:a16="http://schemas.microsoft.com/office/drawing/2014/main" id="{650EA18B-EA1A-4CE1-A5D4-E22CE99604DD}"/>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2300288" y="1343026"/>
            <a:ext cx="7248525" cy="5233767"/>
          </a:xfrm>
          <a:prstGeom prst="rect">
            <a:avLst/>
          </a:prstGeom>
          <a:ln w="12700">
            <a:solidFill>
              <a:schemeClr val="accent1"/>
            </a:solidFill>
          </a:ln>
        </p:spPr>
      </p:pic>
    </p:spTree>
    <p:extLst>
      <p:ext uri="{BB962C8B-B14F-4D97-AF65-F5344CB8AC3E}">
        <p14:creationId xmlns:p14="http://schemas.microsoft.com/office/powerpoint/2010/main" val="178583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 xmlns:a16="http://schemas.microsoft.com/office/drawing/2014/main" id="{C78FC268-3D62-4689-9A60-CE85D6BFF3EF}"/>
              </a:ext>
            </a:extLst>
          </p:cNvPr>
          <p:cNvGrpSpPr/>
          <p:nvPr/>
        </p:nvGrpSpPr>
        <p:grpSpPr>
          <a:xfrm>
            <a:off x="3307002" y="1344389"/>
            <a:ext cx="5656962" cy="4828995"/>
            <a:chOff x="2302668" y="785813"/>
            <a:chExt cx="6965157" cy="5786437"/>
          </a:xfrm>
        </p:grpSpPr>
        <p:sp>
          <p:nvSpPr>
            <p:cNvPr id="4" name="Прямоугольник 3">
              <a:extLst>
                <a:ext uri="{FF2B5EF4-FFF2-40B4-BE49-F238E27FC236}">
                  <a16:creationId xmlns="" xmlns:a16="http://schemas.microsoft.com/office/drawing/2014/main" id="{FA88C868-C5C0-4859-87A8-41734E0BBB2D}"/>
                </a:ext>
              </a:extLst>
            </p:cNvPr>
            <p:cNvSpPr/>
            <p:nvPr/>
          </p:nvSpPr>
          <p:spPr bwMode="auto">
            <a:xfrm>
              <a:off x="2302668" y="785813"/>
              <a:ext cx="6965157" cy="5786437"/>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2" name="image2.jpeg"/>
            <p:cNvPicPr/>
            <p:nvPr/>
          </p:nvPicPr>
          <p:blipFill>
            <a:blip r:embed="rId2" cstate="print"/>
            <a:stretch>
              <a:fillRect/>
            </a:stretch>
          </p:blipFill>
          <p:spPr>
            <a:xfrm>
              <a:off x="2533649" y="870068"/>
              <a:ext cx="6545711" cy="5564069"/>
            </a:xfrm>
            <a:prstGeom prst="rect">
              <a:avLst/>
            </a:prstGeom>
            <a:ln>
              <a:noFill/>
            </a:ln>
          </p:spPr>
        </p:pic>
      </p:grpSp>
      <p:sp>
        <p:nvSpPr>
          <p:cNvPr id="3" name="Заголовок 1">
            <a:extLst>
              <a:ext uri="{FF2B5EF4-FFF2-40B4-BE49-F238E27FC236}">
                <a16:creationId xmlns="" xmlns:a16="http://schemas.microsoft.com/office/drawing/2014/main" id="{59605273-2112-4B15-B35F-FC962F88862B}"/>
              </a:ext>
            </a:extLst>
          </p:cNvPr>
          <p:cNvSpPr txBox="1">
            <a:spLocks/>
          </p:cNvSpPr>
          <p:nvPr/>
        </p:nvSpPr>
        <p:spPr>
          <a:xfrm>
            <a:off x="0" y="0"/>
            <a:ext cx="12192000" cy="785813"/>
          </a:xfrm>
          <a:prstGeom prst="rect">
            <a:avLst/>
          </a:prstGeom>
        </p:spPr>
        <p:txBody>
          <a:bodyPr>
            <a:noAutofit/>
          </a:bodyPr>
          <a:lstStyle/>
          <a:p>
            <a:pPr algn="ctr">
              <a:spcBef>
                <a:spcPct val="0"/>
              </a:spcBef>
              <a:defRPr/>
            </a:pPr>
            <a:r>
              <a:rPr lang="en-US" sz="4000" b="1" dirty="0">
                <a:solidFill>
                  <a:schemeClr val="accent1">
                    <a:lumMod val="75000"/>
                  </a:schemeClr>
                </a:solidFill>
                <a:ea typeface="+mj-ea"/>
                <a:cs typeface="+mj-cs"/>
              </a:rPr>
              <a:t>ER cross sections </a:t>
            </a:r>
          </a:p>
          <a:p>
            <a:pPr algn="ctr">
              <a:spcBef>
                <a:spcPct val="0"/>
              </a:spcBef>
              <a:defRPr/>
            </a:pPr>
            <a:r>
              <a:rPr lang="en-US" sz="4000" b="1" dirty="0">
                <a:solidFill>
                  <a:schemeClr val="accent1">
                    <a:lumMod val="75000"/>
                  </a:schemeClr>
                </a:solidFill>
                <a:ea typeface="+mj-ea"/>
                <a:cs typeface="+mj-cs"/>
              </a:rPr>
              <a:t>for Cold and Hot fusion reactions</a:t>
            </a:r>
            <a:endParaRPr lang="ru-RU" sz="4000" b="1" dirty="0">
              <a:solidFill>
                <a:schemeClr val="accent1">
                  <a:lumMod val="75000"/>
                </a:schemeClr>
              </a:solidFill>
              <a:ea typeface="+mj-ea"/>
              <a:cs typeface="+mj-cs"/>
            </a:endParaRPr>
          </a:p>
          <a:p>
            <a:pPr algn="ctr">
              <a:spcBef>
                <a:spcPct val="0"/>
              </a:spcBef>
              <a:defRPr/>
            </a:pPr>
            <a:endParaRPr lang="en-US" sz="4000" b="1" dirty="0">
              <a:solidFill>
                <a:schemeClr val="accent1">
                  <a:lumMod val="75000"/>
                </a:schemeClr>
              </a:solidFill>
              <a:ea typeface="+mj-ea"/>
              <a:cs typeface="+mj-cs"/>
            </a:endParaRPr>
          </a:p>
        </p:txBody>
      </p:sp>
    </p:spTree>
    <p:extLst>
      <p:ext uri="{BB962C8B-B14F-4D97-AF65-F5344CB8AC3E}">
        <p14:creationId xmlns:p14="http://schemas.microsoft.com/office/powerpoint/2010/main" val="38957390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6" y="845907"/>
            <a:ext cx="8928992" cy="5905990"/>
          </a:xfrm>
          <a:prstGeom prst="rect">
            <a:avLst/>
          </a:prstGeom>
        </p:spPr>
      </p:pic>
      <p:sp>
        <p:nvSpPr>
          <p:cNvPr id="7" name="TextBox 6"/>
          <p:cNvSpPr txBox="1"/>
          <p:nvPr/>
        </p:nvSpPr>
        <p:spPr>
          <a:xfrm>
            <a:off x="3315577" y="1390236"/>
            <a:ext cx="4032448" cy="523220"/>
          </a:xfrm>
          <a:prstGeom prst="rect">
            <a:avLst/>
          </a:prstGeom>
          <a:ln>
            <a:solidFill>
              <a:srgbClr val="7030A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a:solidFill>
                  <a:srgbClr val="7030A0"/>
                </a:solidFill>
                <a:effectLst>
                  <a:outerShdw blurRad="38100" dist="38100" dir="2700000" algn="tl">
                    <a:srgbClr val="000000">
                      <a:alpha val="43137"/>
                    </a:srgbClr>
                  </a:outerShdw>
                </a:effectLst>
              </a:rPr>
              <a:t>What is the next step?</a:t>
            </a:r>
            <a:endParaRPr lang="ru-RU" sz="2800" b="1" dirty="0">
              <a:solidFill>
                <a:srgbClr val="7030A0"/>
              </a:solidFill>
              <a:effectLst>
                <a:outerShdw blurRad="38100" dist="38100" dir="2700000" algn="tl">
                  <a:srgbClr val="000000">
                    <a:alpha val="43137"/>
                  </a:srgbClr>
                </a:outerShdw>
              </a:effectLst>
            </a:endParaRPr>
          </a:p>
        </p:txBody>
      </p:sp>
      <p:grpSp>
        <p:nvGrpSpPr>
          <p:cNvPr id="30" name="Группа 29"/>
          <p:cNvGrpSpPr/>
          <p:nvPr/>
        </p:nvGrpSpPr>
        <p:grpSpPr>
          <a:xfrm>
            <a:off x="8664577" y="884639"/>
            <a:ext cx="1791050" cy="2418928"/>
            <a:chOff x="6957414" y="1070490"/>
            <a:chExt cx="1791050" cy="2418928"/>
          </a:xfrm>
        </p:grpSpPr>
        <p:cxnSp>
          <p:nvCxnSpPr>
            <p:cNvPr id="17" name="Прямая соединительная линия 16"/>
            <p:cNvCxnSpPr/>
            <p:nvPr/>
          </p:nvCxnSpPr>
          <p:spPr>
            <a:xfrm>
              <a:off x="6957414" y="32129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a:xfrm>
              <a:off x="6957414" y="285293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a:off x="6957414" y="1124744"/>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Прямая соединительная линия 22"/>
            <p:cNvCxnSpPr/>
            <p:nvPr/>
          </p:nvCxnSpPr>
          <p:spPr>
            <a:xfrm>
              <a:off x="6957414" y="14127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Прямая соединительная линия 23"/>
            <p:cNvCxnSpPr/>
            <p:nvPr/>
          </p:nvCxnSpPr>
          <p:spPr>
            <a:xfrm flipV="1">
              <a:off x="817240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cxnSp>
          <p:nvCxnSpPr>
            <p:cNvPr id="29" name="Прямая соединительная линия 28"/>
            <p:cNvCxnSpPr/>
            <p:nvPr/>
          </p:nvCxnSpPr>
          <p:spPr>
            <a:xfrm flipV="1">
              <a:off x="853244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grpSp>
      <p:grpSp>
        <p:nvGrpSpPr>
          <p:cNvPr id="15" name="Группа 14"/>
          <p:cNvGrpSpPr/>
          <p:nvPr/>
        </p:nvGrpSpPr>
        <p:grpSpPr>
          <a:xfrm>
            <a:off x="8662665" y="881591"/>
            <a:ext cx="1615605" cy="2768224"/>
            <a:chOff x="7164288" y="1052736"/>
            <a:chExt cx="1615605" cy="2768224"/>
          </a:xfrm>
        </p:grpSpPr>
        <p:sp>
          <p:nvSpPr>
            <p:cNvPr id="11" name="TextBox 10"/>
            <p:cNvSpPr txBox="1"/>
            <p:nvPr/>
          </p:nvSpPr>
          <p:spPr>
            <a:xfrm>
              <a:off x="7164288" y="1052736"/>
              <a:ext cx="1055097" cy="400110"/>
            </a:xfrm>
            <a:prstGeom prst="rect">
              <a:avLst/>
            </a:prstGeom>
            <a:noFill/>
          </p:spPr>
          <p:txBody>
            <a:bodyPr wrap="none" rtlCol="0">
              <a:spAutoFit/>
            </a:bodyPr>
            <a:lstStyle/>
            <a:p>
              <a:r>
                <a:rPr lang="en-US" sz="2000" b="1" dirty="0">
                  <a:solidFill>
                    <a:srgbClr val="C00000"/>
                  </a:solidFill>
                </a:rPr>
                <a:t>Z  =  120</a:t>
              </a:r>
            </a:p>
          </p:txBody>
        </p:sp>
        <p:sp>
          <p:nvSpPr>
            <p:cNvPr id="12" name="Прямоугольник 11"/>
            <p:cNvSpPr/>
            <p:nvPr/>
          </p:nvSpPr>
          <p:spPr>
            <a:xfrm>
              <a:off x="7164288" y="2852936"/>
              <a:ext cx="1055097" cy="400110"/>
            </a:xfrm>
            <a:prstGeom prst="rect">
              <a:avLst/>
            </a:prstGeom>
          </p:spPr>
          <p:txBody>
            <a:bodyPr wrap="none">
              <a:spAutoFit/>
            </a:bodyPr>
            <a:lstStyle/>
            <a:p>
              <a:r>
                <a:rPr lang="en-US" sz="2000" b="1" dirty="0">
                  <a:solidFill>
                    <a:srgbClr val="C00000"/>
                  </a:solidFill>
                </a:rPr>
                <a:t>Z  =  114</a:t>
              </a:r>
              <a:endParaRPr lang="ru-RU" sz="2000" b="1" dirty="0">
                <a:solidFill>
                  <a:srgbClr val="C00000"/>
                </a:solidFill>
              </a:endParaRPr>
            </a:p>
          </p:txBody>
        </p:sp>
        <p:sp>
          <p:nvSpPr>
            <p:cNvPr id="14" name="Прямоугольник 13"/>
            <p:cNvSpPr/>
            <p:nvPr/>
          </p:nvSpPr>
          <p:spPr>
            <a:xfrm>
              <a:off x="8282641" y="3482406"/>
              <a:ext cx="497252" cy="338554"/>
            </a:xfrm>
            <a:prstGeom prst="rect">
              <a:avLst/>
            </a:prstGeom>
          </p:spPr>
          <p:txBody>
            <a:bodyPr wrap="none">
              <a:spAutoFit/>
            </a:bodyPr>
            <a:lstStyle/>
            <a:p>
              <a:r>
                <a:rPr lang="en-US" sz="1600" b="1" dirty="0">
                  <a:solidFill>
                    <a:srgbClr val="C00000"/>
                  </a:solidFill>
                </a:rPr>
                <a:t>184</a:t>
              </a:r>
            </a:p>
          </p:txBody>
        </p:sp>
      </p:grpSp>
      <p:sp>
        <p:nvSpPr>
          <p:cNvPr id="9" name="TextBox 8"/>
          <p:cNvSpPr txBox="1"/>
          <p:nvPr/>
        </p:nvSpPr>
        <p:spPr>
          <a:xfrm>
            <a:off x="3315577" y="4742167"/>
            <a:ext cx="6015811" cy="1077218"/>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3200" b="1" dirty="0">
                <a:solidFill>
                  <a:schemeClr val="accent1"/>
                </a:solidFill>
                <a:cs typeface="Times New Roman" pitchFamily="18" charset="0"/>
              </a:rPr>
              <a:t>MNT reactions can be used to produce new neutron-rich SHE</a:t>
            </a:r>
          </a:p>
        </p:txBody>
      </p:sp>
      <p:sp>
        <p:nvSpPr>
          <p:cNvPr id="8" name="TextBox 7"/>
          <p:cNvSpPr txBox="1"/>
          <p:nvPr/>
        </p:nvSpPr>
        <p:spPr>
          <a:xfrm>
            <a:off x="2522250" y="1953757"/>
            <a:ext cx="6937874" cy="2523768"/>
          </a:xfrm>
          <a:prstGeom prst="rect">
            <a:avLst/>
          </a:prstGeom>
          <a:ln>
            <a:solidFill>
              <a:srgbClr val="C00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200" b="1" dirty="0">
                <a:solidFill>
                  <a:srgbClr val="FF0000"/>
                </a:solidFill>
                <a:effectLst>
                  <a:outerShdw blurRad="38100" dist="38100" dir="2700000" algn="tl">
                    <a:srgbClr val="000000">
                      <a:alpha val="43137"/>
                    </a:srgbClr>
                  </a:outerShdw>
                </a:effectLst>
              </a:rPr>
              <a:t>Still far from the “island of stability” !!!</a:t>
            </a:r>
          </a:p>
          <a:p>
            <a:pPr algn="just"/>
            <a:r>
              <a:rPr lang="en-GB" b="1" dirty="0">
                <a:solidFill>
                  <a:srgbClr val="008000"/>
                </a:solidFill>
                <a:effectLst>
                  <a:outerShdw blurRad="38100" dist="38100" dir="2700000" algn="tl">
                    <a:srgbClr val="000000">
                      <a:alpha val="43137"/>
                    </a:srgbClr>
                  </a:outerShdw>
                </a:effectLst>
              </a:rPr>
              <a:t>The excitation energies of CN formed in the reactions with </a:t>
            </a:r>
            <a:r>
              <a:rPr lang="en-GB" b="1" dirty="0" err="1">
                <a:solidFill>
                  <a:srgbClr val="008000"/>
                </a:solidFill>
                <a:effectLst>
                  <a:outerShdw blurRad="38100" dist="38100" dir="2700000" algn="tl">
                    <a:srgbClr val="000000">
                      <a:alpha val="43137"/>
                    </a:srgbClr>
                  </a:outerShdw>
                </a:effectLst>
              </a:rPr>
              <a:t>Ti</a:t>
            </a:r>
            <a:r>
              <a:rPr lang="en-GB" b="1" dirty="0">
                <a:solidFill>
                  <a:srgbClr val="008000"/>
                </a:solidFill>
                <a:effectLst>
                  <a:outerShdw blurRad="38100" dist="38100" dir="2700000" algn="tl">
                    <a:srgbClr val="000000">
                      <a:alpha val="43137"/>
                    </a:srgbClr>
                  </a:outerShdw>
                </a:effectLst>
              </a:rPr>
              <a:t> and Cr ions are 30-40 MeV at the Coulomb barrier energy that allows to observe 3</a:t>
            </a:r>
            <a:r>
              <a:rPr lang="en-GB" b="1" i="1" dirty="0">
                <a:solidFill>
                  <a:srgbClr val="008000"/>
                </a:solidFill>
                <a:effectLst>
                  <a:outerShdw blurRad="38100" dist="38100" dir="2700000" algn="tl">
                    <a:srgbClr val="000000">
                      <a:alpha val="43137"/>
                    </a:srgbClr>
                  </a:outerShdw>
                </a:effectLst>
              </a:rPr>
              <a:t>n</a:t>
            </a:r>
            <a:r>
              <a:rPr lang="en-GB" b="1" dirty="0">
                <a:solidFill>
                  <a:srgbClr val="008000"/>
                </a:solidFill>
                <a:effectLst>
                  <a:outerShdw blurRad="38100" dist="38100" dir="2700000" algn="tl">
                    <a:srgbClr val="000000">
                      <a:alpha val="43137"/>
                    </a:srgbClr>
                  </a:outerShdw>
                </a:effectLst>
              </a:rPr>
              <a:t> and 4</a:t>
            </a:r>
            <a:r>
              <a:rPr lang="en-GB" b="1" i="1" dirty="0">
                <a:solidFill>
                  <a:srgbClr val="008000"/>
                </a:solidFill>
                <a:effectLst>
                  <a:outerShdw blurRad="38100" dist="38100" dir="2700000" algn="tl">
                    <a:srgbClr val="000000">
                      <a:alpha val="43137"/>
                    </a:srgbClr>
                  </a:outerShdw>
                </a:effectLst>
              </a:rPr>
              <a:t>n</a:t>
            </a:r>
            <a:r>
              <a:rPr lang="en-GB" b="1" dirty="0">
                <a:solidFill>
                  <a:srgbClr val="008000"/>
                </a:solidFill>
                <a:effectLst>
                  <a:outerShdw blurRad="38100" dist="38100" dir="2700000" algn="tl">
                    <a:srgbClr val="000000">
                      <a:alpha val="43137"/>
                    </a:srgbClr>
                  </a:outerShdw>
                </a:effectLst>
              </a:rPr>
              <a:t> ER channels (similar to </a:t>
            </a:r>
            <a:r>
              <a:rPr lang="en-GB" b="1" baseline="30000" dirty="0">
                <a:solidFill>
                  <a:srgbClr val="008000"/>
                </a:solidFill>
                <a:effectLst>
                  <a:outerShdw blurRad="38100" dist="38100" dir="2700000" algn="tl">
                    <a:srgbClr val="000000">
                      <a:alpha val="43137"/>
                    </a:srgbClr>
                  </a:outerShdw>
                </a:effectLst>
              </a:rPr>
              <a:t>48</a:t>
            </a:r>
            <a:r>
              <a:rPr lang="en-GB" b="1" dirty="0">
                <a:solidFill>
                  <a:srgbClr val="008000"/>
                </a:solidFill>
                <a:effectLst>
                  <a:outerShdw blurRad="38100" dist="38100" dir="2700000" algn="tl">
                    <a:srgbClr val="000000">
                      <a:alpha val="43137"/>
                    </a:srgbClr>
                  </a:outerShdw>
                </a:effectLst>
              </a:rPr>
              <a:t>Ca-induced reaction).</a:t>
            </a:r>
          </a:p>
          <a:p>
            <a:pPr algn="just"/>
            <a:r>
              <a:rPr lang="en-GB" b="1" dirty="0">
                <a:solidFill>
                  <a:srgbClr val="C00000"/>
                </a:solidFill>
                <a:effectLst>
                  <a:outerShdw blurRad="38100" dist="38100" dir="2700000" algn="tl">
                    <a:srgbClr val="000000">
                      <a:alpha val="43137"/>
                    </a:srgbClr>
                  </a:outerShdw>
                </a:effectLst>
              </a:rPr>
              <a:t>However, at the transition to the heavier projectiles, an increase in the Coulomb repulsion between the interacting nuclei gives rise to the </a:t>
            </a:r>
            <a:r>
              <a:rPr lang="en-GB" b="1" dirty="0" err="1">
                <a:solidFill>
                  <a:srgbClr val="C00000"/>
                </a:solidFill>
                <a:effectLst>
                  <a:outerShdw blurRad="38100" dist="38100" dir="2700000" algn="tl">
                    <a:srgbClr val="000000">
                      <a:alpha val="43137"/>
                    </a:srgbClr>
                  </a:outerShdw>
                </a:effectLst>
              </a:rPr>
              <a:t>quasifission</a:t>
            </a:r>
            <a:r>
              <a:rPr lang="en-GB" b="1" dirty="0">
                <a:solidFill>
                  <a:srgbClr val="C00000"/>
                </a:solidFill>
                <a:effectLst>
                  <a:outerShdw blurRad="38100" dist="38100" dir="2700000" algn="tl">
                    <a:srgbClr val="000000">
                      <a:alpha val="43137"/>
                    </a:srgbClr>
                  </a:outerShdw>
                </a:effectLst>
              </a:rPr>
              <a:t> and deep-inelastic processes, which strongly suppress the compound nucleus formation.</a:t>
            </a:r>
          </a:p>
        </p:txBody>
      </p:sp>
      <p:sp>
        <p:nvSpPr>
          <p:cNvPr id="21" name="Заголовок 1">
            <a:extLst>
              <a:ext uri="{FF2B5EF4-FFF2-40B4-BE49-F238E27FC236}">
                <a16:creationId xmlns="" xmlns:a16="http://schemas.microsoft.com/office/drawing/2014/main" id="{F4FBC0FC-ACBA-47B3-A0D6-B2F151FF5A4F}"/>
              </a:ext>
            </a:extLst>
          </p:cNvPr>
          <p:cNvSpPr txBox="1">
            <a:spLocks/>
          </p:cNvSpPr>
          <p:nvPr/>
        </p:nvSpPr>
        <p:spPr>
          <a:xfrm>
            <a:off x="1828582" y="76632"/>
            <a:ext cx="8928993" cy="59660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l" defTabSz="914377">
              <a:lnSpc>
                <a:spcPct val="90000"/>
              </a:lnSpc>
              <a:buClr>
                <a:srgbClr val="F14124">
                  <a:lumMod val="75000"/>
                </a:srgbClr>
              </a:buClr>
              <a:buNone/>
              <a:defRPr/>
            </a:pPr>
            <a:r>
              <a:rPr lang="en-US" sz="4000" dirty="0">
                <a:solidFill>
                  <a:schemeClr val="accent1">
                    <a:lumMod val="75000"/>
                  </a:schemeClr>
                </a:solidFill>
                <a:effectLst>
                  <a:outerShdw blurRad="38100" dist="38100" dir="2700000" algn="tl">
                    <a:srgbClr val="000000">
                      <a:alpha val="43137"/>
                    </a:srgbClr>
                  </a:outerShdw>
                </a:effectLst>
                <a:latin typeface="+mn-lt"/>
              </a:rPr>
              <a:t>Search for </a:t>
            </a:r>
            <a:r>
              <a:rPr lang="en-US" sz="4000" dirty="0" err="1">
                <a:solidFill>
                  <a:schemeClr val="accent1">
                    <a:lumMod val="75000"/>
                  </a:schemeClr>
                </a:solidFill>
                <a:effectLst>
                  <a:outerShdw blurRad="38100" dist="38100" dir="2700000" algn="tl">
                    <a:srgbClr val="000000">
                      <a:alpha val="43137"/>
                    </a:srgbClr>
                  </a:outerShdw>
                </a:effectLst>
                <a:latin typeface="+mn-lt"/>
              </a:rPr>
              <a:t>superheavies</a:t>
            </a:r>
            <a:endParaRPr lang="en-US" sz="4000" dirty="0">
              <a:solidFill>
                <a:schemeClr val="accent1">
                  <a:lumMod val="75000"/>
                </a:schemeClr>
              </a:solidFill>
              <a:effectLst>
                <a:outerShdw blurRad="38100" dist="38100" dir="2700000" algn="tl">
                  <a:srgbClr val="000000">
                    <a:alpha val="43137"/>
                  </a:srgbClr>
                </a:outerShdw>
              </a:effectLst>
              <a:latin typeface="+mn-lt"/>
            </a:endParaRPr>
          </a:p>
        </p:txBody>
      </p:sp>
      <p:grpSp>
        <p:nvGrpSpPr>
          <p:cNvPr id="6" name="Группа 5"/>
          <p:cNvGrpSpPr/>
          <p:nvPr/>
        </p:nvGrpSpPr>
        <p:grpSpPr>
          <a:xfrm>
            <a:off x="7528044" y="1340614"/>
            <a:ext cx="3613042" cy="572842"/>
            <a:chOff x="6612639" y="1019894"/>
            <a:chExt cx="3036978" cy="572842"/>
          </a:xfrm>
        </p:grpSpPr>
        <p:sp>
          <p:nvSpPr>
            <p:cNvPr id="5" name="Стрелка вправо с вырезом 4"/>
            <p:cNvSpPr/>
            <p:nvPr/>
          </p:nvSpPr>
          <p:spPr>
            <a:xfrm>
              <a:off x="6612639" y="1052736"/>
              <a:ext cx="792088" cy="540000"/>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white"/>
                </a:solidFill>
              </a:endParaRPr>
            </a:p>
          </p:txBody>
        </p:sp>
        <p:sp>
          <p:nvSpPr>
            <p:cNvPr id="4" name="TextBox 3"/>
            <p:cNvSpPr txBox="1"/>
            <p:nvPr/>
          </p:nvSpPr>
          <p:spPr>
            <a:xfrm>
              <a:off x="7404727" y="1019894"/>
              <a:ext cx="2244890" cy="523220"/>
            </a:xfrm>
            <a:prstGeom prst="rect">
              <a:avLst/>
            </a:prstGeom>
            <a:noFill/>
          </p:spPr>
          <p:txBody>
            <a:bodyPr wrap="square" rtlCol="0">
              <a:spAutoFit/>
            </a:bodyPr>
            <a:lstStyle/>
            <a:p>
              <a:r>
                <a:rPr lang="en-US" sz="2800" b="1" dirty="0">
                  <a:solidFill>
                    <a:srgbClr val="7030A0"/>
                  </a:solidFill>
                </a:rPr>
                <a:t>Ti, Cr, Fe, Ni ?</a:t>
              </a:r>
              <a:endParaRPr lang="ru-RU" sz="2800" b="1" dirty="0">
                <a:solidFill>
                  <a:srgbClr val="7030A0"/>
                </a:solidFill>
              </a:endParaRPr>
            </a:p>
          </p:txBody>
        </p:sp>
      </p:grpSp>
    </p:spTree>
    <p:extLst>
      <p:ext uri="{BB962C8B-B14F-4D97-AF65-F5344CB8AC3E}">
        <p14:creationId xmlns:p14="http://schemas.microsoft.com/office/powerpoint/2010/main" val="16952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a:extLst>
              <a:ext uri="{FF2B5EF4-FFF2-40B4-BE49-F238E27FC236}">
                <a16:creationId xmlns="" xmlns:a16="http://schemas.microsoft.com/office/drawing/2014/main" id="{DCEB44F1-EFA4-4EFF-9F71-6CBA623AAD67}"/>
              </a:ext>
            </a:extLst>
          </p:cNvPr>
          <p:cNvGrpSpPr/>
          <p:nvPr/>
        </p:nvGrpSpPr>
        <p:grpSpPr>
          <a:xfrm>
            <a:off x="1784553" y="879987"/>
            <a:ext cx="8908027" cy="5657468"/>
            <a:chOff x="1789470" y="845574"/>
            <a:chExt cx="8908027" cy="5657468"/>
          </a:xfrm>
        </p:grpSpPr>
        <p:sp>
          <p:nvSpPr>
            <p:cNvPr id="6" name="Прямоугольник 5">
              <a:extLst>
                <a:ext uri="{FF2B5EF4-FFF2-40B4-BE49-F238E27FC236}">
                  <a16:creationId xmlns="" xmlns:a16="http://schemas.microsoft.com/office/drawing/2014/main" id="{F3D83372-CE15-4DCE-84B6-B71E0EA83D5B}"/>
                </a:ext>
              </a:extLst>
            </p:cNvPr>
            <p:cNvSpPr/>
            <p:nvPr/>
          </p:nvSpPr>
          <p:spPr>
            <a:xfrm>
              <a:off x="1789470" y="845574"/>
              <a:ext cx="8908027" cy="5657468"/>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Изображение 6"/>
            <p:cNvPicPr>
              <a:picLocks noChangeAspect="1"/>
            </p:cNvPicPr>
            <p:nvPr/>
          </p:nvPicPr>
          <p:blipFill>
            <a:blip r:embed="rId2" cstate="print"/>
            <a:srcRect/>
            <a:stretch>
              <a:fillRect/>
            </a:stretch>
          </p:blipFill>
          <p:spPr bwMode="auto">
            <a:xfrm>
              <a:off x="1886544" y="2214470"/>
              <a:ext cx="8688387" cy="3457575"/>
            </a:xfrm>
            <a:prstGeom prst="rect">
              <a:avLst/>
            </a:prstGeom>
            <a:noFill/>
            <a:ln w="9525">
              <a:noFill/>
              <a:miter lim="800000"/>
              <a:headEnd/>
              <a:tailEnd/>
            </a:ln>
          </p:spPr>
        </p:pic>
        <p:sp>
          <p:nvSpPr>
            <p:cNvPr id="5" name="TextBox 4"/>
            <p:cNvSpPr txBox="1"/>
            <p:nvPr/>
          </p:nvSpPr>
          <p:spPr>
            <a:xfrm>
              <a:off x="2134034" y="1236211"/>
              <a:ext cx="665567" cy="830997"/>
            </a:xfrm>
            <a:prstGeom prst="rect">
              <a:avLst/>
            </a:prstGeom>
            <a:noFill/>
          </p:spPr>
          <p:txBody>
            <a:bodyPr wrap="none" rtlCol="0">
              <a:spAutoFit/>
            </a:bodyPr>
            <a:lstStyle/>
            <a:p>
              <a:pPr defTabSz="914377"/>
              <a:r>
                <a:rPr lang="ru-RU" sz="2400" b="1" baseline="30000" dirty="0">
                  <a:solidFill>
                    <a:srgbClr val="FF0000"/>
                  </a:solidFill>
                  <a:effectLst>
                    <a:outerShdw blurRad="38100" dist="38100" dir="2700000" algn="tl">
                      <a:srgbClr val="000000">
                        <a:alpha val="43137"/>
                      </a:srgbClr>
                    </a:outerShdw>
                  </a:effectLst>
                </a:rPr>
                <a:t>50</a:t>
              </a:r>
              <a:r>
                <a:rPr lang="en-US" sz="2400" b="1" dirty="0" err="1">
                  <a:solidFill>
                    <a:srgbClr val="FF0000"/>
                  </a:solidFill>
                  <a:effectLst>
                    <a:outerShdw blurRad="38100" dist="38100" dir="2700000" algn="tl">
                      <a:srgbClr val="000000">
                        <a:alpha val="43137"/>
                      </a:srgbClr>
                    </a:outerShdw>
                  </a:effectLst>
                </a:rPr>
                <a:t>Ti</a:t>
              </a:r>
              <a:endParaRPr lang="en-US" sz="2400" b="1" dirty="0">
                <a:solidFill>
                  <a:srgbClr val="FF0000"/>
                </a:solidFill>
                <a:effectLst>
                  <a:outerShdw blurRad="38100" dist="38100" dir="2700000" algn="tl">
                    <a:srgbClr val="000000">
                      <a:alpha val="43137"/>
                    </a:srgbClr>
                  </a:outerShdw>
                </a:effectLst>
              </a:endParaRPr>
            </a:p>
            <a:p>
              <a:pPr defTabSz="914377"/>
              <a:r>
                <a:rPr lang="en-US" sz="2400" b="1" baseline="30000" dirty="0">
                  <a:solidFill>
                    <a:srgbClr val="FF0000"/>
                  </a:solidFill>
                  <a:effectLst>
                    <a:outerShdw blurRad="38100" dist="38100" dir="2700000" algn="tl">
                      <a:srgbClr val="000000">
                        <a:alpha val="43137"/>
                      </a:srgbClr>
                    </a:outerShdw>
                  </a:effectLst>
                </a:rPr>
                <a:t>54</a:t>
              </a:r>
              <a:r>
                <a:rPr lang="en-US" sz="2400" b="1" dirty="0">
                  <a:solidFill>
                    <a:srgbClr val="FF0000"/>
                  </a:solidFill>
                  <a:effectLst>
                    <a:outerShdw blurRad="38100" dist="38100" dir="2700000" algn="tl">
                      <a:srgbClr val="000000">
                        <a:alpha val="43137"/>
                      </a:srgbClr>
                    </a:outerShdw>
                  </a:effectLst>
                </a:rPr>
                <a:t>Cr</a:t>
              </a:r>
              <a:endParaRPr lang="ru-RU" sz="2400" b="1" dirty="0">
                <a:solidFill>
                  <a:srgbClr val="FF0000"/>
                </a:solidFill>
                <a:effectLst>
                  <a:outerShdw blurRad="38100" dist="38100" dir="2700000" algn="tl">
                    <a:srgbClr val="000000">
                      <a:alpha val="43137"/>
                    </a:srgbClr>
                  </a:outerShdw>
                </a:effectLst>
              </a:endParaRPr>
            </a:p>
          </p:txBody>
        </p:sp>
        <p:cxnSp>
          <p:nvCxnSpPr>
            <p:cNvPr id="8" name="Соединительная линия уступом 7"/>
            <p:cNvCxnSpPr/>
            <p:nvPr/>
          </p:nvCxnSpPr>
          <p:spPr>
            <a:xfrm rot="16200000" flipH="1">
              <a:off x="2283075" y="2139086"/>
              <a:ext cx="748060" cy="467027"/>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Соединительная линия уступом 18"/>
            <p:cNvCxnSpPr/>
            <p:nvPr/>
          </p:nvCxnSpPr>
          <p:spPr>
            <a:xfrm rot="5400000">
              <a:off x="9057905" y="2074221"/>
              <a:ext cx="748060" cy="467027"/>
            </a:xfrm>
            <a:prstGeom prst="bentConnector3">
              <a:avLst>
                <a:gd name="adj1" fmla="val 50000"/>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240925" y="1554617"/>
              <a:ext cx="824265" cy="400110"/>
            </a:xfrm>
            <a:prstGeom prst="rect">
              <a:avLst/>
            </a:prstGeom>
            <a:noFill/>
          </p:spPr>
          <p:txBody>
            <a:bodyPr wrap="none" rtlCol="0">
              <a:spAutoFit/>
            </a:bodyPr>
            <a:lstStyle/>
            <a:p>
              <a:pPr defTabSz="914377"/>
              <a:r>
                <a:rPr lang="en-US" sz="2000" b="1" dirty="0">
                  <a:solidFill>
                    <a:srgbClr val="FF0000"/>
                  </a:solidFill>
                  <a:effectLst>
                    <a:outerShdw blurRad="38100" dist="38100" dir="2700000" algn="tl">
                      <a:srgbClr val="000000">
                        <a:alpha val="43137"/>
                      </a:srgbClr>
                    </a:outerShdw>
                  </a:effectLst>
                </a:rPr>
                <a:t>Z=120</a:t>
              </a:r>
              <a:endParaRPr lang="ru-RU" sz="20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5073928" y="5525363"/>
              <a:ext cx="2232248" cy="830997"/>
            </a:xfrm>
            <a:prstGeom prst="rect">
              <a:avLst/>
            </a:prstGeom>
            <a:solidFill>
              <a:schemeClr val="bg1"/>
            </a:solidFill>
          </p:spPr>
          <p:txBody>
            <a:bodyPr wrap="square" rtlCol="0">
              <a:spAutoFit/>
            </a:bodyPr>
            <a:lstStyle/>
            <a:p>
              <a:pPr algn="ctr" defTabSz="914377"/>
              <a:r>
                <a:rPr lang="en-US" sz="2400" b="1" dirty="0">
                  <a:solidFill>
                    <a:srgbClr val="C0504D">
                      <a:lumMod val="75000"/>
                    </a:srgbClr>
                  </a:solidFill>
                  <a:effectLst>
                    <a:outerShdw blurRad="38100" dist="38100" dir="2700000" algn="tl">
                      <a:srgbClr val="000000">
                        <a:alpha val="43137"/>
                      </a:srgbClr>
                    </a:outerShdw>
                  </a:effectLst>
                </a:rPr>
                <a:t>asymmetric</a:t>
              </a:r>
            </a:p>
            <a:p>
              <a:pPr algn="ctr" defTabSz="914377"/>
              <a:r>
                <a:rPr lang="en-US" sz="2400" b="1" dirty="0" err="1">
                  <a:solidFill>
                    <a:srgbClr val="C0504D">
                      <a:lumMod val="75000"/>
                    </a:srgbClr>
                  </a:solidFill>
                  <a:effectLst>
                    <a:outerShdw blurRad="38100" dist="38100" dir="2700000" algn="tl">
                      <a:srgbClr val="000000">
                        <a:alpha val="43137"/>
                      </a:srgbClr>
                    </a:outerShdw>
                  </a:effectLst>
                </a:rPr>
                <a:t>quasifission</a:t>
              </a:r>
              <a:endParaRPr lang="en-US" sz="2400" b="1" dirty="0">
                <a:solidFill>
                  <a:srgbClr val="C0504D">
                    <a:lumMod val="75000"/>
                  </a:srgbClr>
                </a:solidFill>
                <a:effectLst>
                  <a:outerShdw blurRad="38100" dist="38100" dir="2700000" algn="tl">
                    <a:srgbClr val="000000">
                      <a:alpha val="43137"/>
                    </a:srgbClr>
                  </a:outerShdw>
                </a:effectLst>
              </a:endParaRPr>
            </a:p>
          </p:txBody>
        </p:sp>
        <p:sp>
          <p:nvSpPr>
            <p:cNvPr id="22" name="Прямоугольник 21">
              <a:extLst>
                <a:ext uri="{FF2B5EF4-FFF2-40B4-BE49-F238E27FC236}">
                  <a16:creationId xmlns="" xmlns:a16="http://schemas.microsoft.com/office/drawing/2014/main" id="{8BDE2928-15CA-4059-BE80-E92E5CF805BC}"/>
                </a:ext>
              </a:extLst>
            </p:cNvPr>
            <p:cNvSpPr/>
            <p:nvPr/>
          </p:nvSpPr>
          <p:spPr>
            <a:xfrm>
              <a:off x="5494372" y="5137560"/>
              <a:ext cx="1225975" cy="30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a:solidFill>
                  <a:prstClr val="white"/>
                </a:solidFill>
              </a:endParaRPr>
            </a:p>
          </p:txBody>
        </p:sp>
        <p:sp>
          <p:nvSpPr>
            <p:cNvPr id="2" name="Прямоугольник 1"/>
            <p:cNvSpPr/>
            <p:nvPr/>
          </p:nvSpPr>
          <p:spPr>
            <a:xfrm>
              <a:off x="4281840" y="2358609"/>
              <a:ext cx="792088" cy="304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a:solidFill>
                  <a:prstClr val="white"/>
                </a:solidFill>
              </a:endParaRPr>
            </a:p>
          </p:txBody>
        </p:sp>
      </p:grpSp>
      <p:grpSp>
        <p:nvGrpSpPr>
          <p:cNvPr id="9" name="Группа 8"/>
          <p:cNvGrpSpPr/>
          <p:nvPr/>
        </p:nvGrpSpPr>
        <p:grpSpPr>
          <a:xfrm>
            <a:off x="2495602" y="3272756"/>
            <a:ext cx="7410092" cy="539957"/>
            <a:chOff x="971600" y="2697414"/>
            <a:chExt cx="7410091" cy="539957"/>
          </a:xfrm>
        </p:grpSpPr>
        <p:sp>
          <p:nvSpPr>
            <p:cNvPr id="7" name="Прямоугольник 6"/>
            <p:cNvSpPr/>
            <p:nvPr/>
          </p:nvSpPr>
          <p:spPr>
            <a:xfrm>
              <a:off x="971600" y="2744928"/>
              <a:ext cx="1072409" cy="492443"/>
            </a:xfrm>
            <a:prstGeom prst="rect">
              <a:avLst/>
            </a:prstGeom>
            <a:noFill/>
          </p:spPr>
          <p:txBody>
            <a:bodyPr wrap="none" lIns="0" tIns="0" rIns="0" bIns="0">
              <a:spAutoFit/>
            </a:bodyPr>
            <a:lstStyle/>
            <a:p>
              <a:pPr defTabSz="914377"/>
              <a:r>
                <a:rPr lang="en-GB" sz="3200" b="1" dirty="0">
                  <a:solidFill>
                    <a:srgbClr val="C0504D">
                      <a:lumMod val="75000"/>
                    </a:srgbClr>
                  </a:solidFill>
                  <a:effectLst>
                    <a:outerShdw blurRad="38100" dist="38100" dir="2700000" algn="tl">
                      <a:srgbClr val="000000">
                        <a:alpha val="43137"/>
                      </a:srgbClr>
                    </a:outerShdw>
                  </a:effectLst>
                  <a:latin typeface="Comic Sans MS" panose="030F0702030302020204" pitchFamily="66" charset="0"/>
                </a:rPr>
                <a:t>touch</a:t>
              </a:r>
              <a:endParaRPr lang="ru-RU" sz="3200" b="1" dirty="0">
                <a:solidFill>
                  <a:srgbClr val="C0504D">
                    <a:lumMod val="75000"/>
                  </a:srgbClr>
                </a:solidFill>
                <a:effectLst>
                  <a:outerShdw blurRad="38100" dist="38100" dir="2700000" algn="tl">
                    <a:srgbClr val="000000">
                      <a:alpha val="43137"/>
                    </a:srgbClr>
                  </a:outerShdw>
                </a:effectLst>
                <a:latin typeface="Comic Sans MS" panose="030F0702030302020204" pitchFamily="66" charset="0"/>
              </a:endParaRPr>
            </a:p>
          </p:txBody>
        </p:sp>
        <p:sp>
          <p:nvSpPr>
            <p:cNvPr id="23" name="Прямоугольник 22"/>
            <p:cNvSpPr/>
            <p:nvPr/>
          </p:nvSpPr>
          <p:spPr>
            <a:xfrm>
              <a:off x="3198127" y="2697414"/>
              <a:ext cx="1604928" cy="492443"/>
            </a:xfrm>
            <a:prstGeom prst="rect">
              <a:avLst/>
            </a:prstGeom>
            <a:solidFill>
              <a:schemeClr val="bg1"/>
            </a:solidFill>
          </p:spPr>
          <p:txBody>
            <a:bodyPr wrap="square" lIns="0" tIns="0" rIns="0" bIns="0">
              <a:spAutoFit/>
            </a:bodyPr>
            <a:lstStyle/>
            <a:p>
              <a:pPr defTabSz="914377"/>
              <a:r>
                <a:rPr lang="en-GB" sz="3200" b="1" dirty="0">
                  <a:solidFill>
                    <a:srgbClr val="C0504D">
                      <a:lumMod val="75000"/>
                    </a:srgbClr>
                  </a:solidFill>
                  <a:effectLst>
                    <a:outerShdw blurRad="38100" dist="38100" dir="2700000" algn="tl">
                      <a:srgbClr val="000000">
                        <a:alpha val="43137"/>
                      </a:srgbClr>
                    </a:outerShdw>
                  </a:effectLst>
                  <a:latin typeface="Comic Sans MS" panose="030F0702030302020204" pitchFamily="66" charset="0"/>
                </a:rPr>
                <a:t>capture</a:t>
              </a:r>
              <a:endParaRPr lang="ru-RU" sz="3200" b="1" dirty="0">
                <a:solidFill>
                  <a:srgbClr val="C0504D">
                    <a:lumMod val="75000"/>
                  </a:srgbClr>
                </a:solidFill>
                <a:effectLst>
                  <a:outerShdw blurRad="38100" dist="38100" dir="2700000" algn="tl">
                    <a:srgbClr val="000000">
                      <a:alpha val="43137"/>
                    </a:srgbClr>
                  </a:outerShdw>
                </a:effectLst>
                <a:latin typeface="Comic Sans MS" panose="030F0702030302020204" pitchFamily="66" charset="0"/>
              </a:endParaRPr>
            </a:p>
          </p:txBody>
        </p:sp>
        <p:sp>
          <p:nvSpPr>
            <p:cNvPr id="24" name="Прямоугольник 23"/>
            <p:cNvSpPr/>
            <p:nvPr/>
          </p:nvSpPr>
          <p:spPr>
            <a:xfrm>
              <a:off x="6737010" y="2717631"/>
              <a:ext cx="1644681" cy="492443"/>
            </a:xfrm>
            <a:prstGeom prst="rect">
              <a:avLst/>
            </a:prstGeom>
            <a:solidFill>
              <a:schemeClr val="bg1"/>
            </a:solidFill>
          </p:spPr>
          <p:txBody>
            <a:bodyPr wrap="none" lIns="0" tIns="0" rIns="0" bIns="0">
              <a:spAutoFit/>
            </a:bodyPr>
            <a:lstStyle/>
            <a:p>
              <a:pPr defTabSz="914377"/>
              <a:r>
                <a:rPr lang="en-GB" sz="3200" b="1" dirty="0" err="1">
                  <a:solidFill>
                    <a:srgbClr val="C0504D">
                      <a:lumMod val="75000"/>
                    </a:srgbClr>
                  </a:solidFill>
                  <a:effectLst>
                    <a:outerShdw blurRad="38100" dist="38100" dir="2700000" algn="tl">
                      <a:srgbClr val="000000">
                        <a:alpha val="43137"/>
                      </a:srgbClr>
                    </a:outerShdw>
                  </a:effectLst>
                  <a:latin typeface="Comic Sans MS" panose="030F0702030302020204" pitchFamily="66" charset="0"/>
                </a:rPr>
                <a:t>surviva</a:t>
              </a:r>
              <a:r>
                <a:rPr lang="en-US" sz="3200" b="1" dirty="0">
                  <a:solidFill>
                    <a:srgbClr val="C0504D">
                      <a:lumMod val="75000"/>
                    </a:srgbClr>
                  </a:solidFill>
                  <a:effectLst>
                    <a:outerShdw blurRad="38100" dist="38100" dir="2700000" algn="tl">
                      <a:srgbClr val="000000">
                        <a:alpha val="43137"/>
                      </a:srgbClr>
                    </a:outerShdw>
                  </a:effectLst>
                  <a:latin typeface="Comic Sans MS" panose="030F0702030302020204" pitchFamily="66" charset="0"/>
                </a:rPr>
                <a:t>l </a:t>
              </a:r>
              <a:endParaRPr lang="ru-RU" sz="3200" b="1" dirty="0">
                <a:solidFill>
                  <a:srgbClr val="C0504D">
                    <a:lumMod val="75000"/>
                  </a:srgbClr>
                </a:solidFill>
                <a:effectLst>
                  <a:outerShdw blurRad="38100" dist="38100" dir="2700000" algn="tl">
                    <a:srgbClr val="000000">
                      <a:alpha val="43137"/>
                    </a:srgbClr>
                  </a:outerShdw>
                </a:effectLst>
                <a:latin typeface="Comic Sans MS" panose="030F0702030302020204" pitchFamily="66" charset="0"/>
              </a:endParaRPr>
            </a:p>
          </p:txBody>
        </p:sp>
      </p:grpSp>
      <p:cxnSp>
        <p:nvCxnSpPr>
          <p:cNvPr id="13" name="Прямая соединительная линия 12"/>
          <p:cNvCxnSpPr/>
          <p:nvPr/>
        </p:nvCxnSpPr>
        <p:spPr>
          <a:xfrm flipV="1">
            <a:off x="5927403" y="5074787"/>
            <a:ext cx="0" cy="541129"/>
          </a:xfrm>
          <a:prstGeom prst="line">
            <a:avLst/>
          </a:prstGeom>
          <a:ln w="38100">
            <a:solidFill>
              <a:srgbClr val="74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4" name="Группа 13"/>
          <p:cNvGrpSpPr/>
          <p:nvPr/>
        </p:nvGrpSpPr>
        <p:grpSpPr>
          <a:xfrm>
            <a:off x="3366365" y="811214"/>
            <a:ext cx="1702646" cy="1935416"/>
            <a:chOff x="1821951" y="269101"/>
            <a:chExt cx="1702647" cy="1935416"/>
          </a:xfrm>
        </p:grpSpPr>
        <p:sp>
          <p:nvSpPr>
            <p:cNvPr id="10" name="TextBox 9"/>
            <p:cNvSpPr txBox="1"/>
            <p:nvPr/>
          </p:nvSpPr>
          <p:spPr>
            <a:xfrm>
              <a:off x="1821951" y="269101"/>
              <a:ext cx="1702647" cy="830997"/>
            </a:xfrm>
            <a:prstGeom prst="rect">
              <a:avLst/>
            </a:prstGeom>
            <a:noFill/>
          </p:spPr>
          <p:txBody>
            <a:bodyPr wrap="none" rtlCol="0">
              <a:spAutoFit/>
            </a:bodyPr>
            <a:lstStyle/>
            <a:p>
              <a:pPr algn="ctr" defTabSz="914377"/>
              <a:r>
                <a:rPr lang="en-US" sz="2400" b="1" dirty="0">
                  <a:solidFill>
                    <a:srgbClr val="C00000"/>
                  </a:solidFill>
                  <a:effectLst>
                    <a:outerShdw blurRad="38100" dist="38100" dir="2700000" algn="tl">
                      <a:srgbClr val="000000">
                        <a:alpha val="43137"/>
                      </a:srgbClr>
                    </a:outerShdw>
                  </a:effectLst>
                </a:rPr>
                <a:t>The first </a:t>
              </a:r>
            </a:p>
            <a:p>
              <a:pPr algn="ctr" defTabSz="914377"/>
              <a:r>
                <a:rPr lang="en-US" sz="2400" b="1" dirty="0">
                  <a:solidFill>
                    <a:srgbClr val="C00000"/>
                  </a:solidFill>
                  <a:effectLst>
                    <a:outerShdw blurRad="38100" dist="38100" dir="2700000" algn="tl">
                      <a:srgbClr val="000000">
                        <a:alpha val="43137"/>
                      </a:srgbClr>
                    </a:outerShdw>
                  </a:effectLst>
                </a:rPr>
                <a:t>traffic lights</a:t>
              </a:r>
              <a:endParaRPr lang="ru-RU" sz="2400" b="1" dirty="0">
                <a:solidFill>
                  <a:srgbClr val="C00000"/>
                </a:solidFill>
                <a:effectLst>
                  <a:outerShdw blurRad="38100" dist="38100" dir="2700000" algn="tl">
                    <a:srgbClr val="000000">
                      <a:alpha val="43137"/>
                    </a:srgbClr>
                  </a:outerShdw>
                </a:effectLst>
              </a:endParaRPr>
            </a:p>
          </p:txBody>
        </p:sp>
        <p:cxnSp>
          <p:nvCxnSpPr>
            <p:cNvPr id="4" name="Прямая соединительная линия 3"/>
            <p:cNvCxnSpPr/>
            <p:nvPr/>
          </p:nvCxnSpPr>
          <p:spPr>
            <a:xfrm>
              <a:off x="3024233" y="1079773"/>
              <a:ext cx="0" cy="1124744"/>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2" name="Группа 11"/>
          <p:cNvGrpSpPr/>
          <p:nvPr/>
        </p:nvGrpSpPr>
        <p:grpSpPr>
          <a:xfrm>
            <a:off x="5047056" y="1437536"/>
            <a:ext cx="1702646" cy="1309094"/>
            <a:chOff x="9874333" y="1745790"/>
            <a:chExt cx="1702647" cy="1309093"/>
          </a:xfrm>
        </p:grpSpPr>
        <p:sp>
          <p:nvSpPr>
            <p:cNvPr id="20" name="TextBox 19"/>
            <p:cNvSpPr txBox="1"/>
            <p:nvPr/>
          </p:nvSpPr>
          <p:spPr>
            <a:xfrm>
              <a:off x="9874333" y="1745790"/>
              <a:ext cx="1702647" cy="830996"/>
            </a:xfrm>
            <a:prstGeom prst="rect">
              <a:avLst/>
            </a:prstGeom>
            <a:noFill/>
          </p:spPr>
          <p:txBody>
            <a:bodyPr wrap="none" rtlCol="0">
              <a:spAutoFit/>
            </a:bodyPr>
            <a:lstStyle/>
            <a:p>
              <a:pPr algn="r" defTabSz="914377"/>
              <a:r>
                <a:rPr lang="en-US" sz="2400" b="1" dirty="0">
                  <a:solidFill>
                    <a:srgbClr val="C00000"/>
                  </a:solidFill>
                  <a:effectLst>
                    <a:outerShdw blurRad="38100" dist="38100" dir="2700000" algn="tl">
                      <a:srgbClr val="000000">
                        <a:alpha val="43137"/>
                      </a:srgbClr>
                    </a:outerShdw>
                  </a:effectLst>
                </a:rPr>
                <a:t>The second </a:t>
              </a:r>
            </a:p>
            <a:p>
              <a:pPr algn="r" defTabSz="914377"/>
              <a:r>
                <a:rPr lang="en-US" sz="2400" b="1" dirty="0">
                  <a:solidFill>
                    <a:srgbClr val="C00000"/>
                  </a:solidFill>
                  <a:effectLst>
                    <a:outerShdw blurRad="38100" dist="38100" dir="2700000" algn="tl">
                      <a:srgbClr val="000000">
                        <a:alpha val="43137"/>
                      </a:srgbClr>
                    </a:outerShdw>
                  </a:effectLst>
                </a:rPr>
                <a:t>traffic lights</a:t>
              </a:r>
              <a:endParaRPr lang="ru-RU" sz="2400" b="1" dirty="0">
                <a:solidFill>
                  <a:srgbClr val="C00000"/>
                </a:solidFill>
                <a:effectLst>
                  <a:outerShdw blurRad="38100" dist="38100" dir="2700000" algn="tl">
                    <a:srgbClr val="000000">
                      <a:alpha val="43137"/>
                    </a:srgbClr>
                  </a:outerShdw>
                </a:effectLst>
              </a:endParaRPr>
            </a:p>
          </p:txBody>
        </p:sp>
        <p:cxnSp>
          <p:nvCxnSpPr>
            <p:cNvPr id="25" name="Прямая соединительная линия 24"/>
            <p:cNvCxnSpPr/>
            <p:nvPr/>
          </p:nvCxnSpPr>
          <p:spPr>
            <a:xfrm>
              <a:off x="10548664" y="2492511"/>
              <a:ext cx="0" cy="562372"/>
            </a:xfrm>
            <a:prstGeom prst="line">
              <a:avLst/>
            </a:prstGeom>
            <a:ln w="38100">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 name="Прямоугольник 2"/>
          <p:cNvSpPr/>
          <p:nvPr/>
        </p:nvSpPr>
        <p:spPr>
          <a:xfrm>
            <a:off x="6384032" y="4662865"/>
            <a:ext cx="144016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a:solidFill>
                <a:prstClr val="white"/>
              </a:solidFill>
            </a:endParaRPr>
          </a:p>
        </p:txBody>
      </p:sp>
      <p:sp>
        <p:nvSpPr>
          <p:cNvPr id="21" name="Заголовок 1">
            <a:extLst>
              <a:ext uri="{FF2B5EF4-FFF2-40B4-BE49-F238E27FC236}">
                <a16:creationId xmlns="" xmlns:a16="http://schemas.microsoft.com/office/drawing/2014/main" id="{85A1D685-4BAD-457F-B62A-DF7BADEBB181}"/>
              </a:ext>
            </a:extLst>
          </p:cNvPr>
          <p:cNvSpPr>
            <a:spLocks noGrp="1"/>
          </p:cNvSpPr>
          <p:nvPr>
            <p:ph type="title" sz="quarter"/>
          </p:nvPr>
        </p:nvSpPr>
        <p:spPr>
          <a:xfrm>
            <a:off x="0" y="0"/>
            <a:ext cx="12192000" cy="945947"/>
          </a:xfrm>
        </p:spPr>
        <p:txBody>
          <a:bodyPr>
            <a:normAutofit/>
          </a:body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Traffic lights</a:t>
            </a:r>
            <a:endParaRPr lang="ru-RU" sz="4000" b="1"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294033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25079" y="0"/>
            <a:ext cx="9995570" cy="1143000"/>
          </a:xfrm>
        </p:spPr>
        <p:txBody>
          <a:bodyPr>
            <a:noAutofit/>
          </a:body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Mass and Energy distributions in the reactions leading to the formation of Fl </a:t>
            </a:r>
            <a:r>
              <a:rPr lang="en-US" sz="3600" dirty="0">
                <a:solidFill>
                  <a:schemeClr val="accent1">
                    <a:lumMod val="75000"/>
                  </a:schemeClr>
                </a:solidFill>
                <a:effectLst>
                  <a:outerShdw blurRad="38100" dist="38100" dir="2700000" algn="tl">
                    <a:srgbClr val="000000">
                      <a:alpha val="43137"/>
                    </a:srgbClr>
                  </a:outerShdw>
                </a:effectLst>
                <a:latin typeface="+mn-lt"/>
              </a:rPr>
              <a:t>(Z=114)</a:t>
            </a:r>
            <a:endParaRPr lang="ru-RU" sz="4000" dirty="0">
              <a:solidFill>
                <a:schemeClr val="accent1">
                  <a:lumMod val="75000"/>
                </a:schemeClr>
              </a:solidFill>
              <a:effectLst>
                <a:outerShdw blurRad="38100" dist="38100" dir="2700000" algn="tl">
                  <a:srgbClr val="000000">
                    <a:alpha val="43137"/>
                  </a:srgbClr>
                </a:outerShdw>
              </a:effectLst>
              <a:latin typeface="+mn-lt"/>
            </a:endParaRPr>
          </a:p>
        </p:txBody>
      </p:sp>
      <p:sp>
        <p:nvSpPr>
          <p:cNvPr id="2050" name="Rectangle 2"/>
          <p:cNvSpPr>
            <a:spLocks noChangeArrowheads="1"/>
          </p:cNvSpPr>
          <p:nvPr/>
        </p:nvSpPr>
        <p:spPr bwMode="auto">
          <a:xfrm>
            <a:off x="1524001" y="-18466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sp>
        <p:nvSpPr>
          <p:cNvPr id="2052" name="Rectangle 4"/>
          <p:cNvSpPr>
            <a:spLocks noChangeArrowheads="1"/>
          </p:cNvSpPr>
          <p:nvPr/>
        </p:nvSpPr>
        <p:spPr bwMode="auto">
          <a:xfrm>
            <a:off x="1524001" y="-184665"/>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solidFill>
                <a:prstClr val="black"/>
              </a:solidFill>
            </a:endParaRPr>
          </a:p>
        </p:txBody>
      </p:sp>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4573" y="1340768"/>
            <a:ext cx="8971788" cy="4276344"/>
          </a:xfrm>
          <a:prstGeom prst="rect">
            <a:avLst/>
          </a:prstGeom>
          <a:ln>
            <a:solidFill>
              <a:schemeClr val="accent1"/>
            </a:solidFill>
          </a:ln>
        </p:spPr>
      </p:pic>
      <p:sp>
        <p:nvSpPr>
          <p:cNvPr id="19" name="TextBox 18"/>
          <p:cNvSpPr txBox="1"/>
          <p:nvPr/>
        </p:nvSpPr>
        <p:spPr>
          <a:xfrm>
            <a:off x="2602086" y="5615572"/>
            <a:ext cx="1319332" cy="646331"/>
          </a:xfrm>
          <a:prstGeom prst="rect">
            <a:avLst/>
          </a:prstGeom>
          <a:noFill/>
        </p:spPr>
        <p:txBody>
          <a:bodyPr wrap="square" rtlCol="0">
            <a:spAutoFit/>
          </a:bodyPr>
          <a:lstStyle/>
          <a:p>
            <a:pPr algn="ctr"/>
            <a:r>
              <a:rPr lang="en-US" b="1" dirty="0" err="1">
                <a:solidFill>
                  <a:srgbClr val="FF0000"/>
                </a:solidFill>
                <a:latin typeface="Calibri"/>
              </a:rPr>
              <a:t>Z</a:t>
            </a:r>
            <a:r>
              <a:rPr lang="en-US" b="1" baseline="-25000" dirty="0" err="1">
                <a:solidFill>
                  <a:srgbClr val="FF0000"/>
                </a:solidFill>
                <a:latin typeface="Calibri"/>
              </a:rPr>
              <a:t>t</a:t>
            </a:r>
            <a:r>
              <a:rPr lang="en-US" b="1" dirty="0" err="1">
                <a:solidFill>
                  <a:srgbClr val="FF0000"/>
                </a:solidFill>
                <a:latin typeface="Calibri"/>
              </a:rPr>
              <a:t>Z</a:t>
            </a:r>
            <a:r>
              <a:rPr lang="en-US" b="1" baseline="-25000" dirty="0" err="1">
                <a:solidFill>
                  <a:srgbClr val="FF0000"/>
                </a:solidFill>
                <a:latin typeface="Calibri"/>
              </a:rPr>
              <a:t>p</a:t>
            </a:r>
            <a:r>
              <a:rPr lang="en-US" b="1" baseline="-25000" dirty="0">
                <a:solidFill>
                  <a:srgbClr val="FF0000"/>
                </a:solidFill>
                <a:latin typeface="Calibri"/>
              </a:rPr>
              <a:t> </a:t>
            </a:r>
            <a:r>
              <a:rPr lang="en-US" b="1" dirty="0">
                <a:solidFill>
                  <a:srgbClr val="FF0000"/>
                </a:solidFill>
                <a:latin typeface="Calibri"/>
              </a:rPr>
              <a:t>= 1880</a:t>
            </a:r>
          </a:p>
          <a:p>
            <a:pPr algn="r"/>
            <a:r>
              <a:rPr lang="en-US" b="1" dirty="0" err="1">
                <a:solidFill>
                  <a:srgbClr val="FF0000"/>
                </a:solidFill>
                <a:latin typeface="Calibri"/>
              </a:rPr>
              <a:t>X</a:t>
            </a:r>
            <a:r>
              <a:rPr lang="en-US" b="1" baseline="-25000" dirty="0" err="1">
                <a:solidFill>
                  <a:srgbClr val="FF0000"/>
                </a:solidFill>
                <a:latin typeface="Calibri"/>
              </a:rPr>
              <a:t>m</a:t>
            </a:r>
            <a:r>
              <a:rPr lang="en-US" b="1" baseline="-25000" dirty="0">
                <a:solidFill>
                  <a:srgbClr val="FF0000"/>
                </a:solidFill>
                <a:latin typeface="Calibri"/>
              </a:rPr>
              <a:t> </a:t>
            </a:r>
            <a:r>
              <a:rPr lang="en-US" b="1" dirty="0">
                <a:solidFill>
                  <a:srgbClr val="FF0000"/>
                </a:solidFill>
                <a:latin typeface="Calibri"/>
              </a:rPr>
              <a:t>= 0.721</a:t>
            </a:r>
          </a:p>
        </p:txBody>
      </p:sp>
      <p:sp>
        <p:nvSpPr>
          <p:cNvPr id="20" name="TextBox 19"/>
          <p:cNvSpPr txBox="1"/>
          <p:nvPr/>
        </p:nvSpPr>
        <p:spPr>
          <a:xfrm>
            <a:off x="4762325" y="5615572"/>
            <a:ext cx="1319333" cy="646331"/>
          </a:xfrm>
          <a:prstGeom prst="rect">
            <a:avLst/>
          </a:prstGeom>
          <a:noFill/>
        </p:spPr>
        <p:txBody>
          <a:bodyPr wrap="square" rtlCol="0">
            <a:spAutoFit/>
          </a:bodyPr>
          <a:lstStyle/>
          <a:p>
            <a:pPr algn="ctr"/>
            <a:r>
              <a:rPr lang="en-US" b="1" dirty="0" err="1">
                <a:solidFill>
                  <a:srgbClr val="FF0000"/>
                </a:solidFill>
                <a:latin typeface="Calibri"/>
              </a:rPr>
              <a:t>Z</a:t>
            </a:r>
            <a:r>
              <a:rPr lang="en-US" b="1" baseline="-25000" dirty="0" err="1">
                <a:solidFill>
                  <a:srgbClr val="FF0000"/>
                </a:solidFill>
                <a:latin typeface="Calibri"/>
              </a:rPr>
              <a:t>t</a:t>
            </a:r>
            <a:r>
              <a:rPr lang="en-US" b="1" dirty="0" err="1">
                <a:solidFill>
                  <a:srgbClr val="FF0000"/>
                </a:solidFill>
                <a:latin typeface="Calibri"/>
              </a:rPr>
              <a:t>Z</a:t>
            </a:r>
            <a:r>
              <a:rPr lang="en-US" b="1" baseline="-25000" dirty="0" err="1">
                <a:solidFill>
                  <a:srgbClr val="FF0000"/>
                </a:solidFill>
                <a:latin typeface="Calibri"/>
              </a:rPr>
              <a:t>p</a:t>
            </a:r>
            <a:r>
              <a:rPr lang="en-US" b="1" baseline="-25000" dirty="0">
                <a:solidFill>
                  <a:srgbClr val="FF0000"/>
                </a:solidFill>
                <a:latin typeface="Calibri"/>
              </a:rPr>
              <a:t> </a:t>
            </a:r>
            <a:r>
              <a:rPr lang="en-US" b="1" dirty="0">
                <a:solidFill>
                  <a:srgbClr val="FF0000"/>
                </a:solidFill>
                <a:latin typeface="Calibri"/>
              </a:rPr>
              <a:t>= 2024</a:t>
            </a:r>
          </a:p>
          <a:p>
            <a:pPr algn="r"/>
            <a:r>
              <a:rPr lang="en-US" b="1" dirty="0">
                <a:solidFill>
                  <a:srgbClr val="FF0000"/>
                </a:solidFill>
                <a:latin typeface="Calibri"/>
              </a:rPr>
              <a:t> </a:t>
            </a:r>
            <a:r>
              <a:rPr lang="en-US" b="1" dirty="0" err="1">
                <a:solidFill>
                  <a:srgbClr val="FF0000"/>
                </a:solidFill>
                <a:latin typeface="Calibri"/>
              </a:rPr>
              <a:t>X</a:t>
            </a:r>
            <a:r>
              <a:rPr lang="en-US" b="1" baseline="-25000" dirty="0" err="1">
                <a:solidFill>
                  <a:srgbClr val="FF0000"/>
                </a:solidFill>
                <a:latin typeface="Calibri"/>
              </a:rPr>
              <a:t>m</a:t>
            </a:r>
            <a:r>
              <a:rPr lang="en-US" b="1" baseline="-25000" dirty="0">
                <a:solidFill>
                  <a:srgbClr val="FF0000"/>
                </a:solidFill>
                <a:latin typeface="Calibri"/>
              </a:rPr>
              <a:t> </a:t>
            </a:r>
            <a:r>
              <a:rPr lang="en-US" b="1" dirty="0">
                <a:solidFill>
                  <a:srgbClr val="FF0000"/>
                </a:solidFill>
                <a:latin typeface="Calibri"/>
              </a:rPr>
              <a:t>= 0.776</a:t>
            </a:r>
          </a:p>
        </p:txBody>
      </p:sp>
      <p:sp>
        <p:nvSpPr>
          <p:cNvPr id="21" name="TextBox 20"/>
          <p:cNvSpPr txBox="1"/>
          <p:nvPr/>
        </p:nvSpPr>
        <p:spPr>
          <a:xfrm>
            <a:off x="6706540" y="5615572"/>
            <a:ext cx="1319333" cy="646331"/>
          </a:xfrm>
          <a:prstGeom prst="rect">
            <a:avLst/>
          </a:prstGeom>
          <a:noFill/>
        </p:spPr>
        <p:txBody>
          <a:bodyPr wrap="square" rtlCol="0">
            <a:spAutoFit/>
          </a:bodyPr>
          <a:lstStyle/>
          <a:p>
            <a:pPr algn="ctr"/>
            <a:r>
              <a:rPr lang="en-US" b="1" dirty="0" err="1">
                <a:solidFill>
                  <a:srgbClr val="FF0000"/>
                </a:solidFill>
                <a:latin typeface="Calibri"/>
              </a:rPr>
              <a:t>Z</a:t>
            </a:r>
            <a:r>
              <a:rPr lang="en-US" b="1" baseline="-25000" dirty="0" err="1">
                <a:solidFill>
                  <a:srgbClr val="FF0000"/>
                </a:solidFill>
                <a:latin typeface="Calibri"/>
              </a:rPr>
              <a:t>t</a:t>
            </a:r>
            <a:r>
              <a:rPr lang="en-US" b="1" dirty="0" err="1">
                <a:solidFill>
                  <a:srgbClr val="FF0000"/>
                </a:solidFill>
                <a:latin typeface="Calibri"/>
              </a:rPr>
              <a:t>Z</a:t>
            </a:r>
            <a:r>
              <a:rPr lang="en-US" b="1" baseline="-25000" dirty="0" err="1">
                <a:solidFill>
                  <a:srgbClr val="FF0000"/>
                </a:solidFill>
                <a:latin typeface="Calibri"/>
              </a:rPr>
              <a:t>p</a:t>
            </a:r>
            <a:r>
              <a:rPr lang="en-US" b="1" baseline="-25000" dirty="0">
                <a:solidFill>
                  <a:srgbClr val="FF0000"/>
                </a:solidFill>
                <a:latin typeface="Calibri"/>
              </a:rPr>
              <a:t> </a:t>
            </a:r>
            <a:r>
              <a:rPr lang="en-US" b="1" dirty="0">
                <a:solidFill>
                  <a:srgbClr val="FF0000"/>
                </a:solidFill>
                <a:latin typeface="Calibri"/>
              </a:rPr>
              <a:t>= 2160</a:t>
            </a:r>
          </a:p>
          <a:p>
            <a:pPr algn="r"/>
            <a:r>
              <a:rPr lang="en-US" b="1" dirty="0" err="1">
                <a:solidFill>
                  <a:srgbClr val="FF0000"/>
                </a:solidFill>
                <a:latin typeface="Calibri"/>
              </a:rPr>
              <a:t>X</a:t>
            </a:r>
            <a:r>
              <a:rPr lang="en-US" b="1" baseline="-25000" dirty="0" err="1">
                <a:solidFill>
                  <a:srgbClr val="FF0000"/>
                </a:solidFill>
                <a:latin typeface="Calibri"/>
              </a:rPr>
              <a:t>m</a:t>
            </a:r>
            <a:r>
              <a:rPr lang="en-US" b="1" dirty="0">
                <a:solidFill>
                  <a:srgbClr val="FF0000"/>
                </a:solidFill>
                <a:latin typeface="Calibri"/>
              </a:rPr>
              <a:t>= 0.806</a:t>
            </a:r>
          </a:p>
        </p:txBody>
      </p:sp>
      <p:sp>
        <p:nvSpPr>
          <p:cNvPr id="22" name="TextBox 21"/>
          <p:cNvSpPr txBox="1"/>
          <p:nvPr/>
        </p:nvSpPr>
        <p:spPr>
          <a:xfrm>
            <a:off x="8722765" y="5615572"/>
            <a:ext cx="1264568" cy="646331"/>
          </a:xfrm>
          <a:prstGeom prst="rect">
            <a:avLst/>
          </a:prstGeom>
          <a:noFill/>
        </p:spPr>
        <p:txBody>
          <a:bodyPr wrap="square" rtlCol="0">
            <a:spAutoFit/>
          </a:bodyPr>
          <a:lstStyle/>
          <a:p>
            <a:pPr algn="ctr"/>
            <a:r>
              <a:rPr lang="en-US" b="1" dirty="0" err="1">
                <a:solidFill>
                  <a:srgbClr val="FF0000"/>
                </a:solidFill>
                <a:latin typeface="Calibri"/>
              </a:rPr>
              <a:t>Z</a:t>
            </a:r>
            <a:r>
              <a:rPr lang="en-US" b="1" baseline="-25000" dirty="0" err="1">
                <a:solidFill>
                  <a:srgbClr val="FF0000"/>
                </a:solidFill>
                <a:latin typeface="Calibri"/>
              </a:rPr>
              <a:t>t</a:t>
            </a:r>
            <a:r>
              <a:rPr lang="en-US" b="1" dirty="0" err="1">
                <a:solidFill>
                  <a:srgbClr val="FF0000"/>
                </a:solidFill>
                <a:latin typeface="Calibri"/>
              </a:rPr>
              <a:t>Z</a:t>
            </a:r>
            <a:r>
              <a:rPr lang="en-US" b="1" baseline="-25000" dirty="0" err="1">
                <a:solidFill>
                  <a:srgbClr val="FF0000"/>
                </a:solidFill>
                <a:latin typeface="Calibri"/>
              </a:rPr>
              <a:t>p</a:t>
            </a:r>
            <a:r>
              <a:rPr lang="en-US" b="1" baseline="-25000" dirty="0">
                <a:solidFill>
                  <a:srgbClr val="FF0000"/>
                </a:solidFill>
                <a:latin typeface="Calibri"/>
              </a:rPr>
              <a:t> </a:t>
            </a:r>
            <a:r>
              <a:rPr lang="en-US" b="1" dirty="0">
                <a:solidFill>
                  <a:srgbClr val="FF0000"/>
                </a:solidFill>
                <a:latin typeface="Calibri"/>
              </a:rPr>
              <a:t>= 2808</a:t>
            </a:r>
          </a:p>
          <a:p>
            <a:pPr algn="r"/>
            <a:r>
              <a:rPr lang="en-US" b="1" dirty="0">
                <a:solidFill>
                  <a:srgbClr val="FF0000"/>
                </a:solidFill>
                <a:latin typeface="Calibri"/>
              </a:rPr>
              <a:t> </a:t>
            </a:r>
            <a:r>
              <a:rPr lang="en-US" b="1" dirty="0" err="1">
                <a:solidFill>
                  <a:srgbClr val="FF0000"/>
                </a:solidFill>
                <a:latin typeface="Calibri"/>
              </a:rPr>
              <a:t>X</a:t>
            </a:r>
            <a:r>
              <a:rPr lang="en-US" b="1" baseline="-25000" dirty="0" err="1">
                <a:solidFill>
                  <a:srgbClr val="FF0000"/>
                </a:solidFill>
                <a:latin typeface="Calibri"/>
              </a:rPr>
              <a:t>m</a:t>
            </a:r>
            <a:r>
              <a:rPr lang="en-US" b="1" baseline="-25000" dirty="0">
                <a:solidFill>
                  <a:srgbClr val="FF0000"/>
                </a:solidFill>
                <a:latin typeface="Calibri"/>
              </a:rPr>
              <a:t> </a:t>
            </a:r>
            <a:r>
              <a:rPr lang="en-US" b="1" dirty="0">
                <a:solidFill>
                  <a:srgbClr val="FF0000"/>
                </a:solidFill>
                <a:latin typeface="Calibri"/>
              </a:rPr>
              <a:t>= 0.917</a:t>
            </a:r>
          </a:p>
        </p:txBody>
      </p:sp>
      <p:sp>
        <p:nvSpPr>
          <p:cNvPr id="23" name="TextBox 22"/>
          <p:cNvSpPr txBox="1"/>
          <p:nvPr/>
        </p:nvSpPr>
        <p:spPr>
          <a:xfrm>
            <a:off x="2825197" y="2276874"/>
            <a:ext cx="1299128" cy="461665"/>
          </a:xfrm>
          <a:prstGeom prst="rect">
            <a:avLst/>
          </a:prstGeom>
          <a:noFill/>
        </p:spPr>
        <p:txBody>
          <a:bodyPr wrap="square" rtlCol="0">
            <a:spAutoFit/>
          </a:bodyPr>
          <a:lstStyle/>
          <a:p>
            <a:r>
              <a:rPr lang="en-US" sz="2400" b="1" i="1" dirty="0">
                <a:solidFill>
                  <a:srgbClr val="002060"/>
                </a:solidFill>
                <a:latin typeface="Calibri"/>
              </a:rPr>
              <a:t>QF+CNF</a:t>
            </a:r>
          </a:p>
        </p:txBody>
      </p:sp>
      <p:sp>
        <p:nvSpPr>
          <p:cNvPr id="24" name="TextBox 23"/>
          <p:cNvSpPr txBox="1"/>
          <p:nvPr/>
        </p:nvSpPr>
        <p:spPr>
          <a:xfrm>
            <a:off x="4795665" y="2234483"/>
            <a:ext cx="1424161" cy="461665"/>
          </a:xfrm>
          <a:prstGeom prst="rect">
            <a:avLst/>
          </a:prstGeom>
          <a:noFill/>
        </p:spPr>
        <p:txBody>
          <a:bodyPr wrap="square" rtlCol="0">
            <a:spAutoFit/>
          </a:bodyPr>
          <a:lstStyle/>
          <a:p>
            <a:r>
              <a:rPr lang="en-US" sz="2400" b="1" i="1" dirty="0">
                <a:solidFill>
                  <a:srgbClr val="002060"/>
                </a:solidFill>
                <a:latin typeface="Calibri"/>
              </a:rPr>
              <a:t>QF+</a:t>
            </a:r>
            <a:r>
              <a:rPr lang="en-US" sz="2400" b="1" i="1" dirty="0">
                <a:solidFill>
                  <a:srgbClr val="FF0000"/>
                </a:solidFill>
                <a:latin typeface="Calibri"/>
              </a:rPr>
              <a:t>CNF?</a:t>
            </a:r>
          </a:p>
        </p:txBody>
      </p:sp>
      <p:sp>
        <p:nvSpPr>
          <p:cNvPr id="25" name="TextBox 24"/>
          <p:cNvSpPr txBox="1"/>
          <p:nvPr/>
        </p:nvSpPr>
        <p:spPr>
          <a:xfrm>
            <a:off x="6811888" y="2234483"/>
            <a:ext cx="1341512" cy="461665"/>
          </a:xfrm>
          <a:prstGeom prst="rect">
            <a:avLst/>
          </a:prstGeom>
          <a:noFill/>
        </p:spPr>
        <p:txBody>
          <a:bodyPr wrap="square" rtlCol="0">
            <a:spAutoFit/>
          </a:bodyPr>
          <a:lstStyle/>
          <a:p>
            <a:r>
              <a:rPr lang="en-US" sz="2400" b="1" i="1" dirty="0">
                <a:solidFill>
                  <a:srgbClr val="002060"/>
                </a:solidFill>
                <a:latin typeface="Calibri"/>
              </a:rPr>
              <a:t>QF+</a:t>
            </a:r>
            <a:r>
              <a:rPr lang="en-US" sz="2400" b="1" i="1" dirty="0">
                <a:solidFill>
                  <a:srgbClr val="FF0000"/>
                </a:solidFill>
                <a:latin typeface="Calibri"/>
              </a:rPr>
              <a:t>CNF?</a:t>
            </a:r>
          </a:p>
        </p:txBody>
      </p:sp>
      <p:sp>
        <p:nvSpPr>
          <p:cNvPr id="26" name="TextBox 25"/>
          <p:cNvSpPr txBox="1"/>
          <p:nvPr/>
        </p:nvSpPr>
        <p:spPr>
          <a:xfrm>
            <a:off x="9044137" y="2247257"/>
            <a:ext cx="628567" cy="461665"/>
          </a:xfrm>
          <a:prstGeom prst="rect">
            <a:avLst/>
          </a:prstGeom>
          <a:noFill/>
        </p:spPr>
        <p:txBody>
          <a:bodyPr wrap="square" rtlCol="0">
            <a:spAutoFit/>
          </a:bodyPr>
          <a:lstStyle/>
          <a:p>
            <a:r>
              <a:rPr lang="en-US" sz="2400" b="1" i="1" dirty="0">
                <a:solidFill>
                  <a:srgbClr val="002060"/>
                </a:solidFill>
                <a:latin typeface="Calibri"/>
              </a:rPr>
              <a:t>QF</a:t>
            </a:r>
          </a:p>
        </p:txBody>
      </p:sp>
      <p:sp>
        <p:nvSpPr>
          <p:cNvPr id="27" name="Овал 26"/>
          <p:cNvSpPr/>
          <p:nvPr/>
        </p:nvSpPr>
        <p:spPr>
          <a:xfrm>
            <a:off x="3170457" y="2780928"/>
            <a:ext cx="494440" cy="504056"/>
          </a:xfrm>
          <a:prstGeom prst="ellipse">
            <a:avLst/>
          </a:prstGeom>
          <a:noFill/>
          <a:ln w="25400" cap="flat" cmpd="sng" algn="ctr">
            <a:solidFill>
              <a:srgbClr val="C00000"/>
            </a:solidFill>
            <a:prstDash val="solid"/>
          </a:ln>
          <a:effectLst/>
        </p:spPr>
        <p:txBody>
          <a:bodyPr rtlCol="0" anchor="ctr"/>
          <a:lstStyle/>
          <a:p>
            <a:pPr algn="ctr" defTabSz="914377">
              <a:defRPr/>
            </a:pPr>
            <a:endParaRPr lang="en-US" kern="0" dirty="0">
              <a:solidFill>
                <a:prstClr val="white"/>
              </a:solidFill>
              <a:latin typeface="Calibri"/>
            </a:endParaRPr>
          </a:p>
        </p:txBody>
      </p:sp>
      <p:sp>
        <p:nvSpPr>
          <p:cNvPr id="28" name="Овал 27"/>
          <p:cNvSpPr/>
          <p:nvPr/>
        </p:nvSpPr>
        <p:spPr>
          <a:xfrm>
            <a:off x="5124508" y="2780928"/>
            <a:ext cx="494440" cy="504056"/>
          </a:xfrm>
          <a:prstGeom prst="ellipse">
            <a:avLst/>
          </a:prstGeom>
          <a:noFill/>
          <a:ln w="25400" cap="flat" cmpd="sng" algn="ctr">
            <a:solidFill>
              <a:srgbClr val="C00000"/>
            </a:solidFill>
            <a:prstDash val="solid"/>
          </a:ln>
          <a:effectLst/>
        </p:spPr>
        <p:txBody>
          <a:bodyPr rtlCol="0" anchor="ctr"/>
          <a:lstStyle/>
          <a:p>
            <a:pPr algn="ctr" defTabSz="914377">
              <a:defRPr/>
            </a:pPr>
            <a:endParaRPr lang="en-US" kern="0">
              <a:solidFill>
                <a:prstClr val="white"/>
              </a:solidFill>
              <a:latin typeface="Calibri"/>
            </a:endParaRPr>
          </a:p>
        </p:txBody>
      </p:sp>
      <p:sp>
        <p:nvSpPr>
          <p:cNvPr id="29" name="Овал 28"/>
          <p:cNvSpPr/>
          <p:nvPr/>
        </p:nvSpPr>
        <p:spPr>
          <a:xfrm>
            <a:off x="7068724" y="2780928"/>
            <a:ext cx="494440" cy="504056"/>
          </a:xfrm>
          <a:prstGeom prst="ellipse">
            <a:avLst/>
          </a:prstGeom>
          <a:noFill/>
          <a:ln w="25400" cap="flat" cmpd="sng" algn="ctr">
            <a:solidFill>
              <a:srgbClr val="C00000"/>
            </a:solidFill>
            <a:prstDash val="solid"/>
          </a:ln>
          <a:effectLst/>
        </p:spPr>
        <p:txBody>
          <a:bodyPr rtlCol="0" anchor="ctr"/>
          <a:lstStyle/>
          <a:p>
            <a:pPr algn="ctr" defTabSz="914377">
              <a:defRPr/>
            </a:pPr>
            <a:endParaRPr lang="en-US" kern="0">
              <a:solidFill>
                <a:prstClr val="white"/>
              </a:solidFill>
              <a:latin typeface="Calibri"/>
            </a:endParaRPr>
          </a:p>
        </p:txBody>
      </p:sp>
      <p:sp>
        <p:nvSpPr>
          <p:cNvPr id="30" name="Овал 29"/>
          <p:cNvSpPr/>
          <p:nvPr/>
        </p:nvSpPr>
        <p:spPr>
          <a:xfrm>
            <a:off x="9084948" y="2780928"/>
            <a:ext cx="494440" cy="504056"/>
          </a:xfrm>
          <a:prstGeom prst="ellipse">
            <a:avLst/>
          </a:prstGeom>
          <a:noFill/>
          <a:ln w="25400" cap="flat" cmpd="sng" algn="ctr">
            <a:solidFill>
              <a:srgbClr val="C00000"/>
            </a:solidFill>
            <a:prstDash val="solid"/>
          </a:ln>
          <a:effectLst/>
        </p:spPr>
        <p:txBody>
          <a:bodyPr rtlCol="0" anchor="ctr"/>
          <a:lstStyle/>
          <a:p>
            <a:pPr algn="ctr" defTabSz="914377">
              <a:defRPr/>
            </a:pPr>
            <a:endParaRPr lang="en-US" kern="0">
              <a:solidFill>
                <a:prstClr val="white"/>
              </a:solidFill>
              <a:latin typeface="Calibri"/>
            </a:endParaRPr>
          </a:p>
        </p:txBody>
      </p:sp>
      <p:cxnSp>
        <p:nvCxnSpPr>
          <p:cNvPr id="31" name="Прямая со стрелкой 30"/>
          <p:cNvCxnSpPr>
            <a:cxnSpLocks/>
          </p:cNvCxnSpPr>
          <p:nvPr/>
        </p:nvCxnSpPr>
        <p:spPr>
          <a:xfrm flipV="1">
            <a:off x="3787552" y="4191001"/>
            <a:ext cx="4365848" cy="295275"/>
          </a:xfrm>
          <a:prstGeom prst="straightConnector1">
            <a:avLst/>
          </a:prstGeom>
          <a:noFill/>
          <a:ln w="38100" cap="flat" cmpd="sng" algn="ctr">
            <a:solidFill>
              <a:srgbClr val="4F81BD">
                <a:shade val="95000"/>
                <a:satMod val="105000"/>
              </a:srgbClr>
            </a:solidFill>
            <a:prstDash val="solid"/>
            <a:tailEnd type="arrow"/>
          </a:ln>
          <a:effectLst/>
        </p:spPr>
      </p:cxnSp>
      <p:cxnSp>
        <p:nvCxnSpPr>
          <p:cNvPr id="32" name="Прямая со стрелкой 31"/>
          <p:cNvCxnSpPr>
            <a:cxnSpLocks/>
          </p:cNvCxnSpPr>
          <p:nvPr/>
        </p:nvCxnSpPr>
        <p:spPr>
          <a:xfrm>
            <a:off x="3396455" y="4838701"/>
            <a:ext cx="4299747" cy="66675"/>
          </a:xfrm>
          <a:prstGeom prst="straightConnector1">
            <a:avLst/>
          </a:prstGeom>
          <a:noFill/>
          <a:ln w="28575" cap="flat" cmpd="sng" algn="ctr">
            <a:solidFill>
              <a:srgbClr val="FF0000"/>
            </a:solidFill>
            <a:prstDash val="solid"/>
            <a:tailEnd type="arrow"/>
          </a:ln>
          <a:effectLst/>
        </p:spPr>
      </p:cxnSp>
      <p:sp>
        <p:nvSpPr>
          <p:cNvPr id="3" name="TextBox 2"/>
          <p:cNvSpPr txBox="1"/>
          <p:nvPr/>
        </p:nvSpPr>
        <p:spPr>
          <a:xfrm rot="21379126">
            <a:off x="6739880" y="3762375"/>
            <a:ext cx="1718320" cy="369332"/>
          </a:xfrm>
          <a:prstGeom prst="rect">
            <a:avLst/>
          </a:prstGeom>
          <a:noFill/>
        </p:spPr>
        <p:txBody>
          <a:bodyPr wrap="square" rtlCol="0">
            <a:spAutoFit/>
          </a:bodyPr>
          <a:lstStyle/>
          <a:p>
            <a:r>
              <a:rPr lang="en-US" b="1" dirty="0">
                <a:solidFill>
                  <a:srgbClr val="002060"/>
                </a:solidFill>
              </a:rPr>
              <a:t>QF increases</a:t>
            </a:r>
          </a:p>
        </p:txBody>
      </p:sp>
      <p:sp>
        <p:nvSpPr>
          <p:cNvPr id="33" name="TextBox 32"/>
          <p:cNvSpPr txBox="1"/>
          <p:nvPr/>
        </p:nvSpPr>
        <p:spPr>
          <a:xfrm rot="200635">
            <a:off x="6504922" y="4463963"/>
            <a:ext cx="1868784" cy="369332"/>
          </a:xfrm>
          <a:prstGeom prst="rect">
            <a:avLst/>
          </a:prstGeom>
          <a:noFill/>
        </p:spPr>
        <p:txBody>
          <a:bodyPr wrap="square" rtlCol="0">
            <a:spAutoFit/>
          </a:bodyPr>
          <a:lstStyle/>
          <a:p>
            <a:r>
              <a:rPr lang="en-US" b="1" dirty="0">
                <a:solidFill>
                  <a:srgbClr val="FF0000"/>
                </a:solidFill>
              </a:rPr>
              <a:t>CNF decreases</a:t>
            </a:r>
          </a:p>
        </p:txBody>
      </p:sp>
    </p:spTree>
    <p:extLst>
      <p:ext uri="{BB962C8B-B14F-4D97-AF65-F5344CB8AC3E}">
        <p14:creationId xmlns:p14="http://schemas.microsoft.com/office/powerpoint/2010/main" val="294986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animBg="1"/>
      <p:bldP spid="28" grpId="0" animBg="1"/>
      <p:bldP spid="29" grpId="0" animBg="1"/>
      <p:bldP spid="30" grpId="0" animBg="1"/>
      <p:bldP spid="3"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964720" y="759123"/>
            <a:ext cx="6255587" cy="5986364"/>
            <a:chOff x="507522" y="759123"/>
            <a:chExt cx="6255587" cy="5986364"/>
          </a:xfrm>
        </p:grpSpPr>
        <p:pic>
          <p:nvPicPr>
            <p:cNvPr id="57347" name="Picture 4" descr="cross_section"/>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661"/>
            <a:stretch/>
          </p:blipFill>
          <p:spPr bwMode="auto">
            <a:xfrm>
              <a:off x="507522" y="759123"/>
              <a:ext cx="6255587" cy="5986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4235570" y="3925019"/>
              <a:ext cx="1613139" cy="586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5" name="TextBox 4"/>
          <p:cNvSpPr txBox="1"/>
          <p:nvPr/>
        </p:nvSpPr>
        <p:spPr>
          <a:xfrm>
            <a:off x="4043650" y="1871932"/>
            <a:ext cx="4535216" cy="400110"/>
          </a:xfrm>
          <a:prstGeom prst="rect">
            <a:avLst/>
          </a:prstGeom>
          <a:no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Deep inelastic collisions, Quasi-fission</a:t>
            </a:r>
            <a:endParaRPr lang="ru-RU" sz="2000" dirty="0">
              <a:solidFill>
                <a:srgbClr val="002060"/>
              </a:solidFill>
              <a:latin typeface="Arial" panose="020B0604020202020204" pitchFamily="34" charset="0"/>
              <a:cs typeface="Arial" panose="020B0604020202020204" pitchFamily="34" charset="0"/>
            </a:endParaRPr>
          </a:p>
        </p:txBody>
      </p:sp>
      <p:sp>
        <p:nvSpPr>
          <p:cNvPr id="8" name="TextBox 7"/>
          <p:cNvSpPr txBox="1"/>
          <p:nvPr/>
        </p:nvSpPr>
        <p:spPr>
          <a:xfrm>
            <a:off x="4584238" y="3552250"/>
            <a:ext cx="2196435" cy="400110"/>
          </a:xfrm>
          <a:prstGeom prst="rect">
            <a:avLst/>
          </a:prstGeom>
          <a:no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Sequential fission</a:t>
            </a:r>
            <a:endParaRPr lang="ru-RU" sz="2000" dirty="0">
              <a:solidFill>
                <a:srgbClr val="002060"/>
              </a:solidFill>
              <a:latin typeface="Arial" panose="020B0604020202020204" pitchFamily="34" charset="0"/>
              <a:cs typeface="Arial" panose="020B0604020202020204" pitchFamily="34" charset="0"/>
            </a:endParaRPr>
          </a:p>
        </p:txBody>
      </p:sp>
      <p:sp>
        <p:nvSpPr>
          <p:cNvPr id="9" name="TextBox 8"/>
          <p:cNvSpPr txBox="1"/>
          <p:nvPr/>
        </p:nvSpPr>
        <p:spPr>
          <a:xfrm>
            <a:off x="3623283" y="4580623"/>
            <a:ext cx="955711" cy="400110"/>
          </a:xfrm>
          <a:prstGeom prst="rect">
            <a:avLst/>
          </a:prstGeom>
          <a:no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Fusion</a:t>
            </a:r>
            <a:endParaRPr lang="ru-RU" sz="2000" dirty="0">
              <a:solidFill>
                <a:srgbClr val="002060"/>
              </a:solidFill>
              <a:latin typeface="Arial" panose="020B0604020202020204" pitchFamily="34" charset="0"/>
              <a:cs typeface="Arial" panose="020B0604020202020204" pitchFamily="34" charset="0"/>
            </a:endParaRPr>
          </a:p>
        </p:txBody>
      </p:sp>
      <p:sp>
        <p:nvSpPr>
          <p:cNvPr id="10" name="TextBox 9"/>
          <p:cNvSpPr txBox="1"/>
          <p:nvPr/>
        </p:nvSpPr>
        <p:spPr>
          <a:xfrm>
            <a:off x="6312903" y="4344029"/>
            <a:ext cx="1768433" cy="400110"/>
          </a:xfrm>
          <a:prstGeom prst="rect">
            <a:avLst/>
          </a:prstGeom>
          <a:no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Fusion-fission</a:t>
            </a:r>
            <a:endParaRPr lang="ru-RU" sz="2000"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6413545" y="5675995"/>
            <a:ext cx="1911101" cy="400110"/>
          </a:xfrm>
          <a:prstGeom prst="rect">
            <a:avLst/>
          </a:prstGeom>
          <a:no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Fusion-survival</a:t>
            </a:r>
            <a:endParaRPr lang="ru-RU" sz="20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4483385" y="281666"/>
            <a:ext cx="7415813" cy="461665"/>
          </a:xfrm>
          <a:prstGeom prst="rect">
            <a:avLst/>
          </a:prstGeom>
          <a:noFill/>
        </p:spPr>
        <p:txBody>
          <a:bodyPr wrap="none" rtlCol="0">
            <a:spAutoFit/>
          </a:bodyPr>
          <a:lstStyle/>
          <a:p>
            <a:r>
              <a:rPr lang="en-US" sz="2400" b="1" dirty="0" smtClean="0">
                <a:solidFill>
                  <a:srgbClr val="C00000"/>
                </a:solidFill>
                <a:latin typeface="Arial" panose="020B0604020202020204" pitchFamily="34" charset="0"/>
                <a:cs typeface="Arial" panose="020B0604020202020204" pitchFamily="34" charset="0"/>
              </a:rPr>
              <a:t>Mechanisms of reactions induced by heavy ions</a:t>
            </a:r>
            <a:endParaRPr lang="ru-RU"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8290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ChangeAspect="1"/>
          </p:cNvGraphicFramePr>
          <p:nvPr>
            <p:extLst>
              <p:ext uri="{D42A27DB-BD31-4B8C-83A1-F6EECF244321}">
                <p14:modId xmlns:p14="http://schemas.microsoft.com/office/powerpoint/2010/main" val="1235536927"/>
              </p:ext>
            </p:extLst>
          </p:nvPr>
        </p:nvGraphicFramePr>
        <p:xfrm>
          <a:off x="1781757" y="1595219"/>
          <a:ext cx="5518150" cy="4132262"/>
        </p:xfrm>
        <a:graphic>
          <a:graphicData uri="http://schemas.openxmlformats.org/presentationml/2006/ole">
            <mc:AlternateContent xmlns:mc="http://schemas.openxmlformats.org/markup-compatibility/2006">
              <mc:Choice xmlns:v="urn:schemas-microsoft-com:vml" Requires="v">
                <p:oleObj spid="_x0000_s27733" name="Graph" r:id="rId3" imgW="3530160" imgH="2643120" progId="Origin50.Graph">
                  <p:embed/>
                </p:oleObj>
              </mc:Choice>
              <mc:Fallback>
                <p:oleObj name="Graph" r:id="rId3" imgW="3530160" imgH="2643120" progId="Origin50.Graph">
                  <p:embed/>
                  <p:pic>
                    <p:nvPicPr>
                      <p:cNvPr id="4" name="Объект 3"/>
                      <p:cNvPicPr/>
                      <p:nvPr/>
                    </p:nvPicPr>
                    <p:blipFill>
                      <a:blip r:embed="rId4"/>
                      <a:stretch>
                        <a:fillRect/>
                      </a:stretch>
                    </p:blipFill>
                    <p:spPr>
                      <a:xfrm>
                        <a:off x="1781757" y="1595219"/>
                        <a:ext cx="5518150" cy="4132262"/>
                      </a:xfrm>
                      <a:prstGeom prst="rect">
                        <a:avLst/>
                      </a:prstGeom>
                    </p:spPr>
                  </p:pic>
                </p:oleObj>
              </mc:Fallback>
            </mc:AlternateContent>
          </a:graphicData>
        </a:graphic>
      </p:graphicFrame>
      <p:grpSp>
        <p:nvGrpSpPr>
          <p:cNvPr id="5" name="Группа 4"/>
          <p:cNvGrpSpPr/>
          <p:nvPr/>
        </p:nvGrpSpPr>
        <p:grpSpPr>
          <a:xfrm>
            <a:off x="3465610" y="1642658"/>
            <a:ext cx="720080" cy="3237229"/>
            <a:chOff x="1993614" y="1988840"/>
            <a:chExt cx="900099" cy="3384376"/>
          </a:xfrm>
        </p:grpSpPr>
        <p:sp>
          <p:nvSpPr>
            <p:cNvPr id="6" name="Стрелка вниз 5"/>
            <p:cNvSpPr/>
            <p:nvPr/>
          </p:nvSpPr>
          <p:spPr>
            <a:xfrm rot="10800000">
              <a:off x="1993614" y="1988840"/>
              <a:ext cx="900099" cy="3384376"/>
            </a:xfrm>
            <a:prstGeom prst="downArrow">
              <a:avLst>
                <a:gd name="adj1" fmla="val 87533"/>
                <a:gd name="adj2" fmla="val 18276"/>
              </a:avLst>
            </a:prstGeom>
            <a:solidFill>
              <a:srgbClr val="00B050">
                <a:alpha val="35000"/>
              </a:srgbClr>
            </a:solidFill>
            <a:ln w="25400" cap="flat" cmpd="sng" algn="ctr">
              <a:solidFill>
                <a:srgbClr val="00B050"/>
              </a:solidFill>
              <a:prstDash val="solid"/>
            </a:ln>
            <a:effectLst/>
          </p:spPr>
          <p:txBody>
            <a:bodyPr rtlCol="0" anchor="ctr"/>
            <a:lstStyle/>
            <a:p>
              <a:pPr algn="ctr" defTabSz="914400">
                <a:defRPr/>
              </a:pPr>
              <a:endParaRPr lang="en-US" kern="0">
                <a:solidFill>
                  <a:prstClr val="white"/>
                </a:solidFill>
                <a:latin typeface="Calibri"/>
              </a:endParaRPr>
            </a:p>
          </p:txBody>
        </p:sp>
        <p:sp>
          <p:nvSpPr>
            <p:cNvPr id="7" name="TextBox 6"/>
            <p:cNvSpPr txBox="1"/>
            <p:nvPr/>
          </p:nvSpPr>
          <p:spPr>
            <a:xfrm>
              <a:off x="2209636" y="5003884"/>
              <a:ext cx="684075" cy="353943"/>
            </a:xfrm>
            <a:prstGeom prst="rect">
              <a:avLst/>
            </a:prstGeom>
            <a:noFill/>
          </p:spPr>
          <p:txBody>
            <a:bodyPr wrap="square" rtlCol="0">
              <a:spAutoFit/>
            </a:bodyPr>
            <a:lstStyle/>
            <a:p>
              <a:pPr defTabSz="914400">
                <a:defRPr/>
              </a:pPr>
              <a:r>
                <a:rPr lang="en-US" sz="1600" b="1" kern="0" dirty="0">
                  <a:solidFill>
                    <a:srgbClr val="10817E"/>
                  </a:solidFill>
                  <a:latin typeface="Calibri"/>
                </a:rPr>
                <a:t>3n</a:t>
              </a:r>
            </a:p>
          </p:txBody>
        </p:sp>
      </p:grpSp>
      <p:grpSp>
        <p:nvGrpSpPr>
          <p:cNvPr id="8" name="Группа 7"/>
          <p:cNvGrpSpPr/>
          <p:nvPr/>
        </p:nvGrpSpPr>
        <p:grpSpPr>
          <a:xfrm>
            <a:off x="4199998" y="1642658"/>
            <a:ext cx="722102" cy="3253287"/>
            <a:chOff x="2843804" y="1988840"/>
            <a:chExt cx="900099" cy="3401164"/>
          </a:xfrm>
        </p:grpSpPr>
        <p:sp>
          <p:nvSpPr>
            <p:cNvPr id="9" name="Стрелка вниз 8"/>
            <p:cNvSpPr/>
            <p:nvPr/>
          </p:nvSpPr>
          <p:spPr>
            <a:xfrm rot="10800000">
              <a:off x="2843804" y="1988840"/>
              <a:ext cx="900099" cy="3384376"/>
            </a:xfrm>
            <a:prstGeom prst="downArrow">
              <a:avLst>
                <a:gd name="adj1" fmla="val 87533"/>
                <a:gd name="adj2" fmla="val 18276"/>
              </a:avLst>
            </a:prstGeom>
            <a:solidFill>
              <a:srgbClr val="FF0000">
                <a:alpha val="35000"/>
              </a:srgbClr>
            </a:solidFill>
            <a:ln w="25400" cap="flat" cmpd="sng" algn="ctr">
              <a:solidFill>
                <a:srgbClr val="F79646">
                  <a:lumMod val="50000"/>
                </a:srgbClr>
              </a:solidFill>
              <a:prstDash val="solid"/>
            </a:ln>
            <a:effectLst/>
          </p:spPr>
          <p:txBody>
            <a:bodyPr rtlCol="0" anchor="ctr"/>
            <a:lstStyle/>
            <a:p>
              <a:pPr algn="ctr" defTabSz="914400">
                <a:defRPr/>
              </a:pPr>
              <a:endParaRPr lang="en-US" kern="0">
                <a:solidFill>
                  <a:prstClr val="white"/>
                </a:solidFill>
                <a:latin typeface="Calibri"/>
              </a:endParaRPr>
            </a:p>
          </p:txBody>
        </p:sp>
        <p:sp>
          <p:nvSpPr>
            <p:cNvPr id="10" name="TextBox 9"/>
            <p:cNvSpPr txBox="1"/>
            <p:nvPr/>
          </p:nvSpPr>
          <p:spPr>
            <a:xfrm>
              <a:off x="3059827" y="5003884"/>
              <a:ext cx="684076" cy="386120"/>
            </a:xfrm>
            <a:prstGeom prst="rect">
              <a:avLst/>
            </a:prstGeom>
            <a:noFill/>
          </p:spPr>
          <p:txBody>
            <a:bodyPr wrap="square" rtlCol="0">
              <a:spAutoFit/>
            </a:bodyPr>
            <a:lstStyle/>
            <a:p>
              <a:pPr defTabSz="914400">
                <a:defRPr/>
              </a:pPr>
              <a:r>
                <a:rPr lang="en-US" b="1" kern="0" dirty="0">
                  <a:solidFill>
                    <a:srgbClr val="F79646">
                      <a:lumMod val="50000"/>
                    </a:srgbClr>
                  </a:solidFill>
                  <a:latin typeface="Calibri"/>
                </a:rPr>
                <a:t>4n</a:t>
              </a:r>
            </a:p>
          </p:txBody>
        </p:sp>
      </p:grpSp>
      <p:sp>
        <p:nvSpPr>
          <p:cNvPr id="11" name="Объект 2"/>
          <p:cNvSpPr txBox="1">
            <a:spLocks/>
          </p:cNvSpPr>
          <p:nvPr/>
        </p:nvSpPr>
        <p:spPr>
          <a:xfrm>
            <a:off x="7573196" y="1003120"/>
            <a:ext cx="4467229" cy="2018603"/>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000"/>
              </a:lnSpc>
              <a:buFontTx/>
              <a:buChar char="•"/>
              <a:defRPr/>
            </a:pPr>
            <a:r>
              <a:rPr lang="en-US" sz="2400" b="1" dirty="0">
                <a:solidFill>
                  <a:srgbClr val="C00000"/>
                </a:solidFill>
                <a:latin typeface="Calibri"/>
              </a:rPr>
              <a:t>For 4</a:t>
            </a:r>
            <a:r>
              <a:rPr lang="en-US" sz="2400" b="1" i="1" dirty="0">
                <a:solidFill>
                  <a:srgbClr val="C00000"/>
                </a:solidFill>
                <a:latin typeface="Calibri"/>
              </a:rPr>
              <a:t>n</a:t>
            </a:r>
            <a:r>
              <a:rPr lang="en-US" sz="2400" b="1" dirty="0">
                <a:solidFill>
                  <a:srgbClr val="C00000"/>
                </a:solidFill>
                <a:latin typeface="Calibri"/>
              </a:rPr>
              <a:t> channel (</a:t>
            </a:r>
            <a:r>
              <a:rPr lang="en-US" sz="2400" b="1" i="1" dirty="0">
                <a:solidFill>
                  <a:srgbClr val="C00000"/>
                </a:solidFill>
                <a:latin typeface="Calibri"/>
              </a:rPr>
              <a:t>E</a:t>
            </a:r>
            <a:r>
              <a:rPr lang="en-US" sz="2400" b="1" baseline="30000" dirty="0">
                <a:solidFill>
                  <a:srgbClr val="C00000"/>
                </a:solidFill>
                <a:latin typeface="Calibri"/>
              </a:rPr>
              <a:t>*</a:t>
            </a:r>
            <a:r>
              <a:rPr lang="en-US" sz="2400" b="1" dirty="0">
                <a:solidFill>
                  <a:srgbClr val="C00000"/>
                </a:solidFill>
                <a:latin typeface="Calibri"/>
              </a:rPr>
              <a:t>=</a:t>
            </a:r>
            <a:r>
              <a:rPr lang="ru-RU" sz="2400" b="1" dirty="0">
                <a:solidFill>
                  <a:srgbClr val="C00000"/>
                </a:solidFill>
                <a:latin typeface="Calibri"/>
              </a:rPr>
              <a:t> </a:t>
            </a:r>
            <a:r>
              <a:rPr lang="en-US" sz="2400" b="1" dirty="0">
                <a:solidFill>
                  <a:srgbClr val="C00000"/>
                </a:solidFill>
                <a:latin typeface="Calibri"/>
              </a:rPr>
              <a:t>40</a:t>
            </a:r>
            <a:r>
              <a:rPr lang="ru-RU" sz="2400" b="1" dirty="0">
                <a:solidFill>
                  <a:srgbClr val="C00000"/>
                </a:solidFill>
                <a:latin typeface="Calibri"/>
              </a:rPr>
              <a:t>–</a:t>
            </a:r>
            <a:r>
              <a:rPr lang="en-US" sz="2400" b="1" dirty="0">
                <a:solidFill>
                  <a:srgbClr val="C00000"/>
                </a:solidFill>
                <a:latin typeface="Calibri"/>
              </a:rPr>
              <a:t>50</a:t>
            </a:r>
            <a:r>
              <a:rPr lang="ru-RU" sz="2400" b="1" dirty="0">
                <a:solidFill>
                  <a:srgbClr val="C00000"/>
                </a:solidFill>
                <a:latin typeface="Calibri"/>
              </a:rPr>
              <a:t> </a:t>
            </a:r>
            <a:r>
              <a:rPr lang="en-US" sz="2400" b="1" dirty="0">
                <a:solidFill>
                  <a:srgbClr val="C00000"/>
                </a:solidFill>
                <a:latin typeface="Calibri"/>
              </a:rPr>
              <a:t>MeV):</a:t>
            </a:r>
          </a:p>
          <a:p>
            <a:pPr marL="0" indent="0">
              <a:lnSpc>
                <a:spcPts val="2000"/>
              </a:lnSpc>
              <a:buNone/>
              <a:defRPr/>
            </a:pPr>
            <a:r>
              <a:rPr lang="en-US" sz="2400" b="1" baseline="30000" dirty="0">
                <a:solidFill>
                  <a:srgbClr val="002060"/>
                </a:solidFill>
                <a:latin typeface="Calibri"/>
              </a:rPr>
              <a:t>48</a:t>
            </a:r>
            <a:r>
              <a:rPr lang="en-US" sz="2400" b="1" dirty="0">
                <a:solidFill>
                  <a:srgbClr val="002060"/>
                </a:solidFill>
                <a:latin typeface="Calibri"/>
              </a:rPr>
              <a:t>Ca</a:t>
            </a:r>
            <a:r>
              <a:rPr lang="ru-RU" sz="2400" b="1" dirty="0">
                <a:solidFill>
                  <a:srgbClr val="002060"/>
                </a:solidFill>
                <a:latin typeface="Calibri"/>
              </a:rPr>
              <a:t> </a:t>
            </a:r>
            <a:r>
              <a:rPr lang="en-US" sz="2400" b="1" dirty="0">
                <a:solidFill>
                  <a:srgbClr val="002060"/>
                </a:solidFill>
                <a:latin typeface="Calibri"/>
              </a:rPr>
              <a:t>+</a:t>
            </a:r>
            <a:r>
              <a:rPr lang="ru-RU" sz="2400" b="1" dirty="0">
                <a:solidFill>
                  <a:srgbClr val="002060"/>
                </a:solidFill>
                <a:latin typeface="Calibri"/>
              </a:rPr>
              <a:t> </a:t>
            </a:r>
            <a:r>
              <a:rPr lang="en-US" sz="2400" b="1" baseline="30000" dirty="0">
                <a:solidFill>
                  <a:srgbClr val="002060"/>
                </a:solidFill>
                <a:latin typeface="Calibri"/>
              </a:rPr>
              <a:t>238</a:t>
            </a:r>
            <a:r>
              <a:rPr lang="en-US" sz="2400" b="1" dirty="0">
                <a:solidFill>
                  <a:srgbClr val="002060"/>
                </a:solidFill>
                <a:latin typeface="Calibri"/>
              </a:rPr>
              <a:t>U</a:t>
            </a:r>
            <a:r>
              <a:rPr lang="ru-RU" sz="2400" b="1" dirty="0">
                <a:solidFill>
                  <a:srgbClr val="002060"/>
                </a:solidFill>
                <a:latin typeface="Calibri"/>
              </a:rPr>
              <a:t> </a:t>
            </a:r>
            <a:r>
              <a:rPr lang="en-US" sz="2400" b="1" dirty="0">
                <a:solidFill>
                  <a:srgbClr val="002060"/>
                </a:solidFill>
                <a:latin typeface="Calibri"/>
              </a:rPr>
              <a:t>→</a:t>
            </a:r>
            <a:r>
              <a:rPr lang="ru-RU" sz="2400" b="1" dirty="0">
                <a:solidFill>
                  <a:srgbClr val="002060"/>
                </a:solidFill>
                <a:latin typeface="Calibri"/>
              </a:rPr>
              <a:t> </a:t>
            </a:r>
            <a:r>
              <a:rPr lang="en-US" sz="2400" b="1" baseline="30000" dirty="0">
                <a:solidFill>
                  <a:srgbClr val="002060"/>
                </a:solidFill>
                <a:latin typeface="Calibri"/>
              </a:rPr>
              <a:t>48</a:t>
            </a:r>
            <a:r>
              <a:rPr lang="en-US" sz="2400" b="1" dirty="0">
                <a:solidFill>
                  <a:srgbClr val="002060"/>
                </a:solidFill>
                <a:latin typeface="Calibri"/>
              </a:rPr>
              <a:t>Ca</a:t>
            </a:r>
            <a:r>
              <a:rPr lang="ru-RU" sz="2400" b="1" dirty="0">
                <a:solidFill>
                  <a:srgbClr val="002060"/>
                </a:solidFill>
                <a:latin typeface="Calibri"/>
              </a:rPr>
              <a:t> </a:t>
            </a:r>
            <a:r>
              <a:rPr lang="en-US" sz="2400" b="1" dirty="0">
                <a:solidFill>
                  <a:srgbClr val="002060"/>
                </a:solidFill>
                <a:latin typeface="Calibri"/>
              </a:rPr>
              <a:t>+</a:t>
            </a:r>
            <a:r>
              <a:rPr lang="ru-RU" sz="2400" b="1" dirty="0">
                <a:solidFill>
                  <a:srgbClr val="002060"/>
                </a:solidFill>
                <a:latin typeface="Calibri"/>
              </a:rPr>
              <a:t> </a:t>
            </a:r>
            <a:r>
              <a:rPr lang="en-US" sz="2400" b="1" baseline="30000" dirty="0">
                <a:solidFill>
                  <a:srgbClr val="002060"/>
                </a:solidFill>
                <a:latin typeface="Calibri"/>
              </a:rPr>
              <a:t>244</a:t>
            </a:r>
            <a:r>
              <a:rPr lang="en-US" sz="2400" b="1" dirty="0">
                <a:solidFill>
                  <a:srgbClr val="002060"/>
                </a:solidFill>
                <a:latin typeface="Calibri"/>
              </a:rPr>
              <a:t>Pu </a:t>
            </a:r>
          </a:p>
          <a:p>
            <a:pPr marL="0" indent="0">
              <a:lnSpc>
                <a:spcPts val="2000"/>
              </a:lnSpc>
              <a:buNone/>
              <a:defRPr/>
            </a:pPr>
            <a:r>
              <a:rPr lang="en-US" sz="2400" i="1" dirty="0">
                <a:solidFill>
                  <a:srgbClr val="002060"/>
                </a:solidFill>
                <a:latin typeface="Calibri"/>
              </a:rPr>
              <a:t>σ</a:t>
            </a:r>
            <a:r>
              <a:rPr lang="en-US" sz="1700" dirty="0">
                <a:solidFill>
                  <a:srgbClr val="002060"/>
                </a:solidFill>
                <a:latin typeface="Calibri"/>
              </a:rPr>
              <a:t>(A</a:t>
            </a:r>
            <a:r>
              <a:rPr lang="en-US" sz="1700" baseline="-25000" dirty="0">
                <a:solidFill>
                  <a:srgbClr val="002060"/>
                </a:solidFill>
                <a:latin typeface="Calibri"/>
              </a:rPr>
              <a:t>CN</a:t>
            </a:r>
            <a:r>
              <a:rPr lang="en-US" sz="1700" dirty="0">
                <a:solidFill>
                  <a:srgbClr val="002060"/>
                </a:solidFill>
                <a:latin typeface="Calibri"/>
              </a:rPr>
              <a:t>/2±20) </a:t>
            </a:r>
            <a:r>
              <a:rPr lang="en-US" sz="2400" dirty="0">
                <a:solidFill>
                  <a:srgbClr val="002060"/>
                </a:solidFill>
                <a:latin typeface="Calibri"/>
              </a:rPr>
              <a:t>drops </a:t>
            </a:r>
            <a:r>
              <a:rPr lang="en-US" sz="2400" dirty="0">
                <a:solidFill>
                  <a:srgbClr val="002060"/>
                </a:solidFill>
                <a:latin typeface="Calibri"/>
                <a:sym typeface="Symbol"/>
              </a:rPr>
              <a:t></a:t>
            </a:r>
            <a:r>
              <a:rPr lang="en-US" sz="2400" b="1" dirty="0">
                <a:solidFill>
                  <a:srgbClr val="FF0000"/>
                </a:solidFill>
                <a:latin typeface="Calibri"/>
              </a:rPr>
              <a:t>2</a:t>
            </a:r>
            <a:r>
              <a:rPr lang="en-US" sz="2400" dirty="0">
                <a:solidFill>
                  <a:srgbClr val="002060"/>
                </a:solidFill>
                <a:latin typeface="Calibri"/>
              </a:rPr>
              <a:t> times</a:t>
            </a:r>
          </a:p>
          <a:p>
            <a:pPr marL="0" indent="0">
              <a:lnSpc>
                <a:spcPts val="2000"/>
              </a:lnSpc>
              <a:buNone/>
              <a:defRPr/>
            </a:pPr>
            <a:endParaRPr lang="en-US" sz="2400" dirty="0">
              <a:solidFill>
                <a:srgbClr val="002060"/>
              </a:solidFill>
              <a:latin typeface="Calibri"/>
            </a:endParaRPr>
          </a:p>
          <a:p>
            <a:pPr marL="0" indent="0">
              <a:lnSpc>
                <a:spcPts val="2000"/>
              </a:lnSpc>
              <a:buNone/>
              <a:defRPr/>
            </a:pPr>
            <a:r>
              <a:rPr lang="en-US" sz="2400" b="1" baseline="30000" dirty="0">
                <a:solidFill>
                  <a:srgbClr val="002060"/>
                </a:solidFill>
                <a:latin typeface="Calibri"/>
              </a:rPr>
              <a:t>48</a:t>
            </a:r>
            <a:r>
              <a:rPr lang="en-US" sz="2400" b="1" dirty="0">
                <a:solidFill>
                  <a:srgbClr val="002060"/>
                </a:solidFill>
                <a:latin typeface="Calibri"/>
              </a:rPr>
              <a:t>Ca</a:t>
            </a:r>
            <a:r>
              <a:rPr lang="ru-RU" sz="2400" b="1" dirty="0">
                <a:solidFill>
                  <a:srgbClr val="002060"/>
                </a:solidFill>
                <a:latin typeface="Calibri"/>
              </a:rPr>
              <a:t> </a:t>
            </a:r>
            <a:r>
              <a:rPr lang="en-US" sz="2400" b="1" dirty="0">
                <a:solidFill>
                  <a:srgbClr val="002060"/>
                </a:solidFill>
                <a:latin typeface="Calibri"/>
              </a:rPr>
              <a:t>+</a:t>
            </a:r>
            <a:r>
              <a:rPr lang="ru-RU" sz="2400" b="1" dirty="0">
                <a:solidFill>
                  <a:srgbClr val="002060"/>
                </a:solidFill>
                <a:latin typeface="Calibri"/>
              </a:rPr>
              <a:t> </a:t>
            </a:r>
            <a:r>
              <a:rPr lang="en-US" sz="2400" b="1" baseline="30000" dirty="0">
                <a:solidFill>
                  <a:srgbClr val="002060"/>
                </a:solidFill>
                <a:latin typeface="Calibri"/>
              </a:rPr>
              <a:t>238</a:t>
            </a:r>
            <a:r>
              <a:rPr lang="en-US" sz="2400" b="1" dirty="0">
                <a:solidFill>
                  <a:srgbClr val="002060"/>
                </a:solidFill>
                <a:latin typeface="Calibri"/>
              </a:rPr>
              <a:t>U</a:t>
            </a:r>
            <a:r>
              <a:rPr lang="ru-RU" sz="2400" b="1" dirty="0">
                <a:solidFill>
                  <a:srgbClr val="002060"/>
                </a:solidFill>
                <a:latin typeface="Calibri"/>
              </a:rPr>
              <a:t> </a:t>
            </a:r>
            <a:r>
              <a:rPr lang="en-US" sz="2400" b="1" dirty="0">
                <a:solidFill>
                  <a:srgbClr val="002060"/>
                </a:solidFill>
                <a:latin typeface="Calibri"/>
              </a:rPr>
              <a:t>→</a:t>
            </a:r>
            <a:r>
              <a:rPr lang="ru-RU" sz="2400" b="1" dirty="0">
                <a:solidFill>
                  <a:srgbClr val="002060"/>
                </a:solidFill>
                <a:latin typeface="Calibri"/>
              </a:rPr>
              <a:t> </a:t>
            </a:r>
            <a:r>
              <a:rPr lang="en-US" sz="2400" b="1" baseline="30000" dirty="0">
                <a:solidFill>
                  <a:srgbClr val="002060"/>
                </a:solidFill>
                <a:latin typeface="Calibri"/>
              </a:rPr>
              <a:t>48</a:t>
            </a:r>
            <a:r>
              <a:rPr lang="en-US" sz="2400" b="1" dirty="0">
                <a:solidFill>
                  <a:srgbClr val="002060"/>
                </a:solidFill>
                <a:latin typeface="Calibri"/>
              </a:rPr>
              <a:t>Ti</a:t>
            </a:r>
            <a:r>
              <a:rPr lang="ru-RU" sz="2400" b="1" dirty="0">
                <a:solidFill>
                  <a:srgbClr val="002060"/>
                </a:solidFill>
                <a:latin typeface="Calibri"/>
              </a:rPr>
              <a:t> </a:t>
            </a:r>
            <a:r>
              <a:rPr lang="en-US" sz="2400" b="1" dirty="0">
                <a:solidFill>
                  <a:srgbClr val="002060"/>
                </a:solidFill>
                <a:latin typeface="Calibri"/>
              </a:rPr>
              <a:t>+</a:t>
            </a:r>
            <a:r>
              <a:rPr lang="ru-RU" sz="2400" b="1" dirty="0">
                <a:solidFill>
                  <a:srgbClr val="002060"/>
                </a:solidFill>
                <a:latin typeface="Calibri"/>
              </a:rPr>
              <a:t> </a:t>
            </a:r>
            <a:r>
              <a:rPr lang="en-US" sz="2400" b="1" baseline="30000" dirty="0">
                <a:solidFill>
                  <a:srgbClr val="002060"/>
                </a:solidFill>
                <a:latin typeface="Calibri"/>
              </a:rPr>
              <a:t>238</a:t>
            </a:r>
            <a:r>
              <a:rPr lang="en-US" sz="2400" b="1" dirty="0">
                <a:solidFill>
                  <a:srgbClr val="002060"/>
                </a:solidFill>
                <a:latin typeface="Calibri"/>
              </a:rPr>
              <a:t>U </a:t>
            </a:r>
          </a:p>
          <a:p>
            <a:pPr marL="0" indent="0">
              <a:lnSpc>
                <a:spcPts val="2000"/>
              </a:lnSpc>
              <a:buNone/>
              <a:defRPr/>
            </a:pPr>
            <a:r>
              <a:rPr lang="en-US" sz="2400" i="1" dirty="0">
                <a:solidFill>
                  <a:srgbClr val="002060"/>
                </a:solidFill>
                <a:latin typeface="Calibri"/>
              </a:rPr>
              <a:t>σ</a:t>
            </a:r>
            <a:r>
              <a:rPr lang="en-US" sz="1700" dirty="0">
                <a:solidFill>
                  <a:srgbClr val="002060"/>
                </a:solidFill>
                <a:latin typeface="Calibri"/>
              </a:rPr>
              <a:t>(A</a:t>
            </a:r>
            <a:r>
              <a:rPr lang="en-US" sz="1700" baseline="-25000" dirty="0">
                <a:solidFill>
                  <a:srgbClr val="002060"/>
                </a:solidFill>
                <a:latin typeface="Calibri"/>
              </a:rPr>
              <a:t>CN</a:t>
            </a:r>
            <a:r>
              <a:rPr lang="en-US" sz="1700" dirty="0">
                <a:solidFill>
                  <a:srgbClr val="002060"/>
                </a:solidFill>
                <a:latin typeface="Calibri"/>
              </a:rPr>
              <a:t>/2±20)</a:t>
            </a:r>
            <a:r>
              <a:rPr lang="en-US" sz="2400" dirty="0">
                <a:solidFill>
                  <a:srgbClr val="002060"/>
                </a:solidFill>
                <a:latin typeface="Calibri"/>
              </a:rPr>
              <a:t> drops </a:t>
            </a:r>
            <a:r>
              <a:rPr lang="en-US" sz="2400" dirty="0">
                <a:solidFill>
                  <a:srgbClr val="002060"/>
                </a:solidFill>
                <a:latin typeface="Calibri"/>
                <a:sym typeface="Symbol"/>
              </a:rPr>
              <a:t></a:t>
            </a:r>
            <a:r>
              <a:rPr lang="en-US" sz="2400" b="1" dirty="0">
                <a:solidFill>
                  <a:srgbClr val="FF0000"/>
                </a:solidFill>
                <a:latin typeface="Calibri"/>
                <a:sym typeface="Symbol"/>
              </a:rPr>
              <a:t>10</a:t>
            </a:r>
            <a:r>
              <a:rPr lang="en-US" sz="2400" dirty="0">
                <a:solidFill>
                  <a:srgbClr val="002060"/>
                </a:solidFill>
                <a:latin typeface="Calibri"/>
                <a:sym typeface="Symbol"/>
              </a:rPr>
              <a:t> times</a:t>
            </a:r>
          </a:p>
        </p:txBody>
      </p:sp>
      <p:sp>
        <p:nvSpPr>
          <p:cNvPr id="12" name="TextBox 11"/>
          <p:cNvSpPr txBox="1"/>
          <p:nvPr/>
        </p:nvSpPr>
        <p:spPr>
          <a:xfrm>
            <a:off x="1957879" y="5663810"/>
            <a:ext cx="8957113" cy="1015663"/>
          </a:xfrm>
          <a:prstGeom prst="rect">
            <a:avLst/>
          </a:prstGeom>
          <a:noFill/>
        </p:spPr>
        <p:txBody>
          <a:bodyPr wrap="square" rtlCol="0">
            <a:spAutoFit/>
          </a:bodyPr>
          <a:lstStyle/>
          <a:p>
            <a:pPr algn="just"/>
            <a:r>
              <a:rPr lang="en-US" sz="2000" b="1" dirty="0">
                <a:solidFill>
                  <a:srgbClr val="C00000"/>
                </a:solidFill>
                <a:latin typeface="Calibri"/>
              </a:rPr>
              <a:t>For the studied reactions the excitation energies at the barrier energy vary strongly (36 MeV for Ca</a:t>
            </a:r>
            <a:r>
              <a:rPr lang="ru-RU" sz="2000" b="1" dirty="0">
                <a:solidFill>
                  <a:srgbClr val="C00000"/>
                </a:solidFill>
                <a:latin typeface="Calibri"/>
              </a:rPr>
              <a:t> </a:t>
            </a:r>
            <a:r>
              <a:rPr lang="en-US" sz="2000" b="1" dirty="0">
                <a:solidFill>
                  <a:srgbClr val="C00000"/>
                </a:solidFill>
                <a:latin typeface="Calibri"/>
              </a:rPr>
              <a:t>+</a:t>
            </a:r>
            <a:r>
              <a:rPr lang="ru-RU" sz="2000" b="1" dirty="0">
                <a:solidFill>
                  <a:srgbClr val="C00000"/>
                </a:solidFill>
                <a:latin typeface="Calibri"/>
              </a:rPr>
              <a:t> </a:t>
            </a:r>
            <a:r>
              <a:rPr lang="en-US" sz="2000" b="1" dirty="0">
                <a:solidFill>
                  <a:srgbClr val="C00000"/>
                </a:solidFill>
                <a:latin typeface="Calibri"/>
              </a:rPr>
              <a:t>Pu, 44 MeV for </a:t>
            </a:r>
            <a:r>
              <a:rPr lang="en-US" sz="2000" b="1" dirty="0" err="1">
                <a:solidFill>
                  <a:srgbClr val="C00000"/>
                </a:solidFill>
                <a:latin typeface="Calibri"/>
              </a:rPr>
              <a:t>Ti</a:t>
            </a:r>
            <a:r>
              <a:rPr lang="ru-RU" sz="2000" b="1" dirty="0">
                <a:solidFill>
                  <a:srgbClr val="C00000"/>
                </a:solidFill>
                <a:latin typeface="Calibri"/>
              </a:rPr>
              <a:t> </a:t>
            </a:r>
            <a:r>
              <a:rPr lang="en-US" sz="2000" b="1" dirty="0">
                <a:solidFill>
                  <a:srgbClr val="C00000"/>
                </a:solidFill>
                <a:latin typeface="Calibri"/>
              </a:rPr>
              <a:t>+</a:t>
            </a:r>
            <a:r>
              <a:rPr lang="ru-RU" sz="2000" b="1" dirty="0">
                <a:solidFill>
                  <a:srgbClr val="C00000"/>
                </a:solidFill>
                <a:latin typeface="Calibri"/>
              </a:rPr>
              <a:t> </a:t>
            </a:r>
            <a:r>
              <a:rPr lang="en-US" sz="2000" b="1" dirty="0">
                <a:solidFill>
                  <a:srgbClr val="C00000"/>
                </a:solidFill>
                <a:latin typeface="Calibri"/>
              </a:rPr>
              <a:t>U and 41 MeV for Cr</a:t>
            </a:r>
            <a:r>
              <a:rPr lang="ru-RU" sz="2000" b="1" dirty="0">
                <a:solidFill>
                  <a:srgbClr val="C00000"/>
                </a:solidFill>
                <a:latin typeface="Calibri"/>
              </a:rPr>
              <a:t> </a:t>
            </a:r>
            <a:r>
              <a:rPr lang="en-US" sz="2000" b="1" dirty="0">
                <a:solidFill>
                  <a:srgbClr val="C00000"/>
                </a:solidFill>
                <a:latin typeface="Calibri"/>
              </a:rPr>
              <a:t>+</a:t>
            </a:r>
            <a:r>
              <a:rPr lang="ru-RU" sz="2000" b="1" dirty="0">
                <a:solidFill>
                  <a:srgbClr val="C00000"/>
                </a:solidFill>
                <a:latin typeface="Calibri"/>
              </a:rPr>
              <a:t> </a:t>
            </a:r>
            <a:r>
              <a:rPr lang="en-US" sz="2000" b="1" dirty="0">
                <a:solidFill>
                  <a:srgbClr val="C00000"/>
                </a:solidFill>
                <a:latin typeface="Calibri"/>
              </a:rPr>
              <a:t>Th) </a:t>
            </a:r>
            <a:endParaRPr lang="ru-RU" sz="2000" b="1" dirty="0">
              <a:solidFill>
                <a:srgbClr val="C00000"/>
              </a:solidFill>
              <a:latin typeface="Calibri"/>
            </a:endParaRPr>
          </a:p>
          <a:p>
            <a:pPr algn="just"/>
            <a:r>
              <a:rPr lang="en-US" sz="2000" b="1" dirty="0">
                <a:solidFill>
                  <a:srgbClr val="C00000"/>
                </a:solidFill>
                <a:latin typeface="Calibri"/>
              </a:rPr>
              <a:t>It leads to decrease of CS for the </a:t>
            </a:r>
            <a:r>
              <a:rPr lang="en-US" sz="2000" b="1" dirty="0" err="1">
                <a:solidFill>
                  <a:srgbClr val="C00000"/>
                </a:solidFill>
                <a:latin typeface="Calibri"/>
              </a:rPr>
              <a:t>Ti</a:t>
            </a:r>
            <a:r>
              <a:rPr lang="ru-RU" sz="2000" b="1" dirty="0">
                <a:solidFill>
                  <a:srgbClr val="C00000"/>
                </a:solidFill>
                <a:latin typeface="Calibri"/>
              </a:rPr>
              <a:t> </a:t>
            </a:r>
            <a:r>
              <a:rPr lang="en-US" sz="2000" b="1" dirty="0">
                <a:solidFill>
                  <a:srgbClr val="C00000"/>
                </a:solidFill>
                <a:latin typeface="Calibri"/>
              </a:rPr>
              <a:t>+</a:t>
            </a:r>
            <a:r>
              <a:rPr lang="ru-RU" sz="2000" b="1" dirty="0">
                <a:solidFill>
                  <a:srgbClr val="C00000"/>
                </a:solidFill>
                <a:latin typeface="Calibri"/>
              </a:rPr>
              <a:t> </a:t>
            </a:r>
            <a:r>
              <a:rPr lang="en-US" sz="2000" b="1" dirty="0">
                <a:solidFill>
                  <a:srgbClr val="C00000"/>
                </a:solidFill>
                <a:latin typeface="Calibri"/>
              </a:rPr>
              <a:t>U and Cr</a:t>
            </a:r>
            <a:r>
              <a:rPr lang="ru-RU" sz="2000" b="1" dirty="0">
                <a:solidFill>
                  <a:srgbClr val="C00000"/>
                </a:solidFill>
                <a:latin typeface="Calibri"/>
              </a:rPr>
              <a:t> </a:t>
            </a:r>
            <a:r>
              <a:rPr lang="en-US" sz="2000" b="1" dirty="0">
                <a:solidFill>
                  <a:srgbClr val="C00000"/>
                </a:solidFill>
                <a:latin typeface="Calibri"/>
              </a:rPr>
              <a:t>+</a:t>
            </a:r>
            <a:r>
              <a:rPr lang="ru-RU" sz="2000" b="1" dirty="0">
                <a:solidFill>
                  <a:srgbClr val="C00000"/>
                </a:solidFill>
                <a:latin typeface="Calibri"/>
              </a:rPr>
              <a:t> </a:t>
            </a:r>
            <a:r>
              <a:rPr lang="en-US" sz="2000" b="1" dirty="0">
                <a:solidFill>
                  <a:srgbClr val="C00000"/>
                </a:solidFill>
                <a:latin typeface="Calibri"/>
              </a:rPr>
              <a:t>Th for </a:t>
            </a:r>
            <a:r>
              <a:rPr lang="en-US" sz="2000" b="1" i="1" dirty="0">
                <a:solidFill>
                  <a:srgbClr val="C00000"/>
                </a:solidFill>
                <a:latin typeface="Calibri"/>
              </a:rPr>
              <a:t>3n</a:t>
            </a:r>
            <a:r>
              <a:rPr lang="en-US" sz="2000" b="1" dirty="0">
                <a:solidFill>
                  <a:srgbClr val="C00000"/>
                </a:solidFill>
                <a:latin typeface="Calibri"/>
              </a:rPr>
              <a:t> ER channel</a:t>
            </a:r>
          </a:p>
        </p:txBody>
      </p:sp>
      <p:sp>
        <p:nvSpPr>
          <p:cNvPr id="13" name="Заголовок 1">
            <a:extLst>
              <a:ext uri="{FF2B5EF4-FFF2-40B4-BE49-F238E27FC236}">
                <a16:creationId xmlns="" xmlns:a16="http://schemas.microsoft.com/office/drawing/2014/main" id="{89D97275-96D9-4D1A-8E3F-229DCB57EDB5}"/>
              </a:ext>
            </a:extLst>
          </p:cNvPr>
          <p:cNvSpPr txBox="1">
            <a:spLocks/>
          </p:cNvSpPr>
          <p:nvPr/>
        </p:nvSpPr>
        <p:spPr>
          <a:xfrm>
            <a:off x="1066802" y="10991"/>
            <a:ext cx="10520361" cy="828675"/>
          </a:xfrm>
          <a:prstGeom prst="rect">
            <a:avLst/>
          </a:prstGeom>
        </p:spPr>
        <p:txBody>
          <a:bodyPr vert="horz" lIns="91440" tIns="45720" rIns="91440" bIns="45720"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lumMod val="75000"/>
                  </a:schemeClr>
                </a:solidFill>
                <a:latin typeface="+mn-lt"/>
              </a:rPr>
              <a:t>Cross sections  of symmetric fragment formation </a:t>
            </a:r>
          </a:p>
        </p:txBody>
      </p:sp>
      <p:sp>
        <p:nvSpPr>
          <p:cNvPr id="15" name="Объект 2">
            <a:extLst>
              <a:ext uri="{FF2B5EF4-FFF2-40B4-BE49-F238E27FC236}">
                <a16:creationId xmlns="" xmlns:a16="http://schemas.microsoft.com/office/drawing/2014/main" id="{389DCEE6-1403-4F51-B2F7-0EB37A33AB86}"/>
              </a:ext>
            </a:extLst>
          </p:cNvPr>
          <p:cNvSpPr txBox="1">
            <a:spLocks/>
          </p:cNvSpPr>
          <p:nvPr/>
        </p:nvSpPr>
        <p:spPr>
          <a:xfrm>
            <a:off x="7573196" y="3451532"/>
            <a:ext cx="4467229" cy="20186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2000"/>
              </a:lnSpc>
              <a:buFontTx/>
              <a:buChar char="•"/>
              <a:defRPr/>
            </a:pPr>
            <a:r>
              <a:rPr lang="en-US" sz="2200" b="1" dirty="0">
                <a:solidFill>
                  <a:srgbClr val="00B050"/>
                </a:solidFill>
                <a:latin typeface="Calibri" panose="020F0502020204030204" pitchFamily="34" charset="0"/>
                <a:cs typeface="Calibri" panose="020F0502020204030204" pitchFamily="34" charset="0"/>
              </a:rPr>
              <a:t>For 3</a:t>
            </a:r>
            <a:r>
              <a:rPr lang="en-US" sz="2200" b="1" i="1" dirty="0">
                <a:solidFill>
                  <a:srgbClr val="00B050"/>
                </a:solidFill>
                <a:latin typeface="Calibri" panose="020F0502020204030204" pitchFamily="34" charset="0"/>
                <a:cs typeface="Calibri" panose="020F0502020204030204" pitchFamily="34" charset="0"/>
              </a:rPr>
              <a:t>n</a:t>
            </a:r>
            <a:r>
              <a:rPr lang="en-US" sz="2200" b="1" dirty="0">
                <a:solidFill>
                  <a:srgbClr val="00B050"/>
                </a:solidFill>
                <a:latin typeface="Calibri" panose="020F0502020204030204" pitchFamily="34" charset="0"/>
                <a:cs typeface="Calibri" panose="020F0502020204030204" pitchFamily="34" charset="0"/>
              </a:rPr>
              <a:t> channel (</a:t>
            </a:r>
            <a:r>
              <a:rPr lang="en-US" sz="2200" b="1" i="1" dirty="0">
                <a:solidFill>
                  <a:srgbClr val="00B050"/>
                </a:solidFill>
                <a:latin typeface="Calibri" panose="020F0502020204030204" pitchFamily="34" charset="0"/>
                <a:cs typeface="Calibri" panose="020F0502020204030204" pitchFamily="34" charset="0"/>
              </a:rPr>
              <a:t>E</a:t>
            </a:r>
            <a:r>
              <a:rPr lang="en-US" sz="2200" b="1" baseline="30000" dirty="0">
                <a:solidFill>
                  <a:srgbClr val="00B050"/>
                </a:solidFill>
                <a:latin typeface="Calibri" panose="020F0502020204030204" pitchFamily="34" charset="0"/>
                <a:cs typeface="Calibri" panose="020F0502020204030204" pitchFamily="34" charset="0"/>
              </a:rPr>
              <a:t>*</a:t>
            </a:r>
            <a:r>
              <a:rPr lang="en-US" sz="2200" b="1" dirty="0">
                <a:solidFill>
                  <a:srgbClr val="00B050"/>
                </a:solidFill>
                <a:latin typeface="Calibri" panose="020F0502020204030204" pitchFamily="34" charset="0"/>
                <a:cs typeface="Calibri" panose="020F0502020204030204" pitchFamily="34" charset="0"/>
              </a:rPr>
              <a:t>=</a:t>
            </a:r>
            <a:r>
              <a:rPr lang="ru-RU" sz="2200" b="1" dirty="0">
                <a:solidFill>
                  <a:srgbClr val="00B050"/>
                </a:solidFill>
                <a:latin typeface="Calibri" panose="020F0502020204030204" pitchFamily="34" charset="0"/>
                <a:cs typeface="Calibri" panose="020F0502020204030204" pitchFamily="34" charset="0"/>
              </a:rPr>
              <a:t> </a:t>
            </a:r>
            <a:r>
              <a:rPr lang="en-US" sz="2200" b="1" dirty="0">
                <a:solidFill>
                  <a:srgbClr val="00B050"/>
                </a:solidFill>
                <a:latin typeface="Calibri" panose="020F0502020204030204" pitchFamily="34" charset="0"/>
                <a:cs typeface="Calibri" panose="020F0502020204030204" pitchFamily="34" charset="0"/>
              </a:rPr>
              <a:t>30</a:t>
            </a:r>
            <a:r>
              <a:rPr lang="ru-RU" sz="2200" b="1" dirty="0">
                <a:solidFill>
                  <a:srgbClr val="00B050"/>
                </a:solidFill>
                <a:latin typeface="Calibri" panose="020F0502020204030204" pitchFamily="34" charset="0"/>
                <a:cs typeface="Calibri" panose="020F0502020204030204" pitchFamily="34" charset="0"/>
              </a:rPr>
              <a:t>–</a:t>
            </a:r>
            <a:r>
              <a:rPr lang="en-US" sz="2200" b="1" dirty="0">
                <a:solidFill>
                  <a:srgbClr val="00B050"/>
                </a:solidFill>
                <a:latin typeface="Calibri" panose="020F0502020204030204" pitchFamily="34" charset="0"/>
                <a:cs typeface="Calibri" panose="020F0502020204030204" pitchFamily="34" charset="0"/>
              </a:rPr>
              <a:t>40</a:t>
            </a:r>
            <a:r>
              <a:rPr lang="ru-RU" sz="2200" b="1" dirty="0">
                <a:solidFill>
                  <a:srgbClr val="00B050"/>
                </a:solidFill>
                <a:latin typeface="Calibri" panose="020F0502020204030204" pitchFamily="34" charset="0"/>
                <a:cs typeface="Calibri" panose="020F0502020204030204" pitchFamily="34" charset="0"/>
              </a:rPr>
              <a:t> </a:t>
            </a:r>
            <a:r>
              <a:rPr lang="en-US" sz="2200" b="1" dirty="0">
                <a:solidFill>
                  <a:srgbClr val="00B050"/>
                </a:solidFill>
                <a:latin typeface="Calibri" panose="020F0502020204030204" pitchFamily="34" charset="0"/>
                <a:cs typeface="Calibri" panose="020F0502020204030204" pitchFamily="34" charset="0"/>
              </a:rPr>
              <a:t>MeV):</a:t>
            </a:r>
          </a:p>
          <a:p>
            <a:pPr marL="0" indent="0">
              <a:lnSpc>
                <a:spcPts val="2000"/>
              </a:lnSpc>
              <a:buNone/>
              <a:defRPr/>
            </a:pPr>
            <a:r>
              <a:rPr lang="en-US" sz="2200" b="1" baseline="30000" dirty="0">
                <a:solidFill>
                  <a:srgbClr val="002060"/>
                </a:solidFill>
                <a:latin typeface="Calibri" panose="020F0502020204030204" pitchFamily="34" charset="0"/>
                <a:cs typeface="Calibri" panose="020F0502020204030204" pitchFamily="34" charset="0"/>
              </a:rPr>
              <a:t>48</a:t>
            </a:r>
            <a:r>
              <a:rPr lang="en-US" sz="2200" b="1" dirty="0">
                <a:solidFill>
                  <a:srgbClr val="002060"/>
                </a:solidFill>
                <a:latin typeface="Calibri" panose="020F0502020204030204" pitchFamily="34" charset="0"/>
                <a:cs typeface="Calibri" panose="020F0502020204030204" pitchFamily="34" charset="0"/>
              </a:rPr>
              <a:t>Ca</a:t>
            </a:r>
            <a:r>
              <a:rPr lang="ru-RU" sz="2200" b="1" dirty="0">
                <a:solidFill>
                  <a:srgbClr val="002060"/>
                </a:solidFill>
                <a:latin typeface="Calibri" panose="020F0502020204030204" pitchFamily="34" charset="0"/>
                <a:cs typeface="Calibri" panose="020F0502020204030204" pitchFamily="34" charset="0"/>
              </a:rPr>
              <a:t> </a:t>
            </a:r>
            <a:r>
              <a:rPr lang="en-US" sz="2200" b="1" dirty="0">
                <a:solidFill>
                  <a:srgbClr val="002060"/>
                </a:solidFill>
                <a:latin typeface="Calibri" panose="020F0502020204030204" pitchFamily="34" charset="0"/>
                <a:cs typeface="Calibri" panose="020F0502020204030204" pitchFamily="34" charset="0"/>
              </a:rPr>
              <a:t>+</a:t>
            </a:r>
            <a:r>
              <a:rPr lang="ru-RU" sz="2200" b="1" dirty="0">
                <a:solidFill>
                  <a:srgbClr val="002060"/>
                </a:solidFill>
                <a:latin typeface="Calibri" panose="020F0502020204030204" pitchFamily="34" charset="0"/>
                <a:cs typeface="Calibri" panose="020F0502020204030204" pitchFamily="34" charset="0"/>
              </a:rPr>
              <a:t> </a:t>
            </a:r>
            <a:r>
              <a:rPr lang="en-US" sz="2200" b="1" baseline="30000" dirty="0">
                <a:solidFill>
                  <a:srgbClr val="002060"/>
                </a:solidFill>
                <a:latin typeface="Calibri" panose="020F0502020204030204" pitchFamily="34" charset="0"/>
                <a:cs typeface="Calibri" panose="020F0502020204030204" pitchFamily="34" charset="0"/>
              </a:rPr>
              <a:t>238</a:t>
            </a:r>
            <a:r>
              <a:rPr lang="en-US" sz="2200" b="1" dirty="0">
                <a:solidFill>
                  <a:srgbClr val="002060"/>
                </a:solidFill>
                <a:latin typeface="Calibri" panose="020F0502020204030204" pitchFamily="34" charset="0"/>
                <a:cs typeface="Calibri" panose="020F0502020204030204" pitchFamily="34" charset="0"/>
              </a:rPr>
              <a:t>U</a:t>
            </a:r>
            <a:r>
              <a:rPr lang="ru-RU" sz="2200" b="1" dirty="0">
                <a:solidFill>
                  <a:srgbClr val="002060"/>
                </a:solidFill>
                <a:latin typeface="Calibri" panose="020F0502020204030204" pitchFamily="34" charset="0"/>
                <a:cs typeface="Calibri" panose="020F0502020204030204" pitchFamily="34" charset="0"/>
              </a:rPr>
              <a:t> </a:t>
            </a:r>
            <a:r>
              <a:rPr lang="en-US" sz="2200" b="1" dirty="0">
                <a:solidFill>
                  <a:srgbClr val="002060"/>
                </a:solidFill>
                <a:latin typeface="Calibri" panose="020F0502020204030204" pitchFamily="34" charset="0"/>
                <a:cs typeface="Calibri" panose="020F0502020204030204" pitchFamily="34" charset="0"/>
              </a:rPr>
              <a:t>→</a:t>
            </a:r>
            <a:r>
              <a:rPr lang="ru-RU" sz="2200" b="1" dirty="0">
                <a:solidFill>
                  <a:srgbClr val="002060"/>
                </a:solidFill>
                <a:latin typeface="Calibri" panose="020F0502020204030204" pitchFamily="34" charset="0"/>
                <a:cs typeface="Calibri" panose="020F0502020204030204" pitchFamily="34" charset="0"/>
              </a:rPr>
              <a:t> </a:t>
            </a:r>
            <a:r>
              <a:rPr lang="en-US" sz="2200" b="1" baseline="30000" dirty="0">
                <a:solidFill>
                  <a:srgbClr val="002060"/>
                </a:solidFill>
                <a:latin typeface="Calibri" panose="020F0502020204030204" pitchFamily="34" charset="0"/>
                <a:cs typeface="Calibri" panose="020F0502020204030204" pitchFamily="34" charset="0"/>
              </a:rPr>
              <a:t>48</a:t>
            </a:r>
            <a:r>
              <a:rPr lang="en-US" sz="2200" b="1" dirty="0">
                <a:solidFill>
                  <a:srgbClr val="002060"/>
                </a:solidFill>
                <a:latin typeface="Calibri" panose="020F0502020204030204" pitchFamily="34" charset="0"/>
                <a:cs typeface="Calibri" panose="020F0502020204030204" pitchFamily="34" charset="0"/>
              </a:rPr>
              <a:t>Ca</a:t>
            </a:r>
            <a:r>
              <a:rPr lang="ru-RU" sz="2200" b="1" dirty="0">
                <a:solidFill>
                  <a:srgbClr val="002060"/>
                </a:solidFill>
                <a:latin typeface="Calibri" panose="020F0502020204030204" pitchFamily="34" charset="0"/>
                <a:cs typeface="Calibri" panose="020F0502020204030204" pitchFamily="34" charset="0"/>
              </a:rPr>
              <a:t> </a:t>
            </a:r>
            <a:r>
              <a:rPr lang="en-US" sz="2200" b="1" dirty="0">
                <a:solidFill>
                  <a:srgbClr val="002060"/>
                </a:solidFill>
                <a:latin typeface="Calibri" panose="020F0502020204030204" pitchFamily="34" charset="0"/>
                <a:cs typeface="Calibri" panose="020F0502020204030204" pitchFamily="34" charset="0"/>
              </a:rPr>
              <a:t>+</a:t>
            </a:r>
            <a:r>
              <a:rPr lang="ru-RU" sz="2200" b="1" dirty="0">
                <a:solidFill>
                  <a:srgbClr val="002060"/>
                </a:solidFill>
                <a:latin typeface="Calibri" panose="020F0502020204030204" pitchFamily="34" charset="0"/>
                <a:cs typeface="Calibri" panose="020F0502020204030204" pitchFamily="34" charset="0"/>
              </a:rPr>
              <a:t> </a:t>
            </a:r>
            <a:r>
              <a:rPr lang="en-US" sz="2200" b="1" baseline="30000" dirty="0">
                <a:solidFill>
                  <a:srgbClr val="002060"/>
                </a:solidFill>
                <a:latin typeface="Calibri" panose="020F0502020204030204" pitchFamily="34" charset="0"/>
                <a:cs typeface="Calibri" panose="020F0502020204030204" pitchFamily="34" charset="0"/>
              </a:rPr>
              <a:t>244</a:t>
            </a:r>
            <a:r>
              <a:rPr lang="en-US" sz="2200" b="1" dirty="0">
                <a:solidFill>
                  <a:srgbClr val="002060"/>
                </a:solidFill>
                <a:latin typeface="Calibri" panose="020F0502020204030204" pitchFamily="34" charset="0"/>
                <a:cs typeface="Calibri" panose="020F0502020204030204" pitchFamily="34" charset="0"/>
              </a:rPr>
              <a:t>Pu </a:t>
            </a:r>
          </a:p>
          <a:p>
            <a:pPr marL="0" indent="0">
              <a:lnSpc>
                <a:spcPts val="2000"/>
              </a:lnSpc>
              <a:buNone/>
              <a:defRPr/>
            </a:pPr>
            <a:r>
              <a:rPr lang="en-US" sz="2200" i="1" dirty="0">
                <a:solidFill>
                  <a:srgbClr val="002060"/>
                </a:solidFill>
                <a:latin typeface="Calibri" panose="020F0502020204030204" pitchFamily="34" charset="0"/>
                <a:cs typeface="Calibri" panose="020F0502020204030204" pitchFamily="34" charset="0"/>
              </a:rPr>
              <a:t>σ</a:t>
            </a:r>
            <a:r>
              <a:rPr lang="en-US" sz="1600" dirty="0">
                <a:solidFill>
                  <a:srgbClr val="002060"/>
                </a:solidFill>
                <a:latin typeface="Calibri" panose="020F0502020204030204" pitchFamily="34" charset="0"/>
                <a:cs typeface="Calibri" panose="020F0502020204030204" pitchFamily="34" charset="0"/>
              </a:rPr>
              <a:t>(A</a:t>
            </a:r>
            <a:r>
              <a:rPr lang="en-US" sz="1600" baseline="-25000" dirty="0">
                <a:solidFill>
                  <a:srgbClr val="002060"/>
                </a:solidFill>
                <a:latin typeface="Calibri" panose="020F0502020204030204" pitchFamily="34" charset="0"/>
                <a:cs typeface="Calibri" panose="020F0502020204030204" pitchFamily="34" charset="0"/>
              </a:rPr>
              <a:t>CN</a:t>
            </a:r>
            <a:r>
              <a:rPr lang="en-US" sz="1600" dirty="0">
                <a:solidFill>
                  <a:srgbClr val="002060"/>
                </a:solidFill>
                <a:latin typeface="Calibri" panose="020F0502020204030204" pitchFamily="34" charset="0"/>
                <a:cs typeface="Calibri" panose="020F0502020204030204" pitchFamily="34" charset="0"/>
              </a:rPr>
              <a:t>/2±20) </a:t>
            </a:r>
            <a:r>
              <a:rPr lang="en-US" sz="2200" dirty="0">
                <a:solidFill>
                  <a:srgbClr val="002060"/>
                </a:solidFill>
                <a:latin typeface="Calibri" panose="020F0502020204030204" pitchFamily="34" charset="0"/>
                <a:cs typeface="Calibri" panose="020F0502020204030204" pitchFamily="34" charset="0"/>
              </a:rPr>
              <a:t>drops </a:t>
            </a:r>
            <a:r>
              <a:rPr lang="en-US" sz="2200" dirty="0">
                <a:solidFill>
                  <a:srgbClr val="002060"/>
                </a:solidFill>
                <a:latin typeface="Calibri" panose="020F0502020204030204" pitchFamily="34" charset="0"/>
                <a:cs typeface="Calibri" panose="020F0502020204030204" pitchFamily="34" charset="0"/>
                <a:sym typeface="Symbol"/>
              </a:rPr>
              <a:t></a:t>
            </a:r>
            <a:r>
              <a:rPr lang="en-US" sz="2200" b="1" dirty="0">
                <a:solidFill>
                  <a:srgbClr val="FF0000"/>
                </a:solidFill>
                <a:latin typeface="Calibri" panose="020F0502020204030204" pitchFamily="34" charset="0"/>
                <a:cs typeface="Calibri" panose="020F0502020204030204" pitchFamily="34" charset="0"/>
                <a:sym typeface="Symbol"/>
              </a:rPr>
              <a:t>10</a:t>
            </a:r>
            <a:r>
              <a:rPr lang="en-US" sz="2200" dirty="0">
                <a:solidFill>
                  <a:srgbClr val="002060"/>
                </a:solidFill>
                <a:latin typeface="Calibri" panose="020F0502020204030204" pitchFamily="34" charset="0"/>
                <a:cs typeface="Calibri" panose="020F0502020204030204" pitchFamily="34" charset="0"/>
                <a:sym typeface="Symbol"/>
              </a:rPr>
              <a:t> times</a:t>
            </a:r>
            <a:endParaRPr lang="en-US" sz="2200" dirty="0">
              <a:solidFill>
                <a:sysClr val="windowText" lastClr="000000"/>
              </a:solidFill>
              <a:latin typeface="Calibri" panose="020F0502020204030204" pitchFamily="34" charset="0"/>
              <a:cs typeface="Calibri" panose="020F0502020204030204" pitchFamily="34" charset="0"/>
            </a:endParaRPr>
          </a:p>
          <a:p>
            <a:pPr marL="0" indent="0">
              <a:lnSpc>
                <a:spcPts val="2000"/>
              </a:lnSpc>
              <a:buNone/>
              <a:defRPr/>
            </a:pPr>
            <a:endParaRPr lang="en-US" sz="2200" dirty="0">
              <a:solidFill>
                <a:srgbClr val="002060"/>
              </a:solidFill>
              <a:latin typeface="Calibri" panose="020F0502020204030204" pitchFamily="34" charset="0"/>
              <a:cs typeface="Calibri" panose="020F0502020204030204" pitchFamily="34" charset="0"/>
            </a:endParaRPr>
          </a:p>
          <a:p>
            <a:pPr marL="0" indent="0">
              <a:lnSpc>
                <a:spcPts val="2000"/>
              </a:lnSpc>
              <a:buNone/>
              <a:defRPr/>
            </a:pPr>
            <a:r>
              <a:rPr lang="en-US" sz="2200" b="1" baseline="30000" dirty="0">
                <a:solidFill>
                  <a:srgbClr val="002060"/>
                </a:solidFill>
                <a:latin typeface="Calibri" panose="020F0502020204030204" pitchFamily="34" charset="0"/>
                <a:cs typeface="Calibri" panose="020F0502020204030204" pitchFamily="34" charset="0"/>
              </a:rPr>
              <a:t>48</a:t>
            </a:r>
            <a:r>
              <a:rPr lang="en-US" sz="2200" b="1" dirty="0">
                <a:solidFill>
                  <a:srgbClr val="002060"/>
                </a:solidFill>
                <a:latin typeface="Calibri" panose="020F0502020204030204" pitchFamily="34" charset="0"/>
                <a:cs typeface="Calibri" panose="020F0502020204030204" pitchFamily="34" charset="0"/>
              </a:rPr>
              <a:t>Ca</a:t>
            </a:r>
            <a:r>
              <a:rPr lang="ru-RU" sz="2200" b="1" dirty="0">
                <a:solidFill>
                  <a:srgbClr val="002060"/>
                </a:solidFill>
                <a:latin typeface="Calibri" panose="020F0502020204030204" pitchFamily="34" charset="0"/>
                <a:cs typeface="Calibri" panose="020F0502020204030204" pitchFamily="34" charset="0"/>
              </a:rPr>
              <a:t> </a:t>
            </a:r>
            <a:r>
              <a:rPr lang="en-US" sz="2200" b="1" dirty="0">
                <a:solidFill>
                  <a:srgbClr val="002060"/>
                </a:solidFill>
                <a:latin typeface="Calibri" panose="020F0502020204030204" pitchFamily="34" charset="0"/>
                <a:cs typeface="Calibri" panose="020F0502020204030204" pitchFamily="34" charset="0"/>
              </a:rPr>
              <a:t>+</a:t>
            </a:r>
            <a:r>
              <a:rPr lang="ru-RU" sz="2200" b="1" dirty="0">
                <a:solidFill>
                  <a:srgbClr val="002060"/>
                </a:solidFill>
                <a:latin typeface="Calibri" panose="020F0502020204030204" pitchFamily="34" charset="0"/>
                <a:cs typeface="Calibri" panose="020F0502020204030204" pitchFamily="34" charset="0"/>
              </a:rPr>
              <a:t> </a:t>
            </a:r>
            <a:r>
              <a:rPr lang="en-US" sz="2200" b="1" baseline="30000" dirty="0">
                <a:solidFill>
                  <a:srgbClr val="002060"/>
                </a:solidFill>
                <a:latin typeface="Calibri" panose="020F0502020204030204" pitchFamily="34" charset="0"/>
                <a:cs typeface="Calibri" panose="020F0502020204030204" pitchFamily="34" charset="0"/>
              </a:rPr>
              <a:t>238</a:t>
            </a:r>
            <a:r>
              <a:rPr lang="en-US" sz="2200" b="1" dirty="0">
                <a:solidFill>
                  <a:srgbClr val="002060"/>
                </a:solidFill>
                <a:latin typeface="Calibri" panose="020F0502020204030204" pitchFamily="34" charset="0"/>
                <a:cs typeface="Calibri" panose="020F0502020204030204" pitchFamily="34" charset="0"/>
              </a:rPr>
              <a:t>U</a:t>
            </a:r>
            <a:r>
              <a:rPr lang="ru-RU" sz="2200" b="1" dirty="0">
                <a:solidFill>
                  <a:srgbClr val="002060"/>
                </a:solidFill>
                <a:latin typeface="Calibri" panose="020F0502020204030204" pitchFamily="34" charset="0"/>
                <a:cs typeface="Calibri" panose="020F0502020204030204" pitchFamily="34" charset="0"/>
              </a:rPr>
              <a:t> </a:t>
            </a:r>
            <a:r>
              <a:rPr lang="en-US" sz="2200" b="1" dirty="0">
                <a:solidFill>
                  <a:srgbClr val="002060"/>
                </a:solidFill>
                <a:latin typeface="Calibri" panose="020F0502020204030204" pitchFamily="34" charset="0"/>
                <a:cs typeface="Calibri" panose="020F0502020204030204" pitchFamily="34" charset="0"/>
              </a:rPr>
              <a:t>→</a:t>
            </a:r>
            <a:r>
              <a:rPr lang="ru-RU" sz="2200" b="1" dirty="0">
                <a:solidFill>
                  <a:srgbClr val="002060"/>
                </a:solidFill>
                <a:latin typeface="Calibri" panose="020F0502020204030204" pitchFamily="34" charset="0"/>
                <a:cs typeface="Calibri" panose="020F0502020204030204" pitchFamily="34" charset="0"/>
              </a:rPr>
              <a:t> </a:t>
            </a:r>
            <a:r>
              <a:rPr lang="en-US" sz="2200" b="1" baseline="30000" dirty="0">
                <a:solidFill>
                  <a:srgbClr val="002060"/>
                </a:solidFill>
                <a:latin typeface="Calibri" panose="020F0502020204030204" pitchFamily="34" charset="0"/>
                <a:cs typeface="Calibri" panose="020F0502020204030204" pitchFamily="34" charset="0"/>
              </a:rPr>
              <a:t>48</a:t>
            </a:r>
            <a:r>
              <a:rPr lang="en-US" sz="2200" b="1" dirty="0">
                <a:solidFill>
                  <a:srgbClr val="002060"/>
                </a:solidFill>
                <a:latin typeface="Calibri" panose="020F0502020204030204" pitchFamily="34" charset="0"/>
                <a:cs typeface="Calibri" panose="020F0502020204030204" pitchFamily="34" charset="0"/>
              </a:rPr>
              <a:t>Ti</a:t>
            </a:r>
            <a:r>
              <a:rPr lang="ru-RU" sz="2200" b="1" dirty="0">
                <a:solidFill>
                  <a:srgbClr val="002060"/>
                </a:solidFill>
                <a:latin typeface="Calibri" panose="020F0502020204030204" pitchFamily="34" charset="0"/>
                <a:cs typeface="Calibri" panose="020F0502020204030204" pitchFamily="34" charset="0"/>
              </a:rPr>
              <a:t> </a:t>
            </a:r>
            <a:r>
              <a:rPr lang="en-US" sz="2200" b="1" dirty="0">
                <a:solidFill>
                  <a:srgbClr val="002060"/>
                </a:solidFill>
                <a:latin typeface="Calibri" panose="020F0502020204030204" pitchFamily="34" charset="0"/>
                <a:cs typeface="Calibri" panose="020F0502020204030204" pitchFamily="34" charset="0"/>
              </a:rPr>
              <a:t>+</a:t>
            </a:r>
            <a:r>
              <a:rPr lang="ru-RU" sz="2200" b="1" dirty="0">
                <a:solidFill>
                  <a:srgbClr val="002060"/>
                </a:solidFill>
                <a:latin typeface="Calibri" panose="020F0502020204030204" pitchFamily="34" charset="0"/>
                <a:cs typeface="Calibri" panose="020F0502020204030204" pitchFamily="34" charset="0"/>
              </a:rPr>
              <a:t> </a:t>
            </a:r>
            <a:r>
              <a:rPr lang="en-US" sz="2200" b="1" baseline="30000" dirty="0">
                <a:solidFill>
                  <a:srgbClr val="002060"/>
                </a:solidFill>
                <a:latin typeface="Calibri" panose="020F0502020204030204" pitchFamily="34" charset="0"/>
                <a:cs typeface="Calibri" panose="020F0502020204030204" pitchFamily="34" charset="0"/>
              </a:rPr>
              <a:t>238</a:t>
            </a:r>
            <a:r>
              <a:rPr lang="en-US" sz="2200" b="1" dirty="0">
                <a:solidFill>
                  <a:srgbClr val="002060"/>
                </a:solidFill>
                <a:latin typeface="Calibri" panose="020F0502020204030204" pitchFamily="34" charset="0"/>
                <a:cs typeface="Calibri" panose="020F0502020204030204" pitchFamily="34" charset="0"/>
              </a:rPr>
              <a:t>U </a:t>
            </a:r>
          </a:p>
          <a:p>
            <a:pPr marL="0" indent="0">
              <a:lnSpc>
                <a:spcPts val="2000"/>
              </a:lnSpc>
              <a:buNone/>
              <a:defRPr/>
            </a:pPr>
            <a:r>
              <a:rPr lang="en-US" sz="2200" i="1" dirty="0">
                <a:solidFill>
                  <a:srgbClr val="002060"/>
                </a:solidFill>
                <a:latin typeface="Calibri" panose="020F0502020204030204" pitchFamily="34" charset="0"/>
                <a:cs typeface="Calibri" panose="020F0502020204030204" pitchFamily="34" charset="0"/>
              </a:rPr>
              <a:t>σ</a:t>
            </a:r>
            <a:r>
              <a:rPr lang="en-US" sz="1600" dirty="0">
                <a:solidFill>
                  <a:srgbClr val="002060"/>
                </a:solidFill>
                <a:latin typeface="Calibri" panose="020F0502020204030204" pitchFamily="34" charset="0"/>
                <a:cs typeface="Calibri" panose="020F0502020204030204" pitchFamily="34" charset="0"/>
              </a:rPr>
              <a:t>(A</a:t>
            </a:r>
            <a:r>
              <a:rPr lang="en-US" sz="1600" baseline="-25000" dirty="0">
                <a:solidFill>
                  <a:srgbClr val="002060"/>
                </a:solidFill>
                <a:latin typeface="Calibri" panose="020F0502020204030204" pitchFamily="34" charset="0"/>
                <a:cs typeface="Calibri" panose="020F0502020204030204" pitchFamily="34" charset="0"/>
              </a:rPr>
              <a:t>CN</a:t>
            </a:r>
            <a:r>
              <a:rPr lang="en-US" sz="1600" dirty="0">
                <a:solidFill>
                  <a:srgbClr val="002060"/>
                </a:solidFill>
                <a:latin typeface="Calibri" panose="020F0502020204030204" pitchFamily="34" charset="0"/>
                <a:cs typeface="Calibri" panose="020F0502020204030204" pitchFamily="34" charset="0"/>
              </a:rPr>
              <a:t>/2±20) </a:t>
            </a:r>
            <a:r>
              <a:rPr lang="en-US" sz="2200" dirty="0">
                <a:solidFill>
                  <a:srgbClr val="002060"/>
                </a:solidFill>
                <a:latin typeface="Calibri" panose="020F0502020204030204" pitchFamily="34" charset="0"/>
                <a:cs typeface="Calibri" panose="020F0502020204030204" pitchFamily="34" charset="0"/>
              </a:rPr>
              <a:t>drops  </a:t>
            </a:r>
            <a:r>
              <a:rPr lang="en-US" sz="2200" dirty="0">
                <a:solidFill>
                  <a:srgbClr val="002060"/>
                </a:solidFill>
                <a:latin typeface="Calibri" panose="020F0502020204030204" pitchFamily="34" charset="0"/>
                <a:cs typeface="Calibri" panose="020F0502020204030204" pitchFamily="34" charset="0"/>
                <a:sym typeface="Symbol"/>
              </a:rPr>
              <a:t></a:t>
            </a:r>
            <a:r>
              <a:rPr lang="en-US" sz="2200" b="1" dirty="0">
                <a:solidFill>
                  <a:srgbClr val="FF0000"/>
                </a:solidFill>
                <a:latin typeface="Calibri" panose="020F0502020204030204" pitchFamily="34" charset="0"/>
                <a:cs typeface="Calibri" panose="020F0502020204030204" pitchFamily="34" charset="0"/>
                <a:sym typeface="Symbol"/>
              </a:rPr>
              <a:t>100</a:t>
            </a:r>
            <a:r>
              <a:rPr lang="en-US" sz="2200" dirty="0">
                <a:solidFill>
                  <a:srgbClr val="002060"/>
                </a:solidFill>
                <a:latin typeface="Calibri" panose="020F0502020204030204" pitchFamily="34" charset="0"/>
                <a:cs typeface="Calibri" panose="020F0502020204030204" pitchFamily="34" charset="0"/>
                <a:sym typeface="Symbol"/>
              </a:rPr>
              <a:t> times</a:t>
            </a:r>
            <a:endParaRPr lang="en-US" sz="220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914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10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100"/>
                            </p:stCondLst>
                            <p:childTnLst>
                              <p:par>
                                <p:cTn id="8" presetID="1" presetClass="entr" presetSubtype="0" fill="hold" grpId="0" nodeType="after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childTnLst>
                                </p:cTn>
                              </p:par>
                            </p:childTnLst>
                          </p:cTn>
                        </p:par>
                        <p:par>
                          <p:cTn id="10" fill="hold">
                            <p:stCondLst>
                              <p:cond delay="100"/>
                            </p:stCondLst>
                            <p:childTnLst>
                              <p:par>
                                <p:cTn id="11" presetID="1" presetClass="entr" presetSubtype="0" fill="hold" grpId="0"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childTnLst>
                                </p:cTn>
                              </p:par>
                            </p:childTnLst>
                          </p:cTn>
                        </p:par>
                        <p:par>
                          <p:cTn id="13" fill="hold">
                            <p:stCondLst>
                              <p:cond delay="100"/>
                            </p:stCondLst>
                            <p:childTnLst>
                              <p:par>
                                <p:cTn id="14" presetID="1" presetClass="entr" presetSubtype="0" fill="hold" grpId="0" nodeType="after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childTnLst>
                                </p:cTn>
                              </p:par>
                            </p:childTnLst>
                          </p:cTn>
                        </p:par>
                        <p:par>
                          <p:cTn id="16" fill="hold">
                            <p:stCondLst>
                              <p:cond delay="100"/>
                            </p:stCondLst>
                            <p:childTnLst>
                              <p:par>
                                <p:cTn id="17" presetID="1" presetClass="entr" presetSubtype="0" fill="hold" grpId="0" nodeType="after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childTnLst>
                                </p:cTn>
                              </p:par>
                            </p:childTnLst>
                          </p:cTn>
                        </p:par>
                        <p:par>
                          <p:cTn id="19" fill="hold">
                            <p:stCondLst>
                              <p:cond delay="100"/>
                            </p:stCondLst>
                            <p:childTnLst>
                              <p:par>
                                <p:cTn id="20" presetID="1" presetClass="entr" presetSubtype="0" fill="hold" grpId="0" nodeType="after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0"/>
                                  </p:stCondLst>
                                  <p:childTnLst>
                                    <p:set>
                                      <p:cBhvr>
                                        <p:cTn id="31" dur="1" fill="hold">
                                          <p:stCondLst>
                                            <p:cond delay="0"/>
                                          </p:stCondLst>
                                        </p:cTn>
                                        <p:tgtEl>
                                          <p:spTgt spid="15">
                                            <p:txEl>
                                              <p:pRg st="1" end="1"/>
                                            </p:txEl>
                                          </p:spTgt>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0"/>
                                  </p:stCondLst>
                                  <p:childTnLst>
                                    <p:set>
                                      <p:cBhvr>
                                        <p:cTn id="34" dur="1" fill="hold">
                                          <p:stCondLst>
                                            <p:cond delay="0"/>
                                          </p:stCondLst>
                                        </p:cTn>
                                        <p:tgtEl>
                                          <p:spTgt spid="15">
                                            <p:txEl>
                                              <p:pRg st="2" end="2"/>
                                            </p:txEl>
                                          </p:spTgt>
                                        </p:tgtEl>
                                        <p:attrNameLst>
                                          <p:attrName>style.visibility</p:attrName>
                                        </p:attrNameLst>
                                      </p:cBhvr>
                                      <p:to>
                                        <p:strVal val="visible"/>
                                      </p:to>
                                    </p:set>
                                  </p:childTnLst>
                                </p:cTn>
                              </p:par>
                            </p:childTnLst>
                          </p:cTn>
                        </p:par>
                        <p:par>
                          <p:cTn id="35" fill="hold">
                            <p:stCondLst>
                              <p:cond delay="0"/>
                            </p:stCondLst>
                            <p:childTnLst>
                              <p:par>
                                <p:cTn id="36" presetID="1" presetClass="entr" presetSubtype="0" fill="hold" grpId="0" nodeType="afterEffect">
                                  <p:stCondLst>
                                    <p:cond delay="0"/>
                                  </p:stCondLst>
                                  <p:childTnLst>
                                    <p:set>
                                      <p:cBhvr>
                                        <p:cTn id="37" dur="1" fill="hold">
                                          <p:stCondLst>
                                            <p:cond delay="0"/>
                                          </p:stCondLst>
                                        </p:cTn>
                                        <p:tgtEl>
                                          <p:spTgt spid="15">
                                            <p:txEl>
                                              <p:pRg st="4" end="4"/>
                                            </p:txEl>
                                          </p:spTgt>
                                        </p:tgtEl>
                                        <p:attrNameLst>
                                          <p:attrName>style.visibility</p:attrName>
                                        </p:attrNameLst>
                                      </p:cBhvr>
                                      <p:to>
                                        <p:strVal val="visible"/>
                                      </p:to>
                                    </p:set>
                                  </p:childTnLst>
                                </p:cTn>
                              </p:par>
                            </p:childTnLst>
                          </p:cTn>
                        </p:par>
                        <p:par>
                          <p:cTn id="38" fill="hold">
                            <p:stCondLst>
                              <p:cond delay="0"/>
                            </p:stCondLst>
                            <p:childTnLst>
                              <p:par>
                                <p:cTn id="39" presetID="1" presetClass="entr" presetSubtype="0" fill="hold" grpId="0" nodeType="afterEffect">
                                  <p:stCondLst>
                                    <p:cond delay="0"/>
                                  </p:stCondLst>
                                  <p:childTnLst>
                                    <p:set>
                                      <p:cBhvr>
                                        <p:cTn id="40" dur="1" fill="hold">
                                          <p:stCondLst>
                                            <p:cond delay="0"/>
                                          </p:stCondLst>
                                        </p:cTn>
                                        <p:tgtEl>
                                          <p:spTgt spid="15">
                                            <p:txEl>
                                              <p:pRg st="5" end="5"/>
                                            </p:txEl>
                                          </p:spTgt>
                                        </p:tgtEl>
                                        <p:attrNameLst>
                                          <p:attrName>style.visibility</p:attrName>
                                        </p:attrNameLst>
                                      </p:cBhvr>
                                      <p:to>
                                        <p:strVal val="visible"/>
                                      </p:to>
                                    </p:set>
                                  </p:childTnLst>
                                </p:cTn>
                              </p:par>
                            </p:childTnLst>
                          </p:cTn>
                        </p:par>
                        <p:par>
                          <p:cTn id="41" fill="hold">
                            <p:stCondLst>
                              <p:cond delay="0"/>
                            </p:stCondLst>
                            <p:childTnLst>
                              <p:par>
                                <p:cTn id="42" presetID="1" presetClass="entr" presetSubtype="0"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2" grpId="0"/>
      <p:bldP spid="1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17_EPJ_mtke120">
            <a:extLst>
              <a:ext uri="{FF2B5EF4-FFF2-40B4-BE49-F238E27FC236}">
                <a16:creationId xmlns="" xmlns:a16="http://schemas.microsoft.com/office/drawing/2014/main" id="{728C1AEF-FF25-418F-A785-2F0D56519F5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210240" y="1556721"/>
            <a:ext cx="11405496" cy="4728529"/>
          </a:xfrm>
          <a:prstGeom prst="rect">
            <a:avLst/>
          </a:prstGeom>
          <a:ln>
            <a:solidFill>
              <a:schemeClr val="accent1"/>
            </a:solidFill>
          </a:ln>
        </p:spPr>
      </p:pic>
      <p:sp>
        <p:nvSpPr>
          <p:cNvPr id="4" name="Заголовок 1">
            <a:extLst>
              <a:ext uri="{FF2B5EF4-FFF2-40B4-BE49-F238E27FC236}">
                <a16:creationId xmlns="" xmlns:a16="http://schemas.microsoft.com/office/drawing/2014/main" id="{FDDBB087-CEE5-423F-92C6-D332026C826D}"/>
              </a:ext>
            </a:extLst>
          </p:cNvPr>
          <p:cNvSpPr txBox="1">
            <a:spLocks/>
          </p:cNvSpPr>
          <p:nvPr/>
        </p:nvSpPr>
        <p:spPr>
          <a:xfrm>
            <a:off x="795339" y="41402"/>
            <a:ext cx="9995570" cy="1143000"/>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Mass and Energy distributions in the reactions leading to the formation of  Z=120</a:t>
            </a:r>
            <a:endParaRPr lang="ru-RU" sz="4000" b="1"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0329405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7696" y="157681"/>
            <a:ext cx="3649618" cy="6542635"/>
          </a:xfrm>
          <a:prstGeom prst="rect">
            <a:avLst/>
          </a:prstGeom>
          <a:ln w="12700">
            <a:solidFill>
              <a:schemeClr val="accent1"/>
            </a:solidFill>
          </a:ln>
        </p:spPr>
      </p:pic>
      <p:sp>
        <p:nvSpPr>
          <p:cNvPr id="4" name="Прямоугольник 3"/>
          <p:cNvSpPr/>
          <p:nvPr/>
        </p:nvSpPr>
        <p:spPr>
          <a:xfrm>
            <a:off x="6913641" y="175265"/>
            <a:ext cx="3597728" cy="6504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400175" y="193098"/>
            <a:ext cx="5406101" cy="648072"/>
          </a:xfrm>
        </p:spPr>
        <p:txBody>
          <a:bodyPr>
            <a:normAutofit fontScale="90000"/>
          </a:bodyPr>
          <a:lstStyle/>
          <a:p>
            <a:pPr algn="l"/>
            <a:r>
              <a:rPr lang="en-US" b="1" dirty="0">
                <a:solidFill>
                  <a:schemeClr val="accent1">
                    <a:lumMod val="75000"/>
                  </a:schemeClr>
                </a:solidFill>
                <a:effectLst>
                  <a:outerShdw blurRad="38100" dist="38100" dir="2700000" algn="tl">
                    <a:srgbClr val="000000">
                      <a:alpha val="43137"/>
                    </a:srgbClr>
                  </a:outerShdw>
                </a:effectLst>
                <a:latin typeface="+mn-lt"/>
              </a:rPr>
              <a:t>Asymmetric quasifission</a:t>
            </a:r>
          </a:p>
        </p:txBody>
      </p:sp>
      <p:pic>
        <p:nvPicPr>
          <p:cNvPr id="5" name="Рисунок 4"/>
          <p:cNvPicPr>
            <a:picLocks noChangeAspect="1"/>
          </p:cNvPicPr>
          <p:nvPr/>
        </p:nvPicPr>
        <p:blipFill rotWithShape="1">
          <a:blip r:embed="rId4" cstate="print">
            <a:extLst>
              <a:ext uri="{28A0092B-C50C-407E-A947-70E740481C1C}">
                <a14:useLocalDpi xmlns:a14="http://schemas.microsoft.com/office/drawing/2010/main" val="0"/>
              </a:ext>
            </a:extLst>
          </a:blip>
          <a:srcRect l="8392" t="6437" r="9424" b="3881"/>
          <a:stretch/>
        </p:blipFill>
        <p:spPr>
          <a:xfrm>
            <a:off x="1712170" y="2474417"/>
            <a:ext cx="4993081" cy="3852988"/>
          </a:xfrm>
          <a:prstGeom prst="rect">
            <a:avLst/>
          </a:prstGeom>
          <a:ln w="12700">
            <a:solidFill>
              <a:schemeClr val="accent1"/>
            </a:solidFill>
          </a:ln>
        </p:spPr>
      </p:pic>
      <p:pic>
        <p:nvPicPr>
          <p:cNvPr id="6" name="Рисунок 5"/>
          <p:cNvPicPr>
            <a:picLocks noChangeAspect="1"/>
          </p:cNvPicPr>
          <p:nvPr/>
        </p:nvPicPr>
        <p:blipFill rotWithShape="1">
          <a:blip r:embed="rId5" cstate="print">
            <a:extLst>
              <a:ext uri="{28A0092B-C50C-407E-A947-70E740481C1C}">
                <a14:useLocalDpi xmlns:a14="http://schemas.microsoft.com/office/drawing/2010/main" val="0"/>
              </a:ext>
            </a:extLst>
          </a:blip>
          <a:srcRect l="25736" t="6567" r="49815" b="42685"/>
          <a:stretch/>
        </p:blipFill>
        <p:spPr>
          <a:xfrm>
            <a:off x="6902435" y="759042"/>
            <a:ext cx="3627555" cy="5255833"/>
          </a:xfrm>
          <a:prstGeom prst="rect">
            <a:avLst/>
          </a:prstGeom>
          <a:ln w="12700">
            <a:noFill/>
          </a:ln>
        </p:spPr>
      </p:pic>
      <p:cxnSp>
        <p:nvCxnSpPr>
          <p:cNvPr id="7" name="Прямая соединительная линия 6"/>
          <p:cNvCxnSpPr>
            <a:cxnSpLocks/>
          </p:cNvCxnSpPr>
          <p:nvPr/>
        </p:nvCxnSpPr>
        <p:spPr>
          <a:xfrm>
            <a:off x="7935822" y="1610266"/>
            <a:ext cx="0" cy="374475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Стрелка вправо 7"/>
          <p:cNvSpPr/>
          <p:nvPr/>
        </p:nvSpPr>
        <p:spPr>
          <a:xfrm>
            <a:off x="7961586" y="4467986"/>
            <a:ext cx="564742" cy="1292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Rectangle 2"/>
          <p:cNvSpPr>
            <a:spLocks noChangeArrowheads="1"/>
          </p:cNvSpPr>
          <p:nvPr/>
        </p:nvSpPr>
        <p:spPr bwMode="auto">
          <a:xfrm>
            <a:off x="1524001" y="-18466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Объект 9"/>
          <p:cNvGraphicFramePr>
            <a:graphicFrameLocks noChangeAspect="1"/>
          </p:cNvGraphicFramePr>
          <p:nvPr/>
        </p:nvGraphicFramePr>
        <p:xfrm>
          <a:off x="1971863" y="1350060"/>
          <a:ext cx="4748127" cy="911779"/>
        </p:xfrm>
        <a:graphic>
          <a:graphicData uri="http://schemas.openxmlformats.org/presentationml/2006/ole">
            <mc:AlternateContent xmlns:mc="http://schemas.openxmlformats.org/markup-compatibility/2006">
              <mc:Choice xmlns:v="urn:schemas-microsoft-com:vml" Requires="v">
                <p:oleObj spid="_x0000_s16522" name="Equation" r:id="rId6" imgW="2628900" imgH="495300" progId="Equation.DSMT4">
                  <p:embed/>
                </p:oleObj>
              </mc:Choice>
              <mc:Fallback>
                <p:oleObj name="Equation" r:id="rId6" imgW="2628900" imgH="4953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71863" y="1350060"/>
                        <a:ext cx="4748127" cy="911779"/>
                      </a:xfrm>
                      <a:prstGeom prst="rect">
                        <a:avLst/>
                      </a:prstGeom>
                      <a:noFill/>
                    </p:spPr>
                  </p:pic>
                </p:oleObj>
              </mc:Fallback>
            </mc:AlternateContent>
          </a:graphicData>
        </a:graphic>
      </p:graphicFrame>
      <p:sp>
        <p:nvSpPr>
          <p:cNvPr id="12" name="TextBox 11"/>
          <p:cNvSpPr txBox="1"/>
          <p:nvPr/>
        </p:nvSpPr>
        <p:spPr>
          <a:xfrm>
            <a:off x="1859561" y="6344651"/>
            <a:ext cx="4860429" cy="369332"/>
          </a:xfrm>
          <a:prstGeom prst="rect">
            <a:avLst/>
          </a:prstGeom>
          <a:noFill/>
        </p:spPr>
        <p:txBody>
          <a:bodyPr wrap="square" rtlCol="0">
            <a:spAutoFit/>
          </a:bodyPr>
          <a:lstStyle/>
          <a:p>
            <a:r>
              <a:rPr lang="en-US" i="1" dirty="0">
                <a:solidFill>
                  <a:schemeClr val="accent1">
                    <a:lumMod val="50000"/>
                  </a:schemeClr>
                </a:solidFill>
              </a:rPr>
              <a:t>K.V. Novikov et al., PRC 102, 044605 (2020)</a:t>
            </a:r>
          </a:p>
        </p:txBody>
      </p:sp>
      <p:sp>
        <p:nvSpPr>
          <p:cNvPr id="13" name="TextBox 12"/>
          <p:cNvSpPr txBox="1"/>
          <p:nvPr/>
        </p:nvSpPr>
        <p:spPr>
          <a:xfrm>
            <a:off x="3979117" y="1046994"/>
            <a:ext cx="2807387" cy="369332"/>
          </a:xfrm>
          <a:prstGeom prst="rect">
            <a:avLst/>
          </a:prstGeom>
          <a:noFill/>
        </p:spPr>
        <p:txBody>
          <a:bodyPr wrap="square" rtlCol="0">
            <a:spAutoFit/>
          </a:bodyPr>
          <a:lstStyle/>
          <a:p>
            <a:r>
              <a:rPr lang="en-US" i="1" dirty="0" err="1">
                <a:solidFill>
                  <a:srgbClr val="002060"/>
                </a:solidFill>
              </a:rPr>
              <a:t>J.Toke</a:t>
            </a:r>
            <a:r>
              <a:rPr lang="en-US" i="1" dirty="0">
                <a:solidFill>
                  <a:srgbClr val="002060"/>
                </a:solidFill>
              </a:rPr>
              <a:t>, NPA 440, 327  (1985)</a:t>
            </a:r>
          </a:p>
        </p:txBody>
      </p:sp>
    </p:spTree>
    <p:extLst>
      <p:ext uri="{BB962C8B-B14F-4D97-AF65-F5344CB8AC3E}">
        <p14:creationId xmlns:p14="http://schemas.microsoft.com/office/powerpoint/2010/main" val="33802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5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21_EPJ_time">
            <a:extLst>
              <a:ext uri="{FF2B5EF4-FFF2-40B4-BE49-F238E27FC236}">
                <a16:creationId xmlns="" xmlns:a16="http://schemas.microsoft.com/office/drawing/2014/main" id="{39C1BD66-484C-4AE8-957B-64C8ED1CCA5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577006" y="776290"/>
            <a:ext cx="7062045" cy="5682257"/>
          </a:xfrm>
          <a:prstGeom prst="rect">
            <a:avLst/>
          </a:prstGeom>
          <a:ln w="12700">
            <a:solidFill>
              <a:schemeClr val="accent1"/>
            </a:solidFill>
          </a:ln>
        </p:spPr>
      </p:pic>
      <p:sp>
        <p:nvSpPr>
          <p:cNvPr id="5" name="TextBox 4">
            <a:extLst>
              <a:ext uri="{FF2B5EF4-FFF2-40B4-BE49-F238E27FC236}">
                <a16:creationId xmlns="" xmlns:a16="http://schemas.microsoft.com/office/drawing/2014/main" id="{CC2BA830-747A-4CD3-83BD-6B7C37CFFC35}"/>
              </a:ext>
            </a:extLst>
          </p:cNvPr>
          <p:cNvSpPr txBox="1"/>
          <p:nvPr/>
        </p:nvSpPr>
        <p:spPr>
          <a:xfrm>
            <a:off x="7800976" y="2274838"/>
            <a:ext cx="4171950" cy="2308324"/>
          </a:xfrm>
          <a:prstGeom prst="rect">
            <a:avLst/>
          </a:prstGeom>
          <a:noFill/>
        </p:spPr>
        <p:txBody>
          <a:bodyPr wrap="square">
            <a:spAutoFit/>
          </a:bodyPr>
          <a:lstStyle/>
          <a:p>
            <a:r>
              <a:rPr lang="en-US" dirty="0">
                <a:solidFill>
                  <a:schemeClr val="accent1"/>
                </a:solidFill>
                <a:latin typeface="Times New Roman" panose="02020603050405020304" pitchFamily="18" charset="0"/>
                <a:ea typeface="Times New Roman" panose="02020603050405020304" pitchFamily="18" charset="0"/>
              </a:rPr>
              <a:t>Estimated time for asymmetric QF process for the reactions of </a:t>
            </a:r>
            <a:r>
              <a:rPr lang="en-US" b="1" baseline="30000" dirty="0">
                <a:solidFill>
                  <a:srgbClr val="002060"/>
                </a:solidFill>
                <a:latin typeface="Times New Roman" panose="02020603050405020304" pitchFamily="18" charset="0"/>
                <a:ea typeface="Times New Roman" panose="02020603050405020304" pitchFamily="18" charset="0"/>
              </a:rPr>
              <a:t>48</a:t>
            </a:r>
            <a:r>
              <a:rPr lang="en-US" b="1" dirty="0">
                <a:solidFill>
                  <a:srgbClr val="002060"/>
                </a:solidFill>
                <a:latin typeface="Times New Roman" panose="02020603050405020304" pitchFamily="18" charset="0"/>
                <a:ea typeface="Times New Roman" panose="02020603050405020304" pitchFamily="18" charset="0"/>
              </a:rPr>
              <a:t>Ca</a:t>
            </a:r>
            <a:r>
              <a:rPr lang="en-US" dirty="0">
                <a:solidFill>
                  <a:schemeClr val="accent1"/>
                </a:solidFill>
                <a:latin typeface="Times New Roman" panose="02020603050405020304" pitchFamily="18" charset="0"/>
                <a:ea typeface="Times New Roman" panose="02020603050405020304" pitchFamily="18" charset="0"/>
              </a:rPr>
              <a:t>,</a:t>
            </a:r>
            <a:r>
              <a:rPr lang="en-US" b="1" baseline="30000" dirty="0">
                <a:solidFill>
                  <a:srgbClr val="002060"/>
                </a:solidFill>
                <a:latin typeface="Times New Roman" panose="02020603050405020304" pitchFamily="18" charset="0"/>
                <a:ea typeface="Times New Roman" panose="02020603050405020304" pitchFamily="18" charset="0"/>
              </a:rPr>
              <a:t>48</a:t>
            </a:r>
            <a:r>
              <a:rPr lang="en-US" b="1" dirty="0">
                <a:solidFill>
                  <a:srgbClr val="002060"/>
                </a:solidFill>
                <a:latin typeface="Times New Roman" panose="02020603050405020304" pitchFamily="18" charset="0"/>
                <a:ea typeface="Times New Roman" panose="02020603050405020304" pitchFamily="18" charset="0"/>
              </a:rPr>
              <a:t>Ti</a:t>
            </a:r>
            <a:r>
              <a:rPr lang="en-US" dirty="0">
                <a:solidFill>
                  <a:schemeClr val="accent1"/>
                </a:solidFill>
                <a:latin typeface="Times New Roman" panose="02020603050405020304" pitchFamily="18" charset="0"/>
                <a:ea typeface="Times New Roman" panose="02020603050405020304" pitchFamily="18" charset="0"/>
              </a:rPr>
              <a:t>, </a:t>
            </a:r>
            <a:r>
              <a:rPr lang="en-US" b="1" baseline="30000" dirty="0">
                <a:solidFill>
                  <a:srgbClr val="002060"/>
                </a:solidFill>
                <a:latin typeface="Times New Roman" panose="02020603050405020304" pitchFamily="18" charset="0"/>
                <a:ea typeface="Times New Roman" panose="02020603050405020304" pitchFamily="18" charset="0"/>
              </a:rPr>
              <a:t>52,54</a:t>
            </a:r>
            <a:r>
              <a:rPr lang="en-US" b="1" dirty="0">
                <a:solidFill>
                  <a:srgbClr val="002060"/>
                </a:solidFill>
                <a:latin typeface="Times New Roman" panose="02020603050405020304" pitchFamily="18" charset="0"/>
                <a:ea typeface="Times New Roman" panose="02020603050405020304" pitchFamily="18" charset="0"/>
              </a:rPr>
              <a:t>Cr</a:t>
            </a:r>
            <a:r>
              <a:rPr lang="en-US" dirty="0">
                <a:solidFill>
                  <a:schemeClr val="accent1"/>
                </a:solidFill>
                <a:latin typeface="Times New Roman" panose="02020603050405020304" pitchFamily="18" charset="0"/>
                <a:ea typeface="Times New Roman" panose="02020603050405020304" pitchFamily="18" charset="0"/>
              </a:rPr>
              <a:t>, </a:t>
            </a:r>
            <a:r>
              <a:rPr lang="en-US" b="1" baseline="30000" dirty="0">
                <a:solidFill>
                  <a:srgbClr val="002060"/>
                </a:solidFill>
                <a:latin typeface="Times New Roman" panose="02020603050405020304" pitchFamily="18" charset="0"/>
                <a:ea typeface="Times New Roman" panose="02020603050405020304" pitchFamily="18" charset="0"/>
              </a:rPr>
              <a:t>64</a:t>
            </a:r>
            <a:r>
              <a:rPr lang="en-US" b="1" dirty="0">
                <a:solidFill>
                  <a:srgbClr val="002060"/>
                </a:solidFill>
                <a:latin typeface="Times New Roman" panose="02020603050405020304" pitchFamily="18" charset="0"/>
                <a:ea typeface="Times New Roman" panose="02020603050405020304" pitchFamily="18" charset="0"/>
              </a:rPr>
              <a:t>Ni</a:t>
            </a:r>
            <a:r>
              <a:rPr lang="en-US" dirty="0">
                <a:solidFill>
                  <a:schemeClr val="accent1"/>
                </a:solidFill>
                <a:latin typeface="Times New Roman" panose="02020603050405020304" pitchFamily="18" charset="0"/>
                <a:ea typeface="Times New Roman" panose="02020603050405020304" pitchFamily="18" charset="0"/>
              </a:rPr>
              <a:t>, and </a:t>
            </a:r>
            <a:r>
              <a:rPr lang="en-US" b="1" baseline="30000" dirty="0">
                <a:solidFill>
                  <a:srgbClr val="002060"/>
                </a:solidFill>
                <a:latin typeface="Times New Roman" panose="02020603050405020304" pitchFamily="18" charset="0"/>
                <a:ea typeface="Times New Roman" panose="02020603050405020304" pitchFamily="18" charset="0"/>
              </a:rPr>
              <a:t>68</a:t>
            </a:r>
            <a:r>
              <a:rPr lang="en-US" b="1" dirty="0">
                <a:solidFill>
                  <a:srgbClr val="002060"/>
                </a:solidFill>
                <a:latin typeface="Times New Roman" panose="02020603050405020304" pitchFamily="18" charset="0"/>
                <a:ea typeface="Times New Roman" panose="02020603050405020304" pitchFamily="18" charset="0"/>
              </a:rPr>
              <a:t>Zn</a:t>
            </a:r>
            <a:r>
              <a:rPr lang="en-US" dirty="0">
                <a:solidFill>
                  <a:schemeClr val="accent1"/>
                </a:solidFill>
                <a:latin typeface="Times New Roman" panose="02020603050405020304" pitchFamily="18" charset="0"/>
                <a:ea typeface="Times New Roman" panose="02020603050405020304" pitchFamily="18" charset="0"/>
              </a:rPr>
              <a:t> with actinide nuclei together with the interaction time for </a:t>
            </a:r>
            <a:r>
              <a:rPr lang="en-US" b="1" baseline="30000" dirty="0">
                <a:solidFill>
                  <a:srgbClr val="C00000"/>
                </a:solidFill>
                <a:latin typeface="Times New Roman" panose="02020603050405020304" pitchFamily="18" charset="0"/>
                <a:ea typeface="Times New Roman" panose="02020603050405020304" pitchFamily="18" charset="0"/>
              </a:rPr>
              <a:t>50</a:t>
            </a:r>
            <a:r>
              <a:rPr lang="en-US" b="1" dirty="0">
                <a:solidFill>
                  <a:srgbClr val="C00000"/>
                </a:solidFill>
                <a:latin typeface="Times New Roman" panose="02020603050405020304" pitchFamily="18" charset="0"/>
                <a:ea typeface="Times New Roman" panose="02020603050405020304" pitchFamily="18" charset="0"/>
              </a:rPr>
              <a:t>Ti + </a:t>
            </a:r>
            <a:r>
              <a:rPr lang="en-US" b="1" baseline="30000" dirty="0">
                <a:solidFill>
                  <a:srgbClr val="C00000"/>
                </a:solidFill>
                <a:latin typeface="Times New Roman" panose="02020603050405020304" pitchFamily="18" charset="0"/>
                <a:ea typeface="Times New Roman" panose="02020603050405020304" pitchFamily="18" charset="0"/>
              </a:rPr>
              <a:t>249</a:t>
            </a:r>
            <a:r>
              <a:rPr lang="en-US" b="1" dirty="0">
                <a:solidFill>
                  <a:srgbClr val="C00000"/>
                </a:solidFill>
                <a:latin typeface="Times New Roman" panose="02020603050405020304" pitchFamily="18" charset="0"/>
                <a:ea typeface="Times New Roman" panose="02020603050405020304" pitchFamily="18" charset="0"/>
              </a:rPr>
              <a:t>Cf</a:t>
            </a:r>
            <a:r>
              <a:rPr lang="en-US" dirty="0">
                <a:solidFill>
                  <a:schemeClr val="accent1"/>
                </a:solidFill>
                <a:latin typeface="Times New Roman" panose="02020603050405020304" pitchFamily="18" charset="0"/>
                <a:ea typeface="Times New Roman" panose="02020603050405020304" pitchFamily="18" charset="0"/>
              </a:rPr>
              <a:t>, </a:t>
            </a:r>
            <a:r>
              <a:rPr lang="en-US" b="1" baseline="30000" dirty="0">
                <a:solidFill>
                  <a:srgbClr val="C00000"/>
                </a:solidFill>
                <a:latin typeface="Times New Roman" panose="02020603050405020304" pitchFamily="18" charset="0"/>
                <a:ea typeface="Times New Roman" panose="02020603050405020304" pitchFamily="18" charset="0"/>
              </a:rPr>
              <a:t>54</a:t>
            </a:r>
            <a:r>
              <a:rPr lang="en-US" b="1" dirty="0">
                <a:solidFill>
                  <a:srgbClr val="C00000"/>
                </a:solidFill>
                <a:latin typeface="Times New Roman" panose="02020603050405020304" pitchFamily="18" charset="0"/>
                <a:ea typeface="Times New Roman" panose="02020603050405020304" pitchFamily="18" charset="0"/>
              </a:rPr>
              <a:t>Cr + </a:t>
            </a:r>
            <a:r>
              <a:rPr lang="en-US" b="1" baseline="30000" dirty="0">
                <a:solidFill>
                  <a:srgbClr val="C00000"/>
                </a:solidFill>
                <a:latin typeface="Times New Roman" panose="02020603050405020304" pitchFamily="18" charset="0"/>
                <a:ea typeface="Times New Roman" panose="02020603050405020304" pitchFamily="18" charset="0"/>
              </a:rPr>
              <a:t>248</a:t>
            </a:r>
            <a:r>
              <a:rPr lang="en-US" b="1" dirty="0">
                <a:solidFill>
                  <a:srgbClr val="C00000"/>
                </a:solidFill>
                <a:latin typeface="Times New Roman" panose="02020603050405020304" pitchFamily="18" charset="0"/>
                <a:ea typeface="Times New Roman" panose="02020603050405020304" pitchFamily="18" charset="0"/>
              </a:rPr>
              <a:t>Cm</a:t>
            </a:r>
            <a:r>
              <a:rPr lang="en-US" dirty="0">
                <a:solidFill>
                  <a:schemeClr val="accent1"/>
                </a:solidFill>
                <a:latin typeface="Times New Roman" panose="02020603050405020304" pitchFamily="18" charset="0"/>
                <a:ea typeface="Times New Roman" panose="02020603050405020304" pitchFamily="18" charset="0"/>
              </a:rPr>
              <a:t>, </a:t>
            </a:r>
            <a:r>
              <a:rPr lang="en-US" b="1" baseline="30000" dirty="0">
                <a:solidFill>
                  <a:srgbClr val="C00000"/>
                </a:solidFill>
                <a:latin typeface="Times New Roman" panose="02020603050405020304" pitchFamily="18" charset="0"/>
                <a:ea typeface="Times New Roman" panose="02020603050405020304" pitchFamily="18" charset="0"/>
              </a:rPr>
              <a:t>58</a:t>
            </a:r>
            <a:r>
              <a:rPr lang="en-US" b="1" dirty="0">
                <a:solidFill>
                  <a:srgbClr val="C00000"/>
                </a:solidFill>
                <a:latin typeface="Times New Roman" panose="02020603050405020304" pitchFamily="18" charset="0"/>
                <a:ea typeface="Times New Roman" panose="02020603050405020304" pitchFamily="18" charset="0"/>
              </a:rPr>
              <a:t>Fe + </a:t>
            </a:r>
            <a:r>
              <a:rPr lang="en-US" b="1" baseline="30000" dirty="0">
                <a:solidFill>
                  <a:srgbClr val="C00000"/>
                </a:solidFill>
                <a:latin typeface="Times New Roman" panose="02020603050405020304" pitchFamily="18" charset="0"/>
                <a:ea typeface="Times New Roman" panose="02020603050405020304" pitchFamily="18" charset="0"/>
              </a:rPr>
              <a:t>244</a:t>
            </a:r>
            <a:r>
              <a:rPr lang="en-US" b="1" dirty="0">
                <a:solidFill>
                  <a:srgbClr val="C00000"/>
                </a:solidFill>
                <a:latin typeface="Times New Roman" panose="02020603050405020304" pitchFamily="18" charset="0"/>
                <a:ea typeface="Times New Roman" panose="02020603050405020304" pitchFamily="18" charset="0"/>
              </a:rPr>
              <a:t>Pu</a:t>
            </a:r>
            <a:r>
              <a:rPr lang="en-US" dirty="0">
                <a:solidFill>
                  <a:schemeClr val="accent1"/>
                </a:solidFill>
                <a:latin typeface="Times New Roman" panose="02020603050405020304" pitchFamily="18" charset="0"/>
                <a:ea typeface="Times New Roman" panose="02020603050405020304" pitchFamily="18" charset="0"/>
              </a:rPr>
              <a:t>, and </a:t>
            </a:r>
            <a:r>
              <a:rPr lang="en-US" b="1" baseline="30000" dirty="0">
                <a:solidFill>
                  <a:srgbClr val="C00000"/>
                </a:solidFill>
                <a:latin typeface="Times New Roman" panose="02020603050405020304" pitchFamily="18" charset="0"/>
                <a:ea typeface="Times New Roman" panose="02020603050405020304" pitchFamily="18" charset="0"/>
              </a:rPr>
              <a:t>64</a:t>
            </a:r>
            <a:r>
              <a:rPr lang="en-US" b="1" dirty="0">
                <a:solidFill>
                  <a:srgbClr val="C00000"/>
                </a:solidFill>
                <a:latin typeface="Times New Roman" panose="02020603050405020304" pitchFamily="18" charset="0"/>
                <a:ea typeface="Times New Roman" panose="02020603050405020304" pitchFamily="18" charset="0"/>
              </a:rPr>
              <a:t>Ni + </a:t>
            </a:r>
            <a:r>
              <a:rPr lang="en-US" b="1" baseline="30000" dirty="0">
                <a:solidFill>
                  <a:srgbClr val="C00000"/>
                </a:solidFill>
                <a:latin typeface="Times New Roman" panose="02020603050405020304" pitchFamily="18" charset="0"/>
                <a:ea typeface="Times New Roman" panose="02020603050405020304" pitchFamily="18" charset="0"/>
              </a:rPr>
              <a:t>238</a:t>
            </a:r>
            <a:r>
              <a:rPr lang="en-US" b="1" dirty="0">
                <a:solidFill>
                  <a:srgbClr val="C00000"/>
                </a:solidFill>
                <a:latin typeface="Times New Roman" panose="02020603050405020304" pitchFamily="18" charset="0"/>
                <a:ea typeface="Times New Roman" panose="02020603050405020304" pitchFamily="18" charset="0"/>
              </a:rPr>
              <a:t>U </a:t>
            </a:r>
            <a:r>
              <a:rPr lang="en-US" dirty="0">
                <a:solidFill>
                  <a:schemeClr val="accent1"/>
                </a:solidFill>
                <a:latin typeface="Times New Roman" panose="02020603050405020304" pitchFamily="18" charset="0"/>
                <a:ea typeface="Times New Roman" panose="02020603050405020304" pitchFamily="18" charset="0"/>
              </a:rPr>
              <a:t>[</a:t>
            </a:r>
            <a:r>
              <a:rPr lang="en-US" sz="1800" dirty="0">
                <a:solidFill>
                  <a:schemeClr val="accent1"/>
                </a:solidFill>
                <a:effectLst/>
                <a:latin typeface="Times New Roman" panose="02020603050405020304" pitchFamily="18" charset="0"/>
                <a:ea typeface="Times New Roman" panose="02020603050405020304" pitchFamily="18" charset="0"/>
              </a:rPr>
              <a:t>H. M. Albers </a:t>
            </a:r>
            <a:r>
              <a:rPr lang="en-US" sz="1800" i="1" dirty="0">
                <a:solidFill>
                  <a:schemeClr val="accent1"/>
                </a:solidFill>
                <a:effectLst/>
                <a:latin typeface="Times New Roman" panose="02020603050405020304" pitchFamily="18" charset="0"/>
                <a:ea typeface="Times New Roman" panose="02020603050405020304" pitchFamily="18" charset="0"/>
              </a:rPr>
              <a:t>et al.</a:t>
            </a:r>
            <a:r>
              <a:rPr lang="en-US" sz="1800" dirty="0">
                <a:solidFill>
                  <a:schemeClr val="accent1"/>
                </a:solidFill>
                <a:effectLst/>
                <a:latin typeface="Times New Roman" panose="02020603050405020304" pitchFamily="18" charset="0"/>
                <a:ea typeface="Times New Roman" panose="02020603050405020304" pitchFamily="18" charset="0"/>
              </a:rPr>
              <a:t>, Phys. Lett. B </a:t>
            </a:r>
            <a:r>
              <a:rPr lang="en-US" sz="1800" b="1" dirty="0">
                <a:solidFill>
                  <a:schemeClr val="accent1"/>
                </a:solidFill>
                <a:effectLst/>
                <a:latin typeface="Times New Roman" panose="02020603050405020304" pitchFamily="18" charset="0"/>
                <a:ea typeface="Times New Roman" panose="02020603050405020304" pitchFamily="18" charset="0"/>
              </a:rPr>
              <a:t>808</a:t>
            </a:r>
            <a:r>
              <a:rPr lang="en-US" sz="1800" dirty="0">
                <a:solidFill>
                  <a:schemeClr val="accent1"/>
                </a:solidFill>
                <a:effectLst/>
                <a:latin typeface="Times New Roman" panose="02020603050405020304" pitchFamily="18" charset="0"/>
                <a:ea typeface="Times New Roman" panose="02020603050405020304" pitchFamily="18" charset="0"/>
              </a:rPr>
              <a:t>, 135626 (2020)</a:t>
            </a:r>
            <a:r>
              <a:rPr lang="en-US" dirty="0">
                <a:solidFill>
                  <a:schemeClr val="accent1"/>
                </a:solidFill>
                <a:latin typeface="Times New Roman" panose="02020603050405020304" pitchFamily="18" charset="0"/>
                <a:ea typeface="Times New Roman" panose="02020603050405020304" pitchFamily="18" charset="0"/>
              </a:rPr>
              <a:t>] </a:t>
            </a:r>
          </a:p>
          <a:p>
            <a:r>
              <a:rPr lang="en-US" dirty="0">
                <a:solidFill>
                  <a:schemeClr val="accent1"/>
                </a:solidFill>
                <a:latin typeface="Times New Roman" panose="02020603050405020304" pitchFamily="18" charset="0"/>
                <a:ea typeface="Times New Roman" panose="02020603050405020304" pitchFamily="18" charset="0"/>
              </a:rPr>
              <a:t>at energies near the Coulomb barrier. </a:t>
            </a:r>
            <a:endParaRPr lang="en-GB" dirty="0">
              <a:solidFill>
                <a:schemeClr val="accent1"/>
              </a:solidFill>
            </a:endParaRPr>
          </a:p>
        </p:txBody>
      </p:sp>
      <p:sp>
        <p:nvSpPr>
          <p:cNvPr id="4" name="Заголовок 1">
            <a:extLst>
              <a:ext uri="{FF2B5EF4-FFF2-40B4-BE49-F238E27FC236}">
                <a16:creationId xmlns="" xmlns:a16="http://schemas.microsoft.com/office/drawing/2014/main" id="{BAD42A3F-773E-4216-93CC-28CBB0B47781}"/>
              </a:ext>
            </a:extLst>
          </p:cNvPr>
          <p:cNvSpPr txBox="1">
            <a:spLocks/>
          </p:cNvSpPr>
          <p:nvPr/>
        </p:nvSpPr>
        <p:spPr>
          <a:xfrm>
            <a:off x="577006" y="128218"/>
            <a:ext cx="11526504" cy="648072"/>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1">
                    <a:lumMod val="75000"/>
                  </a:schemeClr>
                </a:solidFill>
                <a:effectLst>
                  <a:outerShdw blurRad="38100" dist="38100" dir="2700000" algn="tl">
                    <a:srgbClr val="000000">
                      <a:alpha val="43137"/>
                    </a:srgbClr>
                  </a:outerShdw>
                </a:effectLst>
                <a:latin typeface="+mn-lt"/>
              </a:rPr>
              <a:t>Asymmetric </a:t>
            </a:r>
            <a:r>
              <a:rPr lang="en-US" sz="4000" b="1" dirty="0" err="1">
                <a:solidFill>
                  <a:schemeClr val="accent1">
                    <a:lumMod val="75000"/>
                  </a:schemeClr>
                </a:solidFill>
                <a:effectLst>
                  <a:outerShdw blurRad="38100" dist="38100" dir="2700000" algn="tl">
                    <a:srgbClr val="000000">
                      <a:alpha val="43137"/>
                    </a:srgbClr>
                  </a:outerShdw>
                </a:effectLst>
                <a:latin typeface="+mn-lt"/>
              </a:rPr>
              <a:t>Quasifission</a:t>
            </a:r>
            <a:r>
              <a:rPr lang="en-US" sz="4000" b="1" dirty="0">
                <a:solidFill>
                  <a:schemeClr val="accent1">
                    <a:lumMod val="75000"/>
                  </a:schemeClr>
                </a:solidFill>
                <a:effectLst>
                  <a:outerShdw blurRad="38100" dist="38100" dir="2700000" algn="tl">
                    <a:srgbClr val="000000">
                      <a:alpha val="43137"/>
                    </a:srgbClr>
                  </a:outerShdw>
                </a:effectLst>
                <a:latin typeface="+mn-lt"/>
              </a:rPr>
              <a:t> Interaction Time</a:t>
            </a:r>
          </a:p>
        </p:txBody>
      </p:sp>
    </p:spTree>
    <p:extLst>
      <p:ext uri="{BB962C8B-B14F-4D97-AF65-F5344CB8AC3E}">
        <p14:creationId xmlns:p14="http://schemas.microsoft.com/office/powerpoint/2010/main" val="19212250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5175" t="6169" r="9946" b="3284"/>
          <a:stretch/>
        </p:blipFill>
        <p:spPr>
          <a:xfrm>
            <a:off x="1191245" y="1456357"/>
            <a:ext cx="6768752" cy="5040559"/>
          </a:xfrm>
          <a:prstGeom prst="rect">
            <a:avLst/>
          </a:prstGeom>
          <a:ln w="12700">
            <a:solidFill>
              <a:schemeClr val="accent1"/>
            </a:solidFill>
          </a:ln>
        </p:spPr>
      </p:pic>
      <p:sp>
        <p:nvSpPr>
          <p:cNvPr id="2" name="Заголовок 1"/>
          <p:cNvSpPr>
            <a:spLocks noGrp="1"/>
          </p:cNvSpPr>
          <p:nvPr>
            <p:ph type="title"/>
          </p:nvPr>
        </p:nvSpPr>
        <p:spPr>
          <a:xfrm>
            <a:off x="1191245" y="144315"/>
            <a:ext cx="9691069" cy="1172487"/>
          </a:xfrm>
        </p:spPr>
        <p:txBody>
          <a:bodyPr>
            <a:noAutofit/>
          </a:bodyPr>
          <a:lstStyle/>
          <a:p>
            <a:pPr algn="ctr"/>
            <a:r>
              <a:rPr lang="en-US" sz="3600" b="1" dirty="0">
                <a:solidFill>
                  <a:schemeClr val="accent1">
                    <a:lumMod val="75000"/>
                  </a:schemeClr>
                </a:solidFill>
                <a:effectLst>
                  <a:outerShdw blurRad="38100" dist="38100" dir="2700000" algn="tl">
                    <a:srgbClr val="000000">
                      <a:alpha val="43137"/>
                    </a:srgbClr>
                  </a:outerShdw>
                </a:effectLst>
                <a:latin typeface="+mn-lt"/>
              </a:rPr>
              <a:t>The capture cross sections at </a:t>
            </a:r>
            <a:r>
              <a:rPr lang="en-US" sz="3600" b="1" i="1" dirty="0">
                <a:solidFill>
                  <a:schemeClr val="accent1">
                    <a:lumMod val="75000"/>
                  </a:schemeClr>
                </a:solidFill>
                <a:effectLst>
                  <a:outerShdw blurRad="38100" dist="38100" dir="2700000" algn="tl">
                    <a:srgbClr val="000000">
                      <a:alpha val="43137"/>
                    </a:srgbClr>
                  </a:outerShdw>
                </a:effectLst>
                <a:latin typeface="+mn-lt"/>
              </a:rPr>
              <a:t>E</a:t>
            </a:r>
            <a:r>
              <a:rPr lang="en-US" sz="3600" b="1" baseline="-25000" dirty="0">
                <a:solidFill>
                  <a:schemeClr val="accent1">
                    <a:lumMod val="75000"/>
                  </a:schemeClr>
                </a:solidFill>
                <a:effectLst>
                  <a:outerShdw blurRad="38100" dist="38100" dir="2700000" algn="tl">
                    <a:srgbClr val="000000">
                      <a:alpha val="43137"/>
                    </a:srgbClr>
                  </a:outerShdw>
                </a:effectLst>
                <a:latin typeface="+mn-lt"/>
              </a:rPr>
              <a:t>c.m.</a:t>
            </a:r>
            <a:r>
              <a:rPr lang="en-US" sz="3600" b="1" dirty="0">
                <a:solidFill>
                  <a:schemeClr val="accent1">
                    <a:lumMod val="75000"/>
                  </a:schemeClr>
                </a:solidFill>
                <a:effectLst>
                  <a:outerShdw blurRad="38100" dist="38100" dir="2700000" algn="tl">
                    <a:srgbClr val="000000">
                      <a:alpha val="43137"/>
                    </a:srgbClr>
                  </a:outerShdw>
                </a:effectLst>
                <a:latin typeface="+mn-lt"/>
              </a:rPr>
              <a:t>/</a:t>
            </a:r>
            <a:r>
              <a:rPr lang="en-US" sz="3600" b="1" i="1" dirty="0">
                <a:solidFill>
                  <a:schemeClr val="accent1">
                    <a:lumMod val="75000"/>
                  </a:schemeClr>
                </a:solidFill>
                <a:effectLst>
                  <a:outerShdw blurRad="38100" dist="38100" dir="2700000" algn="tl">
                    <a:srgbClr val="000000">
                      <a:alpha val="43137"/>
                    </a:srgbClr>
                  </a:outerShdw>
                </a:effectLst>
                <a:latin typeface="+mn-lt"/>
              </a:rPr>
              <a:t>E</a:t>
            </a:r>
            <a:r>
              <a:rPr lang="en-US" sz="3600" b="1" baseline="-25000" dirty="0">
                <a:solidFill>
                  <a:schemeClr val="accent1">
                    <a:lumMod val="75000"/>
                  </a:schemeClr>
                </a:solidFill>
                <a:effectLst>
                  <a:outerShdw blurRad="38100" dist="38100" dir="2700000" algn="tl">
                    <a:srgbClr val="000000">
                      <a:alpha val="43137"/>
                    </a:srgbClr>
                  </a:outerShdw>
                </a:effectLst>
                <a:latin typeface="+mn-lt"/>
              </a:rPr>
              <a:t>B </a:t>
            </a:r>
            <a:r>
              <a:rPr lang="en-US" sz="3600" b="1" dirty="0">
                <a:solidFill>
                  <a:schemeClr val="accent1">
                    <a:lumMod val="75000"/>
                  </a:schemeClr>
                </a:solidFill>
                <a:effectLst>
                  <a:outerShdw blurRad="38100" dist="38100" dir="2700000" algn="tl">
                    <a:srgbClr val="000000">
                      <a:alpha val="43137"/>
                    </a:srgbClr>
                  </a:outerShdw>
                </a:effectLst>
                <a:latin typeface="+mn-lt"/>
                <a:sym typeface="Symbol"/>
              </a:rPr>
              <a:t> 1.00-1.02</a:t>
            </a:r>
            <a:endParaRPr lang="en-US" sz="3600" b="1" dirty="0">
              <a:solidFill>
                <a:schemeClr val="accent1">
                  <a:lumMod val="75000"/>
                </a:schemeClr>
              </a:solidFill>
              <a:effectLst>
                <a:outerShdw blurRad="38100" dist="38100" dir="2700000" algn="tl">
                  <a:srgbClr val="000000">
                    <a:alpha val="43137"/>
                  </a:srgbClr>
                </a:outerShdw>
              </a:effectLst>
              <a:latin typeface="+mn-lt"/>
            </a:endParaRPr>
          </a:p>
        </p:txBody>
      </p:sp>
      <p:sp useBgFill="1">
        <p:nvSpPr>
          <p:cNvPr id="5" name="TextBox 4"/>
          <p:cNvSpPr txBox="1"/>
          <p:nvPr/>
        </p:nvSpPr>
        <p:spPr>
          <a:xfrm>
            <a:off x="8033446" y="2092707"/>
            <a:ext cx="3920180" cy="524727"/>
          </a:xfrm>
          <a:prstGeom prst="rect">
            <a:avLst/>
          </a:prstGeom>
          <a:ln>
            <a:noFill/>
          </a:ln>
        </p:spPr>
        <p:style>
          <a:lnRef idx="1">
            <a:schemeClr val="accent2"/>
          </a:lnRef>
          <a:fillRef idx="2">
            <a:schemeClr val="accent2"/>
          </a:fillRef>
          <a:effectRef idx="1">
            <a:schemeClr val="accent2"/>
          </a:effectRef>
          <a:fontRef idx="minor">
            <a:schemeClr val="dk1"/>
          </a:fontRef>
        </p:style>
        <p:txBody>
          <a:bodyPr wrap="square" rtlCol="0">
            <a:noAutofit/>
          </a:bodyPr>
          <a:lstStyle/>
          <a:p>
            <a:r>
              <a:rPr lang="ru-RU" sz="260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2600" baseline="-250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capture</a:t>
            </a:r>
            <a:r>
              <a:rPr lang="ru-RU" sz="26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26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ru-RU" sz="26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ru-RU" sz="260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2600" baseline="-250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QF</a:t>
            </a:r>
            <a:r>
              <a:rPr lang="en-US" sz="26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 + </a:t>
            </a:r>
            <a:r>
              <a:rPr lang="ru-RU" sz="260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2600" baseline="-250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CNF</a:t>
            </a:r>
            <a:r>
              <a:rPr lang="ru-RU" sz="26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en-US" sz="26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 </a:t>
            </a:r>
            <a:r>
              <a:rPr lang="ru-RU" sz="2600" i="1" dirty="0">
                <a:solidFill>
                  <a:prstClr val="black"/>
                </a:solidFill>
                <a:latin typeface="Cambria Math" panose="02040503050406030204" pitchFamily="18" charset="0"/>
                <a:ea typeface="Cambria Math" panose="02040503050406030204" pitchFamily="18" charset="0"/>
                <a:sym typeface="Symbol" panose="05050102010706020507" pitchFamily="18" charset="2"/>
              </a:rPr>
              <a:t></a:t>
            </a:r>
            <a:r>
              <a:rPr lang="en-US" sz="2600" baseline="-25000" dirty="0">
                <a:solidFill>
                  <a:prstClr val="black"/>
                </a:solidFill>
                <a:latin typeface="Cambria Math" panose="02040503050406030204" pitchFamily="18" charset="0"/>
                <a:ea typeface="Cambria Math" panose="02040503050406030204" pitchFamily="18" charset="0"/>
                <a:sym typeface="Symbol" panose="05050102010706020507" pitchFamily="18" charset="2"/>
              </a:rPr>
              <a:t>ER</a:t>
            </a:r>
            <a:endParaRPr lang="ru-RU" sz="2600" dirty="0">
              <a:solidFill>
                <a:prstClr val="black"/>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14549870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 xmlns:a16="http://schemas.microsoft.com/office/drawing/2014/main" id="{2AB3E7F3-A705-4AD9-8C22-9ECE73CCBF29}"/>
              </a:ext>
            </a:extLst>
          </p:cNvPr>
          <p:cNvSpPr txBox="1">
            <a:spLocks/>
          </p:cNvSpPr>
          <p:nvPr/>
        </p:nvSpPr>
        <p:spPr>
          <a:xfrm>
            <a:off x="2180332" y="23097"/>
            <a:ext cx="8892480" cy="1340768"/>
          </a:xfrm>
          <a:prstGeom prst="rect">
            <a:avLst/>
          </a:prstGeom>
          <a:effectLst/>
        </p:spPr>
        <p:txBody>
          <a:bodyPr vert="horz" lIns="91440" tIns="45720" rIns="91440" bIns="45720" rtlCol="0" anchor="t" anchorCtr="0">
            <a:noAutofit/>
          </a:bodyPr>
          <a:lstStyle>
            <a:lvl1pPr marL="320032" indent="-320032" algn="r" defTabSz="914377"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914377" rtl="0" eaLnBrk="1" fontAlgn="auto" latinLnBrk="0" hangingPunct="1">
              <a:lnSpc>
                <a:spcPct val="100000"/>
              </a:lnSpc>
              <a:spcBef>
                <a:spcPct val="0"/>
              </a:spcBef>
              <a:spcAft>
                <a:spcPts val="0"/>
              </a:spcAft>
              <a:buClr>
                <a:srgbClr val="F14124">
                  <a:lumMod val="75000"/>
                </a:srgbClr>
              </a:buClr>
              <a:buSzPct val="128000"/>
              <a:buFont typeface="Georgia" pitchFamily="18" charset="0"/>
              <a:buNone/>
              <a:tabLst/>
              <a:defRPr/>
            </a:pPr>
            <a:r>
              <a:rPr lang="en-US" sz="4000" dirty="0">
                <a:solidFill>
                  <a:schemeClr val="accent1">
                    <a:lumMod val="75000"/>
                  </a:schemeClr>
                </a:solidFill>
                <a:effectLst>
                  <a:outerShdw blurRad="38100" dist="38100" dir="2700000" algn="tl">
                    <a:srgbClr val="000000">
                      <a:alpha val="43137"/>
                    </a:srgbClr>
                  </a:outerShdw>
                </a:effectLst>
                <a:latin typeface="+mn-lt"/>
              </a:rPr>
              <a:t>Fusion Probability </a:t>
            </a:r>
            <a:br>
              <a:rPr lang="en-US" sz="4000" dirty="0">
                <a:solidFill>
                  <a:schemeClr val="accent1">
                    <a:lumMod val="75000"/>
                  </a:schemeClr>
                </a:solidFill>
                <a:effectLst>
                  <a:outerShdw blurRad="38100" dist="38100" dir="2700000" algn="tl">
                    <a:srgbClr val="000000">
                      <a:alpha val="43137"/>
                    </a:srgbClr>
                  </a:outerShdw>
                </a:effectLst>
                <a:latin typeface="+mn-lt"/>
              </a:rPr>
            </a:br>
            <a:r>
              <a:rPr lang="en-US" sz="4000" dirty="0">
                <a:solidFill>
                  <a:schemeClr val="accent1">
                    <a:lumMod val="75000"/>
                  </a:schemeClr>
                </a:solidFill>
                <a:effectLst>
                  <a:outerShdw blurRad="38100" dist="38100" dir="2700000" algn="tl">
                    <a:srgbClr val="000000">
                      <a:alpha val="43137"/>
                    </a:srgbClr>
                  </a:outerShdw>
                </a:effectLst>
                <a:latin typeface="+mn-lt"/>
              </a:rPr>
              <a:t>in </a:t>
            </a:r>
            <a:r>
              <a:rPr lang="en-US" sz="4000" dirty="0">
                <a:solidFill>
                  <a:srgbClr val="0070C0"/>
                </a:solidFill>
                <a:effectLst>
                  <a:outerShdw blurRad="38100" dist="38100" dir="2700000" algn="tl">
                    <a:srgbClr val="000000">
                      <a:alpha val="43137"/>
                    </a:srgbClr>
                  </a:outerShdw>
                </a:effectLst>
                <a:latin typeface="+mn-lt"/>
              </a:rPr>
              <a:t>Cold</a:t>
            </a:r>
            <a:r>
              <a:rPr lang="en-US" sz="4000" dirty="0">
                <a:solidFill>
                  <a:schemeClr val="accent1">
                    <a:lumMod val="75000"/>
                  </a:schemeClr>
                </a:solidFill>
                <a:effectLst>
                  <a:outerShdw blurRad="38100" dist="38100" dir="2700000" algn="tl">
                    <a:srgbClr val="000000">
                      <a:alpha val="43137"/>
                    </a:srgbClr>
                  </a:outerShdw>
                </a:effectLst>
                <a:latin typeface="+mn-lt"/>
              </a:rPr>
              <a:t> and </a:t>
            </a:r>
            <a:r>
              <a:rPr lang="en-US" sz="4000" dirty="0">
                <a:solidFill>
                  <a:srgbClr val="C00000"/>
                </a:solidFill>
                <a:effectLst>
                  <a:outerShdw blurRad="38100" dist="38100" dir="2700000" algn="tl">
                    <a:srgbClr val="000000">
                      <a:alpha val="43137"/>
                    </a:srgbClr>
                  </a:outerShdw>
                </a:effectLst>
                <a:latin typeface="+mn-lt"/>
              </a:rPr>
              <a:t>Hot</a:t>
            </a:r>
            <a:r>
              <a:rPr lang="en-US" sz="4000" dirty="0">
                <a:solidFill>
                  <a:schemeClr val="accent1">
                    <a:lumMod val="75000"/>
                  </a:schemeClr>
                </a:solidFill>
                <a:effectLst>
                  <a:outerShdw blurRad="38100" dist="38100" dir="2700000" algn="tl">
                    <a:srgbClr val="000000">
                      <a:alpha val="43137"/>
                    </a:srgbClr>
                  </a:outerShdw>
                </a:effectLst>
                <a:latin typeface="+mn-lt"/>
              </a:rPr>
              <a:t> fusion reactions</a:t>
            </a:r>
            <a:endParaRPr lang="ru-RU" sz="4000" dirty="0">
              <a:solidFill>
                <a:schemeClr val="accent1">
                  <a:lumMod val="75000"/>
                </a:schemeClr>
              </a:solidFill>
              <a:effectLst>
                <a:outerShdw blurRad="38100" dist="38100" dir="2700000" algn="tl">
                  <a:srgbClr val="000000">
                    <a:alpha val="43137"/>
                  </a:srgbClr>
                </a:outerShdw>
              </a:effectLst>
              <a:latin typeface="+mn-lt"/>
            </a:endParaRPr>
          </a:p>
        </p:txBody>
      </p:sp>
      <p:graphicFrame>
        <p:nvGraphicFramePr>
          <p:cNvPr id="2" name="Объект 1">
            <a:extLst>
              <a:ext uri="{FF2B5EF4-FFF2-40B4-BE49-F238E27FC236}">
                <a16:creationId xmlns="" xmlns:a16="http://schemas.microsoft.com/office/drawing/2014/main" id="{DBE9D199-17C4-4E6C-940A-413F91BA2C53}"/>
              </a:ext>
            </a:extLst>
          </p:cNvPr>
          <p:cNvGraphicFramePr>
            <a:graphicFrameLocks noChangeAspect="1"/>
          </p:cNvGraphicFramePr>
          <p:nvPr>
            <p:extLst>
              <p:ext uri="{D42A27DB-BD31-4B8C-83A1-F6EECF244321}">
                <p14:modId xmlns:p14="http://schemas.microsoft.com/office/powerpoint/2010/main" val="214685137"/>
              </p:ext>
            </p:extLst>
          </p:nvPr>
        </p:nvGraphicFramePr>
        <p:xfrm>
          <a:off x="1844675" y="1363865"/>
          <a:ext cx="7551738" cy="5265494"/>
        </p:xfrm>
        <a:graphic>
          <a:graphicData uri="http://schemas.openxmlformats.org/presentationml/2006/ole">
            <mc:AlternateContent xmlns:mc="http://schemas.openxmlformats.org/markup-compatibility/2006">
              <mc:Choice xmlns:v="urn:schemas-microsoft-com:vml" Requires="v">
                <p:oleObj spid="_x0000_s26726" name="Graph" r:id="rId3" imgW="3529440" imgH="2460240" progId="Origin50.Graph">
                  <p:embed/>
                </p:oleObj>
              </mc:Choice>
              <mc:Fallback>
                <p:oleObj name="Graph" r:id="rId3" imgW="3529440" imgH="2460240" progId="Origin50.Graph">
                  <p:embed/>
                  <p:pic>
                    <p:nvPicPr>
                      <p:cNvPr id="0" name=""/>
                      <p:cNvPicPr/>
                      <p:nvPr/>
                    </p:nvPicPr>
                    <p:blipFill>
                      <a:blip r:embed="rId4"/>
                      <a:stretch>
                        <a:fillRect/>
                      </a:stretch>
                    </p:blipFill>
                    <p:spPr>
                      <a:xfrm>
                        <a:off x="1844675" y="1363865"/>
                        <a:ext cx="7551738" cy="5265494"/>
                      </a:xfrm>
                      <a:prstGeom prst="rect">
                        <a:avLst/>
                      </a:prstGeom>
                    </p:spPr>
                  </p:pic>
                </p:oleObj>
              </mc:Fallback>
            </mc:AlternateContent>
          </a:graphicData>
        </a:graphic>
      </p:graphicFrame>
      <p:grpSp>
        <p:nvGrpSpPr>
          <p:cNvPr id="9" name="Группа 8">
            <a:extLst>
              <a:ext uri="{FF2B5EF4-FFF2-40B4-BE49-F238E27FC236}">
                <a16:creationId xmlns="" xmlns:a16="http://schemas.microsoft.com/office/drawing/2014/main" id="{EA184CF9-6552-4042-ADE2-AB95E9C89378}"/>
              </a:ext>
            </a:extLst>
          </p:cNvPr>
          <p:cNvGrpSpPr/>
          <p:nvPr/>
        </p:nvGrpSpPr>
        <p:grpSpPr>
          <a:xfrm>
            <a:off x="9557478" y="1751505"/>
            <a:ext cx="1128592" cy="360040"/>
            <a:chOff x="7763888" y="1700808"/>
            <a:chExt cx="1128592" cy="360040"/>
          </a:xfrm>
        </p:grpSpPr>
        <p:sp>
          <p:nvSpPr>
            <p:cNvPr id="10" name="Овал 9">
              <a:extLst>
                <a:ext uri="{FF2B5EF4-FFF2-40B4-BE49-F238E27FC236}">
                  <a16:creationId xmlns="" xmlns:a16="http://schemas.microsoft.com/office/drawing/2014/main" id="{D09E9183-B7C5-4118-8AE5-7BF7D4F87C9B}"/>
                </a:ext>
              </a:extLst>
            </p:cNvPr>
            <p:cNvSpPr/>
            <p:nvPr/>
          </p:nvSpPr>
          <p:spPr>
            <a:xfrm>
              <a:off x="7763888" y="1700808"/>
              <a:ext cx="432048"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77"/>
              <a:endParaRPr lang="ru-RU">
                <a:solidFill>
                  <a:prstClr val="black"/>
                </a:solidFill>
              </a:endParaRPr>
            </a:p>
          </p:txBody>
        </p:sp>
        <p:sp>
          <p:nvSpPr>
            <p:cNvPr id="11" name="Овал 10">
              <a:extLst>
                <a:ext uri="{FF2B5EF4-FFF2-40B4-BE49-F238E27FC236}">
                  <a16:creationId xmlns="" xmlns:a16="http://schemas.microsoft.com/office/drawing/2014/main" id="{12F13540-EFE8-48F4-82E9-371A6FEE58FF}"/>
                </a:ext>
              </a:extLst>
            </p:cNvPr>
            <p:cNvSpPr/>
            <p:nvPr/>
          </p:nvSpPr>
          <p:spPr>
            <a:xfrm>
              <a:off x="8244408" y="1700808"/>
              <a:ext cx="648072"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77"/>
              <a:endParaRPr lang="ru-RU">
                <a:solidFill>
                  <a:prstClr val="black"/>
                </a:solidFill>
              </a:endParaRPr>
            </a:p>
          </p:txBody>
        </p:sp>
      </p:grpSp>
      <p:grpSp>
        <p:nvGrpSpPr>
          <p:cNvPr id="12" name="Группа 11">
            <a:extLst>
              <a:ext uri="{FF2B5EF4-FFF2-40B4-BE49-F238E27FC236}">
                <a16:creationId xmlns="" xmlns:a16="http://schemas.microsoft.com/office/drawing/2014/main" id="{813B8DC3-9336-444B-942B-DD73A3F574D4}"/>
              </a:ext>
            </a:extLst>
          </p:cNvPr>
          <p:cNvGrpSpPr/>
          <p:nvPr/>
        </p:nvGrpSpPr>
        <p:grpSpPr>
          <a:xfrm>
            <a:off x="9617718" y="3411624"/>
            <a:ext cx="864096" cy="648072"/>
            <a:chOff x="8028384" y="2996953"/>
            <a:chExt cx="864096" cy="648072"/>
          </a:xfrm>
        </p:grpSpPr>
        <p:sp>
          <p:nvSpPr>
            <p:cNvPr id="13" name="Овал 12">
              <a:extLst>
                <a:ext uri="{FF2B5EF4-FFF2-40B4-BE49-F238E27FC236}">
                  <a16:creationId xmlns="" xmlns:a16="http://schemas.microsoft.com/office/drawing/2014/main" id="{C2BEEC7C-56BB-452A-BFAB-8B79ED42B53C}"/>
                </a:ext>
              </a:extLst>
            </p:cNvPr>
            <p:cNvSpPr/>
            <p:nvPr/>
          </p:nvSpPr>
          <p:spPr>
            <a:xfrm>
              <a:off x="8028384" y="3140969"/>
              <a:ext cx="432048"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77"/>
              <a:endParaRPr lang="ru-RU">
                <a:solidFill>
                  <a:prstClr val="black"/>
                </a:solidFill>
              </a:endParaRPr>
            </a:p>
          </p:txBody>
        </p:sp>
        <p:sp>
          <p:nvSpPr>
            <p:cNvPr id="14" name="Овал 13">
              <a:extLst>
                <a:ext uri="{FF2B5EF4-FFF2-40B4-BE49-F238E27FC236}">
                  <a16:creationId xmlns="" xmlns:a16="http://schemas.microsoft.com/office/drawing/2014/main" id="{1893E681-2140-4C45-80D6-83692091115C}"/>
                </a:ext>
              </a:extLst>
            </p:cNvPr>
            <p:cNvSpPr/>
            <p:nvPr/>
          </p:nvSpPr>
          <p:spPr>
            <a:xfrm rot="16200000">
              <a:off x="8388424" y="3140969"/>
              <a:ext cx="648072" cy="36004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377"/>
              <a:endParaRPr lang="ru-RU">
                <a:solidFill>
                  <a:prstClr val="black"/>
                </a:solidFill>
              </a:endParaRPr>
            </a:p>
          </p:txBody>
        </p:sp>
      </p:grpSp>
      <p:sp>
        <p:nvSpPr>
          <p:cNvPr id="15" name="Стрелка вправо с вырезом 11">
            <a:extLst>
              <a:ext uri="{FF2B5EF4-FFF2-40B4-BE49-F238E27FC236}">
                <a16:creationId xmlns="" xmlns:a16="http://schemas.microsoft.com/office/drawing/2014/main" id="{C6AE6A43-21B9-458F-964D-B74CFF53D307}"/>
              </a:ext>
            </a:extLst>
          </p:cNvPr>
          <p:cNvSpPr/>
          <p:nvPr/>
        </p:nvSpPr>
        <p:spPr>
          <a:xfrm rot="10800000">
            <a:off x="5615480" y="1508598"/>
            <a:ext cx="3888432" cy="851903"/>
          </a:xfrm>
          <a:prstGeom prst="notchedRightArrow">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a:solidFill>
                <a:prstClr val="white"/>
              </a:solidFill>
            </a:endParaRPr>
          </a:p>
        </p:txBody>
      </p:sp>
      <p:sp>
        <p:nvSpPr>
          <p:cNvPr id="16" name="Стрелка вправо с вырезом 12">
            <a:extLst>
              <a:ext uri="{FF2B5EF4-FFF2-40B4-BE49-F238E27FC236}">
                <a16:creationId xmlns="" xmlns:a16="http://schemas.microsoft.com/office/drawing/2014/main" id="{FF387231-4834-4378-B79A-993BDDB4CF0C}"/>
              </a:ext>
            </a:extLst>
          </p:cNvPr>
          <p:cNvSpPr/>
          <p:nvPr/>
        </p:nvSpPr>
        <p:spPr>
          <a:xfrm rot="10800000">
            <a:off x="8021321" y="3309709"/>
            <a:ext cx="1391688" cy="851903"/>
          </a:xfrm>
          <a:prstGeom prst="notchedRightArrow">
            <a:avLst/>
          </a:prstGeom>
          <a:solidFill>
            <a:schemeClr val="accent6">
              <a:lumMod val="60000"/>
              <a:lumOff val="40000"/>
              <a:alpha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ru-RU">
              <a:solidFill>
                <a:prstClr val="white"/>
              </a:solidFill>
            </a:endParaRPr>
          </a:p>
        </p:txBody>
      </p:sp>
    </p:spTree>
    <p:extLst>
      <p:ext uri="{BB962C8B-B14F-4D97-AF65-F5344CB8AC3E}">
        <p14:creationId xmlns:p14="http://schemas.microsoft.com/office/powerpoint/2010/main" val="374631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righ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par>
                          <p:cTn id="15" fill="hold">
                            <p:stCondLst>
                              <p:cond delay="0"/>
                            </p:stCondLst>
                            <p:childTnLst>
                              <p:par>
                                <p:cTn id="16" presetID="22" presetClass="entr" presetSubtype="2"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right)">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fig1.png"/>
          <p:cNvPicPr>
            <a:picLocks noChangeAspect="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200000"/>
                    </a14:imgEffect>
                    <a14:imgEffect>
                      <a14:brightnessContrast contrast="20000"/>
                    </a14:imgEffect>
                  </a14:imgLayer>
                </a14:imgProps>
              </a:ext>
            </a:extLst>
          </a:blip>
          <a:stretch>
            <a:fillRect/>
          </a:stretch>
        </p:blipFill>
        <p:spPr>
          <a:xfrm>
            <a:off x="5951983" y="1061734"/>
            <a:ext cx="4613539" cy="3827495"/>
          </a:xfrm>
          <a:prstGeom prst="rect">
            <a:avLst/>
          </a:prstGeom>
          <a:ln>
            <a:solidFill>
              <a:schemeClr val="accent1"/>
            </a:solidFill>
          </a:ln>
        </p:spPr>
      </p:pic>
      <p:sp>
        <p:nvSpPr>
          <p:cNvPr id="55" name="Line 6"/>
          <p:cNvSpPr>
            <a:spLocks noChangeShapeType="1"/>
          </p:cNvSpPr>
          <p:nvPr/>
        </p:nvSpPr>
        <p:spPr bwMode="auto">
          <a:xfrm>
            <a:off x="8065687" y="2068717"/>
            <a:ext cx="1273324" cy="1509056"/>
          </a:xfrm>
          <a:custGeom>
            <a:avLst/>
            <a:gdLst>
              <a:gd name="connsiteX0" fmla="*/ 0 w 152354"/>
              <a:gd name="connsiteY0" fmla="*/ 0 h 186407"/>
              <a:gd name="connsiteX1" fmla="*/ 152354 w 152354"/>
              <a:gd name="connsiteY1" fmla="*/ 186407 h 186407"/>
              <a:gd name="connsiteX0" fmla="*/ 0 w 387843"/>
              <a:gd name="connsiteY0" fmla="*/ 0 h 409370"/>
              <a:gd name="connsiteX1" fmla="*/ 387843 w 387843"/>
              <a:gd name="connsiteY1" fmla="*/ 409370 h 409370"/>
              <a:gd name="connsiteX0" fmla="*/ 0 w 407884"/>
              <a:gd name="connsiteY0" fmla="*/ 0 h 429411"/>
              <a:gd name="connsiteX1" fmla="*/ 407884 w 407884"/>
              <a:gd name="connsiteY1" fmla="*/ 429411 h 429411"/>
              <a:gd name="connsiteX0" fmla="*/ 0 w 387843"/>
              <a:gd name="connsiteY0" fmla="*/ 0 h 414380"/>
              <a:gd name="connsiteX1" fmla="*/ 387843 w 387843"/>
              <a:gd name="connsiteY1" fmla="*/ 414380 h 414380"/>
              <a:gd name="connsiteX0" fmla="*/ 0 w 457989"/>
              <a:gd name="connsiteY0" fmla="*/ 0 h 479516"/>
              <a:gd name="connsiteX1" fmla="*/ 457989 w 457989"/>
              <a:gd name="connsiteY1" fmla="*/ 479516 h 479516"/>
              <a:gd name="connsiteX0" fmla="*/ 20121 w 478110"/>
              <a:gd name="connsiteY0" fmla="*/ 0 h 479516"/>
              <a:gd name="connsiteX1" fmla="*/ 478110 w 478110"/>
              <a:gd name="connsiteY1" fmla="*/ 479516 h 479516"/>
              <a:gd name="connsiteX0" fmla="*/ 15731 w 649084"/>
              <a:gd name="connsiteY0" fmla="*/ 0 h 594755"/>
              <a:gd name="connsiteX1" fmla="*/ 649084 w 649084"/>
              <a:gd name="connsiteY1" fmla="*/ 594755 h 594755"/>
              <a:gd name="connsiteX0" fmla="*/ 0 w 633353"/>
              <a:gd name="connsiteY0" fmla="*/ 0 h 594755"/>
              <a:gd name="connsiteX1" fmla="*/ 633353 w 633353"/>
              <a:gd name="connsiteY1" fmla="*/ 594755 h 594755"/>
              <a:gd name="connsiteX0" fmla="*/ 0 w 1036691"/>
              <a:gd name="connsiteY0" fmla="*/ 0 h 767614"/>
              <a:gd name="connsiteX1" fmla="*/ 1036691 w 1036691"/>
              <a:gd name="connsiteY1" fmla="*/ 767614 h 767614"/>
              <a:gd name="connsiteX0" fmla="*/ 0 w 1036691"/>
              <a:gd name="connsiteY0" fmla="*/ 0 h 767614"/>
              <a:gd name="connsiteX1" fmla="*/ 1036691 w 1036691"/>
              <a:gd name="connsiteY1" fmla="*/ 767614 h 767614"/>
              <a:gd name="connsiteX0" fmla="*/ 0 w 933821"/>
              <a:gd name="connsiteY0" fmla="*/ 0 h 657124"/>
              <a:gd name="connsiteX1" fmla="*/ 933821 w 933821"/>
              <a:gd name="connsiteY1" fmla="*/ 657124 h 657124"/>
              <a:gd name="connsiteX0" fmla="*/ 0 w 1017641"/>
              <a:gd name="connsiteY0" fmla="*/ 0 h 748564"/>
              <a:gd name="connsiteX1" fmla="*/ 1017641 w 1017641"/>
              <a:gd name="connsiteY1" fmla="*/ 748564 h 748564"/>
              <a:gd name="connsiteX0" fmla="*/ 0 w 1017641"/>
              <a:gd name="connsiteY0" fmla="*/ 7810 h 756374"/>
              <a:gd name="connsiteX1" fmla="*/ 5592 w 1017641"/>
              <a:gd name="connsiteY1" fmla="*/ 0 h 756374"/>
              <a:gd name="connsiteX2" fmla="*/ 1017641 w 1017641"/>
              <a:gd name="connsiteY2" fmla="*/ 756374 h 756374"/>
              <a:gd name="connsiteX0" fmla="*/ 0 w 1017641"/>
              <a:gd name="connsiteY0" fmla="*/ 0 h 748564"/>
              <a:gd name="connsiteX1" fmla="*/ 193851 w 1017641"/>
              <a:gd name="connsiteY1" fmla="*/ 33754 h 748564"/>
              <a:gd name="connsiteX2" fmla="*/ 1017641 w 1017641"/>
              <a:gd name="connsiteY2" fmla="*/ 748564 h 748564"/>
              <a:gd name="connsiteX0" fmla="*/ 0 w 1171671"/>
              <a:gd name="connsiteY0" fmla="*/ 0 h 878145"/>
              <a:gd name="connsiteX1" fmla="*/ 347881 w 1171671"/>
              <a:gd name="connsiteY1" fmla="*/ 163335 h 878145"/>
              <a:gd name="connsiteX2" fmla="*/ 1171671 w 1171671"/>
              <a:gd name="connsiteY2" fmla="*/ 878145 h 878145"/>
              <a:gd name="connsiteX0" fmla="*/ 0 w 1171671"/>
              <a:gd name="connsiteY0" fmla="*/ 0 h 878145"/>
              <a:gd name="connsiteX1" fmla="*/ 347881 w 1171671"/>
              <a:gd name="connsiteY1" fmla="*/ 163335 h 878145"/>
              <a:gd name="connsiteX2" fmla="*/ 1171671 w 1171671"/>
              <a:gd name="connsiteY2" fmla="*/ 878145 h 878145"/>
              <a:gd name="connsiteX0" fmla="*/ 0 w 1171671"/>
              <a:gd name="connsiteY0" fmla="*/ 0 h 878145"/>
              <a:gd name="connsiteX1" fmla="*/ 210965 w 1171671"/>
              <a:gd name="connsiteY1" fmla="*/ 138885 h 878145"/>
              <a:gd name="connsiteX2" fmla="*/ 1171671 w 1171671"/>
              <a:gd name="connsiteY2" fmla="*/ 878145 h 878145"/>
              <a:gd name="connsiteX0" fmla="*/ 0 w 1171671"/>
              <a:gd name="connsiteY0" fmla="*/ 0 h 878145"/>
              <a:gd name="connsiteX1" fmla="*/ 210965 w 1171671"/>
              <a:gd name="connsiteY1" fmla="*/ 138885 h 878145"/>
              <a:gd name="connsiteX2" fmla="*/ 1171671 w 1171671"/>
              <a:gd name="connsiteY2" fmla="*/ 878145 h 878145"/>
              <a:gd name="connsiteX0" fmla="*/ 0 w 1101525"/>
              <a:gd name="connsiteY0" fmla="*/ 0 h 995890"/>
              <a:gd name="connsiteX1" fmla="*/ 140819 w 1101525"/>
              <a:gd name="connsiteY1" fmla="*/ 256630 h 995890"/>
              <a:gd name="connsiteX2" fmla="*/ 1101525 w 1101525"/>
              <a:gd name="connsiteY2" fmla="*/ 995890 h 995890"/>
              <a:gd name="connsiteX0" fmla="*/ 53602 w 1155127"/>
              <a:gd name="connsiteY0" fmla="*/ 0 h 995890"/>
              <a:gd name="connsiteX1" fmla="*/ 194421 w 1155127"/>
              <a:gd name="connsiteY1" fmla="*/ 256630 h 995890"/>
              <a:gd name="connsiteX2" fmla="*/ 1155127 w 1155127"/>
              <a:gd name="connsiteY2" fmla="*/ 995890 h 995890"/>
              <a:gd name="connsiteX0" fmla="*/ 53148 w 1157179"/>
              <a:gd name="connsiteY0" fmla="*/ 0 h 990879"/>
              <a:gd name="connsiteX1" fmla="*/ 196473 w 1157179"/>
              <a:gd name="connsiteY1" fmla="*/ 251619 h 990879"/>
              <a:gd name="connsiteX2" fmla="*/ 1157179 w 1157179"/>
              <a:gd name="connsiteY2" fmla="*/ 990879 h 990879"/>
              <a:gd name="connsiteX0" fmla="*/ 53148 w 1157179"/>
              <a:gd name="connsiteY0" fmla="*/ 0 h 990879"/>
              <a:gd name="connsiteX1" fmla="*/ 196473 w 1157179"/>
              <a:gd name="connsiteY1" fmla="*/ 251619 h 990879"/>
              <a:gd name="connsiteX2" fmla="*/ 1157179 w 1157179"/>
              <a:gd name="connsiteY2" fmla="*/ 990879 h 990879"/>
              <a:gd name="connsiteX0" fmla="*/ 17603 w 1121634"/>
              <a:gd name="connsiteY0" fmla="*/ 14378 h 1005257"/>
              <a:gd name="connsiteX1" fmla="*/ 9002 w 1121634"/>
              <a:gd name="connsiteY1" fmla="*/ 19972 h 1005257"/>
              <a:gd name="connsiteX2" fmla="*/ 160928 w 1121634"/>
              <a:gd name="connsiteY2" fmla="*/ 265997 h 1005257"/>
              <a:gd name="connsiteX3" fmla="*/ 1121634 w 1121634"/>
              <a:gd name="connsiteY3" fmla="*/ 1005257 h 1005257"/>
              <a:gd name="connsiteX0" fmla="*/ 44196 w 1148227"/>
              <a:gd name="connsiteY0" fmla="*/ 0 h 990879"/>
              <a:gd name="connsiteX1" fmla="*/ 5532 w 1148227"/>
              <a:gd name="connsiteY1" fmla="*/ 90771 h 990879"/>
              <a:gd name="connsiteX2" fmla="*/ 187521 w 1148227"/>
              <a:gd name="connsiteY2" fmla="*/ 251619 h 990879"/>
              <a:gd name="connsiteX3" fmla="*/ 1148227 w 1148227"/>
              <a:gd name="connsiteY3" fmla="*/ 990879 h 990879"/>
              <a:gd name="connsiteX0" fmla="*/ 23902 w 1150480"/>
              <a:gd name="connsiteY0" fmla="*/ 0 h 1173759"/>
              <a:gd name="connsiteX1" fmla="*/ 7785 w 1150480"/>
              <a:gd name="connsiteY1" fmla="*/ 273651 h 1173759"/>
              <a:gd name="connsiteX2" fmla="*/ 189774 w 1150480"/>
              <a:gd name="connsiteY2" fmla="*/ 434499 h 1173759"/>
              <a:gd name="connsiteX3" fmla="*/ 1150480 w 1150480"/>
              <a:gd name="connsiteY3" fmla="*/ 1173759 h 1173759"/>
              <a:gd name="connsiteX0" fmla="*/ 58330 w 1184908"/>
              <a:gd name="connsiteY0" fmla="*/ 0 h 1173759"/>
              <a:gd name="connsiteX1" fmla="*/ 4635 w 1184908"/>
              <a:gd name="connsiteY1" fmla="*/ 296198 h 1173759"/>
              <a:gd name="connsiteX2" fmla="*/ 224202 w 1184908"/>
              <a:gd name="connsiteY2" fmla="*/ 434499 h 1173759"/>
              <a:gd name="connsiteX3" fmla="*/ 1184908 w 1184908"/>
              <a:gd name="connsiteY3" fmla="*/ 1173759 h 1173759"/>
              <a:gd name="connsiteX0" fmla="*/ 58330 w 1184908"/>
              <a:gd name="connsiteY0" fmla="*/ 0 h 1173759"/>
              <a:gd name="connsiteX1" fmla="*/ 4635 w 1184908"/>
              <a:gd name="connsiteY1" fmla="*/ 296198 h 1173759"/>
              <a:gd name="connsiteX2" fmla="*/ 224202 w 1184908"/>
              <a:gd name="connsiteY2" fmla="*/ 434499 h 1173759"/>
              <a:gd name="connsiteX3" fmla="*/ 1184908 w 1184908"/>
              <a:gd name="connsiteY3" fmla="*/ 1173759 h 1173759"/>
              <a:gd name="connsiteX0" fmla="*/ 64257 w 1190835"/>
              <a:gd name="connsiteY0" fmla="*/ 0 h 1173759"/>
              <a:gd name="connsiteX1" fmla="*/ 10562 w 1190835"/>
              <a:gd name="connsiteY1" fmla="*/ 296198 h 1173759"/>
              <a:gd name="connsiteX2" fmla="*/ 230129 w 1190835"/>
              <a:gd name="connsiteY2" fmla="*/ 434499 h 1173759"/>
              <a:gd name="connsiteX3" fmla="*/ 1190835 w 1190835"/>
              <a:gd name="connsiteY3" fmla="*/ 1173759 h 1173759"/>
              <a:gd name="connsiteX0" fmla="*/ 64257 w 1190835"/>
              <a:gd name="connsiteY0" fmla="*/ 0 h 1173759"/>
              <a:gd name="connsiteX1" fmla="*/ 10562 w 1190835"/>
              <a:gd name="connsiteY1" fmla="*/ 296198 h 1173759"/>
              <a:gd name="connsiteX2" fmla="*/ 230129 w 1190835"/>
              <a:gd name="connsiteY2" fmla="*/ 434499 h 1173759"/>
              <a:gd name="connsiteX3" fmla="*/ 1190835 w 1190835"/>
              <a:gd name="connsiteY3" fmla="*/ 1173759 h 1173759"/>
              <a:gd name="connsiteX0" fmla="*/ 57432 w 1184010"/>
              <a:gd name="connsiteY0" fmla="*/ 0 h 1173759"/>
              <a:gd name="connsiteX1" fmla="*/ 11253 w 1184010"/>
              <a:gd name="connsiteY1" fmla="*/ 258620 h 1173759"/>
              <a:gd name="connsiteX2" fmla="*/ 223304 w 1184010"/>
              <a:gd name="connsiteY2" fmla="*/ 434499 h 1173759"/>
              <a:gd name="connsiteX3" fmla="*/ 1184010 w 1184010"/>
              <a:gd name="connsiteY3" fmla="*/ 1173759 h 1173759"/>
              <a:gd name="connsiteX0" fmla="*/ 46179 w 1172757"/>
              <a:gd name="connsiteY0" fmla="*/ 0 h 1173759"/>
              <a:gd name="connsiteX1" fmla="*/ 0 w 1172757"/>
              <a:gd name="connsiteY1" fmla="*/ 258620 h 1173759"/>
              <a:gd name="connsiteX2" fmla="*/ 212051 w 1172757"/>
              <a:gd name="connsiteY2" fmla="*/ 434499 h 1173759"/>
              <a:gd name="connsiteX3" fmla="*/ 1172757 w 1172757"/>
              <a:gd name="connsiteY3" fmla="*/ 1173759 h 1173759"/>
              <a:gd name="connsiteX0" fmla="*/ 31148 w 1157726"/>
              <a:gd name="connsiteY0" fmla="*/ 0 h 1173759"/>
              <a:gd name="connsiteX1" fmla="*/ 0 w 1157726"/>
              <a:gd name="connsiteY1" fmla="*/ 266136 h 1173759"/>
              <a:gd name="connsiteX2" fmla="*/ 197020 w 1157726"/>
              <a:gd name="connsiteY2" fmla="*/ 434499 h 1173759"/>
              <a:gd name="connsiteX3" fmla="*/ 1157726 w 1157726"/>
              <a:gd name="connsiteY3" fmla="*/ 1173759 h 1173759"/>
              <a:gd name="connsiteX0" fmla="*/ 20 w 1126598"/>
              <a:gd name="connsiteY0" fmla="*/ 0 h 1173759"/>
              <a:gd name="connsiteX1" fmla="*/ 1440 w 1126598"/>
              <a:gd name="connsiteY1" fmla="*/ 221042 h 1173759"/>
              <a:gd name="connsiteX2" fmla="*/ 165892 w 1126598"/>
              <a:gd name="connsiteY2" fmla="*/ 434499 h 1173759"/>
              <a:gd name="connsiteX3" fmla="*/ 1126598 w 1126598"/>
              <a:gd name="connsiteY3" fmla="*/ 1173759 h 1173759"/>
              <a:gd name="connsiteX0" fmla="*/ 29059 w 1155637"/>
              <a:gd name="connsiteY0" fmla="*/ 0 h 1173759"/>
              <a:gd name="connsiteX1" fmla="*/ 30479 w 1155637"/>
              <a:gd name="connsiteY1" fmla="*/ 221042 h 1173759"/>
              <a:gd name="connsiteX2" fmla="*/ 194931 w 1155637"/>
              <a:gd name="connsiteY2" fmla="*/ 434499 h 1173759"/>
              <a:gd name="connsiteX3" fmla="*/ 1155637 w 1155637"/>
              <a:gd name="connsiteY3" fmla="*/ 1173759 h 1173759"/>
              <a:gd name="connsiteX0" fmla="*/ 7 w 1249340"/>
              <a:gd name="connsiteY0" fmla="*/ 0 h 1509457"/>
              <a:gd name="connsiteX1" fmla="*/ 124182 w 1249340"/>
              <a:gd name="connsiteY1" fmla="*/ 556740 h 1509457"/>
              <a:gd name="connsiteX2" fmla="*/ 288634 w 1249340"/>
              <a:gd name="connsiteY2" fmla="*/ 770197 h 1509457"/>
              <a:gd name="connsiteX3" fmla="*/ 1249340 w 1249340"/>
              <a:gd name="connsiteY3" fmla="*/ 1509457 h 1509457"/>
              <a:gd name="connsiteX0" fmla="*/ 7 w 1249340"/>
              <a:gd name="connsiteY0" fmla="*/ 0 h 1509457"/>
              <a:gd name="connsiteX1" fmla="*/ 121677 w 1249340"/>
              <a:gd name="connsiteY1" fmla="*/ 554234 h 1509457"/>
              <a:gd name="connsiteX2" fmla="*/ 288634 w 1249340"/>
              <a:gd name="connsiteY2" fmla="*/ 770197 h 1509457"/>
              <a:gd name="connsiteX3" fmla="*/ 1249340 w 1249340"/>
              <a:gd name="connsiteY3" fmla="*/ 1509457 h 1509457"/>
              <a:gd name="connsiteX0" fmla="*/ 9 w 1234311"/>
              <a:gd name="connsiteY0" fmla="*/ 0 h 1454342"/>
              <a:gd name="connsiteX1" fmla="*/ 106648 w 1234311"/>
              <a:gd name="connsiteY1" fmla="*/ 499119 h 1454342"/>
              <a:gd name="connsiteX2" fmla="*/ 273605 w 1234311"/>
              <a:gd name="connsiteY2" fmla="*/ 715082 h 1454342"/>
              <a:gd name="connsiteX3" fmla="*/ 1234311 w 1234311"/>
              <a:gd name="connsiteY3" fmla="*/ 1454342 h 1454342"/>
              <a:gd name="connsiteX0" fmla="*/ 68415 w 1157415"/>
              <a:gd name="connsiteY0" fmla="*/ 0 h 1499436"/>
              <a:gd name="connsiteX1" fmla="*/ 29752 w 1157415"/>
              <a:gd name="connsiteY1" fmla="*/ 544213 h 1499436"/>
              <a:gd name="connsiteX2" fmla="*/ 196709 w 1157415"/>
              <a:gd name="connsiteY2" fmla="*/ 760176 h 1499436"/>
              <a:gd name="connsiteX3" fmla="*/ 1157415 w 1157415"/>
              <a:gd name="connsiteY3" fmla="*/ 1499436 h 1499436"/>
              <a:gd name="connsiteX0" fmla="*/ 7 w 1259361"/>
              <a:gd name="connsiteY0" fmla="*/ 0 h 1516973"/>
              <a:gd name="connsiteX1" fmla="*/ 131698 w 1259361"/>
              <a:gd name="connsiteY1" fmla="*/ 561750 h 1516973"/>
              <a:gd name="connsiteX2" fmla="*/ 298655 w 1259361"/>
              <a:gd name="connsiteY2" fmla="*/ 777713 h 1516973"/>
              <a:gd name="connsiteX3" fmla="*/ 1259361 w 1259361"/>
              <a:gd name="connsiteY3"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4008 w 1259354"/>
              <a:gd name="connsiteY1" fmla="*/ 163423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61750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36698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54235 h 1516973"/>
              <a:gd name="connsiteX3" fmla="*/ 298648 w 1259354"/>
              <a:gd name="connsiteY3" fmla="*/ 777713 h 1516973"/>
              <a:gd name="connsiteX4" fmla="*/ 1259354 w 1259354"/>
              <a:gd name="connsiteY4" fmla="*/ 1516973 h 1516973"/>
              <a:gd name="connsiteX0" fmla="*/ 0 w 1259354"/>
              <a:gd name="connsiteY0" fmla="*/ 0 h 1516973"/>
              <a:gd name="connsiteX1" fmla="*/ 41503 w 1259354"/>
              <a:gd name="connsiteY1" fmla="*/ 173444 h 1516973"/>
              <a:gd name="connsiteX2" fmla="*/ 131691 w 1259354"/>
              <a:gd name="connsiteY2" fmla="*/ 554235 h 1516973"/>
              <a:gd name="connsiteX3" fmla="*/ 298648 w 1259354"/>
              <a:gd name="connsiteY3" fmla="*/ 777713 h 1516973"/>
              <a:gd name="connsiteX4" fmla="*/ 1259354 w 1259354"/>
              <a:gd name="connsiteY4" fmla="*/ 1516973 h 1516973"/>
              <a:gd name="connsiteX0" fmla="*/ 1093 w 1250426"/>
              <a:gd name="connsiteY0" fmla="*/ 0 h 1514468"/>
              <a:gd name="connsiteX1" fmla="*/ 32575 w 1250426"/>
              <a:gd name="connsiteY1" fmla="*/ 170939 h 1514468"/>
              <a:gd name="connsiteX2" fmla="*/ 122763 w 1250426"/>
              <a:gd name="connsiteY2" fmla="*/ 551730 h 1514468"/>
              <a:gd name="connsiteX3" fmla="*/ 289720 w 1250426"/>
              <a:gd name="connsiteY3" fmla="*/ 775208 h 1514468"/>
              <a:gd name="connsiteX4" fmla="*/ 1250426 w 1250426"/>
              <a:gd name="connsiteY4" fmla="*/ 1514468 h 1514468"/>
              <a:gd name="connsiteX0" fmla="*/ 13018 w 1262351"/>
              <a:gd name="connsiteY0" fmla="*/ 0 h 1514468"/>
              <a:gd name="connsiteX1" fmla="*/ 44500 w 1262351"/>
              <a:gd name="connsiteY1" fmla="*/ 170939 h 1514468"/>
              <a:gd name="connsiteX2" fmla="*/ 134688 w 1262351"/>
              <a:gd name="connsiteY2" fmla="*/ 551730 h 1514468"/>
              <a:gd name="connsiteX3" fmla="*/ 301645 w 1262351"/>
              <a:gd name="connsiteY3" fmla="*/ 775208 h 1514468"/>
              <a:gd name="connsiteX4" fmla="*/ 1262351 w 1262351"/>
              <a:gd name="connsiteY4" fmla="*/ 1514468 h 1514468"/>
              <a:gd name="connsiteX0" fmla="*/ 13018 w 1262351"/>
              <a:gd name="connsiteY0" fmla="*/ 0 h 1494426"/>
              <a:gd name="connsiteX1" fmla="*/ 44500 w 1262351"/>
              <a:gd name="connsiteY1" fmla="*/ 150897 h 1494426"/>
              <a:gd name="connsiteX2" fmla="*/ 134688 w 1262351"/>
              <a:gd name="connsiteY2" fmla="*/ 531688 h 1494426"/>
              <a:gd name="connsiteX3" fmla="*/ 301645 w 1262351"/>
              <a:gd name="connsiteY3" fmla="*/ 755166 h 1494426"/>
              <a:gd name="connsiteX4" fmla="*/ 1262351 w 1262351"/>
              <a:gd name="connsiteY4" fmla="*/ 1494426 h 1494426"/>
              <a:gd name="connsiteX0" fmla="*/ 13018 w 1273324"/>
              <a:gd name="connsiteY0" fmla="*/ 0 h 1498083"/>
              <a:gd name="connsiteX1" fmla="*/ 44500 w 1273324"/>
              <a:gd name="connsiteY1" fmla="*/ 150897 h 1498083"/>
              <a:gd name="connsiteX2" fmla="*/ 134688 w 1273324"/>
              <a:gd name="connsiteY2" fmla="*/ 531688 h 1498083"/>
              <a:gd name="connsiteX3" fmla="*/ 301645 w 1273324"/>
              <a:gd name="connsiteY3" fmla="*/ 755166 h 1498083"/>
              <a:gd name="connsiteX4" fmla="*/ 1273324 w 1273324"/>
              <a:gd name="connsiteY4" fmla="*/ 1498083 h 1498083"/>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 name="connsiteX0" fmla="*/ 13018 w 1273324"/>
              <a:gd name="connsiteY0" fmla="*/ 0 h 1509056"/>
              <a:gd name="connsiteX1" fmla="*/ 44500 w 1273324"/>
              <a:gd name="connsiteY1" fmla="*/ 150897 h 1509056"/>
              <a:gd name="connsiteX2" fmla="*/ 134688 w 1273324"/>
              <a:gd name="connsiteY2" fmla="*/ 531688 h 1509056"/>
              <a:gd name="connsiteX3" fmla="*/ 301645 w 1273324"/>
              <a:gd name="connsiteY3" fmla="*/ 755166 h 1509056"/>
              <a:gd name="connsiteX4" fmla="*/ 1273324 w 1273324"/>
              <a:gd name="connsiteY4" fmla="*/ 1509056 h 1509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324" h="1509056">
                <a:moveTo>
                  <a:pt x="13018" y="0"/>
                </a:moveTo>
                <a:cubicBezTo>
                  <a:pt x="-4700" y="86944"/>
                  <a:pt x="-12521" y="107377"/>
                  <a:pt x="44500" y="150897"/>
                </a:cubicBezTo>
                <a:cubicBezTo>
                  <a:pt x="144110" y="244522"/>
                  <a:pt x="197467" y="378785"/>
                  <a:pt x="134688" y="531688"/>
                </a:cubicBezTo>
                <a:cubicBezTo>
                  <a:pt x="88431" y="626234"/>
                  <a:pt x="66102" y="691160"/>
                  <a:pt x="301645" y="755166"/>
                </a:cubicBezTo>
                <a:cubicBezTo>
                  <a:pt x="845373" y="900268"/>
                  <a:pt x="1079892" y="1326219"/>
                  <a:pt x="1273324" y="1509056"/>
                </a:cubicBezTo>
              </a:path>
            </a:pathLst>
          </a:custGeom>
          <a:ln w="38100">
            <a:solidFill>
              <a:srgbClr val="3337D9"/>
            </a:solidFill>
            <a:headEnd/>
            <a:tailEnd type="stealth" w="lg" len="lg"/>
          </a:ln>
        </p:spPr>
        <p:style>
          <a:lnRef idx="3">
            <a:schemeClr val="accent4"/>
          </a:lnRef>
          <a:fillRef idx="0">
            <a:schemeClr val="accent4"/>
          </a:fillRef>
          <a:effectRef idx="2">
            <a:schemeClr val="accent4"/>
          </a:effectRef>
          <a:fontRef idx="minor">
            <a:schemeClr val="tx1"/>
          </a:fontRef>
        </p:style>
        <p:txBody>
          <a:bodyPr/>
          <a:lstStyle/>
          <a:p>
            <a:endParaRPr lang="ru-RU">
              <a:solidFill>
                <a:prstClr val="black"/>
              </a:solidFill>
            </a:endParaRPr>
          </a:p>
        </p:txBody>
      </p:sp>
      <p:sp>
        <p:nvSpPr>
          <p:cNvPr id="20" name="Line 6"/>
          <p:cNvSpPr>
            <a:spLocks noChangeShapeType="1"/>
          </p:cNvSpPr>
          <p:nvPr/>
        </p:nvSpPr>
        <p:spPr bwMode="auto">
          <a:xfrm flipH="1" flipV="1">
            <a:off x="7296665" y="2066743"/>
            <a:ext cx="1683513" cy="2088144"/>
          </a:xfrm>
          <a:custGeom>
            <a:avLst/>
            <a:gdLst>
              <a:gd name="connsiteX0" fmla="*/ 0 w 136988"/>
              <a:gd name="connsiteY0" fmla="*/ 0 h 10152"/>
              <a:gd name="connsiteX1" fmla="*/ 136988 w 136988"/>
              <a:gd name="connsiteY1" fmla="*/ 10152 h 10152"/>
              <a:gd name="connsiteX0" fmla="*/ 0 w 400125"/>
              <a:gd name="connsiteY0" fmla="*/ 16503 h 16844"/>
              <a:gd name="connsiteX1" fmla="*/ 400125 w 400125"/>
              <a:gd name="connsiteY1" fmla="*/ 341 h 16844"/>
              <a:gd name="connsiteX0" fmla="*/ 0 w 400125"/>
              <a:gd name="connsiteY0" fmla="*/ 16299 h 43544"/>
              <a:gd name="connsiteX1" fmla="*/ 223420 w 400125"/>
              <a:gd name="connsiteY1" fmla="*/ 40433 h 43544"/>
              <a:gd name="connsiteX2" fmla="*/ 400125 w 400125"/>
              <a:gd name="connsiteY2" fmla="*/ 137 h 43544"/>
              <a:gd name="connsiteX0" fmla="*/ 0 w 228675"/>
              <a:gd name="connsiteY0" fmla="*/ 109085 h 134583"/>
              <a:gd name="connsiteX1" fmla="*/ 223420 w 228675"/>
              <a:gd name="connsiteY1" fmla="*/ 133219 h 134583"/>
              <a:gd name="connsiteX2" fmla="*/ 228675 w 228675"/>
              <a:gd name="connsiteY2" fmla="*/ 55 h 134583"/>
              <a:gd name="connsiteX0" fmla="*/ 0 w 426319"/>
              <a:gd name="connsiteY0" fmla="*/ 23428 h 50394"/>
              <a:gd name="connsiteX1" fmla="*/ 223420 w 426319"/>
              <a:gd name="connsiteY1" fmla="*/ 47562 h 50394"/>
              <a:gd name="connsiteX2" fmla="*/ 426319 w 426319"/>
              <a:gd name="connsiteY2" fmla="*/ 123 h 50394"/>
              <a:gd name="connsiteX0" fmla="*/ 0 w 426319"/>
              <a:gd name="connsiteY0" fmla="*/ 23357 h 146394"/>
              <a:gd name="connsiteX1" fmla="*/ 140076 w 426319"/>
              <a:gd name="connsiteY1" fmla="*/ 145122 h 146394"/>
              <a:gd name="connsiteX2" fmla="*/ 426319 w 426319"/>
              <a:gd name="connsiteY2" fmla="*/ 52 h 146394"/>
              <a:gd name="connsiteX0" fmla="*/ 0 w 426319"/>
              <a:gd name="connsiteY0" fmla="*/ 23367 h 115718"/>
              <a:gd name="connsiteX1" fmla="*/ 209132 w 426319"/>
              <a:gd name="connsiteY1" fmla="*/ 114176 h 115718"/>
              <a:gd name="connsiteX2" fmla="*/ 426319 w 426319"/>
              <a:gd name="connsiteY2" fmla="*/ 62 h 115718"/>
              <a:gd name="connsiteX0" fmla="*/ 0 w 426319"/>
              <a:gd name="connsiteY0" fmla="*/ 23367 h 115718"/>
              <a:gd name="connsiteX1" fmla="*/ 209132 w 426319"/>
              <a:gd name="connsiteY1" fmla="*/ 114176 h 115718"/>
              <a:gd name="connsiteX2" fmla="*/ 426319 w 426319"/>
              <a:gd name="connsiteY2" fmla="*/ 62 h 115718"/>
              <a:gd name="connsiteX0" fmla="*/ 0 w 426319"/>
              <a:gd name="connsiteY0" fmla="*/ 36597 h 127406"/>
              <a:gd name="connsiteX1" fmla="*/ 209132 w 426319"/>
              <a:gd name="connsiteY1" fmla="*/ 127406 h 127406"/>
              <a:gd name="connsiteX2" fmla="*/ 426319 w 426319"/>
              <a:gd name="connsiteY2" fmla="*/ 13292 h 127406"/>
              <a:gd name="connsiteX0" fmla="*/ 0 w 426319"/>
              <a:gd name="connsiteY0" fmla="*/ 36597 h 135207"/>
              <a:gd name="connsiteX1" fmla="*/ 209132 w 426319"/>
              <a:gd name="connsiteY1" fmla="*/ 127406 h 135207"/>
              <a:gd name="connsiteX2" fmla="*/ 426319 w 426319"/>
              <a:gd name="connsiteY2" fmla="*/ 13292 h 135207"/>
              <a:gd name="connsiteX0" fmla="*/ 0 w 426319"/>
              <a:gd name="connsiteY0" fmla="*/ 23392 h 122002"/>
              <a:gd name="connsiteX1" fmla="*/ 209132 w 426319"/>
              <a:gd name="connsiteY1" fmla="*/ 114201 h 122002"/>
              <a:gd name="connsiteX2" fmla="*/ 426319 w 426319"/>
              <a:gd name="connsiteY2" fmla="*/ 87 h 122002"/>
              <a:gd name="connsiteX0" fmla="*/ 0 w 426319"/>
              <a:gd name="connsiteY0" fmla="*/ 23392 h 114617"/>
              <a:gd name="connsiteX1" fmla="*/ 209132 w 426319"/>
              <a:gd name="connsiteY1" fmla="*/ 114201 h 114617"/>
              <a:gd name="connsiteX2" fmla="*/ 426319 w 426319"/>
              <a:gd name="connsiteY2" fmla="*/ 87 h 114617"/>
              <a:gd name="connsiteX0" fmla="*/ 0 w 426319"/>
              <a:gd name="connsiteY0" fmla="*/ 23611 h 44264"/>
              <a:gd name="connsiteX1" fmla="*/ 175794 w 426319"/>
              <a:gd name="connsiteY1" fmla="*/ 42983 h 44264"/>
              <a:gd name="connsiteX2" fmla="*/ 426319 w 426319"/>
              <a:gd name="connsiteY2" fmla="*/ 306 h 44264"/>
              <a:gd name="connsiteX0" fmla="*/ 0 w 412031"/>
              <a:gd name="connsiteY0" fmla="*/ 92667 h 92667"/>
              <a:gd name="connsiteX1" fmla="*/ 161506 w 412031"/>
              <a:gd name="connsiteY1" fmla="*/ 42983 h 92667"/>
              <a:gd name="connsiteX2" fmla="*/ 412031 w 412031"/>
              <a:gd name="connsiteY2" fmla="*/ 306 h 92667"/>
              <a:gd name="connsiteX0" fmla="*/ 0 w 412031"/>
              <a:gd name="connsiteY0" fmla="*/ 92667 h 99460"/>
              <a:gd name="connsiteX1" fmla="*/ 161506 w 412031"/>
              <a:gd name="connsiteY1" fmla="*/ 42983 h 99460"/>
              <a:gd name="connsiteX2" fmla="*/ 412031 w 412031"/>
              <a:gd name="connsiteY2" fmla="*/ 306 h 99460"/>
              <a:gd name="connsiteX0" fmla="*/ 0 w 421556"/>
              <a:gd name="connsiteY0" fmla="*/ 35517 h 52953"/>
              <a:gd name="connsiteX1" fmla="*/ 171031 w 421556"/>
              <a:gd name="connsiteY1" fmla="*/ 42983 h 52953"/>
              <a:gd name="connsiteX2" fmla="*/ 421556 w 421556"/>
              <a:gd name="connsiteY2" fmla="*/ 306 h 52953"/>
              <a:gd name="connsiteX0" fmla="*/ 0 w 421556"/>
              <a:gd name="connsiteY0" fmla="*/ 35517 h 59930"/>
              <a:gd name="connsiteX1" fmla="*/ 171031 w 421556"/>
              <a:gd name="connsiteY1" fmla="*/ 42983 h 59930"/>
              <a:gd name="connsiteX2" fmla="*/ 421556 w 421556"/>
              <a:gd name="connsiteY2" fmla="*/ 306 h 59930"/>
              <a:gd name="connsiteX0" fmla="*/ 0 w 421556"/>
              <a:gd name="connsiteY0" fmla="*/ 35517 h 58911"/>
              <a:gd name="connsiteX1" fmla="*/ 171031 w 421556"/>
              <a:gd name="connsiteY1" fmla="*/ 42983 h 58911"/>
              <a:gd name="connsiteX2" fmla="*/ 421556 w 421556"/>
              <a:gd name="connsiteY2" fmla="*/ 306 h 58911"/>
              <a:gd name="connsiteX0" fmla="*/ 0 w 421556"/>
              <a:gd name="connsiteY0" fmla="*/ 35316 h 98851"/>
              <a:gd name="connsiteX1" fmla="*/ 185319 w 421556"/>
              <a:gd name="connsiteY1" fmla="*/ 97551 h 98851"/>
              <a:gd name="connsiteX2" fmla="*/ 421556 w 421556"/>
              <a:gd name="connsiteY2" fmla="*/ 105 h 98851"/>
              <a:gd name="connsiteX0" fmla="*/ 0 w 381075"/>
              <a:gd name="connsiteY0" fmla="*/ 49586 h 113121"/>
              <a:gd name="connsiteX1" fmla="*/ 185319 w 381075"/>
              <a:gd name="connsiteY1" fmla="*/ 111821 h 113121"/>
              <a:gd name="connsiteX2" fmla="*/ 381075 w 381075"/>
              <a:gd name="connsiteY2" fmla="*/ 88 h 113121"/>
              <a:gd name="connsiteX0" fmla="*/ 0 w 381075"/>
              <a:gd name="connsiteY0" fmla="*/ 49498 h 113033"/>
              <a:gd name="connsiteX1" fmla="*/ 185319 w 381075"/>
              <a:gd name="connsiteY1" fmla="*/ 111733 h 113033"/>
              <a:gd name="connsiteX2" fmla="*/ 381075 w 381075"/>
              <a:gd name="connsiteY2" fmla="*/ 0 h 113033"/>
              <a:gd name="connsiteX0" fmla="*/ 0 w 400125"/>
              <a:gd name="connsiteY0" fmla="*/ 32830 h 96365"/>
              <a:gd name="connsiteX1" fmla="*/ 185319 w 400125"/>
              <a:gd name="connsiteY1" fmla="*/ 95065 h 96365"/>
              <a:gd name="connsiteX2" fmla="*/ 400125 w 400125"/>
              <a:gd name="connsiteY2" fmla="*/ 0 h 96365"/>
              <a:gd name="connsiteX0" fmla="*/ 0 w 400125"/>
              <a:gd name="connsiteY0" fmla="*/ 32830 h 96365"/>
              <a:gd name="connsiteX1" fmla="*/ 185319 w 400125"/>
              <a:gd name="connsiteY1" fmla="*/ 95065 h 96365"/>
              <a:gd name="connsiteX2" fmla="*/ 400125 w 400125"/>
              <a:gd name="connsiteY2" fmla="*/ 0 h 96365"/>
              <a:gd name="connsiteX0" fmla="*/ 0 w 400125"/>
              <a:gd name="connsiteY0" fmla="*/ 32830 h 54571"/>
              <a:gd name="connsiteX1" fmla="*/ 187700 w 400125"/>
              <a:gd name="connsiteY1" fmla="*/ 35534 h 54571"/>
              <a:gd name="connsiteX2" fmla="*/ 400125 w 400125"/>
              <a:gd name="connsiteY2" fmla="*/ 0 h 54571"/>
              <a:gd name="connsiteX0" fmla="*/ 0 w 400125"/>
              <a:gd name="connsiteY0" fmla="*/ 32830 h 65667"/>
              <a:gd name="connsiteX1" fmla="*/ 187700 w 400125"/>
              <a:gd name="connsiteY1" fmla="*/ 35534 h 65667"/>
              <a:gd name="connsiteX2" fmla="*/ 400125 w 400125"/>
              <a:gd name="connsiteY2" fmla="*/ 0 h 65667"/>
              <a:gd name="connsiteX0" fmla="*/ 0 w 400125"/>
              <a:gd name="connsiteY0" fmla="*/ 32830 h 65667"/>
              <a:gd name="connsiteX1" fmla="*/ 201988 w 400125"/>
              <a:gd name="connsiteY1" fmla="*/ 35534 h 65667"/>
              <a:gd name="connsiteX2" fmla="*/ 400125 w 400125"/>
              <a:gd name="connsiteY2" fmla="*/ 0 h 65667"/>
              <a:gd name="connsiteX0" fmla="*/ 0 w 400125"/>
              <a:gd name="connsiteY0" fmla="*/ 32830 h 50661"/>
              <a:gd name="connsiteX1" fmla="*/ 201988 w 400125"/>
              <a:gd name="connsiteY1" fmla="*/ 35534 h 50661"/>
              <a:gd name="connsiteX2" fmla="*/ 400125 w 400125"/>
              <a:gd name="connsiteY2" fmla="*/ 0 h 50661"/>
              <a:gd name="connsiteX0" fmla="*/ 0 w 414412"/>
              <a:gd name="connsiteY0" fmla="*/ 28067 h 48291"/>
              <a:gd name="connsiteX1" fmla="*/ 216275 w 414412"/>
              <a:gd name="connsiteY1" fmla="*/ 35534 h 48291"/>
              <a:gd name="connsiteX2" fmla="*/ 414412 w 414412"/>
              <a:gd name="connsiteY2" fmla="*/ 0 h 48291"/>
              <a:gd name="connsiteX0" fmla="*/ 0 w 414412"/>
              <a:gd name="connsiteY0" fmla="*/ 28067 h 48291"/>
              <a:gd name="connsiteX1" fmla="*/ 216275 w 414412"/>
              <a:gd name="connsiteY1" fmla="*/ 35534 h 48291"/>
              <a:gd name="connsiteX2" fmla="*/ 414412 w 414412"/>
              <a:gd name="connsiteY2" fmla="*/ 0 h 48291"/>
              <a:gd name="connsiteX0" fmla="*/ 0 w 412030"/>
              <a:gd name="connsiteY0" fmla="*/ 30449 h 49114"/>
              <a:gd name="connsiteX1" fmla="*/ 216275 w 412030"/>
              <a:gd name="connsiteY1" fmla="*/ 37916 h 49114"/>
              <a:gd name="connsiteX2" fmla="*/ 412030 w 412030"/>
              <a:gd name="connsiteY2" fmla="*/ 0 h 49114"/>
              <a:gd name="connsiteX0" fmla="*/ 0 w 412030"/>
              <a:gd name="connsiteY0" fmla="*/ 30449 h 43997"/>
              <a:gd name="connsiteX1" fmla="*/ 216275 w 412030"/>
              <a:gd name="connsiteY1" fmla="*/ 37916 h 43997"/>
              <a:gd name="connsiteX2" fmla="*/ 412030 w 412030"/>
              <a:gd name="connsiteY2" fmla="*/ 0 h 43997"/>
              <a:gd name="connsiteX0" fmla="*/ 0 w 423936"/>
              <a:gd name="connsiteY0" fmla="*/ 32830 h 44898"/>
              <a:gd name="connsiteX1" fmla="*/ 216275 w 423936"/>
              <a:gd name="connsiteY1" fmla="*/ 40297 h 44898"/>
              <a:gd name="connsiteX2" fmla="*/ 423936 w 423936"/>
              <a:gd name="connsiteY2" fmla="*/ 0 h 44898"/>
              <a:gd name="connsiteX0" fmla="*/ 0 w 423936"/>
              <a:gd name="connsiteY0" fmla="*/ 32830 h 43895"/>
              <a:gd name="connsiteX1" fmla="*/ 216275 w 423936"/>
              <a:gd name="connsiteY1" fmla="*/ 40297 h 43895"/>
              <a:gd name="connsiteX2" fmla="*/ 423936 w 423936"/>
              <a:gd name="connsiteY2" fmla="*/ 0 h 43895"/>
              <a:gd name="connsiteX0" fmla="*/ 0 w 423936"/>
              <a:gd name="connsiteY0" fmla="*/ 32830 h 45857"/>
              <a:gd name="connsiteX1" fmla="*/ 206750 w 423936"/>
              <a:gd name="connsiteY1" fmla="*/ 45059 h 45857"/>
              <a:gd name="connsiteX2" fmla="*/ 423936 w 423936"/>
              <a:gd name="connsiteY2" fmla="*/ 0 h 45857"/>
              <a:gd name="connsiteX0" fmla="*/ 0 w 423936"/>
              <a:gd name="connsiteY0" fmla="*/ 32830 h 58558"/>
              <a:gd name="connsiteX1" fmla="*/ 206750 w 423936"/>
              <a:gd name="connsiteY1" fmla="*/ 45059 h 58558"/>
              <a:gd name="connsiteX2" fmla="*/ 423936 w 423936"/>
              <a:gd name="connsiteY2" fmla="*/ 0 h 58558"/>
              <a:gd name="connsiteX0" fmla="*/ 0 w 423936"/>
              <a:gd name="connsiteY0" fmla="*/ 32830 h 45059"/>
              <a:gd name="connsiteX1" fmla="*/ 206750 w 423936"/>
              <a:gd name="connsiteY1" fmla="*/ 45059 h 45059"/>
              <a:gd name="connsiteX2" fmla="*/ 423936 w 423936"/>
              <a:gd name="connsiteY2" fmla="*/ 0 h 45059"/>
              <a:gd name="connsiteX0" fmla="*/ 0 w 423936"/>
              <a:gd name="connsiteY0" fmla="*/ 32830 h 166503"/>
              <a:gd name="connsiteX1" fmla="*/ 197225 w 423936"/>
              <a:gd name="connsiteY1" fmla="*/ 166503 h 166503"/>
              <a:gd name="connsiteX2" fmla="*/ 423936 w 423936"/>
              <a:gd name="connsiteY2" fmla="*/ 0 h 166503"/>
              <a:gd name="connsiteX0" fmla="*/ 0 w 423936"/>
              <a:gd name="connsiteY0" fmla="*/ 32830 h 133166"/>
              <a:gd name="connsiteX1" fmla="*/ 199606 w 423936"/>
              <a:gd name="connsiteY1" fmla="*/ 133166 h 133166"/>
              <a:gd name="connsiteX2" fmla="*/ 423936 w 423936"/>
              <a:gd name="connsiteY2" fmla="*/ 0 h 133166"/>
              <a:gd name="connsiteX0" fmla="*/ 0 w 423936"/>
              <a:gd name="connsiteY0" fmla="*/ 32830 h 133166"/>
              <a:gd name="connsiteX1" fmla="*/ 199606 w 423936"/>
              <a:gd name="connsiteY1" fmla="*/ 133166 h 133166"/>
              <a:gd name="connsiteX2" fmla="*/ 423936 w 423936"/>
              <a:gd name="connsiteY2" fmla="*/ 0 h 133166"/>
              <a:gd name="connsiteX0" fmla="*/ 0 w 390599"/>
              <a:gd name="connsiteY0" fmla="*/ 42355 h 142691"/>
              <a:gd name="connsiteX1" fmla="*/ 199606 w 390599"/>
              <a:gd name="connsiteY1" fmla="*/ 142691 h 142691"/>
              <a:gd name="connsiteX2" fmla="*/ 390599 w 390599"/>
              <a:gd name="connsiteY2" fmla="*/ 0 h 142691"/>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42986"/>
              <a:gd name="connsiteY0" fmla="*/ 0 h 100336"/>
              <a:gd name="connsiteX1" fmla="*/ 199606 w 442986"/>
              <a:gd name="connsiteY1" fmla="*/ 100336 h 100336"/>
              <a:gd name="connsiteX2" fmla="*/ 442986 w 442986"/>
              <a:gd name="connsiteY2" fmla="*/ 43370 h 100336"/>
              <a:gd name="connsiteX0" fmla="*/ 0 w 428698"/>
              <a:gd name="connsiteY0" fmla="*/ 0 h 90811"/>
              <a:gd name="connsiteX1" fmla="*/ 185318 w 428698"/>
              <a:gd name="connsiteY1" fmla="*/ 90811 h 90811"/>
              <a:gd name="connsiteX2" fmla="*/ 428698 w 428698"/>
              <a:gd name="connsiteY2" fmla="*/ 33845 h 90811"/>
              <a:gd name="connsiteX0" fmla="*/ 0 w 428698"/>
              <a:gd name="connsiteY0" fmla="*/ 0 h 90811"/>
              <a:gd name="connsiteX1" fmla="*/ 185318 w 428698"/>
              <a:gd name="connsiteY1" fmla="*/ 90811 h 90811"/>
              <a:gd name="connsiteX2" fmla="*/ 428698 w 428698"/>
              <a:gd name="connsiteY2" fmla="*/ 33845 h 90811"/>
              <a:gd name="connsiteX0" fmla="*/ 0 w 428698"/>
              <a:gd name="connsiteY0" fmla="*/ 0 h 48447"/>
              <a:gd name="connsiteX1" fmla="*/ 185318 w 428698"/>
              <a:gd name="connsiteY1" fmla="*/ 7467 h 48447"/>
              <a:gd name="connsiteX2" fmla="*/ 428698 w 428698"/>
              <a:gd name="connsiteY2" fmla="*/ 33845 h 48447"/>
              <a:gd name="connsiteX0" fmla="*/ 0 w 428698"/>
              <a:gd name="connsiteY0" fmla="*/ 4806 h 53253"/>
              <a:gd name="connsiteX1" fmla="*/ 185318 w 428698"/>
              <a:gd name="connsiteY1" fmla="*/ 12273 h 53253"/>
              <a:gd name="connsiteX2" fmla="*/ 428698 w 428698"/>
              <a:gd name="connsiteY2" fmla="*/ 38651 h 53253"/>
              <a:gd name="connsiteX0" fmla="*/ 0 w 428698"/>
              <a:gd name="connsiteY0" fmla="*/ 3359 h 51806"/>
              <a:gd name="connsiteX1" fmla="*/ 185318 w 428698"/>
              <a:gd name="connsiteY1" fmla="*/ 10826 h 51806"/>
              <a:gd name="connsiteX2" fmla="*/ 428698 w 428698"/>
              <a:gd name="connsiteY2" fmla="*/ 37204 h 51806"/>
              <a:gd name="connsiteX0" fmla="*/ 0 w 428698"/>
              <a:gd name="connsiteY0" fmla="*/ 0 h 48447"/>
              <a:gd name="connsiteX1" fmla="*/ 185318 w 428698"/>
              <a:gd name="connsiteY1" fmla="*/ 7467 h 48447"/>
              <a:gd name="connsiteX2" fmla="*/ 428698 w 428698"/>
              <a:gd name="connsiteY2" fmla="*/ 33845 h 48447"/>
              <a:gd name="connsiteX0" fmla="*/ 0 w 428698"/>
              <a:gd name="connsiteY0" fmla="*/ 0 h 49268"/>
              <a:gd name="connsiteX1" fmla="*/ 185318 w 428698"/>
              <a:gd name="connsiteY1" fmla="*/ 7467 h 49268"/>
              <a:gd name="connsiteX2" fmla="*/ 428698 w 428698"/>
              <a:gd name="connsiteY2" fmla="*/ 33845 h 49268"/>
              <a:gd name="connsiteX0" fmla="*/ 0 w 400123"/>
              <a:gd name="connsiteY0" fmla="*/ 37593 h 45060"/>
              <a:gd name="connsiteX1" fmla="*/ 185318 w 400123"/>
              <a:gd name="connsiteY1" fmla="*/ 45060 h 45060"/>
              <a:gd name="connsiteX2" fmla="*/ 400123 w 400123"/>
              <a:gd name="connsiteY2" fmla="*/ 0 h 45060"/>
              <a:gd name="connsiteX0" fmla="*/ 0 w 400123"/>
              <a:gd name="connsiteY0" fmla="*/ 37593 h 45060"/>
              <a:gd name="connsiteX1" fmla="*/ 185318 w 400123"/>
              <a:gd name="connsiteY1" fmla="*/ 45060 h 45060"/>
              <a:gd name="connsiteX2" fmla="*/ 400123 w 400123"/>
              <a:gd name="connsiteY2" fmla="*/ 0 h 45060"/>
              <a:gd name="connsiteX0" fmla="*/ 0 w 400123"/>
              <a:gd name="connsiteY0" fmla="*/ 37593 h 45060"/>
              <a:gd name="connsiteX1" fmla="*/ 185318 w 400123"/>
              <a:gd name="connsiteY1" fmla="*/ 45060 h 45060"/>
              <a:gd name="connsiteX2" fmla="*/ 400123 w 400123"/>
              <a:gd name="connsiteY2" fmla="*/ 0 h 45060"/>
              <a:gd name="connsiteX0" fmla="*/ 0 w 392979"/>
              <a:gd name="connsiteY0" fmla="*/ 23306 h 30773"/>
              <a:gd name="connsiteX1" fmla="*/ 185318 w 392979"/>
              <a:gd name="connsiteY1" fmla="*/ 30773 h 30773"/>
              <a:gd name="connsiteX2" fmla="*/ 392979 w 392979"/>
              <a:gd name="connsiteY2" fmla="*/ 0 h 30773"/>
              <a:gd name="connsiteX0" fmla="*/ 0 w 402504"/>
              <a:gd name="connsiteY0" fmla="*/ 23306 h 30773"/>
              <a:gd name="connsiteX1" fmla="*/ 185318 w 402504"/>
              <a:gd name="connsiteY1" fmla="*/ 30773 h 30773"/>
              <a:gd name="connsiteX2" fmla="*/ 402504 w 402504"/>
              <a:gd name="connsiteY2" fmla="*/ 0 h 30773"/>
              <a:gd name="connsiteX0" fmla="*/ 0 w 402504"/>
              <a:gd name="connsiteY0" fmla="*/ 30450 h 37917"/>
              <a:gd name="connsiteX1" fmla="*/ 185318 w 402504"/>
              <a:gd name="connsiteY1" fmla="*/ 37917 h 37917"/>
              <a:gd name="connsiteX2" fmla="*/ 402504 w 402504"/>
              <a:gd name="connsiteY2" fmla="*/ 0 h 37917"/>
              <a:gd name="connsiteX0" fmla="*/ 0 w 402504"/>
              <a:gd name="connsiteY0" fmla="*/ 30696 h 38163"/>
              <a:gd name="connsiteX1" fmla="*/ 185318 w 402504"/>
              <a:gd name="connsiteY1" fmla="*/ 38163 h 38163"/>
              <a:gd name="connsiteX2" fmla="*/ 402504 w 402504"/>
              <a:gd name="connsiteY2" fmla="*/ 246 h 38163"/>
              <a:gd name="connsiteX0" fmla="*/ 0 w 402504"/>
              <a:gd name="connsiteY0" fmla="*/ 30450 h 37917"/>
              <a:gd name="connsiteX1" fmla="*/ 185318 w 402504"/>
              <a:gd name="connsiteY1" fmla="*/ 37917 h 37917"/>
              <a:gd name="connsiteX2" fmla="*/ 402504 w 402504"/>
              <a:gd name="connsiteY2" fmla="*/ 0 h 37917"/>
              <a:gd name="connsiteX0" fmla="*/ 0 w 402504"/>
              <a:gd name="connsiteY0" fmla="*/ 30450 h 36029"/>
              <a:gd name="connsiteX1" fmla="*/ 140074 w 402504"/>
              <a:gd name="connsiteY1" fmla="*/ 35536 h 36029"/>
              <a:gd name="connsiteX2" fmla="*/ 402504 w 402504"/>
              <a:gd name="connsiteY2" fmla="*/ 0 h 36029"/>
              <a:gd name="connsiteX0" fmla="*/ 0 w 402504"/>
              <a:gd name="connsiteY0" fmla="*/ 30450 h 36672"/>
              <a:gd name="connsiteX1" fmla="*/ 140074 w 402504"/>
              <a:gd name="connsiteY1" fmla="*/ 35536 h 36672"/>
              <a:gd name="connsiteX2" fmla="*/ 402504 w 402504"/>
              <a:gd name="connsiteY2" fmla="*/ 0 h 36672"/>
              <a:gd name="connsiteX0" fmla="*/ 0 w 402504"/>
              <a:gd name="connsiteY0" fmla="*/ 30450 h 40415"/>
              <a:gd name="connsiteX1" fmla="*/ 140074 w 402504"/>
              <a:gd name="connsiteY1" fmla="*/ 35536 h 40415"/>
              <a:gd name="connsiteX2" fmla="*/ 402504 w 402504"/>
              <a:gd name="connsiteY2" fmla="*/ 0 h 40415"/>
              <a:gd name="connsiteX0" fmla="*/ 0 w 402504"/>
              <a:gd name="connsiteY0" fmla="*/ 30450 h 39466"/>
              <a:gd name="connsiteX1" fmla="*/ 166267 w 402504"/>
              <a:gd name="connsiteY1" fmla="*/ 33155 h 39466"/>
              <a:gd name="connsiteX2" fmla="*/ 402504 w 402504"/>
              <a:gd name="connsiteY2" fmla="*/ 0 h 39466"/>
              <a:gd name="connsiteX0" fmla="*/ 0 w 352498"/>
              <a:gd name="connsiteY0" fmla="*/ 32831 h 41051"/>
              <a:gd name="connsiteX1" fmla="*/ 116261 w 352498"/>
              <a:gd name="connsiteY1" fmla="*/ 33155 h 41051"/>
              <a:gd name="connsiteX2" fmla="*/ 352498 w 352498"/>
              <a:gd name="connsiteY2" fmla="*/ 0 h 41051"/>
              <a:gd name="connsiteX0" fmla="*/ 0 w 364405"/>
              <a:gd name="connsiteY0" fmla="*/ 32831 h 41051"/>
              <a:gd name="connsiteX1" fmla="*/ 128168 w 364405"/>
              <a:gd name="connsiteY1" fmla="*/ 33155 h 41051"/>
              <a:gd name="connsiteX2" fmla="*/ 364405 w 364405"/>
              <a:gd name="connsiteY2" fmla="*/ 0 h 41051"/>
              <a:gd name="connsiteX0" fmla="*/ 0 w 364405"/>
              <a:gd name="connsiteY0" fmla="*/ 32831 h 35018"/>
              <a:gd name="connsiteX1" fmla="*/ 128168 w 364405"/>
              <a:gd name="connsiteY1" fmla="*/ 33155 h 35018"/>
              <a:gd name="connsiteX2" fmla="*/ 364405 w 364405"/>
              <a:gd name="connsiteY2" fmla="*/ 0 h 35018"/>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75793 w 364405"/>
              <a:gd name="connsiteY1" fmla="*/ 30774 h 34026"/>
              <a:gd name="connsiteX2" fmla="*/ 364405 w 364405"/>
              <a:gd name="connsiteY2" fmla="*/ 0 h 34026"/>
              <a:gd name="connsiteX0" fmla="*/ 0 w 364405"/>
              <a:gd name="connsiteY0" fmla="*/ 32831 h 34026"/>
              <a:gd name="connsiteX1" fmla="*/ 118643 w 364405"/>
              <a:gd name="connsiteY1" fmla="*/ 30774 h 34026"/>
              <a:gd name="connsiteX2" fmla="*/ 364405 w 364405"/>
              <a:gd name="connsiteY2" fmla="*/ 0 h 34026"/>
              <a:gd name="connsiteX0" fmla="*/ 0 w 364405"/>
              <a:gd name="connsiteY0" fmla="*/ 32831 h 33375"/>
              <a:gd name="connsiteX1" fmla="*/ 121024 w 364405"/>
              <a:gd name="connsiteY1" fmla="*/ 26011 h 33375"/>
              <a:gd name="connsiteX2" fmla="*/ 364405 w 364405"/>
              <a:gd name="connsiteY2" fmla="*/ 0 h 33375"/>
              <a:gd name="connsiteX0" fmla="*/ 0 w 364405"/>
              <a:gd name="connsiteY0" fmla="*/ 32831 h 38738"/>
              <a:gd name="connsiteX1" fmla="*/ 121024 w 364405"/>
              <a:gd name="connsiteY1" fmla="*/ 37917 h 38738"/>
              <a:gd name="connsiteX2" fmla="*/ 364405 w 364405"/>
              <a:gd name="connsiteY2" fmla="*/ 0 h 38738"/>
              <a:gd name="connsiteX0" fmla="*/ 0 w 350118"/>
              <a:gd name="connsiteY0" fmla="*/ 28068 h 38429"/>
              <a:gd name="connsiteX1" fmla="*/ 106737 w 350118"/>
              <a:gd name="connsiteY1" fmla="*/ 37917 h 38429"/>
              <a:gd name="connsiteX2" fmla="*/ 350118 w 350118"/>
              <a:gd name="connsiteY2" fmla="*/ 0 h 38429"/>
              <a:gd name="connsiteX0" fmla="*/ 0 w 350118"/>
              <a:gd name="connsiteY0" fmla="*/ 28068 h 33975"/>
              <a:gd name="connsiteX1" fmla="*/ 118643 w 350118"/>
              <a:gd name="connsiteY1" fmla="*/ 33154 h 33975"/>
              <a:gd name="connsiteX2" fmla="*/ 350118 w 350118"/>
              <a:gd name="connsiteY2" fmla="*/ 0 h 33975"/>
              <a:gd name="connsiteX0" fmla="*/ 0 w 378693"/>
              <a:gd name="connsiteY0" fmla="*/ 28068 h 33975"/>
              <a:gd name="connsiteX1" fmla="*/ 147218 w 378693"/>
              <a:gd name="connsiteY1" fmla="*/ 33154 h 33975"/>
              <a:gd name="connsiteX2" fmla="*/ 378693 w 378693"/>
              <a:gd name="connsiteY2" fmla="*/ 0 h 33975"/>
              <a:gd name="connsiteX0" fmla="*/ 0 w 378693"/>
              <a:gd name="connsiteY0" fmla="*/ 28068 h 28435"/>
              <a:gd name="connsiteX1" fmla="*/ 175048 w 378693"/>
              <a:gd name="connsiteY1" fmla="*/ 17251 h 28435"/>
              <a:gd name="connsiteX2" fmla="*/ 378693 w 378693"/>
              <a:gd name="connsiteY2" fmla="*/ 0 h 28435"/>
              <a:gd name="connsiteX0" fmla="*/ 0 w 194520"/>
              <a:gd name="connsiteY0" fmla="*/ 346120 h 346487"/>
              <a:gd name="connsiteX1" fmla="*/ 175048 w 194520"/>
              <a:gd name="connsiteY1" fmla="*/ 335303 h 346487"/>
              <a:gd name="connsiteX2" fmla="*/ 112325 w 194520"/>
              <a:gd name="connsiteY2" fmla="*/ 0 h 346487"/>
              <a:gd name="connsiteX0" fmla="*/ 0 w 317748"/>
              <a:gd name="connsiteY0" fmla="*/ 346120 h 346487"/>
              <a:gd name="connsiteX1" fmla="*/ 175048 w 317748"/>
              <a:gd name="connsiteY1" fmla="*/ 335303 h 346487"/>
              <a:gd name="connsiteX2" fmla="*/ 112325 w 317748"/>
              <a:gd name="connsiteY2" fmla="*/ 0 h 346487"/>
              <a:gd name="connsiteX0" fmla="*/ 0 w 486613"/>
              <a:gd name="connsiteY0" fmla="*/ 346120 h 346213"/>
              <a:gd name="connsiteX1" fmla="*/ 445392 w 486613"/>
              <a:gd name="connsiteY1" fmla="*/ 299522 h 346213"/>
              <a:gd name="connsiteX2" fmla="*/ 112325 w 486613"/>
              <a:gd name="connsiteY2" fmla="*/ 0 h 346213"/>
              <a:gd name="connsiteX0" fmla="*/ 0 w 486613"/>
              <a:gd name="connsiteY0" fmla="*/ 346120 h 354844"/>
              <a:gd name="connsiteX1" fmla="*/ 445392 w 486613"/>
              <a:gd name="connsiteY1" fmla="*/ 299522 h 354844"/>
              <a:gd name="connsiteX2" fmla="*/ 112325 w 486613"/>
              <a:gd name="connsiteY2" fmla="*/ 0 h 354844"/>
              <a:gd name="connsiteX0" fmla="*/ 0 w 466495"/>
              <a:gd name="connsiteY0" fmla="*/ 346120 h 354844"/>
              <a:gd name="connsiteX1" fmla="*/ 445392 w 466495"/>
              <a:gd name="connsiteY1" fmla="*/ 299522 h 354844"/>
              <a:gd name="connsiteX2" fmla="*/ 112325 w 466495"/>
              <a:gd name="connsiteY2" fmla="*/ 0 h 354844"/>
              <a:gd name="connsiteX0" fmla="*/ 0 w 458413"/>
              <a:gd name="connsiteY0" fmla="*/ 346120 h 354844"/>
              <a:gd name="connsiteX1" fmla="*/ 445392 w 458413"/>
              <a:gd name="connsiteY1" fmla="*/ 299522 h 354844"/>
              <a:gd name="connsiteX2" fmla="*/ 112325 w 458413"/>
              <a:gd name="connsiteY2" fmla="*/ 0 h 354844"/>
              <a:gd name="connsiteX0" fmla="*/ 0 w 458413"/>
              <a:gd name="connsiteY0" fmla="*/ 346120 h 349986"/>
              <a:gd name="connsiteX1" fmla="*/ 445392 w 458413"/>
              <a:gd name="connsiteY1" fmla="*/ 299522 h 349986"/>
              <a:gd name="connsiteX2" fmla="*/ 112325 w 458413"/>
              <a:gd name="connsiteY2" fmla="*/ 0 h 349986"/>
              <a:gd name="connsiteX0" fmla="*/ 0 w 488315"/>
              <a:gd name="connsiteY0" fmla="*/ 346120 h 349986"/>
              <a:gd name="connsiteX1" fmla="*/ 445392 w 488315"/>
              <a:gd name="connsiteY1" fmla="*/ 299522 h 349986"/>
              <a:gd name="connsiteX2" fmla="*/ 112325 w 488315"/>
              <a:gd name="connsiteY2" fmla="*/ 0 h 349986"/>
              <a:gd name="connsiteX0" fmla="*/ 0 w 463229"/>
              <a:gd name="connsiteY0" fmla="*/ 346120 h 349986"/>
              <a:gd name="connsiteX1" fmla="*/ 445392 w 463229"/>
              <a:gd name="connsiteY1" fmla="*/ 299522 h 349986"/>
              <a:gd name="connsiteX2" fmla="*/ 112325 w 463229"/>
              <a:gd name="connsiteY2" fmla="*/ 0 h 349986"/>
              <a:gd name="connsiteX0" fmla="*/ 0 w 450331"/>
              <a:gd name="connsiteY0" fmla="*/ 346120 h 349986"/>
              <a:gd name="connsiteX1" fmla="*/ 445392 w 450331"/>
              <a:gd name="connsiteY1" fmla="*/ 299522 h 349986"/>
              <a:gd name="connsiteX2" fmla="*/ 112325 w 450331"/>
              <a:gd name="connsiteY2" fmla="*/ 0 h 349986"/>
              <a:gd name="connsiteX0" fmla="*/ 0 w 447249"/>
              <a:gd name="connsiteY0" fmla="*/ 346120 h 349986"/>
              <a:gd name="connsiteX1" fmla="*/ 445392 w 447249"/>
              <a:gd name="connsiteY1" fmla="*/ 299522 h 349986"/>
              <a:gd name="connsiteX2" fmla="*/ 112325 w 447249"/>
              <a:gd name="connsiteY2" fmla="*/ 0 h 349986"/>
              <a:gd name="connsiteX0" fmla="*/ 0 w 458272"/>
              <a:gd name="connsiteY0" fmla="*/ 346120 h 349986"/>
              <a:gd name="connsiteX1" fmla="*/ 445392 w 458272"/>
              <a:gd name="connsiteY1" fmla="*/ 299522 h 349986"/>
              <a:gd name="connsiteX2" fmla="*/ 112325 w 458272"/>
              <a:gd name="connsiteY2" fmla="*/ 0 h 349986"/>
              <a:gd name="connsiteX0" fmla="*/ 0 w 458272"/>
              <a:gd name="connsiteY0" fmla="*/ 346120 h 346568"/>
              <a:gd name="connsiteX1" fmla="*/ 445392 w 458272"/>
              <a:gd name="connsiteY1" fmla="*/ 299522 h 346568"/>
              <a:gd name="connsiteX2" fmla="*/ 112325 w 458272"/>
              <a:gd name="connsiteY2" fmla="*/ 0 h 346568"/>
              <a:gd name="connsiteX0" fmla="*/ 0 w 458272"/>
              <a:gd name="connsiteY0" fmla="*/ 346120 h 357641"/>
              <a:gd name="connsiteX1" fmla="*/ 445392 w 458272"/>
              <a:gd name="connsiteY1" fmla="*/ 299522 h 357641"/>
              <a:gd name="connsiteX2" fmla="*/ 112325 w 458272"/>
              <a:gd name="connsiteY2" fmla="*/ 0 h 357641"/>
              <a:gd name="connsiteX0" fmla="*/ 0 w 458272"/>
              <a:gd name="connsiteY0" fmla="*/ 346120 h 353991"/>
              <a:gd name="connsiteX1" fmla="*/ 445392 w 458272"/>
              <a:gd name="connsiteY1" fmla="*/ 299522 h 353991"/>
              <a:gd name="connsiteX2" fmla="*/ 112325 w 458272"/>
              <a:gd name="connsiteY2" fmla="*/ 0 h 353991"/>
              <a:gd name="connsiteX0" fmla="*/ 0 w 458272"/>
              <a:gd name="connsiteY0" fmla="*/ 346120 h 355529"/>
              <a:gd name="connsiteX1" fmla="*/ 445392 w 458272"/>
              <a:gd name="connsiteY1" fmla="*/ 299522 h 355529"/>
              <a:gd name="connsiteX2" fmla="*/ 112325 w 458272"/>
              <a:gd name="connsiteY2" fmla="*/ 0 h 355529"/>
              <a:gd name="connsiteX0" fmla="*/ 0 w 458272"/>
              <a:gd name="connsiteY0" fmla="*/ 346120 h 358976"/>
              <a:gd name="connsiteX1" fmla="*/ 445392 w 458272"/>
              <a:gd name="connsiteY1" fmla="*/ 299522 h 358976"/>
              <a:gd name="connsiteX2" fmla="*/ 112325 w 458272"/>
              <a:gd name="connsiteY2" fmla="*/ 0 h 358976"/>
              <a:gd name="connsiteX0" fmla="*/ 0 w 446733"/>
              <a:gd name="connsiteY0" fmla="*/ 346120 h 357497"/>
              <a:gd name="connsiteX1" fmla="*/ 433465 w 446733"/>
              <a:gd name="connsiteY1" fmla="*/ 291571 h 357497"/>
              <a:gd name="connsiteX2" fmla="*/ 112325 w 446733"/>
              <a:gd name="connsiteY2" fmla="*/ 0 h 357497"/>
              <a:gd name="connsiteX0" fmla="*/ 0 w 446733"/>
              <a:gd name="connsiteY0" fmla="*/ 346120 h 363904"/>
              <a:gd name="connsiteX1" fmla="*/ 433465 w 446733"/>
              <a:gd name="connsiteY1" fmla="*/ 291571 h 363904"/>
              <a:gd name="connsiteX2" fmla="*/ 112325 w 446733"/>
              <a:gd name="connsiteY2" fmla="*/ 0 h 363904"/>
              <a:gd name="connsiteX0" fmla="*/ 0 w 446733"/>
              <a:gd name="connsiteY0" fmla="*/ 346120 h 377977"/>
              <a:gd name="connsiteX1" fmla="*/ 433465 w 446733"/>
              <a:gd name="connsiteY1" fmla="*/ 291571 h 377977"/>
              <a:gd name="connsiteX2" fmla="*/ 112325 w 446733"/>
              <a:gd name="connsiteY2" fmla="*/ 0 h 377977"/>
              <a:gd name="connsiteX0" fmla="*/ 0 w 446733"/>
              <a:gd name="connsiteY0" fmla="*/ 346120 h 366785"/>
              <a:gd name="connsiteX1" fmla="*/ 257525 w 446733"/>
              <a:gd name="connsiteY1" fmla="*/ 364784 h 366785"/>
              <a:gd name="connsiteX2" fmla="*/ 433465 w 446733"/>
              <a:gd name="connsiteY2" fmla="*/ 291571 h 366785"/>
              <a:gd name="connsiteX3" fmla="*/ 112325 w 446733"/>
              <a:gd name="connsiteY3" fmla="*/ 0 h 366785"/>
              <a:gd name="connsiteX0" fmla="*/ 0 w 446733"/>
              <a:gd name="connsiteY0" fmla="*/ 346120 h 350180"/>
              <a:gd name="connsiteX1" fmla="*/ 229695 w 446733"/>
              <a:gd name="connsiteY1" fmla="*/ 344906 h 350180"/>
              <a:gd name="connsiteX2" fmla="*/ 433465 w 446733"/>
              <a:gd name="connsiteY2" fmla="*/ 291571 h 350180"/>
              <a:gd name="connsiteX3" fmla="*/ 112325 w 446733"/>
              <a:gd name="connsiteY3" fmla="*/ 0 h 350180"/>
              <a:gd name="connsiteX0" fmla="*/ 0 w 446733"/>
              <a:gd name="connsiteY0" fmla="*/ 346120 h 350180"/>
              <a:gd name="connsiteX1" fmla="*/ 229695 w 446733"/>
              <a:gd name="connsiteY1" fmla="*/ 344906 h 350180"/>
              <a:gd name="connsiteX2" fmla="*/ 433465 w 446733"/>
              <a:gd name="connsiteY2" fmla="*/ 291571 h 350180"/>
              <a:gd name="connsiteX3" fmla="*/ 112325 w 446733"/>
              <a:gd name="connsiteY3" fmla="*/ 0 h 350180"/>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55346"/>
              <a:gd name="connsiteX1" fmla="*/ 229695 w 446733"/>
              <a:gd name="connsiteY1" fmla="*/ 344906 h 355346"/>
              <a:gd name="connsiteX2" fmla="*/ 433465 w 446733"/>
              <a:gd name="connsiteY2" fmla="*/ 291571 h 355346"/>
              <a:gd name="connsiteX3" fmla="*/ 112325 w 446733"/>
              <a:gd name="connsiteY3" fmla="*/ 0 h 355346"/>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733"/>
              <a:gd name="connsiteY0" fmla="*/ 346120 h 360612"/>
              <a:gd name="connsiteX1" fmla="*/ 229695 w 446733"/>
              <a:gd name="connsiteY1" fmla="*/ 344906 h 360612"/>
              <a:gd name="connsiteX2" fmla="*/ 433465 w 446733"/>
              <a:gd name="connsiteY2" fmla="*/ 291571 h 360612"/>
              <a:gd name="connsiteX3" fmla="*/ 112325 w 446733"/>
              <a:gd name="connsiteY3" fmla="*/ 0 h 360612"/>
              <a:gd name="connsiteX0" fmla="*/ 0 w 446346"/>
              <a:gd name="connsiteY0" fmla="*/ 334214 h 348706"/>
              <a:gd name="connsiteX1" fmla="*/ 229695 w 446346"/>
              <a:gd name="connsiteY1" fmla="*/ 333000 h 348706"/>
              <a:gd name="connsiteX2" fmla="*/ 433465 w 446346"/>
              <a:gd name="connsiteY2" fmla="*/ 279665 h 348706"/>
              <a:gd name="connsiteX3" fmla="*/ 100419 w 446346"/>
              <a:gd name="connsiteY3" fmla="*/ 0 h 348706"/>
              <a:gd name="connsiteX0" fmla="*/ 0 w 446717"/>
              <a:gd name="connsiteY0" fmla="*/ 334214 h 348706"/>
              <a:gd name="connsiteX1" fmla="*/ 229695 w 446717"/>
              <a:gd name="connsiteY1" fmla="*/ 333000 h 348706"/>
              <a:gd name="connsiteX2" fmla="*/ 433465 w 446717"/>
              <a:gd name="connsiteY2" fmla="*/ 279665 h 348706"/>
              <a:gd name="connsiteX3" fmla="*/ 100419 w 446717"/>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8706"/>
              <a:gd name="connsiteX1" fmla="*/ 229695 w 446418"/>
              <a:gd name="connsiteY1" fmla="*/ 333000 h 348706"/>
              <a:gd name="connsiteX2" fmla="*/ 433465 w 446418"/>
              <a:gd name="connsiteY2" fmla="*/ 279665 h 348706"/>
              <a:gd name="connsiteX3" fmla="*/ 100419 w 446418"/>
              <a:gd name="connsiteY3" fmla="*/ 0 h 348706"/>
              <a:gd name="connsiteX0" fmla="*/ 0 w 446418"/>
              <a:gd name="connsiteY0" fmla="*/ 334214 h 346600"/>
              <a:gd name="connsiteX1" fmla="*/ 229695 w 446418"/>
              <a:gd name="connsiteY1" fmla="*/ 333000 h 346600"/>
              <a:gd name="connsiteX2" fmla="*/ 433465 w 446418"/>
              <a:gd name="connsiteY2" fmla="*/ 279665 h 346600"/>
              <a:gd name="connsiteX3" fmla="*/ 100419 w 446418"/>
              <a:gd name="connsiteY3" fmla="*/ 0 h 346600"/>
              <a:gd name="connsiteX0" fmla="*/ 0 w 446418"/>
              <a:gd name="connsiteY0" fmla="*/ 334214 h 346600"/>
              <a:gd name="connsiteX1" fmla="*/ 229695 w 446418"/>
              <a:gd name="connsiteY1" fmla="*/ 333000 h 346600"/>
              <a:gd name="connsiteX2" fmla="*/ 433465 w 446418"/>
              <a:gd name="connsiteY2" fmla="*/ 279665 h 346600"/>
              <a:gd name="connsiteX3" fmla="*/ 100419 w 446418"/>
              <a:gd name="connsiteY3" fmla="*/ 0 h 346600"/>
              <a:gd name="connsiteX0" fmla="*/ 0 w 451031"/>
              <a:gd name="connsiteY0" fmla="*/ 334214 h 346600"/>
              <a:gd name="connsiteX1" fmla="*/ 229695 w 451031"/>
              <a:gd name="connsiteY1" fmla="*/ 333000 h 346600"/>
              <a:gd name="connsiteX2" fmla="*/ 438228 w 451031"/>
              <a:gd name="connsiteY2" fmla="*/ 279665 h 346600"/>
              <a:gd name="connsiteX3" fmla="*/ 100419 w 451031"/>
              <a:gd name="connsiteY3" fmla="*/ 0 h 346600"/>
              <a:gd name="connsiteX0" fmla="*/ 0 w 451031"/>
              <a:gd name="connsiteY0" fmla="*/ 334214 h 346600"/>
              <a:gd name="connsiteX1" fmla="*/ 229695 w 451031"/>
              <a:gd name="connsiteY1" fmla="*/ 333000 h 346600"/>
              <a:gd name="connsiteX2" fmla="*/ 438228 w 451031"/>
              <a:gd name="connsiteY2" fmla="*/ 279665 h 346600"/>
              <a:gd name="connsiteX3" fmla="*/ 100419 w 451031"/>
              <a:gd name="connsiteY3" fmla="*/ 0 h 346600"/>
              <a:gd name="connsiteX0" fmla="*/ 0 w 447036"/>
              <a:gd name="connsiteY0" fmla="*/ 334214 h 346600"/>
              <a:gd name="connsiteX1" fmla="*/ 229695 w 447036"/>
              <a:gd name="connsiteY1" fmla="*/ 333000 h 346600"/>
              <a:gd name="connsiteX2" fmla="*/ 438228 w 447036"/>
              <a:gd name="connsiteY2" fmla="*/ 279665 h 346600"/>
              <a:gd name="connsiteX3" fmla="*/ 100419 w 447036"/>
              <a:gd name="connsiteY3" fmla="*/ 0 h 346600"/>
              <a:gd name="connsiteX0" fmla="*/ 0 w 442386"/>
              <a:gd name="connsiteY0" fmla="*/ 334214 h 346600"/>
              <a:gd name="connsiteX1" fmla="*/ 229695 w 442386"/>
              <a:gd name="connsiteY1" fmla="*/ 333000 h 346600"/>
              <a:gd name="connsiteX2" fmla="*/ 433466 w 442386"/>
              <a:gd name="connsiteY2" fmla="*/ 277283 h 346600"/>
              <a:gd name="connsiteX3" fmla="*/ 100419 w 442386"/>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6600"/>
              <a:gd name="connsiteX1" fmla="*/ 229695 w 458677"/>
              <a:gd name="connsiteY1" fmla="*/ 333000 h 346600"/>
              <a:gd name="connsiteX2" fmla="*/ 450135 w 458677"/>
              <a:gd name="connsiteY2" fmla="*/ 260614 h 346600"/>
              <a:gd name="connsiteX3" fmla="*/ 100419 w 458677"/>
              <a:gd name="connsiteY3" fmla="*/ 0 h 346600"/>
              <a:gd name="connsiteX0" fmla="*/ 0 w 458677"/>
              <a:gd name="connsiteY0" fmla="*/ 334214 h 340326"/>
              <a:gd name="connsiteX1" fmla="*/ 229695 w 458677"/>
              <a:gd name="connsiteY1" fmla="*/ 333000 h 340326"/>
              <a:gd name="connsiteX2" fmla="*/ 450135 w 458677"/>
              <a:gd name="connsiteY2" fmla="*/ 260614 h 340326"/>
              <a:gd name="connsiteX3" fmla="*/ 100419 w 458677"/>
              <a:gd name="connsiteY3" fmla="*/ 0 h 340326"/>
              <a:gd name="connsiteX0" fmla="*/ 0 w 764856"/>
              <a:gd name="connsiteY0" fmla="*/ 520404 h 520444"/>
              <a:gd name="connsiteX1" fmla="*/ 535874 w 764856"/>
              <a:gd name="connsiteY1" fmla="*/ 333000 h 520444"/>
              <a:gd name="connsiteX2" fmla="*/ 756314 w 764856"/>
              <a:gd name="connsiteY2" fmla="*/ 260614 h 520444"/>
              <a:gd name="connsiteX3" fmla="*/ 406598 w 764856"/>
              <a:gd name="connsiteY3" fmla="*/ 0 h 520444"/>
              <a:gd name="connsiteX0" fmla="*/ 0 w 764856"/>
              <a:gd name="connsiteY0" fmla="*/ 520404 h 520452"/>
              <a:gd name="connsiteX1" fmla="*/ 258658 w 764856"/>
              <a:gd name="connsiteY1" fmla="*/ 361963 h 520452"/>
              <a:gd name="connsiteX2" fmla="*/ 756314 w 764856"/>
              <a:gd name="connsiteY2" fmla="*/ 260614 h 520452"/>
              <a:gd name="connsiteX3" fmla="*/ 406598 w 764856"/>
              <a:gd name="connsiteY3" fmla="*/ 0 h 520452"/>
              <a:gd name="connsiteX0" fmla="*/ 0 w 764856"/>
              <a:gd name="connsiteY0" fmla="*/ 537186 h 537234"/>
              <a:gd name="connsiteX1" fmla="*/ 258658 w 764856"/>
              <a:gd name="connsiteY1" fmla="*/ 378745 h 537234"/>
              <a:gd name="connsiteX2" fmla="*/ 756314 w 764856"/>
              <a:gd name="connsiteY2" fmla="*/ 277396 h 537234"/>
              <a:gd name="connsiteX3" fmla="*/ 406598 w 764856"/>
              <a:gd name="connsiteY3" fmla="*/ 16782 h 537234"/>
              <a:gd name="connsiteX4" fmla="*/ 407899 w 764856"/>
              <a:gd name="connsiteY4" fmla="*/ 26280 h 537234"/>
              <a:gd name="connsiteX0" fmla="*/ 0 w 764856"/>
              <a:gd name="connsiteY0" fmla="*/ 742619 h 742667"/>
              <a:gd name="connsiteX1" fmla="*/ 258658 w 764856"/>
              <a:gd name="connsiteY1" fmla="*/ 584178 h 742667"/>
              <a:gd name="connsiteX2" fmla="*/ 756314 w 764856"/>
              <a:gd name="connsiteY2" fmla="*/ 482829 h 742667"/>
              <a:gd name="connsiteX3" fmla="*/ 406598 w 764856"/>
              <a:gd name="connsiteY3" fmla="*/ 222215 h 742667"/>
              <a:gd name="connsiteX4" fmla="*/ 374799 w 764856"/>
              <a:gd name="connsiteY4" fmla="*/ 10 h 742667"/>
              <a:gd name="connsiteX5" fmla="*/ 407899 w 764856"/>
              <a:gd name="connsiteY5" fmla="*/ 231713 h 742667"/>
              <a:gd name="connsiteX0" fmla="*/ 0 w 764856"/>
              <a:gd name="connsiteY0" fmla="*/ 924708 h 924756"/>
              <a:gd name="connsiteX1" fmla="*/ 258658 w 764856"/>
              <a:gd name="connsiteY1" fmla="*/ 766267 h 924756"/>
              <a:gd name="connsiteX2" fmla="*/ 756314 w 764856"/>
              <a:gd name="connsiteY2" fmla="*/ 664918 h 924756"/>
              <a:gd name="connsiteX3" fmla="*/ 406598 w 764856"/>
              <a:gd name="connsiteY3" fmla="*/ 404304 h 924756"/>
              <a:gd name="connsiteX4" fmla="*/ 374799 w 764856"/>
              <a:gd name="connsiteY4" fmla="*/ 182099 h 924756"/>
              <a:gd name="connsiteX5" fmla="*/ 47931 w 764856"/>
              <a:gd name="connsiteY5" fmla="*/ 47 h 924756"/>
              <a:gd name="connsiteX0" fmla="*/ 0 w 764856"/>
              <a:gd name="connsiteY0" fmla="*/ 1135699 h 1135747"/>
              <a:gd name="connsiteX1" fmla="*/ 258658 w 764856"/>
              <a:gd name="connsiteY1" fmla="*/ 977258 h 1135747"/>
              <a:gd name="connsiteX2" fmla="*/ 756314 w 764856"/>
              <a:gd name="connsiteY2" fmla="*/ 875909 h 1135747"/>
              <a:gd name="connsiteX3" fmla="*/ 406598 w 764856"/>
              <a:gd name="connsiteY3" fmla="*/ 615295 h 1135747"/>
              <a:gd name="connsiteX4" fmla="*/ 374799 w 764856"/>
              <a:gd name="connsiteY4" fmla="*/ 393090 h 1135747"/>
              <a:gd name="connsiteX5" fmla="*/ 490650 w 764856"/>
              <a:gd name="connsiteY5" fmla="*/ 22 h 1135747"/>
              <a:gd name="connsiteX0" fmla="*/ 0 w 764856"/>
              <a:gd name="connsiteY0" fmla="*/ 1135705 h 1135753"/>
              <a:gd name="connsiteX1" fmla="*/ 258658 w 764856"/>
              <a:gd name="connsiteY1" fmla="*/ 977264 h 1135753"/>
              <a:gd name="connsiteX2" fmla="*/ 756314 w 764856"/>
              <a:gd name="connsiteY2" fmla="*/ 875915 h 1135753"/>
              <a:gd name="connsiteX3" fmla="*/ 406598 w 764856"/>
              <a:gd name="connsiteY3" fmla="*/ 615301 h 1135753"/>
              <a:gd name="connsiteX4" fmla="*/ 420313 w 764856"/>
              <a:gd name="connsiteY4" fmla="*/ 302070 h 1135753"/>
              <a:gd name="connsiteX5" fmla="*/ 490650 w 764856"/>
              <a:gd name="connsiteY5" fmla="*/ 28 h 1135753"/>
              <a:gd name="connsiteX0" fmla="*/ 0 w 764856"/>
              <a:gd name="connsiteY0" fmla="*/ 1135715 h 1135763"/>
              <a:gd name="connsiteX1" fmla="*/ 258658 w 764856"/>
              <a:gd name="connsiteY1" fmla="*/ 977274 h 1135763"/>
              <a:gd name="connsiteX2" fmla="*/ 756314 w 764856"/>
              <a:gd name="connsiteY2" fmla="*/ 875925 h 1135763"/>
              <a:gd name="connsiteX3" fmla="*/ 406598 w 764856"/>
              <a:gd name="connsiteY3" fmla="*/ 615311 h 1135763"/>
              <a:gd name="connsiteX4" fmla="*/ 412038 w 764856"/>
              <a:gd name="connsiteY4" fmla="*/ 223467 h 1135763"/>
              <a:gd name="connsiteX5" fmla="*/ 490650 w 764856"/>
              <a:gd name="connsiteY5" fmla="*/ 38 h 1135763"/>
              <a:gd name="connsiteX0" fmla="*/ 0 w 765039"/>
              <a:gd name="connsiteY0" fmla="*/ 1135715 h 1135763"/>
              <a:gd name="connsiteX1" fmla="*/ 258658 w 765039"/>
              <a:gd name="connsiteY1" fmla="*/ 977274 h 1135763"/>
              <a:gd name="connsiteX2" fmla="*/ 756314 w 765039"/>
              <a:gd name="connsiteY2" fmla="*/ 875925 h 1135763"/>
              <a:gd name="connsiteX3" fmla="*/ 414873 w 765039"/>
              <a:gd name="connsiteY3" fmla="*/ 611174 h 1135763"/>
              <a:gd name="connsiteX4" fmla="*/ 412038 w 765039"/>
              <a:gd name="connsiteY4" fmla="*/ 223467 h 1135763"/>
              <a:gd name="connsiteX5" fmla="*/ 490650 w 765039"/>
              <a:gd name="connsiteY5" fmla="*/ 38 h 1135763"/>
              <a:gd name="connsiteX0" fmla="*/ 0 w 765039"/>
              <a:gd name="connsiteY0" fmla="*/ 1135715 h 1135763"/>
              <a:gd name="connsiteX1" fmla="*/ 258658 w 765039"/>
              <a:gd name="connsiteY1" fmla="*/ 977274 h 1135763"/>
              <a:gd name="connsiteX2" fmla="*/ 756314 w 765039"/>
              <a:gd name="connsiteY2" fmla="*/ 875925 h 1135763"/>
              <a:gd name="connsiteX3" fmla="*/ 414873 w 765039"/>
              <a:gd name="connsiteY3" fmla="*/ 611174 h 1135763"/>
              <a:gd name="connsiteX4" fmla="*/ 412038 w 765039"/>
              <a:gd name="connsiteY4" fmla="*/ 223467 h 1135763"/>
              <a:gd name="connsiteX5" fmla="*/ 490650 w 765039"/>
              <a:gd name="connsiteY5" fmla="*/ 38 h 1135763"/>
              <a:gd name="connsiteX0" fmla="*/ 0 w 765039"/>
              <a:gd name="connsiteY0" fmla="*/ 1354986 h 1355034"/>
              <a:gd name="connsiteX1" fmla="*/ 258658 w 765039"/>
              <a:gd name="connsiteY1" fmla="*/ 1196545 h 1355034"/>
              <a:gd name="connsiteX2" fmla="*/ 756314 w 765039"/>
              <a:gd name="connsiteY2" fmla="*/ 1095196 h 1355034"/>
              <a:gd name="connsiteX3" fmla="*/ 414873 w 765039"/>
              <a:gd name="connsiteY3" fmla="*/ 830445 h 1355034"/>
              <a:gd name="connsiteX4" fmla="*/ 412038 w 765039"/>
              <a:gd name="connsiteY4" fmla="*/ 442738 h 1355034"/>
              <a:gd name="connsiteX5" fmla="*/ 449275 w 765039"/>
              <a:gd name="connsiteY5" fmla="*/ 19 h 1355034"/>
              <a:gd name="connsiteX0" fmla="*/ 0 w 765039"/>
              <a:gd name="connsiteY0" fmla="*/ 1388085 h 1388133"/>
              <a:gd name="connsiteX1" fmla="*/ 258658 w 765039"/>
              <a:gd name="connsiteY1" fmla="*/ 1229644 h 1388133"/>
              <a:gd name="connsiteX2" fmla="*/ 756314 w 765039"/>
              <a:gd name="connsiteY2" fmla="*/ 1128295 h 1388133"/>
              <a:gd name="connsiteX3" fmla="*/ 414873 w 765039"/>
              <a:gd name="connsiteY3" fmla="*/ 863544 h 1388133"/>
              <a:gd name="connsiteX4" fmla="*/ 412038 w 765039"/>
              <a:gd name="connsiteY4" fmla="*/ 475837 h 1388133"/>
              <a:gd name="connsiteX5" fmla="*/ 490651 w 765039"/>
              <a:gd name="connsiteY5" fmla="*/ 18 h 1388133"/>
              <a:gd name="connsiteX0" fmla="*/ 427893 w 1192932"/>
              <a:gd name="connsiteY0" fmla="*/ 1516345 h 1516393"/>
              <a:gd name="connsiteX1" fmla="*/ 686551 w 1192932"/>
              <a:gd name="connsiteY1" fmla="*/ 1357904 h 1516393"/>
              <a:gd name="connsiteX2" fmla="*/ 1184207 w 1192932"/>
              <a:gd name="connsiteY2" fmla="*/ 1256555 h 1516393"/>
              <a:gd name="connsiteX3" fmla="*/ 842766 w 1192932"/>
              <a:gd name="connsiteY3" fmla="*/ 991804 h 1516393"/>
              <a:gd name="connsiteX4" fmla="*/ 839931 w 1192932"/>
              <a:gd name="connsiteY4" fmla="*/ 604097 h 1516393"/>
              <a:gd name="connsiteX5" fmla="*/ 6 w 1192932"/>
              <a:gd name="connsiteY5" fmla="*/ 14 h 1516393"/>
              <a:gd name="connsiteX0" fmla="*/ 891297 w 1656336"/>
              <a:gd name="connsiteY0" fmla="*/ 2079046 h 2079094"/>
              <a:gd name="connsiteX1" fmla="*/ 1149955 w 1656336"/>
              <a:gd name="connsiteY1" fmla="*/ 1920605 h 2079094"/>
              <a:gd name="connsiteX2" fmla="*/ 1647611 w 1656336"/>
              <a:gd name="connsiteY2" fmla="*/ 1819256 h 2079094"/>
              <a:gd name="connsiteX3" fmla="*/ 1306170 w 1656336"/>
              <a:gd name="connsiteY3" fmla="*/ 1554505 h 2079094"/>
              <a:gd name="connsiteX4" fmla="*/ 1303335 w 1656336"/>
              <a:gd name="connsiteY4" fmla="*/ 1166798 h 2079094"/>
              <a:gd name="connsiteX5" fmla="*/ 4 w 1656336"/>
              <a:gd name="connsiteY5" fmla="*/ 7 h 2079094"/>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336"/>
              <a:gd name="connsiteY0" fmla="*/ 2079047 h 2079095"/>
              <a:gd name="connsiteX1" fmla="*/ 1149955 w 1656336"/>
              <a:gd name="connsiteY1" fmla="*/ 1920606 h 2079095"/>
              <a:gd name="connsiteX2" fmla="*/ 1647611 w 1656336"/>
              <a:gd name="connsiteY2" fmla="*/ 1819257 h 2079095"/>
              <a:gd name="connsiteX3" fmla="*/ 1306170 w 1656336"/>
              <a:gd name="connsiteY3" fmla="*/ 1554506 h 2079095"/>
              <a:gd name="connsiteX4" fmla="*/ 1299198 w 1656336"/>
              <a:gd name="connsiteY4" fmla="*/ 1034398 h 2079095"/>
              <a:gd name="connsiteX5" fmla="*/ 4 w 1656336"/>
              <a:gd name="connsiteY5" fmla="*/ 8 h 2079095"/>
              <a:gd name="connsiteX0" fmla="*/ 891297 w 1656728"/>
              <a:gd name="connsiteY0" fmla="*/ 2079047 h 2079095"/>
              <a:gd name="connsiteX1" fmla="*/ 1149955 w 1656728"/>
              <a:gd name="connsiteY1" fmla="*/ 1920606 h 2079095"/>
              <a:gd name="connsiteX2" fmla="*/ 1647611 w 1656728"/>
              <a:gd name="connsiteY2" fmla="*/ 1819257 h 2079095"/>
              <a:gd name="connsiteX3" fmla="*/ 1322721 w 1656728"/>
              <a:gd name="connsiteY3" fmla="*/ 1554506 h 2079095"/>
              <a:gd name="connsiteX4" fmla="*/ 1299198 w 1656728"/>
              <a:gd name="connsiteY4" fmla="*/ 1034398 h 2079095"/>
              <a:gd name="connsiteX5" fmla="*/ 4 w 1656728"/>
              <a:gd name="connsiteY5" fmla="*/ 8 h 2079095"/>
              <a:gd name="connsiteX0" fmla="*/ 891297 w 1655998"/>
              <a:gd name="connsiteY0" fmla="*/ 2079047 h 2079095"/>
              <a:gd name="connsiteX1" fmla="*/ 1149955 w 1655998"/>
              <a:gd name="connsiteY1" fmla="*/ 1920606 h 2079095"/>
              <a:gd name="connsiteX2" fmla="*/ 1647611 w 1655998"/>
              <a:gd name="connsiteY2" fmla="*/ 1819257 h 2079095"/>
              <a:gd name="connsiteX3" fmla="*/ 1322721 w 1655998"/>
              <a:gd name="connsiteY3" fmla="*/ 1554506 h 2079095"/>
              <a:gd name="connsiteX4" fmla="*/ 1299198 w 1655998"/>
              <a:gd name="connsiteY4" fmla="*/ 1034398 h 2079095"/>
              <a:gd name="connsiteX5" fmla="*/ 4 w 1655998"/>
              <a:gd name="connsiteY5" fmla="*/ 8 h 2079095"/>
              <a:gd name="connsiteX0" fmla="*/ 891297 w 1655998"/>
              <a:gd name="connsiteY0" fmla="*/ 2079048 h 2079096"/>
              <a:gd name="connsiteX1" fmla="*/ 1149955 w 1655998"/>
              <a:gd name="connsiteY1" fmla="*/ 1920607 h 2079096"/>
              <a:gd name="connsiteX2" fmla="*/ 1647611 w 1655998"/>
              <a:gd name="connsiteY2" fmla="*/ 1819258 h 2079096"/>
              <a:gd name="connsiteX3" fmla="*/ 1322721 w 1655998"/>
              <a:gd name="connsiteY3" fmla="*/ 1554507 h 2079096"/>
              <a:gd name="connsiteX4" fmla="*/ 1357123 w 1655998"/>
              <a:gd name="connsiteY4" fmla="*/ 926822 h 2079096"/>
              <a:gd name="connsiteX5" fmla="*/ 4 w 1655998"/>
              <a:gd name="connsiteY5" fmla="*/ 9 h 2079096"/>
              <a:gd name="connsiteX0" fmla="*/ 891297 w 1655998"/>
              <a:gd name="connsiteY0" fmla="*/ 2079048 h 2079096"/>
              <a:gd name="connsiteX1" fmla="*/ 1149955 w 1655998"/>
              <a:gd name="connsiteY1" fmla="*/ 1920607 h 2079096"/>
              <a:gd name="connsiteX2" fmla="*/ 1647611 w 1655998"/>
              <a:gd name="connsiteY2" fmla="*/ 1819258 h 2079096"/>
              <a:gd name="connsiteX3" fmla="*/ 1322721 w 1655998"/>
              <a:gd name="connsiteY3" fmla="*/ 1554507 h 2079096"/>
              <a:gd name="connsiteX4" fmla="*/ 1357123 w 1655998"/>
              <a:gd name="connsiteY4" fmla="*/ 926822 h 2079096"/>
              <a:gd name="connsiteX5" fmla="*/ 4 w 1655998"/>
              <a:gd name="connsiteY5" fmla="*/ 9 h 2079096"/>
              <a:gd name="connsiteX0" fmla="*/ 891297 w 1655998"/>
              <a:gd name="connsiteY0" fmla="*/ 2079051 h 2079099"/>
              <a:gd name="connsiteX1" fmla="*/ 1149955 w 1655998"/>
              <a:gd name="connsiteY1" fmla="*/ 1920610 h 2079099"/>
              <a:gd name="connsiteX2" fmla="*/ 1647611 w 1655998"/>
              <a:gd name="connsiteY2" fmla="*/ 1819261 h 2079099"/>
              <a:gd name="connsiteX3" fmla="*/ 1322721 w 1655998"/>
              <a:gd name="connsiteY3" fmla="*/ 1554510 h 2079099"/>
              <a:gd name="connsiteX4" fmla="*/ 1357123 w 1655998"/>
              <a:gd name="connsiteY4" fmla="*/ 926825 h 2079099"/>
              <a:gd name="connsiteX5" fmla="*/ 4 w 1655998"/>
              <a:gd name="connsiteY5" fmla="*/ 12 h 2079099"/>
              <a:gd name="connsiteX0" fmla="*/ 891297 w 1655998"/>
              <a:gd name="connsiteY0" fmla="*/ 2079051 h 2079099"/>
              <a:gd name="connsiteX1" fmla="*/ 1149955 w 1655998"/>
              <a:gd name="connsiteY1" fmla="*/ 1920610 h 2079099"/>
              <a:gd name="connsiteX2" fmla="*/ 1647611 w 1655998"/>
              <a:gd name="connsiteY2" fmla="*/ 1819261 h 2079099"/>
              <a:gd name="connsiteX3" fmla="*/ 1322721 w 1655998"/>
              <a:gd name="connsiteY3" fmla="*/ 1554510 h 2079099"/>
              <a:gd name="connsiteX4" fmla="*/ 1357123 w 1655998"/>
              <a:gd name="connsiteY4" fmla="*/ 926825 h 2079099"/>
              <a:gd name="connsiteX5" fmla="*/ 4 w 1655998"/>
              <a:gd name="connsiteY5" fmla="*/ 12 h 2079099"/>
              <a:gd name="connsiteX0" fmla="*/ 891297 w 1655998"/>
              <a:gd name="connsiteY0" fmla="*/ 2079052 h 2079100"/>
              <a:gd name="connsiteX1" fmla="*/ 1149955 w 1655998"/>
              <a:gd name="connsiteY1" fmla="*/ 1920611 h 2079100"/>
              <a:gd name="connsiteX2" fmla="*/ 1647611 w 1655998"/>
              <a:gd name="connsiteY2" fmla="*/ 1819262 h 2079100"/>
              <a:gd name="connsiteX3" fmla="*/ 1322721 w 1655998"/>
              <a:gd name="connsiteY3" fmla="*/ 1554511 h 2079100"/>
              <a:gd name="connsiteX4" fmla="*/ 1410911 w 1655998"/>
              <a:gd name="connsiteY4" fmla="*/ 881312 h 2079100"/>
              <a:gd name="connsiteX5" fmla="*/ 4 w 1655998"/>
              <a:gd name="connsiteY5" fmla="*/ 13 h 2079100"/>
              <a:gd name="connsiteX0" fmla="*/ 891297 w 1655998"/>
              <a:gd name="connsiteY0" fmla="*/ 2079053 h 2079101"/>
              <a:gd name="connsiteX1" fmla="*/ 1149955 w 1655998"/>
              <a:gd name="connsiteY1" fmla="*/ 1920612 h 2079101"/>
              <a:gd name="connsiteX2" fmla="*/ 1647611 w 1655998"/>
              <a:gd name="connsiteY2" fmla="*/ 1819263 h 2079101"/>
              <a:gd name="connsiteX3" fmla="*/ 1322721 w 1655998"/>
              <a:gd name="connsiteY3" fmla="*/ 1554512 h 2079101"/>
              <a:gd name="connsiteX4" fmla="*/ 1410911 w 1655998"/>
              <a:gd name="connsiteY4" fmla="*/ 881313 h 2079101"/>
              <a:gd name="connsiteX5" fmla="*/ 4 w 1655998"/>
              <a:gd name="connsiteY5" fmla="*/ 14 h 2079101"/>
              <a:gd name="connsiteX0" fmla="*/ 891297 w 1655998"/>
              <a:gd name="connsiteY0" fmla="*/ 2079052 h 2079100"/>
              <a:gd name="connsiteX1" fmla="*/ 1149955 w 1655998"/>
              <a:gd name="connsiteY1" fmla="*/ 1920611 h 2079100"/>
              <a:gd name="connsiteX2" fmla="*/ 1647611 w 1655998"/>
              <a:gd name="connsiteY2" fmla="*/ 1819262 h 2079100"/>
              <a:gd name="connsiteX3" fmla="*/ 1322721 w 1655998"/>
              <a:gd name="connsiteY3" fmla="*/ 1554511 h 2079100"/>
              <a:gd name="connsiteX4" fmla="*/ 1410911 w 1655998"/>
              <a:gd name="connsiteY4" fmla="*/ 881312 h 2079100"/>
              <a:gd name="connsiteX5" fmla="*/ 4 w 1655998"/>
              <a:gd name="connsiteY5" fmla="*/ 13 h 2079100"/>
              <a:gd name="connsiteX0" fmla="*/ 891297 w 1655998"/>
              <a:gd name="connsiteY0" fmla="*/ 2079056 h 2079104"/>
              <a:gd name="connsiteX1" fmla="*/ 1149955 w 1655998"/>
              <a:gd name="connsiteY1" fmla="*/ 1920615 h 2079104"/>
              <a:gd name="connsiteX2" fmla="*/ 1647611 w 1655998"/>
              <a:gd name="connsiteY2" fmla="*/ 1819266 h 2079104"/>
              <a:gd name="connsiteX3" fmla="*/ 1322721 w 1655998"/>
              <a:gd name="connsiteY3" fmla="*/ 1554515 h 2079104"/>
              <a:gd name="connsiteX4" fmla="*/ 1410911 w 1655998"/>
              <a:gd name="connsiteY4" fmla="*/ 881316 h 2079104"/>
              <a:gd name="connsiteX5" fmla="*/ 4 w 1655998"/>
              <a:gd name="connsiteY5" fmla="*/ 17 h 2079104"/>
              <a:gd name="connsiteX0" fmla="*/ 891297 w 1655998"/>
              <a:gd name="connsiteY0" fmla="*/ 2079056 h 2079104"/>
              <a:gd name="connsiteX1" fmla="*/ 1149955 w 1655998"/>
              <a:gd name="connsiteY1" fmla="*/ 1920615 h 2079104"/>
              <a:gd name="connsiteX2" fmla="*/ 1647611 w 1655998"/>
              <a:gd name="connsiteY2" fmla="*/ 1819266 h 2079104"/>
              <a:gd name="connsiteX3" fmla="*/ 1322721 w 1655998"/>
              <a:gd name="connsiteY3" fmla="*/ 1554515 h 2079104"/>
              <a:gd name="connsiteX4" fmla="*/ 1410911 w 1655998"/>
              <a:gd name="connsiteY4" fmla="*/ 881316 h 2079104"/>
              <a:gd name="connsiteX5" fmla="*/ 4 w 1655998"/>
              <a:gd name="connsiteY5" fmla="*/ 17 h 2079104"/>
              <a:gd name="connsiteX0" fmla="*/ 887161 w 1651862"/>
              <a:gd name="connsiteY0" fmla="*/ 2079054 h 2079102"/>
              <a:gd name="connsiteX1" fmla="*/ 1145819 w 1651862"/>
              <a:gd name="connsiteY1" fmla="*/ 1920613 h 2079102"/>
              <a:gd name="connsiteX2" fmla="*/ 1643475 w 1651862"/>
              <a:gd name="connsiteY2" fmla="*/ 1819264 h 2079102"/>
              <a:gd name="connsiteX3" fmla="*/ 1318585 w 1651862"/>
              <a:gd name="connsiteY3" fmla="*/ 1554513 h 2079102"/>
              <a:gd name="connsiteX4" fmla="*/ 1406775 w 1651862"/>
              <a:gd name="connsiteY4" fmla="*/ 881314 h 2079102"/>
              <a:gd name="connsiteX5" fmla="*/ 5 w 1651862"/>
              <a:gd name="connsiteY5" fmla="*/ 15 h 2079102"/>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670284 w 1651857"/>
              <a:gd name="connsiteY5" fmla="*/ 376522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406770 w 1651857"/>
              <a:gd name="connsiteY4" fmla="*/ 881299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558570 w 1651857"/>
              <a:gd name="connsiteY5" fmla="*/ 546161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03331 w 1651857"/>
              <a:gd name="connsiteY4" fmla="*/ 653733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87"/>
              <a:gd name="connsiteX1" fmla="*/ 1145814 w 1651857"/>
              <a:gd name="connsiteY1" fmla="*/ 1920598 h 2079087"/>
              <a:gd name="connsiteX2" fmla="*/ 1643470 w 1651857"/>
              <a:gd name="connsiteY2" fmla="*/ 1819249 h 2079087"/>
              <a:gd name="connsiteX3" fmla="*/ 1318580 w 1651857"/>
              <a:gd name="connsiteY3" fmla="*/ 1554498 h 2079087"/>
              <a:gd name="connsiteX4" fmla="*/ 1377807 w 1651857"/>
              <a:gd name="connsiteY4" fmla="*/ 732347 h 2079087"/>
              <a:gd name="connsiteX5" fmla="*/ 839924 w 1651857"/>
              <a:gd name="connsiteY5" fmla="*/ 699250 h 2079087"/>
              <a:gd name="connsiteX6" fmla="*/ 0 w 1651857"/>
              <a:gd name="connsiteY6" fmla="*/ 0 h 2079087"/>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51857"/>
              <a:gd name="connsiteY0" fmla="*/ 2079039 h 2079091"/>
              <a:gd name="connsiteX1" fmla="*/ 1145814 w 1651857"/>
              <a:gd name="connsiteY1" fmla="*/ 1920598 h 2079091"/>
              <a:gd name="connsiteX2" fmla="*/ 1643470 w 1651857"/>
              <a:gd name="connsiteY2" fmla="*/ 1819249 h 2079091"/>
              <a:gd name="connsiteX3" fmla="*/ 1318580 w 1651857"/>
              <a:gd name="connsiteY3" fmla="*/ 1554498 h 2079091"/>
              <a:gd name="connsiteX4" fmla="*/ 1377807 w 1651857"/>
              <a:gd name="connsiteY4" fmla="*/ 732347 h 2079091"/>
              <a:gd name="connsiteX5" fmla="*/ 839924 w 1651857"/>
              <a:gd name="connsiteY5" fmla="*/ 699250 h 2079091"/>
              <a:gd name="connsiteX6" fmla="*/ 0 w 1651857"/>
              <a:gd name="connsiteY6" fmla="*/ 0 h 2079091"/>
              <a:gd name="connsiteX0" fmla="*/ 887156 w 1643758"/>
              <a:gd name="connsiteY0" fmla="*/ 2079039 h 2079091"/>
              <a:gd name="connsiteX1" fmla="*/ 1145814 w 1643758"/>
              <a:gd name="connsiteY1" fmla="*/ 1920598 h 2079091"/>
              <a:gd name="connsiteX2" fmla="*/ 1635194 w 1643758"/>
              <a:gd name="connsiteY2" fmla="*/ 1835799 h 2079091"/>
              <a:gd name="connsiteX3" fmla="*/ 1318580 w 1643758"/>
              <a:gd name="connsiteY3" fmla="*/ 1554498 h 2079091"/>
              <a:gd name="connsiteX4" fmla="*/ 1377807 w 1643758"/>
              <a:gd name="connsiteY4" fmla="*/ 732347 h 2079091"/>
              <a:gd name="connsiteX5" fmla="*/ 839924 w 1643758"/>
              <a:gd name="connsiteY5" fmla="*/ 699250 h 2079091"/>
              <a:gd name="connsiteX6" fmla="*/ 0 w 1643758"/>
              <a:gd name="connsiteY6" fmla="*/ 0 h 2079091"/>
              <a:gd name="connsiteX0" fmla="*/ 887156 w 1637730"/>
              <a:gd name="connsiteY0" fmla="*/ 2079039 h 2079091"/>
              <a:gd name="connsiteX1" fmla="*/ 1145814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39924 w 1637730"/>
              <a:gd name="connsiteY5" fmla="*/ 699250 h 2079091"/>
              <a:gd name="connsiteX6" fmla="*/ 0 w 1637730"/>
              <a:gd name="connsiteY6" fmla="*/ 0 h 2079091"/>
              <a:gd name="connsiteX0" fmla="*/ 887156 w 1637730"/>
              <a:gd name="connsiteY0" fmla="*/ 2079039 h 2079091"/>
              <a:gd name="connsiteX1" fmla="*/ 1149951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39924 w 1637730"/>
              <a:gd name="connsiteY5" fmla="*/ 699250 h 2079091"/>
              <a:gd name="connsiteX6" fmla="*/ 0 w 1637730"/>
              <a:gd name="connsiteY6" fmla="*/ 0 h 2079091"/>
              <a:gd name="connsiteX0" fmla="*/ 887156 w 1637730"/>
              <a:gd name="connsiteY0" fmla="*/ 2079039 h 2079091"/>
              <a:gd name="connsiteX1" fmla="*/ 1149951 w 1637730"/>
              <a:gd name="connsiteY1" fmla="*/ 1920598 h 2079091"/>
              <a:gd name="connsiteX2" fmla="*/ 1635194 w 1637730"/>
              <a:gd name="connsiteY2" fmla="*/ 1835799 h 2079091"/>
              <a:gd name="connsiteX3" fmla="*/ 1318580 w 1637730"/>
              <a:gd name="connsiteY3" fmla="*/ 1554498 h 2079091"/>
              <a:gd name="connsiteX4" fmla="*/ 1377807 w 1637730"/>
              <a:gd name="connsiteY4" fmla="*/ 732347 h 2079091"/>
              <a:gd name="connsiteX5" fmla="*/ 860612 w 1637730"/>
              <a:gd name="connsiteY5" fmla="*/ 686837 h 2079091"/>
              <a:gd name="connsiteX6" fmla="*/ 0 w 1637730"/>
              <a:gd name="connsiteY6" fmla="*/ 0 h 2079091"/>
              <a:gd name="connsiteX0" fmla="*/ 887156 w 1637730"/>
              <a:gd name="connsiteY0" fmla="*/ 2029388 h 2029440"/>
              <a:gd name="connsiteX1" fmla="*/ 1149951 w 1637730"/>
              <a:gd name="connsiteY1" fmla="*/ 1870947 h 2029440"/>
              <a:gd name="connsiteX2" fmla="*/ 1635194 w 1637730"/>
              <a:gd name="connsiteY2" fmla="*/ 1786148 h 2029440"/>
              <a:gd name="connsiteX3" fmla="*/ 1318580 w 1637730"/>
              <a:gd name="connsiteY3" fmla="*/ 1504847 h 2029440"/>
              <a:gd name="connsiteX4" fmla="*/ 1377807 w 1637730"/>
              <a:gd name="connsiteY4" fmla="*/ 682696 h 2029440"/>
              <a:gd name="connsiteX5" fmla="*/ 860612 w 1637730"/>
              <a:gd name="connsiteY5" fmla="*/ 637186 h 2029440"/>
              <a:gd name="connsiteX6" fmla="*/ 0 w 1637730"/>
              <a:gd name="connsiteY6" fmla="*/ 0 h 2029440"/>
              <a:gd name="connsiteX0" fmla="*/ 887156 w 1637730"/>
              <a:gd name="connsiteY0" fmla="*/ 2029388 h 2029440"/>
              <a:gd name="connsiteX1" fmla="*/ 1149951 w 1637730"/>
              <a:gd name="connsiteY1" fmla="*/ 1870947 h 2029440"/>
              <a:gd name="connsiteX2" fmla="*/ 1635194 w 1637730"/>
              <a:gd name="connsiteY2" fmla="*/ 1786148 h 2029440"/>
              <a:gd name="connsiteX3" fmla="*/ 1318580 w 1637730"/>
              <a:gd name="connsiteY3" fmla="*/ 1504847 h 2029440"/>
              <a:gd name="connsiteX4" fmla="*/ 1377807 w 1637730"/>
              <a:gd name="connsiteY4" fmla="*/ 682696 h 2029440"/>
              <a:gd name="connsiteX5" fmla="*/ 860612 w 1637730"/>
              <a:gd name="connsiteY5" fmla="*/ 637186 h 2029440"/>
              <a:gd name="connsiteX6" fmla="*/ 0 w 1637730"/>
              <a:gd name="connsiteY6" fmla="*/ 0 h 2029440"/>
              <a:gd name="connsiteX0" fmla="*/ 907844 w 1658418"/>
              <a:gd name="connsiteY0" fmla="*/ 2054214 h 2054266"/>
              <a:gd name="connsiteX1" fmla="*/ 1170639 w 1658418"/>
              <a:gd name="connsiteY1" fmla="*/ 1895773 h 2054266"/>
              <a:gd name="connsiteX2" fmla="*/ 1655882 w 1658418"/>
              <a:gd name="connsiteY2" fmla="*/ 1810974 h 2054266"/>
              <a:gd name="connsiteX3" fmla="*/ 1339268 w 1658418"/>
              <a:gd name="connsiteY3" fmla="*/ 1529673 h 2054266"/>
              <a:gd name="connsiteX4" fmla="*/ 1398495 w 1658418"/>
              <a:gd name="connsiteY4" fmla="*/ 707522 h 2054266"/>
              <a:gd name="connsiteX5" fmla="*/ 881300 w 1658418"/>
              <a:gd name="connsiteY5" fmla="*/ 662012 h 2054266"/>
              <a:gd name="connsiteX6" fmla="*/ 0 w 1658418"/>
              <a:gd name="connsiteY6" fmla="*/ 0 h 2054266"/>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69532 w 1629455"/>
              <a:gd name="connsiteY4" fmla="*/ 678559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9881 w 1629455"/>
              <a:gd name="connsiteY4" fmla="*/ 624770 h 2025303"/>
              <a:gd name="connsiteX5" fmla="*/ 852337 w 1629455"/>
              <a:gd name="connsiteY5" fmla="*/ 633049 h 2025303"/>
              <a:gd name="connsiteX6" fmla="*/ 0 w 1629455"/>
              <a:gd name="connsiteY6"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15742 w 1629455"/>
              <a:gd name="connsiteY4" fmla="*/ 935090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33049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620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19881 w 1629455"/>
              <a:gd name="connsiteY5" fmla="*/ 624770 h 2025303"/>
              <a:gd name="connsiteX6" fmla="*/ 1257817 w 1629455"/>
              <a:gd name="connsiteY6" fmla="*/ 575123 h 2025303"/>
              <a:gd name="connsiteX7" fmla="*/ 852337 w 1629455"/>
              <a:gd name="connsiteY7" fmla="*/ 628912 h 2025303"/>
              <a:gd name="connsiteX8" fmla="*/ 0 w 1629455"/>
              <a:gd name="connsiteY8"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381944 w 1629455"/>
              <a:gd name="connsiteY5" fmla="*/ 703383 h 2025303"/>
              <a:gd name="connsiteX6" fmla="*/ 1257817 w 1629455"/>
              <a:gd name="connsiteY6" fmla="*/ 575123 h 2025303"/>
              <a:gd name="connsiteX7" fmla="*/ 852337 w 1629455"/>
              <a:gd name="connsiteY7" fmla="*/ 628912 h 2025303"/>
              <a:gd name="connsiteX8" fmla="*/ 0 w 1629455"/>
              <a:gd name="connsiteY8"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295054 w 1629455"/>
              <a:gd name="connsiteY4" fmla="*/ 1092317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57817 w 1629455"/>
              <a:gd name="connsiteY5" fmla="*/ 575123 h 2025303"/>
              <a:gd name="connsiteX6" fmla="*/ 852337 w 1629455"/>
              <a:gd name="connsiteY6" fmla="*/ 628912 h 2025303"/>
              <a:gd name="connsiteX7" fmla="*/ 0 w 1629455"/>
              <a:gd name="connsiteY7" fmla="*/ 0 h 2025303"/>
              <a:gd name="connsiteX0" fmla="*/ 878881 w 1629455"/>
              <a:gd name="connsiteY0" fmla="*/ 2025251 h 2025303"/>
              <a:gd name="connsiteX1" fmla="*/ 1141676 w 1629455"/>
              <a:gd name="connsiteY1" fmla="*/ 1866810 h 2025303"/>
              <a:gd name="connsiteX2" fmla="*/ 1626919 w 1629455"/>
              <a:gd name="connsiteY2" fmla="*/ 1782011 h 2025303"/>
              <a:gd name="connsiteX3" fmla="*/ 1310305 w 1629455"/>
              <a:gd name="connsiteY3" fmla="*/ 1500710 h 2025303"/>
              <a:gd name="connsiteX4" fmla="*/ 1303329 w 1629455"/>
              <a:gd name="connsiteY4" fmla="*/ 1046804 h 2025303"/>
              <a:gd name="connsiteX5" fmla="*/ 1274367 w 1629455"/>
              <a:gd name="connsiteY5" fmla="*/ 575123 h 2025303"/>
              <a:gd name="connsiteX6" fmla="*/ 852337 w 1629455"/>
              <a:gd name="connsiteY6" fmla="*/ 628912 h 2025303"/>
              <a:gd name="connsiteX7" fmla="*/ 0 w 1629455"/>
              <a:gd name="connsiteY7" fmla="*/ 0 h 2025303"/>
              <a:gd name="connsiteX0" fmla="*/ 878881 w 1654106"/>
              <a:gd name="connsiteY0" fmla="*/ 2025251 h 2025303"/>
              <a:gd name="connsiteX1" fmla="*/ 1141676 w 1654106"/>
              <a:gd name="connsiteY1" fmla="*/ 1866810 h 2025303"/>
              <a:gd name="connsiteX2" fmla="*/ 1651745 w 1654106"/>
              <a:gd name="connsiteY2" fmla="*/ 1777873 h 2025303"/>
              <a:gd name="connsiteX3" fmla="*/ 1310305 w 1654106"/>
              <a:gd name="connsiteY3" fmla="*/ 1500710 h 2025303"/>
              <a:gd name="connsiteX4" fmla="*/ 1303329 w 1654106"/>
              <a:gd name="connsiteY4" fmla="*/ 1046804 h 2025303"/>
              <a:gd name="connsiteX5" fmla="*/ 1274367 w 1654106"/>
              <a:gd name="connsiteY5" fmla="*/ 575123 h 2025303"/>
              <a:gd name="connsiteX6" fmla="*/ 852337 w 1654106"/>
              <a:gd name="connsiteY6" fmla="*/ 628912 h 2025303"/>
              <a:gd name="connsiteX7" fmla="*/ 0 w 1654106"/>
              <a:gd name="connsiteY7" fmla="*/ 0 h 2025303"/>
              <a:gd name="connsiteX0" fmla="*/ 878881 w 1654106"/>
              <a:gd name="connsiteY0" fmla="*/ 2025251 h 2025303"/>
              <a:gd name="connsiteX1" fmla="*/ 1141676 w 1654106"/>
              <a:gd name="connsiteY1" fmla="*/ 1866810 h 2025303"/>
              <a:gd name="connsiteX2" fmla="*/ 1651745 w 1654106"/>
              <a:gd name="connsiteY2" fmla="*/ 1777873 h 2025303"/>
              <a:gd name="connsiteX3" fmla="*/ 1310305 w 1654106"/>
              <a:gd name="connsiteY3" fmla="*/ 1500710 h 2025303"/>
              <a:gd name="connsiteX4" fmla="*/ 1303329 w 1654106"/>
              <a:gd name="connsiteY4" fmla="*/ 1046804 h 2025303"/>
              <a:gd name="connsiteX5" fmla="*/ 1274367 w 1654106"/>
              <a:gd name="connsiteY5" fmla="*/ 575123 h 2025303"/>
              <a:gd name="connsiteX6" fmla="*/ 852337 w 1654106"/>
              <a:gd name="connsiteY6" fmla="*/ 628912 h 2025303"/>
              <a:gd name="connsiteX7" fmla="*/ 0 w 1654106"/>
              <a:gd name="connsiteY7" fmla="*/ 0 h 2025303"/>
              <a:gd name="connsiteX0" fmla="*/ 878881 w 1660677"/>
              <a:gd name="connsiteY0" fmla="*/ 2025251 h 2025303"/>
              <a:gd name="connsiteX1" fmla="*/ 1141676 w 1660677"/>
              <a:gd name="connsiteY1" fmla="*/ 1866810 h 2025303"/>
              <a:gd name="connsiteX2" fmla="*/ 1651745 w 1660677"/>
              <a:gd name="connsiteY2" fmla="*/ 1777873 h 2025303"/>
              <a:gd name="connsiteX3" fmla="*/ 1310305 w 1660677"/>
              <a:gd name="connsiteY3" fmla="*/ 1500710 h 2025303"/>
              <a:gd name="connsiteX4" fmla="*/ 1303329 w 1660677"/>
              <a:gd name="connsiteY4" fmla="*/ 1046804 h 2025303"/>
              <a:gd name="connsiteX5" fmla="*/ 1274367 w 1660677"/>
              <a:gd name="connsiteY5" fmla="*/ 575123 h 2025303"/>
              <a:gd name="connsiteX6" fmla="*/ 852337 w 1660677"/>
              <a:gd name="connsiteY6" fmla="*/ 628912 h 2025303"/>
              <a:gd name="connsiteX7" fmla="*/ 0 w 1660677"/>
              <a:gd name="connsiteY7" fmla="*/ 0 h 2025303"/>
              <a:gd name="connsiteX0" fmla="*/ 878881 w 1665516"/>
              <a:gd name="connsiteY0" fmla="*/ 2025251 h 2025303"/>
              <a:gd name="connsiteX1" fmla="*/ 1141676 w 1665516"/>
              <a:gd name="connsiteY1" fmla="*/ 1866810 h 2025303"/>
              <a:gd name="connsiteX2" fmla="*/ 1651745 w 1665516"/>
              <a:gd name="connsiteY2" fmla="*/ 1777873 h 2025303"/>
              <a:gd name="connsiteX3" fmla="*/ 1310305 w 1665516"/>
              <a:gd name="connsiteY3" fmla="*/ 1500710 h 2025303"/>
              <a:gd name="connsiteX4" fmla="*/ 1303329 w 1665516"/>
              <a:gd name="connsiteY4" fmla="*/ 1046804 h 2025303"/>
              <a:gd name="connsiteX5" fmla="*/ 1274367 w 1665516"/>
              <a:gd name="connsiteY5" fmla="*/ 575123 h 2025303"/>
              <a:gd name="connsiteX6" fmla="*/ 852337 w 1665516"/>
              <a:gd name="connsiteY6" fmla="*/ 628912 h 2025303"/>
              <a:gd name="connsiteX7" fmla="*/ 0 w 1665516"/>
              <a:gd name="connsiteY7" fmla="*/ 0 h 2025303"/>
              <a:gd name="connsiteX0" fmla="*/ 878881 w 1657363"/>
              <a:gd name="connsiteY0" fmla="*/ 2025251 h 2025303"/>
              <a:gd name="connsiteX1" fmla="*/ 1141676 w 1657363"/>
              <a:gd name="connsiteY1" fmla="*/ 1866810 h 2025303"/>
              <a:gd name="connsiteX2" fmla="*/ 1651745 w 1657363"/>
              <a:gd name="connsiteY2" fmla="*/ 1777873 h 2025303"/>
              <a:gd name="connsiteX3" fmla="*/ 1310305 w 1657363"/>
              <a:gd name="connsiteY3" fmla="*/ 1500710 h 2025303"/>
              <a:gd name="connsiteX4" fmla="*/ 1303329 w 1657363"/>
              <a:gd name="connsiteY4" fmla="*/ 1046804 h 2025303"/>
              <a:gd name="connsiteX5" fmla="*/ 1274367 w 1657363"/>
              <a:gd name="connsiteY5" fmla="*/ 575123 h 2025303"/>
              <a:gd name="connsiteX6" fmla="*/ 852337 w 1657363"/>
              <a:gd name="connsiteY6" fmla="*/ 628912 h 2025303"/>
              <a:gd name="connsiteX7" fmla="*/ 0 w 1657363"/>
              <a:gd name="connsiteY7" fmla="*/ 0 h 2025303"/>
              <a:gd name="connsiteX0" fmla="*/ 878881 w 1657363"/>
              <a:gd name="connsiteY0" fmla="*/ 2025251 h 2025303"/>
              <a:gd name="connsiteX1" fmla="*/ 1141676 w 1657363"/>
              <a:gd name="connsiteY1" fmla="*/ 1866810 h 2025303"/>
              <a:gd name="connsiteX2" fmla="*/ 1651745 w 1657363"/>
              <a:gd name="connsiteY2" fmla="*/ 1777873 h 2025303"/>
              <a:gd name="connsiteX3" fmla="*/ 1310305 w 1657363"/>
              <a:gd name="connsiteY3" fmla="*/ 1500710 h 2025303"/>
              <a:gd name="connsiteX4" fmla="*/ 1303329 w 1657363"/>
              <a:gd name="connsiteY4" fmla="*/ 1046804 h 2025303"/>
              <a:gd name="connsiteX5" fmla="*/ 1274367 w 1657363"/>
              <a:gd name="connsiteY5" fmla="*/ 575123 h 2025303"/>
              <a:gd name="connsiteX6" fmla="*/ 852337 w 1657363"/>
              <a:gd name="connsiteY6" fmla="*/ 628912 h 2025303"/>
              <a:gd name="connsiteX7" fmla="*/ 0 w 1657363"/>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61542"/>
              <a:gd name="connsiteY0" fmla="*/ 2025251 h 2025303"/>
              <a:gd name="connsiteX1" fmla="*/ 1141676 w 1661542"/>
              <a:gd name="connsiteY1" fmla="*/ 1866810 h 2025303"/>
              <a:gd name="connsiteX2" fmla="*/ 1651745 w 1661542"/>
              <a:gd name="connsiteY2" fmla="*/ 1777873 h 2025303"/>
              <a:gd name="connsiteX3" fmla="*/ 1310305 w 1661542"/>
              <a:gd name="connsiteY3" fmla="*/ 1500710 h 2025303"/>
              <a:gd name="connsiteX4" fmla="*/ 1303329 w 1661542"/>
              <a:gd name="connsiteY4" fmla="*/ 1046804 h 2025303"/>
              <a:gd name="connsiteX5" fmla="*/ 1274367 w 1661542"/>
              <a:gd name="connsiteY5" fmla="*/ 575123 h 2025303"/>
              <a:gd name="connsiteX6" fmla="*/ 852337 w 1661542"/>
              <a:gd name="connsiteY6" fmla="*/ 628912 h 2025303"/>
              <a:gd name="connsiteX7" fmla="*/ 0 w 1661542"/>
              <a:gd name="connsiteY7" fmla="*/ 0 h 2025303"/>
              <a:gd name="connsiteX0" fmla="*/ 878881 w 1651745"/>
              <a:gd name="connsiteY0" fmla="*/ 2025251 h 2025303"/>
              <a:gd name="connsiteX1" fmla="*/ 1141676 w 1651745"/>
              <a:gd name="connsiteY1" fmla="*/ 1866810 h 2025303"/>
              <a:gd name="connsiteX2" fmla="*/ 1651745 w 1651745"/>
              <a:gd name="connsiteY2" fmla="*/ 1777873 h 2025303"/>
              <a:gd name="connsiteX3" fmla="*/ 1310305 w 1651745"/>
              <a:gd name="connsiteY3" fmla="*/ 1500710 h 2025303"/>
              <a:gd name="connsiteX4" fmla="*/ 1303329 w 1651745"/>
              <a:gd name="connsiteY4" fmla="*/ 1046804 h 2025303"/>
              <a:gd name="connsiteX5" fmla="*/ 1274367 w 1651745"/>
              <a:gd name="connsiteY5" fmla="*/ 575123 h 2025303"/>
              <a:gd name="connsiteX6" fmla="*/ 852337 w 1651745"/>
              <a:gd name="connsiteY6" fmla="*/ 628912 h 2025303"/>
              <a:gd name="connsiteX7" fmla="*/ 0 w 1651745"/>
              <a:gd name="connsiteY7" fmla="*/ 0 h 2025303"/>
              <a:gd name="connsiteX0" fmla="*/ 878881 w 1651745"/>
              <a:gd name="connsiteY0" fmla="*/ 2025251 h 2025303"/>
              <a:gd name="connsiteX1" fmla="*/ 1141676 w 1651745"/>
              <a:gd name="connsiteY1" fmla="*/ 1866810 h 2025303"/>
              <a:gd name="connsiteX2" fmla="*/ 1651745 w 1651745"/>
              <a:gd name="connsiteY2" fmla="*/ 1786148 h 2025303"/>
              <a:gd name="connsiteX3" fmla="*/ 1310305 w 1651745"/>
              <a:gd name="connsiteY3" fmla="*/ 1500710 h 2025303"/>
              <a:gd name="connsiteX4" fmla="*/ 1303329 w 1651745"/>
              <a:gd name="connsiteY4" fmla="*/ 1046804 h 2025303"/>
              <a:gd name="connsiteX5" fmla="*/ 1274367 w 1651745"/>
              <a:gd name="connsiteY5" fmla="*/ 575123 h 2025303"/>
              <a:gd name="connsiteX6" fmla="*/ 852337 w 1651745"/>
              <a:gd name="connsiteY6" fmla="*/ 628912 h 2025303"/>
              <a:gd name="connsiteX7" fmla="*/ 0 w 1651745"/>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303329 w 1652118"/>
              <a:gd name="connsiteY4" fmla="*/ 1046804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303329 w 1652118"/>
              <a:gd name="connsiteY4" fmla="*/ 1046804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74367 w 1652118"/>
              <a:gd name="connsiteY5" fmla="*/ 575123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702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702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852337 w 1652118"/>
              <a:gd name="connsiteY6" fmla="*/ 628912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28156 w 1652118"/>
              <a:gd name="connsiteY5" fmla="*/ 63718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299193 w 1652118"/>
              <a:gd name="connsiteY5" fmla="*/ 5999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95054 w 1652118"/>
              <a:gd name="connsiteY4" fmla="*/ 1113005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19881 w 1652118"/>
              <a:gd name="connsiteY5" fmla="*/ 628912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330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33049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24774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295056 w 1652118"/>
              <a:gd name="connsiteY5" fmla="*/ 624774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07468 w 1652118"/>
              <a:gd name="connsiteY5" fmla="*/ 620637 h 2025303"/>
              <a:gd name="connsiteX6" fmla="*/ 951638 w 1652118"/>
              <a:gd name="connsiteY6" fmla="*/ 682700 h 2025303"/>
              <a:gd name="connsiteX7" fmla="*/ 0 w 1652118"/>
              <a:gd name="connsiteY7" fmla="*/ 0 h 2025303"/>
              <a:gd name="connsiteX0" fmla="*/ 878881 w 1652118"/>
              <a:gd name="connsiteY0" fmla="*/ 2025251 h 2025303"/>
              <a:gd name="connsiteX1" fmla="*/ 1141676 w 1652118"/>
              <a:gd name="connsiteY1" fmla="*/ 1866810 h 2025303"/>
              <a:gd name="connsiteX2" fmla="*/ 1651745 w 1652118"/>
              <a:gd name="connsiteY2" fmla="*/ 1786148 h 2025303"/>
              <a:gd name="connsiteX3" fmla="*/ 1310305 w 1652118"/>
              <a:gd name="connsiteY3" fmla="*/ 1500710 h 2025303"/>
              <a:gd name="connsiteX4" fmla="*/ 1253678 w 1652118"/>
              <a:gd name="connsiteY4" fmla="*/ 1125417 h 2025303"/>
              <a:gd name="connsiteX5" fmla="*/ 1307468 w 1652118"/>
              <a:gd name="connsiteY5" fmla="*/ 620637 h 2025303"/>
              <a:gd name="connsiteX6" fmla="*/ 972326 w 1652118"/>
              <a:gd name="connsiteY6" fmla="*/ 715801 h 2025303"/>
              <a:gd name="connsiteX7" fmla="*/ 0 w 1652118"/>
              <a:gd name="connsiteY7" fmla="*/ 0 h 20253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907844 w 1681081"/>
              <a:gd name="connsiteY0" fmla="*/ 2058351 h 2058403"/>
              <a:gd name="connsiteX1" fmla="*/ 1170639 w 1681081"/>
              <a:gd name="connsiteY1" fmla="*/ 1899910 h 2058403"/>
              <a:gd name="connsiteX2" fmla="*/ 1680708 w 1681081"/>
              <a:gd name="connsiteY2" fmla="*/ 1819248 h 2058403"/>
              <a:gd name="connsiteX3" fmla="*/ 1339268 w 1681081"/>
              <a:gd name="connsiteY3" fmla="*/ 1533810 h 2058403"/>
              <a:gd name="connsiteX4" fmla="*/ 1282641 w 1681081"/>
              <a:gd name="connsiteY4" fmla="*/ 1158517 h 2058403"/>
              <a:gd name="connsiteX5" fmla="*/ 1336431 w 1681081"/>
              <a:gd name="connsiteY5" fmla="*/ 653737 h 2058403"/>
              <a:gd name="connsiteX6" fmla="*/ 1001289 w 1681081"/>
              <a:gd name="connsiteY6" fmla="*/ 748901 h 2058403"/>
              <a:gd name="connsiteX7" fmla="*/ 0 w 1681081"/>
              <a:gd name="connsiteY7" fmla="*/ 0 h 2058403"/>
              <a:gd name="connsiteX0" fmla="*/ 887156 w 1660393"/>
              <a:gd name="connsiteY0" fmla="*/ 2033526 h 2033578"/>
              <a:gd name="connsiteX1" fmla="*/ 1149951 w 1660393"/>
              <a:gd name="connsiteY1" fmla="*/ 1875085 h 2033578"/>
              <a:gd name="connsiteX2" fmla="*/ 1660020 w 1660393"/>
              <a:gd name="connsiteY2" fmla="*/ 1794423 h 2033578"/>
              <a:gd name="connsiteX3" fmla="*/ 1318580 w 1660393"/>
              <a:gd name="connsiteY3" fmla="*/ 1508985 h 2033578"/>
              <a:gd name="connsiteX4" fmla="*/ 1261953 w 1660393"/>
              <a:gd name="connsiteY4" fmla="*/ 1133692 h 2033578"/>
              <a:gd name="connsiteX5" fmla="*/ 1315743 w 1660393"/>
              <a:gd name="connsiteY5" fmla="*/ 628912 h 2033578"/>
              <a:gd name="connsiteX6" fmla="*/ 980601 w 1660393"/>
              <a:gd name="connsiteY6" fmla="*/ 724076 h 2033578"/>
              <a:gd name="connsiteX7" fmla="*/ 0 w 1660393"/>
              <a:gd name="connsiteY7" fmla="*/ 0 h 2033578"/>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76943"/>
              <a:gd name="connsiteY0" fmla="*/ 2062489 h 2062541"/>
              <a:gd name="connsiteX1" fmla="*/ 1166501 w 1676943"/>
              <a:gd name="connsiteY1" fmla="*/ 1904048 h 2062541"/>
              <a:gd name="connsiteX2" fmla="*/ 1676570 w 1676943"/>
              <a:gd name="connsiteY2" fmla="*/ 1823386 h 2062541"/>
              <a:gd name="connsiteX3" fmla="*/ 1335130 w 1676943"/>
              <a:gd name="connsiteY3" fmla="*/ 1537948 h 2062541"/>
              <a:gd name="connsiteX4" fmla="*/ 1278503 w 1676943"/>
              <a:gd name="connsiteY4" fmla="*/ 1162655 h 2062541"/>
              <a:gd name="connsiteX5" fmla="*/ 1332293 w 1676943"/>
              <a:gd name="connsiteY5" fmla="*/ 657875 h 2062541"/>
              <a:gd name="connsiteX6" fmla="*/ 997151 w 1676943"/>
              <a:gd name="connsiteY6" fmla="*/ 753039 h 2062541"/>
              <a:gd name="connsiteX7" fmla="*/ 0 w 1676943"/>
              <a:gd name="connsiteY7" fmla="*/ 0 h 2062541"/>
              <a:gd name="connsiteX0" fmla="*/ 903706 w 1692403"/>
              <a:gd name="connsiteY0" fmla="*/ 2062489 h 2062541"/>
              <a:gd name="connsiteX1" fmla="*/ 1166501 w 1692403"/>
              <a:gd name="connsiteY1" fmla="*/ 1904048 h 2062541"/>
              <a:gd name="connsiteX2" fmla="*/ 1676570 w 1692403"/>
              <a:gd name="connsiteY2" fmla="*/ 1823386 h 2062541"/>
              <a:gd name="connsiteX3" fmla="*/ 1335130 w 1692403"/>
              <a:gd name="connsiteY3" fmla="*/ 1537948 h 2062541"/>
              <a:gd name="connsiteX4" fmla="*/ 1278503 w 1692403"/>
              <a:gd name="connsiteY4" fmla="*/ 1162655 h 2062541"/>
              <a:gd name="connsiteX5" fmla="*/ 1332293 w 1692403"/>
              <a:gd name="connsiteY5" fmla="*/ 657875 h 2062541"/>
              <a:gd name="connsiteX6" fmla="*/ 997151 w 1692403"/>
              <a:gd name="connsiteY6" fmla="*/ 753039 h 2062541"/>
              <a:gd name="connsiteX7" fmla="*/ 0 w 1692403"/>
              <a:gd name="connsiteY7" fmla="*/ 0 h 2062541"/>
              <a:gd name="connsiteX0" fmla="*/ 903706 w 1684410"/>
              <a:gd name="connsiteY0" fmla="*/ 2062489 h 2062541"/>
              <a:gd name="connsiteX1" fmla="*/ 1166501 w 1684410"/>
              <a:gd name="connsiteY1" fmla="*/ 1904048 h 2062541"/>
              <a:gd name="connsiteX2" fmla="*/ 1668295 w 1684410"/>
              <a:gd name="connsiteY2" fmla="*/ 1790286 h 2062541"/>
              <a:gd name="connsiteX3" fmla="*/ 1335130 w 1684410"/>
              <a:gd name="connsiteY3" fmla="*/ 1537948 h 2062541"/>
              <a:gd name="connsiteX4" fmla="*/ 1278503 w 1684410"/>
              <a:gd name="connsiteY4" fmla="*/ 1162655 h 2062541"/>
              <a:gd name="connsiteX5" fmla="*/ 1332293 w 1684410"/>
              <a:gd name="connsiteY5" fmla="*/ 657875 h 2062541"/>
              <a:gd name="connsiteX6" fmla="*/ 997151 w 1684410"/>
              <a:gd name="connsiteY6" fmla="*/ 753039 h 2062541"/>
              <a:gd name="connsiteX7" fmla="*/ 0 w 1684410"/>
              <a:gd name="connsiteY7" fmla="*/ 0 h 2062541"/>
              <a:gd name="connsiteX0" fmla="*/ 903706 w 1678284"/>
              <a:gd name="connsiteY0" fmla="*/ 2062489 h 2062541"/>
              <a:gd name="connsiteX1" fmla="*/ 1166501 w 1678284"/>
              <a:gd name="connsiteY1" fmla="*/ 1904048 h 2062541"/>
              <a:gd name="connsiteX2" fmla="*/ 1668295 w 1678284"/>
              <a:gd name="connsiteY2" fmla="*/ 1790286 h 2062541"/>
              <a:gd name="connsiteX3" fmla="*/ 1335130 w 1678284"/>
              <a:gd name="connsiteY3" fmla="*/ 1537948 h 2062541"/>
              <a:gd name="connsiteX4" fmla="*/ 1278503 w 1678284"/>
              <a:gd name="connsiteY4" fmla="*/ 1162655 h 2062541"/>
              <a:gd name="connsiteX5" fmla="*/ 1332293 w 1678284"/>
              <a:gd name="connsiteY5" fmla="*/ 657875 h 2062541"/>
              <a:gd name="connsiteX6" fmla="*/ 997151 w 1678284"/>
              <a:gd name="connsiteY6" fmla="*/ 753039 h 2062541"/>
              <a:gd name="connsiteX7" fmla="*/ 0 w 1678284"/>
              <a:gd name="connsiteY7" fmla="*/ 0 h 2062541"/>
              <a:gd name="connsiteX0" fmla="*/ 903706 w 1674783"/>
              <a:gd name="connsiteY0" fmla="*/ 2062489 h 2062541"/>
              <a:gd name="connsiteX1" fmla="*/ 1166501 w 1674783"/>
              <a:gd name="connsiteY1" fmla="*/ 1904048 h 2062541"/>
              <a:gd name="connsiteX2" fmla="*/ 1668295 w 1674783"/>
              <a:gd name="connsiteY2" fmla="*/ 1790286 h 2062541"/>
              <a:gd name="connsiteX3" fmla="*/ 1335130 w 1674783"/>
              <a:gd name="connsiteY3" fmla="*/ 1537948 h 2062541"/>
              <a:gd name="connsiteX4" fmla="*/ 1278503 w 1674783"/>
              <a:gd name="connsiteY4" fmla="*/ 1162655 h 2062541"/>
              <a:gd name="connsiteX5" fmla="*/ 1332293 w 1674783"/>
              <a:gd name="connsiteY5" fmla="*/ 657875 h 2062541"/>
              <a:gd name="connsiteX6" fmla="*/ 997151 w 1674783"/>
              <a:gd name="connsiteY6" fmla="*/ 753039 h 2062541"/>
              <a:gd name="connsiteX7" fmla="*/ 0 w 1674783"/>
              <a:gd name="connsiteY7" fmla="*/ 0 h 2062541"/>
              <a:gd name="connsiteX0" fmla="*/ 903706 w 1658518"/>
              <a:gd name="connsiteY0" fmla="*/ 2062489 h 2062541"/>
              <a:gd name="connsiteX1" fmla="*/ 1166501 w 1658518"/>
              <a:gd name="connsiteY1" fmla="*/ 1904048 h 2062541"/>
              <a:gd name="connsiteX2" fmla="*/ 1651745 w 1658518"/>
              <a:gd name="connsiteY2" fmla="*/ 1782011 h 2062541"/>
              <a:gd name="connsiteX3" fmla="*/ 1335130 w 1658518"/>
              <a:gd name="connsiteY3" fmla="*/ 1537948 h 2062541"/>
              <a:gd name="connsiteX4" fmla="*/ 1278503 w 1658518"/>
              <a:gd name="connsiteY4" fmla="*/ 1162655 h 2062541"/>
              <a:gd name="connsiteX5" fmla="*/ 1332293 w 1658518"/>
              <a:gd name="connsiteY5" fmla="*/ 657875 h 2062541"/>
              <a:gd name="connsiteX6" fmla="*/ 997151 w 1658518"/>
              <a:gd name="connsiteY6" fmla="*/ 753039 h 2062541"/>
              <a:gd name="connsiteX7" fmla="*/ 0 w 1658518"/>
              <a:gd name="connsiteY7" fmla="*/ 0 h 2062541"/>
              <a:gd name="connsiteX0" fmla="*/ 903706 w 1654252"/>
              <a:gd name="connsiteY0" fmla="*/ 2062489 h 2062541"/>
              <a:gd name="connsiteX1" fmla="*/ 1166501 w 1654252"/>
              <a:gd name="connsiteY1" fmla="*/ 1904048 h 2062541"/>
              <a:gd name="connsiteX2" fmla="*/ 1651745 w 1654252"/>
              <a:gd name="connsiteY2" fmla="*/ 1782011 h 2062541"/>
              <a:gd name="connsiteX3" fmla="*/ 1335130 w 1654252"/>
              <a:gd name="connsiteY3" fmla="*/ 1537948 h 2062541"/>
              <a:gd name="connsiteX4" fmla="*/ 1278503 w 1654252"/>
              <a:gd name="connsiteY4" fmla="*/ 1162655 h 2062541"/>
              <a:gd name="connsiteX5" fmla="*/ 1332293 w 1654252"/>
              <a:gd name="connsiteY5" fmla="*/ 657875 h 2062541"/>
              <a:gd name="connsiteX6" fmla="*/ 997151 w 1654252"/>
              <a:gd name="connsiteY6" fmla="*/ 753039 h 2062541"/>
              <a:gd name="connsiteX7" fmla="*/ 0 w 1654252"/>
              <a:gd name="connsiteY7" fmla="*/ 0 h 2062541"/>
              <a:gd name="connsiteX0" fmla="*/ 921994 w 1672540"/>
              <a:gd name="connsiteY0" fmla="*/ 2066147 h 2066199"/>
              <a:gd name="connsiteX1" fmla="*/ 1184789 w 1672540"/>
              <a:gd name="connsiteY1" fmla="*/ 1907706 h 2066199"/>
              <a:gd name="connsiteX2" fmla="*/ 1670033 w 1672540"/>
              <a:gd name="connsiteY2" fmla="*/ 1785669 h 2066199"/>
              <a:gd name="connsiteX3" fmla="*/ 1353418 w 1672540"/>
              <a:gd name="connsiteY3" fmla="*/ 1541606 h 2066199"/>
              <a:gd name="connsiteX4" fmla="*/ 1296791 w 1672540"/>
              <a:gd name="connsiteY4" fmla="*/ 1166313 h 2066199"/>
              <a:gd name="connsiteX5" fmla="*/ 1350581 w 1672540"/>
              <a:gd name="connsiteY5" fmla="*/ 661533 h 2066199"/>
              <a:gd name="connsiteX6" fmla="*/ 1015439 w 1672540"/>
              <a:gd name="connsiteY6" fmla="*/ 756697 h 2066199"/>
              <a:gd name="connsiteX7" fmla="*/ 0 w 1672540"/>
              <a:gd name="connsiteY7" fmla="*/ 0 h 2066199"/>
              <a:gd name="connsiteX0" fmla="*/ 1017091 w 1767637"/>
              <a:gd name="connsiteY0" fmla="*/ 1967392 h 1967444"/>
              <a:gd name="connsiteX1" fmla="*/ 1279886 w 1767637"/>
              <a:gd name="connsiteY1" fmla="*/ 1808951 h 1967444"/>
              <a:gd name="connsiteX2" fmla="*/ 1765130 w 1767637"/>
              <a:gd name="connsiteY2" fmla="*/ 1686914 h 1967444"/>
              <a:gd name="connsiteX3" fmla="*/ 1448515 w 1767637"/>
              <a:gd name="connsiteY3" fmla="*/ 1442851 h 1967444"/>
              <a:gd name="connsiteX4" fmla="*/ 1391888 w 1767637"/>
              <a:gd name="connsiteY4" fmla="*/ 1067558 h 1967444"/>
              <a:gd name="connsiteX5" fmla="*/ 1445678 w 1767637"/>
              <a:gd name="connsiteY5" fmla="*/ 562778 h 1967444"/>
              <a:gd name="connsiteX6" fmla="*/ 1110536 w 1767637"/>
              <a:gd name="connsiteY6" fmla="*/ 657942 h 1967444"/>
              <a:gd name="connsiteX7" fmla="*/ 0 w 1767637"/>
              <a:gd name="connsiteY7" fmla="*/ 0 h 1967444"/>
              <a:gd name="connsiteX0" fmla="*/ 918336 w 1668882"/>
              <a:gd name="connsiteY0" fmla="*/ 2073462 h 2073514"/>
              <a:gd name="connsiteX1" fmla="*/ 1181131 w 1668882"/>
              <a:gd name="connsiteY1" fmla="*/ 1915021 h 2073514"/>
              <a:gd name="connsiteX2" fmla="*/ 1666375 w 1668882"/>
              <a:gd name="connsiteY2" fmla="*/ 1792984 h 2073514"/>
              <a:gd name="connsiteX3" fmla="*/ 1349760 w 1668882"/>
              <a:gd name="connsiteY3" fmla="*/ 1548921 h 2073514"/>
              <a:gd name="connsiteX4" fmla="*/ 1293133 w 1668882"/>
              <a:gd name="connsiteY4" fmla="*/ 1173628 h 2073514"/>
              <a:gd name="connsiteX5" fmla="*/ 1346923 w 1668882"/>
              <a:gd name="connsiteY5" fmla="*/ 668848 h 2073514"/>
              <a:gd name="connsiteX6" fmla="*/ 1011781 w 1668882"/>
              <a:gd name="connsiteY6" fmla="*/ 764012 h 2073514"/>
              <a:gd name="connsiteX7" fmla="*/ 0 w 1668882"/>
              <a:gd name="connsiteY7" fmla="*/ 0 h 2073514"/>
              <a:gd name="connsiteX0" fmla="*/ 932967 w 1683513"/>
              <a:gd name="connsiteY0" fmla="*/ 2088092 h 2088144"/>
              <a:gd name="connsiteX1" fmla="*/ 1195762 w 1683513"/>
              <a:gd name="connsiteY1" fmla="*/ 1929651 h 2088144"/>
              <a:gd name="connsiteX2" fmla="*/ 1681006 w 1683513"/>
              <a:gd name="connsiteY2" fmla="*/ 1807614 h 2088144"/>
              <a:gd name="connsiteX3" fmla="*/ 1364391 w 1683513"/>
              <a:gd name="connsiteY3" fmla="*/ 1563551 h 2088144"/>
              <a:gd name="connsiteX4" fmla="*/ 1307764 w 1683513"/>
              <a:gd name="connsiteY4" fmla="*/ 1188258 h 2088144"/>
              <a:gd name="connsiteX5" fmla="*/ 1361554 w 1683513"/>
              <a:gd name="connsiteY5" fmla="*/ 683478 h 2088144"/>
              <a:gd name="connsiteX6" fmla="*/ 1026412 w 1683513"/>
              <a:gd name="connsiteY6" fmla="*/ 778642 h 2088144"/>
              <a:gd name="connsiteX7" fmla="*/ 0 w 1683513"/>
              <a:gd name="connsiteY7" fmla="*/ 0 h 2088144"/>
              <a:gd name="connsiteX0" fmla="*/ 932967 w 1683513"/>
              <a:gd name="connsiteY0" fmla="*/ 2088092 h 2088144"/>
              <a:gd name="connsiteX1" fmla="*/ 1195762 w 1683513"/>
              <a:gd name="connsiteY1" fmla="*/ 1929651 h 2088144"/>
              <a:gd name="connsiteX2" fmla="*/ 1681006 w 1683513"/>
              <a:gd name="connsiteY2" fmla="*/ 1807614 h 2088144"/>
              <a:gd name="connsiteX3" fmla="*/ 1364391 w 1683513"/>
              <a:gd name="connsiteY3" fmla="*/ 1563551 h 2088144"/>
              <a:gd name="connsiteX4" fmla="*/ 1307764 w 1683513"/>
              <a:gd name="connsiteY4" fmla="*/ 1188258 h 2088144"/>
              <a:gd name="connsiteX5" fmla="*/ 1361554 w 1683513"/>
              <a:gd name="connsiteY5" fmla="*/ 683478 h 2088144"/>
              <a:gd name="connsiteX6" fmla="*/ 1026412 w 1683513"/>
              <a:gd name="connsiteY6" fmla="*/ 778642 h 2088144"/>
              <a:gd name="connsiteX7" fmla="*/ 0 w 1683513"/>
              <a:gd name="connsiteY7" fmla="*/ 0 h 2088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3513" h="2088144">
                <a:moveTo>
                  <a:pt x="932967" y="2088092"/>
                </a:moveTo>
                <a:cubicBezTo>
                  <a:pt x="975888" y="2091203"/>
                  <a:pt x="1020613" y="1955959"/>
                  <a:pt x="1195762" y="1929651"/>
                </a:cubicBezTo>
                <a:cubicBezTo>
                  <a:pt x="1458609" y="1853049"/>
                  <a:pt x="1647632" y="1934083"/>
                  <a:pt x="1681006" y="1807614"/>
                </a:cubicBezTo>
                <a:cubicBezTo>
                  <a:pt x="1714380" y="1681145"/>
                  <a:pt x="1404336" y="1762280"/>
                  <a:pt x="1364391" y="1563551"/>
                </a:cubicBezTo>
                <a:cubicBezTo>
                  <a:pt x="1312528" y="1422397"/>
                  <a:pt x="1335131" y="1417000"/>
                  <a:pt x="1307764" y="1188258"/>
                </a:cubicBezTo>
                <a:cubicBezTo>
                  <a:pt x="1414867" y="938828"/>
                  <a:pt x="1456028" y="831049"/>
                  <a:pt x="1361554" y="683478"/>
                </a:cubicBezTo>
                <a:cubicBezTo>
                  <a:pt x="1250529" y="555904"/>
                  <a:pt x="1223635" y="818638"/>
                  <a:pt x="1026412" y="778642"/>
                </a:cubicBezTo>
                <a:cubicBezTo>
                  <a:pt x="729886" y="726923"/>
                  <a:pt x="210948" y="292652"/>
                  <a:pt x="0" y="0"/>
                </a:cubicBezTo>
              </a:path>
            </a:pathLst>
          </a:custGeom>
          <a:ln w="38100">
            <a:solidFill>
              <a:srgbClr val="FF3399"/>
            </a:solidFill>
            <a:headEnd/>
            <a:tailEnd type="stealth" w="lg" len="lg"/>
          </a:ln>
        </p:spPr>
        <p:style>
          <a:lnRef idx="3">
            <a:schemeClr val="accent3"/>
          </a:lnRef>
          <a:fillRef idx="0">
            <a:schemeClr val="accent3"/>
          </a:fillRef>
          <a:effectRef idx="2">
            <a:schemeClr val="accent3"/>
          </a:effectRef>
          <a:fontRef idx="minor">
            <a:schemeClr val="tx1"/>
          </a:fontRef>
        </p:style>
        <p:txBody>
          <a:bodyPr/>
          <a:lstStyle/>
          <a:p>
            <a:endParaRPr lang="ru-RU">
              <a:solidFill>
                <a:prstClr val="black"/>
              </a:solidFill>
            </a:endParaRPr>
          </a:p>
        </p:txBody>
      </p:sp>
      <p:sp>
        <p:nvSpPr>
          <p:cNvPr id="69" name="Line 6"/>
          <p:cNvSpPr>
            <a:spLocks noChangeShapeType="1"/>
          </p:cNvSpPr>
          <p:nvPr/>
        </p:nvSpPr>
        <p:spPr bwMode="auto">
          <a:xfrm>
            <a:off x="7560169" y="2054679"/>
            <a:ext cx="1379633" cy="2019547"/>
          </a:xfrm>
          <a:custGeom>
            <a:avLst/>
            <a:gdLst>
              <a:gd name="connsiteX0" fmla="*/ 0 w 152354"/>
              <a:gd name="connsiteY0" fmla="*/ 0 h 186407"/>
              <a:gd name="connsiteX1" fmla="*/ 152354 w 152354"/>
              <a:gd name="connsiteY1" fmla="*/ 186407 h 186407"/>
              <a:gd name="connsiteX0" fmla="*/ 0 w 540974"/>
              <a:gd name="connsiteY0" fmla="*/ 0 h 548357"/>
              <a:gd name="connsiteX1" fmla="*/ 540974 w 540974"/>
              <a:gd name="connsiteY1" fmla="*/ 548357 h 548357"/>
              <a:gd name="connsiteX0" fmla="*/ 0 w 540974"/>
              <a:gd name="connsiteY0" fmla="*/ 62 h 548419"/>
              <a:gd name="connsiteX1" fmla="*/ 540974 w 540974"/>
              <a:gd name="connsiteY1" fmla="*/ 548419 h 548419"/>
              <a:gd name="connsiteX0" fmla="*/ 0 w 620984"/>
              <a:gd name="connsiteY0" fmla="*/ 51 h 662708"/>
              <a:gd name="connsiteX1" fmla="*/ 620984 w 620984"/>
              <a:gd name="connsiteY1" fmla="*/ 662708 h 662708"/>
              <a:gd name="connsiteX0" fmla="*/ 0 w 563834"/>
              <a:gd name="connsiteY0" fmla="*/ 57 h 590324"/>
              <a:gd name="connsiteX1" fmla="*/ 563834 w 563834"/>
              <a:gd name="connsiteY1" fmla="*/ 590324 h 590324"/>
              <a:gd name="connsiteX0" fmla="*/ 0 w 548594"/>
              <a:gd name="connsiteY0" fmla="*/ 59 h 571276"/>
              <a:gd name="connsiteX1" fmla="*/ 548594 w 548594"/>
              <a:gd name="connsiteY1" fmla="*/ 571276 h 571276"/>
              <a:gd name="connsiteX0" fmla="*/ 0 w 998174"/>
              <a:gd name="connsiteY0" fmla="*/ 42 h 784619"/>
              <a:gd name="connsiteX1" fmla="*/ 998174 w 998174"/>
              <a:gd name="connsiteY1" fmla="*/ 784619 h 784619"/>
              <a:gd name="connsiteX0" fmla="*/ 0 w 998174"/>
              <a:gd name="connsiteY0" fmla="*/ 2519 h 787096"/>
              <a:gd name="connsiteX1" fmla="*/ 998174 w 998174"/>
              <a:gd name="connsiteY1" fmla="*/ 787096 h 787096"/>
              <a:gd name="connsiteX0" fmla="*/ 0 w 1001984"/>
              <a:gd name="connsiteY0" fmla="*/ 2555 h 775702"/>
              <a:gd name="connsiteX1" fmla="*/ 1001984 w 1001984"/>
              <a:gd name="connsiteY1" fmla="*/ 775702 h 775702"/>
              <a:gd name="connsiteX0" fmla="*/ 0 w 1001984"/>
              <a:gd name="connsiteY0" fmla="*/ 3487 h 776634"/>
              <a:gd name="connsiteX1" fmla="*/ 1001984 w 1001984"/>
              <a:gd name="connsiteY1" fmla="*/ 776634 h 776634"/>
              <a:gd name="connsiteX0" fmla="*/ 0 w 1123904"/>
              <a:gd name="connsiteY0" fmla="*/ 3510 h 772847"/>
              <a:gd name="connsiteX1" fmla="*/ 1123904 w 1123904"/>
              <a:gd name="connsiteY1" fmla="*/ 772847 h 772847"/>
              <a:gd name="connsiteX0" fmla="*/ 0 w 1123904"/>
              <a:gd name="connsiteY0" fmla="*/ 19979 h 789316"/>
              <a:gd name="connsiteX1" fmla="*/ 1123904 w 1123904"/>
              <a:gd name="connsiteY1" fmla="*/ 789316 h 789316"/>
              <a:gd name="connsiteX0" fmla="*/ 0 w 1123904"/>
              <a:gd name="connsiteY0" fmla="*/ 3996 h 773333"/>
              <a:gd name="connsiteX1" fmla="*/ 1123904 w 1123904"/>
              <a:gd name="connsiteY1" fmla="*/ 773333 h 773333"/>
              <a:gd name="connsiteX0" fmla="*/ 0 w 1085804"/>
              <a:gd name="connsiteY0" fmla="*/ 4389 h 720386"/>
              <a:gd name="connsiteX1" fmla="*/ 1085804 w 1085804"/>
              <a:gd name="connsiteY1" fmla="*/ 720386 h 720386"/>
              <a:gd name="connsiteX0" fmla="*/ 0 w 1104854"/>
              <a:gd name="connsiteY0" fmla="*/ 4156 h 750633"/>
              <a:gd name="connsiteX1" fmla="*/ 1104854 w 1104854"/>
              <a:gd name="connsiteY1" fmla="*/ 750633 h 750633"/>
              <a:gd name="connsiteX0" fmla="*/ 0 w 1104854"/>
              <a:gd name="connsiteY0" fmla="*/ 5336 h 751813"/>
              <a:gd name="connsiteX1" fmla="*/ 1104854 w 1104854"/>
              <a:gd name="connsiteY1" fmla="*/ 751813 h 751813"/>
              <a:gd name="connsiteX0" fmla="*/ 0 w 1104854"/>
              <a:gd name="connsiteY0" fmla="*/ 1267 h 747744"/>
              <a:gd name="connsiteX1" fmla="*/ 1104854 w 1104854"/>
              <a:gd name="connsiteY1" fmla="*/ 747744 h 747744"/>
              <a:gd name="connsiteX0" fmla="*/ 0 w 1104854"/>
              <a:gd name="connsiteY0" fmla="*/ 4708 h 751185"/>
              <a:gd name="connsiteX1" fmla="*/ 1104854 w 1104854"/>
              <a:gd name="connsiteY1" fmla="*/ 751185 h 751185"/>
              <a:gd name="connsiteX0" fmla="*/ 0 w 1104854"/>
              <a:gd name="connsiteY0" fmla="*/ 11099 h 757576"/>
              <a:gd name="connsiteX1" fmla="*/ 60291 w 1104854"/>
              <a:gd name="connsiteY1" fmla="*/ 4147 h 757576"/>
              <a:gd name="connsiteX2" fmla="*/ 1104854 w 1104854"/>
              <a:gd name="connsiteY2" fmla="*/ 757576 h 757576"/>
              <a:gd name="connsiteX0" fmla="*/ 0 w 1104854"/>
              <a:gd name="connsiteY0" fmla="*/ 8259 h 754736"/>
              <a:gd name="connsiteX1" fmla="*/ 60291 w 1104854"/>
              <a:gd name="connsiteY1" fmla="*/ 1307 h 754736"/>
              <a:gd name="connsiteX2" fmla="*/ 1104854 w 1104854"/>
              <a:gd name="connsiteY2" fmla="*/ 754736 h 754736"/>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6952 h 753429"/>
              <a:gd name="connsiteX1" fmla="*/ 60291 w 1104854"/>
              <a:gd name="connsiteY1" fmla="*/ 0 h 753429"/>
              <a:gd name="connsiteX2" fmla="*/ 1104854 w 1104854"/>
              <a:gd name="connsiteY2" fmla="*/ 753429 h 753429"/>
              <a:gd name="connsiteX0" fmla="*/ 0 w 1104854"/>
              <a:gd name="connsiteY0" fmla="*/ 95 h 746572"/>
              <a:gd name="connsiteX1" fmla="*/ 170781 w 1104854"/>
              <a:gd name="connsiteY1" fmla="*/ 763 h 746572"/>
              <a:gd name="connsiteX2" fmla="*/ 1104854 w 1104854"/>
              <a:gd name="connsiteY2" fmla="*/ 746572 h 746572"/>
              <a:gd name="connsiteX0" fmla="*/ 0 w 1032464"/>
              <a:gd name="connsiteY0" fmla="*/ 2 h 837919"/>
              <a:gd name="connsiteX1" fmla="*/ 98391 w 1032464"/>
              <a:gd name="connsiteY1" fmla="*/ 92110 h 837919"/>
              <a:gd name="connsiteX2" fmla="*/ 1032464 w 1032464"/>
              <a:gd name="connsiteY2" fmla="*/ 837919 h 837919"/>
              <a:gd name="connsiteX0" fmla="*/ 0 w 1032464"/>
              <a:gd name="connsiteY0" fmla="*/ 2 h 837919"/>
              <a:gd name="connsiteX1" fmla="*/ 201261 w 1032464"/>
              <a:gd name="connsiteY1" fmla="*/ 141640 h 837919"/>
              <a:gd name="connsiteX2" fmla="*/ 1032464 w 1032464"/>
              <a:gd name="connsiteY2" fmla="*/ 837919 h 837919"/>
              <a:gd name="connsiteX0" fmla="*/ 0 w 1032464"/>
              <a:gd name="connsiteY0" fmla="*/ 2 h 837919"/>
              <a:gd name="connsiteX1" fmla="*/ 201261 w 1032464"/>
              <a:gd name="connsiteY1" fmla="*/ 141640 h 837919"/>
              <a:gd name="connsiteX2" fmla="*/ 1032464 w 1032464"/>
              <a:gd name="connsiteY2" fmla="*/ 837919 h 837919"/>
              <a:gd name="connsiteX0" fmla="*/ 0 w 1032464"/>
              <a:gd name="connsiteY0" fmla="*/ 0 h 837917"/>
              <a:gd name="connsiteX1" fmla="*/ 1032464 w 1032464"/>
              <a:gd name="connsiteY1" fmla="*/ 837917 h 837917"/>
              <a:gd name="connsiteX0" fmla="*/ 0 w 956264"/>
              <a:gd name="connsiteY0" fmla="*/ 0 h 750287"/>
              <a:gd name="connsiteX1" fmla="*/ 956264 w 956264"/>
              <a:gd name="connsiteY1" fmla="*/ 750287 h 750287"/>
              <a:gd name="connsiteX0" fmla="*/ 0 w 944834"/>
              <a:gd name="connsiteY0" fmla="*/ 0 h 750287"/>
              <a:gd name="connsiteX1" fmla="*/ 944834 w 944834"/>
              <a:gd name="connsiteY1" fmla="*/ 750287 h 750287"/>
              <a:gd name="connsiteX0" fmla="*/ 0 w 944834"/>
              <a:gd name="connsiteY0" fmla="*/ 0 h 750287"/>
              <a:gd name="connsiteX1" fmla="*/ 944834 w 944834"/>
              <a:gd name="connsiteY1" fmla="*/ 750287 h 750287"/>
              <a:gd name="connsiteX0" fmla="*/ 0 w 944834"/>
              <a:gd name="connsiteY0" fmla="*/ 0 h 750287"/>
              <a:gd name="connsiteX1" fmla="*/ 944834 w 944834"/>
              <a:gd name="connsiteY1" fmla="*/ 750287 h 750287"/>
              <a:gd name="connsiteX0" fmla="*/ 0 w 979124"/>
              <a:gd name="connsiteY0" fmla="*/ 0 h 738857"/>
              <a:gd name="connsiteX1" fmla="*/ 979124 w 979124"/>
              <a:gd name="connsiteY1" fmla="*/ 738857 h 738857"/>
              <a:gd name="connsiteX0" fmla="*/ 0 w 979124"/>
              <a:gd name="connsiteY0" fmla="*/ 0 h 738857"/>
              <a:gd name="connsiteX1" fmla="*/ 979124 w 979124"/>
              <a:gd name="connsiteY1" fmla="*/ 738857 h 738857"/>
              <a:gd name="connsiteX0" fmla="*/ 0 w 895304"/>
              <a:gd name="connsiteY0" fmla="*/ 0 h 731237"/>
              <a:gd name="connsiteX1" fmla="*/ 895304 w 895304"/>
              <a:gd name="connsiteY1" fmla="*/ 731237 h 731237"/>
              <a:gd name="connsiteX0" fmla="*/ 0 w 944834"/>
              <a:gd name="connsiteY0" fmla="*/ 0 h 727427"/>
              <a:gd name="connsiteX1" fmla="*/ 944834 w 944834"/>
              <a:gd name="connsiteY1" fmla="*/ 727427 h 727427"/>
              <a:gd name="connsiteX0" fmla="*/ 0 w 944834"/>
              <a:gd name="connsiteY0" fmla="*/ 0 h 727427"/>
              <a:gd name="connsiteX1" fmla="*/ 944834 w 944834"/>
              <a:gd name="connsiteY1" fmla="*/ 727427 h 727427"/>
              <a:gd name="connsiteX0" fmla="*/ 0 w 944834"/>
              <a:gd name="connsiteY0" fmla="*/ 0 h 727427"/>
              <a:gd name="connsiteX1" fmla="*/ 944834 w 944834"/>
              <a:gd name="connsiteY1" fmla="*/ 727427 h 727427"/>
              <a:gd name="connsiteX0" fmla="*/ 0 w 944834"/>
              <a:gd name="connsiteY0" fmla="*/ 0 h 727427"/>
              <a:gd name="connsiteX1" fmla="*/ 98722 w 944834"/>
              <a:gd name="connsiteY1" fmla="*/ 29326 h 727427"/>
              <a:gd name="connsiteX2" fmla="*/ 944834 w 944834"/>
              <a:gd name="connsiteY2" fmla="*/ 727427 h 727427"/>
              <a:gd name="connsiteX0" fmla="*/ 294929 w 1239763"/>
              <a:gd name="connsiteY0" fmla="*/ 38264 h 765691"/>
              <a:gd name="connsiteX1" fmla="*/ 62 w 1239763"/>
              <a:gd name="connsiteY1" fmla="*/ 4 h 765691"/>
              <a:gd name="connsiteX2" fmla="*/ 393651 w 1239763"/>
              <a:gd name="connsiteY2" fmla="*/ 67590 h 765691"/>
              <a:gd name="connsiteX3" fmla="*/ 1239763 w 1239763"/>
              <a:gd name="connsiteY3" fmla="*/ 765691 h 765691"/>
              <a:gd name="connsiteX0" fmla="*/ 0 w 1509377"/>
              <a:gd name="connsiteY0" fmla="*/ 85971 h 765690"/>
              <a:gd name="connsiteX1" fmla="*/ 269676 w 1509377"/>
              <a:gd name="connsiteY1" fmla="*/ 3 h 765690"/>
              <a:gd name="connsiteX2" fmla="*/ 663265 w 1509377"/>
              <a:gd name="connsiteY2" fmla="*/ 67589 h 765690"/>
              <a:gd name="connsiteX3" fmla="*/ 1509377 w 1509377"/>
              <a:gd name="connsiteY3" fmla="*/ 765690 h 765690"/>
              <a:gd name="connsiteX0" fmla="*/ 0 w 1509377"/>
              <a:gd name="connsiteY0" fmla="*/ 85971 h 765690"/>
              <a:gd name="connsiteX1" fmla="*/ 269676 w 1509377"/>
              <a:gd name="connsiteY1" fmla="*/ 3 h 765690"/>
              <a:gd name="connsiteX2" fmla="*/ 587727 w 1509377"/>
              <a:gd name="connsiteY2" fmla="*/ 43736 h 765690"/>
              <a:gd name="connsiteX3" fmla="*/ 1509377 w 1509377"/>
              <a:gd name="connsiteY3" fmla="*/ 765690 h 765690"/>
              <a:gd name="connsiteX0" fmla="*/ 0 w 1509377"/>
              <a:gd name="connsiteY0" fmla="*/ 85971 h 765690"/>
              <a:gd name="connsiteX1" fmla="*/ 269676 w 1509377"/>
              <a:gd name="connsiteY1" fmla="*/ 3 h 765690"/>
              <a:gd name="connsiteX2" fmla="*/ 587727 w 1509377"/>
              <a:gd name="connsiteY2" fmla="*/ 43736 h 765690"/>
              <a:gd name="connsiteX3" fmla="*/ 1509377 w 1509377"/>
              <a:gd name="connsiteY3" fmla="*/ 765690 h 765690"/>
              <a:gd name="connsiteX0" fmla="*/ 0 w 1509377"/>
              <a:gd name="connsiteY0" fmla="*/ 42235 h 721954"/>
              <a:gd name="connsiteX1" fmla="*/ 217993 w 1509377"/>
              <a:gd name="connsiteY1" fmla="*/ 103366 h 721954"/>
              <a:gd name="connsiteX2" fmla="*/ 587727 w 1509377"/>
              <a:gd name="connsiteY2" fmla="*/ 0 h 721954"/>
              <a:gd name="connsiteX3" fmla="*/ 1509377 w 1509377"/>
              <a:gd name="connsiteY3" fmla="*/ 721954 h 721954"/>
              <a:gd name="connsiteX0" fmla="*/ 0 w 1509377"/>
              <a:gd name="connsiteY0" fmla="*/ 58443 h 738162"/>
              <a:gd name="connsiteX1" fmla="*/ 217993 w 1509377"/>
              <a:gd name="connsiteY1" fmla="*/ 119574 h 738162"/>
              <a:gd name="connsiteX2" fmla="*/ 587727 w 1509377"/>
              <a:gd name="connsiteY2" fmla="*/ 16208 h 738162"/>
              <a:gd name="connsiteX3" fmla="*/ 1509377 w 1509377"/>
              <a:gd name="connsiteY3" fmla="*/ 738162 h 738162"/>
              <a:gd name="connsiteX0" fmla="*/ 0 w 1298667"/>
              <a:gd name="connsiteY0" fmla="*/ 0 h 1538459"/>
              <a:gd name="connsiteX1" fmla="*/ 7283 w 1298667"/>
              <a:gd name="connsiteY1" fmla="*/ 919871 h 1538459"/>
              <a:gd name="connsiteX2" fmla="*/ 377017 w 1298667"/>
              <a:gd name="connsiteY2" fmla="*/ 816505 h 1538459"/>
              <a:gd name="connsiteX3" fmla="*/ 1298667 w 1298667"/>
              <a:gd name="connsiteY3" fmla="*/ 1538459 h 1538459"/>
              <a:gd name="connsiteX0" fmla="*/ 124054 w 1422721"/>
              <a:gd name="connsiteY0" fmla="*/ 0 h 1538459"/>
              <a:gd name="connsiteX1" fmla="*/ 140 w 1422721"/>
              <a:gd name="connsiteY1" fmla="*/ 780723 h 1538459"/>
              <a:gd name="connsiteX2" fmla="*/ 501071 w 1422721"/>
              <a:gd name="connsiteY2" fmla="*/ 816505 h 1538459"/>
              <a:gd name="connsiteX3" fmla="*/ 1422721 w 1422721"/>
              <a:gd name="connsiteY3" fmla="*/ 1538459 h 1538459"/>
              <a:gd name="connsiteX0" fmla="*/ 124054 w 1422721"/>
              <a:gd name="connsiteY0" fmla="*/ 0 h 1538459"/>
              <a:gd name="connsiteX1" fmla="*/ 140 w 1422721"/>
              <a:gd name="connsiteY1" fmla="*/ 780723 h 1538459"/>
              <a:gd name="connsiteX2" fmla="*/ 501071 w 1422721"/>
              <a:gd name="connsiteY2" fmla="*/ 816505 h 1538459"/>
              <a:gd name="connsiteX3" fmla="*/ 1422721 w 1422721"/>
              <a:gd name="connsiteY3" fmla="*/ 1538459 h 1538459"/>
              <a:gd name="connsiteX0" fmla="*/ 147886 w 1446553"/>
              <a:gd name="connsiteY0" fmla="*/ 0 h 1538459"/>
              <a:gd name="connsiteX1" fmla="*/ 119 w 1446553"/>
              <a:gd name="connsiteY1" fmla="*/ 740967 h 1538459"/>
              <a:gd name="connsiteX2" fmla="*/ 524903 w 1446553"/>
              <a:gd name="connsiteY2" fmla="*/ 816505 h 1538459"/>
              <a:gd name="connsiteX3" fmla="*/ 1446553 w 1446553"/>
              <a:gd name="connsiteY3" fmla="*/ 1538459 h 1538459"/>
              <a:gd name="connsiteX0" fmla="*/ 100230 w 1398897"/>
              <a:gd name="connsiteY0" fmla="*/ 0 h 1538459"/>
              <a:gd name="connsiteX1" fmla="*/ 171 w 1398897"/>
              <a:gd name="connsiteY1" fmla="*/ 760845 h 1538459"/>
              <a:gd name="connsiteX2" fmla="*/ 477247 w 1398897"/>
              <a:gd name="connsiteY2" fmla="*/ 816505 h 1538459"/>
              <a:gd name="connsiteX3" fmla="*/ 1398897 w 1398897"/>
              <a:gd name="connsiteY3" fmla="*/ 1538459 h 1538459"/>
              <a:gd name="connsiteX0" fmla="*/ 100230 w 1398897"/>
              <a:gd name="connsiteY0" fmla="*/ 0 h 1538459"/>
              <a:gd name="connsiteX1" fmla="*/ 171 w 1398897"/>
              <a:gd name="connsiteY1" fmla="*/ 760845 h 1538459"/>
              <a:gd name="connsiteX2" fmla="*/ 477247 w 1398897"/>
              <a:gd name="connsiteY2" fmla="*/ 816505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00230 w 1398897"/>
              <a:gd name="connsiteY0" fmla="*/ 0 h 1538459"/>
              <a:gd name="connsiteX1" fmla="*/ 171 w 1398897"/>
              <a:gd name="connsiteY1" fmla="*/ 760845 h 1538459"/>
              <a:gd name="connsiteX2" fmla="*/ 365929 w 1398897"/>
              <a:gd name="connsiteY2" fmla="*/ 780724 h 1538459"/>
              <a:gd name="connsiteX3" fmla="*/ 1398897 w 1398897"/>
              <a:gd name="connsiteY3" fmla="*/ 1538459 h 1538459"/>
              <a:gd name="connsiteX0" fmla="*/ 114383 w 1413050"/>
              <a:gd name="connsiteY0" fmla="*/ 0 h 1538459"/>
              <a:gd name="connsiteX1" fmla="*/ 77934 w 1413050"/>
              <a:gd name="connsiteY1" fmla="*/ 208229 h 1538459"/>
              <a:gd name="connsiteX2" fmla="*/ 14324 w 1413050"/>
              <a:gd name="connsiteY2" fmla="*/ 760845 h 1538459"/>
              <a:gd name="connsiteX3" fmla="*/ 380082 w 1413050"/>
              <a:gd name="connsiteY3" fmla="*/ 780724 h 1538459"/>
              <a:gd name="connsiteX4" fmla="*/ 1413050 w 1413050"/>
              <a:gd name="connsiteY4" fmla="*/ 1538459 h 1538459"/>
              <a:gd name="connsiteX0" fmla="*/ 110868 w 1409535"/>
              <a:gd name="connsiteY0" fmla="*/ 0 h 1538459"/>
              <a:gd name="connsiteX1" fmla="*/ 118152 w 1409535"/>
              <a:gd name="connsiteY1" fmla="*/ 311596 h 1538459"/>
              <a:gd name="connsiteX2" fmla="*/ 10809 w 1409535"/>
              <a:gd name="connsiteY2" fmla="*/ 760845 h 1538459"/>
              <a:gd name="connsiteX3" fmla="*/ 376567 w 1409535"/>
              <a:gd name="connsiteY3" fmla="*/ 780724 h 1538459"/>
              <a:gd name="connsiteX4" fmla="*/ 1409535 w 1409535"/>
              <a:gd name="connsiteY4" fmla="*/ 1538459 h 1538459"/>
              <a:gd name="connsiteX0" fmla="*/ 170503 w 1409535"/>
              <a:gd name="connsiteY0" fmla="*/ 0 h 1769047"/>
              <a:gd name="connsiteX1" fmla="*/ 118152 w 1409535"/>
              <a:gd name="connsiteY1" fmla="*/ 542184 h 1769047"/>
              <a:gd name="connsiteX2" fmla="*/ 10809 w 1409535"/>
              <a:gd name="connsiteY2" fmla="*/ 991433 h 1769047"/>
              <a:gd name="connsiteX3" fmla="*/ 376567 w 1409535"/>
              <a:gd name="connsiteY3" fmla="*/ 1011312 h 1769047"/>
              <a:gd name="connsiteX4" fmla="*/ 1409535 w 1409535"/>
              <a:gd name="connsiteY4" fmla="*/ 1769047 h 1769047"/>
              <a:gd name="connsiteX0" fmla="*/ 504458 w 1409535"/>
              <a:gd name="connsiteY0" fmla="*/ 0 h 2106977"/>
              <a:gd name="connsiteX1" fmla="*/ 118152 w 1409535"/>
              <a:gd name="connsiteY1" fmla="*/ 880114 h 2106977"/>
              <a:gd name="connsiteX2" fmla="*/ 10809 w 1409535"/>
              <a:gd name="connsiteY2" fmla="*/ 1329363 h 2106977"/>
              <a:gd name="connsiteX3" fmla="*/ 376567 w 1409535"/>
              <a:gd name="connsiteY3" fmla="*/ 1349242 h 2106977"/>
              <a:gd name="connsiteX4" fmla="*/ 1409535 w 1409535"/>
              <a:gd name="connsiteY4" fmla="*/ 2106977 h 2106977"/>
              <a:gd name="connsiteX0" fmla="*/ 506809 w 1411886"/>
              <a:gd name="connsiteY0" fmla="*/ 0 h 2106977"/>
              <a:gd name="connsiteX1" fmla="*/ 88698 w 1411886"/>
              <a:gd name="connsiteY1" fmla="*/ 729039 h 2106977"/>
              <a:gd name="connsiteX2" fmla="*/ 13160 w 1411886"/>
              <a:gd name="connsiteY2" fmla="*/ 1329363 h 2106977"/>
              <a:gd name="connsiteX3" fmla="*/ 378918 w 1411886"/>
              <a:gd name="connsiteY3" fmla="*/ 1349242 h 2106977"/>
              <a:gd name="connsiteX4" fmla="*/ 1411886 w 1411886"/>
              <a:gd name="connsiteY4" fmla="*/ 2106977 h 2106977"/>
              <a:gd name="connsiteX0" fmla="*/ 502452 w 1407529"/>
              <a:gd name="connsiteY0" fmla="*/ 0 h 2106977"/>
              <a:gd name="connsiteX1" fmla="*/ 84341 w 1407529"/>
              <a:gd name="connsiteY1" fmla="*/ 729039 h 2106977"/>
              <a:gd name="connsiteX2" fmla="*/ 8803 w 1407529"/>
              <a:gd name="connsiteY2" fmla="*/ 1329363 h 2106977"/>
              <a:gd name="connsiteX3" fmla="*/ 374561 w 1407529"/>
              <a:gd name="connsiteY3" fmla="*/ 1349242 h 2106977"/>
              <a:gd name="connsiteX4" fmla="*/ 1407529 w 1407529"/>
              <a:gd name="connsiteY4" fmla="*/ 2106977 h 2106977"/>
              <a:gd name="connsiteX0" fmla="*/ 502775 w 1407852"/>
              <a:gd name="connsiteY0" fmla="*/ 0 h 2106977"/>
              <a:gd name="connsiteX1" fmla="*/ 84664 w 1407852"/>
              <a:gd name="connsiteY1" fmla="*/ 729039 h 2106977"/>
              <a:gd name="connsiteX2" fmla="*/ 9126 w 1407852"/>
              <a:gd name="connsiteY2" fmla="*/ 1329363 h 2106977"/>
              <a:gd name="connsiteX3" fmla="*/ 374884 w 1407852"/>
              <a:gd name="connsiteY3" fmla="*/ 1349242 h 2106977"/>
              <a:gd name="connsiteX4" fmla="*/ 1407852 w 1407852"/>
              <a:gd name="connsiteY4" fmla="*/ 2106977 h 2106977"/>
              <a:gd name="connsiteX0" fmla="*/ 496761 w 1401838"/>
              <a:gd name="connsiteY0" fmla="*/ 0 h 2106977"/>
              <a:gd name="connsiteX1" fmla="*/ 78650 w 1401838"/>
              <a:gd name="connsiteY1" fmla="*/ 729039 h 2106977"/>
              <a:gd name="connsiteX2" fmla="*/ 3112 w 1401838"/>
              <a:gd name="connsiteY2" fmla="*/ 1329363 h 2106977"/>
              <a:gd name="connsiteX3" fmla="*/ 368870 w 1401838"/>
              <a:gd name="connsiteY3" fmla="*/ 1349242 h 2106977"/>
              <a:gd name="connsiteX4" fmla="*/ 1401838 w 1401838"/>
              <a:gd name="connsiteY4" fmla="*/ 2106977 h 2106977"/>
              <a:gd name="connsiteX0" fmla="*/ 492862 w 1397939"/>
              <a:gd name="connsiteY0" fmla="*/ 0 h 2106977"/>
              <a:gd name="connsiteX1" fmla="*/ 74751 w 1397939"/>
              <a:gd name="connsiteY1" fmla="*/ 729039 h 2106977"/>
              <a:gd name="connsiteX2" fmla="*/ 3188 w 1397939"/>
              <a:gd name="connsiteY2" fmla="*/ 1321412 h 2106977"/>
              <a:gd name="connsiteX3" fmla="*/ 364971 w 1397939"/>
              <a:gd name="connsiteY3" fmla="*/ 1349242 h 2106977"/>
              <a:gd name="connsiteX4" fmla="*/ 1397939 w 1397939"/>
              <a:gd name="connsiteY4" fmla="*/ 2106977 h 2106977"/>
              <a:gd name="connsiteX0" fmla="*/ 495668 w 1400745"/>
              <a:gd name="connsiteY0" fmla="*/ 0 h 2106977"/>
              <a:gd name="connsiteX1" fmla="*/ 77557 w 1400745"/>
              <a:gd name="connsiteY1" fmla="*/ 729039 h 2106977"/>
              <a:gd name="connsiteX2" fmla="*/ 5994 w 1400745"/>
              <a:gd name="connsiteY2" fmla="*/ 1321412 h 2106977"/>
              <a:gd name="connsiteX3" fmla="*/ 367777 w 1400745"/>
              <a:gd name="connsiteY3" fmla="*/ 1349242 h 2106977"/>
              <a:gd name="connsiteX4" fmla="*/ 1400745 w 1400745"/>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5315 w 1400392"/>
              <a:gd name="connsiteY0" fmla="*/ 0 h 2106977"/>
              <a:gd name="connsiteX1" fmla="*/ 77204 w 1400392"/>
              <a:gd name="connsiteY1" fmla="*/ 729039 h 2106977"/>
              <a:gd name="connsiteX2" fmla="*/ 5641 w 1400392"/>
              <a:gd name="connsiteY2" fmla="*/ 1321412 h 2106977"/>
              <a:gd name="connsiteX3" fmla="*/ 367424 w 1400392"/>
              <a:gd name="connsiteY3" fmla="*/ 1349242 h 2106977"/>
              <a:gd name="connsiteX4" fmla="*/ 1400392 w 1400392"/>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4628 w 1399705"/>
              <a:gd name="connsiteY0" fmla="*/ 0 h 2106977"/>
              <a:gd name="connsiteX1" fmla="*/ 76517 w 1399705"/>
              <a:gd name="connsiteY1" fmla="*/ 729039 h 2106977"/>
              <a:gd name="connsiteX2" fmla="*/ 4954 w 1399705"/>
              <a:gd name="connsiteY2" fmla="*/ 1321412 h 2106977"/>
              <a:gd name="connsiteX3" fmla="*/ 366737 w 1399705"/>
              <a:gd name="connsiteY3" fmla="*/ 1349242 h 2106977"/>
              <a:gd name="connsiteX4" fmla="*/ 1399705 w 1399705"/>
              <a:gd name="connsiteY4" fmla="*/ 2106977 h 2106977"/>
              <a:gd name="connsiteX0" fmla="*/ 495314 w 1400391"/>
              <a:gd name="connsiteY0" fmla="*/ 0 h 2106977"/>
              <a:gd name="connsiteX1" fmla="*/ 77203 w 1400391"/>
              <a:gd name="connsiteY1" fmla="*/ 729039 h 2106977"/>
              <a:gd name="connsiteX2" fmla="*/ 5640 w 1400391"/>
              <a:gd name="connsiteY2" fmla="*/ 1321412 h 2106977"/>
              <a:gd name="connsiteX3" fmla="*/ 367423 w 1400391"/>
              <a:gd name="connsiteY3" fmla="*/ 1349242 h 2106977"/>
              <a:gd name="connsiteX4" fmla="*/ 1400391 w 1400391"/>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901 w 1399978"/>
              <a:gd name="connsiteY0" fmla="*/ 0 h 2106977"/>
              <a:gd name="connsiteX1" fmla="*/ 76790 w 1399978"/>
              <a:gd name="connsiteY1" fmla="*/ 729039 h 2106977"/>
              <a:gd name="connsiteX2" fmla="*/ 5227 w 1399978"/>
              <a:gd name="connsiteY2" fmla="*/ 1321412 h 2106977"/>
              <a:gd name="connsiteX3" fmla="*/ 367010 w 1399978"/>
              <a:gd name="connsiteY3" fmla="*/ 1349242 h 2106977"/>
              <a:gd name="connsiteX4" fmla="*/ 1399978 w 1399978"/>
              <a:gd name="connsiteY4" fmla="*/ 2106977 h 2106977"/>
              <a:gd name="connsiteX0" fmla="*/ 494804 w 1399881"/>
              <a:gd name="connsiteY0" fmla="*/ 0 h 2106977"/>
              <a:gd name="connsiteX1" fmla="*/ 80669 w 1399881"/>
              <a:gd name="connsiteY1" fmla="*/ 661453 h 2106977"/>
              <a:gd name="connsiteX2" fmla="*/ 5130 w 1399881"/>
              <a:gd name="connsiteY2" fmla="*/ 1321412 h 2106977"/>
              <a:gd name="connsiteX3" fmla="*/ 366913 w 1399881"/>
              <a:gd name="connsiteY3" fmla="*/ 1349242 h 2106977"/>
              <a:gd name="connsiteX4" fmla="*/ 1399881 w 1399881"/>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625 w 1399702"/>
              <a:gd name="connsiteY0" fmla="*/ 0 h 2106977"/>
              <a:gd name="connsiteX1" fmla="*/ 80490 w 1399702"/>
              <a:gd name="connsiteY1" fmla="*/ 661453 h 2106977"/>
              <a:gd name="connsiteX2" fmla="*/ 4951 w 1399702"/>
              <a:gd name="connsiteY2" fmla="*/ 1321412 h 2106977"/>
              <a:gd name="connsiteX3" fmla="*/ 366734 w 1399702"/>
              <a:gd name="connsiteY3" fmla="*/ 1349242 h 2106977"/>
              <a:gd name="connsiteX4" fmla="*/ 1399702 w 1399702"/>
              <a:gd name="connsiteY4" fmla="*/ 2106977 h 2106977"/>
              <a:gd name="connsiteX0" fmla="*/ 494712 w 1399789"/>
              <a:gd name="connsiteY0" fmla="*/ 0 h 2106977"/>
              <a:gd name="connsiteX1" fmla="*/ 80577 w 1399789"/>
              <a:gd name="connsiteY1" fmla="*/ 661453 h 2106977"/>
              <a:gd name="connsiteX2" fmla="*/ 5038 w 1399789"/>
              <a:gd name="connsiteY2" fmla="*/ 1321412 h 2106977"/>
              <a:gd name="connsiteX3" fmla="*/ 366821 w 1399789"/>
              <a:gd name="connsiteY3" fmla="*/ 1349242 h 2106977"/>
              <a:gd name="connsiteX4" fmla="*/ 1399789 w 1399789"/>
              <a:gd name="connsiteY4" fmla="*/ 2106977 h 2106977"/>
              <a:gd name="connsiteX0" fmla="*/ 494535 w 1399612"/>
              <a:gd name="connsiteY0" fmla="*/ 0 h 2106977"/>
              <a:gd name="connsiteX1" fmla="*/ 88352 w 1399612"/>
              <a:gd name="connsiteY1" fmla="*/ 593866 h 2106977"/>
              <a:gd name="connsiteX2" fmla="*/ 4861 w 1399612"/>
              <a:gd name="connsiteY2" fmla="*/ 1321412 h 2106977"/>
              <a:gd name="connsiteX3" fmla="*/ 366644 w 1399612"/>
              <a:gd name="connsiteY3" fmla="*/ 1349242 h 2106977"/>
              <a:gd name="connsiteX4" fmla="*/ 1399612 w 1399612"/>
              <a:gd name="connsiteY4" fmla="*/ 2106977 h 2106977"/>
              <a:gd name="connsiteX0" fmla="*/ 494535 w 1399612"/>
              <a:gd name="connsiteY0" fmla="*/ 0 h 2106977"/>
              <a:gd name="connsiteX1" fmla="*/ 88352 w 1399612"/>
              <a:gd name="connsiteY1" fmla="*/ 593866 h 2106977"/>
              <a:gd name="connsiteX2" fmla="*/ 4861 w 1399612"/>
              <a:gd name="connsiteY2" fmla="*/ 1321412 h 2106977"/>
              <a:gd name="connsiteX3" fmla="*/ 366644 w 1399612"/>
              <a:gd name="connsiteY3" fmla="*/ 1349242 h 2106977"/>
              <a:gd name="connsiteX4" fmla="*/ 1399612 w 1399612"/>
              <a:gd name="connsiteY4" fmla="*/ 2106977 h 2106977"/>
              <a:gd name="connsiteX0" fmla="*/ 497608 w 1402685"/>
              <a:gd name="connsiteY0" fmla="*/ 0 h 2106977"/>
              <a:gd name="connsiteX1" fmla="*/ 91425 w 1402685"/>
              <a:gd name="connsiteY1" fmla="*/ 593866 h 2106977"/>
              <a:gd name="connsiteX2" fmla="*/ 7934 w 1402685"/>
              <a:gd name="connsiteY2" fmla="*/ 1321412 h 2106977"/>
              <a:gd name="connsiteX3" fmla="*/ 369717 w 1402685"/>
              <a:gd name="connsiteY3" fmla="*/ 1349242 h 2106977"/>
              <a:gd name="connsiteX4" fmla="*/ 1402685 w 1402685"/>
              <a:gd name="connsiteY4" fmla="*/ 2106977 h 2106977"/>
              <a:gd name="connsiteX0" fmla="*/ 494014 w 1399091"/>
              <a:gd name="connsiteY0" fmla="*/ 0 h 2106977"/>
              <a:gd name="connsiteX1" fmla="*/ 87831 w 1399091"/>
              <a:gd name="connsiteY1" fmla="*/ 593866 h 2106977"/>
              <a:gd name="connsiteX2" fmla="*/ 4340 w 1399091"/>
              <a:gd name="connsiteY2" fmla="*/ 1321412 h 2106977"/>
              <a:gd name="connsiteX3" fmla="*/ 366123 w 1399091"/>
              <a:gd name="connsiteY3" fmla="*/ 1349242 h 2106977"/>
              <a:gd name="connsiteX4" fmla="*/ 1399091 w 1399091"/>
              <a:gd name="connsiteY4" fmla="*/ 2106977 h 2106977"/>
              <a:gd name="connsiteX0" fmla="*/ 494385 w 1399462"/>
              <a:gd name="connsiteY0" fmla="*/ 0 h 2106977"/>
              <a:gd name="connsiteX1" fmla="*/ 68323 w 1399462"/>
              <a:gd name="connsiteY1" fmla="*/ 705184 h 2106977"/>
              <a:gd name="connsiteX2" fmla="*/ 4711 w 1399462"/>
              <a:gd name="connsiteY2" fmla="*/ 1321412 h 2106977"/>
              <a:gd name="connsiteX3" fmla="*/ 366494 w 1399462"/>
              <a:gd name="connsiteY3" fmla="*/ 1349242 h 2106977"/>
              <a:gd name="connsiteX4" fmla="*/ 1399462 w 1399462"/>
              <a:gd name="connsiteY4" fmla="*/ 2106977 h 2106977"/>
              <a:gd name="connsiteX0" fmla="*/ 494385 w 1399462"/>
              <a:gd name="connsiteY0" fmla="*/ 0 h 2106977"/>
              <a:gd name="connsiteX1" fmla="*/ 191565 w 1399462"/>
              <a:gd name="connsiteY1" fmla="*/ 311596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1565 w 1399462"/>
              <a:gd name="connsiteY1" fmla="*/ 26388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1565 w 1399462"/>
              <a:gd name="connsiteY1" fmla="*/ 26388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99517 w 1399462"/>
              <a:gd name="connsiteY1" fmla="*/ 236058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0518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760844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641575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385 w 1399462"/>
              <a:gd name="connsiteY0" fmla="*/ 0 h 2106977"/>
              <a:gd name="connsiteX1" fmla="*/ 187590 w 1399462"/>
              <a:gd name="connsiteY1" fmla="*/ 244009 h 2106977"/>
              <a:gd name="connsiteX2" fmla="*/ 68323 w 1399462"/>
              <a:gd name="connsiteY2" fmla="*/ 641575 h 2106977"/>
              <a:gd name="connsiteX3" fmla="*/ 4711 w 1399462"/>
              <a:gd name="connsiteY3" fmla="*/ 1321412 h 2106977"/>
              <a:gd name="connsiteX4" fmla="*/ 366494 w 1399462"/>
              <a:gd name="connsiteY4" fmla="*/ 1349242 h 2106977"/>
              <a:gd name="connsiteX5" fmla="*/ 1399462 w 1399462"/>
              <a:gd name="connsiteY5" fmla="*/ 2106977 h 2106977"/>
              <a:gd name="connsiteX0" fmla="*/ 494633 w 1399710"/>
              <a:gd name="connsiteY0" fmla="*/ 0 h 2106977"/>
              <a:gd name="connsiteX1" fmla="*/ 187838 w 1399710"/>
              <a:gd name="connsiteY1" fmla="*/ 244009 h 2106977"/>
              <a:gd name="connsiteX2" fmla="*/ 68571 w 1399710"/>
              <a:gd name="connsiteY2" fmla="*/ 641575 h 2106977"/>
              <a:gd name="connsiteX3" fmla="*/ 4959 w 1399710"/>
              <a:gd name="connsiteY3" fmla="*/ 1321412 h 2106977"/>
              <a:gd name="connsiteX4" fmla="*/ 366742 w 1399710"/>
              <a:gd name="connsiteY4" fmla="*/ 1349242 h 2106977"/>
              <a:gd name="connsiteX5" fmla="*/ 1399710 w 1399710"/>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94546 w 1399623"/>
              <a:gd name="connsiteY0" fmla="*/ 0 h 2106977"/>
              <a:gd name="connsiteX1" fmla="*/ 187751 w 1399623"/>
              <a:gd name="connsiteY1" fmla="*/ 244009 h 2106977"/>
              <a:gd name="connsiteX2" fmla="*/ 72460 w 1399623"/>
              <a:gd name="connsiteY2" fmla="*/ 669405 h 2106977"/>
              <a:gd name="connsiteX3" fmla="*/ 4872 w 1399623"/>
              <a:gd name="connsiteY3" fmla="*/ 1321412 h 2106977"/>
              <a:gd name="connsiteX4" fmla="*/ 366655 w 1399623"/>
              <a:gd name="connsiteY4" fmla="*/ 1349242 h 2106977"/>
              <a:gd name="connsiteX5" fmla="*/ 1399623 w 1399623"/>
              <a:gd name="connsiteY5" fmla="*/ 2106977 h 2106977"/>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30 w 1399623"/>
              <a:gd name="connsiteY0" fmla="*/ 0 h 2076915"/>
              <a:gd name="connsiteX1" fmla="*/ 187751 w 1399623"/>
              <a:gd name="connsiteY1" fmla="*/ 213947 h 2076915"/>
              <a:gd name="connsiteX2" fmla="*/ 72460 w 1399623"/>
              <a:gd name="connsiteY2" fmla="*/ 639343 h 2076915"/>
              <a:gd name="connsiteX3" fmla="*/ 4872 w 1399623"/>
              <a:gd name="connsiteY3" fmla="*/ 1291350 h 2076915"/>
              <a:gd name="connsiteX4" fmla="*/ 366655 w 1399623"/>
              <a:gd name="connsiteY4" fmla="*/ 1319180 h 2076915"/>
              <a:gd name="connsiteX5" fmla="*/ 1399623 w 1399623"/>
              <a:gd name="connsiteY5" fmla="*/ 2076915 h 2076915"/>
              <a:gd name="connsiteX0" fmla="*/ 487084 w 1399677"/>
              <a:gd name="connsiteY0" fmla="*/ 0 h 2076915"/>
              <a:gd name="connsiteX1" fmla="*/ 187805 w 1399677"/>
              <a:gd name="connsiteY1" fmla="*/ 213947 h 2076915"/>
              <a:gd name="connsiteX2" fmla="*/ 70009 w 1399677"/>
              <a:gd name="connsiteY2" fmla="*/ 654374 h 2076915"/>
              <a:gd name="connsiteX3" fmla="*/ 4926 w 1399677"/>
              <a:gd name="connsiteY3" fmla="*/ 1291350 h 2076915"/>
              <a:gd name="connsiteX4" fmla="*/ 366709 w 1399677"/>
              <a:gd name="connsiteY4" fmla="*/ 1319180 h 2076915"/>
              <a:gd name="connsiteX5" fmla="*/ 1399677 w 1399677"/>
              <a:gd name="connsiteY5" fmla="*/ 2076915 h 2076915"/>
              <a:gd name="connsiteX0" fmla="*/ 487084 w 1399677"/>
              <a:gd name="connsiteY0" fmla="*/ 0 h 2076915"/>
              <a:gd name="connsiteX1" fmla="*/ 187805 w 1399677"/>
              <a:gd name="connsiteY1" fmla="*/ 213947 h 2076915"/>
              <a:gd name="connsiteX2" fmla="*/ 70009 w 1399677"/>
              <a:gd name="connsiteY2" fmla="*/ 654374 h 2076915"/>
              <a:gd name="connsiteX3" fmla="*/ 4926 w 1399677"/>
              <a:gd name="connsiteY3" fmla="*/ 1291350 h 2076915"/>
              <a:gd name="connsiteX4" fmla="*/ 366709 w 1399677"/>
              <a:gd name="connsiteY4" fmla="*/ 1319180 h 2076915"/>
              <a:gd name="connsiteX5" fmla="*/ 1399677 w 1399677"/>
              <a:gd name="connsiteY5" fmla="*/ 2076915 h 2076915"/>
              <a:gd name="connsiteX0" fmla="*/ 487826 w 1400419"/>
              <a:gd name="connsiteY0" fmla="*/ 0 h 2076915"/>
              <a:gd name="connsiteX1" fmla="*/ 188547 w 1400419"/>
              <a:gd name="connsiteY1" fmla="*/ 213947 h 2076915"/>
              <a:gd name="connsiteX2" fmla="*/ 70751 w 1400419"/>
              <a:gd name="connsiteY2" fmla="*/ 654374 h 2076915"/>
              <a:gd name="connsiteX3" fmla="*/ 5668 w 1400419"/>
              <a:gd name="connsiteY3" fmla="*/ 1291350 h 2076915"/>
              <a:gd name="connsiteX4" fmla="*/ 367451 w 1400419"/>
              <a:gd name="connsiteY4" fmla="*/ 1319180 h 2076915"/>
              <a:gd name="connsiteX5" fmla="*/ 1400419 w 1400419"/>
              <a:gd name="connsiteY5" fmla="*/ 2076915 h 2076915"/>
              <a:gd name="connsiteX0" fmla="*/ 487139 w 1399732"/>
              <a:gd name="connsiteY0" fmla="*/ 0 h 2076915"/>
              <a:gd name="connsiteX1" fmla="*/ 187860 w 1399732"/>
              <a:gd name="connsiteY1" fmla="*/ 213947 h 2076915"/>
              <a:gd name="connsiteX2" fmla="*/ 70064 w 1399732"/>
              <a:gd name="connsiteY2" fmla="*/ 654374 h 2076915"/>
              <a:gd name="connsiteX3" fmla="*/ 4981 w 1399732"/>
              <a:gd name="connsiteY3" fmla="*/ 1291350 h 2076915"/>
              <a:gd name="connsiteX4" fmla="*/ 366764 w 1399732"/>
              <a:gd name="connsiteY4" fmla="*/ 1319180 h 2076915"/>
              <a:gd name="connsiteX5" fmla="*/ 1399732 w 1399732"/>
              <a:gd name="connsiteY5" fmla="*/ 2076915 h 2076915"/>
              <a:gd name="connsiteX0" fmla="*/ 486454 w 1399047"/>
              <a:gd name="connsiteY0" fmla="*/ 0 h 2076915"/>
              <a:gd name="connsiteX1" fmla="*/ 187175 w 1399047"/>
              <a:gd name="connsiteY1" fmla="*/ 213947 h 2076915"/>
              <a:gd name="connsiteX2" fmla="*/ 4296 w 1399047"/>
              <a:gd name="connsiteY2" fmla="*/ 1291350 h 2076915"/>
              <a:gd name="connsiteX3" fmla="*/ 366079 w 1399047"/>
              <a:gd name="connsiteY3" fmla="*/ 1319180 h 2076915"/>
              <a:gd name="connsiteX4" fmla="*/ 1399047 w 1399047"/>
              <a:gd name="connsiteY4" fmla="*/ 2076915 h 2076915"/>
              <a:gd name="connsiteX0" fmla="*/ 501113 w 1413706"/>
              <a:gd name="connsiteY0" fmla="*/ 0 h 2076915"/>
              <a:gd name="connsiteX1" fmla="*/ 201834 w 1413706"/>
              <a:gd name="connsiteY1" fmla="*/ 213947 h 2076915"/>
              <a:gd name="connsiteX2" fmla="*/ 3923 w 1413706"/>
              <a:gd name="connsiteY2" fmla="*/ 1211183 h 2076915"/>
              <a:gd name="connsiteX3" fmla="*/ 380738 w 1413706"/>
              <a:gd name="connsiteY3" fmla="*/ 1319180 h 2076915"/>
              <a:gd name="connsiteX4" fmla="*/ 1413706 w 1413706"/>
              <a:gd name="connsiteY4" fmla="*/ 2076915 h 2076915"/>
              <a:gd name="connsiteX0" fmla="*/ 501113 w 1413706"/>
              <a:gd name="connsiteY0" fmla="*/ 0 h 2076915"/>
              <a:gd name="connsiteX1" fmla="*/ 201834 w 1413706"/>
              <a:gd name="connsiteY1" fmla="*/ 213947 h 2076915"/>
              <a:gd name="connsiteX2" fmla="*/ 3923 w 1413706"/>
              <a:gd name="connsiteY2" fmla="*/ 1211183 h 2076915"/>
              <a:gd name="connsiteX3" fmla="*/ 380738 w 1413706"/>
              <a:gd name="connsiteY3" fmla="*/ 1319180 h 2076915"/>
              <a:gd name="connsiteX4" fmla="*/ 1413706 w 1413706"/>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497190 w 1409783"/>
              <a:gd name="connsiteY0" fmla="*/ 0 h 2076915"/>
              <a:gd name="connsiteX1" fmla="*/ 197911 w 1409783"/>
              <a:gd name="connsiteY1" fmla="*/ 213947 h 2076915"/>
              <a:gd name="connsiteX2" fmla="*/ 0 w 1409783"/>
              <a:gd name="connsiteY2" fmla="*/ 1211183 h 2076915"/>
              <a:gd name="connsiteX3" fmla="*/ 376815 w 1409783"/>
              <a:gd name="connsiteY3" fmla="*/ 1319180 h 2076915"/>
              <a:gd name="connsiteX4" fmla="*/ 1409783 w 1409783"/>
              <a:gd name="connsiteY4" fmla="*/ 2076915 h 2076915"/>
              <a:gd name="connsiteX0" fmla="*/ 507027 w 1419620"/>
              <a:gd name="connsiteY0" fmla="*/ 0 h 2076915"/>
              <a:gd name="connsiteX1" fmla="*/ 207748 w 1419620"/>
              <a:gd name="connsiteY1" fmla="*/ 213947 h 2076915"/>
              <a:gd name="connsiteX2" fmla="*/ 9837 w 1419620"/>
              <a:gd name="connsiteY2" fmla="*/ 1211183 h 2076915"/>
              <a:gd name="connsiteX3" fmla="*/ 386652 w 1419620"/>
              <a:gd name="connsiteY3" fmla="*/ 1319180 h 2076915"/>
              <a:gd name="connsiteX4" fmla="*/ 1419620 w 1419620"/>
              <a:gd name="connsiteY4" fmla="*/ 2076915 h 2076915"/>
              <a:gd name="connsiteX0" fmla="*/ 492739 w 1405332"/>
              <a:gd name="connsiteY0" fmla="*/ 0 h 2076915"/>
              <a:gd name="connsiteX1" fmla="*/ 193460 w 1405332"/>
              <a:gd name="connsiteY1" fmla="*/ 213947 h 2076915"/>
              <a:gd name="connsiteX2" fmla="*/ 10580 w 1405332"/>
              <a:gd name="connsiteY2" fmla="*/ 1291350 h 2076915"/>
              <a:gd name="connsiteX3" fmla="*/ 372364 w 1405332"/>
              <a:gd name="connsiteY3" fmla="*/ 1319180 h 2076915"/>
              <a:gd name="connsiteX4" fmla="*/ 1405332 w 1405332"/>
              <a:gd name="connsiteY4" fmla="*/ 2076915 h 2076915"/>
              <a:gd name="connsiteX0" fmla="*/ 492739 w 1405332"/>
              <a:gd name="connsiteY0" fmla="*/ 0 h 2076915"/>
              <a:gd name="connsiteX1" fmla="*/ 193460 w 1405332"/>
              <a:gd name="connsiteY1" fmla="*/ 213947 h 2076915"/>
              <a:gd name="connsiteX2" fmla="*/ 10580 w 1405332"/>
              <a:gd name="connsiteY2" fmla="*/ 1291350 h 2076915"/>
              <a:gd name="connsiteX3" fmla="*/ 372364 w 1405332"/>
              <a:gd name="connsiteY3" fmla="*/ 1319180 h 2076915"/>
              <a:gd name="connsiteX4" fmla="*/ 1405332 w 1405332"/>
              <a:gd name="connsiteY4" fmla="*/ 2076915 h 2076915"/>
              <a:gd name="connsiteX0" fmla="*/ 480920 w 1393513"/>
              <a:gd name="connsiteY0" fmla="*/ 0 h 2076915"/>
              <a:gd name="connsiteX1" fmla="*/ 181641 w 1393513"/>
              <a:gd name="connsiteY1" fmla="*/ 213947 h 2076915"/>
              <a:gd name="connsiteX2" fmla="*/ 11287 w 1393513"/>
              <a:gd name="connsiteY2" fmla="*/ 1286340 h 2076915"/>
              <a:gd name="connsiteX3" fmla="*/ 360545 w 1393513"/>
              <a:gd name="connsiteY3" fmla="*/ 1319180 h 2076915"/>
              <a:gd name="connsiteX4" fmla="*/ 1393513 w 1393513"/>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90241 w 1402834"/>
              <a:gd name="connsiteY0" fmla="*/ 0 h 2076915"/>
              <a:gd name="connsiteX1" fmla="*/ 103280 w 1402834"/>
              <a:gd name="connsiteY1" fmla="*/ 544634 h 2076915"/>
              <a:gd name="connsiteX2" fmla="*/ 20608 w 1402834"/>
              <a:gd name="connsiteY2" fmla="*/ 1286340 h 2076915"/>
              <a:gd name="connsiteX3" fmla="*/ 369866 w 1402834"/>
              <a:gd name="connsiteY3" fmla="*/ 1319180 h 2076915"/>
              <a:gd name="connsiteX4" fmla="*/ 1402834 w 1402834"/>
              <a:gd name="connsiteY4" fmla="*/ 2076915 h 2076915"/>
              <a:gd name="connsiteX0" fmla="*/ 485801 w 1398394"/>
              <a:gd name="connsiteY0" fmla="*/ 0 h 2076915"/>
              <a:gd name="connsiteX1" fmla="*/ 128902 w 1398394"/>
              <a:gd name="connsiteY1" fmla="*/ 466973 h 2076915"/>
              <a:gd name="connsiteX2" fmla="*/ 16168 w 1398394"/>
              <a:gd name="connsiteY2" fmla="*/ 1286340 h 2076915"/>
              <a:gd name="connsiteX3" fmla="*/ 365426 w 1398394"/>
              <a:gd name="connsiteY3" fmla="*/ 1319180 h 2076915"/>
              <a:gd name="connsiteX4" fmla="*/ 1398394 w 1398394"/>
              <a:gd name="connsiteY4" fmla="*/ 2076915 h 2076915"/>
              <a:gd name="connsiteX0" fmla="*/ 485801 w 1398394"/>
              <a:gd name="connsiteY0" fmla="*/ 0 h 2076915"/>
              <a:gd name="connsiteX1" fmla="*/ 128902 w 1398394"/>
              <a:gd name="connsiteY1" fmla="*/ 466973 h 2076915"/>
              <a:gd name="connsiteX2" fmla="*/ 16168 w 1398394"/>
              <a:gd name="connsiteY2" fmla="*/ 1286340 h 2076915"/>
              <a:gd name="connsiteX3" fmla="*/ 365426 w 1398394"/>
              <a:gd name="connsiteY3" fmla="*/ 1319180 h 2076915"/>
              <a:gd name="connsiteX4" fmla="*/ 1398394 w 1398394"/>
              <a:gd name="connsiteY4" fmla="*/ 2076915 h 2076915"/>
              <a:gd name="connsiteX0" fmla="*/ 482628 w 1395221"/>
              <a:gd name="connsiteY0" fmla="*/ 0 h 2076915"/>
              <a:gd name="connsiteX1" fmla="*/ 125729 w 1395221"/>
              <a:gd name="connsiteY1" fmla="*/ 466973 h 2076915"/>
              <a:gd name="connsiteX2" fmla="*/ 12995 w 1395221"/>
              <a:gd name="connsiteY2" fmla="*/ 1286340 h 2076915"/>
              <a:gd name="connsiteX3" fmla="*/ 362253 w 1395221"/>
              <a:gd name="connsiteY3" fmla="*/ 1319180 h 2076915"/>
              <a:gd name="connsiteX4" fmla="*/ 1395221 w 1395221"/>
              <a:gd name="connsiteY4" fmla="*/ 2076915 h 2076915"/>
              <a:gd name="connsiteX0" fmla="*/ 483711 w 1396304"/>
              <a:gd name="connsiteY0" fmla="*/ 0 h 2076915"/>
              <a:gd name="connsiteX1" fmla="*/ 114285 w 1396304"/>
              <a:gd name="connsiteY1" fmla="*/ 474488 h 2076915"/>
              <a:gd name="connsiteX2" fmla="*/ 14078 w 1396304"/>
              <a:gd name="connsiteY2" fmla="*/ 1286340 h 2076915"/>
              <a:gd name="connsiteX3" fmla="*/ 363336 w 1396304"/>
              <a:gd name="connsiteY3" fmla="*/ 1319180 h 2076915"/>
              <a:gd name="connsiteX4" fmla="*/ 1396304 w 1396304"/>
              <a:gd name="connsiteY4" fmla="*/ 2076915 h 2076915"/>
              <a:gd name="connsiteX0" fmla="*/ 483711 w 1396304"/>
              <a:gd name="connsiteY0" fmla="*/ 0 h 2076915"/>
              <a:gd name="connsiteX1" fmla="*/ 114285 w 1396304"/>
              <a:gd name="connsiteY1" fmla="*/ 484508 h 2076915"/>
              <a:gd name="connsiteX2" fmla="*/ 14078 w 1396304"/>
              <a:gd name="connsiteY2" fmla="*/ 1286340 h 2076915"/>
              <a:gd name="connsiteX3" fmla="*/ 363336 w 1396304"/>
              <a:gd name="connsiteY3" fmla="*/ 1319180 h 2076915"/>
              <a:gd name="connsiteX4" fmla="*/ 1396304 w 1396304"/>
              <a:gd name="connsiteY4" fmla="*/ 2076915 h 2076915"/>
              <a:gd name="connsiteX0" fmla="*/ 484942 w 1397535"/>
              <a:gd name="connsiteY0" fmla="*/ 0 h 2076915"/>
              <a:gd name="connsiteX1" fmla="*/ 115516 w 1397535"/>
              <a:gd name="connsiteY1" fmla="*/ 484508 h 2076915"/>
              <a:gd name="connsiteX2" fmla="*/ 67481 w 1397535"/>
              <a:gd name="connsiteY2" fmla="*/ 673490 h 2076915"/>
              <a:gd name="connsiteX3" fmla="*/ 15309 w 1397535"/>
              <a:gd name="connsiteY3" fmla="*/ 1286340 h 2076915"/>
              <a:gd name="connsiteX4" fmla="*/ 364567 w 1397535"/>
              <a:gd name="connsiteY4" fmla="*/ 1319180 h 2076915"/>
              <a:gd name="connsiteX5" fmla="*/ 1397535 w 1397535"/>
              <a:gd name="connsiteY5" fmla="*/ 2076915 h 2076915"/>
              <a:gd name="connsiteX0" fmla="*/ 481338 w 1393931"/>
              <a:gd name="connsiteY0" fmla="*/ 0 h 2076915"/>
              <a:gd name="connsiteX1" fmla="*/ 111912 w 1393931"/>
              <a:gd name="connsiteY1" fmla="*/ 484508 h 2076915"/>
              <a:gd name="connsiteX2" fmla="*/ 101455 w 1393931"/>
              <a:gd name="connsiteY2" fmla="*/ 913989 h 2076915"/>
              <a:gd name="connsiteX3" fmla="*/ 11705 w 1393931"/>
              <a:gd name="connsiteY3" fmla="*/ 1286340 h 2076915"/>
              <a:gd name="connsiteX4" fmla="*/ 360963 w 1393931"/>
              <a:gd name="connsiteY4" fmla="*/ 1319180 h 2076915"/>
              <a:gd name="connsiteX5" fmla="*/ 1393931 w 1393931"/>
              <a:gd name="connsiteY5" fmla="*/ 2076915 h 2076915"/>
              <a:gd name="connsiteX0" fmla="*/ 482264 w 1394857"/>
              <a:gd name="connsiteY0" fmla="*/ 0 h 2076915"/>
              <a:gd name="connsiteX1" fmla="*/ 112838 w 1394857"/>
              <a:gd name="connsiteY1" fmla="*/ 484508 h 2076915"/>
              <a:gd name="connsiteX2" fmla="*/ 102381 w 1394857"/>
              <a:gd name="connsiteY2" fmla="*/ 913989 h 2076915"/>
              <a:gd name="connsiteX3" fmla="*/ 12631 w 1394857"/>
              <a:gd name="connsiteY3" fmla="*/ 1286340 h 2076915"/>
              <a:gd name="connsiteX4" fmla="*/ 361889 w 1394857"/>
              <a:gd name="connsiteY4" fmla="*/ 1319180 h 2076915"/>
              <a:gd name="connsiteX5" fmla="*/ 1394857 w 1394857"/>
              <a:gd name="connsiteY5" fmla="*/ 2076915 h 2076915"/>
              <a:gd name="connsiteX0" fmla="*/ 482264 w 1394857"/>
              <a:gd name="connsiteY0" fmla="*/ 0 h 2076915"/>
              <a:gd name="connsiteX1" fmla="*/ 112838 w 1394857"/>
              <a:gd name="connsiteY1" fmla="*/ 484508 h 2076915"/>
              <a:gd name="connsiteX2" fmla="*/ 102381 w 1394857"/>
              <a:gd name="connsiteY2" fmla="*/ 913989 h 2076915"/>
              <a:gd name="connsiteX3" fmla="*/ 12631 w 1394857"/>
              <a:gd name="connsiteY3" fmla="*/ 1286340 h 2076915"/>
              <a:gd name="connsiteX4" fmla="*/ 361889 w 1394857"/>
              <a:gd name="connsiteY4" fmla="*/ 1319180 h 2076915"/>
              <a:gd name="connsiteX5" fmla="*/ 1394857 w 1394857"/>
              <a:gd name="connsiteY5" fmla="*/ 2076915 h 2076915"/>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502306 w 1394857"/>
              <a:gd name="connsiteY0" fmla="*/ 0 h 2084431"/>
              <a:gd name="connsiteX1" fmla="*/ 112838 w 1394857"/>
              <a:gd name="connsiteY1" fmla="*/ 492024 h 2084431"/>
              <a:gd name="connsiteX2" fmla="*/ 102381 w 1394857"/>
              <a:gd name="connsiteY2" fmla="*/ 921505 h 2084431"/>
              <a:gd name="connsiteX3" fmla="*/ 12631 w 1394857"/>
              <a:gd name="connsiteY3" fmla="*/ 1293856 h 2084431"/>
              <a:gd name="connsiteX4" fmla="*/ 361889 w 1394857"/>
              <a:gd name="connsiteY4" fmla="*/ 1326696 h 2084431"/>
              <a:gd name="connsiteX5" fmla="*/ 1394857 w 1394857"/>
              <a:gd name="connsiteY5" fmla="*/ 2084431 h 2084431"/>
              <a:gd name="connsiteX0" fmla="*/ 487275 w 1394857"/>
              <a:gd name="connsiteY0" fmla="*/ 0 h 2074410"/>
              <a:gd name="connsiteX1" fmla="*/ 112838 w 1394857"/>
              <a:gd name="connsiteY1" fmla="*/ 482003 h 2074410"/>
              <a:gd name="connsiteX2" fmla="*/ 102381 w 1394857"/>
              <a:gd name="connsiteY2" fmla="*/ 911484 h 2074410"/>
              <a:gd name="connsiteX3" fmla="*/ 12631 w 1394857"/>
              <a:gd name="connsiteY3" fmla="*/ 1283835 h 2074410"/>
              <a:gd name="connsiteX4" fmla="*/ 361889 w 1394857"/>
              <a:gd name="connsiteY4" fmla="*/ 1316675 h 2074410"/>
              <a:gd name="connsiteX5" fmla="*/ 1394857 w 1394857"/>
              <a:gd name="connsiteY5" fmla="*/ 2074410 h 2074410"/>
              <a:gd name="connsiteX0" fmla="*/ 487275 w 1394857"/>
              <a:gd name="connsiteY0" fmla="*/ 0 h 2074410"/>
              <a:gd name="connsiteX1" fmla="*/ 112838 w 1394857"/>
              <a:gd name="connsiteY1" fmla="*/ 482003 h 2074410"/>
              <a:gd name="connsiteX2" fmla="*/ 102381 w 1394857"/>
              <a:gd name="connsiteY2" fmla="*/ 911484 h 2074410"/>
              <a:gd name="connsiteX3" fmla="*/ 12631 w 1394857"/>
              <a:gd name="connsiteY3" fmla="*/ 1283835 h 2074410"/>
              <a:gd name="connsiteX4" fmla="*/ 361889 w 1394857"/>
              <a:gd name="connsiteY4" fmla="*/ 1316675 h 2074410"/>
              <a:gd name="connsiteX5" fmla="*/ 1394857 w 1394857"/>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10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90555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09 w 1401578"/>
              <a:gd name="connsiteY4" fmla="*/ 1316675 h 2074410"/>
              <a:gd name="connsiteX5" fmla="*/ 1401578 w 1401578"/>
              <a:gd name="connsiteY5" fmla="*/ 2074410 h 2074410"/>
              <a:gd name="connsiteX0" fmla="*/ 493996 w 1401578"/>
              <a:gd name="connsiteY0" fmla="*/ 0 h 2074410"/>
              <a:gd name="connsiteX1" fmla="*/ 119559 w 1401578"/>
              <a:gd name="connsiteY1" fmla="*/ 482003 h 2074410"/>
              <a:gd name="connsiteX2" fmla="*/ 109102 w 1401578"/>
              <a:gd name="connsiteY2" fmla="*/ 911484 h 2074410"/>
              <a:gd name="connsiteX3" fmla="*/ 12037 w 1401578"/>
              <a:gd name="connsiteY3" fmla="*/ 1298466 h 2074410"/>
              <a:gd name="connsiteX4" fmla="*/ 368609 w 1401578"/>
              <a:gd name="connsiteY4" fmla="*/ 1316675 h 2074410"/>
              <a:gd name="connsiteX5" fmla="*/ 1401578 w 1401578"/>
              <a:gd name="connsiteY5" fmla="*/ 2074410 h 2074410"/>
              <a:gd name="connsiteX0" fmla="*/ 493996 w 1361344"/>
              <a:gd name="connsiteY0" fmla="*/ 0 h 2023203"/>
              <a:gd name="connsiteX1" fmla="*/ 119559 w 1361344"/>
              <a:gd name="connsiteY1" fmla="*/ 482003 h 2023203"/>
              <a:gd name="connsiteX2" fmla="*/ 109102 w 1361344"/>
              <a:gd name="connsiteY2" fmla="*/ 911484 h 2023203"/>
              <a:gd name="connsiteX3" fmla="*/ 12037 w 1361344"/>
              <a:gd name="connsiteY3" fmla="*/ 1298466 h 2023203"/>
              <a:gd name="connsiteX4" fmla="*/ 368609 w 1361344"/>
              <a:gd name="connsiteY4" fmla="*/ 1316675 h 2023203"/>
              <a:gd name="connsiteX5" fmla="*/ 1361344 w 1361344"/>
              <a:gd name="connsiteY5" fmla="*/ 2023203 h 2023203"/>
              <a:gd name="connsiteX0" fmla="*/ 493996 w 1383290"/>
              <a:gd name="connsiteY0" fmla="*/ 0 h 2041491"/>
              <a:gd name="connsiteX1" fmla="*/ 119559 w 1383290"/>
              <a:gd name="connsiteY1" fmla="*/ 482003 h 2041491"/>
              <a:gd name="connsiteX2" fmla="*/ 109102 w 1383290"/>
              <a:gd name="connsiteY2" fmla="*/ 911484 h 2041491"/>
              <a:gd name="connsiteX3" fmla="*/ 12037 w 1383290"/>
              <a:gd name="connsiteY3" fmla="*/ 1298466 h 2041491"/>
              <a:gd name="connsiteX4" fmla="*/ 368609 w 1383290"/>
              <a:gd name="connsiteY4" fmla="*/ 1316675 h 2041491"/>
              <a:gd name="connsiteX5" fmla="*/ 1383290 w 1383290"/>
              <a:gd name="connsiteY5" fmla="*/ 2041491 h 2041491"/>
              <a:gd name="connsiteX0" fmla="*/ 493996 w 1397920"/>
              <a:gd name="connsiteY0" fmla="*/ 0 h 2048806"/>
              <a:gd name="connsiteX1" fmla="*/ 119559 w 1397920"/>
              <a:gd name="connsiteY1" fmla="*/ 482003 h 2048806"/>
              <a:gd name="connsiteX2" fmla="*/ 109102 w 1397920"/>
              <a:gd name="connsiteY2" fmla="*/ 911484 h 2048806"/>
              <a:gd name="connsiteX3" fmla="*/ 12037 w 1397920"/>
              <a:gd name="connsiteY3" fmla="*/ 1298466 h 2048806"/>
              <a:gd name="connsiteX4" fmla="*/ 368609 w 1397920"/>
              <a:gd name="connsiteY4" fmla="*/ 1316675 h 2048806"/>
              <a:gd name="connsiteX5" fmla="*/ 1397920 w 1397920"/>
              <a:gd name="connsiteY5" fmla="*/ 2048806 h 2048806"/>
              <a:gd name="connsiteX0" fmla="*/ 493996 w 1368660"/>
              <a:gd name="connsiteY0" fmla="*/ 0 h 2052464"/>
              <a:gd name="connsiteX1" fmla="*/ 119559 w 1368660"/>
              <a:gd name="connsiteY1" fmla="*/ 482003 h 2052464"/>
              <a:gd name="connsiteX2" fmla="*/ 109102 w 1368660"/>
              <a:gd name="connsiteY2" fmla="*/ 911484 h 2052464"/>
              <a:gd name="connsiteX3" fmla="*/ 12037 w 1368660"/>
              <a:gd name="connsiteY3" fmla="*/ 1298466 h 2052464"/>
              <a:gd name="connsiteX4" fmla="*/ 368609 w 1368660"/>
              <a:gd name="connsiteY4" fmla="*/ 1316675 h 2052464"/>
              <a:gd name="connsiteX5" fmla="*/ 1368660 w 1368660"/>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0606"/>
              <a:gd name="connsiteY0" fmla="*/ 0 h 2052464"/>
              <a:gd name="connsiteX1" fmla="*/ 119559 w 1390606"/>
              <a:gd name="connsiteY1" fmla="*/ 482003 h 2052464"/>
              <a:gd name="connsiteX2" fmla="*/ 109102 w 1390606"/>
              <a:gd name="connsiteY2" fmla="*/ 911484 h 2052464"/>
              <a:gd name="connsiteX3" fmla="*/ 12037 w 1390606"/>
              <a:gd name="connsiteY3" fmla="*/ 1298466 h 2052464"/>
              <a:gd name="connsiteX4" fmla="*/ 368609 w 1390606"/>
              <a:gd name="connsiteY4" fmla="*/ 1316675 h 2052464"/>
              <a:gd name="connsiteX5" fmla="*/ 1390606 w 1390606"/>
              <a:gd name="connsiteY5" fmla="*/ 2052464 h 2052464"/>
              <a:gd name="connsiteX0" fmla="*/ 493996 w 1397921"/>
              <a:gd name="connsiteY0" fmla="*/ 0 h 2045149"/>
              <a:gd name="connsiteX1" fmla="*/ 119559 w 1397921"/>
              <a:gd name="connsiteY1" fmla="*/ 482003 h 2045149"/>
              <a:gd name="connsiteX2" fmla="*/ 109102 w 1397921"/>
              <a:gd name="connsiteY2" fmla="*/ 911484 h 2045149"/>
              <a:gd name="connsiteX3" fmla="*/ 12037 w 1397921"/>
              <a:gd name="connsiteY3" fmla="*/ 1298466 h 2045149"/>
              <a:gd name="connsiteX4" fmla="*/ 368609 w 1397921"/>
              <a:gd name="connsiteY4" fmla="*/ 1316675 h 2045149"/>
              <a:gd name="connsiteX5" fmla="*/ 1397921 w 1397921"/>
              <a:gd name="connsiteY5" fmla="*/ 2045149 h 2045149"/>
              <a:gd name="connsiteX0" fmla="*/ 493996 w 1397921"/>
              <a:gd name="connsiteY0" fmla="*/ 0 h 2045149"/>
              <a:gd name="connsiteX1" fmla="*/ 119559 w 1397921"/>
              <a:gd name="connsiteY1" fmla="*/ 482003 h 2045149"/>
              <a:gd name="connsiteX2" fmla="*/ 109102 w 1397921"/>
              <a:gd name="connsiteY2" fmla="*/ 911484 h 2045149"/>
              <a:gd name="connsiteX3" fmla="*/ 12037 w 1397921"/>
              <a:gd name="connsiteY3" fmla="*/ 1298466 h 2045149"/>
              <a:gd name="connsiteX4" fmla="*/ 368609 w 1397921"/>
              <a:gd name="connsiteY4" fmla="*/ 1316675 h 2045149"/>
              <a:gd name="connsiteX5" fmla="*/ 1397921 w 1397921"/>
              <a:gd name="connsiteY5" fmla="*/ 2045149 h 2045149"/>
              <a:gd name="connsiteX0" fmla="*/ 493996 w 1361345"/>
              <a:gd name="connsiteY0" fmla="*/ 0 h 2019546"/>
              <a:gd name="connsiteX1" fmla="*/ 119559 w 1361345"/>
              <a:gd name="connsiteY1" fmla="*/ 482003 h 2019546"/>
              <a:gd name="connsiteX2" fmla="*/ 109102 w 1361345"/>
              <a:gd name="connsiteY2" fmla="*/ 911484 h 2019546"/>
              <a:gd name="connsiteX3" fmla="*/ 12037 w 1361345"/>
              <a:gd name="connsiteY3" fmla="*/ 1298466 h 2019546"/>
              <a:gd name="connsiteX4" fmla="*/ 368609 w 1361345"/>
              <a:gd name="connsiteY4" fmla="*/ 1316675 h 2019546"/>
              <a:gd name="connsiteX5" fmla="*/ 1361345 w 1361345"/>
              <a:gd name="connsiteY5" fmla="*/ 2019546 h 2019546"/>
              <a:gd name="connsiteX0" fmla="*/ 493996 w 1379633"/>
              <a:gd name="connsiteY0" fmla="*/ 0 h 2019546"/>
              <a:gd name="connsiteX1" fmla="*/ 119559 w 1379633"/>
              <a:gd name="connsiteY1" fmla="*/ 482003 h 2019546"/>
              <a:gd name="connsiteX2" fmla="*/ 109102 w 1379633"/>
              <a:gd name="connsiteY2" fmla="*/ 911484 h 2019546"/>
              <a:gd name="connsiteX3" fmla="*/ 12037 w 1379633"/>
              <a:gd name="connsiteY3" fmla="*/ 1298466 h 2019546"/>
              <a:gd name="connsiteX4" fmla="*/ 368609 w 1379633"/>
              <a:gd name="connsiteY4" fmla="*/ 1316675 h 2019546"/>
              <a:gd name="connsiteX5" fmla="*/ 1379633 w 1379633"/>
              <a:gd name="connsiteY5" fmla="*/ 2019546 h 2019546"/>
              <a:gd name="connsiteX0" fmla="*/ 493996 w 1379633"/>
              <a:gd name="connsiteY0" fmla="*/ 0 h 2019546"/>
              <a:gd name="connsiteX1" fmla="*/ 119559 w 1379633"/>
              <a:gd name="connsiteY1" fmla="*/ 482003 h 2019546"/>
              <a:gd name="connsiteX2" fmla="*/ 109102 w 1379633"/>
              <a:gd name="connsiteY2" fmla="*/ 911484 h 2019546"/>
              <a:gd name="connsiteX3" fmla="*/ 12037 w 1379633"/>
              <a:gd name="connsiteY3" fmla="*/ 1298466 h 2019546"/>
              <a:gd name="connsiteX4" fmla="*/ 368609 w 1379633"/>
              <a:gd name="connsiteY4" fmla="*/ 1316675 h 2019546"/>
              <a:gd name="connsiteX5" fmla="*/ 1379633 w 1379633"/>
              <a:gd name="connsiteY5" fmla="*/ 2019546 h 2019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9633" h="2019546">
                <a:moveTo>
                  <a:pt x="493996" y="0"/>
                </a:moveTo>
                <a:cubicBezTo>
                  <a:pt x="348056" y="297606"/>
                  <a:pt x="169874" y="12110"/>
                  <a:pt x="119559" y="482003"/>
                </a:cubicBezTo>
                <a:cubicBezTo>
                  <a:pt x="49982" y="594251"/>
                  <a:pt x="108267" y="757804"/>
                  <a:pt x="109102" y="911484"/>
                </a:cubicBezTo>
                <a:cubicBezTo>
                  <a:pt x="79875" y="1042618"/>
                  <a:pt x="-37477" y="1190851"/>
                  <a:pt x="12037" y="1298466"/>
                </a:cubicBezTo>
                <a:cubicBezTo>
                  <a:pt x="104621" y="1648670"/>
                  <a:pt x="189705" y="1291495"/>
                  <a:pt x="368609" y="1316675"/>
                </a:cubicBezTo>
                <a:cubicBezTo>
                  <a:pt x="837936" y="1446733"/>
                  <a:pt x="1059355" y="1712148"/>
                  <a:pt x="1379633" y="2019546"/>
                </a:cubicBezTo>
              </a:path>
            </a:pathLst>
          </a:custGeom>
          <a:ln w="38100">
            <a:solidFill>
              <a:srgbClr val="00B050"/>
            </a:solidFill>
            <a:headEnd/>
            <a:tailEnd type="stealth" w="lg" len="lg"/>
          </a:ln>
        </p:spPr>
        <p:style>
          <a:lnRef idx="3">
            <a:schemeClr val="accent4"/>
          </a:lnRef>
          <a:fillRef idx="0">
            <a:schemeClr val="accent4"/>
          </a:fillRef>
          <a:effectRef idx="2">
            <a:schemeClr val="accent4"/>
          </a:effectRef>
          <a:fontRef idx="minor">
            <a:schemeClr val="tx1"/>
          </a:fontRef>
        </p:style>
        <p:txBody>
          <a:bodyPr/>
          <a:lstStyle/>
          <a:p>
            <a:endParaRPr lang="ru-RU">
              <a:solidFill>
                <a:prstClr val="black"/>
              </a:solidFill>
            </a:endParaRPr>
          </a:p>
        </p:txBody>
      </p:sp>
      <p:sp>
        <p:nvSpPr>
          <p:cNvPr id="80" name="Заголовок 1"/>
          <p:cNvSpPr txBox="1">
            <a:spLocks/>
          </p:cNvSpPr>
          <p:nvPr/>
        </p:nvSpPr>
        <p:spPr>
          <a:xfrm>
            <a:off x="1919536" y="0"/>
            <a:ext cx="8645986" cy="836712"/>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buClr>
                <a:srgbClr val="F14124">
                  <a:lumMod val="75000"/>
                </a:srgbClr>
              </a:buClr>
              <a:buNone/>
            </a:pPr>
            <a:endParaRPr lang="ru-RU" sz="3600" dirty="0">
              <a:solidFill>
                <a:srgbClr val="B4DCFA">
                  <a:lumMod val="50000"/>
                </a:srgbClr>
              </a:solidFill>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1945837328"/>
              </p:ext>
            </p:extLst>
          </p:nvPr>
        </p:nvGraphicFramePr>
        <p:xfrm>
          <a:off x="1646241" y="179215"/>
          <a:ext cx="3959225" cy="6634163"/>
        </p:xfrm>
        <a:graphic>
          <a:graphicData uri="http://schemas.openxmlformats.org/presentationml/2006/ole">
            <mc:AlternateContent xmlns:mc="http://schemas.openxmlformats.org/markup-compatibility/2006">
              <mc:Choice xmlns:v="urn:schemas-microsoft-com:vml" Requires="v">
                <p:oleObj spid="_x0000_s21625" name="Graph" r:id="rId6" imgW="2425320" imgH="4060440" progId="Origin50.Graph">
                  <p:embed/>
                </p:oleObj>
              </mc:Choice>
              <mc:Fallback>
                <p:oleObj name="Graph" r:id="rId6" imgW="2425320" imgH="4060440" progId="Origin50.Graph">
                  <p:embed/>
                  <p:pic>
                    <p:nvPicPr>
                      <p:cNvPr id="0" name=""/>
                      <p:cNvPicPr>
                        <a:picLocks noChangeAspect="1" noChangeArrowheads="1"/>
                      </p:cNvPicPr>
                      <p:nvPr/>
                    </p:nvPicPr>
                    <p:blipFill>
                      <a:blip r:embed="rId7"/>
                      <a:srcRect/>
                      <a:stretch>
                        <a:fillRect/>
                      </a:stretch>
                    </p:blipFill>
                    <p:spPr bwMode="auto">
                      <a:xfrm>
                        <a:off x="1646241" y="179215"/>
                        <a:ext cx="3959225" cy="6634163"/>
                      </a:xfrm>
                      <a:prstGeom prst="rect">
                        <a:avLst/>
                      </a:prstGeom>
                      <a:noFill/>
                      <a:ln>
                        <a:noFill/>
                      </a:ln>
                    </p:spPr>
                  </p:pic>
                </p:oleObj>
              </mc:Fallback>
            </mc:AlternateContent>
          </a:graphicData>
        </a:graphic>
      </p:graphicFrame>
      <p:grpSp>
        <p:nvGrpSpPr>
          <p:cNvPr id="5" name="Группа 4"/>
          <p:cNvGrpSpPr/>
          <p:nvPr/>
        </p:nvGrpSpPr>
        <p:grpSpPr>
          <a:xfrm>
            <a:off x="3431705" y="1317911"/>
            <a:ext cx="1230527" cy="3263219"/>
            <a:chOff x="2024717" y="1727098"/>
            <a:chExt cx="1080120" cy="3263219"/>
          </a:xfrm>
          <a:solidFill>
            <a:schemeClr val="accent6"/>
          </a:solidFill>
        </p:grpSpPr>
        <p:sp>
          <p:nvSpPr>
            <p:cNvPr id="2" name="Двойная стрелка влево/вправо 1"/>
            <p:cNvSpPr/>
            <p:nvPr/>
          </p:nvSpPr>
          <p:spPr>
            <a:xfrm>
              <a:off x="2060721" y="1727098"/>
              <a:ext cx="1044116" cy="166875"/>
            </a:xfrm>
            <a:prstGeom prst="leftRightArrow">
              <a:avLst/>
            </a:prstGeom>
            <a:grp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sp>
          <p:nvSpPr>
            <p:cNvPr id="49" name="Двойная стрелка влево/вправо 48"/>
            <p:cNvSpPr/>
            <p:nvPr/>
          </p:nvSpPr>
          <p:spPr>
            <a:xfrm>
              <a:off x="2024717" y="3190117"/>
              <a:ext cx="1044116" cy="166875"/>
            </a:xfrm>
            <a:prstGeom prst="leftRightArrow">
              <a:avLst/>
            </a:prstGeom>
            <a:grp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sp>
          <p:nvSpPr>
            <p:cNvPr id="50" name="Двойная стрелка влево/вправо 49"/>
            <p:cNvSpPr/>
            <p:nvPr/>
          </p:nvSpPr>
          <p:spPr>
            <a:xfrm>
              <a:off x="2024717" y="4823442"/>
              <a:ext cx="1044116" cy="166875"/>
            </a:xfrm>
            <a:prstGeom prst="leftRightArrow">
              <a:avLst/>
            </a:prstGeom>
            <a:grp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grpSp>
      <p:sp>
        <p:nvSpPr>
          <p:cNvPr id="11" name="Стрелка вниз 10"/>
          <p:cNvSpPr/>
          <p:nvPr/>
        </p:nvSpPr>
        <p:spPr>
          <a:xfrm>
            <a:off x="3909275" y="188641"/>
            <a:ext cx="314519" cy="5883287"/>
          </a:xfrm>
          <a:prstGeom prst="downArrow">
            <a:avLst>
              <a:gd name="adj1" fmla="val 50000"/>
              <a:gd name="adj2" fmla="val 109063"/>
            </a:avLst>
          </a:prstGeom>
          <a:solidFill>
            <a:schemeClr val="accent6">
              <a:lumMod val="40000"/>
              <a:lumOff val="60000"/>
            </a:schemeClr>
          </a:solidFill>
          <a:ln>
            <a:solidFill>
              <a:schemeClr val="accent3">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black"/>
              </a:solidFill>
            </a:endParaRPr>
          </a:p>
        </p:txBody>
      </p:sp>
      <p:grpSp>
        <p:nvGrpSpPr>
          <p:cNvPr id="135" name="Группа 61"/>
          <p:cNvGrpSpPr>
            <a:grpSpLocks/>
          </p:cNvGrpSpPr>
          <p:nvPr/>
        </p:nvGrpSpPr>
        <p:grpSpPr bwMode="auto">
          <a:xfrm>
            <a:off x="2423594" y="1916832"/>
            <a:ext cx="2997823" cy="972911"/>
            <a:chOff x="4426478" y="2869398"/>
            <a:chExt cx="2904582" cy="851792"/>
          </a:xfrm>
        </p:grpSpPr>
        <p:grpSp>
          <p:nvGrpSpPr>
            <p:cNvPr id="141" name="Группа 70"/>
            <p:cNvGrpSpPr>
              <a:grpSpLocks/>
            </p:cNvGrpSpPr>
            <p:nvPr/>
          </p:nvGrpSpPr>
          <p:grpSpPr bwMode="auto">
            <a:xfrm>
              <a:off x="4426478" y="2869398"/>
              <a:ext cx="2904582" cy="820151"/>
              <a:chOff x="4426478" y="2869398"/>
              <a:chExt cx="2904582" cy="820151"/>
            </a:xfrm>
          </p:grpSpPr>
          <p:sp>
            <p:nvSpPr>
              <p:cNvPr id="143" name="TextBox 142"/>
              <p:cNvSpPr txBox="1"/>
              <p:nvPr/>
            </p:nvSpPr>
            <p:spPr>
              <a:xfrm>
                <a:off x="4426478" y="3121574"/>
                <a:ext cx="987475" cy="350300"/>
              </a:xfrm>
              <a:prstGeom prst="rect">
                <a:avLst/>
              </a:prstGeom>
              <a:noFill/>
            </p:spPr>
            <p:txBody>
              <a:bodyPr>
                <a:spAutoFit/>
              </a:bodyPr>
              <a:lstStyle/>
              <a:p>
                <a:pPr>
                  <a:defRPr/>
                </a:pPr>
                <a:r>
                  <a:rPr lang="en-US" sz="2000" b="1" dirty="0">
                    <a:solidFill>
                      <a:srgbClr val="0000FF"/>
                    </a:solidFill>
                    <a:effectLst>
                      <a:outerShdw blurRad="38100" dist="38100" dir="2700000" algn="tl">
                        <a:srgbClr val="000000">
                          <a:alpha val="43137"/>
                        </a:srgbClr>
                      </a:outerShdw>
                    </a:effectLst>
                  </a:rPr>
                  <a:t>QF</a:t>
                </a:r>
                <a:r>
                  <a:rPr lang="en-US" sz="2000" b="1" baseline="-25000" dirty="0">
                    <a:solidFill>
                      <a:srgbClr val="0000FF"/>
                    </a:solidFill>
                    <a:effectLst>
                      <a:outerShdw blurRad="38100" dist="38100" dir="2700000" algn="tl">
                        <a:srgbClr val="000000">
                          <a:alpha val="43137"/>
                        </a:srgbClr>
                      </a:outerShdw>
                    </a:effectLst>
                  </a:rPr>
                  <a:t>asym</a:t>
                </a:r>
                <a:endParaRPr lang="ru-RU" sz="2000" b="1" baseline="-25000" dirty="0">
                  <a:solidFill>
                    <a:srgbClr val="0000FF"/>
                  </a:solidFill>
                  <a:effectLst>
                    <a:outerShdw blurRad="38100" dist="38100" dir="2700000" algn="tl">
                      <a:srgbClr val="000000">
                        <a:alpha val="43137"/>
                      </a:srgbClr>
                    </a:outerShdw>
                  </a:effectLst>
                </a:endParaRPr>
              </a:p>
            </p:txBody>
          </p:sp>
          <p:sp>
            <p:nvSpPr>
              <p:cNvPr id="151" name="TextBox 150"/>
              <p:cNvSpPr txBox="1"/>
              <p:nvPr/>
            </p:nvSpPr>
            <p:spPr>
              <a:xfrm>
                <a:off x="5333467" y="2869398"/>
                <a:ext cx="717638" cy="350300"/>
              </a:xfrm>
              <a:prstGeom prst="rect">
                <a:avLst/>
              </a:prstGeom>
              <a:noFill/>
            </p:spPr>
            <p:txBody>
              <a:bodyPr wrap="square">
                <a:spAutoFit/>
              </a:bodyPr>
              <a:lstStyle/>
              <a:p>
                <a:pPr>
                  <a:defRPr/>
                </a:pPr>
                <a:r>
                  <a:rPr lang="en-US" sz="2000" b="1" dirty="0">
                    <a:solidFill>
                      <a:srgbClr val="FF3399"/>
                    </a:solidFill>
                    <a:effectLst>
                      <a:outerShdw blurRad="38100" dist="38100" dir="2700000" algn="tl">
                        <a:srgbClr val="000000">
                          <a:alpha val="43137"/>
                        </a:srgbClr>
                      </a:outerShdw>
                    </a:effectLst>
                  </a:rPr>
                  <a:t>CNF</a:t>
                </a:r>
                <a:endParaRPr lang="ru-RU" sz="2000" b="1" baseline="-25000" dirty="0">
                  <a:solidFill>
                    <a:srgbClr val="FF3399"/>
                  </a:solidFill>
                  <a:effectLst>
                    <a:outerShdw blurRad="38100" dist="38100" dir="2700000" algn="tl">
                      <a:srgbClr val="000000">
                        <a:alpha val="43137"/>
                      </a:srgbClr>
                    </a:outerShdw>
                  </a:effectLst>
                </a:endParaRPr>
              </a:p>
            </p:txBody>
          </p:sp>
          <p:sp>
            <p:nvSpPr>
              <p:cNvPr id="153" name="TextBox 152"/>
              <p:cNvSpPr txBox="1"/>
              <p:nvPr/>
            </p:nvSpPr>
            <p:spPr>
              <a:xfrm>
                <a:off x="6521549" y="3058530"/>
                <a:ext cx="809511" cy="350300"/>
              </a:xfrm>
              <a:prstGeom prst="rect">
                <a:avLst/>
              </a:prstGeom>
              <a:noFill/>
            </p:spPr>
            <p:txBody>
              <a:bodyPr wrap="square">
                <a:spAutoFit/>
              </a:bodyPr>
              <a:lstStyle/>
              <a:p>
                <a:pPr>
                  <a:defRPr/>
                </a:pPr>
                <a:r>
                  <a:rPr lang="en-US" sz="2000" b="1" dirty="0">
                    <a:solidFill>
                      <a:srgbClr val="00B050"/>
                    </a:solidFill>
                    <a:effectLst>
                      <a:outerShdw blurRad="38100" dist="38100" dir="2700000" algn="tl">
                        <a:srgbClr val="000000">
                          <a:alpha val="43137"/>
                        </a:srgbClr>
                      </a:outerShdw>
                    </a:effectLst>
                  </a:rPr>
                  <a:t>QF</a:t>
                </a:r>
                <a:r>
                  <a:rPr lang="en-US" sz="2000" b="1" baseline="-25000" dirty="0">
                    <a:solidFill>
                      <a:srgbClr val="00B050"/>
                    </a:solidFill>
                    <a:effectLst>
                      <a:outerShdw blurRad="38100" dist="38100" dir="2700000" algn="tl">
                        <a:srgbClr val="000000">
                          <a:alpha val="43137"/>
                        </a:srgbClr>
                      </a:outerShdw>
                    </a:effectLst>
                  </a:rPr>
                  <a:t>sym</a:t>
                </a:r>
                <a:endParaRPr lang="ru-RU" sz="2000" b="1" baseline="-25000" dirty="0">
                  <a:solidFill>
                    <a:srgbClr val="00B050"/>
                  </a:solidFill>
                  <a:effectLst>
                    <a:outerShdw blurRad="38100" dist="38100" dir="2700000" algn="tl">
                      <a:srgbClr val="000000">
                        <a:alpha val="43137"/>
                      </a:srgbClr>
                    </a:outerShdw>
                  </a:effectLst>
                </a:endParaRPr>
              </a:p>
            </p:txBody>
          </p:sp>
          <p:cxnSp>
            <p:nvCxnSpPr>
              <p:cNvPr id="158" name="Straight Arrow Connector 68"/>
              <p:cNvCxnSpPr>
                <a:cxnSpLocks/>
              </p:cNvCxnSpPr>
              <p:nvPr/>
            </p:nvCxnSpPr>
            <p:spPr>
              <a:xfrm>
                <a:off x="5663264" y="3175389"/>
                <a:ext cx="173663" cy="292926"/>
              </a:xfrm>
              <a:prstGeom prst="straightConnector1">
                <a:avLst/>
              </a:prstGeom>
              <a:ln w="38100">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59" name="Straight Arrow Connector 69"/>
              <p:cNvCxnSpPr>
                <a:cxnSpLocks/>
              </p:cNvCxnSpPr>
              <p:nvPr/>
            </p:nvCxnSpPr>
            <p:spPr>
              <a:xfrm flipH="1">
                <a:off x="6674533" y="3395619"/>
                <a:ext cx="261046" cy="29393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cxnSp>
          <p:nvCxnSpPr>
            <p:cNvPr id="138" name="Straight Arrow Connector 43"/>
            <p:cNvCxnSpPr>
              <a:cxnSpLocks/>
            </p:cNvCxnSpPr>
            <p:nvPr/>
          </p:nvCxnSpPr>
          <p:spPr>
            <a:xfrm>
              <a:off x="4884948" y="3461619"/>
              <a:ext cx="281008" cy="259571"/>
            </a:xfrm>
            <a:prstGeom prst="straightConnector1">
              <a:avLst/>
            </a:prstGeom>
            <a:ln w="38100">
              <a:solidFill>
                <a:srgbClr val="0000FF"/>
              </a:solidFill>
              <a:tailEnd type="arrow"/>
            </a:ln>
          </p:spPr>
          <p:style>
            <a:lnRef idx="1">
              <a:schemeClr val="accent1"/>
            </a:lnRef>
            <a:fillRef idx="0">
              <a:schemeClr val="accent1"/>
            </a:fillRef>
            <a:effectRef idx="0">
              <a:schemeClr val="accent1"/>
            </a:effectRef>
            <a:fontRef idx="minor">
              <a:schemeClr val="tx1"/>
            </a:fontRef>
          </p:style>
        </p:cxnSp>
      </p:grpSp>
      <p:sp>
        <p:nvSpPr>
          <p:cNvPr id="81" name="Text Placeholder 2"/>
          <p:cNvSpPr txBox="1">
            <a:spLocks/>
          </p:cNvSpPr>
          <p:nvPr/>
        </p:nvSpPr>
        <p:spPr bwMode="auto">
          <a:xfrm flipH="1">
            <a:off x="5951980" y="5363692"/>
            <a:ext cx="2234757" cy="626703"/>
          </a:xfrm>
          <a:prstGeom prst="rect">
            <a:avLst/>
          </a:prstGeom>
          <a:ln/>
        </p:spPr>
        <p:style>
          <a:lnRef idx="1">
            <a:schemeClr val="accent5"/>
          </a:lnRef>
          <a:fillRef idx="2">
            <a:schemeClr val="accent5"/>
          </a:fillRef>
          <a:effectRef idx="1">
            <a:schemeClr val="accent5"/>
          </a:effectRef>
          <a:fontRef idx="minor">
            <a:schemeClr val="dk1"/>
          </a:fontRef>
        </p:style>
        <p:txBody>
          <a:bodyPr lIns="36000" tIns="36000" rIns="36000" bIns="36000" anchor="ctr" anchorCtr="0"/>
          <a:lstStyle>
            <a:lvl1pPr marL="4445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eaLnBrk="1" hangingPunct="1">
              <a:spcBef>
                <a:spcPct val="20000"/>
              </a:spcBef>
              <a:spcAft>
                <a:spcPts val="300"/>
              </a:spcAft>
              <a:buClr>
                <a:srgbClr val="04A8A4"/>
              </a:buClr>
              <a:buSzPct val="130000"/>
              <a:defRPr/>
            </a:pPr>
            <a:r>
              <a:rPr lang="en-US" sz="2800" b="1" i="1"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rPr>
              <a:t>A</a:t>
            </a:r>
            <a:r>
              <a:rPr lang="en-US" sz="2800" b="1" i="1" baseline="-25000"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rPr>
              <a:t>CN</a:t>
            </a:r>
            <a:r>
              <a:rPr lang="ru-RU" sz="2800" b="1" i="1" baseline="-25000"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rPr>
              <a:t> </a:t>
            </a:r>
            <a:r>
              <a:rPr lang="en-US" sz="2800" b="1" i="1"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rPr>
              <a:t>/2</a:t>
            </a:r>
            <a:r>
              <a:rPr lang="en-US" sz="2800" b="1"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rPr>
              <a:t>±</a:t>
            </a:r>
            <a:r>
              <a:rPr lang="en-US" sz="2800" b="1" i="1"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rPr>
              <a:t>20 u</a:t>
            </a:r>
            <a:endParaRPr lang="ru-RU" sz="2800" b="1" i="1" dirty="0">
              <a:ln w="0"/>
              <a:solidFill>
                <a:schemeClr val="accent1"/>
              </a:solidFill>
              <a:effectLst>
                <a:outerShdw blurRad="38100" dist="25400" dir="5400000" algn="ctr" rotWithShape="0">
                  <a:srgbClr val="6E747A">
                    <a:alpha val="43000"/>
                  </a:srgbClr>
                </a:outerShdw>
              </a:effectLst>
              <a:latin typeface="+mn-lt"/>
              <a:ea typeface="ＭＳ Ｐゴシック" pitchFamily="34" charset="-128"/>
            </a:endParaRPr>
          </a:p>
        </p:txBody>
      </p:sp>
      <p:sp>
        <p:nvSpPr>
          <p:cNvPr id="23" name="TextBox 22">
            <a:extLst>
              <a:ext uri="{FF2B5EF4-FFF2-40B4-BE49-F238E27FC236}">
                <a16:creationId xmlns="" xmlns:a16="http://schemas.microsoft.com/office/drawing/2014/main" id="{57E5BAA2-F9B1-45FE-8A7C-C96DCD1C0462}"/>
              </a:ext>
            </a:extLst>
          </p:cNvPr>
          <p:cNvSpPr txBox="1"/>
          <p:nvPr/>
        </p:nvSpPr>
        <p:spPr>
          <a:xfrm>
            <a:off x="5951983" y="140890"/>
            <a:ext cx="4342550" cy="707886"/>
          </a:xfrm>
          <a:prstGeom prst="rect">
            <a:avLst/>
          </a:prstGeom>
          <a:noFill/>
        </p:spPr>
        <p:txBody>
          <a:bodyPr wrap="square">
            <a:spAutoFit/>
          </a:bodyPr>
          <a:lstStyle/>
          <a:p>
            <a:pPr marL="0" indent="0">
              <a:buClr>
                <a:srgbClr val="F14124">
                  <a:lumMod val="75000"/>
                </a:srgbClr>
              </a:buClr>
              <a:buNone/>
            </a:pPr>
            <a:r>
              <a:rPr lang="en-US" sz="4000" b="1" dirty="0">
                <a:solidFill>
                  <a:schemeClr val="accent1"/>
                </a:solidFill>
                <a:effectLst>
                  <a:outerShdw blurRad="38100" dist="38100" dir="2700000" algn="tl">
                    <a:srgbClr val="000000">
                      <a:alpha val="43137"/>
                    </a:srgbClr>
                  </a:outerShdw>
                </a:effectLst>
              </a:rPr>
              <a:t>TKE distributions</a:t>
            </a:r>
            <a:endParaRPr lang="ru-RU" sz="4000" b="1" dirty="0">
              <a:solidFill>
                <a:schemeClr val="accent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9334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fade">
                                      <p:cBhvr>
                                        <p:cTn id="11" dur="500"/>
                                        <p:tgtEl>
                                          <p:spTgt spid="6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fade">
                                      <p:cBhvr>
                                        <p:cTn id="15" dur="500"/>
                                        <p:tgtEl>
                                          <p:spTgt spid="55"/>
                                        </p:tgtEl>
                                      </p:cBhvr>
                                    </p:animEffect>
                                  </p:childTnLst>
                                </p:cTn>
                              </p:par>
                            </p:childTnLst>
                          </p:cTn>
                        </p:par>
                        <p:par>
                          <p:cTn id="16" fill="hold">
                            <p:stCondLst>
                              <p:cond delay="2000"/>
                            </p:stCondLst>
                            <p:childTnLst>
                              <p:par>
                                <p:cTn id="17" presetID="3" presetClass="entr" presetSubtype="1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1000"/>
                                        <p:tgtEl>
                                          <p:spTgt spid="11"/>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5"/>
                                        </p:tgtEl>
                                      </p:cBhvr>
                                    </p:animEffect>
                                    <p:set>
                                      <p:cBhvr>
                                        <p:cTn id="28" dur="1" fill="hold">
                                          <p:stCondLst>
                                            <p:cond delay="999"/>
                                          </p:stCondLst>
                                        </p:cTn>
                                        <p:tgtEl>
                                          <p:spTgt spid="5"/>
                                        </p:tgtEl>
                                        <p:attrNameLst>
                                          <p:attrName>style.visibility</p:attrName>
                                        </p:attrNameLst>
                                      </p:cBhvr>
                                      <p:to>
                                        <p:strVal val="hidden"/>
                                      </p:to>
                                    </p:set>
                                  </p:childTnLst>
                                </p:cTn>
                              </p:par>
                            </p:childTnLst>
                          </p:cTn>
                        </p:par>
                        <p:par>
                          <p:cTn id="29" fill="hold">
                            <p:stCondLst>
                              <p:cond delay="1000"/>
                            </p:stCondLst>
                            <p:childTnLst>
                              <p:par>
                                <p:cTn id="30" presetID="10" presetClass="exit" presetSubtype="0" fill="hold" grpId="1" nodeType="after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childTnLst>
                          </p:cTn>
                        </p:par>
                        <p:par>
                          <p:cTn id="33" fill="hold">
                            <p:stCondLst>
                              <p:cond delay="2000"/>
                            </p:stCondLst>
                            <p:childTnLst>
                              <p:par>
                                <p:cTn id="34" presetID="1" presetClass="entr" presetSubtype="0" fill="hold" nodeType="afterEffect">
                                  <p:stCondLst>
                                    <p:cond delay="500"/>
                                  </p:stCondLst>
                                  <p:childTnLst>
                                    <p:set>
                                      <p:cBhvr>
                                        <p:cTn id="35"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20" grpId="0" animBg="1"/>
      <p:bldP spid="69" grpId="0" animBg="1"/>
      <p:bldP spid="11" grpId="0" animBg="1"/>
      <p:bldP spid="11"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781051" y="-1"/>
            <a:ext cx="10039349" cy="156020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1"/>
                </a:solidFill>
                <a:effectLst>
                  <a:outerShdw blurRad="38100" dist="38100" dir="2700000" algn="tl">
                    <a:srgbClr val="000000">
                      <a:alpha val="43137"/>
                    </a:srgbClr>
                  </a:outerShdw>
                </a:effectLst>
                <a:latin typeface="+mn-lt"/>
              </a:rPr>
              <a:t>Capture, symmetric fission (A/2±20) and CN-fission (upper limit) cross sections in the reactions with </a:t>
            </a:r>
            <a:r>
              <a:rPr lang="en-US" sz="3600" b="1" baseline="30000" dirty="0">
                <a:solidFill>
                  <a:schemeClr val="accent1"/>
                </a:solidFill>
                <a:effectLst>
                  <a:outerShdw blurRad="38100" dist="38100" dir="2700000" algn="tl">
                    <a:srgbClr val="000000">
                      <a:alpha val="43137"/>
                    </a:srgbClr>
                  </a:outerShdw>
                </a:effectLst>
                <a:latin typeface="+mn-lt"/>
              </a:rPr>
              <a:t>36</a:t>
            </a:r>
            <a:r>
              <a:rPr lang="en-US" sz="3600" b="1" dirty="0">
                <a:solidFill>
                  <a:schemeClr val="accent1"/>
                </a:solidFill>
                <a:effectLst>
                  <a:outerShdw blurRad="38100" dist="38100" dir="2700000" algn="tl">
                    <a:srgbClr val="000000">
                      <a:alpha val="43137"/>
                    </a:srgbClr>
                  </a:outerShdw>
                </a:effectLst>
                <a:latin typeface="+mn-lt"/>
              </a:rPr>
              <a:t>S, </a:t>
            </a:r>
            <a:r>
              <a:rPr lang="en-US" sz="3600" b="1" baseline="30000" dirty="0">
                <a:solidFill>
                  <a:schemeClr val="accent1"/>
                </a:solidFill>
                <a:effectLst>
                  <a:outerShdw blurRad="38100" dist="38100" dir="2700000" algn="tl">
                    <a:srgbClr val="000000">
                      <a:alpha val="43137"/>
                    </a:srgbClr>
                  </a:outerShdw>
                </a:effectLst>
                <a:latin typeface="+mn-lt"/>
              </a:rPr>
              <a:t>48</a:t>
            </a:r>
            <a:r>
              <a:rPr lang="en-US" sz="3600" b="1" dirty="0">
                <a:solidFill>
                  <a:schemeClr val="accent1"/>
                </a:solidFill>
                <a:effectLst>
                  <a:outerShdw blurRad="38100" dist="38100" dir="2700000" algn="tl">
                    <a:srgbClr val="000000">
                      <a:alpha val="43137"/>
                    </a:srgbClr>
                  </a:outerShdw>
                </a:effectLst>
                <a:latin typeface="+mn-lt"/>
              </a:rPr>
              <a:t>Ca, </a:t>
            </a:r>
            <a:r>
              <a:rPr lang="en-US" sz="3600" b="1" baseline="30000" dirty="0">
                <a:solidFill>
                  <a:schemeClr val="accent1"/>
                </a:solidFill>
                <a:effectLst>
                  <a:outerShdw blurRad="38100" dist="38100" dir="2700000" algn="tl">
                    <a:srgbClr val="000000">
                      <a:alpha val="43137"/>
                    </a:srgbClr>
                  </a:outerShdw>
                </a:effectLst>
                <a:latin typeface="+mn-lt"/>
              </a:rPr>
              <a:t>48</a:t>
            </a:r>
            <a:r>
              <a:rPr lang="en-US" sz="3600" b="1" dirty="0">
                <a:solidFill>
                  <a:schemeClr val="accent1"/>
                </a:solidFill>
                <a:effectLst>
                  <a:outerShdw blurRad="38100" dist="38100" dir="2700000" algn="tl">
                    <a:srgbClr val="000000">
                      <a:alpha val="43137"/>
                    </a:srgbClr>
                  </a:outerShdw>
                </a:effectLst>
                <a:latin typeface="+mn-lt"/>
              </a:rPr>
              <a:t>Ti and </a:t>
            </a:r>
            <a:r>
              <a:rPr lang="en-US" sz="3600" b="1" baseline="30000" dirty="0">
                <a:solidFill>
                  <a:schemeClr val="accent1"/>
                </a:solidFill>
                <a:effectLst>
                  <a:outerShdw blurRad="38100" dist="38100" dir="2700000" algn="tl">
                    <a:srgbClr val="000000">
                      <a:alpha val="43137"/>
                    </a:srgbClr>
                  </a:outerShdw>
                </a:effectLst>
                <a:latin typeface="+mn-lt"/>
              </a:rPr>
              <a:t>64</a:t>
            </a:r>
            <a:r>
              <a:rPr lang="en-US" sz="3600" b="1" dirty="0">
                <a:solidFill>
                  <a:schemeClr val="accent1"/>
                </a:solidFill>
                <a:effectLst>
                  <a:outerShdw blurRad="38100" dist="38100" dir="2700000" algn="tl">
                    <a:srgbClr val="000000">
                      <a:alpha val="43137"/>
                    </a:srgbClr>
                  </a:outerShdw>
                </a:effectLst>
                <a:latin typeface="+mn-lt"/>
              </a:rPr>
              <a:t>Ni</a:t>
            </a: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1100" y="1645225"/>
            <a:ext cx="8671725" cy="3807777"/>
          </a:xfrm>
          <a:prstGeom prst="rect">
            <a:avLst/>
          </a:prstGeom>
          <a:ln w="12700">
            <a:solidFill>
              <a:schemeClr val="accent1"/>
            </a:solidFill>
          </a:ln>
        </p:spPr>
      </p:pic>
      <p:sp>
        <p:nvSpPr>
          <p:cNvPr id="5" name="TextBox 4"/>
          <p:cNvSpPr txBox="1"/>
          <p:nvPr/>
        </p:nvSpPr>
        <p:spPr>
          <a:xfrm>
            <a:off x="1904947" y="5878104"/>
            <a:ext cx="4191053" cy="369332"/>
          </a:xfrm>
          <a:prstGeom prst="rect">
            <a:avLst/>
          </a:prstGeom>
          <a:noFill/>
        </p:spPr>
        <p:txBody>
          <a:bodyPr wrap="square" rtlCol="0">
            <a:spAutoFit/>
          </a:bodyPr>
          <a:lstStyle/>
          <a:p>
            <a:r>
              <a:rPr lang="en-US" i="1" dirty="0">
                <a:solidFill>
                  <a:srgbClr val="002060"/>
                </a:solidFill>
              </a:rPr>
              <a:t>E.M. </a:t>
            </a:r>
            <a:r>
              <a:rPr lang="en-US" i="1" dirty="0" err="1">
                <a:solidFill>
                  <a:srgbClr val="002060"/>
                </a:solidFill>
              </a:rPr>
              <a:t>Kozulin</a:t>
            </a:r>
            <a:r>
              <a:rPr lang="en-US" i="1" dirty="0">
                <a:solidFill>
                  <a:srgbClr val="002060"/>
                </a:solidFill>
              </a:rPr>
              <a:t> et al., PRC 94, 054613 (2016)</a:t>
            </a:r>
          </a:p>
        </p:txBody>
      </p:sp>
      <p:sp>
        <p:nvSpPr>
          <p:cNvPr id="2" name="Прямоугольник 1"/>
          <p:cNvSpPr/>
          <p:nvPr/>
        </p:nvSpPr>
        <p:spPr>
          <a:xfrm>
            <a:off x="2666115" y="5453002"/>
            <a:ext cx="1213794" cy="369332"/>
          </a:xfrm>
          <a:prstGeom prst="rect">
            <a:avLst/>
          </a:prstGeom>
        </p:spPr>
        <p:txBody>
          <a:bodyPr wrap="none">
            <a:spAutoFit/>
          </a:bodyPr>
          <a:lstStyle/>
          <a:p>
            <a:r>
              <a:rPr lang="en-US" b="1" dirty="0" err="1">
                <a:solidFill>
                  <a:srgbClr val="C00000"/>
                </a:solidFill>
              </a:rPr>
              <a:t>Z</a:t>
            </a:r>
            <a:r>
              <a:rPr lang="en-US" b="1" baseline="-25000" dirty="0" err="1">
                <a:solidFill>
                  <a:srgbClr val="C00000"/>
                </a:solidFill>
              </a:rPr>
              <a:t>t</a:t>
            </a:r>
            <a:r>
              <a:rPr lang="en-US" b="1" dirty="0" err="1">
                <a:solidFill>
                  <a:srgbClr val="C00000"/>
                </a:solidFill>
              </a:rPr>
              <a:t>Z</a:t>
            </a:r>
            <a:r>
              <a:rPr lang="en-US" b="1" baseline="-25000" dirty="0" err="1">
                <a:solidFill>
                  <a:srgbClr val="C00000"/>
                </a:solidFill>
              </a:rPr>
              <a:t>p</a:t>
            </a:r>
            <a:r>
              <a:rPr lang="en-US" b="1" baseline="-25000" dirty="0">
                <a:solidFill>
                  <a:srgbClr val="C00000"/>
                </a:solidFill>
              </a:rPr>
              <a:t> </a:t>
            </a:r>
            <a:r>
              <a:rPr lang="en-US" b="1" dirty="0">
                <a:solidFill>
                  <a:srgbClr val="C00000"/>
                </a:solidFill>
              </a:rPr>
              <a:t>= 1472</a:t>
            </a:r>
            <a:endParaRPr lang="ru-RU" dirty="0">
              <a:solidFill>
                <a:srgbClr val="C00000"/>
              </a:solidFill>
            </a:endParaRPr>
          </a:p>
        </p:txBody>
      </p:sp>
      <p:sp>
        <p:nvSpPr>
          <p:cNvPr id="7" name="Прямоугольник 6"/>
          <p:cNvSpPr/>
          <p:nvPr/>
        </p:nvSpPr>
        <p:spPr>
          <a:xfrm>
            <a:off x="4770058" y="5453002"/>
            <a:ext cx="1213794" cy="369332"/>
          </a:xfrm>
          <a:prstGeom prst="rect">
            <a:avLst/>
          </a:prstGeom>
        </p:spPr>
        <p:txBody>
          <a:bodyPr wrap="none">
            <a:spAutoFit/>
          </a:bodyPr>
          <a:lstStyle/>
          <a:p>
            <a:r>
              <a:rPr lang="en-US" b="1" dirty="0" err="1">
                <a:solidFill>
                  <a:srgbClr val="C00000"/>
                </a:solidFill>
              </a:rPr>
              <a:t>Z</a:t>
            </a:r>
            <a:r>
              <a:rPr lang="en-US" b="1" baseline="-25000" dirty="0" err="1">
                <a:solidFill>
                  <a:srgbClr val="C00000"/>
                </a:solidFill>
              </a:rPr>
              <a:t>t</a:t>
            </a:r>
            <a:r>
              <a:rPr lang="en-US" b="1" dirty="0" err="1">
                <a:solidFill>
                  <a:srgbClr val="C00000"/>
                </a:solidFill>
              </a:rPr>
              <a:t>Z</a:t>
            </a:r>
            <a:r>
              <a:rPr lang="en-US" b="1" baseline="-25000" dirty="0" err="1">
                <a:solidFill>
                  <a:srgbClr val="C00000"/>
                </a:solidFill>
              </a:rPr>
              <a:t>p</a:t>
            </a:r>
            <a:r>
              <a:rPr lang="en-US" b="1" baseline="-25000" dirty="0">
                <a:solidFill>
                  <a:srgbClr val="C00000"/>
                </a:solidFill>
              </a:rPr>
              <a:t> </a:t>
            </a:r>
            <a:r>
              <a:rPr lang="en-US" b="1" dirty="0">
                <a:solidFill>
                  <a:srgbClr val="C00000"/>
                </a:solidFill>
              </a:rPr>
              <a:t>= 1840</a:t>
            </a:r>
            <a:endParaRPr lang="ru-RU" dirty="0">
              <a:solidFill>
                <a:srgbClr val="C00000"/>
              </a:solidFill>
            </a:endParaRPr>
          </a:p>
        </p:txBody>
      </p:sp>
      <p:sp>
        <p:nvSpPr>
          <p:cNvPr id="8" name="Прямоугольник 7"/>
          <p:cNvSpPr/>
          <p:nvPr/>
        </p:nvSpPr>
        <p:spPr>
          <a:xfrm>
            <a:off x="6960097" y="5453002"/>
            <a:ext cx="1213794" cy="369332"/>
          </a:xfrm>
          <a:prstGeom prst="rect">
            <a:avLst/>
          </a:prstGeom>
        </p:spPr>
        <p:txBody>
          <a:bodyPr wrap="none">
            <a:spAutoFit/>
          </a:bodyPr>
          <a:lstStyle/>
          <a:p>
            <a:r>
              <a:rPr lang="en-US" b="1" dirty="0" err="1">
                <a:solidFill>
                  <a:srgbClr val="C00000"/>
                </a:solidFill>
              </a:rPr>
              <a:t>Z</a:t>
            </a:r>
            <a:r>
              <a:rPr lang="en-US" b="1" baseline="-25000" dirty="0" err="1">
                <a:solidFill>
                  <a:srgbClr val="C00000"/>
                </a:solidFill>
              </a:rPr>
              <a:t>t</a:t>
            </a:r>
            <a:r>
              <a:rPr lang="en-US" b="1" dirty="0" err="1">
                <a:solidFill>
                  <a:srgbClr val="C00000"/>
                </a:solidFill>
              </a:rPr>
              <a:t>Z</a:t>
            </a:r>
            <a:r>
              <a:rPr lang="en-US" b="1" baseline="-25000" dirty="0" err="1">
                <a:solidFill>
                  <a:srgbClr val="C00000"/>
                </a:solidFill>
              </a:rPr>
              <a:t>p</a:t>
            </a:r>
            <a:r>
              <a:rPr lang="en-US" b="1" baseline="-25000" dirty="0">
                <a:solidFill>
                  <a:srgbClr val="C00000"/>
                </a:solidFill>
              </a:rPr>
              <a:t> </a:t>
            </a:r>
            <a:r>
              <a:rPr lang="en-US" b="1" dirty="0">
                <a:solidFill>
                  <a:srgbClr val="C00000"/>
                </a:solidFill>
              </a:rPr>
              <a:t>= 2024</a:t>
            </a:r>
            <a:endParaRPr lang="ru-RU" dirty="0">
              <a:solidFill>
                <a:srgbClr val="C00000"/>
              </a:solidFill>
            </a:endParaRPr>
          </a:p>
        </p:txBody>
      </p:sp>
      <p:sp>
        <p:nvSpPr>
          <p:cNvPr id="9" name="Прямоугольник 8"/>
          <p:cNvSpPr/>
          <p:nvPr/>
        </p:nvSpPr>
        <p:spPr>
          <a:xfrm>
            <a:off x="9003761" y="5453002"/>
            <a:ext cx="1213794" cy="369332"/>
          </a:xfrm>
          <a:prstGeom prst="rect">
            <a:avLst/>
          </a:prstGeom>
        </p:spPr>
        <p:txBody>
          <a:bodyPr wrap="none">
            <a:spAutoFit/>
          </a:bodyPr>
          <a:lstStyle/>
          <a:p>
            <a:r>
              <a:rPr lang="en-US" b="1" dirty="0" err="1">
                <a:solidFill>
                  <a:srgbClr val="C00000"/>
                </a:solidFill>
              </a:rPr>
              <a:t>Z</a:t>
            </a:r>
            <a:r>
              <a:rPr lang="en-US" b="1" baseline="-25000" dirty="0" err="1">
                <a:solidFill>
                  <a:srgbClr val="C00000"/>
                </a:solidFill>
              </a:rPr>
              <a:t>t</a:t>
            </a:r>
            <a:r>
              <a:rPr lang="en-US" b="1" dirty="0" err="1">
                <a:solidFill>
                  <a:srgbClr val="C00000"/>
                </a:solidFill>
              </a:rPr>
              <a:t>Z</a:t>
            </a:r>
            <a:r>
              <a:rPr lang="en-US" b="1" baseline="-25000" dirty="0" err="1">
                <a:solidFill>
                  <a:srgbClr val="C00000"/>
                </a:solidFill>
              </a:rPr>
              <a:t>p</a:t>
            </a:r>
            <a:r>
              <a:rPr lang="en-US" b="1" baseline="-25000" dirty="0">
                <a:solidFill>
                  <a:srgbClr val="C00000"/>
                </a:solidFill>
              </a:rPr>
              <a:t> </a:t>
            </a:r>
            <a:r>
              <a:rPr lang="en-US" b="1" dirty="0">
                <a:solidFill>
                  <a:srgbClr val="C00000"/>
                </a:solidFill>
              </a:rPr>
              <a:t>= 2576</a:t>
            </a:r>
            <a:endParaRPr lang="ru-RU" dirty="0">
              <a:solidFill>
                <a:srgbClr val="C00000"/>
              </a:solidFill>
            </a:endParaRPr>
          </a:p>
        </p:txBody>
      </p:sp>
      <p:sp>
        <p:nvSpPr>
          <p:cNvPr id="3" name="Стрелка вниз 2"/>
          <p:cNvSpPr/>
          <p:nvPr/>
        </p:nvSpPr>
        <p:spPr>
          <a:xfrm rot="16759053">
            <a:off x="6089297" y="-869568"/>
            <a:ext cx="765591" cy="7937223"/>
          </a:xfrm>
          <a:prstGeom prst="downArrow">
            <a:avLst/>
          </a:prstGeom>
          <a:solidFill>
            <a:schemeClr val="accent2">
              <a:lumMod val="60000"/>
              <a:lumOff val="40000"/>
              <a:alpha val="26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50174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4163186820"/>
              </p:ext>
            </p:extLst>
          </p:nvPr>
        </p:nvGraphicFramePr>
        <p:xfrm>
          <a:off x="1157272" y="371475"/>
          <a:ext cx="3135341" cy="6215064"/>
        </p:xfrm>
        <a:graphic>
          <a:graphicData uri="http://schemas.openxmlformats.org/presentationml/2006/ole">
            <mc:AlternateContent xmlns:mc="http://schemas.openxmlformats.org/markup-compatibility/2006">
              <mc:Choice xmlns:v="urn:schemas-microsoft-com:vml" Requires="v">
                <p:oleObj spid="_x0000_s9776" name="Graph" r:id="rId3" imgW="1432440" imgH="2838960" progId="Origin50.Graph">
                  <p:embed/>
                </p:oleObj>
              </mc:Choice>
              <mc:Fallback>
                <p:oleObj name="Graph" r:id="rId3" imgW="1432440" imgH="2838960" progId="Origin50.Graph">
                  <p:embed/>
                  <p:pic>
                    <p:nvPicPr>
                      <p:cNvPr id="5" name="Объект 4"/>
                      <p:cNvPicPr/>
                      <p:nvPr/>
                    </p:nvPicPr>
                    <p:blipFill>
                      <a:blip r:embed="rId4"/>
                      <a:stretch>
                        <a:fillRect/>
                      </a:stretch>
                    </p:blipFill>
                    <p:spPr>
                      <a:xfrm>
                        <a:off x="1157272" y="371475"/>
                        <a:ext cx="3135341" cy="6215064"/>
                      </a:xfrm>
                      <a:prstGeom prst="rect">
                        <a:avLst/>
                      </a:prstGeom>
                    </p:spPr>
                  </p:pic>
                </p:oleObj>
              </mc:Fallback>
            </mc:AlternateContent>
          </a:graphicData>
        </a:graphic>
      </p:graphicFrame>
      <p:sp>
        <p:nvSpPr>
          <p:cNvPr id="3" name="TextBox 2"/>
          <p:cNvSpPr txBox="1"/>
          <p:nvPr/>
        </p:nvSpPr>
        <p:spPr>
          <a:xfrm>
            <a:off x="1566518" y="3138344"/>
            <a:ext cx="3063819" cy="461665"/>
          </a:xfrm>
          <a:prstGeom prst="rect">
            <a:avLst/>
          </a:prstGeom>
          <a:noFill/>
        </p:spPr>
        <p:txBody>
          <a:bodyPr wrap="square" rtlCol="0">
            <a:spAutoFit/>
          </a:bodyPr>
          <a:lstStyle/>
          <a:p>
            <a:r>
              <a:rPr lang="en-US" sz="2400" b="1" baseline="30000" dirty="0">
                <a:solidFill>
                  <a:srgbClr val="003399"/>
                </a:solidFill>
                <a:latin typeface="Times New Roman" pitchFamily="18" charset="0"/>
                <a:cs typeface="Times New Roman" pitchFamily="18" charset="0"/>
              </a:rPr>
              <a:t>50</a:t>
            </a:r>
            <a:r>
              <a:rPr lang="en-US" sz="2400" b="1" dirty="0">
                <a:solidFill>
                  <a:srgbClr val="003399"/>
                </a:solidFill>
                <a:latin typeface="Times New Roman" pitchFamily="18" charset="0"/>
                <a:cs typeface="Times New Roman" pitchFamily="18" charset="0"/>
              </a:rPr>
              <a:t>Ti + </a:t>
            </a:r>
            <a:r>
              <a:rPr lang="en-US" sz="2400" b="1" baseline="30000" dirty="0">
                <a:solidFill>
                  <a:srgbClr val="003399"/>
                </a:solidFill>
                <a:latin typeface="Times New Roman" pitchFamily="18" charset="0"/>
                <a:cs typeface="Times New Roman" pitchFamily="18" charset="0"/>
              </a:rPr>
              <a:t>248</a:t>
            </a:r>
            <a:r>
              <a:rPr lang="en-US" sz="2400" b="1" dirty="0">
                <a:solidFill>
                  <a:srgbClr val="003399"/>
                </a:solidFill>
                <a:latin typeface="Times New Roman" pitchFamily="18" charset="0"/>
                <a:cs typeface="Times New Roman" pitchFamily="18" charset="0"/>
              </a:rPr>
              <a:t>Cm → </a:t>
            </a:r>
            <a:r>
              <a:rPr lang="en-US" sz="2400" b="1" baseline="30000" dirty="0">
                <a:solidFill>
                  <a:srgbClr val="003399"/>
                </a:solidFill>
                <a:latin typeface="Times New Roman" pitchFamily="18" charset="0"/>
                <a:cs typeface="Times New Roman" pitchFamily="18" charset="0"/>
              </a:rPr>
              <a:t>298</a:t>
            </a:r>
            <a:r>
              <a:rPr lang="en-US" sz="2400" b="1" dirty="0">
                <a:solidFill>
                  <a:srgbClr val="003399"/>
                </a:solidFill>
                <a:latin typeface="Times New Roman" pitchFamily="18" charset="0"/>
                <a:cs typeface="Times New Roman" pitchFamily="18" charset="0"/>
              </a:rPr>
              <a:t>Og</a:t>
            </a:r>
          </a:p>
        </p:txBody>
      </p:sp>
      <p:sp>
        <p:nvSpPr>
          <p:cNvPr id="4" name="TextBox 3"/>
          <p:cNvSpPr txBox="1"/>
          <p:nvPr/>
        </p:nvSpPr>
        <p:spPr>
          <a:xfrm>
            <a:off x="4943224" y="3198167"/>
            <a:ext cx="1430200" cy="461665"/>
          </a:xfrm>
          <a:prstGeom prst="rect">
            <a:avLst/>
          </a:prstGeom>
          <a:noFill/>
        </p:spPr>
        <p:txBody>
          <a:bodyPr wrap="none" rtlCol="0">
            <a:spAutoFit/>
          </a:bodyPr>
          <a:lstStyle/>
          <a:p>
            <a:r>
              <a:rPr lang="en-US" sz="2400" b="1" dirty="0">
                <a:solidFill>
                  <a:srgbClr val="FF0000"/>
                </a:solidFill>
              </a:rPr>
              <a:t>&gt;10 times</a:t>
            </a:r>
          </a:p>
        </p:txBody>
      </p:sp>
      <p:sp>
        <p:nvSpPr>
          <p:cNvPr id="7" name="TextBox 6"/>
          <p:cNvSpPr txBox="1"/>
          <p:nvPr/>
        </p:nvSpPr>
        <p:spPr>
          <a:xfrm>
            <a:off x="4739643" y="3913894"/>
            <a:ext cx="1837362" cy="461665"/>
          </a:xfrm>
          <a:prstGeom prst="rect">
            <a:avLst/>
          </a:prstGeom>
          <a:noFill/>
        </p:spPr>
        <p:txBody>
          <a:bodyPr wrap="none" rtlCol="0">
            <a:spAutoFit/>
          </a:bodyPr>
          <a:lstStyle/>
          <a:p>
            <a:r>
              <a:rPr lang="ru-RU" sz="2400" b="1" dirty="0">
                <a:solidFill>
                  <a:srgbClr val="FF0000"/>
                </a:solidFill>
              </a:rPr>
              <a:t>50-</a:t>
            </a:r>
            <a:r>
              <a:rPr lang="en-US" sz="2400" b="1" dirty="0">
                <a:solidFill>
                  <a:srgbClr val="FF0000"/>
                </a:solidFill>
              </a:rPr>
              <a:t>100 times</a:t>
            </a:r>
          </a:p>
        </p:txBody>
      </p:sp>
      <p:sp>
        <p:nvSpPr>
          <p:cNvPr id="10" name="Прямоугольник 9"/>
          <p:cNvSpPr/>
          <p:nvPr/>
        </p:nvSpPr>
        <p:spPr>
          <a:xfrm>
            <a:off x="7899388" y="123592"/>
            <a:ext cx="2553328" cy="461665"/>
          </a:xfrm>
          <a:prstGeom prst="rect">
            <a:avLst/>
          </a:prstGeom>
        </p:spPr>
        <p:txBody>
          <a:bodyPr wrap="none">
            <a:spAutoFit/>
          </a:bodyPr>
          <a:lstStyle/>
          <a:p>
            <a:r>
              <a:rPr lang="en-US" sz="2400" b="1" dirty="0">
                <a:solidFill>
                  <a:schemeClr val="accent1">
                    <a:lumMod val="75000"/>
                  </a:schemeClr>
                </a:solidFill>
                <a:effectLst>
                  <a:outerShdw blurRad="38100" dist="38100" dir="2700000" algn="tl">
                    <a:srgbClr val="000000">
                      <a:alpha val="43137"/>
                    </a:srgbClr>
                  </a:outerShdw>
                </a:effectLst>
              </a:rPr>
              <a:t>Fusion Probability </a:t>
            </a:r>
            <a:endParaRPr lang="en-US" sz="2400" dirty="0">
              <a:solidFill>
                <a:schemeClr val="accent1">
                  <a:lumMod val="75000"/>
                </a:schemeClr>
              </a:solidFill>
            </a:endParaRPr>
          </a:p>
        </p:txBody>
      </p:sp>
      <p:graphicFrame>
        <p:nvGraphicFramePr>
          <p:cNvPr id="11" name="Объект 10"/>
          <p:cNvGraphicFramePr>
            <a:graphicFrameLocks noChangeAspect="1"/>
          </p:cNvGraphicFramePr>
          <p:nvPr>
            <p:extLst>
              <p:ext uri="{D42A27DB-BD31-4B8C-83A1-F6EECF244321}">
                <p14:modId xmlns:p14="http://schemas.microsoft.com/office/powerpoint/2010/main" val="1979305293"/>
              </p:ext>
            </p:extLst>
          </p:nvPr>
        </p:nvGraphicFramePr>
        <p:xfrm>
          <a:off x="7024035" y="3724397"/>
          <a:ext cx="3966411" cy="3031076"/>
        </p:xfrm>
        <a:graphic>
          <a:graphicData uri="http://schemas.openxmlformats.org/presentationml/2006/ole">
            <mc:AlternateContent xmlns:mc="http://schemas.openxmlformats.org/markup-compatibility/2006">
              <mc:Choice xmlns:v="urn:schemas-microsoft-com:vml" Requires="v">
                <p:oleObj spid="_x0000_s9777" name="Graph" r:id="rId5" imgW="3413520" imgH="2608200" progId="Origin50.Graph">
                  <p:embed/>
                </p:oleObj>
              </mc:Choice>
              <mc:Fallback>
                <p:oleObj name="Graph" r:id="rId5" imgW="3413520" imgH="2608200" progId="Origin50.Graph">
                  <p:embed/>
                  <p:pic>
                    <p:nvPicPr>
                      <p:cNvPr id="11" name="Объект 10"/>
                      <p:cNvPicPr/>
                      <p:nvPr/>
                    </p:nvPicPr>
                    <p:blipFill>
                      <a:blip r:embed="rId6"/>
                      <a:stretch>
                        <a:fillRect/>
                      </a:stretch>
                    </p:blipFill>
                    <p:spPr>
                      <a:xfrm>
                        <a:off x="7024035" y="3724397"/>
                        <a:ext cx="3966411" cy="3031076"/>
                      </a:xfrm>
                      <a:prstGeom prst="rect">
                        <a:avLst/>
                      </a:prstGeom>
                    </p:spPr>
                  </p:pic>
                </p:oleObj>
              </mc:Fallback>
            </mc:AlternateContent>
          </a:graphicData>
        </a:graphic>
      </p:graphicFrame>
      <p:graphicFrame>
        <p:nvGraphicFramePr>
          <p:cNvPr id="13" name="Объект 12"/>
          <p:cNvGraphicFramePr>
            <a:graphicFrameLocks noChangeAspect="1"/>
          </p:cNvGraphicFramePr>
          <p:nvPr>
            <p:extLst>
              <p:ext uri="{D42A27DB-BD31-4B8C-83A1-F6EECF244321}">
                <p14:modId xmlns:p14="http://schemas.microsoft.com/office/powerpoint/2010/main" val="633682886"/>
              </p:ext>
            </p:extLst>
          </p:nvPr>
        </p:nvGraphicFramePr>
        <p:xfrm>
          <a:off x="6965163" y="585257"/>
          <a:ext cx="4084155" cy="2869947"/>
        </p:xfrm>
        <a:graphic>
          <a:graphicData uri="http://schemas.openxmlformats.org/presentationml/2006/ole">
            <mc:AlternateContent xmlns:mc="http://schemas.openxmlformats.org/markup-compatibility/2006">
              <mc:Choice xmlns:v="urn:schemas-microsoft-com:vml" Requires="v">
                <p:oleObj spid="_x0000_s9778" name="Graph" r:id="rId7" imgW="3583080" imgH="2518200" progId="Origin50.Graph">
                  <p:embed/>
                </p:oleObj>
              </mc:Choice>
              <mc:Fallback>
                <p:oleObj name="Graph" r:id="rId7" imgW="3583080" imgH="2518200" progId="Origin50.Graph">
                  <p:embed/>
                  <p:pic>
                    <p:nvPicPr>
                      <p:cNvPr id="13" name="Объект 12"/>
                      <p:cNvPicPr/>
                      <p:nvPr/>
                    </p:nvPicPr>
                    <p:blipFill>
                      <a:blip r:embed="rId8"/>
                      <a:stretch>
                        <a:fillRect/>
                      </a:stretch>
                    </p:blipFill>
                    <p:spPr>
                      <a:xfrm>
                        <a:off x="6965163" y="585257"/>
                        <a:ext cx="4084155" cy="2869947"/>
                      </a:xfrm>
                      <a:prstGeom prst="rect">
                        <a:avLst/>
                      </a:prstGeom>
                    </p:spPr>
                  </p:pic>
                </p:oleObj>
              </mc:Fallback>
            </mc:AlternateContent>
          </a:graphicData>
        </a:graphic>
      </p:graphicFrame>
      <p:sp>
        <p:nvSpPr>
          <p:cNvPr id="14" name="TextBox 13"/>
          <p:cNvSpPr txBox="1"/>
          <p:nvPr/>
        </p:nvSpPr>
        <p:spPr>
          <a:xfrm>
            <a:off x="4813045" y="1743776"/>
            <a:ext cx="1700081" cy="1200329"/>
          </a:xfrm>
          <a:prstGeom prst="rect">
            <a:avLst/>
          </a:prstGeom>
          <a:noFill/>
        </p:spPr>
        <p:txBody>
          <a:bodyPr wrap="none" rtlCol="0">
            <a:spAutoFit/>
          </a:bodyPr>
          <a:lstStyle/>
          <a:p>
            <a:pPr algn="ctr"/>
            <a:r>
              <a:rPr lang="en-US" sz="2400" b="1" dirty="0">
                <a:solidFill>
                  <a:schemeClr val="accent1">
                    <a:lumMod val="75000"/>
                  </a:schemeClr>
                </a:solidFill>
              </a:rPr>
              <a:t>Fusion </a:t>
            </a:r>
          </a:p>
          <a:p>
            <a:pPr algn="ctr"/>
            <a:r>
              <a:rPr lang="en-US" sz="2400" b="1" dirty="0">
                <a:solidFill>
                  <a:schemeClr val="accent1">
                    <a:lumMod val="75000"/>
                  </a:schemeClr>
                </a:solidFill>
              </a:rPr>
              <a:t>Probability</a:t>
            </a:r>
          </a:p>
          <a:p>
            <a:pPr algn="ctr"/>
            <a:r>
              <a:rPr lang="en-US" sz="2400" b="1" dirty="0">
                <a:solidFill>
                  <a:schemeClr val="accent1">
                    <a:lumMod val="75000"/>
                  </a:schemeClr>
                </a:solidFill>
              </a:rPr>
              <a:t>drops down</a:t>
            </a:r>
          </a:p>
        </p:txBody>
      </p:sp>
    </p:spTree>
    <p:extLst>
      <p:ext uri="{BB962C8B-B14F-4D97-AF65-F5344CB8AC3E}">
        <p14:creationId xmlns:p14="http://schemas.microsoft.com/office/powerpoint/2010/main" val="32446390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9083" y="1207683"/>
            <a:ext cx="5607229" cy="5435789"/>
          </a:xfrm>
          <a:prstGeom prst="rect">
            <a:avLst/>
          </a:prstGeom>
          <a:ln w="12700">
            <a:solidFill>
              <a:schemeClr val="accent1"/>
            </a:solidFill>
          </a:ln>
        </p:spPr>
      </p:pic>
      <p:sp>
        <p:nvSpPr>
          <p:cNvPr id="9" name="Стрелка вправо 8"/>
          <p:cNvSpPr/>
          <p:nvPr/>
        </p:nvSpPr>
        <p:spPr>
          <a:xfrm>
            <a:off x="3688293" y="5650317"/>
            <a:ext cx="413218" cy="163796"/>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Стрелка вправо 9"/>
          <p:cNvSpPr/>
          <p:nvPr/>
        </p:nvSpPr>
        <p:spPr>
          <a:xfrm>
            <a:off x="7051401" y="5933084"/>
            <a:ext cx="411230" cy="159525"/>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Заголовок 1">
            <a:extLst>
              <a:ext uri="{FF2B5EF4-FFF2-40B4-BE49-F238E27FC236}">
                <a16:creationId xmlns="" xmlns:a16="http://schemas.microsoft.com/office/drawing/2014/main" id="{28D0F9C9-95AF-41E7-9215-4642CE29CF9C}"/>
              </a:ext>
            </a:extLst>
          </p:cNvPr>
          <p:cNvSpPr txBox="1">
            <a:spLocks/>
          </p:cNvSpPr>
          <p:nvPr/>
        </p:nvSpPr>
        <p:spPr>
          <a:xfrm>
            <a:off x="825157" y="11582"/>
            <a:ext cx="9995570" cy="1013061"/>
          </a:xfrm>
          <a:prstGeom prst="rect">
            <a:avLst/>
          </a:prstGeom>
        </p:spPr>
        <p:txBody>
          <a:bodyP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accent1">
                    <a:lumMod val="75000"/>
                  </a:schemeClr>
                </a:solidFill>
                <a:effectLst>
                  <a:outerShdw blurRad="38100" dist="38100" dir="2700000" algn="tl">
                    <a:srgbClr val="000000">
                      <a:alpha val="43137"/>
                    </a:srgbClr>
                  </a:outerShdw>
                </a:effectLst>
                <a:latin typeface="+mn-lt"/>
              </a:rPr>
              <a:t>Mass and Energy distributions in the reactions </a:t>
            </a:r>
          </a:p>
          <a:p>
            <a:pPr algn="ctr"/>
            <a:r>
              <a:rPr lang="en-US" sz="3200" b="1" dirty="0">
                <a:solidFill>
                  <a:schemeClr val="accent1">
                    <a:lumMod val="75000"/>
                  </a:schemeClr>
                </a:solidFill>
                <a:effectLst>
                  <a:outerShdw blurRad="38100" dist="38100" dir="2700000" algn="tl">
                    <a:srgbClr val="000000">
                      <a:alpha val="43137"/>
                    </a:srgbClr>
                  </a:outerShdw>
                </a:effectLst>
                <a:latin typeface="+mn-lt"/>
              </a:rPr>
              <a:t>leading to the formation of  Z=120</a:t>
            </a:r>
            <a:endParaRPr lang="ru-RU" sz="3200" b="1" dirty="0">
              <a:solidFill>
                <a:schemeClr val="accent1">
                  <a:lumMod val="75000"/>
                </a:schemeClr>
              </a:solidFill>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131911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0" y="84843"/>
            <a:ext cx="12192000" cy="457200"/>
          </a:xfrm>
          <a:noFill/>
          <a:ln/>
        </p:spPr>
        <p:txBody>
          <a:bodyPr/>
          <a:lstStyle/>
          <a:p>
            <a:pPr algn="ctr"/>
            <a:r>
              <a:rPr lang="en-US" altLang="ru-RU" sz="2400" b="1" dirty="0">
                <a:solidFill>
                  <a:srgbClr val="CC3300"/>
                </a:solidFill>
                <a:latin typeface="Arial" panose="020B0604020202020204" pitchFamily="34" charset="0"/>
                <a:cs typeface="Arial" panose="020B0604020202020204" pitchFamily="34" charset="0"/>
              </a:rPr>
              <a:t>Synthesis of </a:t>
            </a:r>
            <a:r>
              <a:rPr lang="en-US" altLang="ru-RU" sz="2400" b="1" dirty="0" err="1">
                <a:solidFill>
                  <a:srgbClr val="CC3300"/>
                </a:solidFill>
                <a:latin typeface="Arial" panose="020B0604020202020204" pitchFamily="34" charset="0"/>
                <a:cs typeface="Arial" panose="020B0604020202020204" pitchFamily="34" charset="0"/>
              </a:rPr>
              <a:t>superheavy</a:t>
            </a:r>
            <a:r>
              <a:rPr lang="en-US" altLang="ru-RU" sz="2400" b="1" dirty="0">
                <a:solidFill>
                  <a:srgbClr val="CC3300"/>
                </a:solidFill>
                <a:latin typeface="Arial" panose="020B0604020202020204" pitchFamily="34" charset="0"/>
                <a:cs typeface="Arial" panose="020B0604020202020204" pitchFamily="34" charset="0"/>
              </a:rPr>
              <a:t> elements</a:t>
            </a:r>
            <a:endParaRPr lang="ru-RU" altLang="ru-RU" sz="2400" b="1" dirty="0">
              <a:solidFill>
                <a:srgbClr val="CC33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115" y="688327"/>
            <a:ext cx="6881849" cy="4608291"/>
          </a:xfrm>
          <a:prstGeom prst="rect">
            <a:avLst/>
          </a:prstGeom>
        </p:spPr>
      </p:pic>
      <p:sp>
        <p:nvSpPr>
          <p:cNvPr id="5" name="TextBox 4"/>
          <p:cNvSpPr txBox="1"/>
          <p:nvPr/>
        </p:nvSpPr>
        <p:spPr>
          <a:xfrm>
            <a:off x="8350370" y="1756496"/>
            <a:ext cx="2717321" cy="1938992"/>
          </a:xfrm>
          <a:prstGeom prst="rect">
            <a:avLst/>
          </a:prstGeom>
          <a:noFill/>
        </p:spPr>
        <p:txBody>
          <a:bodyPr wrap="square" rtlCol="0">
            <a:spAutoFit/>
          </a:bodyPr>
          <a:lstStyle/>
          <a:p>
            <a:r>
              <a:rPr lang="en-US" sz="2400" i="1" dirty="0" smtClean="0">
                <a:latin typeface="Arial" panose="020B0604020202020204" pitchFamily="34" charset="0"/>
                <a:cs typeface="Arial" panose="020B0604020202020204" pitchFamily="34" charset="0"/>
              </a:rPr>
              <a:t>“cold” </a:t>
            </a:r>
            <a:r>
              <a:rPr lang="en-US" sz="2400" i="1" dirty="0">
                <a:latin typeface="Arial" panose="020B0604020202020204" pitchFamily="34" charset="0"/>
                <a:cs typeface="Arial" panose="020B0604020202020204" pitchFamily="34" charset="0"/>
              </a:rPr>
              <a:t>fusion:</a:t>
            </a:r>
            <a:endParaRPr lang="en-US" sz="2400" i="1" baseline="-25000" dirty="0">
              <a:latin typeface="Arial" panose="020B0604020202020204" pitchFamily="34" charset="0"/>
              <a:cs typeface="Arial" panose="020B0604020202020204" pitchFamily="34" charset="0"/>
            </a:endParaRPr>
          </a:p>
          <a:p>
            <a:r>
              <a:rPr lang="en-US" sz="2400" b="1" dirty="0" err="1" smtClean="0">
                <a:latin typeface="Arial" panose="020B0604020202020204" pitchFamily="34" charset="0"/>
                <a:cs typeface="Arial" panose="020B0604020202020204" pitchFamily="34" charset="0"/>
              </a:rPr>
              <a:t>Proj</a:t>
            </a:r>
            <a:r>
              <a:rPr lang="en-US" sz="2400" b="1" dirty="0" smtClean="0">
                <a:latin typeface="Arial" panose="020B0604020202020204" pitchFamily="34" charset="0"/>
                <a:cs typeface="Arial" panose="020B0604020202020204" pitchFamily="34" charset="0"/>
              </a:rPr>
              <a:t>. + </a:t>
            </a:r>
            <a:r>
              <a:rPr lang="en-US" sz="2400" b="1" baseline="30000" dirty="0" smtClean="0">
                <a:latin typeface="Arial" panose="020B0604020202020204" pitchFamily="34" charset="0"/>
                <a:cs typeface="Arial" panose="020B0604020202020204" pitchFamily="34" charset="0"/>
              </a:rPr>
              <a:t>208</a:t>
            </a:r>
            <a:r>
              <a:rPr lang="en-US" sz="2400" b="1" dirty="0" smtClean="0">
                <a:latin typeface="Arial" panose="020B0604020202020204" pitchFamily="34" charset="0"/>
                <a:cs typeface="Arial" panose="020B0604020202020204" pitchFamily="34" charset="0"/>
              </a:rPr>
              <a:t>Pb</a:t>
            </a:r>
          </a:p>
          <a:p>
            <a:endParaRPr lang="en-US" sz="2400" b="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“hot” fusion:</a:t>
            </a:r>
            <a:r>
              <a:rPr lang="en-US" sz="2400" b="1" dirty="0">
                <a:latin typeface="Arial" panose="020B0604020202020204" pitchFamily="34" charset="0"/>
                <a:cs typeface="Arial" panose="020B0604020202020204" pitchFamily="34" charset="0"/>
              </a:rPr>
              <a:t> </a:t>
            </a:r>
            <a:r>
              <a:rPr lang="en-US" sz="2400" b="1" baseline="30000" dirty="0">
                <a:latin typeface="Arial" panose="020B0604020202020204" pitchFamily="34" charset="0"/>
                <a:cs typeface="Arial" panose="020B0604020202020204" pitchFamily="34" charset="0"/>
              </a:rPr>
              <a:t>48</a:t>
            </a:r>
            <a:r>
              <a:rPr lang="en-US" sz="2400" b="1" dirty="0">
                <a:latin typeface="Arial" panose="020B0604020202020204" pitchFamily="34" charset="0"/>
                <a:cs typeface="Arial" panose="020B0604020202020204" pitchFamily="34" charset="0"/>
              </a:rPr>
              <a:t>Ca</a:t>
            </a:r>
            <a:r>
              <a:rPr lang="en-US" sz="2400" b="1" baseline="-25000" dirty="0">
                <a:latin typeface="Arial" panose="020B0604020202020204" pitchFamily="34" charset="0"/>
                <a:cs typeface="Arial" panose="020B0604020202020204" pitchFamily="34" charset="0"/>
              </a:rPr>
              <a:t>28</a:t>
            </a:r>
            <a:r>
              <a:rPr lang="en-US" sz="2400" b="1" dirty="0">
                <a:latin typeface="Arial" panose="020B0604020202020204" pitchFamily="34" charset="0"/>
                <a:cs typeface="Arial" panose="020B0604020202020204" pitchFamily="34" charset="0"/>
              </a:rPr>
              <a:t>+Act</a:t>
            </a:r>
            <a:r>
              <a:rPr lang="en-US" sz="2400" b="1" dirty="0" smtClean="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041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2099" y="544290"/>
            <a:ext cx="6361251" cy="6166757"/>
          </a:xfrm>
          <a:prstGeom prst="rect">
            <a:avLst/>
          </a:prstGeom>
          <a:ln w="12700">
            <a:solidFill>
              <a:schemeClr val="accent1"/>
            </a:solidFill>
          </a:ln>
        </p:spPr>
      </p:pic>
      <p:sp>
        <p:nvSpPr>
          <p:cNvPr id="9" name="Стрелка вправо 8"/>
          <p:cNvSpPr/>
          <p:nvPr/>
        </p:nvSpPr>
        <p:spPr>
          <a:xfrm>
            <a:off x="3883256" y="5592660"/>
            <a:ext cx="576064" cy="144016"/>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Стрелка вправо 9"/>
          <p:cNvSpPr/>
          <p:nvPr/>
        </p:nvSpPr>
        <p:spPr>
          <a:xfrm>
            <a:off x="7666789" y="5938054"/>
            <a:ext cx="576064" cy="144016"/>
          </a:xfrm>
          <a:prstGeom prs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Группа 12"/>
          <p:cNvGrpSpPr/>
          <p:nvPr/>
        </p:nvGrpSpPr>
        <p:grpSpPr>
          <a:xfrm>
            <a:off x="1877728" y="1342009"/>
            <a:ext cx="9046483" cy="3806960"/>
            <a:chOff x="123698" y="1052736"/>
            <a:chExt cx="9046482" cy="380696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698" y="1052736"/>
              <a:ext cx="9046482" cy="3806960"/>
            </a:xfrm>
            <a:prstGeom prst="rect">
              <a:avLst/>
            </a:prstGeom>
            <a:ln w="12700">
              <a:solidFill>
                <a:schemeClr val="accent1"/>
              </a:solidFill>
            </a:ln>
          </p:spPr>
        </p:pic>
        <p:sp>
          <p:nvSpPr>
            <p:cNvPr id="12" name="TextBox 11"/>
            <p:cNvSpPr txBox="1"/>
            <p:nvPr/>
          </p:nvSpPr>
          <p:spPr>
            <a:xfrm>
              <a:off x="3578846" y="2276871"/>
              <a:ext cx="2736304" cy="646331"/>
            </a:xfrm>
            <a:prstGeom prst="rect">
              <a:avLst/>
            </a:prstGeom>
            <a:solidFill>
              <a:schemeClr val="accent6">
                <a:lumMod val="20000"/>
                <a:lumOff val="80000"/>
              </a:schemeClr>
            </a:solidFill>
            <a:ln w="12700">
              <a:noFill/>
            </a:ln>
          </p:spPr>
          <p:txBody>
            <a:bodyPr wrap="square" rtlCol="0">
              <a:spAutoFit/>
            </a:bodyPr>
            <a:lstStyle/>
            <a:p>
              <a:pPr algn="ctr"/>
              <a:r>
                <a:rPr lang="en-US" b="1" dirty="0">
                  <a:solidFill>
                    <a:srgbClr val="C00000"/>
                  </a:solidFill>
                </a:rPr>
                <a:t>Maximal contribution of CN-fission component</a:t>
              </a:r>
            </a:p>
          </p:txBody>
        </p:sp>
      </p:grpSp>
      <p:grpSp>
        <p:nvGrpSpPr>
          <p:cNvPr id="16" name="Группа 15"/>
          <p:cNvGrpSpPr/>
          <p:nvPr/>
        </p:nvGrpSpPr>
        <p:grpSpPr>
          <a:xfrm>
            <a:off x="1783240" y="1342009"/>
            <a:ext cx="9140971" cy="3892304"/>
            <a:chOff x="123698" y="3931120"/>
            <a:chExt cx="9140971" cy="3892304"/>
          </a:xfrm>
        </p:grpSpPr>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698" y="3931120"/>
              <a:ext cx="9140971" cy="3892304"/>
            </a:xfrm>
            <a:prstGeom prst="rect">
              <a:avLst/>
            </a:prstGeom>
            <a:ln w="12700">
              <a:solidFill>
                <a:schemeClr val="accent1"/>
              </a:solidFill>
            </a:ln>
          </p:spPr>
        </p:pic>
        <p:sp>
          <p:nvSpPr>
            <p:cNvPr id="15" name="TextBox 14"/>
            <p:cNvSpPr txBox="1"/>
            <p:nvPr/>
          </p:nvSpPr>
          <p:spPr>
            <a:xfrm>
              <a:off x="3578845" y="5267040"/>
              <a:ext cx="2909978" cy="369332"/>
            </a:xfrm>
            <a:prstGeom prst="rect">
              <a:avLst/>
            </a:prstGeom>
            <a:solidFill>
              <a:schemeClr val="accent6">
                <a:lumMod val="20000"/>
                <a:lumOff val="80000"/>
              </a:schemeClr>
            </a:solidFill>
            <a:ln w="12700">
              <a:noFill/>
            </a:ln>
          </p:spPr>
          <p:txBody>
            <a:bodyPr wrap="square" rtlCol="0">
              <a:spAutoFit/>
            </a:bodyPr>
            <a:lstStyle/>
            <a:p>
              <a:r>
                <a:rPr lang="en-US" b="1" dirty="0">
                  <a:solidFill>
                    <a:srgbClr val="C00000"/>
                  </a:solidFill>
                </a:rPr>
                <a:t>Variance of </a:t>
              </a:r>
              <a:r>
                <a:rPr lang="en-US" b="1" dirty="0" err="1">
                  <a:solidFill>
                    <a:srgbClr val="C00000"/>
                  </a:solidFill>
                </a:rPr>
                <a:t>QFasym</a:t>
              </a:r>
              <a:r>
                <a:rPr lang="en-US" b="1" dirty="0">
                  <a:solidFill>
                    <a:srgbClr val="C00000"/>
                  </a:solidFill>
                </a:rPr>
                <a:t>  is fixed</a:t>
              </a:r>
              <a:r>
                <a:rPr lang="en-US" dirty="0">
                  <a:solidFill>
                    <a:srgbClr val="C00000"/>
                  </a:solidFill>
                </a:rPr>
                <a:t>        </a:t>
              </a:r>
            </a:p>
          </p:txBody>
        </p:sp>
      </p:grpSp>
      <p:sp>
        <p:nvSpPr>
          <p:cNvPr id="17" name="TextBox 16"/>
          <p:cNvSpPr txBox="1"/>
          <p:nvPr/>
        </p:nvSpPr>
        <p:spPr>
          <a:xfrm>
            <a:off x="3382098" y="912553"/>
            <a:ext cx="6322515" cy="369332"/>
          </a:xfrm>
          <a:prstGeom prst="rect">
            <a:avLst/>
          </a:prstGeom>
          <a:solidFill>
            <a:schemeClr val="accent6">
              <a:lumMod val="20000"/>
              <a:lumOff val="80000"/>
            </a:schemeClr>
          </a:solidFill>
        </p:spPr>
        <p:txBody>
          <a:bodyPr wrap="square" rtlCol="0">
            <a:spAutoFit/>
          </a:bodyPr>
          <a:lstStyle/>
          <a:p>
            <a:pPr algn="ctr"/>
            <a:r>
              <a:rPr lang="en-US" b="1" dirty="0">
                <a:solidFill>
                  <a:schemeClr val="accent6">
                    <a:lumMod val="50000"/>
                  </a:schemeClr>
                </a:solidFill>
                <a:effectLst>
                  <a:outerShdw blurRad="38100" dist="38100" dir="2700000" algn="tl">
                    <a:srgbClr val="000000">
                      <a:alpha val="43137"/>
                    </a:srgbClr>
                  </a:outerShdw>
                </a:effectLst>
              </a:rPr>
              <a:t>TKE distributions for symmetric fragments</a:t>
            </a:r>
          </a:p>
        </p:txBody>
      </p:sp>
    </p:spTree>
    <p:extLst>
      <p:ext uri="{BB962C8B-B14F-4D97-AF65-F5344CB8AC3E}">
        <p14:creationId xmlns:p14="http://schemas.microsoft.com/office/powerpoint/2010/main" val="3537422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Рисунок 1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39" y="843231"/>
            <a:ext cx="4431015" cy="5945179"/>
          </a:xfrm>
          <a:prstGeom prst="rect">
            <a:avLst/>
          </a:prstGeom>
          <a:ln w="12700">
            <a:solidFill>
              <a:schemeClr val="accent1"/>
            </a:solidFill>
          </a:ln>
        </p:spPr>
      </p:pic>
      <p:sp>
        <p:nvSpPr>
          <p:cNvPr id="2" name="Заголовок 1"/>
          <p:cNvSpPr>
            <a:spLocks noGrp="1"/>
          </p:cNvSpPr>
          <p:nvPr>
            <p:ph type="title"/>
          </p:nvPr>
        </p:nvSpPr>
        <p:spPr>
          <a:xfrm>
            <a:off x="838200" y="-180970"/>
            <a:ext cx="10515600" cy="1325563"/>
          </a:xfrm>
        </p:spPr>
        <p:txBody>
          <a:bodyPr/>
          <a:lstStyle/>
          <a:p>
            <a:r>
              <a:rPr lang="en-US" dirty="0" smtClean="0"/>
              <a:t>TKE distributions of symmetric fragments</a:t>
            </a:r>
            <a:endParaRPr lang="en-US" dirty="0"/>
          </a:p>
        </p:txBody>
      </p:sp>
      <p:sp>
        <p:nvSpPr>
          <p:cNvPr id="4" name="Объект 3"/>
          <p:cNvSpPr>
            <a:spLocks noGrp="1"/>
          </p:cNvSpPr>
          <p:nvPr>
            <p:ph idx="1"/>
          </p:nvPr>
        </p:nvSpPr>
        <p:spPr/>
        <p:txBody>
          <a:bodyPr/>
          <a:lstStyle/>
          <a:p>
            <a:endParaRPr lang="ru-RU"/>
          </a:p>
        </p:txBody>
      </p:sp>
      <p:sp>
        <p:nvSpPr>
          <p:cNvPr id="48" name="Стрелка вниз 47"/>
          <p:cNvSpPr/>
          <p:nvPr/>
        </p:nvSpPr>
        <p:spPr>
          <a:xfrm>
            <a:off x="8595152" y="1656446"/>
            <a:ext cx="248964" cy="4454302"/>
          </a:xfrm>
          <a:prstGeom prst="downArrow">
            <a:avLst/>
          </a:prstGeom>
          <a:solidFill>
            <a:schemeClr val="accent6">
              <a:lumMod val="20000"/>
              <a:lumOff val="80000"/>
              <a:alpha val="7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 name="Рисунок 9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18969" y="4257513"/>
            <a:ext cx="4220130" cy="2128947"/>
          </a:xfrm>
          <a:prstGeom prst="rect">
            <a:avLst/>
          </a:prstGeom>
          <a:ln w="12700">
            <a:solidFill>
              <a:schemeClr val="accent1"/>
            </a:solidFill>
          </a:ln>
        </p:spPr>
      </p:pic>
      <p:grpSp>
        <p:nvGrpSpPr>
          <p:cNvPr id="93" name="Группа 92"/>
          <p:cNvGrpSpPr/>
          <p:nvPr/>
        </p:nvGrpSpPr>
        <p:grpSpPr>
          <a:xfrm>
            <a:off x="1918969" y="942278"/>
            <a:ext cx="4231712" cy="3357294"/>
            <a:chOff x="4427983" y="1061731"/>
            <a:chExt cx="4613538" cy="3827495"/>
          </a:xfrm>
        </p:grpSpPr>
        <p:pic>
          <p:nvPicPr>
            <p:cNvPr id="94" name="Picture 8" descr="fig1.png"/>
            <p:cNvPicPr>
              <a:picLocks noChangeAspect="1"/>
            </p:cNvPicPr>
            <p:nvPr/>
          </p:nvPicPr>
          <p:blipFill>
            <a:blip r:embed="rId5" cstate="print">
              <a:duotone>
                <a:schemeClr val="accent1">
                  <a:shade val="45000"/>
                  <a:satMod val="135000"/>
                </a:schemeClr>
                <a:prstClr val="white"/>
              </a:duotone>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Lst>
            </a:blip>
            <a:stretch>
              <a:fillRect/>
            </a:stretch>
          </p:blipFill>
          <p:spPr>
            <a:xfrm>
              <a:off x="4427983" y="1061731"/>
              <a:ext cx="4613538" cy="3827495"/>
            </a:xfrm>
            <a:prstGeom prst="rect">
              <a:avLst/>
            </a:prstGeom>
            <a:ln>
              <a:solidFill>
                <a:schemeClr val="accent1"/>
              </a:solidFill>
            </a:ln>
          </p:spPr>
        </p:pic>
        <p:sp>
          <p:nvSpPr>
            <p:cNvPr id="95" name="Овал 94"/>
            <p:cNvSpPr/>
            <p:nvPr/>
          </p:nvSpPr>
          <p:spPr>
            <a:xfrm>
              <a:off x="6516216" y="1988840"/>
              <a:ext cx="83549" cy="4571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96" name="Группа 95"/>
          <p:cNvGrpSpPr/>
          <p:nvPr/>
        </p:nvGrpSpPr>
        <p:grpSpPr>
          <a:xfrm>
            <a:off x="3861192" y="1696549"/>
            <a:ext cx="1171163" cy="1343111"/>
            <a:chOff x="6538467" y="2034559"/>
            <a:chExt cx="1282231" cy="1538457"/>
          </a:xfrm>
        </p:grpSpPr>
        <p:sp>
          <p:nvSpPr>
            <p:cNvPr id="97" name="Line 6"/>
            <p:cNvSpPr>
              <a:spLocks noChangeShapeType="1"/>
            </p:cNvSpPr>
            <p:nvPr/>
          </p:nvSpPr>
          <p:spPr bwMode="auto">
            <a:xfrm flipH="1">
              <a:off x="6538467" y="2034559"/>
              <a:ext cx="0" cy="132350"/>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98" name="Line 6"/>
            <p:cNvSpPr>
              <a:spLocks noChangeShapeType="1"/>
            </p:cNvSpPr>
            <p:nvPr/>
          </p:nvSpPr>
          <p:spPr bwMode="auto">
            <a:xfrm>
              <a:off x="6539386" y="2157280"/>
              <a:ext cx="104969" cy="108025"/>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99" name="Line 6"/>
            <p:cNvSpPr>
              <a:spLocks noChangeShapeType="1"/>
            </p:cNvSpPr>
            <p:nvPr/>
          </p:nvSpPr>
          <p:spPr bwMode="auto">
            <a:xfrm>
              <a:off x="6648609" y="2271656"/>
              <a:ext cx="52483" cy="220820"/>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0" name="Line 6"/>
            <p:cNvSpPr>
              <a:spLocks noChangeShapeType="1"/>
            </p:cNvSpPr>
            <p:nvPr/>
          </p:nvSpPr>
          <p:spPr bwMode="auto">
            <a:xfrm flipH="1">
              <a:off x="6674850" y="2492693"/>
              <a:ext cx="26242" cy="141363"/>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1" name="Line 6"/>
            <p:cNvSpPr>
              <a:spLocks noChangeShapeType="1"/>
            </p:cNvSpPr>
            <p:nvPr/>
          </p:nvSpPr>
          <p:spPr bwMode="auto">
            <a:xfrm flipH="1">
              <a:off x="6648608" y="2634056"/>
              <a:ext cx="26241" cy="100356"/>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2" name="Line 6"/>
            <p:cNvSpPr>
              <a:spLocks noChangeShapeType="1"/>
            </p:cNvSpPr>
            <p:nvPr/>
          </p:nvSpPr>
          <p:spPr bwMode="auto">
            <a:xfrm>
              <a:off x="6804248" y="2806238"/>
              <a:ext cx="287986" cy="127917"/>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3" name="Line 6"/>
            <p:cNvSpPr>
              <a:spLocks noChangeShapeType="1"/>
            </p:cNvSpPr>
            <p:nvPr/>
          </p:nvSpPr>
          <p:spPr bwMode="auto">
            <a:xfrm>
              <a:off x="7092280" y="2924944"/>
              <a:ext cx="216024" cy="144016"/>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4" name="Line 6"/>
            <p:cNvSpPr>
              <a:spLocks noChangeShapeType="1"/>
            </p:cNvSpPr>
            <p:nvPr/>
          </p:nvSpPr>
          <p:spPr bwMode="auto">
            <a:xfrm>
              <a:off x="7308304" y="3068960"/>
              <a:ext cx="183504" cy="145917"/>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5" name="Line 6"/>
            <p:cNvSpPr>
              <a:spLocks noChangeShapeType="1"/>
            </p:cNvSpPr>
            <p:nvPr/>
          </p:nvSpPr>
          <p:spPr bwMode="auto">
            <a:xfrm>
              <a:off x="7491808" y="3214877"/>
              <a:ext cx="176535" cy="171732"/>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6" name="Line 6"/>
            <p:cNvSpPr>
              <a:spLocks noChangeShapeType="1"/>
            </p:cNvSpPr>
            <p:nvPr/>
          </p:nvSpPr>
          <p:spPr bwMode="auto">
            <a:xfrm>
              <a:off x="7668344" y="3386609"/>
              <a:ext cx="152354" cy="186407"/>
            </a:xfrm>
            <a:prstGeom prst="line">
              <a:avLst/>
            </a:prstGeom>
            <a:ln>
              <a:solidFill>
                <a:srgbClr val="0000FF"/>
              </a:solidFill>
              <a:headEnd/>
              <a:tailEnd type="stealth" w="lg" len="lg"/>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07" name="Line 6"/>
            <p:cNvSpPr>
              <a:spLocks noChangeShapeType="1"/>
            </p:cNvSpPr>
            <p:nvPr/>
          </p:nvSpPr>
          <p:spPr bwMode="auto">
            <a:xfrm>
              <a:off x="6641523" y="2723525"/>
              <a:ext cx="157534" cy="93412"/>
            </a:xfrm>
            <a:prstGeom prst="line">
              <a:avLst/>
            </a:prstGeom>
            <a:ln>
              <a:solidFill>
                <a:srgbClr val="0000FF"/>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grpSp>
      <p:grpSp>
        <p:nvGrpSpPr>
          <p:cNvPr id="108" name="Группа 107"/>
          <p:cNvGrpSpPr/>
          <p:nvPr/>
        </p:nvGrpSpPr>
        <p:grpSpPr>
          <a:xfrm>
            <a:off x="3382733" y="1696549"/>
            <a:ext cx="1298516" cy="1838556"/>
            <a:chOff x="6023701" y="2034559"/>
            <a:chExt cx="1421662" cy="2105960"/>
          </a:xfrm>
        </p:grpSpPr>
        <p:sp>
          <p:nvSpPr>
            <p:cNvPr id="109" name="Line 6"/>
            <p:cNvSpPr>
              <a:spLocks noChangeShapeType="1"/>
            </p:cNvSpPr>
            <p:nvPr/>
          </p:nvSpPr>
          <p:spPr bwMode="auto">
            <a:xfrm flipH="1">
              <a:off x="6103913" y="2551944"/>
              <a:ext cx="60137" cy="131870"/>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0" name="Line 6"/>
            <p:cNvSpPr>
              <a:spLocks noChangeShapeType="1"/>
            </p:cNvSpPr>
            <p:nvPr/>
          </p:nvSpPr>
          <p:spPr bwMode="auto">
            <a:xfrm>
              <a:off x="6096487" y="2684234"/>
              <a:ext cx="33782" cy="122004"/>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1" name="Line 6"/>
            <p:cNvSpPr>
              <a:spLocks noChangeShapeType="1"/>
            </p:cNvSpPr>
            <p:nvPr/>
          </p:nvSpPr>
          <p:spPr bwMode="auto">
            <a:xfrm>
              <a:off x="6131451" y="2806238"/>
              <a:ext cx="12490" cy="196080"/>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2" name="Line 6"/>
            <p:cNvSpPr>
              <a:spLocks noChangeShapeType="1"/>
            </p:cNvSpPr>
            <p:nvPr/>
          </p:nvSpPr>
          <p:spPr bwMode="auto">
            <a:xfrm flipH="1">
              <a:off x="6023701" y="2996953"/>
              <a:ext cx="107750" cy="234478"/>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3" name="Line 6"/>
            <p:cNvSpPr>
              <a:spLocks noChangeShapeType="1"/>
            </p:cNvSpPr>
            <p:nvPr/>
          </p:nvSpPr>
          <p:spPr bwMode="auto">
            <a:xfrm>
              <a:off x="6023701" y="3231430"/>
              <a:ext cx="72786" cy="212377"/>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4" name="Line 6"/>
            <p:cNvSpPr>
              <a:spLocks noChangeShapeType="1"/>
            </p:cNvSpPr>
            <p:nvPr/>
          </p:nvSpPr>
          <p:spPr bwMode="auto">
            <a:xfrm>
              <a:off x="6096487" y="3479812"/>
              <a:ext cx="67564" cy="21196"/>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5" name="Line 6"/>
            <p:cNvSpPr>
              <a:spLocks noChangeShapeType="1"/>
            </p:cNvSpPr>
            <p:nvPr/>
          </p:nvSpPr>
          <p:spPr bwMode="auto">
            <a:xfrm>
              <a:off x="6325759" y="3386609"/>
              <a:ext cx="175162" cy="12445"/>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6" name="Line 6"/>
            <p:cNvSpPr>
              <a:spLocks noChangeShapeType="1"/>
            </p:cNvSpPr>
            <p:nvPr/>
          </p:nvSpPr>
          <p:spPr bwMode="auto">
            <a:xfrm>
              <a:off x="6500921" y="3399054"/>
              <a:ext cx="215978" cy="102604"/>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7" name="Line 6"/>
            <p:cNvSpPr>
              <a:spLocks noChangeShapeType="1"/>
            </p:cNvSpPr>
            <p:nvPr/>
          </p:nvSpPr>
          <p:spPr bwMode="auto">
            <a:xfrm>
              <a:off x="6716945" y="3492447"/>
              <a:ext cx="216024" cy="144016"/>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8" name="Line 6"/>
            <p:cNvSpPr>
              <a:spLocks noChangeShapeType="1"/>
            </p:cNvSpPr>
            <p:nvPr/>
          </p:nvSpPr>
          <p:spPr bwMode="auto">
            <a:xfrm>
              <a:off x="6932969" y="3636463"/>
              <a:ext cx="183504" cy="145917"/>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19" name="Line 6"/>
            <p:cNvSpPr>
              <a:spLocks noChangeShapeType="1"/>
            </p:cNvSpPr>
            <p:nvPr/>
          </p:nvSpPr>
          <p:spPr bwMode="auto">
            <a:xfrm>
              <a:off x="7116473" y="3782380"/>
              <a:ext cx="176535" cy="171732"/>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20" name="Line 6"/>
            <p:cNvSpPr>
              <a:spLocks noChangeShapeType="1"/>
            </p:cNvSpPr>
            <p:nvPr/>
          </p:nvSpPr>
          <p:spPr bwMode="auto">
            <a:xfrm>
              <a:off x="7293009" y="3954112"/>
              <a:ext cx="152354" cy="186407"/>
            </a:xfrm>
            <a:prstGeom prst="line">
              <a:avLst/>
            </a:prstGeom>
            <a:ln>
              <a:solidFill>
                <a:srgbClr val="00B050"/>
              </a:solidFill>
              <a:headEnd/>
              <a:tailEnd type="stealth" w="lg" len="lg"/>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21" name="Line 6"/>
            <p:cNvSpPr>
              <a:spLocks noChangeShapeType="1"/>
            </p:cNvSpPr>
            <p:nvPr/>
          </p:nvSpPr>
          <p:spPr bwMode="auto">
            <a:xfrm flipV="1">
              <a:off x="6164051" y="3386608"/>
              <a:ext cx="152293" cy="114399"/>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22" name="Line 6"/>
            <p:cNvSpPr>
              <a:spLocks noChangeShapeType="1"/>
            </p:cNvSpPr>
            <p:nvPr/>
          </p:nvSpPr>
          <p:spPr bwMode="auto">
            <a:xfrm flipH="1">
              <a:off x="6164051" y="2382066"/>
              <a:ext cx="41578" cy="169877"/>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23" name="Line 6"/>
            <p:cNvSpPr>
              <a:spLocks noChangeShapeType="1"/>
            </p:cNvSpPr>
            <p:nvPr/>
          </p:nvSpPr>
          <p:spPr bwMode="auto">
            <a:xfrm flipH="1">
              <a:off x="6202895" y="2265305"/>
              <a:ext cx="37302" cy="116761"/>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24" name="Line 6"/>
            <p:cNvSpPr>
              <a:spLocks noChangeShapeType="1"/>
            </p:cNvSpPr>
            <p:nvPr/>
          </p:nvSpPr>
          <p:spPr bwMode="auto">
            <a:xfrm flipH="1">
              <a:off x="6243900" y="2204864"/>
              <a:ext cx="169440" cy="57645"/>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sp>
          <p:nvSpPr>
            <p:cNvPr id="125" name="Line 6"/>
            <p:cNvSpPr>
              <a:spLocks noChangeShapeType="1"/>
            </p:cNvSpPr>
            <p:nvPr/>
          </p:nvSpPr>
          <p:spPr bwMode="auto">
            <a:xfrm flipH="1">
              <a:off x="6413340" y="2034559"/>
              <a:ext cx="126046" cy="167954"/>
            </a:xfrm>
            <a:prstGeom prst="line">
              <a:avLst/>
            </a:prstGeom>
            <a:ln>
              <a:solidFill>
                <a:srgbClr val="00B050"/>
              </a:solidFill>
              <a:headEnd/>
              <a:tailEnd type="stealth" w="sm" len="med"/>
            </a:ln>
          </p:spPr>
          <p:style>
            <a:lnRef idx="3">
              <a:schemeClr val="accent6"/>
            </a:lnRef>
            <a:fillRef idx="0">
              <a:schemeClr val="accent6"/>
            </a:fillRef>
            <a:effectRef idx="2">
              <a:schemeClr val="accent6"/>
            </a:effectRef>
            <a:fontRef idx="minor">
              <a:schemeClr val="tx1"/>
            </a:fontRef>
          </p:style>
          <p:txBody>
            <a:bodyPr/>
            <a:lstStyle/>
            <a:p>
              <a:endParaRPr lang="ru-RU">
                <a:solidFill>
                  <a:prstClr val="black"/>
                </a:solidFill>
              </a:endParaRPr>
            </a:p>
          </p:txBody>
        </p:sp>
      </p:grpSp>
      <p:grpSp>
        <p:nvGrpSpPr>
          <p:cNvPr id="126" name="Группа 125"/>
          <p:cNvGrpSpPr/>
          <p:nvPr/>
        </p:nvGrpSpPr>
        <p:grpSpPr>
          <a:xfrm>
            <a:off x="3128052" y="1876649"/>
            <a:ext cx="467221" cy="307611"/>
            <a:chOff x="5738836" y="2242206"/>
            <a:chExt cx="511530" cy="352351"/>
          </a:xfrm>
        </p:grpSpPr>
        <p:sp>
          <p:nvSpPr>
            <p:cNvPr id="127" name="Line 6"/>
            <p:cNvSpPr>
              <a:spLocks noChangeShapeType="1"/>
            </p:cNvSpPr>
            <p:nvPr/>
          </p:nvSpPr>
          <p:spPr bwMode="auto">
            <a:xfrm flipH="1" flipV="1">
              <a:off x="6096487" y="2242206"/>
              <a:ext cx="153879" cy="20303"/>
            </a:xfrm>
            <a:prstGeom prst="line">
              <a:avLst/>
            </a:prstGeom>
            <a:noFill/>
            <a:ln w="31750">
              <a:solidFill>
                <a:srgbClr val="FFFF00"/>
              </a:solidFill>
              <a:round/>
              <a:headEnd/>
              <a:tailEnd type="triangle" w="med" len="med"/>
            </a:ln>
          </p:spPr>
          <p:txBody>
            <a:bodyPr/>
            <a:lstStyle/>
            <a:p>
              <a:endParaRPr lang="ru-RU">
                <a:solidFill>
                  <a:prstClr val="black"/>
                </a:solidFill>
              </a:endParaRPr>
            </a:p>
          </p:txBody>
        </p:sp>
        <p:sp>
          <p:nvSpPr>
            <p:cNvPr id="128" name="Line 17"/>
            <p:cNvSpPr>
              <a:spLocks noChangeShapeType="1"/>
            </p:cNvSpPr>
            <p:nvPr/>
          </p:nvSpPr>
          <p:spPr bwMode="auto">
            <a:xfrm flipV="1">
              <a:off x="5831661" y="2276872"/>
              <a:ext cx="133038" cy="5892"/>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sp>
          <p:nvSpPr>
            <p:cNvPr id="129" name="Line 18"/>
            <p:cNvSpPr>
              <a:spLocks noChangeShapeType="1"/>
            </p:cNvSpPr>
            <p:nvPr/>
          </p:nvSpPr>
          <p:spPr bwMode="auto">
            <a:xfrm flipH="1" flipV="1">
              <a:off x="6029979" y="2510236"/>
              <a:ext cx="100290" cy="84321"/>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sp>
          <p:nvSpPr>
            <p:cNvPr id="130" name="Line 18"/>
            <p:cNvSpPr>
              <a:spLocks noChangeShapeType="1"/>
            </p:cNvSpPr>
            <p:nvPr/>
          </p:nvSpPr>
          <p:spPr bwMode="auto">
            <a:xfrm flipH="1" flipV="1">
              <a:off x="5898170" y="2467004"/>
              <a:ext cx="133058" cy="43234"/>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sp>
          <p:nvSpPr>
            <p:cNvPr id="131" name="Line 18"/>
            <p:cNvSpPr>
              <a:spLocks noChangeShapeType="1"/>
            </p:cNvSpPr>
            <p:nvPr/>
          </p:nvSpPr>
          <p:spPr bwMode="auto">
            <a:xfrm flipH="1" flipV="1">
              <a:off x="5791948" y="2428254"/>
              <a:ext cx="106221" cy="23094"/>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sp>
          <p:nvSpPr>
            <p:cNvPr id="132" name="Line 18"/>
            <p:cNvSpPr>
              <a:spLocks noChangeShapeType="1"/>
            </p:cNvSpPr>
            <p:nvPr/>
          </p:nvSpPr>
          <p:spPr bwMode="auto">
            <a:xfrm flipH="1" flipV="1">
              <a:off x="5738836" y="2348880"/>
              <a:ext cx="53111" cy="79374"/>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sp>
          <p:nvSpPr>
            <p:cNvPr id="133" name="Line 18"/>
            <p:cNvSpPr>
              <a:spLocks noChangeShapeType="1"/>
            </p:cNvSpPr>
            <p:nvPr/>
          </p:nvSpPr>
          <p:spPr bwMode="auto">
            <a:xfrm flipV="1">
              <a:off x="5765390" y="2276872"/>
              <a:ext cx="30320" cy="72008"/>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sp>
          <p:nvSpPr>
            <p:cNvPr id="134" name="Line 17"/>
            <p:cNvSpPr>
              <a:spLocks noChangeShapeType="1"/>
            </p:cNvSpPr>
            <p:nvPr/>
          </p:nvSpPr>
          <p:spPr bwMode="auto">
            <a:xfrm flipV="1">
              <a:off x="5963471" y="2242206"/>
              <a:ext cx="133016" cy="29449"/>
            </a:xfrm>
            <a:prstGeom prst="line">
              <a:avLst/>
            </a:prstGeom>
            <a:noFill/>
            <a:ln w="31750">
              <a:solidFill>
                <a:srgbClr val="FFFF00"/>
              </a:solidFill>
              <a:round/>
              <a:headEnd type="triangle" w="med" len="med"/>
              <a:tailEnd/>
            </a:ln>
          </p:spPr>
          <p:txBody>
            <a:bodyPr/>
            <a:lstStyle/>
            <a:p>
              <a:endParaRPr lang="ru-RU">
                <a:solidFill>
                  <a:prstClr val="black"/>
                </a:solidFill>
              </a:endParaRPr>
            </a:p>
          </p:txBody>
        </p:sp>
      </p:grpSp>
      <p:sp>
        <p:nvSpPr>
          <p:cNvPr id="135" name="Двойная стрелка влево/вправо 134"/>
          <p:cNvSpPr/>
          <p:nvPr/>
        </p:nvSpPr>
        <p:spPr>
          <a:xfrm>
            <a:off x="8324925" y="2314234"/>
            <a:ext cx="828092" cy="217572"/>
          </a:xfrm>
          <a:prstGeom prst="leftRightArrow">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Прямоугольник 137"/>
          <p:cNvSpPr/>
          <p:nvPr/>
        </p:nvSpPr>
        <p:spPr>
          <a:xfrm>
            <a:off x="7038099" y="1071775"/>
            <a:ext cx="1350593" cy="369332"/>
          </a:xfrm>
          <a:prstGeom prst="rect">
            <a:avLst/>
          </a:prstGeom>
        </p:spPr>
        <p:txBody>
          <a:bodyPr wrap="square">
            <a:spAutoFit/>
          </a:bodyPr>
          <a:lstStyle/>
          <a:p>
            <a:r>
              <a:rPr lang="en-US" b="1" dirty="0">
                <a:solidFill>
                  <a:srgbClr val="C00000"/>
                </a:solidFill>
                <a:effectLst>
                  <a:outerShdw blurRad="38100" dist="38100" dir="2700000" algn="tl">
                    <a:srgbClr val="000000">
                      <a:alpha val="43137"/>
                    </a:srgbClr>
                  </a:outerShdw>
                </a:effectLst>
              </a:rPr>
              <a:t>A</a:t>
            </a:r>
            <a:r>
              <a:rPr lang="en-US" b="1" baseline="-25000" dirty="0">
                <a:solidFill>
                  <a:srgbClr val="C00000"/>
                </a:solidFill>
                <a:effectLst>
                  <a:outerShdw blurRad="38100" dist="38100" dir="2700000" algn="tl">
                    <a:srgbClr val="000000">
                      <a:alpha val="43137"/>
                    </a:srgbClr>
                  </a:outerShdw>
                </a:effectLst>
              </a:rPr>
              <a:t>CN</a:t>
            </a:r>
            <a:r>
              <a:rPr lang="en-US" b="1" dirty="0">
                <a:solidFill>
                  <a:srgbClr val="C00000"/>
                </a:solidFill>
                <a:effectLst>
                  <a:outerShdw blurRad="38100" dist="38100" dir="2700000" algn="tl">
                    <a:srgbClr val="000000">
                      <a:alpha val="43137"/>
                    </a:srgbClr>
                  </a:outerShdw>
                </a:effectLst>
              </a:rPr>
              <a:t>/2±20u</a:t>
            </a:r>
            <a:endParaRPr lang="en-US" b="1" dirty="0">
              <a:solidFill>
                <a:srgbClr val="C00000"/>
              </a:solidFill>
            </a:endParaRPr>
          </a:p>
        </p:txBody>
      </p:sp>
      <p:sp>
        <p:nvSpPr>
          <p:cNvPr id="141" name="TextBox 140"/>
          <p:cNvSpPr txBox="1"/>
          <p:nvPr/>
        </p:nvSpPr>
        <p:spPr>
          <a:xfrm>
            <a:off x="6706491" y="548681"/>
            <a:ext cx="3961509" cy="338554"/>
          </a:xfrm>
          <a:prstGeom prst="rect">
            <a:avLst/>
          </a:prstGeom>
          <a:noFill/>
        </p:spPr>
        <p:txBody>
          <a:bodyPr wrap="square" rtlCol="0">
            <a:spAutoFit/>
          </a:bodyPr>
          <a:lstStyle/>
          <a:p>
            <a:r>
              <a:rPr lang="en-US" sz="1600" i="1" dirty="0">
                <a:solidFill>
                  <a:srgbClr val="002060"/>
                </a:solidFill>
              </a:rPr>
              <a:t>E.M. </a:t>
            </a:r>
            <a:r>
              <a:rPr lang="en-US" sz="1600" i="1" dirty="0" err="1">
                <a:solidFill>
                  <a:srgbClr val="002060"/>
                </a:solidFill>
              </a:rPr>
              <a:t>Kozulin</a:t>
            </a:r>
            <a:r>
              <a:rPr lang="en-US" sz="1600" i="1" dirty="0">
                <a:solidFill>
                  <a:srgbClr val="002060"/>
                </a:solidFill>
              </a:rPr>
              <a:t> et al., PLB 686 (2010)</a:t>
            </a:r>
          </a:p>
        </p:txBody>
      </p:sp>
      <p:sp>
        <p:nvSpPr>
          <p:cNvPr id="142" name="TextBox 141"/>
          <p:cNvSpPr txBox="1"/>
          <p:nvPr/>
        </p:nvSpPr>
        <p:spPr>
          <a:xfrm>
            <a:off x="2020278" y="6339423"/>
            <a:ext cx="4236280" cy="338554"/>
          </a:xfrm>
          <a:prstGeom prst="rect">
            <a:avLst/>
          </a:prstGeom>
          <a:noFill/>
        </p:spPr>
        <p:txBody>
          <a:bodyPr wrap="square" rtlCol="0">
            <a:spAutoFit/>
          </a:bodyPr>
          <a:lstStyle/>
          <a:p>
            <a:r>
              <a:rPr lang="en-US" sz="1600" i="1" dirty="0">
                <a:solidFill>
                  <a:srgbClr val="002060"/>
                </a:solidFill>
              </a:rPr>
              <a:t>M.G. Itkis, </a:t>
            </a:r>
            <a:r>
              <a:rPr lang="ru-RU" sz="1600" i="1" dirty="0" err="1">
                <a:solidFill>
                  <a:srgbClr val="002060"/>
                </a:solidFill>
              </a:rPr>
              <a:t>Phys</a:t>
            </a:r>
            <a:r>
              <a:rPr lang="ru-RU" sz="1600" i="1" dirty="0">
                <a:solidFill>
                  <a:srgbClr val="002060"/>
                </a:solidFill>
              </a:rPr>
              <a:t>. </a:t>
            </a:r>
            <a:r>
              <a:rPr lang="ru-RU" sz="1600" i="1" dirty="0" err="1">
                <a:solidFill>
                  <a:srgbClr val="002060"/>
                </a:solidFill>
              </a:rPr>
              <a:t>Part</a:t>
            </a:r>
            <a:r>
              <a:rPr lang="ru-RU" sz="1600" i="1" dirty="0">
                <a:solidFill>
                  <a:srgbClr val="002060"/>
                </a:solidFill>
              </a:rPr>
              <a:t>. </a:t>
            </a:r>
            <a:r>
              <a:rPr lang="ru-RU" sz="1600" i="1" dirty="0" err="1">
                <a:solidFill>
                  <a:srgbClr val="002060"/>
                </a:solidFill>
              </a:rPr>
              <a:t>Nucl</a:t>
            </a:r>
            <a:r>
              <a:rPr lang="ru-RU" sz="1600" i="1" dirty="0">
                <a:solidFill>
                  <a:srgbClr val="002060"/>
                </a:solidFill>
              </a:rPr>
              <a:t>. 29</a:t>
            </a:r>
            <a:r>
              <a:rPr lang="en-US" sz="1600" i="1" dirty="0">
                <a:solidFill>
                  <a:srgbClr val="002060"/>
                </a:solidFill>
              </a:rPr>
              <a:t> (1998)</a:t>
            </a:r>
          </a:p>
        </p:txBody>
      </p:sp>
    </p:spTree>
    <p:extLst>
      <p:ext uri="{BB962C8B-B14F-4D97-AF65-F5344CB8AC3E}">
        <p14:creationId xmlns:p14="http://schemas.microsoft.com/office/powerpoint/2010/main" val="2382893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wipe(up)">
                                      <p:cBhvr>
                                        <p:cTn id="7" dur="500"/>
                                        <p:tgtEl>
                                          <p:spTgt spid="12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8"/>
                                        </p:tgtEl>
                                        <p:attrNameLst>
                                          <p:attrName>style.visibility</p:attrName>
                                        </p:attrNameLst>
                                      </p:cBhvr>
                                      <p:to>
                                        <p:strVal val="visible"/>
                                      </p:to>
                                    </p:set>
                                    <p:animEffect transition="in" filter="wipe(up)">
                                      <p:cBhvr>
                                        <p:cTn id="11" dur="500"/>
                                        <p:tgtEl>
                                          <p:spTgt spid="108"/>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wipe(up)">
                                      <p:cBhvr>
                                        <p:cTn id="15" dur="500"/>
                                        <p:tgtEl>
                                          <p:spTgt spid="9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1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9701" y="193402"/>
            <a:ext cx="8877300" cy="1644923"/>
          </a:xfrm>
        </p:spPr>
        <p:txBody>
          <a:bodyPr>
            <a:noAutofit/>
          </a:bodyPr>
          <a:lstStyle/>
          <a:p>
            <a:pPr algn="ctr"/>
            <a:r>
              <a:rPr lang="en-US" b="1" dirty="0">
                <a:solidFill>
                  <a:schemeClr val="accent1">
                    <a:lumMod val="75000"/>
                  </a:schemeClr>
                </a:solidFill>
                <a:effectLst>
                  <a:outerShdw blurRad="38100" dist="38100" dir="2700000" algn="tl">
                    <a:srgbClr val="000000">
                      <a:alpha val="43137"/>
                    </a:srgbClr>
                  </a:outerShdw>
                </a:effectLst>
                <a:latin typeface="+mn-lt"/>
              </a:rPr>
              <a:t>Reaction mechanisms </a:t>
            </a:r>
            <a:br>
              <a:rPr lang="en-US" b="1" dirty="0">
                <a:solidFill>
                  <a:schemeClr val="accent1">
                    <a:lumMod val="75000"/>
                  </a:schemeClr>
                </a:solidFill>
                <a:effectLst>
                  <a:outerShdw blurRad="38100" dist="38100" dir="2700000" algn="tl">
                    <a:srgbClr val="000000">
                      <a:alpha val="43137"/>
                    </a:srgbClr>
                  </a:outerShdw>
                </a:effectLst>
                <a:latin typeface="+mn-lt"/>
              </a:rPr>
            </a:br>
            <a:r>
              <a:rPr lang="en-US" b="1" dirty="0">
                <a:solidFill>
                  <a:schemeClr val="accent1">
                    <a:lumMod val="75000"/>
                  </a:schemeClr>
                </a:solidFill>
                <a:effectLst>
                  <a:outerShdw blurRad="38100" dist="38100" dir="2700000" algn="tl">
                    <a:srgbClr val="000000">
                      <a:alpha val="43137"/>
                    </a:srgbClr>
                  </a:outerShdw>
                </a:effectLst>
                <a:latin typeface="+mn-lt"/>
              </a:rPr>
              <a:t>in dependence on </a:t>
            </a:r>
            <a:r>
              <a:rPr lang="en-US" b="1" i="1" dirty="0">
                <a:solidFill>
                  <a:schemeClr val="accent1">
                    <a:lumMod val="75000"/>
                  </a:schemeClr>
                </a:solidFill>
                <a:effectLst>
                  <a:outerShdw blurRad="38100" dist="38100" dir="2700000" algn="tl">
                    <a:srgbClr val="000000">
                      <a:alpha val="43137"/>
                    </a:srgbClr>
                  </a:outerShdw>
                </a:effectLst>
                <a:latin typeface="+mn-lt"/>
              </a:rPr>
              <a:t>Z</a:t>
            </a:r>
            <a:r>
              <a:rPr lang="en-US" b="1" baseline="-25000" dirty="0">
                <a:solidFill>
                  <a:schemeClr val="accent1">
                    <a:lumMod val="75000"/>
                  </a:schemeClr>
                </a:solidFill>
                <a:effectLst>
                  <a:outerShdw blurRad="38100" dist="38100" dir="2700000" algn="tl">
                    <a:srgbClr val="000000">
                      <a:alpha val="43137"/>
                    </a:srgbClr>
                  </a:outerShdw>
                </a:effectLst>
                <a:latin typeface="+mn-lt"/>
              </a:rPr>
              <a:t>1</a:t>
            </a:r>
            <a:r>
              <a:rPr lang="en-US" b="1" i="1" dirty="0">
                <a:solidFill>
                  <a:schemeClr val="accent1">
                    <a:lumMod val="75000"/>
                  </a:schemeClr>
                </a:solidFill>
                <a:effectLst>
                  <a:outerShdw blurRad="38100" dist="38100" dir="2700000" algn="tl">
                    <a:srgbClr val="000000">
                      <a:alpha val="43137"/>
                    </a:srgbClr>
                  </a:outerShdw>
                </a:effectLst>
                <a:latin typeface="+mn-lt"/>
              </a:rPr>
              <a:t>Z</a:t>
            </a:r>
            <a:r>
              <a:rPr lang="en-US" b="1" baseline="-25000" dirty="0">
                <a:solidFill>
                  <a:schemeClr val="accent1">
                    <a:lumMod val="75000"/>
                  </a:schemeClr>
                </a:solidFill>
                <a:effectLst>
                  <a:outerShdw blurRad="38100" dist="38100" dir="2700000" algn="tl">
                    <a:srgbClr val="000000">
                      <a:alpha val="43137"/>
                    </a:srgbClr>
                  </a:outerShdw>
                </a:effectLst>
                <a:latin typeface="+mn-lt"/>
              </a:rPr>
              <a:t>2</a:t>
            </a:r>
            <a:endParaRPr lang="ru-RU" b="1" baseline="-25000" dirty="0">
              <a:solidFill>
                <a:schemeClr val="accent1">
                  <a:lumMod val="75000"/>
                </a:schemeClr>
              </a:solidFill>
              <a:effectLst>
                <a:outerShdw blurRad="38100" dist="38100" dir="2700000" algn="tl">
                  <a:srgbClr val="000000">
                    <a:alpha val="43137"/>
                  </a:srgbClr>
                </a:outerShdw>
              </a:effectLst>
              <a:latin typeface="+mn-lt"/>
            </a:endParaRPr>
          </a:p>
        </p:txBody>
      </p:sp>
      <p:graphicFrame>
        <p:nvGraphicFramePr>
          <p:cNvPr id="5" name="Таблица 4"/>
          <p:cNvGraphicFramePr>
            <a:graphicFrameLocks noGrp="1"/>
          </p:cNvGraphicFramePr>
          <p:nvPr>
            <p:extLst>
              <p:ext uri="{D42A27DB-BD31-4B8C-83A1-F6EECF244321}">
                <p14:modId xmlns:p14="http://schemas.microsoft.com/office/powerpoint/2010/main" val="967835851"/>
              </p:ext>
            </p:extLst>
          </p:nvPr>
        </p:nvGraphicFramePr>
        <p:xfrm>
          <a:off x="366714" y="2114204"/>
          <a:ext cx="11349036" cy="3543300"/>
        </p:xfrm>
        <a:graphic>
          <a:graphicData uri="http://schemas.openxmlformats.org/drawingml/2006/table">
            <a:tbl>
              <a:tblPr firstRow="1" bandRow="1">
                <a:tableStyleId>{69CF1AB2-1976-4502-BF36-3FF5EA218861}</a:tableStyleId>
              </a:tblPr>
              <a:tblGrid>
                <a:gridCol w="742326">
                  <a:extLst>
                    <a:ext uri="{9D8B030D-6E8A-4147-A177-3AD203B41FA5}">
                      <a16:colId xmlns="" xmlns:a16="http://schemas.microsoft.com/office/drawing/2014/main" val="20000"/>
                    </a:ext>
                  </a:extLst>
                </a:gridCol>
                <a:gridCol w="3630739">
                  <a:extLst>
                    <a:ext uri="{9D8B030D-6E8A-4147-A177-3AD203B41FA5}">
                      <a16:colId xmlns="" xmlns:a16="http://schemas.microsoft.com/office/drawing/2014/main" val="20001"/>
                    </a:ext>
                  </a:extLst>
                </a:gridCol>
                <a:gridCol w="6975971">
                  <a:extLst>
                    <a:ext uri="{9D8B030D-6E8A-4147-A177-3AD203B41FA5}">
                      <a16:colId xmlns="" xmlns:a16="http://schemas.microsoft.com/office/drawing/2014/main" val="20002"/>
                    </a:ext>
                  </a:extLst>
                </a:gridCol>
              </a:tblGrid>
              <a:tr h="297180">
                <a:tc>
                  <a:txBody>
                    <a:bodyPr/>
                    <a:lstStyle/>
                    <a:p>
                      <a:r>
                        <a:rPr lang="en-US" sz="1800" dirty="0"/>
                        <a:t>Z</a:t>
                      </a:r>
                      <a:r>
                        <a:rPr lang="en-US" sz="1800" baseline="-25000" dirty="0"/>
                        <a:t>1</a:t>
                      </a:r>
                      <a:r>
                        <a:rPr lang="en-US" sz="1800" dirty="0"/>
                        <a:t>Z</a:t>
                      </a:r>
                      <a:r>
                        <a:rPr lang="en-US" sz="1800" baseline="-25000" dirty="0"/>
                        <a:t>2</a:t>
                      </a:r>
                      <a:endParaRPr lang="ru-RU" sz="1800" baseline="-25000" dirty="0"/>
                    </a:p>
                  </a:txBody>
                  <a:tcPr marL="68580" marR="68580"/>
                </a:tc>
                <a:tc>
                  <a:txBody>
                    <a:bodyPr/>
                    <a:lstStyle/>
                    <a:p>
                      <a:r>
                        <a:rPr lang="en-US" sz="1800" dirty="0"/>
                        <a:t>Reactions with actinide targets</a:t>
                      </a:r>
                      <a:endParaRPr lang="ru-RU" sz="1800" dirty="0"/>
                    </a:p>
                  </a:txBody>
                  <a:tcPr marL="68580" marR="68580"/>
                </a:tc>
                <a:tc>
                  <a:txBody>
                    <a:bodyPr/>
                    <a:lstStyle/>
                    <a:p>
                      <a:r>
                        <a:rPr lang="en-US" sz="1800" dirty="0"/>
                        <a:t>Reaction mechanisms</a:t>
                      </a:r>
                      <a:endParaRPr lang="ru-RU" sz="1800" dirty="0"/>
                    </a:p>
                  </a:txBody>
                  <a:tcPr marL="68580" marR="68580"/>
                </a:tc>
                <a:extLst>
                  <a:ext uri="{0D108BD9-81ED-4DB2-BD59-A6C34878D82A}">
                    <a16:rowId xmlns="" xmlns:a16="http://schemas.microsoft.com/office/drawing/2014/main" val="10000"/>
                  </a:ext>
                </a:extLst>
              </a:tr>
              <a:tr h="708660">
                <a:tc>
                  <a:txBody>
                    <a:bodyPr/>
                    <a:lstStyle/>
                    <a:p>
                      <a:r>
                        <a:rPr lang="en-US" sz="1800" dirty="0"/>
                        <a:t>1472</a:t>
                      </a:r>
                      <a:endParaRPr lang="ru-RU" sz="1800" dirty="0"/>
                    </a:p>
                  </a:txBody>
                  <a:tcPr marL="68580" marR="68580"/>
                </a:tc>
                <a:tc>
                  <a:txBody>
                    <a:bodyPr/>
                    <a:lstStyle/>
                    <a:p>
                      <a:r>
                        <a:rPr lang="en-US" sz="1800" baseline="30000" dirty="0"/>
                        <a:t>36</a:t>
                      </a:r>
                      <a:r>
                        <a:rPr lang="en-US" sz="1800" dirty="0"/>
                        <a:t>S + </a:t>
                      </a:r>
                      <a:r>
                        <a:rPr lang="en-US" sz="1800" baseline="30000" dirty="0"/>
                        <a:t>238</a:t>
                      </a:r>
                      <a:r>
                        <a:rPr lang="en-US" sz="1800" dirty="0"/>
                        <a:t>U</a:t>
                      </a:r>
                    </a:p>
                    <a:p>
                      <a:r>
                        <a:rPr lang="en-US" sz="1800" baseline="30000" dirty="0"/>
                        <a:t> </a:t>
                      </a:r>
                      <a:r>
                        <a:rPr lang="ru-RU" sz="1800" dirty="0"/>
                        <a:t>(</a:t>
                      </a:r>
                      <a:r>
                        <a:rPr lang="en-US" sz="1800" dirty="0"/>
                        <a:t>Z</a:t>
                      </a:r>
                      <a:r>
                        <a:rPr lang="en-US" sz="1800" baseline="-25000" dirty="0"/>
                        <a:t>CN </a:t>
                      </a:r>
                      <a:r>
                        <a:rPr lang="ru-RU" sz="1800" dirty="0"/>
                        <a:t>=</a:t>
                      </a:r>
                      <a:r>
                        <a:rPr lang="en-US" sz="1800" dirty="0"/>
                        <a:t> </a:t>
                      </a:r>
                      <a:r>
                        <a:rPr lang="ru-RU" sz="1800" dirty="0"/>
                        <a:t>1</a:t>
                      </a:r>
                      <a:r>
                        <a:rPr lang="en-US" sz="1800" dirty="0"/>
                        <a:t>08)</a:t>
                      </a:r>
                      <a:endParaRPr lang="ru-RU" sz="1800" dirty="0"/>
                    </a:p>
                  </a:txBody>
                  <a:tcPr marL="68580" marR="68580"/>
                </a:tc>
                <a:tc>
                  <a:txBody>
                    <a:bodyPr/>
                    <a:lstStyle/>
                    <a:p>
                      <a:pPr algn="just"/>
                      <a:r>
                        <a:rPr lang="en-US" sz="1800" dirty="0"/>
                        <a:t>At energies below the Coulomb</a:t>
                      </a:r>
                      <a:r>
                        <a:rPr lang="en-US" sz="1800" baseline="0" dirty="0"/>
                        <a:t> barrier the dominant reaction channel is asymmetric </a:t>
                      </a:r>
                      <a:r>
                        <a:rPr lang="en-US" sz="1800" dirty="0" err="1"/>
                        <a:t>quasifission</a:t>
                      </a:r>
                      <a:r>
                        <a:rPr lang="en-US" sz="1800" baseline="0" dirty="0"/>
                        <a:t>. </a:t>
                      </a:r>
                    </a:p>
                    <a:p>
                      <a:pPr algn="just"/>
                      <a:r>
                        <a:rPr lang="en-US" sz="1800" baseline="0" dirty="0"/>
                        <a:t>At energies above the barrier, the upper limits for CN-fission is </a:t>
                      </a:r>
                      <a:r>
                        <a:rPr lang="ru-RU" sz="1800" baseline="0" dirty="0">
                          <a:sym typeface="Symbol" panose="05050102010706020507" pitchFamily="18" charset="2"/>
                        </a:rPr>
                        <a:t></a:t>
                      </a:r>
                      <a:r>
                        <a:rPr lang="en-US" sz="1800" baseline="0" dirty="0">
                          <a:sym typeface="Symbol" panose="05050102010706020507" pitchFamily="18" charset="2"/>
                        </a:rPr>
                        <a:t>3</a:t>
                      </a:r>
                      <a:r>
                        <a:rPr lang="ru-RU" sz="1800" baseline="0" dirty="0">
                          <a:sym typeface="Symbol" panose="05050102010706020507" pitchFamily="18" charset="2"/>
                        </a:rPr>
                        <a:t>0%</a:t>
                      </a:r>
                      <a:r>
                        <a:rPr lang="en-US" sz="1800" baseline="0" dirty="0">
                          <a:sym typeface="Symbol" panose="05050102010706020507" pitchFamily="18" charset="2"/>
                        </a:rPr>
                        <a:t>.</a:t>
                      </a:r>
                      <a:endParaRPr lang="ru-RU" sz="1800" dirty="0"/>
                    </a:p>
                  </a:txBody>
                  <a:tcPr marL="68580" marR="68580"/>
                </a:tc>
                <a:extLst>
                  <a:ext uri="{0D108BD9-81ED-4DB2-BD59-A6C34878D82A}">
                    <a16:rowId xmlns="" xmlns:a16="http://schemas.microsoft.com/office/drawing/2014/main" val="10001"/>
                  </a:ext>
                </a:extLst>
              </a:tr>
              <a:tr h="502920">
                <a:tc>
                  <a:txBody>
                    <a:bodyPr/>
                    <a:lstStyle/>
                    <a:p>
                      <a:r>
                        <a:rPr lang="en-US" sz="1800" dirty="0"/>
                        <a:t>1840</a:t>
                      </a:r>
                      <a:r>
                        <a:rPr lang="en-US" sz="1800" dirty="0">
                          <a:sym typeface="Symbol" panose="05050102010706020507" pitchFamily="18" charset="2"/>
                        </a:rPr>
                        <a:t></a:t>
                      </a:r>
                    </a:p>
                    <a:p>
                      <a:r>
                        <a:rPr lang="en-US" sz="1800" dirty="0">
                          <a:sym typeface="Symbol" panose="05050102010706020507" pitchFamily="18" charset="2"/>
                        </a:rPr>
                        <a:t>1920</a:t>
                      </a:r>
                      <a:endParaRPr lang="ru-RU" sz="1800" dirty="0"/>
                    </a:p>
                  </a:txBody>
                  <a:tcPr marL="68580" marR="68580"/>
                </a:tc>
                <a:tc>
                  <a:txBody>
                    <a:bodyPr/>
                    <a:lstStyle/>
                    <a:p>
                      <a:r>
                        <a:rPr lang="ru-RU" sz="1800" baseline="30000" dirty="0"/>
                        <a:t>48</a:t>
                      </a:r>
                      <a:r>
                        <a:rPr lang="en-US" sz="1800" dirty="0"/>
                        <a:t>Ca + </a:t>
                      </a:r>
                      <a:r>
                        <a:rPr lang="en-US" sz="1800" baseline="30000" dirty="0"/>
                        <a:t>238</a:t>
                      </a:r>
                      <a:r>
                        <a:rPr lang="en-US" sz="1800" dirty="0"/>
                        <a:t>U,</a:t>
                      </a:r>
                      <a:r>
                        <a:rPr lang="en-US" sz="1800" baseline="30000" dirty="0"/>
                        <a:t>244</a:t>
                      </a:r>
                      <a:r>
                        <a:rPr lang="en-US" sz="1800" dirty="0"/>
                        <a:t>Pu,</a:t>
                      </a:r>
                      <a:r>
                        <a:rPr lang="en-US" sz="1800" baseline="30000" dirty="0"/>
                        <a:t>248</a:t>
                      </a:r>
                      <a:r>
                        <a:rPr lang="en-US" sz="1800" dirty="0"/>
                        <a:t>Cm</a:t>
                      </a:r>
                      <a:endParaRPr lang="ru-RU" sz="1800" dirty="0"/>
                    </a:p>
                    <a:p>
                      <a:r>
                        <a:rPr lang="ru-RU" sz="1800" dirty="0"/>
                        <a:t>(</a:t>
                      </a:r>
                      <a:r>
                        <a:rPr lang="en-US" sz="1800" dirty="0"/>
                        <a:t>Z</a:t>
                      </a:r>
                      <a:r>
                        <a:rPr lang="en-US" sz="1800" baseline="-25000" dirty="0"/>
                        <a:t>CN </a:t>
                      </a:r>
                      <a:r>
                        <a:rPr lang="ru-RU" sz="1800" dirty="0"/>
                        <a:t>=</a:t>
                      </a:r>
                      <a:r>
                        <a:rPr lang="en-US" sz="1800" dirty="0"/>
                        <a:t> </a:t>
                      </a:r>
                      <a:r>
                        <a:rPr lang="ru-RU" sz="1800" dirty="0"/>
                        <a:t>112</a:t>
                      </a:r>
                      <a:r>
                        <a:rPr lang="en-US" sz="1800" dirty="0"/>
                        <a:t>, 114, 116)</a:t>
                      </a:r>
                      <a:endParaRPr lang="ru-RU" sz="1800" dirty="0"/>
                    </a:p>
                  </a:txBody>
                  <a:tcPr marL="68580" marR="6858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t>The dominant process is asymmetric quasifission.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baseline="0" dirty="0"/>
                        <a:t>At energies above the barrier, the upper limits for CN-fission is </a:t>
                      </a:r>
                      <a:r>
                        <a:rPr lang="ru-RU" sz="1800" baseline="0" dirty="0">
                          <a:sym typeface="Symbol" panose="05050102010706020507" pitchFamily="18" charset="2"/>
                        </a:rPr>
                        <a:t></a:t>
                      </a:r>
                      <a:r>
                        <a:rPr lang="en-US" sz="1800" baseline="0" dirty="0">
                          <a:sym typeface="Symbol" panose="05050102010706020507" pitchFamily="18" charset="2"/>
                        </a:rPr>
                        <a:t>5-1</a:t>
                      </a:r>
                      <a:r>
                        <a:rPr lang="ru-RU" sz="1800" baseline="0" dirty="0">
                          <a:sym typeface="Symbol" panose="05050102010706020507" pitchFamily="18" charset="2"/>
                        </a:rPr>
                        <a:t>0%</a:t>
                      </a:r>
                      <a:r>
                        <a:rPr lang="en-US" sz="1800" baseline="0" dirty="0">
                          <a:sym typeface="Symbol" panose="05050102010706020507" pitchFamily="18" charset="2"/>
                        </a:rPr>
                        <a:t>.</a:t>
                      </a:r>
                      <a:endParaRPr lang="ru-RU" sz="1800" dirty="0"/>
                    </a:p>
                  </a:txBody>
                  <a:tcPr marL="68580" marR="68580"/>
                </a:tc>
                <a:extLst>
                  <a:ext uri="{0D108BD9-81ED-4DB2-BD59-A6C34878D82A}">
                    <a16:rowId xmlns="" xmlns:a16="http://schemas.microsoft.com/office/drawing/2014/main" val="10002"/>
                  </a:ext>
                </a:extLst>
              </a:tr>
              <a:tr h="708660">
                <a:tc>
                  <a:txBody>
                    <a:bodyPr/>
                    <a:lstStyle/>
                    <a:p>
                      <a:r>
                        <a:rPr lang="en-US" sz="1800" dirty="0"/>
                        <a:t>2024</a:t>
                      </a:r>
                      <a:r>
                        <a:rPr lang="en-US" sz="1800" dirty="0">
                          <a:sym typeface="Symbol" panose="05050102010706020507" pitchFamily="18" charset="2"/>
                        </a:rPr>
                        <a:t></a:t>
                      </a:r>
                    </a:p>
                    <a:p>
                      <a:r>
                        <a:rPr lang="en-US" sz="1800" dirty="0">
                          <a:sym typeface="Symbol" panose="05050102010706020507" pitchFamily="18" charset="2"/>
                        </a:rPr>
                        <a:t>2304</a:t>
                      </a:r>
                      <a:endParaRPr lang="ru-RU" sz="1800" dirty="0"/>
                    </a:p>
                  </a:txBody>
                  <a:tcPr marL="68580" marR="68580"/>
                </a:tc>
                <a:tc>
                  <a:txBody>
                    <a:bodyPr/>
                    <a:lstStyle/>
                    <a:p>
                      <a:r>
                        <a:rPr lang="ru-RU" sz="1800" baseline="30000" dirty="0"/>
                        <a:t>48</a:t>
                      </a:r>
                      <a:r>
                        <a:rPr lang="en-US" sz="1800" baseline="0" dirty="0" err="1"/>
                        <a:t>Ti</a:t>
                      </a:r>
                      <a:r>
                        <a:rPr lang="en-US" sz="1800" baseline="0" dirty="0"/>
                        <a:t> </a:t>
                      </a:r>
                      <a:r>
                        <a:rPr lang="en-US" sz="1800" dirty="0"/>
                        <a:t>+ </a:t>
                      </a:r>
                      <a:r>
                        <a:rPr lang="en-US" sz="1800" baseline="30000" dirty="0"/>
                        <a:t>238</a:t>
                      </a:r>
                      <a:r>
                        <a:rPr lang="en-US" sz="1800" dirty="0"/>
                        <a:t>U, </a:t>
                      </a:r>
                      <a:r>
                        <a:rPr lang="ru-RU" sz="1800" baseline="30000" dirty="0"/>
                        <a:t>52</a:t>
                      </a:r>
                      <a:r>
                        <a:rPr lang="en-US" sz="1800" baseline="0" dirty="0"/>
                        <a:t>Cr + </a:t>
                      </a:r>
                      <a:r>
                        <a:rPr lang="en-US" sz="1800" baseline="30000" dirty="0"/>
                        <a:t>232</a:t>
                      </a:r>
                      <a:r>
                        <a:rPr lang="en-US" sz="1800" baseline="0" dirty="0"/>
                        <a:t>Th, </a:t>
                      </a:r>
                      <a:r>
                        <a:rPr lang="en-US" sz="1800" baseline="30000" dirty="0"/>
                        <a:t>52,54</a:t>
                      </a:r>
                      <a:r>
                        <a:rPr lang="en-US" sz="1800" baseline="0" dirty="0"/>
                        <a:t>Cr + </a:t>
                      </a:r>
                      <a:r>
                        <a:rPr lang="en-US" sz="1800" baseline="30000" dirty="0"/>
                        <a:t>248</a:t>
                      </a:r>
                      <a:r>
                        <a:rPr lang="en-US" sz="1800" baseline="0" dirty="0"/>
                        <a:t>Cm</a:t>
                      </a:r>
                      <a:endParaRPr lang="ru-RU" sz="1800" baseline="0" dirty="0"/>
                    </a:p>
                    <a:p>
                      <a:r>
                        <a:rPr lang="ru-RU" sz="1800" dirty="0"/>
                        <a:t>(</a:t>
                      </a:r>
                      <a:r>
                        <a:rPr lang="en-US" sz="1800" dirty="0"/>
                        <a:t>Z</a:t>
                      </a:r>
                      <a:r>
                        <a:rPr lang="en-US" sz="1800" baseline="-25000" dirty="0"/>
                        <a:t>CN </a:t>
                      </a:r>
                      <a:r>
                        <a:rPr lang="ru-RU" sz="1800" dirty="0"/>
                        <a:t>=</a:t>
                      </a:r>
                      <a:r>
                        <a:rPr lang="en-US" sz="1800" dirty="0"/>
                        <a:t> </a:t>
                      </a:r>
                      <a:r>
                        <a:rPr lang="ru-RU" sz="1800" dirty="0"/>
                        <a:t>11</a:t>
                      </a:r>
                      <a:r>
                        <a:rPr lang="en-US" sz="1800" dirty="0"/>
                        <a:t>4, 114, 120)</a:t>
                      </a:r>
                      <a:endParaRPr lang="ru-RU" sz="1800" dirty="0"/>
                    </a:p>
                  </a:txBody>
                  <a:tcPr marL="68580" marR="68580"/>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800" dirty="0"/>
                        <a:t>The dominant process is asymmetric quasifission. </a:t>
                      </a:r>
                    </a:p>
                    <a:p>
                      <a:pPr marL="0" marR="0" indent="0" algn="just" defTabSz="914400" rtl="0" eaLnBrk="1" fontAlgn="auto" latinLnBrk="0" hangingPunct="1">
                        <a:lnSpc>
                          <a:spcPct val="100000"/>
                        </a:lnSpc>
                        <a:spcBef>
                          <a:spcPts val="0"/>
                        </a:spcBef>
                        <a:spcAft>
                          <a:spcPts val="0"/>
                        </a:spcAft>
                        <a:buClrTx/>
                        <a:buSzTx/>
                        <a:buFontTx/>
                        <a:buNone/>
                        <a:tabLst/>
                        <a:defRPr/>
                      </a:pPr>
                      <a:r>
                        <a:rPr lang="en-US" sz="1800" baseline="0" dirty="0"/>
                        <a:t>At energies above the barrier – the upper limits for CN-fission is </a:t>
                      </a:r>
                      <a:r>
                        <a:rPr lang="ru-RU" sz="1800" baseline="0" dirty="0">
                          <a:sym typeface="Symbol" panose="05050102010706020507" pitchFamily="18" charset="2"/>
                        </a:rPr>
                        <a:t></a:t>
                      </a:r>
                      <a:r>
                        <a:rPr lang="en-US" sz="1800" baseline="0" dirty="0">
                          <a:sym typeface="Symbol" panose="05050102010706020507" pitchFamily="18" charset="2"/>
                        </a:rPr>
                        <a:t>0.1-1</a:t>
                      </a:r>
                      <a:r>
                        <a:rPr lang="ru-RU" sz="1800" baseline="0" dirty="0">
                          <a:sym typeface="Symbol" panose="05050102010706020507" pitchFamily="18" charset="2"/>
                        </a:rPr>
                        <a:t>%</a:t>
                      </a:r>
                      <a:r>
                        <a:rPr lang="en-US" sz="1800" baseline="0" dirty="0">
                          <a:sym typeface="Symbol" panose="05050102010706020507" pitchFamily="18" charset="2"/>
                        </a:rPr>
                        <a:t>.</a:t>
                      </a:r>
                      <a:endParaRPr lang="ru-RU" sz="1800" dirty="0"/>
                    </a:p>
                  </a:txBody>
                  <a:tcPr marL="68580" marR="68580"/>
                </a:tc>
                <a:extLst>
                  <a:ext uri="{0D108BD9-81ED-4DB2-BD59-A6C34878D82A}">
                    <a16:rowId xmlns="" xmlns:a16="http://schemas.microsoft.com/office/drawing/2014/main" val="10003"/>
                  </a:ext>
                </a:extLst>
              </a:tr>
              <a:tr h="708660">
                <a:tc>
                  <a:txBody>
                    <a:bodyPr/>
                    <a:lstStyle/>
                    <a:p>
                      <a:r>
                        <a:rPr lang="en-US" sz="1800" dirty="0"/>
                        <a:t>2576</a:t>
                      </a:r>
                      <a:r>
                        <a:rPr lang="en-US" sz="1800" dirty="0">
                          <a:sym typeface="Symbol" panose="05050102010706020507" pitchFamily="18" charset="2"/>
                        </a:rPr>
                        <a:t></a:t>
                      </a:r>
                    </a:p>
                    <a:p>
                      <a:r>
                        <a:rPr lang="en-US" sz="1800" dirty="0">
                          <a:sym typeface="Symbol" panose="05050102010706020507" pitchFamily="18" charset="2"/>
                        </a:rPr>
                        <a:t>2700</a:t>
                      </a:r>
                      <a:endParaRPr lang="ru-RU" sz="1800" dirty="0"/>
                    </a:p>
                  </a:txBody>
                  <a:tcPr marL="68580" marR="68580"/>
                </a:tc>
                <a:tc>
                  <a:txBody>
                    <a:bodyPr/>
                    <a:lstStyle/>
                    <a:p>
                      <a:r>
                        <a:rPr lang="en-US" sz="1800" baseline="30000" dirty="0"/>
                        <a:t>64</a:t>
                      </a:r>
                      <a:r>
                        <a:rPr lang="en-US" sz="1800" baseline="0" dirty="0"/>
                        <a:t>Ni </a:t>
                      </a:r>
                      <a:r>
                        <a:rPr lang="en-US" sz="1800" dirty="0"/>
                        <a:t>+ </a:t>
                      </a:r>
                      <a:r>
                        <a:rPr lang="en-US" sz="1800" baseline="30000" dirty="0"/>
                        <a:t>238</a:t>
                      </a:r>
                      <a:r>
                        <a:rPr lang="en-US" sz="1800" dirty="0"/>
                        <a:t>U,</a:t>
                      </a:r>
                      <a:r>
                        <a:rPr lang="en-US" sz="1800" baseline="30000" dirty="0"/>
                        <a:t>68</a:t>
                      </a:r>
                      <a:r>
                        <a:rPr lang="en-US" sz="1800" baseline="0" dirty="0"/>
                        <a:t>Zn + </a:t>
                      </a:r>
                      <a:r>
                        <a:rPr lang="en-US" sz="1800" baseline="30000" dirty="0"/>
                        <a:t>232</a:t>
                      </a:r>
                      <a:r>
                        <a:rPr lang="en-US" sz="1800" baseline="0" dirty="0"/>
                        <a:t>Th</a:t>
                      </a:r>
                    </a:p>
                    <a:p>
                      <a:r>
                        <a:rPr lang="ru-RU" sz="1800" dirty="0"/>
                        <a:t>(</a:t>
                      </a:r>
                      <a:r>
                        <a:rPr lang="en-US" sz="1800" dirty="0"/>
                        <a:t>Z</a:t>
                      </a:r>
                      <a:r>
                        <a:rPr lang="en-US" sz="1800" baseline="-25000" dirty="0"/>
                        <a:t>CN </a:t>
                      </a:r>
                      <a:r>
                        <a:rPr lang="ru-RU" sz="1800" dirty="0"/>
                        <a:t>=</a:t>
                      </a:r>
                      <a:r>
                        <a:rPr lang="en-US" sz="1800" dirty="0"/>
                        <a:t> </a:t>
                      </a:r>
                      <a:r>
                        <a:rPr lang="ru-RU" sz="1800" dirty="0"/>
                        <a:t>1</a:t>
                      </a:r>
                      <a:r>
                        <a:rPr lang="en-US" sz="1800" dirty="0"/>
                        <a:t>20)</a:t>
                      </a:r>
                      <a:endParaRPr lang="ru-RU" sz="1800" dirty="0"/>
                    </a:p>
                  </a:txBody>
                  <a:tcPr marL="68580" marR="68580"/>
                </a:tc>
                <a:tc>
                  <a:txBody>
                    <a:bodyPr/>
                    <a:lstStyle/>
                    <a:p>
                      <a:pPr algn="just"/>
                      <a:r>
                        <a:rPr lang="en-US" sz="1800" dirty="0"/>
                        <a:t>The dominant processes are</a:t>
                      </a:r>
                      <a:r>
                        <a:rPr lang="en-US" sz="1800" baseline="0" dirty="0"/>
                        <a:t> deep-inelastic collisions and a few nucleon transfer. The formation of symmetric fragment even in QF</a:t>
                      </a:r>
                      <a:r>
                        <a:rPr lang="en-US" sz="1800" dirty="0"/>
                        <a:t> is strongly suppressed.</a:t>
                      </a:r>
                      <a:endParaRPr lang="ru-RU" sz="1800" dirty="0"/>
                    </a:p>
                  </a:txBody>
                  <a:tcPr marL="68580" marR="68580"/>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755010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847528" y="44624"/>
            <a:ext cx="8640960"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prstClr val="black"/>
                </a:solidFill>
                <a:effectLst>
                  <a:outerShdw blurRad="38100" dist="38100" dir="2700000" algn="tl">
                    <a:srgbClr val="000000">
                      <a:alpha val="43137"/>
                    </a:srgbClr>
                  </a:outerShdw>
                </a:effectLst>
                <a:cs typeface="Calibri" pitchFamily="34" charset="0"/>
              </a:rPr>
              <a:t>Synthesis  of  Element  119:   </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243</a:t>
            </a:r>
            <a:r>
              <a:rPr lang="en-US" altLang="ja-JP" sz="2400" b="1" kern="0" dirty="0">
                <a:solidFill>
                  <a:srgbClr val="0000FF"/>
                </a:solidFill>
                <a:effectLst>
                  <a:outerShdw blurRad="38100" dist="38100" dir="2700000" algn="tl">
                    <a:srgbClr val="000000">
                      <a:alpha val="43137"/>
                    </a:srgbClr>
                  </a:outerShdw>
                </a:effectLst>
                <a:cs typeface="Calibri" pitchFamily="34" charset="0"/>
              </a:rPr>
              <a:t>Am+</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54</a:t>
            </a:r>
            <a:r>
              <a:rPr lang="en-US" altLang="ja-JP" sz="2400" b="1" kern="0" dirty="0">
                <a:solidFill>
                  <a:srgbClr val="0000FF"/>
                </a:solidFill>
                <a:effectLst>
                  <a:outerShdw blurRad="38100" dist="38100" dir="2700000" algn="tl">
                    <a:srgbClr val="000000">
                      <a:alpha val="43137"/>
                    </a:srgbClr>
                  </a:outerShdw>
                </a:effectLst>
                <a:cs typeface="Calibri" pitchFamily="34" charset="0"/>
              </a:rPr>
              <a:t>Cr (1)  </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249</a:t>
            </a:r>
            <a:r>
              <a:rPr lang="en-US" altLang="ja-JP" sz="2400" b="1" kern="0" dirty="0">
                <a:solidFill>
                  <a:srgbClr val="FF0000"/>
                </a:solidFill>
                <a:effectLst>
                  <a:outerShdw blurRad="38100" dist="38100" dir="2700000" algn="tl">
                    <a:srgbClr val="000000">
                      <a:alpha val="43137"/>
                    </a:srgbClr>
                  </a:outerShdw>
                </a:effectLst>
                <a:cs typeface="Calibri" pitchFamily="34" charset="0"/>
              </a:rPr>
              <a:t>Bk+</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50</a:t>
            </a:r>
            <a:r>
              <a:rPr lang="en-US" altLang="ja-JP" sz="2400" b="1" kern="0" dirty="0">
                <a:solidFill>
                  <a:srgbClr val="FF0000"/>
                </a:solidFill>
                <a:effectLst>
                  <a:outerShdw blurRad="38100" dist="38100" dir="2700000" algn="tl">
                    <a:srgbClr val="000000">
                      <a:alpha val="43137"/>
                    </a:srgbClr>
                  </a:outerShdw>
                </a:effectLst>
                <a:cs typeface="Calibri" pitchFamily="34" charset="0"/>
              </a:rPr>
              <a:t>Ti (2)</a:t>
            </a:r>
            <a:endParaRPr lang="ru-RU" sz="2400" b="1" kern="0" dirty="0">
              <a:solidFill>
                <a:srgbClr val="FF0000"/>
              </a:solidFill>
              <a:effectLst>
                <a:outerShdw blurRad="38100" dist="38100" dir="2700000" algn="tl">
                  <a:srgbClr val="000000">
                    <a:alpha val="43137"/>
                  </a:srgbClr>
                </a:outerShdw>
              </a:effectLst>
              <a:cs typeface="Calibri" pitchFamily="34" charset="0"/>
            </a:endParaRPr>
          </a:p>
        </p:txBody>
      </p:sp>
      <p:pic>
        <p:nvPicPr>
          <p:cNvPr id="3" name="Рисунок 2" descr="zz1.bmp"/>
          <p:cNvPicPr>
            <a:picLocks noChangeAspect="1"/>
          </p:cNvPicPr>
          <p:nvPr/>
        </p:nvPicPr>
        <p:blipFill>
          <a:blip r:embed="rId2" cstate="print"/>
          <a:stretch>
            <a:fillRect/>
          </a:stretch>
        </p:blipFill>
        <p:spPr>
          <a:xfrm>
            <a:off x="1871532" y="836712"/>
            <a:ext cx="7800864" cy="4608510"/>
          </a:xfrm>
          <a:prstGeom prst="rect">
            <a:avLst/>
          </a:prstGeom>
        </p:spPr>
      </p:pic>
      <p:sp>
        <p:nvSpPr>
          <p:cNvPr id="5" name="Rectangle 2"/>
          <p:cNvSpPr txBox="1">
            <a:spLocks noChangeArrowheads="1"/>
          </p:cNvSpPr>
          <p:nvPr/>
        </p:nvSpPr>
        <p:spPr bwMode="auto">
          <a:xfrm>
            <a:off x="1871532" y="5733256"/>
            <a:ext cx="7800864" cy="71438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u="sng" dirty="0">
                <a:solidFill>
                  <a:prstClr val="black"/>
                </a:solidFill>
                <a:latin typeface="Symbol" pitchFamily="18" charset="2"/>
              </a:rPr>
              <a:t>s </a:t>
            </a:r>
            <a:r>
              <a:rPr lang="en-US" b="1" u="sng" dirty="0">
                <a:solidFill>
                  <a:prstClr val="black"/>
                </a:solidFill>
              </a:rPr>
              <a:t>= 0.</a:t>
            </a:r>
            <a:r>
              <a:rPr lang="ru-RU" b="1" u="sng" dirty="0">
                <a:solidFill>
                  <a:prstClr val="black"/>
                </a:solidFill>
              </a:rPr>
              <a:t>0</a:t>
            </a:r>
            <a:r>
              <a:rPr lang="en-US" b="1" u="sng" dirty="0">
                <a:solidFill>
                  <a:prstClr val="black"/>
                </a:solidFill>
              </a:rPr>
              <a:t>5 pb,</a:t>
            </a:r>
            <a:r>
              <a:rPr lang="en-US" b="1" dirty="0">
                <a:solidFill>
                  <a:prstClr val="black"/>
                </a:solidFill>
              </a:rPr>
              <a:t> </a:t>
            </a:r>
            <a:r>
              <a:rPr lang="en-US" b="1" dirty="0" err="1">
                <a:solidFill>
                  <a:srgbClr val="0000FF"/>
                </a:solidFill>
              </a:rPr>
              <a:t>h</a:t>
            </a:r>
            <a:r>
              <a:rPr lang="en-US" b="1" baseline="-25000" dirty="0" err="1">
                <a:solidFill>
                  <a:srgbClr val="0000FF"/>
                </a:solidFill>
              </a:rPr>
              <a:t>t</a:t>
            </a:r>
            <a:r>
              <a:rPr lang="en-US" b="1" baseline="-25000" dirty="0">
                <a:solidFill>
                  <a:srgbClr val="0000FF"/>
                </a:solidFill>
              </a:rPr>
              <a:t> </a:t>
            </a:r>
            <a:r>
              <a:rPr lang="en-US" b="1" dirty="0">
                <a:solidFill>
                  <a:srgbClr val="0000FF"/>
                </a:solidFill>
              </a:rPr>
              <a:t>= 0.</a:t>
            </a:r>
            <a:r>
              <a:rPr lang="ru-RU" b="1" dirty="0">
                <a:solidFill>
                  <a:srgbClr val="0000FF"/>
                </a:solidFill>
              </a:rPr>
              <a:t>4</a:t>
            </a:r>
            <a:r>
              <a:rPr lang="en-US" b="1" dirty="0">
                <a:solidFill>
                  <a:srgbClr val="0000FF"/>
                </a:solidFill>
              </a:rPr>
              <a:t> mg/cm</a:t>
            </a:r>
            <a:r>
              <a:rPr lang="en-US" sz="2000" b="1" baseline="30000" dirty="0">
                <a:solidFill>
                  <a:srgbClr val="0000FF"/>
                </a:solidFill>
              </a:rPr>
              <a:t>2</a:t>
            </a:r>
            <a:r>
              <a:rPr lang="en-US" b="1" dirty="0">
                <a:solidFill>
                  <a:prstClr val="black"/>
                </a:solidFill>
              </a:rPr>
              <a:t>, </a:t>
            </a:r>
            <a:r>
              <a:rPr lang="en-US" sz="2000" b="1" dirty="0">
                <a:solidFill>
                  <a:prstClr val="black"/>
                </a:solidFill>
                <a:latin typeface="Arial" charset="0"/>
                <a:sym typeface="Symbol"/>
              </a:rPr>
              <a:t></a:t>
            </a:r>
            <a:r>
              <a:rPr lang="en-US" sz="2000" b="1" baseline="-25000" dirty="0" err="1">
                <a:solidFill>
                  <a:prstClr val="black"/>
                </a:solidFill>
              </a:rPr>
              <a:t>coll</a:t>
            </a:r>
            <a:r>
              <a:rPr lang="en-US" sz="2000" b="1" baseline="-25000" dirty="0">
                <a:solidFill>
                  <a:prstClr val="black"/>
                </a:solidFill>
              </a:rPr>
              <a:t> </a:t>
            </a:r>
            <a:r>
              <a:rPr lang="en-US" b="1" dirty="0">
                <a:solidFill>
                  <a:prstClr val="black"/>
                </a:solidFill>
              </a:rPr>
              <a:t>= 0.7+, </a:t>
            </a:r>
            <a:r>
              <a:rPr lang="en-US" b="1" dirty="0" err="1">
                <a:solidFill>
                  <a:srgbClr val="0000FF"/>
                </a:solidFill>
              </a:rPr>
              <a:t>I</a:t>
            </a:r>
            <a:r>
              <a:rPr lang="en-US" sz="2000" b="1" baseline="-25000" dirty="0" err="1">
                <a:solidFill>
                  <a:srgbClr val="0000FF"/>
                </a:solidFill>
              </a:rPr>
              <a:t>beam</a:t>
            </a:r>
            <a:r>
              <a:rPr lang="en-US" sz="2000" b="1" baseline="-25000" dirty="0">
                <a:solidFill>
                  <a:srgbClr val="0000FF"/>
                </a:solidFill>
              </a:rPr>
              <a:t> </a:t>
            </a:r>
            <a:r>
              <a:rPr lang="en-US" b="1" dirty="0">
                <a:solidFill>
                  <a:srgbClr val="0000FF"/>
                </a:solidFill>
              </a:rPr>
              <a:t>= </a:t>
            </a:r>
            <a:r>
              <a:rPr lang="ru-RU" b="1" dirty="0">
                <a:solidFill>
                  <a:srgbClr val="0000FF"/>
                </a:solidFill>
              </a:rPr>
              <a:t>3</a:t>
            </a:r>
            <a:r>
              <a:rPr lang="en-US" b="1" dirty="0">
                <a:solidFill>
                  <a:srgbClr val="0000FF"/>
                </a:solidFill>
              </a:rPr>
              <a:t> </a:t>
            </a:r>
            <a:r>
              <a:rPr lang="en-US" b="1" dirty="0" err="1">
                <a:solidFill>
                  <a:srgbClr val="0000FF"/>
                </a:solidFill>
              </a:rPr>
              <a:t>p</a:t>
            </a:r>
            <a:r>
              <a:rPr lang="en-US" b="1" dirty="0" err="1">
                <a:solidFill>
                  <a:srgbClr val="0000FF"/>
                </a:solidFill>
                <a:latin typeface="Symbol" pitchFamily="18" charset="2"/>
              </a:rPr>
              <a:t>m</a:t>
            </a:r>
            <a:r>
              <a:rPr lang="en-US" b="1" dirty="0" err="1">
                <a:solidFill>
                  <a:srgbClr val="0000FF"/>
                </a:solidFill>
              </a:rPr>
              <a:t>A</a:t>
            </a:r>
            <a:r>
              <a:rPr lang="en-US" b="1" dirty="0">
                <a:solidFill>
                  <a:prstClr val="black"/>
                </a:solidFill>
              </a:rPr>
              <a:t> </a:t>
            </a:r>
            <a:r>
              <a:rPr lang="en-US" b="1" dirty="0">
                <a:solidFill>
                  <a:prstClr val="black"/>
                </a:solidFill>
                <a:sym typeface="Symbol"/>
              </a:rPr>
              <a:t> 1 event per month</a:t>
            </a:r>
            <a:endParaRPr lang="ru-RU" sz="2000" b="1" kern="0" dirty="0">
              <a:solidFill>
                <a:prstClr val="black"/>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3460611808"/>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847528" y="44624"/>
            <a:ext cx="8496944" cy="7920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altLang="ja-JP" sz="2400" b="1" kern="0" dirty="0">
                <a:solidFill>
                  <a:prstClr val="black"/>
                </a:solidFill>
                <a:effectLst>
                  <a:outerShdw blurRad="38100" dist="38100" dir="2700000" algn="tl">
                    <a:srgbClr val="000000">
                      <a:alpha val="43137"/>
                    </a:srgbClr>
                  </a:outerShdw>
                </a:effectLst>
                <a:cs typeface="Calibri" pitchFamily="34" charset="0"/>
              </a:rPr>
              <a:t>Synthesis  of  Element  120:      </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249-251</a:t>
            </a:r>
            <a:r>
              <a:rPr lang="en-US" altLang="ja-JP" sz="2400" b="1" kern="0" dirty="0">
                <a:solidFill>
                  <a:srgbClr val="0000FF"/>
                </a:solidFill>
                <a:effectLst>
                  <a:outerShdw blurRad="38100" dist="38100" dir="2700000" algn="tl">
                    <a:srgbClr val="000000">
                      <a:alpha val="43137"/>
                    </a:srgbClr>
                  </a:outerShdw>
                </a:effectLst>
                <a:cs typeface="Calibri" pitchFamily="34" charset="0"/>
              </a:rPr>
              <a:t>Cf+</a:t>
            </a:r>
            <a:r>
              <a:rPr lang="en-US" altLang="ja-JP" sz="2800" b="1" kern="0" baseline="30000" dirty="0">
                <a:solidFill>
                  <a:srgbClr val="0000FF"/>
                </a:solidFill>
                <a:effectLst>
                  <a:outerShdw blurRad="38100" dist="38100" dir="2700000" algn="tl">
                    <a:srgbClr val="000000">
                      <a:alpha val="43137"/>
                    </a:srgbClr>
                  </a:outerShdw>
                </a:effectLst>
                <a:cs typeface="Calibri" pitchFamily="34" charset="0"/>
              </a:rPr>
              <a:t>50</a:t>
            </a:r>
            <a:r>
              <a:rPr lang="en-US" altLang="ja-JP" sz="2400" b="1" kern="0" dirty="0">
                <a:solidFill>
                  <a:srgbClr val="0000FF"/>
                </a:solidFill>
                <a:effectLst>
                  <a:outerShdw blurRad="38100" dist="38100" dir="2700000" algn="tl">
                    <a:srgbClr val="000000">
                      <a:alpha val="43137"/>
                    </a:srgbClr>
                  </a:outerShdw>
                </a:effectLst>
                <a:cs typeface="Calibri" pitchFamily="34" charset="0"/>
              </a:rPr>
              <a:t>Ti (1)   </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248</a:t>
            </a:r>
            <a:r>
              <a:rPr lang="en-US" altLang="ja-JP" sz="2400" b="1" kern="0" dirty="0">
                <a:solidFill>
                  <a:srgbClr val="FF0000"/>
                </a:solidFill>
                <a:effectLst>
                  <a:outerShdw blurRad="38100" dist="38100" dir="2700000" algn="tl">
                    <a:srgbClr val="000000">
                      <a:alpha val="43137"/>
                    </a:srgbClr>
                  </a:outerShdw>
                </a:effectLst>
                <a:cs typeface="Calibri" pitchFamily="34" charset="0"/>
              </a:rPr>
              <a:t>Cm+</a:t>
            </a:r>
            <a:r>
              <a:rPr lang="en-US" altLang="ja-JP" sz="2800" b="1" kern="0" baseline="30000" dirty="0">
                <a:solidFill>
                  <a:srgbClr val="FF0000"/>
                </a:solidFill>
                <a:effectLst>
                  <a:outerShdw blurRad="38100" dist="38100" dir="2700000" algn="tl">
                    <a:srgbClr val="000000">
                      <a:alpha val="43137"/>
                    </a:srgbClr>
                  </a:outerShdw>
                </a:effectLst>
                <a:cs typeface="Calibri" pitchFamily="34" charset="0"/>
              </a:rPr>
              <a:t>54</a:t>
            </a:r>
            <a:r>
              <a:rPr lang="en-US" altLang="ja-JP" sz="2400" b="1" kern="0" dirty="0">
                <a:solidFill>
                  <a:srgbClr val="FF0000"/>
                </a:solidFill>
                <a:effectLst>
                  <a:outerShdw blurRad="38100" dist="38100" dir="2700000" algn="tl">
                    <a:srgbClr val="000000">
                      <a:alpha val="43137"/>
                    </a:srgbClr>
                  </a:outerShdw>
                </a:effectLst>
                <a:cs typeface="Calibri" pitchFamily="34" charset="0"/>
              </a:rPr>
              <a:t>Cr (2)</a:t>
            </a:r>
            <a:endParaRPr lang="ru-RU" sz="2400" b="1" kern="0" dirty="0">
              <a:solidFill>
                <a:srgbClr val="FF0000"/>
              </a:solidFill>
              <a:effectLst>
                <a:outerShdw blurRad="38100" dist="38100" dir="2700000" algn="tl">
                  <a:srgbClr val="000000">
                    <a:alpha val="43137"/>
                  </a:srgbClr>
                </a:outerShdw>
              </a:effectLst>
              <a:cs typeface="Calibri" pitchFamily="34" charset="0"/>
            </a:endParaRPr>
          </a:p>
        </p:txBody>
      </p:sp>
      <p:pic>
        <p:nvPicPr>
          <p:cNvPr id="3" name="Рисунок 2" descr="zz2.bmp"/>
          <p:cNvPicPr>
            <a:picLocks noChangeAspect="1"/>
          </p:cNvPicPr>
          <p:nvPr/>
        </p:nvPicPr>
        <p:blipFill>
          <a:blip r:embed="rId2" cstate="print"/>
          <a:stretch>
            <a:fillRect/>
          </a:stretch>
        </p:blipFill>
        <p:spPr>
          <a:xfrm>
            <a:off x="1876012" y="764704"/>
            <a:ext cx="8315859" cy="4824536"/>
          </a:xfrm>
          <a:prstGeom prst="rect">
            <a:avLst/>
          </a:prstGeom>
        </p:spPr>
      </p:pic>
      <p:sp>
        <p:nvSpPr>
          <p:cNvPr id="5" name="Rectangle 2"/>
          <p:cNvSpPr txBox="1">
            <a:spLocks noChangeArrowheads="1"/>
          </p:cNvSpPr>
          <p:nvPr/>
        </p:nvSpPr>
        <p:spPr bwMode="auto">
          <a:xfrm>
            <a:off x="1876011" y="5733256"/>
            <a:ext cx="8315859" cy="714380"/>
          </a:xfrm>
          <a:prstGeom prst="rect">
            <a:avLst/>
          </a:prstGeom>
          <a:solidFill>
            <a:schemeClr val="bg1"/>
          </a:solid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2000" b="1" u="sng" dirty="0">
                <a:solidFill>
                  <a:prstClr val="black"/>
                </a:solidFill>
                <a:latin typeface="Symbol" pitchFamily="18" charset="2"/>
              </a:rPr>
              <a:t>s </a:t>
            </a:r>
            <a:r>
              <a:rPr lang="en-US" b="1" u="sng" dirty="0">
                <a:solidFill>
                  <a:prstClr val="black"/>
                </a:solidFill>
              </a:rPr>
              <a:t>= 0.</a:t>
            </a:r>
            <a:r>
              <a:rPr lang="ru-RU" b="1" u="sng" dirty="0">
                <a:solidFill>
                  <a:prstClr val="black"/>
                </a:solidFill>
              </a:rPr>
              <a:t>0</a:t>
            </a:r>
            <a:r>
              <a:rPr lang="en-US" b="1" u="sng" dirty="0">
                <a:solidFill>
                  <a:prstClr val="black"/>
                </a:solidFill>
              </a:rPr>
              <a:t>5 pb</a:t>
            </a:r>
            <a:r>
              <a:rPr lang="en-US" b="1" dirty="0">
                <a:solidFill>
                  <a:prstClr val="black"/>
                </a:solidFill>
              </a:rPr>
              <a:t>, </a:t>
            </a:r>
            <a:r>
              <a:rPr lang="en-US" b="1" dirty="0" err="1">
                <a:solidFill>
                  <a:srgbClr val="C00000"/>
                </a:solidFill>
              </a:rPr>
              <a:t>h</a:t>
            </a:r>
            <a:r>
              <a:rPr lang="en-US" b="1" baseline="-25000" dirty="0" err="1">
                <a:solidFill>
                  <a:srgbClr val="C00000"/>
                </a:solidFill>
              </a:rPr>
              <a:t>t</a:t>
            </a:r>
            <a:r>
              <a:rPr lang="en-US" b="1" baseline="-25000" dirty="0">
                <a:solidFill>
                  <a:srgbClr val="C00000"/>
                </a:solidFill>
              </a:rPr>
              <a:t> </a:t>
            </a:r>
            <a:r>
              <a:rPr lang="en-US" b="1" dirty="0">
                <a:solidFill>
                  <a:srgbClr val="C00000"/>
                </a:solidFill>
              </a:rPr>
              <a:t>= 0.</a:t>
            </a:r>
            <a:r>
              <a:rPr lang="ru-RU" b="1" dirty="0">
                <a:solidFill>
                  <a:srgbClr val="C00000"/>
                </a:solidFill>
              </a:rPr>
              <a:t>4</a:t>
            </a:r>
            <a:r>
              <a:rPr lang="en-US" b="1" dirty="0">
                <a:solidFill>
                  <a:srgbClr val="C00000"/>
                </a:solidFill>
              </a:rPr>
              <a:t> mg/cm</a:t>
            </a:r>
            <a:r>
              <a:rPr lang="en-US" sz="2000" b="1" baseline="30000" dirty="0">
                <a:solidFill>
                  <a:srgbClr val="C00000"/>
                </a:solidFill>
              </a:rPr>
              <a:t>2</a:t>
            </a:r>
            <a:r>
              <a:rPr lang="en-US" b="1" dirty="0">
                <a:solidFill>
                  <a:prstClr val="black"/>
                </a:solidFill>
              </a:rPr>
              <a:t>, </a:t>
            </a:r>
            <a:r>
              <a:rPr lang="en-US" sz="2000" b="1" dirty="0">
                <a:solidFill>
                  <a:prstClr val="black"/>
                </a:solidFill>
                <a:latin typeface="Arial" charset="0"/>
                <a:sym typeface="Symbol"/>
              </a:rPr>
              <a:t></a:t>
            </a:r>
            <a:r>
              <a:rPr lang="en-US" sz="2000" b="1" baseline="-25000" dirty="0" err="1">
                <a:solidFill>
                  <a:prstClr val="black"/>
                </a:solidFill>
              </a:rPr>
              <a:t>coll</a:t>
            </a:r>
            <a:r>
              <a:rPr lang="en-US" sz="2000" b="1" baseline="-25000" dirty="0">
                <a:solidFill>
                  <a:prstClr val="black"/>
                </a:solidFill>
              </a:rPr>
              <a:t> </a:t>
            </a:r>
            <a:r>
              <a:rPr lang="en-US" b="1" dirty="0">
                <a:solidFill>
                  <a:prstClr val="black"/>
                </a:solidFill>
              </a:rPr>
              <a:t>= 0.7+, </a:t>
            </a:r>
            <a:r>
              <a:rPr lang="en-US" b="1" dirty="0" err="1">
                <a:solidFill>
                  <a:srgbClr val="C00000"/>
                </a:solidFill>
              </a:rPr>
              <a:t>I</a:t>
            </a:r>
            <a:r>
              <a:rPr lang="en-US" sz="2000" b="1" baseline="-25000" dirty="0" err="1">
                <a:solidFill>
                  <a:srgbClr val="C00000"/>
                </a:solidFill>
              </a:rPr>
              <a:t>beam</a:t>
            </a:r>
            <a:r>
              <a:rPr lang="en-US" sz="2000" b="1" baseline="-25000" dirty="0">
                <a:solidFill>
                  <a:srgbClr val="C00000"/>
                </a:solidFill>
              </a:rPr>
              <a:t> </a:t>
            </a:r>
            <a:r>
              <a:rPr lang="en-US" b="1" dirty="0">
                <a:solidFill>
                  <a:srgbClr val="C00000"/>
                </a:solidFill>
              </a:rPr>
              <a:t>= </a:t>
            </a:r>
            <a:r>
              <a:rPr lang="ru-RU" b="1" dirty="0">
                <a:solidFill>
                  <a:srgbClr val="C00000"/>
                </a:solidFill>
              </a:rPr>
              <a:t>3</a:t>
            </a:r>
            <a:r>
              <a:rPr lang="en-US" b="1" dirty="0">
                <a:solidFill>
                  <a:srgbClr val="C00000"/>
                </a:solidFill>
              </a:rPr>
              <a:t> </a:t>
            </a:r>
            <a:r>
              <a:rPr lang="en-US" b="1" dirty="0" err="1">
                <a:solidFill>
                  <a:srgbClr val="C00000"/>
                </a:solidFill>
              </a:rPr>
              <a:t>p</a:t>
            </a:r>
            <a:r>
              <a:rPr lang="en-US" b="1" dirty="0" err="1">
                <a:solidFill>
                  <a:srgbClr val="C00000"/>
                </a:solidFill>
                <a:latin typeface="Symbol" pitchFamily="18" charset="2"/>
              </a:rPr>
              <a:t>m</a:t>
            </a:r>
            <a:r>
              <a:rPr lang="en-US" b="1" dirty="0" err="1">
                <a:solidFill>
                  <a:srgbClr val="C00000"/>
                </a:solidFill>
              </a:rPr>
              <a:t>A</a:t>
            </a:r>
            <a:r>
              <a:rPr lang="en-US" b="1" dirty="0">
                <a:solidFill>
                  <a:srgbClr val="C00000"/>
                </a:solidFill>
              </a:rPr>
              <a:t> </a:t>
            </a:r>
            <a:r>
              <a:rPr lang="en-US" b="1" dirty="0">
                <a:solidFill>
                  <a:prstClr val="black"/>
                </a:solidFill>
                <a:sym typeface="Symbol"/>
              </a:rPr>
              <a:t> 1 event per month</a:t>
            </a:r>
            <a:endParaRPr lang="ru-RU" sz="2000" b="1" kern="0" dirty="0">
              <a:solidFill>
                <a:prstClr val="black"/>
              </a:solidFill>
              <a:effectLst>
                <a:outerShdw blurRad="38100" dist="38100" dir="2700000" algn="tl">
                  <a:srgbClr val="000000">
                    <a:alpha val="43137"/>
                  </a:srgbClr>
                </a:outerShdw>
              </a:effectLst>
              <a:cs typeface="Calibri" pitchFamily="34" charset="0"/>
            </a:endParaRPr>
          </a:p>
        </p:txBody>
      </p:sp>
    </p:spTree>
    <p:extLst>
      <p:ext uri="{BB962C8B-B14F-4D97-AF65-F5344CB8AC3E}">
        <p14:creationId xmlns:p14="http://schemas.microsoft.com/office/powerpoint/2010/main" val="1919926379"/>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6" y="845907"/>
            <a:ext cx="8928992" cy="5905990"/>
          </a:xfrm>
          <a:prstGeom prst="rect">
            <a:avLst/>
          </a:prstGeom>
        </p:spPr>
      </p:pic>
      <p:grpSp>
        <p:nvGrpSpPr>
          <p:cNvPr id="6" name="Группа 5"/>
          <p:cNvGrpSpPr/>
          <p:nvPr/>
        </p:nvGrpSpPr>
        <p:grpSpPr>
          <a:xfrm>
            <a:off x="6293079" y="802289"/>
            <a:ext cx="3613042" cy="572842"/>
            <a:chOff x="6612639" y="1019894"/>
            <a:chExt cx="3036978" cy="572842"/>
          </a:xfrm>
        </p:grpSpPr>
        <p:sp>
          <p:nvSpPr>
            <p:cNvPr id="4" name="TextBox 3"/>
            <p:cNvSpPr txBox="1"/>
            <p:nvPr/>
          </p:nvSpPr>
          <p:spPr>
            <a:xfrm>
              <a:off x="7404727" y="1019894"/>
              <a:ext cx="2244890" cy="523220"/>
            </a:xfrm>
            <a:prstGeom prst="rect">
              <a:avLst/>
            </a:prstGeom>
            <a:noFill/>
          </p:spPr>
          <p:txBody>
            <a:bodyPr wrap="square" rtlCol="0">
              <a:spAutoFit/>
            </a:bodyPr>
            <a:lstStyle/>
            <a:p>
              <a:r>
                <a:rPr lang="en-US" sz="2800" b="1" dirty="0">
                  <a:solidFill>
                    <a:srgbClr val="7030A0"/>
                  </a:solidFill>
                </a:rPr>
                <a:t>Ti, Cr, Ni, Fe ?</a:t>
              </a:r>
              <a:endParaRPr lang="ru-RU" sz="2800" b="1" dirty="0">
                <a:solidFill>
                  <a:srgbClr val="7030A0"/>
                </a:solidFill>
              </a:endParaRPr>
            </a:p>
          </p:txBody>
        </p:sp>
        <p:sp>
          <p:nvSpPr>
            <p:cNvPr id="5" name="Стрелка вправо с вырезом 4"/>
            <p:cNvSpPr/>
            <p:nvPr/>
          </p:nvSpPr>
          <p:spPr>
            <a:xfrm>
              <a:off x="6612639" y="1052736"/>
              <a:ext cx="792088" cy="540000"/>
            </a:xfrm>
            <a:prstGeom prst="notched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solidFill>
                  <a:prstClr val="white"/>
                </a:solidFill>
              </a:endParaRPr>
            </a:p>
          </p:txBody>
        </p:sp>
      </p:grpSp>
      <p:sp>
        <p:nvSpPr>
          <p:cNvPr id="7" name="TextBox 6"/>
          <p:cNvSpPr txBox="1"/>
          <p:nvPr/>
        </p:nvSpPr>
        <p:spPr>
          <a:xfrm>
            <a:off x="2083800" y="845907"/>
            <a:ext cx="403244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b="1" dirty="0">
                <a:solidFill>
                  <a:srgbClr val="7030A0"/>
                </a:solidFill>
                <a:effectLst>
                  <a:outerShdw blurRad="38100" dist="38100" dir="2700000" algn="tl">
                    <a:srgbClr val="000000">
                      <a:alpha val="43137"/>
                    </a:srgbClr>
                  </a:outerShdw>
                </a:effectLst>
              </a:rPr>
              <a:t>What is the next step?</a:t>
            </a:r>
            <a:endParaRPr lang="ru-RU" sz="2800" b="1" dirty="0">
              <a:solidFill>
                <a:srgbClr val="7030A0"/>
              </a:solidFill>
              <a:effectLst>
                <a:outerShdw blurRad="38100" dist="38100" dir="2700000" algn="tl">
                  <a:srgbClr val="000000">
                    <a:alpha val="43137"/>
                  </a:srgbClr>
                </a:outerShdw>
              </a:effectLst>
            </a:endParaRPr>
          </a:p>
        </p:txBody>
      </p:sp>
      <p:grpSp>
        <p:nvGrpSpPr>
          <p:cNvPr id="15" name="Группа 14"/>
          <p:cNvGrpSpPr/>
          <p:nvPr/>
        </p:nvGrpSpPr>
        <p:grpSpPr>
          <a:xfrm>
            <a:off x="8662665" y="881591"/>
            <a:ext cx="1615605" cy="2768224"/>
            <a:chOff x="7164288" y="1052736"/>
            <a:chExt cx="1615605" cy="2768224"/>
          </a:xfrm>
        </p:grpSpPr>
        <p:sp>
          <p:nvSpPr>
            <p:cNvPr id="11" name="TextBox 10"/>
            <p:cNvSpPr txBox="1"/>
            <p:nvPr/>
          </p:nvSpPr>
          <p:spPr>
            <a:xfrm>
              <a:off x="7164288" y="1052736"/>
              <a:ext cx="1055097" cy="400110"/>
            </a:xfrm>
            <a:prstGeom prst="rect">
              <a:avLst/>
            </a:prstGeom>
            <a:noFill/>
          </p:spPr>
          <p:txBody>
            <a:bodyPr wrap="none" rtlCol="0">
              <a:spAutoFit/>
            </a:bodyPr>
            <a:lstStyle/>
            <a:p>
              <a:r>
                <a:rPr lang="en-US" sz="2000" b="1" dirty="0">
                  <a:solidFill>
                    <a:srgbClr val="C00000"/>
                  </a:solidFill>
                </a:rPr>
                <a:t>Z  =  120</a:t>
              </a:r>
            </a:p>
          </p:txBody>
        </p:sp>
        <p:sp>
          <p:nvSpPr>
            <p:cNvPr id="12" name="Прямоугольник 11"/>
            <p:cNvSpPr/>
            <p:nvPr/>
          </p:nvSpPr>
          <p:spPr>
            <a:xfrm>
              <a:off x="7164288" y="2852936"/>
              <a:ext cx="1055097" cy="400110"/>
            </a:xfrm>
            <a:prstGeom prst="rect">
              <a:avLst/>
            </a:prstGeom>
          </p:spPr>
          <p:txBody>
            <a:bodyPr wrap="none">
              <a:spAutoFit/>
            </a:bodyPr>
            <a:lstStyle/>
            <a:p>
              <a:r>
                <a:rPr lang="en-US" sz="2000" b="1" dirty="0">
                  <a:solidFill>
                    <a:srgbClr val="C00000"/>
                  </a:solidFill>
                </a:rPr>
                <a:t>Z  =  114</a:t>
              </a:r>
              <a:endParaRPr lang="ru-RU" sz="2000" b="1" dirty="0">
                <a:solidFill>
                  <a:srgbClr val="C00000"/>
                </a:solidFill>
              </a:endParaRPr>
            </a:p>
          </p:txBody>
        </p:sp>
        <p:sp>
          <p:nvSpPr>
            <p:cNvPr id="14" name="Прямоугольник 13"/>
            <p:cNvSpPr/>
            <p:nvPr/>
          </p:nvSpPr>
          <p:spPr>
            <a:xfrm>
              <a:off x="8282641" y="3482406"/>
              <a:ext cx="497252" cy="338554"/>
            </a:xfrm>
            <a:prstGeom prst="rect">
              <a:avLst/>
            </a:prstGeom>
          </p:spPr>
          <p:txBody>
            <a:bodyPr wrap="none">
              <a:spAutoFit/>
            </a:bodyPr>
            <a:lstStyle/>
            <a:p>
              <a:r>
                <a:rPr lang="en-US" sz="1600" b="1" dirty="0">
                  <a:solidFill>
                    <a:srgbClr val="C00000"/>
                  </a:solidFill>
                </a:rPr>
                <a:t>184</a:t>
              </a:r>
            </a:p>
          </p:txBody>
        </p:sp>
      </p:grpSp>
      <p:grpSp>
        <p:nvGrpSpPr>
          <p:cNvPr id="30" name="Группа 29"/>
          <p:cNvGrpSpPr/>
          <p:nvPr/>
        </p:nvGrpSpPr>
        <p:grpSpPr>
          <a:xfrm>
            <a:off x="8664577" y="884639"/>
            <a:ext cx="1791050" cy="2418928"/>
            <a:chOff x="6957414" y="1070490"/>
            <a:chExt cx="1791050" cy="2418928"/>
          </a:xfrm>
        </p:grpSpPr>
        <p:cxnSp>
          <p:nvCxnSpPr>
            <p:cNvPr id="17" name="Прямая соединительная линия 16"/>
            <p:cNvCxnSpPr/>
            <p:nvPr/>
          </p:nvCxnSpPr>
          <p:spPr>
            <a:xfrm>
              <a:off x="6957414" y="32129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Прямая соединительная линия 18"/>
            <p:cNvCxnSpPr/>
            <p:nvPr/>
          </p:nvCxnSpPr>
          <p:spPr>
            <a:xfrm>
              <a:off x="6957414" y="285293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Прямая соединительная линия 21"/>
            <p:cNvCxnSpPr/>
            <p:nvPr/>
          </p:nvCxnSpPr>
          <p:spPr>
            <a:xfrm>
              <a:off x="6957414" y="1124744"/>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Прямая соединительная линия 22"/>
            <p:cNvCxnSpPr/>
            <p:nvPr/>
          </p:nvCxnSpPr>
          <p:spPr>
            <a:xfrm>
              <a:off x="6957414" y="1412776"/>
              <a:ext cx="179105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Прямая соединительная линия 23"/>
            <p:cNvCxnSpPr/>
            <p:nvPr/>
          </p:nvCxnSpPr>
          <p:spPr>
            <a:xfrm flipV="1">
              <a:off x="817240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cxnSp>
          <p:nvCxnSpPr>
            <p:cNvPr id="29" name="Прямая соединительная линия 28"/>
            <p:cNvCxnSpPr/>
            <p:nvPr/>
          </p:nvCxnSpPr>
          <p:spPr>
            <a:xfrm flipV="1">
              <a:off x="8532440" y="1070490"/>
              <a:ext cx="0" cy="2418928"/>
            </a:xfrm>
            <a:prstGeom prst="line">
              <a:avLst/>
            </a:prstGeom>
          </p:spPr>
          <p:style>
            <a:lnRef idx="3">
              <a:schemeClr val="accent6"/>
            </a:lnRef>
            <a:fillRef idx="0">
              <a:schemeClr val="accent6"/>
            </a:fillRef>
            <a:effectRef idx="2">
              <a:schemeClr val="accent6"/>
            </a:effectRef>
            <a:fontRef idx="minor">
              <a:schemeClr val="tx1"/>
            </a:fontRef>
          </p:style>
        </p:cxnSp>
      </p:grpSp>
      <p:sp>
        <p:nvSpPr>
          <p:cNvPr id="9" name="TextBox 8"/>
          <p:cNvSpPr txBox="1"/>
          <p:nvPr/>
        </p:nvSpPr>
        <p:spPr>
          <a:xfrm>
            <a:off x="3544292" y="4797152"/>
            <a:ext cx="6015811" cy="1077218"/>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a:defRPr/>
            </a:pPr>
            <a:r>
              <a:rPr lang="en-US" sz="3200" b="1" dirty="0">
                <a:solidFill>
                  <a:srgbClr val="0070C0"/>
                </a:solidFill>
                <a:cs typeface="Times New Roman" pitchFamily="18" charset="0"/>
              </a:rPr>
              <a:t>MNT reactions can be used to produce new neutron-rich SHE</a:t>
            </a:r>
          </a:p>
        </p:txBody>
      </p:sp>
      <p:sp>
        <p:nvSpPr>
          <p:cNvPr id="27" name="Заголовок 1"/>
          <p:cNvSpPr txBox="1">
            <a:spLocks/>
          </p:cNvSpPr>
          <p:nvPr/>
        </p:nvSpPr>
        <p:spPr>
          <a:xfrm>
            <a:off x="1524000" y="0"/>
            <a:ext cx="9144000" cy="728728"/>
          </a:xfrm>
          <a:prstGeom prst="rect">
            <a:avLst/>
          </a:prstGeom>
        </p:spPr>
        <p:txBody>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uClr>
                <a:srgbClr val="F14124">
                  <a:lumMod val="75000"/>
                </a:srgbClr>
              </a:buClr>
            </a:pPr>
            <a:r>
              <a:rPr lang="en-US" sz="3600" dirty="0">
                <a:solidFill>
                  <a:srgbClr val="B4DCFA">
                    <a:lumMod val="50000"/>
                  </a:srgbClr>
                </a:solidFill>
              </a:rPr>
              <a:t>Search for </a:t>
            </a:r>
            <a:r>
              <a:rPr lang="en-US" sz="3600" dirty="0" err="1">
                <a:solidFill>
                  <a:srgbClr val="B4DCFA">
                    <a:lumMod val="50000"/>
                  </a:srgbClr>
                </a:solidFill>
              </a:rPr>
              <a:t>superheavies</a:t>
            </a:r>
            <a:endParaRPr lang="en-US" sz="3600" dirty="0">
              <a:solidFill>
                <a:srgbClr val="B4DCFA">
                  <a:lumMod val="50000"/>
                </a:srgbClr>
              </a:solidFill>
            </a:endParaRPr>
          </a:p>
        </p:txBody>
      </p:sp>
      <p:sp>
        <p:nvSpPr>
          <p:cNvPr id="8" name="TextBox 7"/>
          <p:cNvSpPr txBox="1"/>
          <p:nvPr/>
        </p:nvSpPr>
        <p:spPr>
          <a:xfrm>
            <a:off x="2182464" y="1943660"/>
            <a:ext cx="6937874"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800" b="1" dirty="0">
                <a:solidFill>
                  <a:srgbClr val="C00000"/>
                </a:solidFill>
                <a:effectLst>
                  <a:outerShdw blurRad="38100" dist="38100" dir="2700000" algn="tl">
                    <a:srgbClr val="000000">
                      <a:alpha val="43137"/>
                    </a:srgbClr>
                  </a:outerShdw>
                </a:effectLst>
              </a:rPr>
              <a:t>Still far from the “island of stability” !!!</a:t>
            </a:r>
          </a:p>
          <a:p>
            <a:pPr algn="just"/>
            <a:r>
              <a:rPr lang="en-US" sz="2800" b="1" dirty="0">
                <a:solidFill>
                  <a:schemeClr val="accent6">
                    <a:lumMod val="75000"/>
                  </a:schemeClr>
                </a:solidFill>
              </a:rPr>
              <a:t>The limitation to form more neutron-rich superheavy nuclei by complete fusion reactions with stable beams triggers the search for other SHE production approaches.</a:t>
            </a:r>
            <a:endParaRPr lang="ru-RU" sz="2800" b="1" dirty="0">
              <a:solidFill>
                <a:schemeClr val="accent6">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523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5560" y="1124744"/>
            <a:ext cx="8064896" cy="4360168"/>
          </a:xfrm>
          <a:prstGeom prst="rect">
            <a:avLst/>
          </a:prstGeom>
          <a:noFill/>
        </p:spPr>
        <p:txBody>
          <a:bodyPr wrap="square" rtlCol="0">
            <a:spAutoFit/>
          </a:bodyPr>
          <a:lstStyle/>
          <a:p>
            <a:endParaRPr lang="en-US" sz="3200" baseline="30000" dirty="0"/>
          </a:p>
          <a:p>
            <a:pPr algn="ctr"/>
            <a:r>
              <a:rPr lang="ru-RU" sz="3200" b="1" baseline="30000" dirty="0">
                <a:solidFill>
                  <a:srgbClr val="FF0000"/>
                </a:solidFill>
              </a:rPr>
              <a:t>238</a:t>
            </a:r>
            <a:r>
              <a:rPr lang="en-US" sz="3200" b="1" dirty="0">
                <a:solidFill>
                  <a:srgbClr val="FF0000"/>
                </a:solidFill>
              </a:rPr>
              <a:t>U+</a:t>
            </a:r>
            <a:r>
              <a:rPr lang="en-US" sz="3200" b="1" baseline="30000" dirty="0">
                <a:solidFill>
                  <a:srgbClr val="FF0000"/>
                </a:solidFill>
              </a:rPr>
              <a:t>238</a:t>
            </a:r>
            <a:r>
              <a:rPr lang="en-US" sz="3200" b="1" dirty="0">
                <a:solidFill>
                  <a:srgbClr val="FF0000"/>
                </a:solidFill>
              </a:rPr>
              <a:t>U</a:t>
            </a:r>
            <a:r>
              <a:rPr lang="en-US" sz="3200" b="1" dirty="0">
                <a:solidFill>
                  <a:srgbClr val="FF0000"/>
                </a:solidFill>
                <a:sym typeface="Symbol"/>
              </a:rPr>
              <a:t></a:t>
            </a:r>
            <a:r>
              <a:rPr lang="en-US" sz="3200" b="1" baseline="30000" dirty="0">
                <a:solidFill>
                  <a:srgbClr val="FF0000"/>
                </a:solidFill>
                <a:sym typeface="Symbol"/>
              </a:rPr>
              <a:t>208</a:t>
            </a:r>
            <a:r>
              <a:rPr lang="en-US" sz="3200" b="1" dirty="0">
                <a:solidFill>
                  <a:srgbClr val="FF0000"/>
                </a:solidFill>
                <a:sym typeface="Symbol"/>
              </a:rPr>
              <a:t>Pb*+</a:t>
            </a:r>
            <a:r>
              <a:rPr lang="en-US" sz="3200" b="1" baseline="30000" dirty="0">
                <a:solidFill>
                  <a:srgbClr val="FF0000"/>
                </a:solidFill>
                <a:sym typeface="Symbol"/>
              </a:rPr>
              <a:t>268</a:t>
            </a:r>
            <a:r>
              <a:rPr lang="en-US" sz="3200" b="1" dirty="0">
                <a:solidFill>
                  <a:srgbClr val="FF0000"/>
                </a:solidFill>
                <a:sym typeface="Symbol"/>
              </a:rPr>
              <a:t>No* </a:t>
            </a:r>
            <a:endParaRPr lang="ru-RU" sz="3200" b="1" dirty="0">
              <a:solidFill>
                <a:srgbClr val="FF0000"/>
              </a:solidFill>
              <a:sym typeface="Symbol"/>
            </a:endParaRPr>
          </a:p>
          <a:p>
            <a:pPr algn="ctr"/>
            <a:r>
              <a:rPr lang="en-US" sz="3200" dirty="0">
                <a:sym typeface="Symbol"/>
              </a:rPr>
              <a:t>Cross section of</a:t>
            </a:r>
            <a:r>
              <a:rPr lang="ru-RU" sz="3200" dirty="0">
                <a:sym typeface="Symbol"/>
              </a:rPr>
              <a:t> </a:t>
            </a:r>
            <a:r>
              <a:rPr lang="en-US" sz="3200" dirty="0">
                <a:sym typeface="Symbol"/>
              </a:rPr>
              <a:t>No after </a:t>
            </a:r>
            <a:r>
              <a:rPr lang="en-US" sz="3200" dirty="0" err="1">
                <a:sym typeface="Symbol"/>
              </a:rPr>
              <a:t>deexcitation</a:t>
            </a:r>
            <a:r>
              <a:rPr lang="en-US" sz="3200" dirty="0">
                <a:sym typeface="Symbol"/>
              </a:rPr>
              <a:t> </a:t>
            </a:r>
            <a:endParaRPr lang="ru-RU" sz="3200" dirty="0">
              <a:sym typeface="Symbol"/>
            </a:endParaRPr>
          </a:p>
          <a:p>
            <a:pPr algn="ctr"/>
            <a:r>
              <a:rPr lang="el-GR" sz="3200" dirty="0">
                <a:sym typeface="Symbol"/>
              </a:rPr>
              <a:t>σ</a:t>
            </a:r>
            <a:r>
              <a:rPr lang="en-US" sz="3200" dirty="0">
                <a:sym typeface="Symbol"/>
              </a:rPr>
              <a:t>10</a:t>
            </a:r>
            <a:r>
              <a:rPr lang="en-US" sz="3200" baseline="30000" dirty="0">
                <a:sym typeface="Symbol"/>
              </a:rPr>
              <a:t>-7</a:t>
            </a:r>
            <a:r>
              <a:rPr lang="en-US" sz="3200" dirty="0">
                <a:sym typeface="Symbol"/>
              </a:rPr>
              <a:t>mb</a:t>
            </a:r>
          </a:p>
          <a:p>
            <a:pPr algn="ctr"/>
            <a:endParaRPr lang="en-US" sz="3200" dirty="0">
              <a:sym typeface="Symbol"/>
            </a:endParaRPr>
          </a:p>
          <a:p>
            <a:pPr algn="ctr"/>
            <a:r>
              <a:rPr lang="ru-RU" sz="3200" b="1" baseline="30000" dirty="0">
                <a:solidFill>
                  <a:srgbClr val="FF0000"/>
                </a:solidFill>
              </a:rPr>
              <a:t>238</a:t>
            </a:r>
            <a:r>
              <a:rPr lang="en-US" sz="3200" b="1" dirty="0">
                <a:solidFill>
                  <a:srgbClr val="FF0000"/>
                </a:solidFill>
              </a:rPr>
              <a:t>U+</a:t>
            </a:r>
            <a:r>
              <a:rPr lang="en-US" sz="3200" b="1" baseline="30000" dirty="0">
                <a:solidFill>
                  <a:srgbClr val="FF0000"/>
                </a:solidFill>
              </a:rPr>
              <a:t>238</a:t>
            </a:r>
            <a:r>
              <a:rPr lang="en-US" sz="3200" b="1" dirty="0">
                <a:solidFill>
                  <a:srgbClr val="FF0000"/>
                </a:solidFill>
              </a:rPr>
              <a:t>U</a:t>
            </a:r>
            <a:r>
              <a:rPr lang="en-US" sz="3200" b="1" dirty="0">
                <a:solidFill>
                  <a:srgbClr val="FF0000"/>
                </a:solidFill>
                <a:sym typeface="Symbol"/>
              </a:rPr>
              <a:t></a:t>
            </a:r>
            <a:r>
              <a:rPr lang="en-US" sz="3200" b="1" baseline="30000" dirty="0">
                <a:solidFill>
                  <a:srgbClr val="FF0000"/>
                </a:solidFill>
                <a:sym typeface="Symbol"/>
              </a:rPr>
              <a:t>208</a:t>
            </a:r>
            <a:r>
              <a:rPr lang="en-US" sz="3200" b="1" dirty="0">
                <a:solidFill>
                  <a:srgbClr val="FF0000"/>
                </a:solidFill>
                <a:sym typeface="Symbol"/>
              </a:rPr>
              <a:t>Pb*+</a:t>
            </a:r>
            <a:r>
              <a:rPr lang="en-US" sz="3200" b="1" baseline="30000" dirty="0">
                <a:solidFill>
                  <a:srgbClr val="FF0000"/>
                </a:solidFill>
                <a:sym typeface="Symbol"/>
              </a:rPr>
              <a:t>268</a:t>
            </a:r>
            <a:r>
              <a:rPr lang="en-US" sz="3200" b="1" dirty="0">
                <a:solidFill>
                  <a:srgbClr val="FF0000"/>
                </a:solidFill>
                <a:sym typeface="Symbol"/>
              </a:rPr>
              <a:t>No*  </a:t>
            </a:r>
            <a:r>
              <a:rPr lang="en-US" sz="3200" b="1" baseline="30000" dirty="0">
                <a:solidFill>
                  <a:srgbClr val="FF0000"/>
                </a:solidFill>
                <a:sym typeface="Symbol"/>
              </a:rPr>
              <a:t>208</a:t>
            </a:r>
            <a:r>
              <a:rPr lang="en-US" sz="3200" b="1" dirty="0">
                <a:solidFill>
                  <a:srgbClr val="FF0000"/>
                </a:solidFill>
                <a:sym typeface="Symbol"/>
              </a:rPr>
              <a:t>Pb* +</a:t>
            </a:r>
            <a:r>
              <a:rPr lang="en-US" sz="3200" b="1" i="1" dirty="0">
                <a:solidFill>
                  <a:srgbClr val="FF0000"/>
                </a:solidFill>
                <a:sym typeface="Symbol"/>
              </a:rPr>
              <a:t>ff</a:t>
            </a:r>
            <a:r>
              <a:rPr lang="en-US" sz="3200" b="1" dirty="0">
                <a:solidFill>
                  <a:srgbClr val="FF0000"/>
                </a:solidFill>
                <a:sym typeface="Symbol"/>
              </a:rPr>
              <a:t>1+</a:t>
            </a:r>
            <a:r>
              <a:rPr lang="en-US" sz="3200" b="1" i="1" dirty="0">
                <a:solidFill>
                  <a:srgbClr val="FF0000"/>
                </a:solidFill>
                <a:sym typeface="Symbol"/>
              </a:rPr>
              <a:t>ff</a:t>
            </a:r>
            <a:r>
              <a:rPr lang="en-US" sz="3200" b="1" dirty="0">
                <a:solidFill>
                  <a:srgbClr val="FF0000"/>
                </a:solidFill>
                <a:sym typeface="Symbol"/>
              </a:rPr>
              <a:t>2</a:t>
            </a:r>
            <a:endParaRPr lang="ru-RU" sz="3200" b="1" dirty="0">
              <a:solidFill>
                <a:srgbClr val="FF0000"/>
              </a:solidFill>
              <a:sym typeface="Symbol"/>
            </a:endParaRPr>
          </a:p>
          <a:p>
            <a:pPr algn="ctr"/>
            <a:r>
              <a:rPr lang="en-US" sz="3200" dirty="0">
                <a:sym typeface="Symbol"/>
              </a:rPr>
              <a:t>Primary formation cross section of</a:t>
            </a:r>
            <a:r>
              <a:rPr lang="ru-RU" sz="3200" dirty="0">
                <a:sym typeface="Symbol"/>
              </a:rPr>
              <a:t> </a:t>
            </a:r>
            <a:r>
              <a:rPr lang="en-US" sz="3200" dirty="0">
                <a:sym typeface="Symbol"/>
              </a:rPr>
              <a:t>No </a:t>
            </a:r>
            <a:r>
              <a:rPr lang="el-GR" sz="3200" dirty="0">
                <a:sym typeface="Symbol"/>
              </a:rPr>
              <a:t>σ</a:t>
            </a:r>
            <a:r>
              <a:rPr lang="en-US" sz="3200" dirty="0">
                <a:sym typeface="Symbol"/>
              </a:rPr>
              <a:t>10</a:t>
            </a:r>
            <a:r>
              <a:rPr lang="en-US" sz="3200" baseline="30000" dirty="0">
                <a:sym typeface="Symbol"/>
              </a:rPr>
              <a:t> </a:t>
            </a:r>
            <a:r>
              <a:rPr lang="en-US" sz="3200" dirty="0" err="1">
                <a:sym typeface="Symbol"/>
              </a:rPr>
              <a:t>mb</a:t>
            </a:r>
            <a:endParaRPr lang="en-US" sz="3200" dirty="0">
              <a:sym typeface="Symbol"/>
            </a:endParaRPr>
          </a:p>
          <a:p>
            <a:pPr algn="ctr"/>
            <a:endParaRPr lang="ru-RU" sz="3200" dirty="0"/>
          </a:p>
          <a:p>
            <a:endParaRPr lang="ru-RU" sz="3200" dirty="0"/>
          </a:p>
        </p:txBody>
      </p:sp>
    </p:spTree>
    <p:extLst>
      <p:ext uri="{BB962C8B-B14F-4D97-AF65-F5344CB8AC3E}">
        <p14:creationId xmlns:p14="http://schemas.microsoft.com/office/powerpoint/2010/main" val="22062424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151784" y="703558"/>
            <a:ext cx="3600400" cy="4730653"/>
          </a:xfrm>
          <a:prstGeom prst="rect">
            <a:avLst/>
          </a:prstGeom>
          <a:solidFill>
            <a:srgbClr val="99E1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white"/>
              </a:solidFill>
            </a:endParaRPr>
          </a:p>
        </p:txBody>
      </p:sp>
      <p:sp>
        <p:nvSpPr>
          <p:cNvPr id="2" name="Заголовок 1"/>
          <p:cNvSpPr>
            <a:spLocks noGrp="1"/>
          </p:cNvSpPr>
          <p:nvPr>
            <p:ph type="title"/>
          </p:nvPr>
        </p:nvSpPr>
        <p:spPr>
          <a:xfrm>
            <a:off x="1775520" y="777988"/>
            <a:ext cx="2304256" cy="706797"/>
          </a:xfrm>
        </p:spPr>
        <p:txBody>
          <a:bodyPr>
            <a:noAutofit/>
          </a:bodyPr>
          <a:lstStyle/>
          <a:p>
            <a:pPr algn="ctr">
              <a:lnSpc>
                <a:spcPct val="100000"/>
              </a:lnSpc>
            </a:pPr>
            <a:r>
              <a:rPr lang="en-US" sz="2200" b="1" baseline="30000" dirty="0">
                <a:ln w="10541" cmpd="sng">
                  <a:solidFill>
                    <a:schemeClr val="accent1">
                      <a:shade val="88000"/>
                      <a:satMod val="110000"/>
                    </a:schemeClr>
                  </a:solidFill>
                  <a:prstDash val="solid"/>
                </a:ln>
                <a:solidFill>
                  <a:schemeClr val="accent6">
                    <a:lumMod val="50000"/>
                  </a:schemeClr>
                </a:solidFill>
              </a:rPr>
              <a:t>48</a:t>
            </a:r>
            <a:r>
              <a:rPr lang="en-US" sz="2200" b="1" dirty="0">
                <a:ln w="10541" cmpd="sng">
                  <a:solidFill>
                    <a:schemeClr val="accent1">
                      <a:shade val="88000"/>
                      <a:satMod val="110000"/>
                    </a:schemeClr>
                  </a:solidFill>
                  <a:prstDash val="solid"/>
                </a:ln>
                <a:solidFill>
                  <a:schemeClr val="accent6">
                    <a:lumMod val="50000"/>
                  </a:schemeClr>
                </a:solidFill>
              </a:rPr>
              <a:t>Ca + </a:t>
            </a:r>
            <a:r>
              <a:rPr lang="en-US" sz="2200" b="1" baseline="30000" dirty="0">
                <a:ln w="10541" cmpd="sng">
                  <a:solidFill>
                    <a:schemeClr val="accent1">
                      <a:shade val="88000"/>
                      <a:satMod val="110000"/>
                    </a:schemeClr>
                  </a:solidFill>
                  <a:prstDash val="solid"/>
                </a:ln>
                <a:solidFill>
                  <a:schemeClr val="accent6">
                    <a:lumMod val="50000"/>
                  </a:schemeClr>
                </a:solidFill>
              </a:rPr>
              <a:t>248</a:t>
            </a:r>
            <a:r>
              <a:rPr lang="en-US" sz="2200" b="1" dirty="0">
                <a:ln w="10541" cmpd="sng">
                  <a:solidFill>
                    <a:schemeClr val="accent1">
                      <a:shade val="88000"/>
                      <a:satMod val="110000"/>
                    </a:schemeClr>
                  </a:solidFill>
                  <a:prstDash val="solid"/>
                </a:ln>
                <a:solidFill>
                  <a:schemeClr val="accent6">
                    <a:lumMod val="50000"/>
                  </a:schemeClr>
                </a:solidFill>
              </a:rPr>
              <a:t>Cm </a:t>
            </a:r>
            <a:br>
              <a:rPr lang="en-US" sz="2200" b="1" dirty="0">
                <a:ln w="10541" cmpd="sng">
                  <a:solidFill>
                    <a:schemeClr val="accent1">
                      <a:shade val="88000"/>
                      <a:satMod val="110000"/>
                    </a:schemeClr>
                  </a:solidFill>
                  <a:prstDash val="solid"/>
                </a:ln>
                <a:solidFill>
                  <a:schemeClr val="accent6">
                    <a:lumMod val="50000"/>
                  </a:schemeClr>
                </a:solidFill>
              </a:rPr>
            </a:br>
            <a:r>
              <a:rPr lang="en-US" sz="2200" b="1" dirty="0">
                <a:ln w="10541" cmpd="sng">
                  <a:solidFill>
                    <a:schemeClr val="accent1">
                      <a:shade val="88000"/>
                      <a:satMod val="110000"/>
                    </a:schemeClr>
                  </a:solidFill>
                  <a:prstDash val="solid"/>
                </a:ln>
                <a:solidFill>
                  <a:schemeClr val="accent6">
                    <a:lumMod val="50000"/>
                  </a:schemeClr>
                </a:solidFill>
              </a:rPr>
              <a:t>( </a:t>
            </a:r>
            <a:r>
              <a:rPr lang="en-US" sz="2200" b="1" dirty="0" err="1">
                <a:ln w="10541" cmpd="sng">
                  <a:solidFill>
                    <a:schemeClr val="accent1">
                      <a:shade val="88000"/>
                      <a:satMod val="110000"/>
                    </a:schemeClr>
                  </a:solidFill>
                  <a:prstDash val="solid"/>
                </a:ln>
                <a:solidFill>
                  <a:schemeClr val="accent6">
                    <a:lumMod val="50000"/>
                  </a:schemeClr>
                </a:solidFill>
              </a:rPr>
              <a:t>E</a:t>
            </a:r>
            <a:r>
              <a:rPr lang="en-US" sz="2200" b="1" baseline="-25000" dirty="0" err="1">
                <a:ln w="10541" cmpd="sng">
                  <a:solidFill>
                    <a:schemeClr val="accent1">
                      <a:shade val="88000"/>
                      <a:satMod val="110000"/>
                    </a:schemeClr>
                  </a:solidFill>
                  <a:prstDash val="solid"/>
                </a:ln>
                <a:solidFill>
                  <a:schemeClr val="accent6">
                    <a:lumMod val="50000"/>
                  </a:schemeClr>
                </a:solidFill>
              </a:rPr>
              <a:t>c.m</a:t>
            </a:r>
            <a:r>
              <a:rPr lang="en-US" sz="2200" b="1" baseline="-25000" dirty="0">
                <a:ln w="10541" cmpd="sng">
                  <a:solidFill>
                    <a:schemeClr val="accent1">
                      <a:shade val="88000"/>
                      <a:satMod val="110000"/>
                    </a:schemeClr>
                  </a:solidFill>
                  <a:prstDash val="solid"/>
                </a:ln>
                <a:solidFill>
                  <a:schemeClr val="accent6">
                    <a:lumMod val="50000"/>
                  </a:schemeClr>
                </a:solidFill>
              </a:rPr>
              <a:t>.</a:t>
            </a:r>
            <a:r>
              <a:rPr lang="en-US" sz="2200" b="1" dirty="0">
                <a:ln w="10541" cmpd="sng">
                  <a:solidFill>
                    <a:schemeClr val="accent1">
                      <a:shade val="88000"/>
                      <a:satMod val="110000"/>
                    </a:schemeClr>
                  </a:solidFill>
                  <a:prstDash val="solid"/>
                </a:ln>
                <a:solidFill>
                  <a:schemeClr val="accent6">
                    <a:lumMod val="50000"/>
                  </a:schemeClr>
                </a:solidFill>
              </a:rPr>
              <a:t>/E</a:t>
            </a:r>
            <a:r>
              <a:rPr lang="en-US" sz="2200" b="1" baseline="-25000" dirty="0">
                <a:ln w="10541" cmpd="sng">
                  <a:solidFill>
                    <a:schemeClr val="accent1">
                      <a:shade val="88000"/>
                      <a:satMod val="110000"/>
                    </a:schemeClr>
                  </a:solidFill>
                  <a:prstDash val="solid"/>
                </a:ln>
                <a:solidFill>
                  <a:schemeClr val="accent6">
                    <a:lumMod val="50000"/>
                  </a:schemeClr>
                </a:solidFill>
              </a:rPr>
              <a:t>B </a:t>
            </a:r>
            <a:r>
              <a:rPr lang="en-US" sz="2200" b="1" dirty="0">
                <a:ln w="10541" cmpd="sng">
                  <a:solidFill>
                    <a:schemeClr val="accent1">
                      <a:shade val="88000"/>
                      <a:satMod val="110000"/>
                    </a:schemeClr>
                  </a:solidFill>
                  <a:prstDash val="solid"/>
                </a:ln>
                <a:solidFill>
                  <a:schemeClr val="accent6">
                    <a:lumMod val="50000"/>
                  </a:schemeClr>
                </a:solidFill>
              </a:rPr>
              <a:t>= 1.00)</a:t>
            </a:r>
            <a:endParaRPr lang="ru-RU" sz="2200" b="1" dirty="0">
              <a:ln w="10541" cmpd="sng">
                <a:solidFill>
                  <a:schemeClr val="accent1">
                    <a:shade val="88000"/>
                    <a:satMod val="110000"/>
                  </a:schemeClr>
                </a:solidFill>
                <a:prstDash val="solid"/>
              </a:ln>
              <a:solidFill>
                <a:schemeClr val="accent6">
                  <a:lumMod val="50000"/>
                </a:schemeClr>
              </a:solidFill>
            </a:endParaRPr>
          </a:p>
        </p:txBody>
      </p:sp>
      <p:sp>
        <p:nvSpPr>
          <p:cNvPr id="8" name="Заголовок 1"/>
          <p:cNvSpPr txBox="1">
            <a:spLocks/>
          </p:cNvSpPr>
          <p:nvPr/>
        </p:nvSpPr>
        <p:spPr>
          <a:xfrm>
            <a:off x="8052743" y="777989"/>
            <a:ext cx="2376264" cy="674641"/>
          </a:xfrm>
          <a:prstGeom prst="rect">
            <a:avLst/>
          </a:prstGeom>
        </p:spPr>
        <p:txBody>
          <a:bodyPr vert="horz" lIns="91439" tIns="45719" rIns="91439" bIns="45719" rtlCol="0" anchor="ctr">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200" b="1" baseline="30000" dirty="0">
                <a:ln w="10541" cmpd="sng">
                  <a:solidFill>
                    <a:srgbClr val="5B9BD5">
                      <a:shade val="88000"/>
                      <a:satMod val="110000"/>
                    </a:srgbClr>
                  </a:solidFill>
                  <a:prstDash val="solid"/>
                </a:ln>
                <a:solidFill>
                  <a:srgbClr val="70AD47">
                    <a:lumMod val="50000"/>
                  </a:srgbClr>
                </a:solidFill>
              </a:rPr>
              <a:t>160</a:t>
            </a:r>
            <a:r>
              <a:rPr lang="en-US" sz="2200" b="1" dirty="0">
                <a:ln w="10541" cmpd="sng">
                  <a:solidFill>
                    <a:srgbClr val="5B9BD5">
                      <a:shade val="88000"/>
                      <a:satMod val="110000"/>
                    </a:srgbClr>
                  </a:solidFill>
                  <a:prstDash val="solid"/>
                </a:ln>
                <a:solidFill>
                  <a:srgbClr val="70AD47">
                    <a:lumMod val="50000"/>
                  </a:srgbClr>
                </a:solidFill>
              </a:rPr>
              <a:t>Gd + </a:t>
            </a:r>
            <a:r>
              <a:rPr lang="en-US" sz="2200" b="1" baseline="30000" dirty="0">
                <a:ln w="10541" cmpd="sng">
                  <a:solidFill>
                    <a:srgbClr val="5B9BD5">
                      <a:shade val="88000"/>
                      <a:satMod val="110000"/>
                    </a:srgbClr>
                  </a:solidFill>
                  <a:prstDash val="solid"/>
                </a:ln>
                <a:solidFill>
                  <a:srgbClr val="70AD47">
                    <a:lumMod val="50000"/>
                  </a:srgbClr>
                </a:solidFill>
              </a:rPr>
              <a:t>186</a:t>
            </a:r>
            <a:r>
              <a:rPr lang="en-US" sz="2200" b="1" dirty="0">
                <a:ln w="10541" cmpd="sng">
                  <a:solidFill>
                    <a:srgbClr val="5B9BD5">
                      <a:shade val="88000"/>
                      <a:satMod val="110000"/>
                    </a:srgbClr>
                  </a:solidFill>
                  <a:prstDash val="solid"/>
                </a:ln>
                <a:solidFill>
                  <a:srgbClr val="70AD47">
                    <a:lumMod val="50000"/>
                  </a:srgbClr>
                </a:solidFill>
              </a:rPr>
              <a:t>W </a:t>
            </a:r>
          </a:p>
          <a:p>
            <a:pPr algn="ctr">
              <a:lnSpc>
                <a:spcPct val="100000"/>
              </a:lnSpc>
            </a:pPr>
            <a:r>
              <a:rPr lang="en-US" sz="2200" b="1" dirty="0">
                <a:ln w="10541" cmpd="sng">
                  <a:solidFill>
                    <a:srgbClr val="5B9BD5">
                      <a:shade val="88000"/>
                      <a:satMod val="110000"/>
                    </a:srgbClr>
                  </a:solidFill>
                  <a:prstDash val="solid"/>
                </a:ln>
                <a:solidFill>
                  <a:srgbClr val="70AD47">
                    <a:lumMod val="50000"/>
                  </a:srgbClr>
                </a:solidFill>
              </a:rPr>
              <a:t>(</a:t>
            </a:r>
            <a:r>
              <a:rPr lang="en-US" sz="2200" b="1" dirty="0" err="1">
                <a:ln w="10541" cmpd="sng">
                  <a:solidFill>
                    <a:srgbClr val="5B9BD5">
                      <a:shade val="88000"/>
                      <a:satMod val="110000"/>
                    </a:srgbClr>
                  </a:solidFill>
                  <a:prstDash val="solid"/>
                </a:ln>
                <a:solidFill>
                  <a:srgbClr val="70AD47">
                    <a:lumMod val="50000"/>
                  </a:srgbClr>
                </a:solidFill>
              </a:rPr>
              <a:t>E</a:t>
            </a:r>
            <a:r>
              <a:rPr lang="en-US" sz="2200" b="1" baseline="-25000" dirty="0" err="1">
                <a:ln w="10541" cmpd="sng">
                  <a:solidFill>
                    <a:srgbClr val="5B9BD5">
                      <a:shade val="88000"/>
                      <a:satMod val="110000"/>
                    </a:srgbClr>
                  </a:solidFill>
                  <a:prstDash val="solid"/>
                </a:ln>
                <a:solidFill>
                  <a:srgbClr val="70AD47">
                    <a:lumMod val="50000"/>
                  </a:srgbClr>
                </a:solidFill>
              </a:rPr>
              <a:t>c.m</a:t>
            </a:r>
            <a:r>
              <a:rPr lang="en-US" sz="2200" b="1" baseline="-25000" dirty="0">
                <a:ln w="10541" cmpd="sng">
                  <a:solidFill>
                    <a:srgbClr val="5B9BD5">
                      <a:shade val="88000"/>
                      <a:satMod val="110000"/>
                    </a:srgbClr>
                  </a:solidFill>
                  <a:prstDash val="solid"/>
                </a:ln>
                <a:solidFill>
                  <a:srgbClr val="70AD47">
                    <a:lumMod val="50000"/>
                  </a:srgbClr>
                </a:solidFill>
              </a:rPr>
              <a:t>.</a:t>
            </a:r>
            <a:r>
              <a:rPr lang="en-US" sz="2200" b="1" dirty="0">
                <a:ln w="10541" cmpd="sng">
                  <a:solidFill>
                    <a:srgbClr val="5B9BD5">
                      <a:shade val="88000"/>
                      <a:satMod val="110000"/>
                    </a:srgbClr>
                  </a:solidFill>
                  <a:prstDash val="solid"/>
                </a:ln>
                <a:solidFill>
                  <a:srgbClr val="70AD47">
                    <a:lumMod val="50000"/>
                  </a:srgbClr>
                </a:solidFill>
              </a:rPr>
              <a:t>/E</a:t>
            </a:r>
            <a:r>
              <a:rPr lang="en-US" sz="2200" b="1" baseline="-25000" dirty="0">
                <a:ln w="10541" cmpd="sng">
                  <a:solidFill>
                    <a:srgbClr val="5B9BD5">
                      <a:shade val="88000"/>
                      <a:satMod val="110000"/>
                    </a:srgbClr>
                  </a:solidFill>
                  <a:prstDash val="solid"/>
                </a:ln>
                <a:solidFill>
                  <a:srgbClr val="70AD47">
                    <a:lumMod val="50000"/>
                  </a:srgbClr>
                </a:solidFill>
              </a:rPr>
              <a:t>B </a:t>
            </a:r>
            <a:r>
              <a:rPr lang="en-US" sz="2200" b="1" dirty="0">
                <a:ln w="10541" cmpd="sng">
                  <a:solidFill>
                    <a:srgbClr val="5B9BD5">
                      <a:shade val="88000"/>
                      <a:satMod val="110000"/>
                    </a:srgbClr>
                  </a:solidFill>
                  <a:prstDash val="solid"/>
                </a:ln>
                <a:solidFill>
                  <a:srgbClr val="70AD47">
                    <a:lumMod val="50000"/>
                  </a:srgbClr>
                </a:solidFill>
              </a:rPr>
              <a:t>= 1.01)</a:t>
            </a:r>
            <a:endParaRPr lang="ru-RU" sz="2200" b="1" dirty="0">
              <a:ln w="10541" cmpd="sng">
                <a:solidFill>
                  <a:srgbClr val="5B9BD5">
                    <a:shade val="88000"/>
                    <a:satMod val="110000"/>
                  </a:srgbClr>
                </a:solidFill>
                <a:prstDash val="solid"/>
              </a:ln>
              <a:solidFill>
                <a:srgbClr val="70AD47">
                  <a:lumMod val="50000"/>
                </a:srgbClr>
              </a:solidFill>
            </a:endParaRPr>
          </a:p>
        </p:txBody>
      </p:sp>
      <p:sp>
        <p:nvSpPr>
          <p:cNvPr id="4" name="Прямоугольник 3"/>
          <p:cNvSpPr/>
          <p:nvPr/>
        </p:nvSpPr>
        <p:spPr>
          <a:xfrm>
            <a:off x="4151784" y="46367"/>
            <a:ext cx="3600400" cy="584775"/>
          </a:xfrm>
          <a:prstGeom prst="rect">
            <a:avLst/>
          </a:prstGeom>
        </p:spPr>
        <p:txBody>
          <a:bodyPr wrap="square">
            <a:spAutoFit/>
          </a:bodyPr>
          <a:lstStyle/>
          <a:p>
            <a:pPr algn="ctr"/>
            <a:r>
              <a:rPr lang="en-US" sz="3200" b="1" dirty="0">
                <a:solidFill>
                  <a:srgbClr val="4472C4"/>
                </a:solidFill>
                <a:latin typeface="Trebuchet MS" panose="020B0603020202020204" pitchFamily="34" charset="0"/>
                <a:sym typeface="Symbol"/>
              </a:rPr>
              <a:t> </a:t>
            </a:r>
            <a:r>
              <a:rPr lang="en-US" sz="3200" b="1" dirty="0">
                <a:solidFill>
                  <a:srgbClr val="4472C4"/>
                </a:solidFill>
                <a:latin typeface="Trebuchet MS" panose="020B0603020202020204" pitchFamily="34" charset="0"/>
              </a:rPr>
              <a:t>Quasifission</a:t>
            </a:r>
            <a:r>
              <a:rPr lang="en-US" sz="3200" b="1" dirty="0">
                <a:solidFill>
                  <a:srgbClr val="4472C4"/>
                </a:solidFill>
                <a:latin typeface="Trebuchet MS" panose="020B0603020202020204" pitchFamily="34" charset="0"/>
                <a:sym typeface="Symbol"/>
              </a:rPr>
              <a:t> </a:t>
            </a:r>
            <a:endParaRPr lang="en-US" sz="3200" b="1" dirty="0">
              <a:solidFill>
                <a:srgbClr val="4472C4"/>
              </a:solidFill>
              <a:latin typeface="Trebuchet MS" panose="020B0603020202020204" pitchFamily="34" charset="0"/>
            </a:endParaRPr>
          </a:p>
        </p:txBody>
      </p:sp>
      <p:graphicFrame>
        <p:nvGraphicFramePr>
          <p:cNvPr id="5" name="Объект 4"/>
          <p:cNvGraphicFramePr>
            <a:graphicFrameLocks noChangeAspect="1"/>
          </p:cNvGraphicFramePr>
          <p:nvPr/>
        </p:nvGraphicFramePr>
        <p:xfrm>
          <a:off x="7977189" y="3411639"/>
          <a:ext cx="2405063" cy="2033587"/>
        </p:xfrm>
        <a:graphic>
          <a:graphicData uri="http://schemas.openxmlformats.org/presentationml/2006/ole">
            <mc:AlternateContent xmlns:mc="http://schemas.openxmlformats.org/markup-compatibility/2006">
              <mc:Choice xmlns:v="urn:schemas-microsoft-com:vml" Requires="v">
                <p:oleObj spid="_x0000_s6698" name="Graph" r:id="rId4" imgW="3031920" imgH="2562480" progId="Origin50.Graph">
                  <p:embed/>
                </p:oleObj>
              </mc:Choice>
              <mc:Fallback>
                <p:oleObj name="Graph" r:id="rId4" imgW="3031920" imgH="2562480" progId="Origin50.Graph">
                  <p:embed/>
                  <p:pic>
                    <p:nvPicPr>
                      <p:cNvPr id="5" name="Объект 4"/>
                      <p:cNvPicPr/>
                      <p:nvPr/>
                    </p:nvPicPr>
                    <p:blipFill>
                      <a:blip r:embed="rId5"/>
                      <a:stretch>
                        <a:fillRect/>
                      </a:stretch>
                    </p:blipFill>
                    <p:spPr>
                      <a:xfrm>
                        <a:off x="7977189" y="3411639"/>
                        <a:ext cx="2405063" cy="2033587"/>
                      </a:xfrm>
                      <a:prstGeom prst="rect">
                        <a:avLst/>
                      </a:prstGeom>
                    </p:spPr>
                  </p:pic>
                </p:oleObj>
              </mc:Fallback>
            </mc:AlternateContent>
          </a:graphicData>
        </a:graphic>
      </p:graphicFrame>
      <p:graphicFrame>
        <p:nvGraphicFramePr>
          <p:cNvPr id="6" name="Объект 5"/>
          <p:cNvGraphicFramePr>
            <a:graphicFrameLocks noChangeAspect="1"/>
          </p:cNvGraphicFramePr>
          <p:nvPr/>
        </p:nvGraphicFramePr>
        <p:xfrm>
          <a:off x="4312900" y="972201"/>
          <a:ext cx="3260725" cy="4071937"/>
        </p:xfrm>
        <a:graphic>
          <a:graphicData uri="http://schemas.openxmlformats.org/presentationml/2006/ole">
            <mc:AlternateContent xmlns:mc="http://schemas.openxmlformats.org/markup-compatibility/2006">
              <mc:Choice xmlns:v="urn:schemas-microsoft-com:vml" Requires="v">
                <p:oleObj spid="_x0000_s6699" name="Graph" r:id="rId6" imgW="2856240" imgH="3567960" progId="Origin50.Graph">
                  <p:embed/>
                </p:oleObj>
              </mc:Choice>
              <mc:Fallback>
                <p:oleObj name="Graph" r:id="rId6" imgW="2856240" imgH="3567960" progId="Origin50.Graph">
                  <p:embed/>
                  <p:pic>
                    <p:nvPicPr>
                      <p:cNvPr id="6" name="Объект 5"/>
                      <p:cNvPicPr/>
                      <p:nvPr/>
                    </p:nvPicPr>
                    <p:blipFill>
                      <a:blip r:embed="rId7"/>
                      <a:stretch>
                        <a:fillRect/>
                      </a:stretch>
                    </p:blipFill>
                    <p:spPr>
                      <a:xfrm>
                        <a:off x="4312900" y="972201"/>
                        <a:ext cx="3260725" cy="4071937"/>
                      </a:xfrm>
                      <a:prstGeom prst="rect">
                        <a:avLst/>
                      </a:prstGeom>
                    </p:spPr>
                  </p:pic>
                </p:oleObj>
              </mc:Fallback>
            </mc:AlternateContent>
          </a:graphicData>
        </a:graphic>
      </p:graphicFrame>
      <p:pic>
        <p:nvPicPr>
          <p:cNvPr id="13" name="Рисунок 12"/>
          <p:cNvPicPr>
            <a:picLocks noChangeAspect="1"/>
          </p:cNvPicPr>
          <p:nvPr/>
        </p:nvPicPr>
        <p:blipFill rotWithShape="1">
          <a:blip r:embed="rId8" cstate="print">
            <a:extLst>
              <a:ext uri="{28A0092B-C50C-407E-A947-70E740481C1C}">
                <a14:useLocalDpi xmlns:a14="http://schemas.microsoft.com/office/drawing/2010/main" val="0"/>
              </a:ext>
            </a:extLst>
          </a:blip>
          <a:srcRect l="6454" t="6076" r="15921" b="8864"/>
          <a:stretch/>
        </p:blipFill>
        <p:spPr>
          <a:xfrm>
            <a:off x="1524001" y="1446543"/>
            <a:ext cx="2577153" cy="1971360"/>
          </a:xfrm>
          <a:prstGeom prst="rect">
            <a:avLst/>
          </a:prstGeom>
        </p:spPr>
      </p:pic>
      <p:graphicFrame>
        <p:nvGraphicFramePr>
          <p:cNvPr id="14" name="Объект 13"/>
          <p:cNvGraphicFramePr>
            <a:graphicFrameLocks noChangeAspect="1"/>
          </p:cNvGraphicFramePr>
          <p:nvPr/>
        </p:nvGraphicFramePr>
        <p:xfrm>
          <a:off x="1588614" y="3386336"/>
          <a:ext cx="2447925" cy="2047875"/>
        </p:xfrm>
        <a:graphic>
          <a:graphicData uri="http://schemas.openxmlformats.org/presentationml/2006/ole">
            <mc:AlternateContent xmlns:mc="http://schemas.openxmlformats.org/markup-compatibility/2006">
              <mc:Choice xmlns:v="urn:schemas-microsoft-com:vml" Requires="v">
                <p:oleObj spid="_x0000_s6700" name="Graph" r:id="rId9" imgW="3082680" imgH="2579040" progId="Origin50.Graph">
                  <p:embed/>
                </p:oleObj>
              </mc:Choice>
              <mc:Fallback>
                <p:oleObj name="Graph" r:id="rId9" imgW="3082680" imgH="2579040" progId="Origin50.Graph">
                  <p:embed/>
                  <p:pic>
                    <p:nvPicPr>
                      <p:cNvPr id="14" name="Объект 13"/>
                      <p:cNvPicPr/>
                      <p:nvPr/>
                    </p:nvPicPr>
                    <p:blipFill>
                      <a:blip r:embed="rId10"/>
                      <a:stretch>
                        <a:fillRect/>
                      </a:stretch>
                    </p:blipFill>
                    <p:spPr>
                      <a:xfrm>
                        <a:off x="1588614" y="3386336"/>
                        <a:ext cx="2447925" cy="2047875"/>
                      </a:xfrm>
                      <a:prstGeom prst="rect">
                        <a:avLst/>
                      </a:prstGeom>
                    </p:spPr>
                  </p:pic>
                </p:oleObj>
              </mc:Fallback>
            </mc:AlternateContent>
          </a:graphicData>
        </a:graphic>
      </p:graphicFrame>
      <p:pic>
        <p:nvPicPr>
          <p:cNvPr id="10" name="Рисунок 9"/>
          <p:cNvPicPr>
            <a:picLocks noChangeAspect="1"/>
          </p:cNvPicPr>
          <p:nvPr/>
        </p:nvPicPr>
        <p:blipFill rotWithShape="1">
          <a:blip r:embed="rId11" cstate="print">
            <a:extLst>
              <a:ext uri="{28A0092B-C50C-407E-A947-70E740481C1C}">
                <a14:useLocalDpi xmlns:a14="http://schemas.microsoft.com/office/drawing/2010/main" val="0"/>
              </a:ext>
            </a:extLst>
          </a:blip>
          <a:srcRect l="5539" t="5977" r="17320" b="10516"/>
          <a:stretch/>
        </p:blipFill>
        <p:spPr>
          <a:xfrm>
            <a:off x="7896202" y="1446543"/>
            <a:ext cx="2567023" cy="1939792"/>
          </a:xfrm>
          <a:prstGeom prst="rect">
            <a:avLst/>
          </a:prstGeom>
        </p:spPr>
      </p:pic>
      <p:sp>
        <p:nvSpPr>
          <p:cNvPr id="15" name="Прямоугольник 14"/>
          <p:cNvSpPr/>
          <p:nvPr/>
        </p:nvSpPr>
        <p:spPr>
          <a:xfrm>
            <a:off x="2279576" y="1613279"/>
            <a:ext cx="1440160" cy="108012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C00000"/>
              </a:solidFill>
            </a:endParaRPr>
          </a:p>
        </p:txBody>
      </p:sp>
      <p:sp>
        <p:nvSpPr>
          <p:cNvPr id="16" name="Стрелка вниз 15"/>
          <p:cNvSpPr/>
          <p:nvPr/>
        </p:nvSpPr>
        <p:spPr>
          <a:xfrm>
            <a:off x="2812573" y="2732309"/>
            <a:ext cx="353035" cy="1028721"/>
          </a:xfrm>
          <a:prstGeom prst="downArrow">
            <a:avLst/>
          </a:prstGeom>
          <a:ln w="12700"/>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solidFill>
                <a:prstClr val="black"/>
              </a:solidFill>
            </a:endParaRPr>
          </a:p>
        </p:txBody>
      </p:sp>
      <p:sp>
        <p:nvSpPr>
          <p:cNvPr id="17" name="Прямоугольник 16"/>
          <p:cNvSpPr/>
          <p:nvPr/>
        </p:nvSpPr>
        <p:spPr>
          <a:xfrm>
            <a:off x="9480376" y="1613279"/>
            <a:ext cx="792088" cy="144016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C00000"/>
              </a:solidFill>
            </a:endParaRPr>
          </a:p>
        </p:txBody>
      </p:sp>
      <p:sp>
        <p:nvSpPr>
          <p:cNvPr id="19" name="Стрелка вниз 18"/>
          <p:cNvSpPr/>
          <p:nvPr/>
        </p:nvSpPr>
        <p:spPr>
          <a:xfrm rot="1515203">
            <a:off x="9412759" y="3078541"/>
            <a:ext cx="274676" cy="655207"/>
          </a:xfrm>
          <a:prstGeom prst="downArrow">
            <a:avLst/>
          </a:prstGeom>
          <a:ln w="12700"/>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solidFill>
                <a:prstClr val="black"/>
              </a:solidFill>
            </a:endParaRPr>
          </a:p>
        </p:txBody>
      </p:sp>
      <p:sp>
        <p:nvSpPr>
          <p:cNvPr id="3" name="Прямоугольник 2"/>
          <p:cNvSpPr/>
          <p:nvPr/>
        </p:nvSpPr>
        <p:spPr>
          <a:xfrm>
            <a:off x="8593081" y="179931"/>
            <a:ext cx="1579278" cy="584775"/>
          </a:xfrm>
          <a:prstGeom prst="rect">
            <a:avLst/>
          </a:prstGeom>
        </p:spPr>
        <p:txBody>
          <a:bodyPr wrap="none">
            <a:spAutoFit/>
          </a:bodyPr>
          <a:lstStyle/>
          <a:p>
            <a:pPr algn="ctr"/>
            <a:r>
              <a:rPr lang="en-US" sz="3200" b="1" dirty="0">
                <a:solidFill>
                  <a:srgbClr val="C00000"/>
                </a:solidFill>
                <a:latin typeface="Trebuchet MS" panose="020B0603020202020204" pitchFamily="34" charset="0"/>
              </a:rPr>
              <a:t>Inverse</a:t>
            </a:r>
            <a:endParaRPr lang="ru-RU" sz="3200" b="1" dirty="0">
              <a:solidFill>
                <a:srgbClr val="C00000"/>
              </a:solidFill>
              <a:latin typeface="Trebuchet MS" panose="020B0603020202020204" pitchFamily="34" charset="0"/>
            </a:endParaRPr>
          </a:p>
        </p:txBody>
      </p:sp>
      <p:sp>
        <p:nvSpPr>
          <p:cNvPr id="9" name="Прямоугольник 8"/>
          <p:cNvSpPr/>
          <p:nvPr/>
        </p:nvSpPr>
        <p:spPr>
          <a:xfrm>
            <a:off x="2233357" y="179931"/>
            <a:ext cx="1558440" cy="584775"/>
          </a:xfrm>
          <a:prstGeom prst="rect">
            <a:avLst/>
          </a:prstGeom>
        </p:spPr>
        <p:txBody>
          <a:bodyPr wrap="none">
            <a:spAutoFit/>
          </a:bodyPr>
          <a:lstStyle/>
          <a:p>
            <a:pPr algn="ctr"/>
            <a:r>
              <a:rPr lang="en-US" sz="3200" b="1" dirty="0">
                <a:solidFill>
                  <a:srgbClr val="C00000"/>
                </a:solidFill>
                <a:latin typeface="Trebuchet MS" panose="020B0603020202020204" pitchFamily="34" charset="0"/>
              </a:rPr>
              <a:t>Normal</a:t>
            </a:r>
            <a:endParaRPr lang="ru-RU" sz="3200" b="1" dirty="0">
              <a:solidFill>
                <a:srgbClr val="C00000"/>
              </a:solidFill>
              <a:latin typeface="Trebuchet MS" panose="020B0603020202020204" pitchFamily="34" charset="0"/>
            </a:endParaRPr>
          </a:p>
        </p:txBody>
      </p:sp>
      <p:grpSp>
        <p:nvGrpSpPr>
          <p:cNvPr id="31" name="Группа 30"/>
          <p:cNvGrpSpPr/>
          <p:nvPr/>
        </p:nvGrpSpPr>
        <p:grpSpPr>
          <a:xfrm>
            <a:off x="5146513" y="1371047"/>
            <a:ext cx="1739855" cy="284287"/>
            <a:chOff x="3599763" y="2377423"/>
            <a:chExt cx="1739855" cy="284286"/>
          </a:xfrm>
        </p:grpSpPr>
        <p:sp>
          <p:nvSpPr>
            <p:cNvPr id="22" name="Выгнутая вверх стрелка 21"/>
            <p:cNvSpPr/>
            <p:nvPr/>
          </p:nvSpPr>
          <p:spPr>
            <a:xfrm rot="20298198" flipH="1">
              <a:off x="4955828" y="2414789"/>
              <a:ext cx="383790" cy="202241"/>
            </a:xfrm>
            <a:prstGeom prst="curvedDownArrow">
              <a:avLst>
                <a:gd name="adj1" fmla="val 14550"/>
                <a:gd name="adj2" fmla="val 48027"/>
                <a:gd name="adj3" fmla="val 45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23" name="Выгнутая вверх стрелка 22"/>
            <p:cNvSpPr/>
            <p:nvPr/>
          </p:nvSpPr>
          <p:spPr>
            <a:xfrm rot="1290080">
              <a:off x="3599763" y="2377423"/>
              <a:ext cx="828200" cy="284286"/>
            </a:xfrm>
            <a:prstGeom prst="curvedDownArrow">
              <a:avLst>
                <a:gd name="adj1" fmla="val 14550"/>
                <a:gd name="adj2" fmla="val 48027"/>
                <a:gd name="adj3" fmla="val 45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grpSp>
      <p:grpSp>
        <p:nvGrpSpPr>
          <p:cNvPr id="30" name="Группа 29"/>
          <p:cNvGrpSpPr/>
          <p:nvPr/>
        </p:nvGrpSpPr>
        <p:grpSpPr>
          <a:xfrm>
            <a:off x="5314379" y="3428802"/>
            <a:ext cx="1434388" cy="266879"/>
            <a:chOff x="3767632" y="4435175"/>
            <a:chExt cx="1434388" cy="266879"/>
          </a:xfrm>
        </p:grpSpPr>
        <p:sp>
          <p:nvSpPr>
            <p:cNvPr id="27" name="Выгнутая вверх стрелка 26"/>
            <p:cNvSpPr>
              <a:spLocks noChangeAspect="1"/>
            </p:cNvSpPr>
            <p:nvPr/>
          </p:nvSpPr>
          <p:spPr>
            <a:xfrm rot="600000">
              <a:off x="4698020" y="4450054"/>
              <a:ext cx="504000" cy="25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sp>
          <p:nvSpPr>
            <p:cNvPr id="28" name="Выгнутая вверх стрелка 27"/>
            <p:cNvSpPr>
              <a:spLocks noChangeAspect="1"/>
            </p:cNvSpPr>
            <p:nvPr/>
          </p:nvSpPr>
          <p:spPr>
            <a:xfrm rot="21220915" flipH="1">
              <a:off x="3767632" y="4435175"/>
              <a:ext cx="504000" cy="25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prstClr val="black"/>
                </a:solidFill>
              </a:endParaRPr>
            </a:p>
          </p:txBody>
        </p:sp>
      </p:grpSp>
      <p:sp>
        <p:nvSpPr>
          <p:cNvPr id="32" name="Прямоугольник 31"/>
          <p:cNvSpPr/>
          <p:nvPr/>
        </p:nvSpPr>
        <p:spPr>
          <a:xfrm>
            <a:off x="1770187" y="5526982"/>
            <a:ext cx="8687703" cy="923330"/>
          </a:xfrm>
          <a:prstGeom prst="rect">
            <a:avLst/>
          </a:prstGeom>
        </p:spPr>
        <p:txBody>
          <a:bodyPr wrap="square">
            <a:spAutoFit/>
          </a:bodyPr>
          <a:lstStyle/>
          <a:p>
            <a:pPr algn="just"/>
            <a:r>
              <a:rPr lang="en-US" dirty="0">
                <a:solidFill>
                  <a:srgbClr val="4472C4">
                    <a:lumMod val="50000"/>
                  </a:srgbClr>
                </a:solidFill>
                <a:cs typeface="Arial" pitchFamily="34" charset="0"/>
              </a:rPr>
              <a:t>The </a:t>
            </a:r>
            <a:r>
              <a:rPr lang="en-US" b="1" dirty="0">
                <a:solidFill>
                  <a:srgbClr val="4472C4">
                    <a:lumMod val="50000"/>
                  </a:srgbClr>
                </a:solidFill>
                <a:cs typeface="Arial" pitchFamily="34" charset="0"/>
              </a:rPr>
              <a:t>inverse</a:t>
            </a:r>
            <a:r>
              <a:rPr lang="en-US" dirty="0">
                <a:solidFill>
                  <a:srgbClr val="4472C4">
                    <a:lumMod val="50000"/>
                  </a:srgbClr>
                </a:solidFill>
                <a:cs typeface="Arial" pitchFamily="34" charset="0"/>
              </a:rPr>
              <a:t> quasifission process proposed to produce SHE in collisions of </a:t>
            </a:r>
            <a:r>
              <a:rPr lang="en-US" dirty="0" err="1">
                <a:solidFill>
                  <a:srgbClr val="4472C4">
                    <a:lumMod val="50000"/>
                  </a:srgbClr>
                </a:solidFill>
                <a:cs typeface="Arial" pitchFamily="34" charset="0"/>
              </a:rPr>
              <a:t>transactinides</a:t>
            </a:r>
            <a:r>
              <a:rPr lang="en-US" dirty="0">
                <a:solidFill>
                  <a:srgbClr val="4472C4">
                    <a:lumMod val="50000"/>
                  </a:srgbClr>
                </a:solidFill>
                <a:cs typeface="Arial" pitchFamily="34" charset="0"/>
              </a:rPr>
              <a:t> and the role of shell effects in inverse QF can be studied in the experiments with </a:t>
            </a:r>
            <a:r>
              <a:rPr lang="en-US" b="1" dirty="0">
                <a:solidFill>
                  <a:srgbClr val="C00000"/>
                </a:solidFill>
                <a:cs typeface="Arial" pitchFamily="34" charset="0"/>
              </a:rPr>
              <a:t>less heavy nuclei </a:t>
            </a:r>
            <a:r>
              <a:rPr lang="en-US" dirty="0">
                <a:solidFill>
                  <a:srgbClr val="4472C4">
                    <a:lumMod val="50000"/>
                  </a:srgbClr>
                </a:solidFill>
                <a:cs typeface="Arial" pitchFamily="34" charset="0"/>
              </a:rPr>
              <a:t>[</a:t>
            </a:r>
            <a:r>
              <a:rPr lang="en-US" sz="1600" b="1" dirty="0">
                <a:solidFill>
                  <a:srgbClr val="4472C4">
                    <a:lumMod val="50000"/>
                  </a:srgbClr>
                </a:solidFill>
                <a:cs typeface="Arial" pitchFamily="34" charset="0"/>
              </a:rPr>
              <a:t>V. </a:t>
            </a:r>
            <a:r>
              <a:rPr lang="en-US" sz="1600" b="1" dirty="0" err="1">
                <a:solidFill>
                  <a:srgbClr val="4472C4">
                    <a:lumMod val="50000"/>
                  </a:srgbClr>
                </a:solidFill>
                <a:cs typeface="Arial" pitchFamily="34" charset="0"/>
              </a:rPr>
              <a:t>Zagrebaev</a:t>
            </a:r>
            <a:r>
              <a:rPr lang="en-US" sz="1600" b="1" dirty="0">
                <a:solidFill>
                  <a:srgbClr val="4472C4">
                    <a:lumMod val="50000"/>
                  </a:srgbClr>
                </a:solidFill>
                <a:cs typeface="Arial" pitchFamily="34" charset="0"/>
              </a:rPr>
              <a:t> and W. Greiner, </a:t>
            </a:r>
            <a:r>
              <a:rPr lang="en-US" sz="1600" b="1" dirty="0" err="1">
                <a:solidFill>
                  <a:srgbClr val="4472C4">
                    <a:lumMod val="50000"/>
                  </a:srgbClr>
                </a:solidFill>
                <a:cs typeface="Arial" pitchFamily="34" charset="0"/>
              </a:rPr>
              <a:t>J.Phys.G</a:t>
            </a:r>
            <a:r>
              <a:rPr lang="en-US" sz="1600" b="1" dirty="0">
                <a:solidFill>
                  <a:srgbClr val="4472C4">
                    <a:lumMod val="50000"/>
                  </a:srgbClr>
                </a:solidFill>
                <a:cs typeface="Arial" pitchFamily="34" charset="0"/>
              </a:rPr>
              <a:t> 34 (2007) 2265</a:t>
            </a:r>
            <a:r>
              <a:rPr lang="en-US" dirty="0">
                <a:solidFill>
                  <a:srgbClr val="4472C4">
                    <a:lumMod val="50000"/>
                  </a:srgbClr>
                </a:solidFill>
                <a:cs typeface="Arial" pitchFamily="34" charset="0"/>
              </a:rPr>
              <a:t>].  </a:t>
            </a:r>
            <a:endParaRPr lang="en-US" dirty="0">
              <a:solidFill>
                <a:srgbClr val="4472C4">
                  <a:lumMod val="50000"/>
                </a:srgbClr>
              </a:solidFill>
            </a:endParaRPr>
          </a:p>
        </p:txBody>
      </p:sp>
    </p:spTree>
    <p:extLst>
      <p:ext uri="{BB962C8B-B14F-4D97-AF65-F5344CB8AC3E}">
        <p14:creationId xmlns:p14="http://schemas.microsoft.com/office/powerpoint/2010/main" val="3057742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0776" y="3429001"/>
            <a:ext cx="4780329" cy="3336973"/>
          </a:xfrm>
          <a:prstGeom prst="rect">
            <a:avLst/>
          </a:prstGeom>
        </p:spPr>
      </p:pic>
      <p:sp>
        <p:nvSpPr>
          <p:cNvPr id="2" name="Заголовок 1"/>
          <p:cNvSpPr>
            <a:spLocks noGrp="1"/>
          </p:cNvSpPr>
          <p:nvPr>
            <p:ph type="title"/>
          </p:nvPr>
        </p:nvSpPr>
        <p:spPr>
          <a:xfrm>
            <a:off x="1524000" y="0"/>
            <a:ext cx="9144000" cy="836712"/>
          </a:xfrm>
        </p:spPr>
        <p:txBody>
          <a:bodyPr/>
          <a:lstStyle/>
          <a:p>
            <a:r>
              <a:rPr lang="en-US" sz="3000" dirty="0">
                <a:effectLst>
                  <a:outerShdw blurRad="38100" dist="38100" dir="2700000" algn="tl">
                    <a:srgbClr val="000000">
                      <a:alpha val="43137"/>
                    </a:srgbClr>
                  </a:outerShdw>
                </a:effectLst>
              </a:rPr>
              <a:t>Choice of interacting energy for   </a:t>
            </a:r>
            <a:r>
              <a:rPr lang="ru-RU" sz="3000" baseline="30000" dirty="0">
                <a:effectLst>
                  <a:outerShdw blurRad="38100" dist="38100" dir="2700000" algn="tl">
                    <a:srgbClr val="000000">
                      <a:alpha val="43137"/>
                    </a:srgbClr>
                  </a:outerShdw>
                </a:effectLst>
              </a:rPr>
              <a:t>238</a:t>
            </a:r>
            <a:r>
              <a:rPr lang="en-US" sz="3000" dirty="0">
                <a:effectLst>
                  <a:outerShdw blurRad="38100" dist="38100" dir="2700000" algn="tl">
                    <a:srgbClr val="000000">
                      <a:alpha val="43137"/>
                    </a:srgbClr>
                  </a:outerShdw>
                </a:effectLst>
              </a:rPr>
              <a:t>U+</a:t>
            </a:r>
            <a:r>
              <a:rPr lang="en-US" sz="3000" baseline="30000" dirty="0">
                <a:effectLst>
                  <a:outerShdw blurRad="38100" dist="38100" dir="2700000" algn="tl">
                    <a:srgbClr val="000000">
                      <a:alpha val="43137"/>
                    </a:srgbClr>
                  </a:outerShdw>
                </a:effectLst>
              </a:rPr>
              <a:t>238</a:t>
            </a:r>
            <a:r>
              <a:rPr lang="en-US" sz="3000" dirty="0">
                <a:effectLst>
                  <a:outerShdw blurRad="38100" dist="38100" dir="2700000" algn="tl">
                    <a:srgbClr val="000000">
                      <a:alpha val="43137"/>
                    </a:srgbClr>
                  </a:outerShdw>
                </a:effectLst>
              </a:rPr>
              <a:t>U test</a:t>
            </a:r>
          </a:p>
        </p:txBody>
      </p:sp>
      <p:pic>
        <p:nvPicPr>
          <p:cNvPr id="19458" name="Picture 2" descr="C:\Users\Galya\AppData\Local\Microsoft\Windows\Temporary Internet Files\Content.Outlook\WEARSUTJ\surf_all_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5846" y="3524268"/>
            <a:ext cx="4023886" cy="31709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75847" y="3121224"/>
            <a:ext cx="2726387" cy="307777"/>
          </a:xfrm>
          <a:prstGeom prst="rect">
            <a:avLst/>
          </a:prstGeom>
          <a:noFill/>
        </p:spPr>
        <p:txBody>
          <a:bodyPr wrap="square" rtlCol="0">
            <a:spAutoFit/>
          </a:bodyPr>
          <a:lstStyle/>
          <a:p>
            <a:r>
              <a:rPr lang="en-US" sz="1400" i="1" dirty="0">
                <a:solidFill>
                  <a:srgbClr val="212745">
                    <a:lumMod val="75000"/>
                  </a:srgbClr>
                </a:solidFill>
              </a:rPr>
              <a:t>Calculated by A. </a:t>
            </a:r>
            <a:r>
              <a:rPr lang="en-US" sz="1400" i="1" dirty="0" err="1">
                <a:solidFill>
                  <a:srgbClr val="212745">
                    <a:lumMod val="75000"/>
                  </a:srgbClr>
                </a:solidFill>
              </a:rPr>
              <a:t>Karpov</a:t>
            </a:r>
            <a:endParaRPr lang="en-US" sz="1400" i="1" dirty="0">
              <a:solidFill>
                <a:srgbClr val="212745">
                  <a:lumMod val="75000"/>
                </a:srgbClr>
              </a:solidFill>
            </a:endParaRPr>
          </a:p>
        </p:txBody>
      </p:sp>
      <p:sp>
        <p:nvSpPr>
          <p:cNvPr id="8" name="TextBox 7"/>
          <p:cNvSpPr txBox="1"/>
          <p:nvPr/>
        </p:nvSpPr>
        <p:spPr>
          <a:xfrm>
            <a:off x="6557670" y="3167390"/>
            <a:ext cx="3816424" cy="523220"/>
          </a:xfrm>
          <a:prstGeom prst="rect">
            <a:avLst/>
          </a:prstGeom>
          <a:noFill/>
        </p:spPr>
        <p:txBody>
          <a:bodyPr wrap="square" rtlCol="0">
            <a:spAutoFit/>
          </a:bodyPr>
          <a:lstStyle/>
          <a:p>
            <a:r>
              <a:rPr lang="en-US" sz="1400" i="1" dirty="0">
                <a:solidFill>
                  <a:srgbClr val="002060"/>
                </a:solidFill>
              </a:rPr>
              <a:t>From E.M. </a:t>
            </a:r>
            <a:r>
              <a:rPr lang="en-US" sz="1400" i="1" dirty="0" err="1">
                <a:solidFill>
                  <a:srgbClr val="002060"/>
                </a:solidFill>
              </a:rPr>
              <a:t>Kozulin</a:t>
            </a:r>
            <a:r>
              <a:rPr lang="en-US" sz="1400" i="1" dirty="0">
                <a:solidFill>
                  <a:srgbClr val="002060"/>
                </a:solidFill>
              </a:rPr>
              <a:t> et al, </a:t>
            </a:r>
            <a:r>
              <a:rPr lang="en-US" sz="1400" i="1" dirty="0" err="1">
                <a:solidFill>
                  <a:srgbClr val="002060"/>
                </a:solidFill>
              </a:rPr>
              <a:t>Phys.Rev</a:t>
            </a:r>
            <a:r>
              <a:rPr lang="en-US" sz="1400" i="1" dirty="0">
                <a:solidFill>
                  <a:srgbClr val="002060"/>
                </a:solidFill>
              </a:rPr>
              <a:t>. C96, 064621 (2017)</a:t>
            </a:r>
          </a:p>
        </p:txBody>
      </p:sp>
      <p:sp>
        <p:nvSpPr>
          <p:cNvPr id="10" name="TextBox 9"/>
          <p:cNvSpPr txBox="1"/>
          <p:nvPr/>
        </p:nvSpPr>
        <p:spPr>
          <a:xfrm>
            <a:off x="9064716" y="4149081"/>
            <a:ext cx="1309378" cy="830997"/>
          </a:xfrm>
          <a:prstGeom prst="rect">
            <a:avLst/>
          </a:prstGeom>
          <a:noFill/>
        </p:spPr>
        <p:txBody>
          <a:bodyPr wrap="square" rtlCol="0">
            <a:spAutoFit/>
          </a:bodyPr>
          <a:lstStyle/>
          <a:p>
            <a:pPr algn="ctr"/>
            <a:r>
              <a:rPr lang="en-US" sz="2400" b="1" dirty="0">
                <a:solidFill>
                  <a:srgbClr val="C00000"/>
                </a:solidFill>
              </a:rPr>
              <a:t>50 </a:t>
            </a:r>
          </a:p>
          <a:p>
            <a:pPr algn="ctr"/>
            <a:r>
              <a:rPr lang="en-US" sz="2400" b="1" dirty="0">
                <a:solidFill>
                  <a:srgbClr val="C00000"/>
                </a:solidFill>
              </a:rPr>
              <a:t>Times!</a:t>
            </a:r>
            <a:endParaRPr lang="en-US" sz="2800" b="1" dirty="0">
              <a:solidFill>
                <a:srgbClr val="C00000"/>
              </a:solidFill>
            </a:endParaRPr>
          </a:p>
        </p:txBody>
      </p:sp>
      <p:sp>
        <p:nvSpPr>
          <p:cNvPr id="11" name="Двойная стрелка вверх/вниз 10"/>
          <p:cNvSpPr/>
          <p:nvPr/>
        </p:nvSpPr>
        <p:spPr>
          <a:xfrm>
            <a:off x="9393559" y="5229200"/>
            <a:ext cx="360040" cy="576064"/>
          </a:xfrm>
          <a:prstGeom prst="up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4490203" y="2943319"/>
            <a:ext cx="2376264" cy="492443"/>
          </a:xfrm>
          <a:prstGeom prst="rect">
            <a:avLst/>
          </a:prstGeom>
          <a:noFill/>
        </p:spPr>
        <p:txBody>
          <a:bodyPr wrap="square" rtlCol="0">
            <a:spAutoFit/>
          </a:bodyPr>
          <a:lstStyle/>
          <a:p>
            <a:r>
              <a:rPr lang="en-US" sz="2600" b="1" baseline="30000" dirty="0">
                <a:effectLst>
                  <a:outerShdw blurRad="38100" dist="38100" dir="2700000" algn="tl">
                    <a:srgbClr val="000000">
                      <a:alpha val="43137"/>
                    </a:srgbClr>
                  </a:outerShdw>
                </a:effectLst>
              </a:rPr>
              <a:t>160</a:t>
            </a:r>
            <a:r>
              <a:rPr lang="en-US" sz="2600" b="1" dirty="0">
                <a:effectLst>
                  <a:outerShdw blurRad="38100" dist="38100" dir="2700000" algn="tl">
                    <a:srgbClr val="000000">
                      <a:alpha val="43137"/>
                    </a:srgbClr>
                  </a:outerShdw>
                </a:effectLst>
              </a:rPr>
              <a:t>Gd+</a:t>
            </a:r>
            <a:r>
              <a:rPr lang="en-US" sz="2600" b="1" baseline="30000" dirty="0">
                <a:effectLst>
                  <a:outerShdw blurRad="38100" dist="38100" dir="2700000" algn="tl">
                    <a:srgbClr val="000000">
                      <a:alpha val="43137"/>
                    </a:srgbClr>
                  </a:outerShdw>
                </a:effectLst>
              </a:rPr>
              <a:t>186</a:t>
            </a:r>
            <a:r>
              <a:rPr lang="en-US" sz="2600" b="1" dirty="0">
                <a:effectLst>
                  <a:outerShdw blurRad="38100" dist="38100" dir="2700000" algn="tl">
                    <a:srgbClr val="000000">
                      <a:alpha val="43137"/>
                    </a:srgbClr>
                  </a:outerShdw>
                </a:effectLst>
              </a:rPr>
              <a:t>W</a:t>
            </a:r>
            <a:endParaRPr lang="ru-RU" sz="2600" b="1" dirty="0">
              <a:effectLst>
                <a:outerShdw blurRad="38100" dist="38100" dir="2700000" algn="tl">
                  <a:srgbClr val="000000">
                    <a:alpha val="43137"/>
                  </a:srgbClr>
                </a:outerShdw>
              </a:effectLst>
            </a:endParaRPr>
          </a:p>
        </p:txBody>
      </p:sp>
      <p:graphicFrame>
        <p:nvGraphicFramePr>
          <p:cNvPr id="9" name="Таблица 8"/>
          <p:cNvGraphicFramePr>
            <a:graphicFrameLocks noGrp="1"/>
          </p:cNvGraphicFramePr>
          <p:nvPr>
            <p:extLst>
              <p:ext uri="{D42A27DB-BD31-4B8C-83A1-F6EECF244321}">
                <p14:modId xmlns:p14="http://schemas.microsoft.com/office/powerpoint/2010/main" val="3841124308"/>
              </p:ext>
            </p:extLst>
          </p:nvPr>
        </p:nvGraphicFramePr>
        <p:xfrm>
          <a:off x="1775520" y="980728"/>
          <a:ext cx="3326752" cy="1854200"/>
        </p:xfrm>
        <a:graphic>
          <a:graphicData uri="http://schemas.openxmlformats.org/drawingml/2006/table">
            <a:tbl>
              <a:tblPr firstRow="1" bandRow="1">
                <a:tableStyleId>{5C22544A-7EE6-4342-B048-85BDC9FD1C3A}</a:tableStyleId>
              </a:tblPr>
              <a:tblGrid>
                <a:gridCol w="1624693"/>
                <a:gridCol w="928396"/>
                <a:gridCol w="773663"/>
              </a:tblGrid>
              <a:tr h="370840">
                <a:tc>
                  <a:txBody>
                    <a:bodyPr/>
                    <a:lstStyle/>
                    <a:p>
                      <a:r>
                        <a:rPr lang="en-US" dirty="0" smtClean="0"/>
                        <a:t>Barrier</a:t>
                      </a:r>
                      <a:endParaRPr lang="ru-RU" dirty="0"/>
                    </a:p>
                  </a:txBody>
                  <a:tcPr/>
                </a:tc>
                <a:tc>
                  <a:txBody>
                    <a:bodyPr/>
                    <a:lstStyle/>
                    <a:p>
                      <a:r>
                        <a:rPr lang="en-US" dirty="0" smtClean="0"/>
                        <a:t>MeV</a:t>
                      </a:r>
                      <a:endParaRPr lang="ru-RU" dirty="0"/>
                    </a:p>
                  </a:txBody>
                  <a:tcPr/>
                </a:tc>
                <a:tc>
                  <a:txBody>
                    <a:bodyPr/>
                    <a:lstStyle/>
                    <a:p>
                      <a:r>
                        <a:rPr lang="en-US" dirty="0" err="1" smtClean="0"/>
                        <a:t>AMeV</a:t>
                      </a:r>
                      <a:endParaRPr lang="ru-RU" dirty="0"/>
                    </a:p>
                  </a:txBody>
                  <a:tcPr/>
                </a:tc>
              </a:tr>
              <a:tr h="370840">
                <a:tc>
                  <a:txBody>
                    <a:bodyPr/>
                    <a:lstStyle/>
                    <a:p>
                      <a:r>
                        <a:rPr lang="en-US" dirty="0" smtClean="0"/>
                        <a:t>Nose-To-Nose</a:t>
                      </a:r>
                      <a:endParaRPr lang="ru-RU" dirty="0"/>
                    </a:p>
                  </a:txBody>
                  <a:tcPr/>
                </a:tc>
                <a:tc>
                  <a:txBody>
                    <a:bodyPr/>
                    <a:lstStyle/>
                    <a:p>
                      <a:r>
                        <a:rPr lang="en-US" dirty="0" smtClean="0"/>
                        <a:t>700</a:t>
                      </a:r>
                      <a:endParaRPr lang="ru-RU" dirty="0"/>
                    </a:p>
                  </a:txBody>
                  <a:tcPr/>
                </a:tc>
                <a:tc>
                  <a:txBody>
                    <a:bodyPr/>
                    <a:lstStyle/>
                    <a:p>
                      <a:r>
                        <a:rPr lang="en-US" dirty="0" smtClean="0"/>
                        <a:t>5.9</a:t>
                      </a:r>
                      <a:endParaRPr lang="ru-RU" dirty="0"/>
                    </a:p>
                  </a:txBody>
                  <a:tcPr/>
                </a:tc>
              </a:tr>
              <a:tr h="370840">
                <a:tc>
                  <a:txBody>
                    <a:bodyPr/>
                    <a:lstStyle/>
                    <a:p>
                      <a:r>
                        <a:rPr lang="en-US" dirty="0" smtClean="0"/>
                        <a:t>Nose-To-Side</a:t>
                      </a:r>
                      <a:endParaRPr lang="ru-RU" dirty="0"/>
                    </a:p>
                  </a:txBody>
                  <a:tcPr/>
                </a:tc>
                <a:tc>
                  <a:txBody>
                    <a:bodyPr/>
                    <a:lstStyle/>
                    <a:p>
                      <a:r>
                        <a:rPr lang="en-US" dirty="0" smtClean="0"/>
                        <a:t>760</a:t>
                      </a:r>
                      <a:endParaRPr lang="ru-RU" dirty="0"/>
                    </a:p>
                  </a:txBody>
                  <a:tcPr/>
                </a:tc>
                <a:tc>
                  <a:txBody>
                    <a:bodyPr/>
                    <a:lstStyle/>
                    <a:p>
                      <a:r>
                        <a:rPr lang="en-US" dirty="0" smtClean="0"/>
                        <a:t>6.4</a:t>
                      </a:r>
                      <a:endParaRPr lang="ru-RU" dirty="0"/>
                    </a:p>
                  </a:txBody>
                  <a:tcPr/>
                </a:tc>
              </a:tr>
              <a:tr h="370840">
                <a:tc>
                  <a:txBody>
                    <a:bodyPr/>
                    <a:lstStyle/>
                    <a:p>
                      <a:r>
                        <a:rPr lang="en-US" dirty="0" smtClean="0"/>
                        <a:t>Side-To-Side</a:t>
                      </a:r>
                      <a:endParaRPr lang="ru-RU" dirty="0"/>
                    </a:p>
                  </a:txBody>
                  <a:tcPr/>
                </a:tc>
                <a:tc>
                  <a:txBody>
                    <a:bodyPr/>
                    <a:lstStyle/>
                    <a:p>
                      <a:r>
                        <a:rPr lang="en-US" dirty="0" smtClean="0"/>
                        <a:t>800</a:t>
                      </a:r>
                      <a:endParaRPr lang="ru-RU" dirty="0"/>
                    </a:p>
                  </a:txBody>
                  <a:tcPr/>
                </a:tc>
                <a:tc>
                  <a:txBody>
                    <a:bodyPr/>
                    <a:lstStyle/>
                    <a:p>
                      <a:r>
                        <a:rPr lang="en-US" dirty="0" smtClean="0"/>
                        <a:t>6.7</a:t>
                      </a:r>
                      <a:endParaRPr lang="ru-RU" dirty="0"/>
                    </a:p>
                  </a:txBody>
                  <a:tcPr/>
                </a:tc>
              </a:tr>
              <a:tr h="370840">
                <a:tc>
                  <a:txBody>
                    <a:bodyPr/>
                    <a:lstStyle/>
                    <a:p>
                      <a:r>
                        <a:rPr lang="en-US" dirty="0" smtClean="0"/>
                        <a:t>Bass</a:t>
                      </a:r>
                      <a:endParaRPr lang="ru-RU" dirty="0"/>
                    </a:p>
                  </a:txBody>
                  <a:tcPr/>
                </a:tc>
                <a:tc>
                  <a:txBody>
                    <a:bodyPr/>
                    <a:lstStyle/>
                    <a:p>
                      <a:r>
                        <a:rPr lang="en-US" dirty="0" smtClean="0"/>
                        <a:t>754</a:t>
                      </a:r>
                      <a:endParaRPr lang="ru-RU" dirty="0"/>
                    </a:p>
                  </a:txBody>
                  <a:tcPr/>
                </a:tc>
                <a:tc>
                  <a:txBody>
                    <a:bodyPr/>
                    <a:lstStyle/>
                    <a:p>
                      <a:r>
                        <a:rPr lang="en-US" dirty="0" smtClean="0"/>
                        <a:t>6.3</a:t>
                      </a:r>
                      <a:endParaRPr lang="ru-RU" dirty="0"/>
                    </a:p>
                  </a:txBody>
                  <a:tcPr/>
                </a:tc>
              </a:tr>
            </a:tbl>
          </a:graphicData>
        </a:graphic>
      </p:graphicFrame>
      <p:sp>
        <p:nvSpPr>
          <p:cNvPr id="12" name="TextBox 11"/>
          <p:cNvSpPr txBox="1"/>
          <p:nvPr/>
        </p:nvSpPr>
        <p:spPr>
          <a:xfrm>
            <a:off x="5231904" y="980728"/>
            <a:ext cx="5256584" cy="1785104"/>
          </a:xfrm>
          <a:prstGeom prst="rect">
            <a:avLst/>
          </a:prstGeom>
          <a:noFill/>
        </p:spPr>
        <p:txBody>
          <a:bodyPr wrap="square" rtlCol="0">
            <a:spAutoFit/>
          </a:bodyPr>
          <a:lstStyle/>
          <a:p>
            <a:pPr algn="just"/>
            <a:r>
              <a:rPr lang="en-US" sz="2200" dirty="0"/>
              <a:t>The energy of </a:t>
            </a:r>
            <a:r>
              <a:rPr lang="ru-RU" sz="2200" b="1" dirty="0">
                <a:solidFill>
                  <a:srgbClr val="FF0000"/>
                </a:solidFill>
              </a:rPr>
              <a:t>7</a:t>
            </a:r>
            <a:r>
              <a:rPr lang="en-US" sz="2200" b="1" dirty="0">
                <a:solidFill>
                  <a:srgbClr val="FF0000"/>
                </a:solidFill>
              </a:rPr>
              <a:t>MeV</a:t>
            </a:r>
            <a:r>
              <a:rPr lang="ru-RU" sz="2200" b="1" dirty="0">
                <a:solidFill>
                  <a:srgbClr val="FF0000"/>
                </a:solidFill>
              </a:rPr>
              <a:t>/</a:t>
            </a:r>
            <a:r>
              <a:rPr lang="en-US" sz="2200" b="1" dirty="0" err="1">
                <a:solidFill>
                  <a:srgbClr val="FF0000"/>
                </a:solidFill>
              </a:rPr>
              <a:t>nucl</a:t>
            </a:r>
            <a:r>
              <a:rPr lang="en-US" sz="2200" dirty="0"/>
              <a:t> is higher than the barrier for Side-To-Side collision for the reaction </a:t>
            </a:r>
            <a:r>
              <a:rPr lang="ru-RU" sz="2200" baseline="30000" dirty="0"/>
              <a:t>238</a:t>
            </a:r>
            <a:r>
              <a:rPr lang="en-US" sz="2200" dirty="0"/>
              <a:t>U+</a:t>
            </a:r>
            <a:r>
              <a:rPr lang="en-US" sz="2200" baseline="30000" dirty="0"/>
              <a:t>238</a:t>
            </a:r>
            <a:r>
              <a:rPr lang="en-US" sz="2200" dirty="0"/>
              <a:t>U. It increases the probability to transfer large numbers of nucleons between the interacting nuclei</a:t>
            </a:r>
            <a:r>
              <a:rPr lang="ru-RU" sz="2200" dirty="0"/>
              <a:t>.</a:t>
            </a:r>
          </a:p>
        </p:txBody>
      </p:sp>
    </p:spTree>
    <p:extLst>
      <p:ext uri="{BB962C8B-B14F-4D97-AF65-F5344CB8AC3E}">
        <p14:creationId xmlns:p14="http://schemas.microsoft.com/office/powerpoint/2010/main" val="1032013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F3E4E69-91E5-4488-83A5-19C9973376A7}"/>
              </a:ext>
            </a:extLst>
          </p:cNvPr>
          <p:cNvSpPr txBox="1"/>
          <p:nvPr/>
        </p:nvSpPr>
        <p:spPr>
          <a:xfrm>
            <a:off x="0" y="122651"/>
            <a:ext cx="12192000" cy="461665"/>
          </a:xfrm>
          <a:prstGeom prst="rect">
            <a:avLst/>
          </a:prstGeom>
          <a:noFill/>
        </p:spPr>
        <p:txBody>
          <a:bodyPr wrap="square" rtlCol="0">
            <a:spAutoFit/>
          </a:bodyPr>
          <a:lstStyle/>
          <a:p>
            <a:pPr algn="ctr"/>
            <a:r>
              <a:rPr lang="en-US" sz="2400" b="1" dirty="0">
                <a:solidFill>
                  <a:srgbClr val="C00000"/>
                </a:solidFill>
                <a:latin typeface="Arial" pitchFamily="34" charset="0"/>
                <a:cs typeface="Arial" pitchFamily="34" charset="0"/>
              </a:rPr>
              <a:t>Multinucleon transfer processes in U + U reaction</a:t>
            </a:r>
            <a:endParaRPr lang="ru-RU" sz="2400" b="1" dirty="0">
              <a:solidFill>
                <a:srgbClr val="C00000"/>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xmlns="" id="{48968F06-993D-440F-93E4-0CC5808AB5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186" y="657073"/>
            <a:ext cx="9817628" cy="5864364"/>
          </a:xfrm>
          <a:prstGeom prst="rect">
            <a:avLst/>
          </a:prstGeom>
        </p:spPr>
      </p:pic>
      <p:sp>
        <p:nvSpPr>
          <p:cNvPr id="2" name="TextBox 1"/>
          <p:cNvSpPr txBox="1"/>
          <p:nvPr/>
        </p:nvSpPr>
        <p:spPr>
          <a:xfrm>
            <a:off x="10708469" y="1863541"/>
            <a:ext cx="979755" cy="369332"/>
          </a:xfrm>
          <a:prstGeom prst="rect">
            <a:avLst/>
          </a:prstGeom>
          <a:noFill/>
        </p:spPr>
        <p:txBody>
          <a:bodyPr wrap="none" rtlCol="0">
            <a:spAutoFit/>
          </a:bodyPr>
          <a:lstStyle/>
          <a:p>
            <a:r>
              <a:rPr lang="en-US" b="1" dirty="0" smtClean="0">
                <a:solidFill>
                  <a:srgbClr val="C00000"/>
                </a:solidFill>
                <a:latin typeface="Arial" panose="020B0604020202020204" pitchFamily="34" charset="0"/>
                <a:cs typeface="Arial" panose="020B0604020202020204" pitchFamily="34" charset="0"/>
              </a:rPr>
              <a:t>excited</a:t>
            </a:r>
            <a:endParaRPr lang="ru-RU" b="1" dirty="0">
              <a:solidFill>
                <a:srgbClr val="C00000"/>
              </a:solidFill>
              <a:latin typeface="Arial" panose="020B0604020202020204" pitchFamily="34" charset="0"/>
              <a:cs typeface="Arial" panose="020B0604020202020204" pitchFamily="34" charset="0"/>
            </a:endParaRPr>
          </a:p>
        </p:txBody>
      </p:sp>
      <p:cxnSp>
        <p:nvCxnSpPr>
          <p:cNvPr id="4" name="Скругленная соединительная линия 3"/>
          <p:cNvCxnSpPr>
            <a:stCxn id="2" idx="0"/>
          </p:cNvCxnSpPr>
          <p:nvPr/>
        </p:nvCxnSpPr>
        <p:spPr>
          <a:xfrm rot="16200000" flipV="1">
            <a:off x="10521460" y="1186653"/>
            <a:ext cx="596478" cy="757297"/>
          </a:xfrm>
          <a:prstGeom prst="curved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781895" y="2759083"/>
            <a:ext cx="659155" cy="369332"/>
          </a:xfrm>
          <a:prstGeom prst="rect">
            <a:avLst/>
          </a:prstGeom>
          <a:noFill/>
        </p:spPr>
        <p:txBody>
          <a:bodyPr wrap="none" rtlCol="0">
            <a:spAutoFit/>
          </a:bodyPr>
          <a:lstStyle/>
          <a:p>
            <a:r>
              <a:rPr lang="en-US" b="1" dirty="0" smtClean="0">
                <a:solidFill>
                  <a:srgbClr val="002060"/>
                </a:solidFill>
                <a:latin typeface="Arial" panose="020B0604020202020204" pitchFamily="34" charset="0"/>
                <a:cs typeface="Arial" panose="020B0604020202020204" pitchFamily="34" charset="0"/>
              </a:rPr>
              <a:t>cold</a:t>
            </a:r>
            <a:endParaRPr lang="ru-RU" b="1" dirty="0">
              <a:solidFill>
                <a:srgbClr val="002060"/>
              </a:solidFill>
              <a:latin typeface="Arial" panose="020B0604020202020204" pitchFamily="34" charset="0"/>
              <a:cs typeface="Arial" panose="020B0604020202020204" pitchFamily="34" charset="0"/>
            </a:endParaRPr>
          </a:p>
        </p:txBody>
      </p:sp>
      <p:cxnSp>
        <p:nvCxnSpPr>
          <p:cNvPr id="9" name="Скругленная соединительная линия 8"/>
          <p:cNvCxnSpPr>
            <a:stCxn id="8" idx="0"/>
          </p:cNvCxnSpPr>
          <p:nvPr/>
        </p:nvCxnSpPr>
        <p:spPr>
          <a:xfrm rot="16200000" flipV="1">
            <a:off x="9209014" y="1856623"/>
            <a:ext cx="895542" cy="909377"/>
          </a:xfrm>
          <a:prstGeom prst="curvedConnector2">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1198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945947"/>
          </a:xfrm>
        </p:spPr>
        <p:txBody>
          <a:bodyPr>
            <a:normAutofit/>
          </a:bodyPr>
          <a:lstStyle/>
          <a:p>
            <a:pPr algn="ctr"/>
            <a:r>
              <a:rPr lang="en-US" sz="4000" b="1" dirty="0">
                <a:solidFill>
                  <a:schemeClr val="accent1">
                    <a:lumMod val="75000"/>
                  </a:schemeClr>
                </a:solidFill>
                <a:effectLst>
                  <a:outerShdw blurRad="38100" dist="38100" dir="2700000" algn="tl">
                    <a:srgbClr val="000000">
                      <a:alpha val="43137"/>
                    </a:srgbClr>
                  </a:outerShdw>
                </a:effectLst>
                <a:latin typeface="+mn-lt"/>
              </a:rPr>
              <a:t>Reaction channels in the collisions of heavy ions</a:t>
            </a:r>
            <a:endParaRPr lang="ru-RU" sz="40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6" name="Прямоугольник 5"/>
          <p:cNvSpPr/>
          <p:nvPr/>
        </p:nvSpPr>
        <p:spPr>
          <a:xfrm>
            <a:off x="94004" y="1148277"/>
            <a:ext cx="4231854" cy="1015663"/>
          </a:xfrm>
          <a:prstGeom prst="rect">
            <a:avLst/>
          </a:prstGeom>
        </p:spPr>
        <p:txBody>
          <a:bodyPr wrap="square">
            <a:spAutoFit/>
          </a:bodyPr>
          <a:lstStyle/>
          <a:p>
            <a:pPr algn="ctr"/>
            <a:r>
              <a:rPr lang="en-US" sz="1600" b="1" dirty="0">
                <a:solidFill>
                  <a:srgbClr val="002060"/>
                </a:solidFill>
                <a:effectLst>
                  <a:outerShdw blurRad="38100" dist="38100" dir="2700000" algn="tl">
                    <a:srgbClr val="000000">
                      <a:alpha val="43137"/>
                    </a:srgbClr>
                  </a:outerShdw>
                </a:effectLst>
              </a:rPr>
              <a:t>Double arm Time-of-Flight spectrometer</a:t>
            </a:r>
            <a:r>
              <a:rPr lang="en-US" sz="1600" dirty="0">
                <a:solidFill>
                  <a:srgbClr val="002060"/>
                </a:solidFill>
                <a:effectLst>
                  <a:outerShdw blurRad="38100" dist="38100" dir="2700000" algn="tl">
                    <a:srgbClr val="000000">
                      <a:alpha val="43137"/>
                    </a:srgbClr>
                  </a:outerShdw>
                </a:effectLst>
              </a:rPr>
              <a:t> </a:t>
            </a:r>
          </a:p>
          <a:p>
            <a:pPr algn="ctr"/>
            <a:r>
              <a:rPr lang="en-US" sz="1600" b="1" dirty="0">
                <a:solidFill>
                  <a:srgbClr val="0070C0"/>
                </a:solidFill>
                <a:effectLst>
                  <a:outerShdw blurRad="38100" dist="38100" dir="2700000" algn="tl">
                    <a:srgbClr val="000000">
                      <a:alpha val="43137"/>
                    </a:srgbClr>
                  </a:outerShdw>
                </a:effectLst>
              </a:rPr>
              <a:t>CORSET</a:t>
            </a:r>
          </a:p>
          <a:p>
            <a:pPr algn="ctr"/>
            <a:r>
              <a:rPr lang="en-US" sz="1400" dirty="0">
                <a:solidFill>
                  <a:schemeClr val="accent1">
                    <a:lumMod val="50000"/>
                  </a:schemeClr>
                </a:solidFill>
              </a:rPr>
              <a:t>to study binary channels in heavy-ion-induced reactions (</a:t>
            </a:r>
            <a:r>
              <a:rPr lang="en-US" sz="1400" b="1" dirty="0">
                <a:solidFill>
                  <a:schemeClr val="accent1">
                    <a:lumMod val="50000"/>
                  </a:schemeClr>
                </a:solidFill>
              </a:rPr>
              <a:t>fusion-fission</a:t>
            </a:r>
            <a:r>
              <a:rPr lang="en-US" sz="1400" dirty="0">
                <a:solidFill>
                  <a:schemeClr val="accent1">
                    <a:lumMod val="50000"/>
                  </a:schemeClr>
                </a:solidFill>
              </a:rPr>
              <a:t>, </a:t>
            </a:r>
            <a:r>
              <a:rPr lang="en-US" sz="1400" b="1" dirty="0" err="1">
                <a:solidFill>
                  <a:schemeClr val="accent1">
                    <a:lumMod val="50000"/>
                  </a:schemeClr>
                </a:solidFill>
              </a:rPr>
              <a:t>quasifission</a:t>
            </a:r>
            <a:r>
              <a:rPr lang="en-US" sz="1400" dirty="0">
                <a:solidFill>
                  <a:schemeClr val="accent1">
                    <a:lumMod val="50000"/>
                  </a:schemeClr>
                </a:solidFill>
              </a:rPr>
              <a:t>, </a:t>
            </a:r>
            <a:r>
              <a:rPr lang="en-US" sz="1400" b="1" dirty="0">
                <a:solidFill>
                  <a:schemeClr val="accent1">
                    <a:lumMod val="50000"/>
                  </a:schemeClr>
                </a:solidFill>
              </a:rPr>
              <a:t>deep-inelastic processes</a:t>
            </a:r>
            <a:r>
              <a:rPr lang="en-US" sz="1400" dirty="0">
                <a:solidFill>
                  <a:schemeClr val="accent1">
                    <a:lumMod val="50000"/>
                  </a:schemeClr>
                </a:solidFill>
              </a:rPr>
              <a:t>)</a:t>
            </a:r>
            <a:endParaRPr lang="ru-RU" sz="1400" dirty="0">
              <a:solidFill>
                <a:schemeClr val="accent1">
                  <a:lumMod val="50000"/>
                </a:schemeClr>
              </a:solidFill>
            </a:endParaRPr>
          </a:p>
        </p:txBody>
      </p:sp>
      <p:pic>
        <p:nvPicPr>
          <p:cNvPr id="12" name="Рисунок 11">
            <a:extLst>
              <a:ext uri="{FF2B5EF4-FFF2-40B4-BE49-F238E27FC236}">
                <a16:creationId xmlns="" xmlns:a16="http://schemas.microsoft.com/office/drawing/2014/main" id="{EE8DB6C9-9E07-402C-BBEA-9678CAAB76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147" y="2205169"/>
            <a:ext cx="4039229" cy="4295644"/>
          </a:xfrm>
          <a:prstGeom prst="rect">
            <a:avLst/>
          </a:prstGeom>
        </p:spPr>
      </p:pic>
      <p:graphicFrame>
        <p:nvGraphicFramePr>
          <p:cNvPr id="11" name="Таблица 10">
            <a:extLst>
              <a:ext uri="{FF2B5EF4-FFF2-40B4-BE49-F238E27FC236}">
                <a16:creationId xmlns="" xmlns:a16="http://schemas.microsoft.com/office/drawing/2014/main" id="{CA53B48A-37E1-4134-B55C-F61B1916D726}"/>
              </a:ext>
            </a:extLst>
          </p:cNvPr>
          <p:cNvGraphicFramePr>
            <a:graphicFrameLocks noGrp="1"/>
          </p:cNvGraphicFramePr>
          <p:nvPr>
            <p:extLst>
              <p:ext uri="{D42A27DB-BD31-4B8C-83A1-F6EECF244321}">
                <p14:modId xmlns:p14="http://schemas.microsoft.com/office/powerpoint/2010/main" val="4091796330"/>
              </p:ext>
            </p:extLst>
          </p:nvPr>
        </p:nvGraphicFramePr>
        <p:xfrm>
          <a:off x="2399585" y="3313640"/>
          <a:ext cx="2236570" cy="1694819"/>
        </p:xfrm>
        <a:graphic>
          <a:graphicData uri="http://schemas.openxmlformats.org/drawingml/2006/table">
            <a:tbl>
              <a:tblPr firstRow="1" bandRow="1">
                <a:tableStyleId>{22838BEF-8BB2-4498-84A7-C5851F593DF1}</a:tableStyleId>
              </a:tblPr>
              <a:tblGrid>
                <a:gridCol w="1288832">
                  <a:extLst>
                    <a:ext uri="{9D8B030D-6E8A-4147-A177-3AD203B41FA5}">
                      <a16:colId xmlns="" xmlns:a16="http://schemas.microsoft.com/office/drawing/2014/main" val="20000"/>
                    </a:ext>
                  </a:extLst>
                </a:gridCol>
                <a:gridCol w="947738">
                  <a:extLst>
                    <a:ext uri="{9D8B030D-6E8A-4147-A177-3AD203B41FA5}">
                      <a16:colId xmlns="" xmlns:a16="http://schemas.microsoft.com/office/drawing/2014/main" val="20001"/>
                    </a:ext>
                  </a:extLst>
                </a:gridCol>
              </a:tblGrid>
              <a:tr h="213509">
                <a:tc>
                  <a:txBody>
                    <a:bodyPr/>
                    <a:lstStyle/>
                    <a:p>
                      <a:r>
                        <a:rPr lang="en-US" sz="1100" dirty="0"/>
                        <a:t>Time resolution </a:t>
                      </a:r>
                      <a:endParaRPr lang="ru-RU" sz="1100" dirty="0"/>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150-180 </a:t>
                      </a:r>
                      <a:r>
                        <a:rPr lang="en-US" sz="1100" dirty="0" err="1"/>
                        <a:t>ps</a:t>
                      </a:r>
                      <a:endParaRPr lang="ru-RU" sz="1100" dirty="0"/>
                    </a:p>
                  </a:txBody>
                  <a:tcPr marT="0" marB="0" anchor="ctr"/>
                </a:tc>
                <a:extLst>
                  <a:ext uri="{0D108BD9-81ED-4DB2-BD59-A6C34878D82A}">
                    <a16:rowId xmlns="" xmlns:a16="http://schemas.microsoft.com/office/drawing/2014/main" val="10000"/>
                  </a:ext>
                </a:extLst>
              </a:tr>
              <a:tr h="246885">
                <a:tc>
                  <a:txBody>
                    <a:bodyPr/>
                    <a:lstStyle/>
                    <a:p>
                      <a:r>
                        <a:rPr lang="en-US" sz="1100" dirty="0" err="1"/>
                        <a:t>ToF</a:t>
                      </a:r>
                      <a:r>
                        <a:rPr lang="en-US" sz="1100" dirty="0"/>
                        <a:t> base </a:t>
                      </a:r>
                      <a:endParaRPr lang="ru-RU" sz="1100" dirty="0"/>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10-30 cm</a:t>
                      </a:r>
                      <a:endParaRPr lang="ru-RU" sz="1100" dirty="0"/>
                    </a:p>
                  </a:txBody>
                  <a:tcPr marT="0" marB="0" anchor="ctr"/>
                </a:tc>
                <a:extLst>
                  <a:ext uri="{0D108BD9-81ED-4DB2-BD59-A6C34878D82A}">
                    <a16:rowId xmlns="" xmlns:a16="http://schemas.microsoft.com/office/drawing/2014/main" val="10001"/>
                  </a:ext>
                </a:extLst>
              </a:tr>
              <a:tr h="246885">
                <a:tc>
                  <a:txBody>
                    <a:bodyPr/>
                    <a:lstStyle/>
                    <a:p>
                      <a:r>
                        <a:rPr lang="en-US" sz="1100" dirty="0"/>
                        <a:t>Arm rotation range</a:t>
                      </a:r>
                      <a:endParaRPr lang="ru-RU" sz="1100" dirty="0"/>
                    </a:p>
                  </a:txBody>
                  <a:tcPr marT="0" marB="0" anchor="ctr"/>
                </a:tc>
                <a:tc>
                  <a:txBody>
                    <a:bodyPr/>
                    <a:lstStyle/>
                    <a:p>
                      <a:r>
                        <a:rPr lang="en-US" sz="1100" dirty="0"/>
                        <a:t>15°-165°</a:t>
                      </a:r>
                      <a:endParaRPr lang="ru-RU" sz="1100" dirty="0"/>
                    </a:p>
                  </a:txBody>
                  <a:tcPr marT="0" marB="0" anchor="ctr"/>
                </a:tc>
                <a:extLst>
                  <a:ext uri="{0D108BD9-81ED-4DB2-BD59-A6C34878D82A}">
                    <a16:rowId xmlns="" xmlns:a16="http://schemas.microsoft.com/office/drawing/2014/main" val="10002"/>
                  </a:ext>
                </a:extLst>
              </a:tr>
              <a:tr h="246885">
                <a:tc>
                  <a:txBody>
                    <a:bodyPr/>
                    <a:lstStyle/>
                    <a:p>
                      <a:r>
                        <a:rPr lang="da-DK" sz="1100" dirty="0"/>
                        <a:t>Solid angle </a:t>
                      </a:r>
                      <a:endParaRPr lang="ru-RU" sz="1100" dirty="0"/>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a-DK" sz="1100" dirty="0"/>
                        <a:t>100-200 msr</a:t>
                      </a:r>
                      <a:endParaRPr lang="ru-RU" sz="1100" dirty="0"/>
                    </a:p>
                  </a:txBody>
                  <a:tcPr marT="0" marB="0" anchor="ctr"/>
                </a:tc>
                <a:extLst>
                  <a:ext uri="{0D108BD9-81ED-4DB2-BD59-A6C34878D82A}">
                    <a16:rowId xmlns="" xmlns:a16="http://schemas.microsoft.com/office/drawing/2014/main" val="10003"/>
                  </a:ext>
                </a:extLst>
              </a:tr>
              <a:tr h="246885">
                <a:tc>
                  <a:txBody>
                    <a:bodyPr/>
                    <a:lstStyle/>
                    <a:p>
                      <a:r>
                        <a:rPr lang="en-US" sz="1100" dirty="0"/>
                        <a:t>Angular resolution</a:t>
                      </a:r>
                      <a:endParaRPr lang="ru-RU" sz="1100" dirty="0"/>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0.3° </a:t>
                      </a:r>
                    </a:p>
                  </a:txBody>
                  <a:tcPr marT="0" marB="0" anchor="ctr"/>
                </a:tc>
                <a:extLst>
                  <a:ext uri="{0D108BD9-81ED-4DB2-BD59-A6C34878D82A}">
                    <a16:rowId xmlns="" xmlns:a16="http://schemas.microsoft.com/office/drawing/2014/main" val="10004"/>
                  </a:ext>
                </a:extLst>
              </a:tr>
              <a:tr h="246885">
                <a:tc>
                  <a:txBody>
                    <a:bodyPr/>
                    <a:lstStyle/>
                    <a:p>
                      <a:r>
                        <a:rPr lang="en-US" sz="1100" dirty="0"/>
                        <a:t>Mass resolution</a:t>
                      </a:r>
                      <a:endParaRPr lang="ru-RU" sz="1100" b="1" dirty="0"/>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2-4 u</a:t>
                      </a:r>
                      <a:endParaRPr lang="en-US" sz="1100" b="1" dirty="0"/>
                    </a:p>
                  </a:txBody>
                  <a:tcPr marT="0" marB="0" anchor="ctr"/>
                </a:tc>
                <a:extLst>
                  <a:ext uri="{0D108BD9-81ED-4DB2-BD59-A6C34878D82A}">
                    <a16:rowId xmlns="" xmlns:a16="http://schemas.microsoft.com/office/drawing/2014/main" val="10005"/>
                  </a:ext>
                </a:extLst>
              </a:tr>
              <a:tr h="246885">
                <a:tc>
                  <a:txBody>
                    <a:bodyPr/>
                    <a:lstStyle/>
                    <a:p>
                      <a:r>
                        <a:rPr lang="en-US" sz="1100" dirty="0"/>
                        <a:t>Energy resolution</a:t>
                      </a:r>
                      <a:endParaRPr lang="ru-RU" sz="1100" b="1" dirty="0"/>
                    </a:p>
                  </a:txBody>
                  <a:tcPr marT="0"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1%</a:t>
                      </a:r>
                      <a:endParaRPr lang="en-US" sz="1100" b="1" dirty="0"/>
                    </a:p>
                  </a:txBody>
                  <a:tcPr marT="0" marB="0" anchor="ctr"/>
                </a:tc>
                <a:extLst>
                  <a:ext uri="{0D108BD9-81ED-4DB2-BD59-A6C34878D82A}">
                    <a16:rowId xmlns="" xmlns:a16="http://schemas.microsoft.com/office/drawing/2014/main" val="10006"/>
                  </a:ext>
                </a:extLst>
              </a:tr>
            </a:tbl>
          </a:graphicData>
        </a:graphic>
      </p:graphicFrame>
      <p:grpSp>
        <p:nvGrpSpPr>
          <p:cNvPr id="3" name="Группа 2"/>
          <p:cNvGrpSpPr/>
          <p:nvPr/>
        </p:nvGrpSpPr>
        <p:grpSpPr>
          <a:xfrm>
            <a:off x="4679920" y="1260670"/>
            <a:ext cx="7357933" cy="4230492"/>
            <a:chOff x="1042988" y="1849727"/>
            <a:chExt cx="6997700" cy="3521739"/>
          </a:xfrm>
        </p:grpSpPr>
        <p:pic>
          <p:nvPicPr>
            <p:cNvPr id="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849727"/>
              <a:ext cx="6997700" cy="3509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Овал 4"/>
            <p:cNvSpPr>
              <a:spLocks noChangeArrowheads="1"/>
            </p:cNvSpPr>
            <p:nvPr/>
          </p:nvSpPr>
          <p:spPr bwMode="auto">
            <a:xfrm rot="930165">
              <a:off x="2127375" y="2819968"/>
              <a:ext cx="3593263" cy="2551498"/>
            </a:xfrm>
            <a:prstGeom prst="ellipse">
              <a:avLst/>
            </a:prstGeom>
            <a:noFill/>
            <a:ln w="50800">
              <a:solidFill>
                <a:srgbClr val="FF4040"/>
              </a:solidFill>
              <a:round/>
              <a:headEnd/>
              <a:tailEnd/>
            </a:ln>
            <a:effectLst>
              <a:outerShdw blurRad="63500" dist="26940" dir="5400000" sx="100999" sy="100999" rotWithShape="0">
                <a:srgbClr val="000000">
                  <a:alpha val="39999"/>
                </a:srgbClr>
              </a:outerShdw>
            </a:effectLst>
          </p:spPr>
          <p:txBody>
            <a:bodyPr anchor="ctr"/>
            <a:lstStyle/>
            <a:p>
              <a:pPr algn="ctr">
                <a:defRPr/>
              </a:pPr>
              <a:endParaRPr lang="ru-RU">
                <a:solidFill>
                  <a:prstClr val="white"/>
                </a:solidFill>
              </a:endParaRPr>
            </a:p>
          </p:txBody>
        </p:sp>
      </p:grpSp>
    </p:spTree>
    <p:extLst>
      <p:ext uri="{BB962C8B-B14F-4D97-AF65-F5344CB8AC3E}">
        <p14:creationId xmlns:p14="http://schemas.microsoft.com/office/powerpoint/2010/main" val="3103063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70775" y="48322"/>
            <a:ext cx="7100021" cy="461665"/>
          </a:xfrm>
          <a:prstGeom prst="rect">
            <a:avLst/>
          </a:prstGeom>
          <a:noFill/>
        </p:spPr>
        <p:txBody>
          <a:bodyPr wrap="none" rtlCol="0">
            <a:spAutoFit/>
          </a:bodyPr>
          <a:lstStyle/>
          <a:p>
            <a:r>
              <a:rPr lang="en-US" sz="2400" b="1" dirty="0" err="1" smtClean="0">
                <a:solidFill>
                  <a:srgbClr val="C00000"/>
                </a:solidFill>
                <a:latin typeface="Arial" pitchFamily="34" charset="0"/>
                <a:cs typeface="Arial" pitchFamily="34" charset="0"/>
              </a:rPr>
              <a:t>transtarget</a:t>
            </a:r>
            <a:r>
              <a:rPr lang="en-US" sz="2400" b="1" dirty="0" smtClean="0">
                <a:solidFill>
                  <a:srgbClr val="C00000"/>
                </a:solidFill>
                <a:latin typeface="Arial" pitchFamily="34" charset="0"/>
                <a:cs typeface="Arial" pitchFamily="34" charset="0"/>
              </a:rPr>
              <a:t> products in the</a:t>
            </a:r>
            <a:r>
              <a:rPr lang="ru-RU" sz="2400" b="1" dirty="0" smtClean="0">
                <a:solidFill>
                  <a:srgbClr val="C00000"/>
                </a:solidFill>
                <a:latin typeface="Arial" pitchFamily="34" charset="0"/>
                <a:cs typeface="Arial" pitchFamily="34" charset="0"/>
              </a:rPr>
              <a:t> </a:t>
            </a:r>
            <a:r>
              <a:rPr lang="en-US" sz="2400" b="1" dirty="0">
                <a:solidFill>
                  <a:srgbClr val="C00000"/>
                </a:solidFill>
                <a:latin typeface="Arial" pitchFamily="34" charset="0"/>
                <a:cs typeface="Arial" pitchFamily="34" charset="0"/>
              </a:rPr>
              <a:t>U</a:t>
            </a:r>
            <a:r>
              <a:rPr lang="ru-RU" sz="2400" b="1" dirty="0">
                <a:solidFill>
                  <a:srgbClr val="C00000"/>
                </a:solidFill>
                <a:latin typeface="Arial" pitchFamily="34" charset="0"/>
                <a:cs typeface="Arial" pitchFamily="34" charset="0"/>
              </a:rPr>
              <a:t> + </a:t>
            </a:r>
            <a:r>
              <a:rPr lang="en-US" sz="2400" b="1" dirty="0">
                <a:solidFill>
                  <a:srgbClr val="C00000"/>
                </a:solidFill>
                <a:latin typeface="Arial" pitchFamily="34" charset="0"/>
                <a:cs typeface="Arial" pitchFamily="34" charset="0"/>
              </a:rPr>
              <a:t>U</a:t>
            </a:r>
            <a:r>
              <a:rPr lang="ru-RU" sz="2400" b="1" dirty="0">
                <a:solidFill>
                  <a:srgbClr val="C00000"/>
                </a:solidFill>
                <a:latin typeface="Arial" pitchFamily="34" charset="0"/>
                <a:cs typeface="Arial" pitchFamily="34" charset="0"/>
              </a:rPr>
              <a:t>, </a:t>
            </a:r>
            <a:r>
              <a:rPr lang="en-US" sz="2400" b="1" dirty="0" smtClean="0">
                <a:solidFill>
                  <a:srgbClr val="C00000"/>
                </a:solidFill>
                <a:latin typeface="Arial" pitchFamily="34" charset="0"/>
                <a:cs typeface="Arial" pitchFamily="34" charset="0"/>
              </a:rPr>
              <a:t>Cm reactions</a:t>
            </a:r>
            <a:endParaRPr lang="ru-RU" sz="2400" b="1" dirty="0">
              <a:solidFill>
                <a:srgbClr val="C00000"/>
              </a:solidFill>
              <a:latin typeface="Arial" pitchFamily="34" charset="0"/>
              <a:cs typeface="Arial" pitchFamily="34" charset="0"/>
            </a:endParaRPr>
          </a:p>
        </p:txBody>
      </p:sp>
      <p:sp>
        <p:nvSpPr>
          <p:cNvPr id="9" name="Прямоугольник 8">
            <a:extLst>
              <a:ext uri="{FF2B5EF4-FFF2-40B4-BE49-F238E27FC236}">
                <a16:creationId xmlns:a16="http://schemas.microsoft.com/office/drawing/2014/main" xmlns="" id="{67C8B5F3-3A2C-44AE-A359-4547EB2B5D1D}"/>
              </a:ext>
            </a:extLst>
          </p:cNvPr>
          <p:cNvSpPr/>
          <p:nvPr/>
        </p:nvSpPr>
        <p:spPr>
          <a:xfrm>
            <a:off x="0" y="6334987"/>
            <a:ext cx="4356577" cy="369332"/>
          </a:xfrm>
          <a:prstGeom prst="rect">
            <a:avLst/>
          </a:prstGeom>
        </p:spPr>
        <p:txBody>
          <a:bodyPr wrap="none">
            <a:spAutoFit/>
          </a:bodyPr>
          <a:lstStyle/>
          <a:p>
            <a:r>
              <a:rPr lang="en-US" i="1" dirty="0" smtClean="0">
                <a:latin typeface="Arial" panose="020B0604020202020204" pitchFamily="34" charset="0"/>
                <a:cs typeface="Arial" panose="020B0604020202020204" pitchFamily="34" charset="0"/>
              </a:rPr>
              <a:t>V.V. </a:t>
            </a:r>
            <a:r>
              <a:rPr lang="en-US" i="1" dirty="0" err="1" smtClean="0">
                <a:latin typeface="Arial" panose="020B0604020202020204" pitchFamily="34" charset="0"/>
                <a:cs typeface="Arial" panose="020B0604020202020204" pitchFamily="34" charset="0"/>
              </a:rPr>
              <a:t>Saiko</a:t>
            </a:r>
            <a:r>
              <a:rPr lang="en-US" i="1" dirty="0" smtClean="0">
                <a:latin typeface="Arial" panose="020B0604020202020204" pitchFamily="34" charset="0"/>
                <a:cs typeface="Arial" panose="020B0604020202020204" pitchFamily="34" charset="0"/>
              </a:rPr>
              <a:t> and A.V. Karpov, EPJA (2022)</a:t>
            </a:r>
            <a:endParaRPr lang="ru-RU" i="1" dirty="0">
              <a:latin typeface="Arial" panose="020B0604020202020204" pitchFamily="34" charset="0"/>
              <a:cs typeface="Arial" panose="020B0604020202020204" pitchFamily="34" charset="0"/>
            </a:endParaRPr>
          </a:p>
        </p:txBody>
      </p:sp>
      <p:grpSp>
        <p:nvGrpSpPr>
          <p:cNvPr id="14" name="Группа 13"/>
          <p:cNvGrpSpPr/>
          <p:nvPr/>
        </p:nvGrpSpPr>
        <p:grpSpPr>
          <a:xfrm>
            <a:off x="1499176" y="620688"/>
            <a:ext cx="8773288" cy="5784509"/>
            <a:chOff x="1499176" y="620688"/>
            <a:chExt cx="8773288" cy="5784509"/>
          </a:xfrm>
        </p:grpSpPr>
        <p:pic>
          <p:nvPicPr>
            <p:cNvPr id="22529" name="Picture 1" descr="D:\Documents\Papers\Семинар 07.21\UUCm.png"/>
            <p:cNvPicPr>
              <a:picLocks noChangeAspect="1" noChangeArrowheads="1"/>
            </p:cNvPicPr>
            <p:nvPr/>
          </p:nvPicPr>
          <p:blipFill>
            <a:blip r:embed="rId2" cstate="print"/>
            <a:srcRect/>
            <a:stretch>
              <a:fillRect/>
            </a:stretch>
          </p:blipFill>
          <p:spPr bwMode="auto">
            <a:xfrm>
              <a:off x="1631504" y="620688"/>
              <a:ext cx="8640960" cy="5692649"/>
            </a:xfrm>
            <a:prstGeom prst="rect">
              <a:avLst/>
            </a:prstGeom>
            <a:noFill/>
          </p:spPr>
        </p:pic>
        <p:sp>
          <p:nvSpPr>
            <p:cNvPr id="2" name="TextBox 1"/>
            <p:cNvSpPr txBox="1"/>
            <p:nvPr/>
          </p:nvSpPr>
          <p:spPr>
            <a:xfrm>
              <a:off x="3588838" y="6005087"/>
              <a:ext cx="1220206" cy="400110"/>
            </a:xfrm>
            <a:prstGeom prst="rect">
              <a:avLst/>
            </a:prstGeom>
            <a:solidFill>
              <a:schemeClr val="bg1"/>
            </a:solidFill>
          </p:spPr>
          <p:txBody>
            <a:bodyPr wrap="none" rtlCol="0">
              <a:spAutoFit/>
            </a:bodyPr>
            <a:lstStyle/>
            <a:p>
              <a:r>
                <a:rPr lang="en-US" sz="2000" dirty="0" smtClean="0">
                  <a:latin typeface="Arial" panose="020B0604020202020204" pitchFamily="34" charset="0"/>
                  <a:cs typeface="Arial" panose="020B0604020202020204" pitchFamily="34" charset="0"/>
                </a:rPr>
                <a:t>   mass   </a:t>
              </a:r>
              <a:endParaRPr lang="ru-RU" sz="2000" dirty="0">
                <a:latin typeface="Arial" panose="020B0604020202020204" pitchFamily="34" charset="0"/>
                <a:cs typeface="Arial" panose="020B0604020202020204" pitchFamily="34" charset="0"/>
              </a:endParaRPr>
            </a:p>
          </p:txBody>
        </p:sp>
        <p:sp>
          <p:nvSpPr>
            <p:cNvPr id="6" name="TextBox 5"/>
            <p:cNvSpPr txBox="1"/>
            <p:nvPr/>
          </p:nvSpPr>
          <p:spPr>
            <a:xfrm>
              <a:off x="7970108" y="6005087"/>
              <a:ext cx="1220206" cy="400110"/>
            </a:xfrm>
            <a:prstGeom prst="rect">
              <a:avLst/>
            </a:prstGeom>
            <a:solidFill>
              <a:schemeClr val="bg1"/>
            </a:solidFill>
          </p:spPr>
          <p:txBody>
            <a:bodyPr wrap="none" rtlCol="0">
              <a:spAutoFit/>
            </a:bodyPr>
            <a:lstStyle/>
            <a:p>
              <a:r>
                <a:rPr lang="en-US" sz="2000" dirty="0" smtClean="0">
                  <a:latin typeface="Arial" panose="020B0604020202020204" pitchFamily="34" charset="0"/>
                  <a:cs typeface="Arial" panose="020B0604020202020204" pitchFamily="34" charset="0"/>
                </a:rPr>
                <a:t>   mass   </a:t>
              </a:r>
              <a:endParaRPr lang="ru-RU" sz="2000" dirty="0">
                <a:latin typeface="Arial" panose="020B0604020202020204" pitchFamily="34" charset="0"/>
                <a:cs typeface="Arial" panose="020B0604020202020204" pitchFamily="34" charset="0"/>
              </a:endParaRPr>
            </a:p>
          </p:txBody>
        </p:sp>
        <p:sp>
          <p:nvSpPr>
            <p:cNvPr id="3" name="Прямоугольник 2"/>
            <p:cNvSpPr/>
            <p:nvPr/>
          </p:nvSpPr>
          <p:spPr>
            <a:xfrm>
              <a:off x="5951984" y="2240692"/>
              <a:ext cx="366438" cy="17958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rot="16200000">
              <a:off x="610631" y="2938560"/>
              <a:ext cx="2177199" cy="400110"/>
            </a:xfrm>
            <a:prstGeom prst="rect">
              <a:avLst/>
            </a:prstGeom>
            <a:solidFill>
              <a:schemeClr val="bg1"/>
            </a:solidFill>
          </p:spPr>
          <p:txBody>
            <a:bodyPr wrap="none" rtlCol="0">
              <a:spAutoFit/>
            </a:bodyPr>
            <a:lstStyle/>
            <a:p>
              <a:r>
                <a:rPr lang="en-US" sz="2000" dirty="0" smtClean="0">
                  <a:latin typeface="Arial" panose="020B0604020202020204" pitchFamily="34" charset="0"/>
                  <a:cs typeface="Arial" panose="020B0604020202020204" pitchFamily="34" charset="0"/>
                </a:rPr>
                <a:t>cross section, </a:t>
              </a:r>
              <a:r>
                <a:rPr lang="en-US" sz="2000" dirty="0" err="1" smtClean="0">
                  <a:latin typeface="Arial" panose="020B0604020202020204" pitchFamily="34" charset="0"/>
                  <a:cs typeface="Arial" panose="020B0604020202020204" pitchFamily="34" charset="0"/>
                </a:rPr>
                <a:t>mb</a:t>
              </a:r>
              <a:endParaRPr lang="ru-RU" sz="2000" dirty="0">
                <a:latin typeface="Arial" panose="020B0604020202020204" pitchFamily="34" charset="0"/>
                <a:cs typeface="Arial" panose="020B0604020202020204" pitchFamily="34" charset="0"/>
              </a:endParaRPr>
            </a:p>
          </p:txBody>
        </p:sp>
        <p:sp>
          <p:nvSpPr>
            <p:cNvPr id="4" name="TextBox 3"/>
            <p:cNvSpPr txBox="1"/>
            <p:nvPr/>
          </p:nvSpPr>
          <p:spPr>
            <a:xfrm>
              <a:off x="4488407" y="3104831"/>
              <a:ext cx="1237839" cy="707886"/>
            </a:xfrm>
            <a:prstGeom prst="rect">
              <a:avLst/>
            </a:prstGeom>
            <a:solidFill>
              <a:schemeClr val="bg1"/>
            </a:solid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cold</a:t>
              </a:r>
              <a:br>
                <a:rPr lang="en-US" sz="2000" dirty="0" smtClean="0">
                  <a:solidFill>
                    <a:srgbClr val="002060"/>
                  </a:solidFill>
                  <a:latin typeface="Arial" panose="020B0604020202020204" pitchFamily="34" charset="0"/>
                  <a:cs typeface="Arial" panose="020B0604020202020204" pitchFamily="34" charset="0"/>
                </a:rPr>
              </a:br>
              <a:r>
                <a:rPr lang="en-US" sz="2000" dirty="0" smtClean="0">
                  <a:solidFill>
                    <a:srgbClr val="002060"/>
                  </a:solidFill>
                  <a:latin typeface="Arial" panose="020B0604020202020204" pitchFamily="34" charset="0"/>
                  <a:cs typeface="Arial" panose="020B0604020202020204" pitchFamily="34" charset="0"/>
                </a:rPr>
                <a:t>products </a:t>
              </a:r>
              <a:endParaRPr lang="ru-RU" sz="2000" dirty="0">
                <a:solidFill>
                  <a:srgbClr val="002060"/>
                </a:solidFill>
                <a:latin typeface="Arial" panose="020B0604020202020204" pitchFamily="34" charset="0"/>
                <a:cs typeface="Arial" panose="020B0604020202020204" pitchFamily="34" charset="0"/>
              </a:endParaRPr>
            </a:p>
          </p:txBody>
        </p:sp>
        <p:sp>
          <p:nvSpPr>
            <p:cNvPr id="11" name="TextBox 10"/>
            <p:cNvSpPr txBox="1"/>
            <p:nvPr/>
          </p:nvSpPr>
          <p:spPr>
            <a:xfrm>
              <a:off x="8920363" y="3113069"/>
              <a:ext cx="1237839" cy="707886"/>
            </a:xfrm>
            <a:prstGeom prst="rect">
              <a:avLst/>
            </a:prstGeom>
            <a:solidFill>
              <a:schemeClr val="bg1"/>
            </a:solidFill>
          </p:spPr>
          <p:txBody>
            <a:bodyPr wrap="none" rtlCol="0">
              <a:spAutoFit/>
            </a:bodyPr>
            <a:lstStyle/>
            <a:p>
              <a:r>
                <a:rPr lang="en-US" sz="2000" dirty="0" smtClean="0">
                  <a:solidFill>
                    <a:srgbClr val="002060"/>
                  </a:solidFill>
                  <a:latin typeface="Arial" panose="020B0604020202020204" pitchFamily="34" charset="0"/>
                  <a:cs typeface="Arial" panose="020B0604020202020204" pitchFamily="34" charset="0"/>
                </a:rPr>
                <a:t>cold</a:t>
              </a:r>
              <a:br>
                <a:rPr lang="en-US" sz="2000" dirty="0" smtClean="0">
                  <a:solidFill>
                    <a:srgbClr val="002060"/>
                  </a:solidFill>
                  <a:latin typeface="Arial" panose="020B0604020202020204" pitchFamily="34" charset="0"/>
                  <a:cs typeface="Arial" panose="020B0604020202020204" pitchFamily="34" charset="0"/>
                </a:rPr>
              </a:br>
              <a:r>
                <a:rPr lang="en-US" sz="2000" dirty="0" smtClean="0">
                  <a:solidFill>
                    <a:srgbClr val="002060"/>
                  </a:solidFill>
                  <a:latin typeface="Arial" panose="020B0604020202020204" pitchFamily="34" charset="0"/>
                  <a:cs typeface="Arial" panose="020B0604020202020204" pitchFamily="34" charset="0"/>
                </a:rPr>
                <a:t>products </a:t>
              </a:r>
              <a:endParaRPr lang="ru-RU" sz="2000"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4286410" y="2399119"/>
              <a:ext cx="1524776" cy="369332"/>
            </a:xfrm>
            <a:prstGeom prst="rect">
              <a:avLst/>
            </a:prstGeom>
            <a:solidFill>
              <a:schemeClr val="bg1"/>
            </a:solidFill>
          </p:spPr>
          <p:txBody>
            <a:bodyPr wrap="none" rtlCol="0">
              <a:spAutoFit/>
            </a:bodyPr>
            <a:lstStyle/>
            <a:p>
              <a:r>
                <a:rPr lang="en-US" dirty="0" smtClean="0">
                  <a:latin typeface="Arial" panose="020B0604020202020204" pitchFamily="34" charset="0"/>
                  <a:cs typeface="Arial" panose="020B0604020202020204" pitchFamily="34" charset="0"/>
                </a:rPr>
                <a:t>E=7.5 MeV/n</a:t>
              </a:r>
              <a:endParaRPr lang="ru-RU" dirty="0">
                <a:latin typeface="Arial" panose="020B0604020202020204" pitchFamily="34" charset="0"/>
                <a:cs typeface="Arial" panose="020B0604020202020204" pitchFamily="34" charset="0"/>
              </a:endParaRPr>
            </a:p>
          </p:txBody>
        </p:sp>
        <p:sp>
          <p:nvSpPr>
            <p:cNvPr id="13" name="TextBox 12"/>
            <p:cNvSpPr txBox="1"/>
            <p:nvPr/>
          </p:nvSpPr>
          <p:spPr>
            <a:xfrm>
              <a:off x="8723923" y="2396222"/>
              <a:ext cx="1524776" cy="369332"/>
            </a:xfrm>
            <a:prstGeom prst="rect">
              <a:avLst/>
            </a:prstGeom>
            <a:solidFill>
              <a:schemeClr val="bg1"/>
            </a:solidFill>
          </p:spPr>
          <p:txBody>
            <a:bodyPr wrap="none" rtlCol="0">
              <a:spAutoFit/>
            </a:bodyPr>
            <a:lstStyle/>
            <a:p>
              <a:r>
                <a:rPr lang="en-US" dirty="0" smtClean="0">
                  <a:latin typeface="Arial" panose="020B0604020202020204" pitchFamily="34" charset="0"/>
                  <a:cs typeface="Arial" panose="020B0604020202020204" pitchFamily="34" charset="0"/>
                </a:rPr>
                <a:t>E=7.4 MeV/n</a:t>
              </a:r>
              <a:endParaRPr lang="ru-RU" dirty="0">
                <a:latin typeface="Arial" panose="020B0604020202020204" pitchFamily="34" charset="0"/>
                <a:cs typeface="Arial" panose="020B0604020202020204" pitchFamily="34" charset="0"/>
              </a:endParaRPr>
            </a:p>
          </p:txBody>
        </p:sp>
        <p:sp>
          <p:nvSpPr>
            <p:cNvPr id="12" name="TextBox 11"/>
            <p:cNvSpPr txBox="1"/>
            <p:nvPr/>
          </p:nvSpPr>
          <p:spPr>
            <a:xfrm rot="825914">
              <a:off x="3653529" y="1587461"/>
              <a:ext cx="2095445" cy="369332"/>
            </a:xfrm>
            <a:prstGeom prst="rect">
              <a:avLst/>
            </a:prstGeom>
            <a:solidFill>
              <a:schemeClr val="bg1"/>
            </a:solidFill>
          </p:spPr>
          <p:txBody>
            <a:bodyPr wrap="none" rtlCol="0">
              <a:spAutoFit/>
            </a:bodyPr>
            <a:lstStyle/>
            <a:p>
              <a:r>
                <a:rPr lang="en-US" dirty="0" smtClean="0">
                  <a:latin typeface="Arial" panose="020B0604020202020204" pitchFamily="34" charset="0"/>
                  <a:cs typeface="Arial" panose="020B0604020202020204" pitchFamily="34" charset="0"/>
                </a:rPr>
                <a:t>     hot products     </a:t>
              </a:r>
              <a:endParaRPr lang="ru-RU" dirty="0">
                <a:latin typeface="Arial" panose="020B0604020202020204" pitchFamily="34" charset="0"/>
                <a:cs typeface="Arial" panose="020B0604020202020204" pitchFamily="34" charset="0"/>
              </a:endParaRPr>
            </a:p>
          </p:txBody>
        </p:sp>
        <p:sp>
          <p:nvSpPr>
            <p:cNvPr id="15" name="TextBox 14"/>
            <p:cNvSpPr txBox="1"/>
            <p:nvPr/>
          </p:nvSpPr>
          <p:spPr>
            <a:xfrm rot="825914">
              <a:off x="8040672" y="1591907"/>
              <a:ext cx="2095445" cy="369332"/>
            </a:xfrm>
            <a:prstGeom prst="rect">
              <a:avLst/>
            </a:prstGeom>
            <a:solidFill>
              <a:schemeClr val="bg1"/>
            </a:solidFill>
          </p:spPr>
          <p:txBody>
            <a:bodyPr wrap="none" rtlCol="0">
              <a:spAutoFit/>
            </a:bodyPr>
            <a:lstStyle/>
            <a:p>
              <a:r>
                <a:rPr lang="en-US" dirty="0" smtClean="0">
                  <a:latin typeface="Arial" panose="020B0604020202020204" pitchFamily="34" charset="0"/>
                  <a:cs typeface="Arial" panose="020B0604020202020204" pitchFamily="34" charset="0"/>
                </a:rPr>
                <a:t>     hot products     </a:t>
              </a:r>
              <a:endParaRPr lang="ru-RU"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4296137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631504" y="188641"/>
            <a:ext cx="7128792" cy="1070037"/>
          </a:xfrm>
          <a:prstGeom prst="rect">
            <a:avLst/>
          </a:prstGeom>
        </p:spPr>
        <p:txBody>
          <a:bodyPr wrap="square">
            <a:spAutoFit/>
          </a:bodyPr>
          <a:lstStyle/>
          <a:p>
            <a:pPr>
              <a:lnSpc>
                <a:spcPct val="115000"/>
              </a:lnSpc>
              <a:spcAft>
                <a:spcPts val="1000"/>
              </a:spcAft>
            </a:pPr>
            <a:r>
              <a:rPr lang="en-US" sz="2400" baseline="30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238</a:t>
            </a:r>
            <a:r>
              <a:rPr lang="en-US" sz="2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a:t>
            </a:r>
            <a:r>
              <a:rPr lang="ru-RU" sz="2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baseline="30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238</a:t>
            </a:r>
            <a:r>
              <a:rPr lang="en-US" sz="2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U</a:t>
            </a:r>
          </a:p>
          <a:p>
            <a:pPr>
              <a:lnSpc>
                <a:spcPct val="115000"/>
              </a:lnSpc>
              <a:spcAft>
                <a:spcPts val="1000"/>
              </a:spcAft>
            </a:pPr>
            <a:r>
              <a:rPr lang="en-US" sz="2400"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E</a:t>
            </a:r>
            <a:r>
              <a:rPr lang="en-US" sz="2400" baseline="-25000"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lab</a:t>
            </a:r>
            <a:r>
              <a:rPr lang="en-US" sz="2400" baseline="-250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a:t>
            </a:r>
            <a:r>
              <a:rPr lang="ru-RU" sz="2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 1666 МэВ (7 </a:t>
            </a:r>
            <a:r>
              <a:rPr lang="en-US" sz="2400" dirty="0" err="1">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AMeV</a:t>
            </a:r>
            <a:r>
              <a:rPr lang="ru-RU" sz="2400" dirty="0">
                <a:solidFill>
                  <a:schemeClr val="accent2">
                    <a:lumMod val="50000"/>
                  </a:scheme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a:t>
            </a:r>
            <a:endParaRPr lang="ru-RU" sz="2400" dirty="0">
              <a:solidFill>
                <a:schemeClr val="accent2">
                  <a:lumMod val="50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11549877"/>
              </p:ext>
            </p:extLst>
          </p:nvPr>
        </p:nvGraphicFramePr>
        <p:xfrm>
          <a:off x="1919536" y="1633198"/>
          <a:ext cx="2994046" cy="1854200"/>
        </p:xfrm>
        <a:graphic>
          <a:graphicData uri="http://schemas.openxmlformats.org/drawingml/2006/table">
            <a:tbl>
              <a:tblPr firstRow="1" bandRow="1">
                <a:tableStyleId>{8A107856-5554-42FB-B03E-39F5DBC370BA}</a:tableStyleId>
              </a:tblPr>
              <a:tblGrid>
                <a:gridCol w="1769910"/>
                <a:gridCol w="1224136"/>
              </a:tblGrid>
              <a:tr h="370840">
                <a:tc>
                  <a:txBody>
                    <a:bodyPr/>
                    <a:lstStyle/>
                    <a:p>
                      <a:r>
                        <a:rPr lang="en-US" dirty="0" err="1" smtClean="0"/>
                        <a:t>Ec.m</a:t>
                      </a:r>
                      <a:r>
                        <a:rPr lang="en-US" dirty="0" smtClean="0"/>
                        <a:t>.</a:t>
                      </a:r>
                      <a:endParaRPr lang="ru-RU" b="0" dirty="0"/>
                    </a:p>
                  </a:txBody>
                  <a:tcPr/>
                </a:tc>
                <a:tc>
                  <a:txBody>
                    <a:bodyPr/>
                    <a:lstStyle/>
                    <a:p>
                      <a:r>
                        <a:rPr lang="en-US" dirty="0" smtClean="0"/>
                        <a:t>833MeV</a:t>
                      </a:r>
                      <a:endParaRPr lang="ru-RU" b="0" dirty="0"/>
                    </a:p>
                  </a:txBody>
                  <a:tcPr/>
                </a:tc>
              </a:tr>
              <a:tr h="370840">
                <a:tc>
                  <a:txBody>
                    <a:bodyPr/>
                    <a:lstStyle/>
                    <a:p>
                      <a:r>
                        <a:rPr lang="en-US" dirty="0" err="1" smtClean="0"/>
                        <a:t>Ec.m</a:t>
                      </a:r>
                      <a:r>
                        <a:rPr lang="en-US" dirty="0" smtClean="0"/>
                        <a:t>./EC</a:t>
                      </a:r>
                      <a:endParaRPr lang="ru-RU" dirty="0"/>
                    </a:p>
                  </a:txBody>
                  <a:tcPr/>
                </a:tc>
                <a:tc>
                  <a:txBody>
                    <a:bodyPr/>
                    <a:lstStyle/>
                    <a:p>
                      <a:r>
                        <a:rPr lang="en-US" dirty="0" smtClean="0"/>
                        <a:t>1.</a:t>
                      </a:r>
                      <a:r>
                        <a:rPr lang="ru-RU" dirty="0" smtClean="0"/>
                        <a:t>1</a:t>
                      </a:r>
                      <a:r>
                        <a:rPr lang="en-US" dirty="0" smtClean="0"/>
                        <a:t>3</a:t>
                      </a:r>
                      <a:endParaRPr lang="ru-RU" dirty="0"/>
                    </a:p>
                  </a:txBody>
                  <a:tcPr/>
                </a:tc>
              </a:tr>
              <a:tr h="370840">
                <a:tc>
                  <a:txBody>
                    <a:bodyPr/>
                    <a:lstStyle/>
                    <a:p>
                      <a:r>
                        <a:rPr lang="en-US" dirty="0" smtClean="0"/>
                        <a:t>Ɵ</a:t>
                      </a:r>
                      <a:r>
                        <a:rPr lang="en-US" baseline="0" dirty="0" smtClean="0"/>
                        <a:t> grazing</a:t>
                      </a:r>
                      <a:endParaRPr lang="ru-RU" dirty="0"/>
                    </a:p>
                  </a:txBody>
                  <a:tcPr/>
                </a:tc>
                <a:tc>
                  <a:txBody>
                    <a:bodyPr/>
                    <a:lstStyle/>
                    <a:p>
                      <a:r>
                        <a:rPr lang="en-US" dirty="0" smtClean="0"/>
                        <a:t>50°</a:t>
                      </a:r>
                      <a:endParaRPr lang="ru-RU" dirty="0"/>
                    </a:p>
                  </a:txBody>
                  <a:tcPr/>
                </a:tc>
              </a:tr>
              <a:tr h="370840">
                <a:tc>
                  <a:txBody>
                    <a:bodyPr/>
                    <a:lstStyle/>
                    <a:p>
                      <a:r>
                        <a:rPr lang="el-GR" dirty="0" smtClean="0"/>
                        <a:t>σ</a:t>
                      </a:r>
                      <a:r>
                        <a:rPr lang="en-US" dirty="0" smtClean="0"/>
                        <a:t>(Pb_15°)</a:t>
                      </a:r>
                      <a:endParaRPr lang="ru-RU" dirty="0"/>
                    </a:p>
                  </a:txBody>
                  <a:tcPr/>
                </a:tc>
                <a:tc>
                  <a:txBody>
                    <a:bodyPr/>
                    <a:lstStyle/>
                    <a:p>
                      <a:r>
                        <a:rPr lang="en-US" dirty="0" smtClean="0"/>
                        <a:t>4.3mb/</a:t>
                      </a:r>
                      <a:r>
                        <a:rPr lang="en-US" dirty="0" err="1" smtClean="0"/>
                        <a:t>sr</a:t>
                      </a:r>
                      <a:endParaRPr lang="ru-RU"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σ</a:t>
                      </a:r>
                      <a:r>
                        <a:rPr lang="en-US" dirty="0" smtClean="0"/>
                        <a:t>(Pb_35°)</a:t>
                      </a:r>
                      <a:endParaRPr lang="ru-RU" dirty="0" smtClean="0"/>
                    </a:p>
                  </a:txBody>
                  <a:tcPr/>
                </a:tc>
                <a:tc>
                  <a:txBody>
                    <a:bodyPr/>
                    <a:lstStyle/>
                    <a:p>
                      <a:r>
                        <a:rPr lang="en-US" dirty="0" smtClean="0"/>
                        <a:t>3.6mb/</a:t>
                      </a:r>
                      <a:r>
                        <a:rPr lang="en-US" dirty="0" err="1" smtClean="0"/>
                        <a:t>sr</a:t>
                      </a:r>
                      <a:endParaRPr lang="ru-RU" dirty="0"/>
                    </a:p>
                  </a:txBody>
                  <a:tcPr/>
                </a:tc>
              </a:tr>
            </a:tbl>
          </a:graphicData>
        </a:graphic>
      </p:graphicFrame>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660" y="1231812"/>
            <a:ext cx="52292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241" y="4293096"/>
            <a:ext cx="4414812" cy="23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05" y="4221088"/>
            <a:ext cx="4337463" cy="2186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328248" y="1772816"/>
            <a:ext cx="2339752" cy="1296144"/>
          </a:xfrm>
          <a:prstGeom prst="rect">
            <a:avLst/>
          </a:prstGeom>
          <a:solidFill>
            <a:schemeClr val="accent1">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8616280" y="2420014"/>
            <a:ext cx="2051720" cy="646331"/>
          </a:xfrm>
          <a:prstGeom prst="rect">
            <a:avLst/>
          </a:prstGeom>
          <a:noFill/>
        </p:spPr>
        <p:txBody>
          <a:bodyPr wrap="square" rtlCol="0">
            <a:spAutoFit/>
          </a:bodyPr>
          <a:lstStyle/>
          <a:p>
            <a:r>
              <a:rPr lang="en-US" b="1" dirty="0">
                <a:solidFill>
                  <a:srgbClr val="0070C0"/>
                </a:solidFill>
              </a:rPr>
              <a:t>Mass separator</a:t>
            </a:r>
            <a:endParaRPr lang="ru-RU" b="1" dirty="0">
              <a:solidFill>
                <a:srgbClr val="0070C0"/>
              </a:solidFill>
            </a:endParaRPr>
          </a:p>
          <a:p>
            <a:r>
              <a:rPr lang="en-US" b="1" dirty="0">
                <a:solidFill>
                  <a:srgbClr val="0070C0"/>
                </a:solidFill>
              </a:rPr>
              <a:t>SHELS</a:t>
            </a:r>
            <a:endParaRPr lang="ru-RU" b="1" dirty="0">
              <a:solidFill>
                <a:srgbClr val="0070C0"/>
              </a:solidFill>
            </a:endParaRPr>
          </a:p>
        </p:txBody>
      </p:sp>
      <p:sp>
        <p:nvSpPr>
          <p:cNvPr id="7" name="Прямоугольник 6"/>
          <p:cNvSpPr/>
          <p:nvPr/>
        </p:nvSpPr>
        <p:spPr>
          <a:xfrm rot="1020000">
            <a:off x="7416829" y="835268"/>
            <a:ext cx="1296144" cy="2148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1" name="Прямая со стрелкой 10"/>
          <p:cNvCxnSpPr>
            <a:stCxn id="19" idx="3"/>
          </p:cNvCxnSpPr>
          <p:nvPr/>
        </p:nvCxnSpPr>
        <p:spPr>
          <a:xfrm>
            <a:off x="6826144" y="1588151"/>
            <a:ext cx="926040" cy="21337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a:stCxn id="19" idx="3"/>
          </p:cNvCxnSpPr>
          <p:nvPr/>
        </p:nvCxnSpPr>
        <p:spPr>
          <a:xfrm flipV="1">
            <a:off x="6826144" y="1053132"/>
            <a:ext cx="926040" cy="5350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800284" y="1403484"/>
            <a:ext cx="1025860" cy="369332"/>
          </a:xfrm>
          <a:prstGeom prst="rect">
            <a:avLst/>
          </a:prstGeom>
          <a:noFill/>
        </p:spPr>
        <p:txBody>
          <a:bodyPr wrap="square" rtlCol="0">
            <a:spAutoFit/>
          </a:bodyPr>
          <a:lstStyle/>
          <a:p>
            <a:r>
              <a:rPr lang="en-US" b="1" dirty="0">
                <a:solidFill>
                  <a:srgbClr val="00B050"/>
                </a:solidFill>
              </a:rPr>
              <a:t>CORSET</a:t>
            </a:r>
            <a:endParaRPr lang="ru-RU" b="1" dirty="0">
              <a:solidFill>
                <a:srgbClr val="00B050"/>
              </a:solidFill>
            </a:endParaRPr>
          </a:p>
        </p:txBody>
      </p:sp>
      <p:sp>
        <p:nvSpPr>
          <p:cNvPr id="20" name="Прямоугольник 19"/>
          <p:cNvSpPr/>
          <p:nvPr/>
        </p:nvSpPr>
        <p:spPr>
          <a:xfrm rot="-1020000">
            <a:off x="7461054" y="3673325"/>
            <a:ext cx="1296144" cy="21489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9344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19"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8"/>
          <p:cNvSpPr txBox="1">
            <a:spLocks noChangeArrowheads="1"/>
          </p:cNvSpPr>
          <p:nvPr/>
        </p:nvSpPr>
        <p:spPr bwMode="auto">
          <a:xfrm>
            <a:off x="1775521" y="6358024"/>
            <a:ext cx="8541347" cy="369332"/>
          </a:xfrm>
          <a:prstGeom prst="rect">
            <a:avLst/>
          </a:prstGeom>
          <a:solidFill>
            <a:schemeClr val="accent1">
              <a:alpha val="9000"/>
            </a:schemeClr>
          </a:solidFill>
          <a:ln w="9525">
            <a:noFill/>
            <a:miter lim="800000"/>
            <a:headEnd/>
            <a:tailEnd/>
          </a:ln>
        </p:spPr>
        <p:txBody>
          <a:bodyPr wrap="square">
            <a:spAutoFit/>
          </a:bodyPr>
          <a:lstStyle/>
          <a:p>
            <a:pPr algn="ctr" fontAlgn="base">
              <a:spcBef>
                <a:spcPct val="50000"/>
              </a:spcBef>
              <a:spcAft>
                <a:spcPct val="0"/>
              </a:spcAft>
            </a:pPr>
            <a:r>
              <a:rPr kumimoji="1" lang="en-US" b="1" i="1" dirty="0">
                <a:solidFill>
                  <a:srgbClr val="000066"/>
                </a:solidFill>
                <a:latin typeface="Times New Roman" pitchFamily="18" charset="0"/>
              </a:rPr>
              <a:t>GANIL PAC Meeting, June 09-10, 2016,  Caen,   France</a:t>
            </a:r>
            <a:endParaRPr kumimoji="1" lang="ru-RU" b="1" i="1" dirty="0">
              <a:solidFill>
                <a:srgbClr val="000066"/>
              </a:solidFill>
              <a:latin typeface="Times New Roman" pitchFamily="18" charset="0"/>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3286380322"/>
              </p:ext>
            </p:extLst>
          </p:nvPr>
        </p:nvGraphicFramePr>
        <p:xfrm>
          <a:off x="5519936" y="286706"/>
          <a:ext cx="5433134" cy="3790366"/>
        </p:xfrm>
        <a:graphic>
          <a:graphicData uri="http://schemas.openxmlformats.org/presentationml/2006/ole">
            <mc:AlternateContent xmlns:mc="http://schemas.openxmlformats.org/markup-compatibility/2006">
              <mc:Choice xmlns:v="urn:schemas-microsoft-com:vml" Requires="v">
                <p:oleObj spid="_x0000_s29726" name="Graph" r:id="rId4" imgW="4153680" imgH="2901600" progId="Origin50.Graph">
                  <p:embed/>
                </p:oleObj>
              </mc:Choice>
              <mc:Fallback>
                <p:oleObj name="Graph" r:id="rId4" imgW="4153680" imgH="2901600" progId="Origin50.Graph">
                  <p:embed/>
                  <p:pic>
                    <p:nvPicPr>
                      <p:cNvPr id="0" name=""/>
                      <p:cNvPicPr>
                        <a:picLocks noChangeAspect="1" noChangeArrowheads="1"/>
                      </p:cNvPicPr>
                      <p:nvPr/>
                    </p:nvPicPr>
                    <p:blipFill>
                      <a:blip r:embed="rId5"/>
                      <a:srcRect/>
                      <a:stretch>
                        <a:fillRect/>
                      </a:stretch>
                    </p:blipFill>
                    <p:spPr bwMode="auto">
                      <a:xfrm>
                        <a:off x="5519936" y="286706"/>
                        <a:ext cx="5433134" cy="3790366"/>
                      </a:xfrm>
                      <a:prstGeom prst="rect">
                        <a:avLst/>
                      </a:prstGeom>
                      <a:noFill/>
                      <a:ln>
                        <a:noFill/>
                      </a:ln>
                    </p:spPr>
                  </p:pic>
                </p:oleObj>
              </mc:Fallback>
            </mc:AlternateContent>
          </a:graphicData>
        </a:graphic>
      </p:graphicFrame>
      <p:sp>
        <p:nvSpPr>
          <p:cNvPr id="7" name="TextBox 6"/>
          <p:cNvSpPr txBox="1"/>
          <p:nvPr/>
        </p:nvSpPr>
        <p:spPr>
          <a:xfrm>
            <a:off x="1524000" y="0"/>
            <a:ext cx="4226918" cy="1754326"/>
          </a:xfrm>
          <a:prstGeom prst="rect">
            <a:avLst/>
          </a:prstGeom>
          <a:noFill/>
        </p:spPr>
        <p:txBody>
          <a:bodyPr wrap="square" rtlCol="0">
            <a:spAutoFit/>
          </a:bodyPr>
          <a:lstStyle/>
          <a:p>
            <a:r>
              <a:rPr lang="en-US" sz="3600" baseline="30000" dirty="0">
                <a:solidFill>
                  <a:schemeClr val="accent2">
                    <a:lumMod val="50000"/>
                  </a:schemeClr>
                </a:solidFill>
                <a:effectLst>
                  <a:outerShdw blurRad="38100" dist="38100" dir="2700000" algn="tl">
                    <a:srgbClr val="000000">
                      <a:alpha val="43137"/>
                    </a:srgbClr>
                  </a:outerShdw>
                </a:effectLst>
              </a:rPr>
              <a:t>238</a:t>
            </a:r>
            <a:r>
              <a:rPr lang="en-US" sz="3600" dirty="0">
                <a:solidFill>
                  <a:schemeClr val="accent2">
                    <a:lumMod val="50000"/>
                  </a:schemeClr>
                </a:solidFill>
                <a:effectLst>
                  <a:outerShdw blurRad="38100" dist="38100" dir="2700000" algn="tl">
                    <a:srgbClr val="000000">
                      <a:alpha val="43137"/>
                    </a:srgbClr>
                  </a:outerShdw>
                </a:effectLst>
              </a:rPr>
              <a:t>U+</a:t>
            </a:r>
            <a:r>
              <a:rPr lang="en-US" sz="3600" baseline="30000" dirty="0">
                <a:solidFill>
                  <a:schemeClr val="accent2">
                    <a:lumMod val="50000"/>
                  </a:schemeClr>
                </a:solidFill>
                <a:effectLst>
                  <a:outerShdw blurRad="38100" dist="38100" dir="2700000" algn="tl">
                    <a:srgbClr val="000000">
                      <a:alpha val="43137"/>
                    </a:srgbClr>
                  </a:outerShdw>
                </a:effectLst>
              </a:rPr>
              <a:t>238</a:t>
            </a:r>
            <a:r>
              <a:rPr lang="en-US" sz="3600" dirty="0">
                <a:solidFill>
                  <a:schemeClr val="accent2">
                    <a:lumMod val="50000"/>
                  </a:schemeClr>
                </a:solidFill>
                <a:effectLst>
                  <a:outerShdw blurRad="38100" dist="38100" dir="2700000" algn="tl">
                    <a:srgbClr val="000000">
                      <a:alpha val="43137"/>
                    </a:srgbClr>
                  </a:outerShdw>
                </a:effectLst>
              </a:rPr>
              <a:t>U (6.2AMeV)</a:t>
            </a:r>
          </a:p>
          <a:p>
            <a:r>
              <a:rPr lang="en-US" sz="3600" dirty="0">
                <a:solidFill>
                  <a:schemeClr val="accent2">
                    <a:lumMod val="50000"/>
                  </a:schemeClr>
                </a:solidFill>
                <a:effectLst>
                  <a:outerShdw blurRad="38100" dist="38100" dir="2700000" algn="tl">
                    <a:srgbClr val="000000">
                      <a:alpha val="43137"/>
                    </a:srgbClr>
                  </a:outerShdw>
                </a:effectLst>
              </a:rPr>
              <a:t>Test experiment</a:t>
            </a:r>
          </a:p>
          <a:p>
            <a:r>
              <a:rPr lang="en-US" sz="3600" dirty="0">
                <a:solidFill>
                  <a:schemeClr val="accent2">
                    <a:lumMod val="50000"/>
                  </a:schemeClr>
                </a:solidFill>
                <a:effectLst>
                  <a:outerShdw blurRad="38100" dist="38100" dir="2700000" algn="tl">
                    <a:srgbClr val="000000">
                      <a:alpha val="43137"/>
                    </a:srgbClr>
                  </a:outerShdw>
                </a:effectLst>
              </a:rPr>
              <a:t>CORSET </a:t>
            </a:r>
            <a:r>
              <a:rPr lang="ru-RU" sz="3600" dirty="0">
                <a:solidFill>
                  <a:schemeClr val="accent2">
                    <a:lumMod val="50000"/>
                  </a:schemeClr>
                </a:solidFill>
                <a:effectLst>
                  <a:outerShdw blurRad="38100" dist="38100" dir="2700000" algn="tl">
                    <a:srgbClr val="000000">
                      <a:alpha val="43137"/>
                    </a:srgbClr>
                  </a:outerShdw>
                </a:effectLst>
              </a:rPr>
              <a:t>(</a:t>
            </a:r>
            <a:r>
              <a:rPr lang="en-US" sz="3600" dirty="0">
                <a:solidFill>
                  <a:schemeClr val="accent2">
                    <a:lumMod val="50000"/>
                  </a:schemeClr>
                </a:solidFill>
                <a:effectLst>
                  <a:outerShdw blurRad="38100" dist="38100" dir="2700000" algn="tl">
                    <a:srgbClr val="000000">
                      <a:alpha val="43137"/>
                    </a:srgbClr>
                  </a:outerShdw>
                </a:effectLst>
              </a:rPr>
              <a:t>1 day</a:t>
            </a:r>
            <a:r>
              <a:rPr lang="ru-RU" sz="3600" dirty="0">
                <a:solidFill>
                  <a:schemeClr val="accent2">
                    <a:lumMod val="50000"/>
                  </a:schemeClr>
                </a:solidFill>
                <a:effectLst>
                  <a:outerShdw blurRad="38100" dist="38100" dir="2700000" algn="tl">
                    <a:srgbClr val="000000">
                      <a:alpha val="43137"/>
                    </a:srgbClr>
                  </a:outerShdw>
                </a:effectLst>
              </a:rPr>
              <a:t>) </a:t>
            </a:r>
          </a:p>
        </p:txBody>
      </p:sp>
      <p:graphicFrame>
        <p:nvGraphicFramePr>
          <p:cNvPr id="2" name="Объект 1"/>
          <p:cNvGraphicFramePr>
            <a:graphicFrameLocks noChangeAspect="1"/>
          </p:cNvGraphicFramePr>
          <p:nvPr>
            <p:extLst>
              <p:ext uri="{D42A27DB-BD31-4B8C-83A1-F6EECF244321}">
                <p14:modId xmlns:p14="http://schemas.microsoft.com/office/powerpoint/2010/main" val="1800936828"/>
              </p:ext>
            </p:extLst>
          </p:nvPr>
        </p:nvGraphicFramePr>
        <p:xfrm>
          <a:off x="5519937" y="286122"/>
          <a:ext cx="5432425" cy="3790950"/>
        </p:xfrm>
        <a:graphic>
          <a:graphicData uri="http://schemas.openxmlformats.org/presentationml/2006/ole">
            <mc:AlternateContent xmlns:mc="http://schemas.openxmlformats.org/markup-compatibility/2006">
              <mc:Choice xmlns:v="urn:schemas-microsoft-com:vml" Requires="v">
                <p:oleObj spid="_x0000_s29727" name="Graph" r:id="rId6" imgW="4153680" imgH="2901600" progId="Origin50.Graph">
                  <p:embed/>
                </p:oleObj>
              </mc:Choice>
              <mc:Fallback>
                <p:oleObj name="Graph" r:id="rId6" imgW="4153680" imgH="2901600" progId="Origin50.Graph">
                  <p:embed/>
                  <p:pic>
                    <p:nvPicPr>
                      <p:cNvPr id="0" name=""/>
                      <p:cNvPicPr>
                        <a:picLocks noChangeAspect="1" noChangeArrowheads="1"/>
                      </p:cNvPicPr>
                      <p:nvPr/>
                    </p:nvPicPr>
                    <p:blipFill>
                      <a:blip r:embed="rId7"/>
                      <a:srcRect/>
                      <a:stretch>
                        <a:fillRect/>
                      </a:stretch>
                    </p:blipFill>
                    <p:spPr bwMode="auto">
                      <a:xfrm>
                        <a:off x="5519937" y="286122"/>
                        <a:ext cx="5432425" cy="379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10966" y="1916833"/>
            <a:ext cx="4139952" cy="4081151"/>
          </a:xfrm>
          <a:prstGeom prst="rect">
            <a:avLst/>
          </a:prstGeom>
        </p:spPr>
      </p:pic>
      <p:sp>
        <p:nvSpPr>
          <p:cNvPr id="13" name="TextBox 12"/>
          <p:cNvSpPr txBox="1"/>
          <p:nvPr/>
        </p:nvSpPr>
        <p:spPr>
          <a:xfrm>
            <a:off x="6046193" y="4136157"/>
            <a:ext cx="4270674" cy="2246769"/>
          </a:xfrm>
          <a:prstGeom prst="rect">
            <a:avLst/>
          </a:prstGeom>
          <a:noFill/>
        </p:spPr>
        <p:txBody>
          <a:bodyPr wrap="square" rtlCol="0">
            <a:spAutoFit/>
          </a:bodyPr>
          <a:lstStyle/>
          <a:p>
            <a:pPr algn="just"/>
            <a:r>
              <a:rPr lang="en-US" sz="2000" dirty="0"/>
              <a:t>Simultaneous measurement of two correlated reaction fragments allows to increase the reliability of the extraction of the binary channels from the possible contribution of other processes occurring in the </a:t>
            </a:r>
            <a:r>
              <a:rPr lang="en-US" sz="2000" baseline="30000" dirty="0"/>
              <a:t>238</a:t>
            </a:r>
            <a:r>
              <a:rPr lang="en-US" sz="2000" dirty="0"/>
              <a:t>U + </a:t>
            </a:r>
            <a:r>
              <a:rPr lang="en-US" sz="2000" baseline="30000" dirty="0"/>
              <a:t>238</a:t>
            </a:r>
            <a:r>
              <a:rPr lang="en-US" sz="2000" dirty="0"/>
              <a:t>U reaction.</a:t>
            </a:r>
            <a:endParaRPr lang="ru-RU" sz="2000" dirty="0"/>
          </a:p>
        </p:txBody>
      </p:sp>
    </p:spTree>
    <p:extLst>
      <p:ext uri="{BB962C8B-B14F-4D97-AF65-F5344CB8AC3E}">
        <p14:creationId xmlns:p14="http://schemas.microsoft.com/office/powerpoint/2010/main" val="284500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Рисунок 26">
            <a:extLst>
              <a:ext uri="{FF2B5EF4-FFF2-40B4-BE49-F238E27FC236}">
                <a16:creationId xmlns="" xmlns:a16="http://schemas.microsoft.com/office/drawing/2014/main" id="{6D8E4BF1-1D3D-4A23-991B-17F81B084E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4" r="616" b="418"/>
          <a:stretch/>
        </p:blipFill>
        <p:spPr>
          <a:xfrm rot="11110014">
            <a:off x="969274" y="-619728"/>
            <a:ext cx="10612478" cy="7972554"/>
          </a:xfrm>
          <a:prstGeom prst="rect">
            <a:avLst/>
          </a:prstGeom>
        </p:spPr>
      </p:pic>
      <p:cxnSp>
        <p:nvCxnSpPr>
          <p:cNvPr id="9" name="Прямая со стрелкой 8">
            <a:extLst>
              <a:ext uri="{FF2B5EF4-FFF2-40B4-BE49-F238E27FC236}">
                <a16:creationId xmlns="" xmlns:a16="http://schemas.microsoft.com/office/drawing/2014/main" id="{E634983F-2A03-4AA5-87CA-CE6792532F48}"/>
              </a:ext>
            </a:extLst>
          </p:cNvPr>
          <p:cNvCxnSpPr>
            <a:cxnSpLocks/>
            <a:endCxn id="14" idx="1"/>
          </p:cNvCxnSpPr>
          <p:nvPr/>
        </p:nvCxnSpPr>
        <p:spPr>
          <a:xfrm>
            <a:off x="2351585" y="3202814"/>
            <a:ext cx="3842713" cy="1"/>
          </a:xfrm>
          <a:prstGeom prst="straightConnector1">
            <a:avLst/>
          </a:prstGeom>
          <a:ln w="730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a:extLst>
              <a:ext uri="{FF2B5EF4-FFF2-40B4-BE49-F238E27FC236}">
                <a16:creationId xmlns="" xmlns:a16="http://schemas.microsoft.com/office/drawing/2014/main" id="{3EF7A360-7E33-4ED6-88BC-C66B46C00EB3}"/>
              </a:ext>
            </a:extLst>
          </p:cNvPr>
          <p:cNvCxnSpPr>
            <a:cxnSpLocks/>
          </p:cNvCxnSpPr>
          <p:nvPr/>
        </p:nvCxnSpPr>
        <p:spPr>
          <a:xfrm flipV="1">
            <a:off x="6240016" y="2492896"/>
            <a:ext cx="2448272" cy="709918"/>
          </a:xfrm>
          <a:prstGeom prst="straightConnector1">
            <a:avLst/>
          </a:prstGeom>
          <a:ln w="7302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a:extLst>
              <a:ext uri="{FF2B5EF4-FFF2-40B4-BE49-F238E27FC236}">
                <a16:creationId xmlns="" xmlns:a16="http://schemas.microsoft.com/office/drawing/2014/main" id="{3543B0DE-08F5-4082-9ADD-15CD7240CD24}"/>
              </a:ext>
            </a:extLst>
          </p:cNvPr>
          <p:cNvCxnSpPr>
            <a:cxnSpLocks/>
          </p:cNvCxnSpPr>
          <p:nvPr/>
        </p:nvCxnSpPr>
        <p:spPr>
          <a:xfrm flipH="1">
            <a:off x="5375920" y="3202813"/>
            <a:ext cx="864096" cy="452374"/>
          </a:xfrm>
          <a:prstGeom prst="straightConnector1">
            <a:avLst/>
          </a:prstGeom>
          <a:ln w="730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17">
            <a:extLst>
              <a:ext uri="{FF2B5EF4-FFF2-40B4-BE49-F238E27FC236}">
                <a16:creationId xmlns="" xmlns:a16="http://schemas.microsoft.com/office/drawing/2014/main" id="{460517C3-B7AD-48B7-8B14-8B06938142D1}"/>
              </a:ext>
            </a:extLst>
          </p:cNvPr>
          <p:cNvSpPr>
            <a:spLocks noChangeArrowheads="1"/>
          </p:cNvSpPr>
          <p:nvPr/>
        </p:nvSpPr>
        <p:spPr bwMode="auto">
          <a:xfrm>
            <a:off x="8932886" y="2501607"/>
            <a:ext cx="1699183" cy="3462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250" baseline="30000" dirty="0">
                <a:solidFill>
                  <a:schemeClr val="bg1"/>
                </a:solidFill>
                <a:latin typeface="Times New Roman" pitchFamily="18" charset="0"/>
                <a:cs typeface="Arial" pitchFamily="34" charset="0"/>
              </a:rPr>
              <a:t>208</a:t>
            </a:r>
            <a:r>
              <a:rPr lang="ru-RU" sz="2250" dirty="0" err="1">
                <a:solidFill>
                  <a:schemeClr val="bg1"/>
                </a:solidFill>
                <a:latin typeface="Times New Roman" pitchFamily="18" charset="0"/>
                <a:cs typeface="Arial" pitchFamily="34" charset="0"/>
              </a:rPr>
              <a:t>Pb</a:t>
            </a:r>
            <a:r>
              <a:rPr lang="ru-RU" sz="2250" dirty="0">
                <a:solidFill>
                  <a:schemeClr val="bg1"/>
                </a:solidFill>
                <a:latin typeface="Times New Roman" pitchFamily="18" charset="0"/>
                <a:cs typeface="Arial" pitchFamily="34" charset="0"/>
              </a:rPr>
              <a:t>(</a:t>
            </a:r>
            <a:r>
              <a:rPr lang="el-GR" sz="2250" dirty="0">
                <a:solidFill>
                  <a:schemeClr val="bg1"/>
                </a:solidFill>
                <a:latin typeface="Times New Roman" pitchFamily="18" charset="0"/>
                <a:cs typeface="Arial" pitchFamily="34" charset="0"/>
              </a:rPr>
              <a:t>θ</a:t>
            </a:r>
            <a:r>
              <a:rPr lang="en-US" sz="2250" baseline="-25000" dirty="0">
                <a:solidFill>
                  <a:schemeClr val="bg1"/>
                </a:solidFill>
                <a:latin typeface="Times New Roman" pitchFamily="18" charset="0"/>
                <a:cs typeface="Arial" pitchFamily="34" charset="0"/>
              </a:rPr>
              <a:t>lab</a:t>
            </a:r>
            <a:r>
              <a:rPr lang="en-US" sz="2250" dirty="0">
                <a:solidFill>
                  <a:schemeClr val="bg1"/>
                </a:solidFill>
                <a:latin typeface="Times New Roman" pitchFamily="18" charset="0"/>
                <a:cs typeface="Arial" pitchFamily="34" charset="0"/>
              </a:rPr>
              <a:t>=15</a:t>
            </a:r>
            <a:r>
              <a:rPr lang="en-US" sz="2250" dirty="0">
                <a:solidFill>
                  <a:schemeClr val="bg1"/>
                </a:solidFill>
                <a:latin typeface="Times New Roman"/>
                <a:cs typeface="Times New Roman"/>
              </a:rPr>
              <a:t>º</a:t>
            </a:r>
            <a:r>
              <a:rPr lang="ru-RU" sz="2250" dirty="0">
                <a:solidFill>
                  <a:schemeClr val="bg1"/>
                </a:solidFill>
                <a:latin typeface="Times New Roman" pitchFamily="18" charset="0"/>
                <a:cs typeface="Arial" pitchFamily="34" charset="0"/>
              </a:rPr>
              <a:t>)</a:t>
            </a:r>
            <a:endParaRPr lang="ru-RU" sz="1350" dirty="0">
              <a:solidFill>
                <a:schemeClr val="bg1"/>
              </a:solidFill>
              <a:latin typeface="Arial" pitchFamily="34" charset="0"/>
              <a:cs typeface="Arial" pitchFamily="34" charset="0"/>
            </a:endParaRPr>
          </a:p>
        </p:txBody>
      </p:sp>
      <p:sp>
        <p:nvSpPr>
          <p:cNvPr id="13" name="TextBox 12">
            <a:extLst>
              <a:ext uri="{FF2B5EF4-FFF2-40B4-BE49-F238E27FC236}">
                <a16:creationId xmlns="" xmlns:a16="http://schemas.microsoft.com/office/drawing/2014/main" id="{3D3E6872-C1CB-49AC-A23C-5428CE28B884}"/>
              </a:ext>
            </a:extLst>
          </p:cNvPr>
          <p:cNvSpPr txBox="1"/>
          <p:nvPr/>
        </p:nvSpPr>
        <p:spPr>
          <a:xfrm>
            <a:off x="7176120" y="3922894"/>
            <a:ext cx="1764196" cy="438582"/>
          </a:xfrm>
          <a:prstGeom prst="rect">
            <a:avLst/>
          </a:prstGeom>
          <a:noFill/>
        </p:spPr>
        <p:txBody>
          <a:bodyPr wrap="square">
            <a:spAutoFit/>
          </a:bodyPr>
          <a:lstStyle/>
          <a:p>
            <a:pPr fontAlgn="base">
              <a:spcBef>
                <a:spcPct val="0"/>
              </a:spcBef>
              <a:spcAft>
                <a:spcPct val="0"/>
              </a:spcAft>
            </a:pPr>
            <a:r>
              <a:rPr lang="en-US" sz="2250" dirty="0">
                <a:solidFill>
                  <a:prstClr val="white"/>
                </a:solidFill>
                <a:latin typeface="Times New Roman" pitchFamily="18" charset="0"/>
                <a:cs typeface="Arial" pitchFamily="34" charset="0"/>
              </a:rPr>
              <a:t>FF</a:t>
            </a:r>
            <a:r>
              <a:rPr lang="ru-RU" sz="2250" dirty="0">
                <a:solidFill>
                  <a:prstClr val="white"/>
                </a:solidFill>
                <a:latin typeface="Times New Roman" pitchFamily="18" charset="0"/>
                <a:cs typeface="Arial" pitchFamily="34" charset="0"/>
              </a:rPr>
              <a:t>(</a:t>
            </a:r>
            <a:r>
              <a:rPr lang="el-GR" sz="2250" dirty="0">
                <a:solidFill>
                  <a:prstClr val="white"/>
                </a:solidFill>
                <a:latin typeface="Times New Roman" pitchFamily="18" charset="0"/>
                <a:cs typeface="Arial" pitchFamily="34" charset="0"/>
              </a:rPr>
              <a:t>θ</a:t>
            </a:r>
            <a:r>
              <a:rPr lang="en-US" sz="2250" baseline="-25000" dirty="0">
                <a:solidFill>
                  <a:prstClr val="white"/>
                </a:solidFill>
                <a:latin typeface="Times New Roman" pitchFamily="18" charset="0"/>
                <a:cs typeface="Arial" pitchFamily="34" charset="0"/>
              </a:rPr>
              <a:t>lab</a:t>
            </a:r>
            <a:r>
              <a:rPr lang="en-US" sz="2250" dirty="0">
                <a:solidFill>
                  <a:prstClr val="white"/>
                </a:solidFill>
                <a:latin typeface="Times New Roman" pitchFamily="18" charset="0"/>
                <a:cs typeface="Arial" pitchFamily="34" charset="0"/>
              </a:rPr>
              <a:t>=27</a:t>
            </a:r>
            <a:r>
              <a:rPr lang="en-US" sz="2250" dirty="0">
                <a:solidFill>
                  <a:prstClr val="white"/>
                </a:solidFill>
                <a:latin typeface="Times New Roman"/>
                <a:cs typeface="Times New Roman"/>
              </a:rPr>
              <a:t>º</a:t>
            </a:r>
            <a:r>
              <a:rPr lang="ru-RU" sz="2250" dirty="0">
                <a:solidFill>
                  <a:prstClr val="white"/>
                </a:solidFill>
                <a:latin typeface="Times New Roman" pitchFamily="18" charset="0"/>
                <a:cs typeface="Arial" pitchFamily="34" charset="0"/>
              </a:rPr>
              <a:t>)</a:t>
            </a:r>
            <a:endParaRPr lang="ru-RU" sz="1100" dirty="0">
              <a:solidFill>
                <a:schemeClr val="bg1"/>
              </a:solidFill>
              <a:latin typeface="Arial" pitchFamily="34" charset="0"/>
              <a:cs typeface="Arial" pitchFamily="34" charset="0"/>
            </a:endParaRPr>
          </a:p>
        </p:txBody>
      </p:sp>
      <p:sp>
        <p:nvSpPr>
          <p:cNvPr id="14" name="Rectangle 5">
            <a:extLst>
              <a:ext uri="{FF2B5EF4-FFF2-40B4-BE49-F238E27FC236}">
                <a16:creationId xmlns="" xmlns:a16="http://schemas.microsoft.com/office/drawing/2014/main" id="{E72FE547-3EDF-48C6-940B-137B25DDDE10}"/>
              </a:ext>
            </a:extLst>
          </p:cNvPr>
          <p:cNvSpPr>
            <a:spLocks noChangeArrowheads="1"/>
          </p:cNvSpPr>
          <p:nvPr/>
        </p:nvSpPr>
        <p:spPr bwMode="auto">
          <a:xfrm>
            <a:off x="6194298" y="3074643"/>
            <a:ext cx="45719" cy="256343"/>
          </a:xfrm>
          <a:prstGeom prst="rect">
            <a:avLst/>
          </a:prstGeom>
          <a:solidFill>
            <a:srgbClr val="FF0000"/>
          </a:solidFill>
          <a:ln w="9525">
            <a:noFill/>
            <a:miter lim="800000"/>
            <a:headEnd/>
            <a:tailEnd/>
          </a:ln>
        </p:spPr>
        <p:txBody>
          <a:bodyPr vert="horz" wrap="square" lIns="68580" tIns="34290" rIns="68580" bIns="34290" numCol="1" anchor="t" anchorCtr="0" compatLnSpc="1">
            <a:prstTxWarp prst="textNoShape">
              <a:avLst/>
            </a:prstTxWarp>
          </a:bodyPr>
          <a:lstStyle/>
          <a:p>
            <a:endParaRPr lang="ru-RU" sz="1350">
              <a:solidFill>
                <a:prstClr val="black"/>
              </a:solidFill>
            </a:endParaRPr>
          </a:p>
        </p:txBody>
      </p:sp>
      <p:sp>
        <p:nvSpPr>
          <p:cNvPr id="17" name="TextBox 16">
            <a:extLst>
              <a:ext uri="{FF2B5EF4-FFF2-40B4-BE49-F238E27FC236}">
                <a16:creationId xmlns="" xmlns:a16="http://schemas.microsoft.com/office/drawing/2014/main" id="{8C327E2E-A25C-4E7D-98D6-52FD4BB10B20}"/>
              </a:ext>
            </a:extLst>
          </p:cNvPr>
          <p:cNvSpPr txBox="1"/>
          <p:nvPr/>
        </p:nvSpPr>
        <p:spPr>
          <a:xfrm>
            <a:off x="3719736" y="3903418"/>
            <a:ext cx="1764196" cy="438582"/>
          </a:xfrm>
          <a:prstGeom prst="rect">
            <a:avLst/>
          </a:prstGeom>
          <a:noFill/>
        </p:spPr>
        <p:txBody>
          <a:bodyPr wrap="square">
            <a:spAutoFit/>
          </a:bodyPr>
          <a:lstStyle/>
          <a:p>
            <a:pPr fontAlgn="base">
              <a:spcBef>
                <a:spcPct val="0"/>
              </a:spcBef>
              <a:spcAft>
                <a:spcPct val="0"/>
              </a:spcAft>
            </a:pPr>
            <a:r>
              <a:rPr lang="en-US" sz="2250" dirty="0">
                <a:solidFill>
                  <a:prstClr val="white"/>
                </a:solidFill>
                <a:latin typeface="Times New Roman" pitchFamily="18" charset="0"/>
                <a:cs typeface="Arial" pitchFamily="34" charset="0"/>
              </a:rPr>
              <a:t>FF</a:t>
            </a:r>
            <a:r>
              <a:rPr lang="ru-RU" sz="2250" dirty="0">
                <a:solidFill>
                  <a:prstClr val="white"/>
                </a:solidFill>
                <a:latin typeface="Times New Roman" pitchFamily="18" charset="0"/>
                <a:cs typeface="Arial" pitchFamily="34" charset="0"/>
              </a:rPr>
              <a:t>(</a:t>
            </a:r>
            <a:r>
              <a:rPr lang="el-GR" sz="2250" dirty="0">
                <a:solidFill>
                  <a:prstClr val="white"/>
                </a:solidFill>
                <a:latin typeface="Times New Roman" pitchFamily="18" charset="0"/>
                <a:cs typeface="Arial" pitchFamily="34" charset="0"/>
              </a:rPr>
              <a:t>θ</a:t>
            </a:r>
            <a:r>
              <a:rPr lang="en-US" sz="2250" baseline="-25000" dirty="0">
                <a:solidFill>
                  <a:prstClr val="white"/>
                </a:solidFill>
                <a:latin typeface="Times New Roman" pitchFamily="18" charset="0"/>
                <a:cs typeface="Arial" pitchFamily="34" charset="0"/>
              </a:rPr>
              <a:t>lab</a:t>
            </a:r>
            <a:r>
              <a:rPr lang="en-US" sz="2250" dirty="0">
                <a:solidFill>
                  <a:prstClr val="white"/>
                </a:solidFill>
                <a:latin typeface="Times New Roman" pitchFamily="18" charset="0"/>
                <a:cs typeface="Arial" pitchFamily="34" charset="0"/>
              </a:rPr>
              <a:t>=141</a:t>
            </a:r>
            <a:r>
              <a:rPr lang="en-US" sz="2250" dirty="0">
                <a:solidFill>
                  <a:prstClr val="white"/>
                </a:solidFill>
                <a:latin typeface="Times New Roman"/>
                <a:cs typeface="Times New Roman"/>
              </a:rPr>
              <a:t>º</a:t>
            </a:r>
            <a:r>
              <a:rPr lang="ru-RU" sz="2250" dirty="0">
                <a:solidFill>
                  <a:prstClr val="white"/>
                </a:solidFill>
                <a:latin typeface="Times New Roman" pitchFamily="18" charset="0"/>
                <a:cs typeface="Arial" pitchFamily="34" charset="0"/>
              </a:rPr>
              <a:t>)</a:t>
            </a:r>
            <a:endParaRPr lang="ru-RU" sz="1100" dirty="0">
              <a:solidFill>
                <a:schemeClr val="bg1"/>
              </a:solidFill>
              <a:latin typeface="Arial" pitchFamily="34" charset="0"/>
              <a:cs typeface="Arial" pitchFamily="34" charset="0"/>
            </a:endParaRPr>
          </a:p>
        </p:txBody>
      </p:sp>
      <p:cxnSp>
        <p:nvCxnSpPr>
          <p:cNvPr id="15" name="Прямая со стрелкой 14">
            <a:extLst>
              <a:ext uri="{FF2B5EF4-FFF2-40B4-BE49-F238E27FC236}">
                <a16:creationId xmlns="" xmlns:a16="http://schemas.microsoft.com/office/drawing/2014/main" id="{3EF7A360-7E33-4ED6-88BC-C66B46C00EB3}"/>
              </a:ext>
            </a:extLst>
          </p:cNvPr>
          <p:cNvCxnSpPr>
            <a:cxnSpLocks/>
          </p:cNvCxnSpPr>
          <p:nvPr/>
        </p:nvCxnSpPr>
        <p:spPr>
          <a:xfrm flipV="1">
            <a:off x="6210858" y="1941080"/>
            <a:ext cx="2117390" cy="1278877"/>
          </a:xfrm>
          <a:prstGeom prst="straightConnector1">
            <a:avLst/>
          </a:prstGeom>
          <a:ln w="7302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a:extLst>
              <a:ext uri="{FF2B5EF4-FFF2-40B4-BE49-F238E27FC236}">
                <a16:creationId xmlns="" xmlns:a16="http://schemas.microsoft.com/office/drawing/2014/main" id="{3543B0DE-08F5-4082-9ADD-15CD7240CD24}"/>
              </a:ext>
            </a:extLst>
          </p:cNvPr>
          <p:cNvCxnSpPr>
            <a:cxnSpLocks/>
          </p:cNvCxnSpPr>
          <p:nvPr/>
        </p:nvCxnSpPr>
        <p:spPr>
          <a:xfrm>
            <a:off x="6210858" y="3219956"/>
            <a:ext cx="0" cy="864096"/>
          </a:xfrm>
          <a:prstGeom prst="straightConnector1">
            <a:avLst/>
          </a:prstGeom>
          <a:ln w="7302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 xmlns:a16="http://schemas.microsoft.com/office/drawing/2014/main" id="{DEFC638C-B94B-49C9-B3D2-051031910F99}"/>
              </a:ext>
            </a:extLst>
          </p:cNvPr>
          <p:cNvCxnSpPr>
            <a:cxnSpLocks/>
          </p:cNvCxnSpPr>
          <p:nvPr/>
        </p:nvCxnSpPr>
        <p:spPr>
          <a:xfrm>
            <a:off x="6217570" y="3242001"/>
            <a:ext cx="1840649" cy="646552"/>
          </a:xfrm>
          <a:prstGeom prst="straightConnector1">
            <a:avLst/>
          </a:prstGeom>
          <a:ln w="730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7">
            <a:extLst>
              <a:ext uri="{FF2B5EF4-FFF2-40B4-BE49-F238E27FC236}">
                <a16:creationId xmlns="" xmlns:a16="http://schemas.microsoft.com/office/drawing/2014/main" id="{460517C3-B7AD-48B7-8B14-8B06938142D1}"/>
              </a:ext>
            </a:extLst>
          </p:cNvPr>
          <p:cNvSpPr>
            <a:spLocks noChangeArrowheads="1"/>
          </p:cNvSpPr>
          <p:nvPr/>
        </p:nvSpPr>
        <p:spPr bwMode="auto">
          <a:xfrm>
            <a:off x="7410290" y="1248582"/>
            <a:ext cx="1699183" cy="346249"/>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fontAlgn="base">
              <a:spcBef>
                <a:spcPct val="0"/>
              </a:spcBef>
              <a:spcAft>
                <a:spcPct val="0"/>
              </a:spcAft>
            </a:pPr>
            <a:r>
              <a:rPr lang="en-US" sz="2250" baseline="30000" dirty="0">
                <a:solidFill>
                  <a:schemeClr val="bg1"/>
                </a:solidFill>
                <a:latin typeface="Times New Roman" pitchFamily="18" charset="0"/>
                <a:cs typeface="Arial" pitchFamily="34" charset="0"/>
              </a:rPr>
              <a:t>208</a:t>
            </a:r>
            <a:r>
              <a:rPr lang="ru-RU" sz="2250" dirty="0" err="1">
                <a:solidFill>
                  <a:schemeClr val="bg1"/>
                </a:solidFill>
                <a:latin typeface="Times New Roman" pitchFamily="18" charset="0"/>
                <a:cs typeface="Arial" pitchFamily="34" charset="0"/>
              </a:rPr>
              <a:t>Pb</a:t>
            </a:r>
            <a:r>
              <a:rPr lang="ru-RU" sz="2250" dirty="0">
                <a:solidFill>
                  <a:schemeClr val="bg1"/>
                </a:solidFill>
                <a:latin typeface="Times New Roman" pitchFamily="18" charset="0"/>
                <a:cs typeface="Arial" pitchFamily="34" charset="0"/>
              </a:rPr>
              <a:t>(</a:t>
            </a:r>
            <a:r>
              <a:rPr lang="el-GR" sz="2250" dirty="0">
                <a:solidFill>
                  <a:schemeClr val="bg1"/>
                </a:solidFill>
                <a:latin typeface="Times New Roman" pitchFamily="18" charset="0"/>
                <a:cs typeface="Arial" pitchFamily="34" charset="0"/>
              </a:rPr>
              <a:t>θ</a:t>
            </a:r>
            <a:r>
              <a:rPr lang="en-US" sz="2250" baseline="-25000" dirty="0">
                <a:solidFill>
                  <a:schemeClr val="bg1"/>
                </a:solidFill>
                <a:latin typeface="Times New Roman" pitchFamily="18" charset="0"/>
                <a:cs typeface="Arial" pitchFamily="34" charset="0"/>
              </a:rPr>
              <a:t>lab</a:t>
            </a:r>
            <a:r>
              <a:rPr lang="en-US" sz="2250" dirty="0">
                <a:solidFill>
                  <a:schemeClr val="bg1"/>
                </a:solidFill>
                <a:latin typeface="Times New Roman" pitchFamily="18" charset="0"/>
                <a:cs typeface="Arial" pitchFamily="34" charset="0"/>
              </a:rPr>
              <a:t>=35</a:t>
            </a:r>
            <a:r>
              <a:rPr lang="en-US" sz="2250" dirty="0">
                <a:solidFill>
                  <a:schemeClr val="bg1"/>
                </a:solidFill>
                <a:latin typeface="Times New Roman"/>
                <a:cs typeface="Times New Roman"/>
              </a:rPr>
              <a:t>º</a:t>
            </a:r>
            <a:r>
              <a:rPr lang="ru-RU" sz="2250" dirty="0">
                <a:solidFill>
                  <a:schemeClr val="bg1"/>
                </a:solidFill>
                <a:latin typeface="Times New Roman" pitchFamily="18" charset="0"/>
                <a:cs typeface="Arial" pitchFamily="34" charset="0"/>
              </a:rPr>
              <a:t>)</a:t>
            </a:r>
            <a:endParaRPr lang="ru-RU" sz="1350" dirty="0">
              <a:solidFill>
                <a:schemeClr val="bg1"/>
              </a:solidFill>
              <a:latin typeface="Arial" pitchFamily="34" charset="0"/>
              <a:cs typeface="Arial" pitchFamily="34" charset="0"/>
            </a:endParaRPr>
          </a:p>
        </p:txBody>
      </p:sp>
      <p:sp>
        <p:nvSpPr>
          <p:cNvPr id="21" name="TextBox 20">
            <a:extLst>
              <a:ext uri="{FF2B5EF4-FFF2-40B4-BE49-F238E27FC236}">
                <a16:creationId xmlns="" xmlns:a16="http://schemas.microsoft.com/office/drawing/2014/main" id="{3D3E6872-C1CB-49AC-A23C-5428CE28B884}"/>
              </a:ext>
            </a:extLst>
          </p:cNvPr>
          <p:cNvSpPr txBox="1"/>
          <p:nvPr/>
        </p:nvSpPr>
        <p:spPr>
          <a:xfrm>
            <a:off x="6410320" y="4535105"/>
            <a:ext cx="1764196" cy="438582"/>
          </a:xfrm>
          <a:prstGeom prst="rect">
            <a:avLst/>
          </a:prstGeom>
          <a:noFill/>
        </p:spPr>
        <p:txBody>
          <a:bodyPr wrap="square">
            <a:spAutoFit/>
          </a:bodyPr>
          <a:lstStyle/>
          <a:p>
            <a:pPr fontAlgn="base">
              <a:spcBef>
                <a:spcPct val="0"/>
              </a:spcBef>
              <a:spcAft>
                <a:spcPct val="0"/>
              </a:spcAft>
            </a:pPr>
            <a:r>
              <a:rPr lang="en-US" sz="2250" dirty="0">
                <a:solidFill>
                  <a:prstClr val="white"/>
                </a:solidFill>
                <a:latin typeface="Times New Roman" pitchFamily="18" charset="0"/>
                <a:cs typeface="Arial" pitchFamily="34" charset="0"/>
              </a:rPr>
              <a:t>No</a:t>
            </a:r>
            <a:r>
              <a:rPr lang="ru-RU" sz="2250" dirty="0">
                <a:solidFill>
                  <a:prstClr val="white"/>
                </a:solidFill>
                <a:latin typeface="Times New Roman" pitchFamily="18" charset="0"/>
                <a:cs typeface="Arial" pitchFamily="34" charset="0"/>
              </a:rPr>
              <a:t>(</a:t>
            </a:r>
            <a:r>
              <a:rPr lang="el-GR" sz="2250" dirty="0">
                <a:solidFill>
                  <a:prstClr val="white"/>
                </a:solidFill>
                <a:latin typeface="Times New Roman" pitchFamily="18" charset="0"/>
                <a:cs typeface="Arial" pitchFamily="34" charset="0"/>
              </a:rPr>
              <a:t>θ</a:t>
            </a:r>
            <a:r>
              <a:rPr lang="en-US" sz="2250" baseline="-25000" dirty="0">
                <a:solidFill>
                  <a:prstClr val="white"/>
                </a:solidFill>
                <a:latin typeface="Times New Roman" pitchFamily="18" charset="0"/>
                <a:cs typeface="Arial" pitchFamily="34" charset="0"/>
              </a:rPr>
              <a:t>lab</a:t>
            </a:r>
            <a:r>
              <a:rPr lang="en-US" sz="2250" dirty="0">
                <a:solidFill>
                  <a:prstClr val="white"/>
                </a:solidFill>
                <a:latin typeface="Times New Roman" pitchFamily="18" charset="0"/>
                <a:cs typeface="Arial" pitchFamily="34" charset="0"/>
              </a:rPr>
              <a:t>=45</a:t>
            </a:r>
            <a:r>
              <a:rPr lang="en-US" sz="2250" dirty="0">
                <a:solidFill>
                  <a:prstClr val="white"/>
                </a:solidFill>
                <a:latin typeface="Times New Roman"/>
                <a:cs typeface="Times New Roman"/>
              </a:rPr>
              <a:t>º</a:t>
            </a:r>
            <a:r>
              <a:rPr lang="ru-RU" sz="2250" dirty="0">
                <a:solidFill>
                  <a:prstClr val="white"/>
                </a:solidFill>
                <a:latin typeface="Times New Roman" pitchFamily="18" charset="0"/>
                <a:cs typeface="Arial" pitchFamily="34" charset="0"/>
              </a:rPr>
              <a:t>)</a:t>
            </a:r>
            <a:endParaRPr lang="ru-RU" sz="1100" dirty="0">
              <a:solidFill>
                <a:schemeClr val="bg1"/>
              </a:solidFill>
              <a:latin typeface="Arial" pitchFamily="34" charset="0"/>
              <a:cs typeface="Arial" pitchFamily="34" charset="0"/>
            </a:endParaRPr>
          </a:p>
        </p:txBody>
      </p:sp>
      <p:sp>
        <p:nvSpPr>
          <p:cNvPr id="22" name="TextBox 21">
            <a:extLst>
              <a:ext uri="{FF2B5EF4-FFF2-40B4-BE49-F238E27FC236}">
                <a16:creationId xmlns="" xmlns:a16="http://schemas.microsoft.com/office/drawing/2014/main" id="{8C327E2E-A25C-4E7D-98D6-52FD4BB10B20}"/>
              </a:ext>
            </a:extLst>
          </p:cNvPr>
          <p:cNvSpPr txBox="1"/>
          <p:nvPr/>
        </p:nvSpPr>
        <p:spPr>
          <a:xfrm>
            <a:off x="4521340" y="4807846"/>
            <a:ext cx="1764196" cy="438582"/>
          </a:xfrm>
          <a:prstGeom prst="rect">
            <a:avLst/>
          </a:prstGeom>
          <a:noFill/>
        </p:spPr>
        <p:txBody>
          <a:bodyPr wrap="square">
            <a:spAutoFit/>
          </a:bodyPr>
          <a:lstStyle/>
          <a:p>
            <a:pPr fontAlgn="base">
              <a:spcBef>
                <a:spcPct val="0"/>
              </a:spcBef>
              <a:spcAft>
                <a:spcPct val="0"/>
              </a:spcAft>
            </a:pPr>
            <a:r>
              <a:rPr lang="en-US" sz="2250" dirty="0">
                <a:solidFill>
                  <a:prstClr val="white"/>
                </a:solidFill>
                <a:latin typeface="Times New Roman" pitchFamily="18" charset="0"/>
                <a:cs typeface="Arial" pitchFamily="34" charset="0"/>
              </a:rPr>
              <a:t>FF</a:t>
            </a:r>
            <a:r>
              <a:rPr lang="ru-RU" sz="2250" dirty="0">
                <a:solidFill>
                  <a:prstClr val="white"/>
                </a:solidFill>
                <a:latin typeface="Times New Roman" pitchFamily="18" charset="0"/>
                <a:cs typeface="Arial" pitchFamily="34" charset="0"/>
              </a:rPr>
              <a:t>(</a:t>
            </a:r>
            <a:r>
              <a:rPr lang="el-GR" sz="2250" dirty="0">
                <a:solidFill>
                  <a:prstClr val="white"/>
                </a:solidFill>
                <a:latin typeface="Times New Roman" pitchFamily="18" charset="0"/>
                <a:cs typeface="Arial" pitchFamily="34" charset="0"/>
              </a:rPr>
              <a:t>θ</a:t>
            </a:r>
            <a:r>
              <a:rPr lang="en-US" sz="2250" baseline="-25000" dirty="0">
                <a:solidFill>
                  <a:prstClr val="white"/>
                </a:solidFill>
                <a:latin typeface="Times New Roman" pitchFamily="18" charset="0"/>
                <a:cs typeface="Arial" pitchFamily="34" charset="0"/>
              </a:rPr>
              <a:t>lab</a:t>
            </a:r>
            <a:r>
              <a:rPr lang="en-US" sz="2250" dirty="0">
                <a:solidFill>
                  <a:prstClr val="white"/>
                </a:solidFill>
                <a:latin typeface="Times New Roman" pitchFamily="18" charset="0"/>
                <a:cs typeface="Arial" pitchFamily="34" charset="0"/>
              </a:rPr>
              <a:t>=90</a:t>
            </a:r>
            <a:r>
              <a:rPr lang="en-US" sz="2250" dirty="0">
                <a:solidFill>
                  <a:prstClr val="white"/>
                </a:solidFill>
                <a:latin typeface="Times New Roman"/>
                <a:cs typeface="Times New Roman"/>
              </a:rPr>
              <a:t>º</a:t>
            </a:r>
            <a:r>
              <a:rPr lang="ru-RU" sz="2250" dirty="0">
                <a:solidFill>
                  <a:prstClr val="white"/>
                </a:solidFill>
                <a:latin typeface="Times New Roman" pitchFamily="18" charset="0"/>
                <a:cs typeface="Arial" pitchFamily="34" charset="0"/>
              </a:rPr>
              <a:t>)</a:t>
            </a:r>
            <a:endParaRPr lang="ru-RU" sz="1100" dirty="0">
              <a:solidFill>
                <a:schemeClr val="bg1"/>
              </a:solidFill>
              <a:latin typeface="Arial" pitchFamily="34" charset="0"/>
              <a:cs typeface="Arial" pitchFamily="34" charset="0"/>
            </a:endParaRPr>
          </a:p>
        </p:txBody>
      </p:sp>
      <p:cxnSp>
        <p:nvCxnSpPr>
          <p:cNvPr id="24" name="Прямая со стрелкой 23">
            <a:extLst>
              <a:ext uri="{FF2B5EF4-FFF2-40B4-BE49-F238E27FC236}">
                <a16:creationId xmlns="" xmlns:a16="http://schemas.microsoft.com/office/drawing/2014/main" id="{3543B0DE-08F5-4082-9ADD-15CD7240CD24}"/>
              </a:ext>
            </a:extLst>
          </p:cNvPr>
          <p:cNvCxnSpPr>
            <a:cxnSpLocks/>
            <a:stCxn id="14" idx="1"/>
          </p:cNvCxnSpPr>
          <p:nvPr/>
        </p:nvCxnSpPr>
        <p:spPr>
          <a:xfrm>
            <a:off x="6194298" y="3202815"/>
            <a:ext cx="693791" cy="939371"/>
          </a:xfrm>
          <a:prstGeom prst="straightConnector1">
            <a:avLst/>
          </a:prstGeom>
          <a:ln w="73025">
            <a:solidFill>
              <a:schemeClr val="accent5">
                <a:lumMod val="20000"/>
                <a:lumOff val="8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48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563910992"/>
              </p:ext>
            </p:extLst>
          </p:nvPr>
        </p:nvGraphicFramePr>
        <p:xfrm>
          <a:off x="2783632" y="2924944"/>
          <a:ext cx="6096000" cy="2773680"/>
        </p:xfrm>
        <a:graphic>
          <a:graphicData uri="http://schemas.openxmlformats.org/drawingml/2006/table">
            <a:tbl>
              <a:tblPr firstRow="1" bandRow="1">
                <a:tableStyleId>{21E4AEA4-8DFA-4A89-87EB-49C32662AFE0}</a:tableStyleId>
              </a:tblPr>
              <a:tblGrid>
                <a:gridCol w="2032000"/>
                <a:gridCol w="2032000"/>
                <a:gridCol w="2032000"/>
              </a:tblGrid>
              <a:tr h="370840">
                <a:tc>
                  <a:txBody>
                    <a:bodyPr/>
                    <a:lstStyle/>
                    <a:p>
                      <a:endParaRPr lang="ru-RU" sz="2000" dirty="0">
                        <a:latin typeface="+mj-lt"/>
                      </a:endParaRPr>
                    </a:p>
                  </a:txBody>
                  <a:tcPr/>
                </a:tc>
                <a:tc>
                  <a:txBody>
                    <a:bodyPr/>
                    <a:lstStyle/>
                    <a:p>
                      <a:r>
                        <a:rPr lang="en-US" sz="2000" dirty="0" err="1" smtClean="0"/>
                        <a:t>Pb</a:t>
                      </a:r>
                      <a:r>
                        <a:rPr lang="en-US" sz="2000" baseline="0" dirty="0" smtClean="0"/>
                        <a:t> 15°</a:t>
                      </a:r>
                      <a:endParaRPr lang="ru-RU"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smtClean="0"/>
                        <a:t>Pb</a:t>
                      </a:r>
                      <a:r>
                        <a:rPr lang="en-US" sz="2000" baseline="0" dirty="0" smtClean="0"/>
                        <a:t> 35°</a:t>
                      </a:r>
                      <a:endParaRPr lang="ru-RU" sz="2000" dirty="0" smtClean="0">
                        <a:latin typeface="+mj-lt"/>
                      </a:endParaRPr>
                    </a:p>
                  </a:txBody>
                  <a:tcPr/>
                </a:tc>
              </a:tr>
              <a:tr h="370840">
                <a:tc>
                  <a:txBody>
                    <a:bodyPr/>
                    <a:lstStyle/>
                    <a:p>
                      <a:r>
                        <a:rPr lang="en-US" sz="2000" dirty="0" smtClean="0"/>
                        <a:t>Elastic</a:t>
                      </a:r>
                      <a:r>
                        <a:rPr lang="en-US" sz="2000" baseline="0" dirty="0" smtClean="0"/>
                        <a:t> scat </a:t>
                      </a:r>
                      <a:endParaRPr lang="ru-RU" sz="2000" dirty="0">
                        <a:latin typeface="+mj-lt"/>
                      </a:endParaRPr>
                    </a:p>
                  </a:txBody>
                  <a:tcPr/>
                </a:tc>
                <a:tc>
                  <a:txBody>
                    <a:bodyPr/>
                    <a:lstStyle/>
                    <a:p>
                      <a:r>
                        <a:rPr lang="ru-RU" sz="2000" dirty="0" smtClean="0"/>
                        <a:t>24</a:t>
                      </a:r>
                      <a:r>
                        <a:rPr lang="en-US" sz="2000" dirty="0" smtClean="0">
                          <a:sym typeface="Symbol"/>
                        </a:rPr>
                        <a:t>10</a:t>
                      </a:r>
                      <a:r>
                        <a:rPr lang="ru-RU" sz="2000" baseline="30000" dirty="0" smtClean="0">
                          <a:sym typeface="Symbol"/>
                        </a:rPr>
                        <a:t>6</a:t>
                      </a:r>
                      <a:r>
                        <a:rPr lang="en-US" sz="2000" baseline="30000" dirty="0" smtClean="0">
                          <a:sym typeface="Symbol"/>
                        </a:rPr>
                        <a:t> </a:t>
                      </a:r>
                      <a:endParaRPr lang="ru-RU"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ym typeface="Symbol"/>
                        </a:rPr>
                        <a:t>10</a:t>
                      </a:r>
                      <a:r>
                        <a:rPr lang="ru-RU" sz="2000" baseline="30000" dirty="0" smtClean="0">
                          <a:sym typeface="Symbol"/>
                        </a:rPr>
                        <a:t>6</a:t>
                      </a:r>
                      <a:r>
                        <a:rPr lang="en-US" sz="2000" baseline="30000" dirty="0" smtClean="0">
                          <a:sym typeface="Symbol"/>
                        </a:rPr>
                        <a:t> </a:t>
                      </a:r>
                      <a:endParaRPr lang="ru-RU" sz="2000" dirty="0" smtClean="0">
                        <a:latin typeface="+mj-lt"/>
                      </a:endParaRPr>
                    </a:p>
                  </a:txBody>
                  <a:tcPr/>
                </a:tc>
              </a:tr>
              <a:tr h="370840">
                <a:tc>
                  <a:txBody>
                    <a:bodyPr/>
                    <a:lstStyle/>
                    <a:p>
                      <a:r>
                        <a:rPr lang="en-US" sz="2000" dirty="0" err="1" smtClean="0"/>
                        <a:t>Pb</a:t>
                      </a:r>
                      <a:endParaRPr lang="ru-RU" sz="2000" dirty="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ym typeface="Symbol"/>
                        </a:rPr>
                        <a:t>10</a:t>
                      </a:r>
                      <a:r>
                        <a:rPr lang="en-US" sz="2000" baseline="30000" dirty="0" smtClean="0">
                          <a:sym typeface="Symbol"/>
                        </a:rPr>
                        <a:t>3 </a:t>
                      </a:r>
                      <a:endParaRPr lang="ru-RU" sz="2000" dirty="0" smtClean="0">
                        <a:latin typeface="+mj-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sym typeface="Symbol"/>
                        </a:rPr>
                        <a:t>10</a:t>
                      </a:r>
                      <a:r>
                        <a:rPr lang="en-US" sz="2000" baseline="30000" dirty="0" smtClean="0">
                          <a:sym typeface="Symbol"/>
                        </a:rPr>
                        <a:t>3</a:t>
                      </a:r>
                      <a:endParaRPr lang="ru-RU" sz="2000" dirty="0" smtClean="0">
                        <a:latin typeface="+mj-lt"/>
                      </a:endParaRPr>
                    </a:p>
                  </a:txBody>
                  <a:tcPr/>
                </a:tc>
              </a:tr>
              <a:tr h="370840">
                <a:tc>
                  <a:txBody>
                    <a:bodyPr/>
                    <a:lstStyle/>
                    <a:p>
                      <a:r>
                        <a:rPr lang="en-US" sz="2000" dirty="0" smtClean="0"/>
                        <a:t>FF_det1</a:t>
                      </a:r>
                      <a:r>
                        <a:rPr lang="en-US" sz="2000" baseline="0" dirty="0" smtClean="0"/>
                        <a:t> (27°)</a:t>
                      </a:r>
                      <a:endParaRPr lang="ru-RU" sz="2000" dirty="0">
                        <a:latin typeface="+mj-lt"/>
                      </a:endParaRPr>
                    </a:p>
                  </a:txBody>
                  <a:tcPr/>
                </a:tc>
                <a:tc>
                  <a:txBody>
                    <a:bodyPr/>
                    <a:lstStyle/>
                    <a:p>
                      <a:r>
                        <a:rPr lang="en-US" sz="2000" dirty="0" smtClean="0"/>
                        <a:t>57</a:t>
                      </a:r>
                      <a:endParaRPr lang="ru-RU" sz="2000" dirty="0">
                        <a:latin typeface="+mj-lt"/>
                      </a:endParaRPr>
                    </a:p>
                  </a:txBody>
                  <a:tcPr/>
                </a:tc>
                <a:tc>
                  <a:txBody>
                    <a:bodyPr/>
                    <a:lstStyle/>
                    <a:p>
                      <a:r>
                        <a:rPr lang="en-US" sz="2000" smtClean="0"/>
                        <a:t>95</a:t>
                      </a:r>
                      <a:endParaRPr lang="ru-RU" sz="2000" dirty="0">
                        <a:latin typeface="+mj-lt"/>
                      </a:endParaRPr>
                    </a:p>
                  </a:txBody>
                  <a:tcPr/>
                </a:tc>
              </a:tr>
              <a:tr h="370840">
                <a:tc>
                  <a:txBody>
                    <a:bodyPr/>
                    <a:lstStyle/>
                    <a:p>
                      <a:r>
                        <a:rPr lang="en-US" sz="2000" dirty="0" smtClean="0"/>
                        <a:t>FF_det2(80°)</a:t>
                      </a:r>
                      <a:endParaRPr lang="ru-RU" sz="2000" dirty="0">
                        <a:latin typeface="+mj-lt"/>
                      </a:endParaRPr>
                    </a:p>
                  </a:txBody>
                  <a:tcPr/>
                </a:tc>
                <a:tc>
                  <a:txBody>
                    <a:bodyPr/>
                    <a:lstStyle/>
                    <a:p>
                      <a:endParaRPr lang="ru-RU" sz="2000" dirty="0">
                        <a:latin typeface="+mj-lt"/>
                      </a:endParaRPr>
                    </a:p>
                  </a:txBody>
                  <a:tcPr/>
                </a:tc>
                <a:tc>
                  <a:txBody>
                    <a:bodyPr/>
                    <a:lstStyle/>
                    <a:p>
                      <a:r>
                        <a:rPr lang="en-US" sz="2000" dirty="0" smtClean="0"/>
                        <a:t>78</a:t>
                      </a:r>
                      <a:endParaRPr lang="ru-RU" sz="2000" dirty="0">
                        <a:latin typeface="+mj-lt"/>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smtClean="0"/>
                        <a:t>FF_det2(131°)</a:t>
                      </a:r>
                      <a:endParaRPr lang="ru-RU" sz="2000" dirty="0" smtClean="0">
                        <a:latin typeface="+mj-lt"/>
                      </a:endParaRPr>
                    </a:p>
                  </a:txBody>
                  <a:tcPr/>
                </a:tc>
                <a:tc>
                  <a:txBody>
                    <a:bodyPr/>
                    <a:lstStyle/>
                    <a:p>
                      <a:r>
                        <a:rPr lang="en-US" sz="2000" dirty="0" smtClean="0"/>
                        <a:t>22</a:t>
                      </a:r>
                      <a:endParaRPr lang="ru-RU" sz="2000" dirty="0">
                        <a:latin typeface="+mj-lt"/>
                      </a:endParaRPr>
                    </a:p>
                  </a:txBody>
                  <a:tcPr/>
                </a:tc>
                <a:tc>
                  <a:txBody>
                    <a:bodyPr/>
                    <a:lstStyle/>
                    <a:p>
                      <a:endParaRPr lang="ru-RU" sz="2000" dirty="0">
                        <a:latin typeface="+mj-lt"/>
                      </a:endParaRPr>
                    </a:p>
                  </a:txBody>
                  <a:tcPr/>
                </a:tc>
              </a:tr>
              <a:tr h="370840">
                <a:tc>
                  <a:txBody>
                    <a:bodyPr/>
                    <a:lstStyle/>
                    <a:p>
                      <a:r>
                        <a:rPr lang="en-US" sz="2000" dirty="0" smtClean="0"/>
                        <a:t>FF1&amp;FF2</a:t>
                      </a:r>
                      <a:endParaRPr lang="ru-RU" sz="2000" dirty="0">
                        <a:latin typeface="+mj-lt"/>
                      </a:endParaRPr>
                    </a:p>
                  </a:txBody>
                  <a:tcPr/>
                </a:tc>
                <a:tc>
                  <a:txBody>
                    <a:bodyPr/>
                    <a:lstStyle/>
                    <a:p>
                      <a:r>
                        <a:rPr lang="en-US" sz="2000" dirty="0" smtClean="0"/>
                        <a:t>12 </a:t>
                      </a:r>
                      <a:r>
                        <a:rPr lang="en-US" sz="2000" dirty="0" err="1" smtClean="0"/>
                        <a:t>ev</a:t>
                      </a:r>
                      <a:r>
                        <a:rPr lang="en-US" sz="2000" dirty="0" smtClean="0"/>
                        <a:t> (1.2%)</a:t>
                      </a:r>
                      <a:endParaRPr lang="ru-RU" sz="2000" dirty="0">
                        <a:latin typeface="+mj-lt"/>
                      </a:endParaRPr>
                    </a:p>
                  </a:txBody>
                  <a:tcPr/>
                </a:tc>
                <a:tc>
                  <a:txBody>
                    <a:bodyPr/>
                    <a:lstStyle/>
                    <a:p>
                      <a:r>
                        <a:rPr lang="en-US" sz="2000" dirty="0" smtClean="0"/>
                        <a:t>3</a:t>
                      </a:r>
                      <a:r>
                        <a:rPr lang="ru-RU" sz="2000" dirty="0" smtClean="0"/>
                        <a:t>7</a:t>
                      </a:r>
                      <a:r>
                        <a:rPr lang="en-US" sz="2000" dirty="0" smtClean="0"/>
                        <a:t> </a:t>
                      </a:r>
                      <a:r>
                        <a:rPr lang="en-US" sz="2000" dirty="0" err="1" smtClean="0"/>
                        <a:t>ev</a:t>
                      </a:r>
                      <a:r>
                        <a:rPr lang="en-US" sz="2000" dirty="0" smtClean="0"/>
                        <a:t> (</a:t>
                      </a:r>
                      <a:r>
                        <a:rPr lang="ru-RU" sz="2000" dirty="0" smtClean="0"/>
                        <a:t>3</a:t>
                      </a:r>
                      <a:r>
                        <a:rPr lang="en-US" sz="2000" dirty="0" smtClean="0"/>
                        <a:t>.</a:t>
                      </a:r>
                      <a:r>
                        <a:rPr lang="ru-RU" sz="2000" dirty="0" smtClean="0"/>
                        <a:t>7</a:t>
                      </a:r>
                      <a:r>
                        <a:rPr lang="en-US" sz="2000" dirty="0" smtClean="0"/>
                        <a:t>%)</a:t>
                      </a:r>
                      <a:endParaRPr lang="ru-RU" sz="2000" dirty="0">
                        <a:latin typeface="+mj-lt"/>
                      </a:endParaRPr>
                    </a:p>
                  </a:txBody>
                  <a:tcPr/>
                </a:tc>
              </a:tr>
            </a:tbl>
          </a:graphicData>
        </a:graphic>
      </p:graphicFrame>
      <p:sp>
        <p:nvSpPr>
          <p:cNvPr id="3" name="TextBox 2"/>
          <p:cNvSpPr txBox="1"/>
          <p:nvPr/>
        </p:nvSpPr>
        <p:spPr>
          <a:xfrm>
            <a:off x="2639616" y="1556792"/>
            <a:ext cx="6984776" cy="1107996"/>
          </a:xfrm>
          <a:prstGeom prst="rect">
            <a:avLst/>
          </a:prstGeom>
          <a:noFill/>
        </p:spPr>
        <p:txBody>
          <a:bodyPr wrap="square" rtlCol="0">
            <a:spAutoFit/>
          </a:bodyPr>
          <a:lstStyle/>
          <a:p>
            <a:r>
              <a:rPr lang="en-US" sz="2200" dirty="0"/>
              <a:t>Target thickness</a:t>
            </a:r>
            <a:r>
              <a:rPr lang="ru-RU" sz="2200" dirty="0"/>
              <a:t>		</a:t>
            </a:r>
            <a:r>
              <a:rPr lang="en-US" sz="2200" dirty="0"/>
              <a:t>	</a:t>
            </a:r>
            <a:r>
              <a:rPr lang="ru-RU" sz="2200" dirty="0"/>
              <a:t>200</a:t>
            </a:r>
            <a:r>
              <a:rPr lang="ru-RU" sz="2200" dirty="0">
                <a:sym typeface="Symbol"/>
              </a:rPr>
              <a:t></a:t>
            </a:r>
            <a:r>
              <a:rPr lang="en-US" sz="2200" dirty="0">
                <a:sym typeface="Symbol"/>
              </a:rPr>
              <a:t>g/cm</a:t>
            </a:r>
            <a:r>
              <a:rPr lang="en-US" sz="2200" baseline="30000" dirty="0">
                <a:sym typeface="Symbol"/>
              </a:rPr>
              <a:t>2</a:t>
            </a:r>
          </a:p>
          <a:p>
            <a:r>
              <a:rPr lang="en-US" sz="2200" dirty="0">
                <a:sym typeface="Symbol"/>
              </a:rPr>
              <a:t>Beam </a:t>
            </a:r>
            <a:r>
              <a:rPr lang="en-US" sz="2200" dirty="0" err="1">
                <a:sym typeface="Symbol"/>
              </a:rPr>
              <a:t>intencity</a:t>
            </a:r>
            <a:r>
              <a:rPr lang="ru-RU" sz="2200" dirty="0">
                <a:sym typeface="Symbol"/>
              </a:rPr>
              <a:t>			0.1</a:t>
            </a:r>
            <a:r>
              <a:rPr lang="en-US" sz="2200" dirty="0" err="1">
                <a:sym typeface="Symbol"/>
              </a:rPr>
              <a:t>pnA</a:t>
            </a:r>
            <a:r>
              <a:rPr lang="en-US" sz="2200" dirty="0">
                <a:sym typeface="Symbol"/>
              </a:rPr>
              <a:t> (610</a:t>
            </a:r>
            <a:r>
              <a:rPr lang="en-US" sz="2200" baseline="30000" dirty="0">
                <a:sym typeface="Symbol"/>
              </a:rPr>
              <a:t>8 </a:t>
            </a:r>
            <a:r>
              <a:rPr lang="en-US" sz="2200" dirty="0">
                <a:sym typeface="Symbol"/>
              </a:rPr>
              <a:t>particles)</a:t>
            </a:r>
          </a:p>
          <a:p>
            <a:r>
              <a:rPr lang="en-US" sz="2200" dirty="0">
                <a:sym typeface="Symbol"/>
              </a:rPr>
              <a:t>Irradiation time</a:t>
            </a:r>
            <a:r>
              <a:rPr lang="ru-RU" sz="2200" dirty="0">
                <a:sym typeface="Symbol"/>
              </a:rPr>
              <a:t>			1 </a:t>
            </a:r>
            <a:r>
              <a:rPr lang="en-US" sz="2200" dirty="0">
                <a:sym typeface="Symbol"/>
              </a:rPr>
              <a:t>day (24 h</a:t>
            </a:r>
            <a:r>
              <a:rPr lang="ru-RU" sz="2200" dirty="0">
                <a:sym typeface="Symbol"/>
              </a:rPr>
              <a:t>)	</a:t>
            </a:r>
            <a:r>
              <a:rPr lang="ru-RU" sz="2200" dirty="0"/>
              <a:t> </a:t>
            </a:r>
          </a:p>
        </p:txBody>
      </p:sp>
      <p:sp>
        <p:nvSpPr>
          <p:cNvPr id="5" name="TextBox 4"/>
          <p:cNvSpPr txBox="1"/>
          <p:nvPr/>
        </p:nvSpPr>
        <p:spPr>
          <a:xfrm>
            <a:off x="1524001" y="189221"/>
            <a:ext cx="8964487" cy="1200329"/>
          </a:xfrm>
          <a:prstGeom prst="rect">
            <a:avLst/>
          </a:prstGeom>
          <a:noFill/>
        </p:spPr>
        <p:txBody>
          <a:bodyPr wrap="square" rtlCol="0">
            <a:spAutoFit/>
          </a:bodyPr>
          <a:lstStyle/>
          <a:p>
            <a:pPr algn="ctr"/>
            <a:r>
              <a:rPr lang="en-US" sz="3600" dirty="0">
                <a:solidFill>
                  <a:schemeClr val="accent2">
                    <a:lumMod val="50000"/>
                  </a:schemeClr>
                </a:solidFill>
                <a:effectLst>
                  <a:outerShdw blurRad="38100" dist="38100" dir="2700000" algn="tl">
                    <a:srgbClr val="000000">
                      <a:alpha val="43137"/>
                    </a:srgbClr>
                  </a:outerShdw>
                </a:effectLst>
              </a:rPr>
              <a:t>Estimated counting rates for triple coincidence:</a:t>
            </a:r>
          </a:p>
          <a:p>
            <a:pPr algn="ctr"/>
            <a:r>
              <a:rPr lang="en-US" sz="3600" dirty="0" err="1">
                <a:solidFill>
                  <a:schemeClr val="accent2">
                    <a:lumMod val="50000"/>
                  </a:schemeClr>
                </a:solidFill>
                <a:effectLst>
                  <a:outerShdw blurRad="38100" dist="38100" dir="2700000" algn="tl">
                    <a:srgbClr val="000000">
                      <a:alpha val="43137"/>
                    </a:srgbClr>
                  </a:outerShdw>
                </a:effectLst>
              </a:rPr>
              <a:t>Pb</a:t>
            </a:r>
            <a:r>
              <a:rPr lang="en-US" sz="3600" dirty="0">
                <a:solidFill>
                  <a:schemeClr val="accent2">
                    <a:lumMod val="50000"/>
                  </a:schemeClr>
                </a:solidFill>
                <a:effectLst>
                  <a:outerShdw blurRad="38100" dist="38100" dir="2700000" algn="tl">
                    <a:srgbClr val="000000">
                      <a:alpha val="43137"/>
                    </a:srgbClr>
                  </a:outerShdw>
                </a:effectLst>
              </a:rPr>
              <a:t> and two fragments of fission of </a:t>
            </a:r>
            <a:r>
              <a:rPr lang="ru-RU" sz="3600" dirty="0">
                <a:solidFill>
                  <a:schemeClr val="accent2">
                    <a:lumMod val="50000"/>
                  </a:schemeClr>
                </a:solidFill>
                <a:effectLst>
                  <a:outerShdw blurRad="38100" dist="38100" dir="2700000" algn="tl">
                    <a:srgbClr val="000000">
                      <a:alpha val="43137"/>
                    </a:srgbClr>
                  </a:outerShdw>
                </a:effectLst>
              </a:rPr>
              <a:t> </a:t>
            </a:r>
            <a:r>
              <a:rPr lang="en-US" sz="3600" dirty="0">
                <a:solidFill>
                  <a:schemeClr val="accent2">
                    <a:lumMod val="50000"/>
                  </a:schemeClr>
                </a:solidFill>
                <a:effectLst>
                  <a:outerShdw blurRad="38100" dist="38100" dir="2700000" algn="tl">
                    <a:srgbClr val="000000">
                      <a:alpha val="43137"/>
                    </a:srgbClr>
                  </a:outerShdw>
                </a:effectLst>
              </a:rPr>
              <a:t>No</a:t>
            </a:r>
            <a:endParaRPr lang="ru-RU" sz="3600" dirty="0">
              <a:solidFill>
                <a:schemeClr val="accent2">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05042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9000" b="-9000"/>
          </a:stretch>
        </a:blip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 xmlns:a16="http://schemas.microsoft.com/office/drawing/2014/main" id="{3B55B5F5-BE95-4C81-A510-F3ADCB0F6E77}"/>
              </a:ext>
            </a:extLst>
          </p:cNvPr>
          <p:cNvSpPr>
            <a:spLocks noGrp="1"/>
          </p:cNvSpPr>
          <p:nvPr>
            <p:ph type="title"/>
          </p:nvPr>
        </p:nvSpPr>
        <p:spPr>
          <a:xfrm>
            <a:off x="1369325" y="-495869"/>
            <a:ext cx="8808138" cy="4253482"/>
          </a:xfrm>
        </p:spPr>
        <p:txBody>
          <a:bodyPr>
            <a:noAutofit/>
          </a:bodyPr>
          <a:lstStyle/>
          <a:p>
            <a:pPr algn="ctr"/>
            <a:r>
              <a:rPr lang="en-US" sz="7200" b="1" dirty="0">
                <a:ln w="6600">
                  <a:solidFill>
                    <a:schemeClr val="accent2"/>
                  </a:solidFill>
                  <a:prstDash val="solid"/>
                </a:ln>
                <a:solidFill>
                  <a:srgbClr val="FFFFFF"/>
                </a:solidFill>
                <a:effectLst>
                  <a:outerShdw dist="38100" dir="2700000" algn="tl" rotWithShape="0">
                    <a:schemeClr val="accent2"/>
                  </a:outerShdw>
                </a:effectLst>
                <a:latin typeface="+mn-lt"/>
              </a:rPr>
              <a:t>Thank you for attention!</a:t>
            </a:r>
            <a:endParaRPr lang="ru-RU" sz="7200" b="1" dirty="0">
              <a:ln w="6600">
                <a:solidFill>
                  <a:schemeClr val="accent2"/>
                </a:solidFill>
                <a:prstDash val="solid"/>
              </a:ln>
              <a:solidFill>
                <a:srgbClr val="FFFFFF"/>
              </a:solidFill>
              <a:effectLst>
                <a:outerShdw dist="38100" dir="2700000" algn="tl" rotWithShape="0">
                  <a:schemeClr val="accent2"/>
                </a:outerShdw>
              </a:effectLst>
              <a:latin typeface="+mn-lt"/>
            </a:endParaRPr>
          </a:p>
        </p:txBody>
      </p:sp>
    </p:spTree>
    <p:extLst>
      <p:ext uri="{BB962C8B-B14F-4D97-AF65-F5344CB8AC3E}">
        <p14:creationId xmlns:p14="http://schemas.microsoft.com/office/powerpoint/2010/main" val="43901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 xmlns:a16="http://schemas.microsoft.com/office/drawing/2014/main" id="{85DB5095-CD6F-4F4F-A77E-1044A7DAF139}"/>
              </a:ext>
            </a:extLst>
          </p:cNvPr>
          <p:cNvGrpSpPr/>
          <p:nvPr/>
        </p:nvGrpSpPr>
        <p:grpSpPr>
          <a:xfrm>
            <a:off x="3247220" y="455583"/>
            <a:ext cx="5237489" cy="6211947"/>
            <a:chOff x="2180491" y="476339"/>
            <a:chExt cx="4698400" cy="5988494"/>
          </a:xfrm>
        </p:grpSpPr>
        <p:pic>
          <p:nvPicPr>
            <p:cNvPr id="6146" name="Picture 2" descr="102_116_full2"/>
            <p:cNvPicPr>
              <a:picLocks noChangeAspect="1" noChangeArrowheads="1"/>
            </p:cNvPicPr>
            <p:nvPr/>
          </p:nvPicPr>
          <p:blipFill>
            <a:blip r:embed="rId3">
              <a:extLst>
                <a:ext uri="{28A0092B-C50C-407E-A947-70E740481C1C}">
                  <a14:useLocalDpi xmlns:a14="http://schemas.microsoft.com/office/drawing/2010/main" val="0"/>
                </a:ext>
              </a:extLst>
            </a:blip>
            <a:srcRect l="7216" r="1443" b="9187"/>
            <a:stretch>
              <a:fillRect/>
            </a:stretch>
          </p:blipFill>
          <p:spPr bwMode="auto">
            <a:xfrm>
              <a:off x="2180491" y="476339"/>
              <a:ext cx="4600137" cy="5988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4732697" y="6065573"/>
              <a:ext cx="2146194" cy="267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ru-RU" sz="1200" dirty="0">
                  <a:solidFill>
                    <a:schemeClr val="accent1">
                      <a:lumMod val="50000"/>
                    </a:schemeClr>
                  </a:solidFill>
                </a:rPr>
                <a:t>Calculated by V. </a:t>
              </a:r>
              <a:r>
                <a:rPr lang="en-US" altLang="ru-RU" sz="1200" dirty="0" err="1">
                  <a:solidFill>
                    <a:schemeClr val="accent1">
                      <a:lumMod val="50000"/>
                    </a:schemeClr>
                  </a:solidFill>
                </a:rPr>
                <a:t>Zagrebaev</a:t>
              </a:r>
              <a:endParaRPr lang="ru-RU" altLang="ru-RU" sz="1200" dirty="0">
                <a:solidFill>
                  <a:schemeClr val="accent1">
                    <a:lumMod val="50000"/>
                  </a:schemeClr>
                </a:solidFill>
              </a:endParaRPr>
            </a:p>
          </p:txBody>
        </p:sp>
      </p:grpSp>
    </p:spTree>
    <p:extLst>
      <p:ext uri="{BB962C8B-B14F-4D97-AF65-F5344CB8AC3E}">
        <p14:creationId xmlns:p14="http://schemas.microsoft.com/office/powerpoint/2010/main" val="22432512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791745" y="15465"/>
            <a:ext cx="4283279" cy="639763"/>
          </a:xfrm>
        </p:spPr>
        <p:txBody>
          <a:bodyPr>
            <a:normAutofit/>
          </a:bodyPr>
          <a:lstStyle/>
          <a:p>
            <a:pPr algn="ctr"/>
            <a:r>
              <a:rPr lang="en-US" sz="2800" dirty="0">
                <a:solidFill>
                  <a:schemeClr val="accent1">
                    <a:lumMod val="75000"/>
                  </a:schemeClr>
                </a:solidFill>
                <a:effectLst>
                  <a:outerShdw blurRad="38100" dist="38100" dir="2700000" algn="tl">
                    <a:srgbClr val="000000">
                      <a:alpha val="43137"/>
                    </a:srgbClr>
                  </a:outerShdw>
                </a:effectLst>
              </a:rPr>
              <a:t>Cold fusion</a:t>
            </a:r>
            <a:endParaRPr lang="ru-RU" sz="2800" dirty="0">
              <a:solidFill>
                <a:schemeClr val="accent1">
                  <a:lumMod val="75000"/>
                </a:schemeClr>
              </a:solidFill>
              <a:effectLst>
                <a:outerShdw blurRad="38100" dist="38100" dir="2700000" algn="tl">
                  <a:srgbClr val="000000">
                    <a:alpha val="43137"/>
                  </a:srgbClr>
                </a:outerShdw>
              </a:effectLst>
            </a:endParaRPr>
          </a:p>
        </p:txBody>
      </p:sp>
      <p:sp>
        <p:nvSpPr>
          <p:cNvPr id="5" name="Текст 4"/>
          <p:cNvSpPr>
            <a:spLocks noGrp="1"/>
          </p:cNvSpPr>
          <p:nvPr>
            <p:ph type="body" sz="quarter" idx="3"/>
          </p:nvPr>
        </p:nvSpPr>
        <p:spPr>
          <a:xfrm>
            <a:off x="3791746" y="3350449"/>
            <a:ext cx="4503965" cy="639763"/>
          </a:xfrm>
        </p:spPr>
        <p:txBody>
          <a:bodyPr>
            <a:normAutofit/>
          </a:bodyPr>
          <a:lstStyle/>
          <a:p>
            <a:pPr algn="ctr"/>
            <a:r>
              <a:rPr lang="en-US" sz="2800" dirty="0">
                <a:solidFill>
                  <a:srgbClr val="C00000"/>
                </a:solidFill>
                <a:effectLst>
                  <a:outerShdw blurRad="38100" dist="38100" dir="2700000" algn="tl">
                    <a:srgbClr val="000000">
                      <a:alpha val="43137"/>
                    </a:srgbClr>
                  </a:outerShdw>
                </a:effectLst>
              </a:rPr>
              <a:t>Hot fusion</a:t>
            </a:r>
            <a:endParaRPr lang="ru-RU" sz="2800" dirty="0">
              <a:solidFill>
                <a:srgbClr val="C00000"/>
              </a:solidFill>
              <a:effectLst>
                <a:outerShdw blurRad="38100" dist="38100" dir="2700000" algn="tl">
                  <a:srgbClr val="000000">
                    <a:alpha val="43137"/>
                  </a:srgbClr>
                </a:outerShdw>
              </a:effectLst>
            </a:endParaRPr>
          </a:p>
        </p:txBody>
      </p:sp>
      <p:graphicFrame>
        <p:nvGraphicFramePr>
          <p:cNvPr id="2" name="Объект 1"/>
          <p:cNvGraphicFramePr>
            <a:graphicFrameLocks noChangeAspect="1"/>
          </p:cNvGraphicFramePr>
          <p:nvPr/>
        </p:nvGraphicFramePr>
        <p:xfrm>
          <a:off x="1812464" y="3971133"/>
          <a:ext cx="8460000" cy="2770236"/>
        </p:xfrm>
        <a:graphic>
          <a:graphicData uri="http://schemas.openxmlformats.org/presentationml/2006/ole">
            <mc:AlternateContent xmlns:mc="http://schemas.openxmlformats.org/markup-compatibility/2006">
              <mc:Choice xmlns:v="urn:schemas-microsoft-com:vml" Requires="v">
                <p:oleObj spid="_x0000_s19692" name="Graph" r:id="rId4" imgW="4047480" imgH="1326240" progId="Origin50.Graph">
                  <p:embed/>
                </p:oleObj>
              </mc:Choice>
              <mc:Fallback>
                <p:oleObj name="Graph" r:id="rId4" imgW="4047480" imgH="1326240" progId="Origin50.Graph">
                  <p:embed/>
                  <p:pic>
                    <p:nvPicPr>
                      <p:cNvPr id="0" name=""/>
                      <p:cNvPicPr/>
                      <p:nvPr/>
                    </p:nvPicPr>
                    <p:blipFill>
                      <a:blip r:embed="rId5"/>
                      <a:stretch>
                        <a:fillRect/>
                      </a:stretch>
                    </p:blipFill>
                    <p:spPr>
                      <a:xfrm>
                        <a:off x="1812464" y="3971133"/>
                        <a:ext cx="8460000" cy="2770236"/>
                      </a:xfrm>
                      <a:prstGeom prst="rect">
                        <a:avLst/>
                      </a:prstGeom>
                    </p:spPr>
                  </p:pic>
                </p:oleObj>
              </mc:Fallback>
            </mc:AlternateContent>
          </a:graphicData>
        </a:graphic>
      </p:graphicFrame>
      <p:graphicFrame>
        <p:nvGraphicFramePr>
          <p:cNvPr id="4" name="Объект 3"/>
          <p:cNvGraphicFramePr>
            <a:graphicFrameLocks noChangeAspect="1"/>
          </p:cNvGraphicFramePr>
          <p:nvPr/>
        </p:nvGraphicFramePr>
        <p:xfrm>
          <a:off x="1812926" y="731839"/>
          <a:ext cx="8459788" cy="2768600"/>
        </p:xfrm>
        <a:graphic>
          <a:graphicData uri="http://schemas.openxmlformats.org/presentationml/2006/ole">
            <mc:AlternateContent xmlns:mc="http://schemas.openxmlformats.org/markup-compatibility/2006">
              <mc:Choice xmlns:v="urn:schemas-microsoft-com:vml" Requires="v">
                <p:oleObj spid="_x0000_s19693" name="Graph" r:id="rId6" imgW="4045680" imgH="1323360" progId="Origin50.Graph">
                  <p:embed/>
                </p:oleObj>
              </mc:Choice>
              <mc:Fallback>
                <p:oleObj name="Graph" r:id="rId6" imgW="4045680" imgH="1323360" progId="Origin50.Graph">
                  <p:embed/>
                  <p:pic>
                    <p:nvPicPr>
                      <p:cNvPr id="0" name=""/>
                      <p:cNvPicPr/>
                      <p:nvPr/>
                    </p:nvPicPr>
                    <p:blipFill>
                      <a:blip r:embed="rId7"/>
                      <a:stretch>
                        <a:fillRect/>
                      </a:stretch>
                    </p:blipFill>
                    <p:spPr>
                      <a:xfrm>
                        <a:off x="1812926" y="731839"/>
                        <a:ext cx="8459788" cy="2768600"/>
                      </a:xfrm>
                      <a:prstGeom prst="rect">
                        <a:avLst/>
                      </a:prstGeom>
                    </p:spPr>
                  </p:pic>
                </p:oleObj>
              </mc:Fallback>
            </mc:AlternateContent>
          </a:graphicData>
        </a:graphic>
      </p:graphicFrame>
    </p:spTree>
    <p:extLst>
      <p:ext uri="{BB962C8B-B14F-4D97-AF65-F5344CB8AC3E}">
        <p14:creationId xmlns:p14="http://schemas.microsoft.com/office/powerpoint/2010/main" val="7247384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fig6_EPJ_Pb+">
            <a:extLst>
              <a:ext uri="{FF2B5EF4-FFF2-40B4-BE49-F238E27FC236}">
                <a16:creationId xmlns="" xmlns:a16="http://schemas.microsoft.com/office/drawing/2014/main" id="{985D5DDB-F8DF-4F3A-B777-A05D28E9FDA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004888" y="1190881"/>
            <a:ext cx="9777447" cy="4476238"/>
          </a:xfrm>
          <a:prstGeom prst="rect">
            <a:avLst/>
          </a:prstGeom>
          <a:ln w="12700">
            <a:solidFill>
              <a:schemeClr val="accent1"/>
            </a:solidFill>
          </a:ln>
        </p:spPr>
      </p:pic>
      <p:sp>
        <p:nvSpPr>
          <p:cNvPr id="4" name="Текст 2">
            <a:extLst>
              <a:ext uri="{FF2B5EF4-FFF2-40B4-BE49-F238E27FC236}">
                <a16:creationId xmlns="" xmlns:a16="http://schemas.microsoft.com/office/drawing/2014/main" id="{BB27E719-8ACF-458C-A865-AC9E3B332854}"/>
              </a:ext>
            </a:extLst>
          </p:cNvPr>
          <p:cNvSpPr txBox="1">
            <a:spLocks/>
          </p:cNvSpPr>
          <p:nvPr/>
        </p:nvSpPr>
        <p:spPr>
          <a:xfrm>
            <a:off x="3646379" y="179588"/>
            <a:ext cx="5211578" cy="63976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accent1">
                    <a:lumMod val="75000"/>
                  </a:schemeClr>
                </a:solidFill>
                <a:effectLst>
                  <a:outerShdw blurRad="38100" dist="38100" dir="2700000" algn="tl">
                    <a:srgbClr val="000000">
                      <a:alpha val="43137"/>
                    </a:srgbClr>
                  </a:outerShdw>
                </a:effectLst>
                <a:ea typeface="+mj-ea"/>
                <a:cs typeface="+mj-cs"/>
              </a:rPr>
              <a:t>Cold fusion reactions</a:t>
            </a:r>
            <a:endParaRPr lang="ru-RU" sz="4000" b="1" dirty="0">
              <a:solidFill>
                <a:schemeClr val="accent1">
                  <a:lumMod val="75000"/>
                </a:schemeClr>
              </a:solidFill>
              <a:effectLst>
                <a:outerShdw blurRad="38100" dist="38100" dir="2700000" algn="tl">
                  <a:srgbClr val="000000">
                    <a:alpha val="43137"/>
                  </a:srgbClr>
                </a:outerShdw>
              </a:effectLst>
              <a:ea typeface="+mj-ea"/>
              <a:cs typeface="+mj-cs"/>
            </a:endParaRPr>
          </a:p>
        </p:txBody>
      </p:sp>
    </p:spTree>
    <p:extLst>
      <p:ext uri="{BB962C8B-B14F-4D97-AF65-F5344CB8AC3E}">
        <p14:creationId xmlns:p14="http://schemas.microsoft.com/office/powerpoint/2010/main" val="2149671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5" name="Object 4"/>
          <p:cNvGraphicFramePr>
            <a:graphicFrameLocks noGrp="1" noChangeAspect="1"/>
          </p:cNvGraphicFramePr>
          <p:nvPr>
            <p:ph sz="half" idx="1"/>
            <p:extLst>
              <p:ext uri="{D42A27DB-BD31-4B8C-83A1-F6EECF244321}">
                <p14:modId xmlns:p14="http://schemas.microsoft.com/office/powerpoint/2010/main" val="3770061843"/>
              </p:ext>
            </p:extLst>
          </p:nvPr>
        </p:nvGraphicFramePr>
        <p:xfrm>
          <a:off x="557213" y="393700"/>
          <a:ext cx="4491037" cy="6181725"/>
        </p:xfrm>
        <a:graphic>
          <a:graphicData uri="http://schemas.openxmlformats.org/presentationml/2006/ole">
            <mc:AlternateContent xmlns:mc="http://schemas.openxmlformats.org/markup-compatibility/2006">
              <mc:Choice xmlns:v="urn:schemas-microsoft-com:vml" Requires="v">
                <p:oleObj spid="_x0000_s11644" name="Graph" r:id="rId4" imgW="2905200" imgH="3998880" progId="Origin50.Graph">
                  <p:embed/>
                </p:oleObj>
              </mc:Choice>
              <mc:Fallback>
                <p:oleObj name="Graph" r:id="rId4" imgW="2905200" imgH="3998880" progId="Origin50.Graph">
                  <p:embed/>
                  <p:pic>
                    <p:nvPicPr>
                      <p:cNvPr id="3075" name="Object 4"/>
                      <p:cNvPicPr>
                        <a:picLocks noChangeAspect="1" noChangeArrowheads="1"/>
                      </p:cNvPicPr>
                      <p:nvPr/>
                    </p:nvPicPr>
                    <p:blipFill>
                      <a:blip r:embed="rId5"/>
                      <a:srcRect/>
                      <a:stretch>
                        <a:fillRect/>
                      </a:stretch>
                    </p:blipFill>
                    <p:spPr bwMode="auto">
                      <a:xfrm>
                        <a:off x="557213" y="393700"/>
                        <a:ext cx="4491037" cy="6181725"/>
                      </a:xfrm>
                      <a:prstGeom prst="rect">
                        <a:avLst/>
                      </a:prstGeom>
                      <a:noFill/>
                      <a:ln w="12700">
                        <a:solidFill>
                          <a:schemeClr val="accent1"/>
                        </a:solidFill>
                      </a:ln>
                    </p:spPr>
                  </p:pic>
                </p:oleObj>
              </mc:Fallback>
            </mc:AlternateContent>
          </a:graphicData>
        </a:graphic>
      </p:graphicFrame>
      <p:graphicFrame>
        <p:nvGraphicFramePr>
          <p:cNvPr id="3076" name="Object 9"/>
          <p:cNvGraphicFramePr>
            <a:graphicFrameLocks noGrp="1" noChangeAspect="1"/>
          </p:cNvGraphicFramePr>
          <p:nvPr>
            <p:ph sz="quarter" idx="2"/>
            <p:extLst>
              <p:ext uri="{D42A27DB-BD31-4B8C-83A1-F6EECF244321}">
                <p14:modId xmlns:p14="http://schemas.microsoft.com/office/powerpoint/2010/main" val="3302451826"/>
              </p:ext>
            </p:extLst>
          </p:nvPr>
        </p:nvGraphicFramePr>
        <p:xfrm>
          <a:off x="5980190" y="748385"/>
          <a:ext cx="4999037" cy="3995738"/>
        </p:xfrm>
        <a:graphic>
          <a:graphicData uri="http://schemas.openxmlformats.org/presentationml/2006/ole">
            <mc:AlternateContent xmlns:mc="http://schemas.openxmlformats.org/markup-compatibility/2006">
              <mc:Choice xmlns:v="urn:schemas-microsoft-com:vml" Requires="v">
                <p:oleObj spid="_x0000_s11645" name="Graph" r:id="rId6" imgW="3542760" imgH="2831400" progId="Origin50.Graph">
                  <p:embed/>
                </p:oleObj>
              </mc:Choice>
              <mc:Fallback>
                <p:oleObj name="Graph" r:id="rId6" imgW="3542760" imgH="2831400" progId="Origin50.Graph">
                  <p:embed/>
                  <p:pic>
                    <p:nvPicPr>
                      <p:cNvPr id="3076" name="Object 9"/>
                      <p:cNvPicPr>
                        <a:picLocks noChangeAspect="1" noChangeArrowheads="1"/>
                      </p:cNvPicPr>
                      <p:nvPr/>
                    </p:nvPicPr>
                    <p:blipFill>
                      <a:blip r:embed="rId7"/>
                      <a:srcRect/>
                      <a:stretch>
                        <a:fillRect/>
                      </a:stretch>
                    </p:blipFill>
                    <p:spPr bwMode="auto">
                      <a:xfrm>
                        <a:off x="5980190" y="748385"/>
                        <a:ext cx="4999037" cy="3995738"/>
                      </a:xfrm>
                      <a:prstGeom prst="rect">
                        <a:avLst/>
                      </a:prstGeom>
                      <a:solidFill>
                        <a:schemeClr val="accent5">
                          <a:lumMod val="40000"/>
                          <a:lumOff val="60000"/>
                        </a:schemeClr>
                      </a:solidFill>
                      <a:ln>
                        <a:noFill/>
                      </a:ln>
                    </p:spPr>
                  </p:pic>
                </p:oleObj>
              </mc:Fallback>
            </mc:AlternateContent>
          </a:graphicData>
        </a:graphic>
      </p:graphicFrame>
      <p:sp>
        <p:nvSpPr>
          <p:cNvPr id="3077" name="Text Box 11"/>
          <p:cNvSpPr txBox="1">
            <a:spLocks noChangeArrowheads="1"/>
          </p:cNvSpPr>
          <p:nvPr/>
        </p:nvSpPr>
        <p:spPr bwMode="auto">
          <a:xfrm>
            <a:off x="5891052" y="4744123"/>
            <a:ext cx="5989866" cy="193899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000" dirty="0">
                <a:ln w="0"/>
                <a:effectLst>
                  <a:outerShdw blurRad="38100" dist="19050" dir="2700000" algn="tl" rotWithShape="0">
                    <a:schemeClr val="dk1">
                      <a:alpha val="40000"/>
                    </a:schemeClr>
                  </a:outerShdw>
                </a:effectLst>
                <a:latin typeface="+mn-lt"/>
              </a:rPr>
              <a:t>At the transition from No(Z=102) to </a:t>
            </a:r>
            <a:r>
              <a:rPr lang="en-US" sz="2000" dirty="0" err="1">
                <a:ln w="0"/>
                <a:effectLst>
                  <a:outerShdw blurRad="38100" dist="19050" dir="2700000" algn="tl" rotWithShape="0">
                    <a:schemeClr val="dk1">
                      <a:alpha val="40000"/>
                    </a:schemeClr>
                  </a:outerShdw>
                </a:effectLst>
                <a:latin typeface="+mn-lt"/>
              </a:rPr>
              <a:t>Og</a:t>
            </a:r>
            <a:r>
              <a:rPr lang="en-US" sz="2000" dirty="0">
                <a:ln w="0"/>
                <a:effectLst>
                  <a:outerShdw blurRad="38100" dist="19050" dir="2700000" algn="tl" rotWithShape="0">
                    <a:schemeClr val="dk1">
                      <a:alpha val="40000"/>
                    </a:schemeClr>
                  </a:outerShdw>
                </a:effectLst>
                <a:latin typeface="+mn-lt"/>
              </a:rPr>
              <a:t>(Z=118) </a:t>
            </a:r>
          </a:p>
          <a:p>
            <a:r>
              <a:rPr lang="en-US" sz="2000" dirty="0">
                <a:ln w="0"/>
                <a:effectLst>
                  <a:outerShdw blurRad="38100" dist="19050" dir="2700000" algn="tl" rotWithShape="0">
                    <a:schemeClr val="dk1">
                      <a:alpha val="40000"/>
                    </a:schemeClr>
                  </a:outerShdw>
                </a:effectLst>
                <a:latin typeface="+mn-lt"/>
              </a:rPr>
              <a:t>the capture cross section drops down </a:t>
            </a:r>
          </a:p>
          <a:p>
            <a:r>
              <a:rPr lang="en-US" sz="2000" dirty="0">
                <a:ln w="0"/>
                <a:effectLst>
                  <a:outerShdw blurRad="38100" dist="19050" dir="2700000" algn="tl" rotWithShape="0">
                    <a:schemeClr val="dk1">
                      <a:alpha val="40000"/>
                    </a:schemeClr>
                  </a:outerShdw>
                </a:effectLst>
                <a:latin typeface="+mn-lt"/>
              </a:rPr>
              <a:t>							by a factor of  </a:t>
            </a:r>
            <a:r>
              <a:rPr lang="en-US" sz="2000" b="1" dirty="0">
                <a:ln w="0"/>
                <a:effectLst>
                  <a:outerShdw blurRad="38100" dist="19050" dir="2700000" algn="tl" rotWithShape="0">
                    <a:schemeClr val="dk1">
                      <a:alpha val="40000"/>
                    </a:schemeClr>
                  </a:outerShdw>
                </a:effectLst>
                <a:latin typeface="+mn-lt"/>
              </a:rPr>
              <a:t>1.5*</a:t>
            </a:r>
            <a:r>
              <a:rPr lang="ru-RU" sz="2000" b="1" dirty="0">
                <a:ln w="0"/>
                <a:effectLst>
                  <a:outerShdw blurRad="38100" dist="19050" dir="2700000" algn="tl" rotWithShape="0">
                    <a:schemeClr val="dk1">
                      <a:alpha val="40000"/>
                    </a:schemeClr>
                  </a:outerShdw>
                </a:effectLst>
                <a:latin typeface="+mn-lt"/>
              </a:rPr>
              <a:t>10</a:t>
            </a:r>
            <a:r>
              <a:rPr lang="ru-RU" sz="2000" b="1" baseline="30000" dirty="0">
                <a:ln w="0"/>
                <a:effectLst>
                  <a:outerShdw blurRad="38100" dist="19050" dir="2700000" algn="tl" rotWithShape="0">
                    <a:schemeClr val="dk1">
                      <a:alpha val="40000"/>
                    </a:schemeClr>
                  </a:outerShdw>
                </a:effectLst>
                <a:latin typeface="+mn-lt"/>
              </a:rPr>
              <a:t>3</a:t>
            </a:r>
            <a:r>
              <a:rPr lang="en-US" sz="2000" b="1" dirty="0">
                <a:ln w="0"/>
                <a:effectLst>
                  <a:outerShdw blurRad="38100" dist="19050" dir="2700000" algn="tl" rotWithShape="0">
                    <a:schemeClr val="dk1">
                      <a:alpha val="40000"/>
                    </a:schemeClr>
                  </a:outerShdw>
                </a:effectLst>
                <a:latin typeface="+mn-lt"/>
              </a:rPr>
              <a:t> </a:t>
            </a:r>
          </a:p>
          <a:p>
            <a:r>
              <a:rPr lang="en-US" sz="2000" dirty="0">
                <a:ln w="0"/>
                <a:effectLst>
                  <a:outerShdw blurRad="38100" dist="19050" dir="2700000" algn="tl" rotWithShape="0">
                    <a:schemeClr val="dk1">
                      <a:alpha val="40000"/>
                    </a:schemeClr>
                  </a:outerShdw>
                </a:effectLst>
                <a:latin typeface="+mn-lt"/>
              </a:rPr>
              <a:t>the contribution of the symmetric fragments (A</a:t>
            </a:r>
            <a:r>
              <a:rPr lang="en-US" sz="2000" baseline="-25000" dirty="0">
                <a:ln w="0"/>
                <a:effectLst>
                  <a:outerShdw blurRad="38100" dist="19050" dir="2700000" algn="tl" rotWithShape="0">
                    <a:schemeClr val="dk1">
                      <a:alpha val="40000"/>
                    </a:schemeClr>
                  </a:outerShdw>
                </a:effectLst>
                <a:latin typeface="+mn-lt"/>
              </a:rPr>
              <a:t>CN</a:t>
            </a:r>
            <a:r>
              <a:rPr lang="en-US" sz="2000" dirty="0">
                <a:ln w="0"/>
                <a:effectLst>
                  <a:outerShdw blurRad="38100" dist="19050" dir="2700000" algn="tl" rotWithShape="0">
                    <a:schemeClr val="dk1">
                      <a:alpha val="40000"/>
                    </a:schemeClr>
                  </a:outerShdw>
                </a:effectLst>
                <a:latin typeface="+mn-lt"/>
              </a:rPr>
              <a:t>/2±20) </a:t>
            </a:r>
          </a:p>
          <a:p>
            <a:r>
              <a:rPr lang="en-US" sz="2000" dirty="0">
                <a:ln w="0"/>
                <a:effectLst>
                  <a:outerShdw blurRad="38100" dist="19050" dir="2700000" algn="tl" rotWithShape="0">
                    <a:schemeClr val="dk1">
                      <a:alpha val="40000"/>
                    </a:schemeClr>
                  </a:outerShdw>
                </a:effectLst>
                <a:latin typeface="+mn-lt"/>
              </a:rPr>
              <a:t>to the capture cross section drops down </a:t>
            </a:r>
          </a:p>
          <a:p>
            <a:r>
              <a:rPr lang="en-US" sz="2000" dirty="0">
                <a:ln w="0"/>
                <a:effectLst>
                  <a:outerShdw blurRad="38100" dist="19050" dir="2700000" algn="tl" rotWithShape="0">
                    <a:schemeClr val="dk1">
                      <a:alpha val="40000"/>
                    </a:schemeClr>
                  </a:outerShdw>
                </a:effectLst>
                <a:latin typeface="+mn-lt"/>
              </a:rPr>
              <a:t>							by a factor of  </a:t>
            </a:r>
            <a:r>
              <a:rPr lang="en-US" sz="2000" b="1" dirty="0">
                <a:ln w="0"/>
                <a:effectLst>
                  <a:outerShdw blurRad="38100" dist="19050" dir="2700000" algn="tl" rotWithShape="0">
                    <a:schemeClr val="dk1">
                      <a:alpha val="40000"/>
                    </a:schemeClr>
                  </a:outerShdw>
                </a:effectLst>
                <a:latin typeface="+mn-lt"/>
              </a:rPr>
              <a:t>5*10</a:t>
            </a:r>
            <a:r>
              <a:rPr lang="en-US" sz="2000" b="1" baseline="30000" dirty="0">
                <a:ln w="0"/>
                <a:effectLst>
                  <a:outerShdw blurRad="38100" dist="19050" dir="2700000" algn="tl" rotWithShape="0">
                    <a:schemeClr val="dk1">
                      <a:alpha val="40000"/>
                    </a:schemeClr>
                  </a:outerShdw>
                </a:effectLst>
                <a:latin typeface="+mn-lt"/>
              </a:rPr>
              <a:t>5</a:t>
            </a:r>
            <a:endParaRPr lang="ru-RU" sz="2000" b="1" dirty="0">
              <a:ln w="0"/>
              <a:effectLst>
                <a:outerShdw blurRad="38100" dist="19050" dir="2700000" algn="tl" rotWithShape="0">
                  <a:schemeClr val="dk1">
                    <a:alpha val="40000"/>
                  </a:schemeClr>
                </a:outerShdw>
              </a:effectLst>
              <a:latin typeface="+mn-lt"/>
            </a:endParaRPr>
          </a:p>
        </p:txBody>
      </p:sp>
      <p:sp>
        <p:nvSpPr>
          <p:cNvPr id="6" name="Текст 2">
            <a:extLst>
              <a:ext uri="{FF2B5EF4-FFF2-40B4-BE49-F238E27FC236}">
                <a16:creationId xmlns="" xmlns:a16="http://schemas.microsoft.com/office/drawing/2014/main" id="{2FAC5218-A8ED-447F-B756-5434C934E2ED}"/>
              </a:ext>
            </a:extLst>
          </p:cNvPr>
          <p:cNvSpPr txBox="1">
            <a:spLocks/>
          </p:cNvSpPr>
          <p:nvPr/>
        </p:nvSpPr>
        <p:spPr>
          <a:xfrm>
            <a:off x="5767649" y="77757"/>
            <a:ext cx="5211578" cy="117628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chemeClr val="accent1">
                    <a:lumMod val="75000"/>
                  </a:schemeClr>
                </a:solidFill>
                <a:effectLst>
                  <a:outerShdw blurRad="38100" dist="38100" dir="2700000" algn="tl">
                    <a:srgbClr val="000000">
                      <a:alpha val="43137"/>
                    </a:srgbClr>
                  </a:outerShdw>
                </a:effectLst>
                <a:ea typeface="+mj-ea"/>
                <a:cs typeface="+mj-cs"/>
              </a:rPr>
              <a:t>Cold fusion reactions</a:t>
            </a:r>
            <a:endParaRPr lang="ru-RU" sz="4000" b="1" dirty="0">
              <a:solidFill>
                <a:schemeClr val="accent1">
                  <a:lumMod val="75000"/>
                </a:schemeClr>
              </a:solidFill>
              <a:effectLst>
                <a:outerShdw blurRad="38100" dist="38100" dir="2700000" algn="tl">
                  <a:srgbClr val="000000">
                    <a:alpha val="43137"/>
                  </a:srgbClr>
                </a:outerShdw>
              </a:effectLst>
              <a:ea typeface="+mj-ea"/>
              <a:cs typeface="+mj-cs"/>
            </a:endParaRPr>
          </a:p>
        </p:txBody>
      </p:sp>
      <p:sp>
        <p:nvSpPr>
          <p:cNvPr id="7" name="TextBox 6"/>
          <p:cNvSpPr txBox="1"/>
          <p:nvPr/>
        </p:nvSpPr>
        <p:spPr>
          <a:xfrm>
            <a:off x="1973694" y="18191"/>
            <a:ext cx="1332416"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FLNR 1999</a:t>
            </a:r>
            <a:endParaRPr lang="ru-RU"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1129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258819445"/>
              </p:ext>
            </p:extLst>
          </p:nvPr>
        </p:nvGraphicFramePr>
        <p:xfrm>
          <a:off x="6616700" y="265113"/>
          <a:ext cx="4429125" cy="6459537"/>
        </p:xfrm>
        <a:graphic>
          <a:graphicData uri="http://schemas.openxmlformats.org/presentationml/2006/ole">
            <mc:AlternateContent xmlns:mc="http://schemas.openxmlformats.org/markup-compatibility/2006">
              <mc:Choice xmlns:v="urn:schemas-microsoft-com:vml" Requires="v">
                <p:oleObj spid="_x0000_s2432" name="Graph" r:id="rId4" imgW="2682000" imgH="3909960" progId="Origin50.Graph">
                  <p:embed/>
                </p:oleObj>
              </mc:Choice>
              <mc:Fallback>
                <p:oleObj name="Graph" r:id="rId4" imgW="2682000" imgH="3909960" progId="Origin50.Graph">
                  <p:embed/>
                  <p:pic>
                    <p:nvPicPr>
                      <p:cNvPr id="2" name="Объект 1"/>
                      <p:cNvPicPr/>
                      <p:nvPr/>
                    </p:nvPicPr>
                    <p:blipFill>
                      <a:blip r:embed="rId5"/>
                      <a:stretch>
                        <a:fillRect/>
                      </a:stretch>
                    </p:blipFill>
                    <p:spPr>
                      <a:xfrm>
                        <a:off x="6616700" y="265113"/>
                        <a:ext cx="4429125" cy="6459537"/>
                      </a:xfrm>
                      <a:prstGeom prst="rect">
                        <a:avLst/>
                      </a:prstGeom>
                    </p:spPr>
                  </p:pic>
                </p:oleObj>
              </mc:Fallback>
            </mc:AlternateContent>
          </a:graphicData>
        </a:graphic>
      </p:graphicFrame>
      <p:sp>
        <p:nvSpPr>
          <p:cNvPr id="2059" name="Заголовок 22"/>
          <p:cNvSpPr>
            <a:spLocks noGrp="1"/>
          </p:cNvSpPr>
          <p:nvPr>
            <p:ph type="title" idx="4294967295"/>
          </p:nvPr>
        </p:nvSpPr>
        <p:spPr>
          <a:xfrm>
            <a:off x="0" y="90488"/>
            <a:ext cx="5364163" cy="685800"/>
          </a:xfrm>
        </p:spPr>
        <p:txBody>
          <a:bodyPr>
            <a:noAutofit/>
          </a:bodyPr>
          <a:lstStyle/>
          <a:p>
            <a:pPr eaLnBrk="1" hangingPunct="1">
              <a:defRPr/>
            </a:pPr>
            <a:r>
              <a:rPr lang="en-US" sz="4000" b="1" dirty="0">
                <a:solidFill>
                  <a:schemeClr val="accent1">
                    <a:lumMod val="75000"/>
                  </a:schemeClr>
                </a:solidFill>
                <a:effectLst>
                  <a:outerShdw blurRad="38100" dist="38100" dir="2700000" algn="tl">
                    <a:srgbClr val="000000">
                      <a:alpha val="43137"/>
                    </a:srgbClr>
                  </a:outerShdw>
                </a:effectLst>
                <a:latin typeface="+mn-lt"/>
              </a:rPr>
              <a:t>Reactions with </a:t>
            </a:r>
            <a:r>
              <a:rPr lang="en-US" sz="4000" b="1" baseline="30000" dirty="0">
                <a:solidFill>
                  <a:schemeClr val="accent1">
                    <a:lumMod val="75000"/>
                  </a:schemeClr>
                </a:solidFill>
                <a:effectLst>
                  <a:outerShdw blurRad="38100" dist="38100" dir="2700000" algn="tl">
                    <a:srgbClr val="000000">
                      <a:alpha val="43137"/>
                    </a:srgbClr>
                  </a:outerShdw>
                </a:effectLst>
                <a:latin typeface="+mn-lt"/>
              </a:rPr>
              <a:t>48</a:t>
            </a:r>
            <a:r>
              <a:rPr lang="en-US" sz="4000" b="1" dirty="0">
                <a:solidFill>
                  <a:schemeClr val="accent1">
                    <a:lumMod val="75000"/>
                  </a:schemeClr>
                </a:solidFill>
                <a:effectLst>
                  <a:outerShdw blurRad="38100" dist="38100" dir="2700000" algn="tl">
                    <a:srgbClr val="000000">
                      <a:alpha val="43137"/>
                    </a:srgbClr>
                  </a:outerShdw>
                </a:effectLst>
                <a:latin typeface="+mn-lt"/>
              </a:rPr>
              <a:t>Ca</a:t>
            </a:r>
            <a:endParaRPr lang="en-GB" sz="4000" b="1" dirty="0">
              <a:solidFill>
                <a:schemeClr val="accent1">
                  <a:lumMod val="75000"/>
                </a:schemeClr>
              </a:solidFill>
              <a:effectLst>
                <a:outerShdw blurRad="38100" dist="38100" dir="2700000" algn="tl">
                  <a:srgbClr val="000000">
                    <a:alpha val="43137"/>
                  </a:srgbClr>
                </a:outerShdw>
              </a:effectLst>
              <a:latin typeface="+mn-lt"/>
            </a:endParaRPr>
          </a:p>
        </p:txBody>
      </p:sp>
      <p:sp>
        <p:nvSpPr>
          <p:cNvPr id="116739" name="Rectangle 3"/>
          <p:cNvSpPr>
            <a:spLocks noChangeArrowheads="1"/>
          </p:cNvSpPr>
          <p:nvPr/>
        </p:nvSpPr>
        <p:spPr bwMode="auto">
          <a:xfrm>
            <a:off x="487680" y="870531"/>
            <a:ext cx="5506234" cy="47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just" eaLnBrk="1" hangingPunct="1">
              <a:buClrTx/>
              <a:buSzTx/>
              <a:buFontTx/>
              <a:buChar char="•"/>
            </a:pPr>
            <a:r>
              <a:rPr lang="en-US" altLang="ru-RU" sz="1800" b="1" dirty="0">
                <a:solidFill>
                  <a:schemeClr val="accent1"/>
                </a:solidFill>
                <a:latin typeface="Times New Roman" pitchFamily="18" charset="0"/>
              </a:rPr>
              <a:t>The sharp change of the </a:t>
            </a:r>
            <a:r>
              <a:rPr lang="en-US" altLang="ru-RU" sz="1200" b="1" dirty="0">
                <a:solidFill>
                  <a:schemeClr val="accent1"/>
                </a:solidFill>
                <a:latin typeface="Times New Roman" pitchFamily="18" charset="0"/>
              </a:rPr>
              <a:t>MED</a:t>
            </a:r>
            <a:r>
              <a:rPr lang="en-US" altLang="ru-RU" sz="1800" b="1" dirty="0">
                <a:solidFill>
                  <a:schemeClr val="accent1"/>
                </a:solidFill>
                <a:latin typeface="Times New Roman" pitchFamily="18" charset="0"/>
              </a:rPr>
              <a:t> triangular shape for the reaction </a:t>
            </a:r>
            <a:r>
              <a:rPr lang="en-US" altLang="ru-RU" sz="1800" b="1" baseline="30000" dirty="0">
                <a:solidFill>
                  <a:schemeClr val="accent1"/>
                </a:solidFill>
                <a:latin typeface="Times New Roman" pitchFamily="18" charset="0"/>
              </a:rPr>
              <a:t>48</a:t>
            </a:r>
            <a:r>
              <a:rPr lang="en-US" altLang="ru-RU" sz="1800" b="1" dirty="0">
                <a:solidFill>
                  <a:schemeClr val="accent1"/>
                </a:solidFill>
                <a:latin typeface="Times New Roman" pitchFamily="18" charset="0"/>
              </a:rPr>
              <a:t>Ca + </a:t>
            </a:r>
            <a:r>
              <a:rPr lang="en-US" altLang="ru-RU" sz="1800" b="1" baseline="30000" dirty="0">
                <a:solidFill>
                  <a:schemeClr val="accent1"/>
                </a:solidFill>
                <a:latin typeface="Times New Roman" pitchFamily="18" charset="0"/>
              </a:rPr>
              <a:t>208</a:t>
            </a:r>
            <a:r>
              <a:rPr lang="en-US" altLang="ru-RU" sz="1800" b="1" dirty="0">
                <a:solidFill>
                  <a:schemeClr val="accent1"/>
                </a:solidFill>
                <a:latin typeface="Times New Roman" pitchFamily="18" charset="0"/>
              </a:rPr>
              <a:t>Pb, where Fusion-Fission process dominates, to the </a:t>
            </a:r>
            <a:r>
              <a:rPr lang="en-US" altLang="ru-RU" sz="1800" b="1" dirty="0" err="1">
                <a:solidFill>
                  <a:schemeClr val="accent1"/>
                </a:solidFill>
                <a:latin typeface="Times New Roman" pitchFamily="18" charset="0"/>
              </a:rPr>
              <a:t>Quasifission</a:t>
            </a:r>
            <a:r>
              <a:rPr lang="en-US" altLang="ru-RU" sz="1800" b="1" dirty="0">
                <a:solidFill>
                  <a:schemeClr val="accent1"/>
                </a:solidFill>
                <a:latin typeface="Times New Roman" pitchFamily="18" charset="0"/>
              </a:rPr>
              <a:t> shape of MED for the </a:t>
            </a:r>
            <a:r>
              <a:rPr lang="en-US" altLang="ru-RU" sz="1800" b="1" baseline="30000" dirty="0">
                <a:solidFill>
                  <a:schemeClr val="accent1"/>
                </a:solidFill>
                <a:latin typeface="Times New Roman" pitchFamily="18" charset="0"/>
              </a:rPr>
              <a:t>286</a:t>
            </a:r>
            <a:r>
              <a:rPr lang="en-US" altLang="ru-RU" sz="1800" b="1" dirty="0">
                <a:solidFill>
                  <a:schemeClr val="accent1"/>
                </a:solidFill>
                <a:latin typeface="Times New Roman" pitchFamily="18" charset="0"/>
              </a:rPr>
              <a:t>112-</a:t>
            </a:r>
            <a:r>
              <a:rPr lang="en-US" altLang="ru-RU" sz="1800" b="1" baseline="30000" dirty="0">
                <a:solidFill>
                  <a:schemeClr val="accent1"/>
                </a:solidFill>
                <a:latin typeface="Times New Roman" pitchFamily="18" charset="0"/>
              </a:rPr>
              <a:t>296</a:t>
            </a:r>
            <a:r>
              <a:rPr lang="en-US" altLang="ru-RU" sz="1800" b="1" dirty="0">
                <a:solidFill>
                  <a:schemeClr val="accent1"/>
                </a:solidFill>
                <a:latin typeface="Times New Roman" pitchFamily="18" charset="0"/>
              </a:rPr>
              <a:t>116 nuclei.</a:t>
            </a:r>
          </a:p>
          <a:p>
            <a:pPr algn="just" eaLnBrk="1" hangingPunct="1">
              <a:buClrTx/>
              <a:buSzTx/>
              <a:buFontTx/>
              <a:buNone/>
            </a:pPr>
            <a:endParaRPr lang="en-US" altLang="ru-RU" sz="500" b="1" dirty="0">
              <a:solidFill>
                <a:schemeClr val="accent1"/>
              </a:solidFill>
              <a:latin typeface="Times New Roman" pitchFamily="18" charset="0"/>
            </a:endParaRPr>
          </a:p>
          <a:p>
            <a:pPr algn="just" eaLnBrk="1" hangingPunct="1">
              <a:buClrTx/>
              <a:buSzTx/>
              <a:buFontTx/>
              <a:buChar char="•"/>
            </a:pPr>
            <a:r>
              <a:rPr lang="en-US" altLang="ru-RU" sz="1800" b="1" dirty="0">
                <a:solidFill>
                  <a:schemeClr val="accent1"/>
                </a:solidFill>
                <a:latin typeface="Times New Roman" pitchFamily="18" charset="0"/>
              </a:rPr>
              <a:t>The wide two-humped mass distribution with high peak of heavy fragment near double magic lead (M</a:t>
            </a:r>
            <a:r>
              <a:rPr lang="en-US" altLang="ru-RU" sz="1800" b="1" baseline="-25000" dirty="0">
                <a:solidFill>
                  <a:schemeClr val="accent1"/>
                </a:solidFill>
                <a:latin typeface="Times New Roman" pitchFamily="18" charset="0"/>
              </a:rPr>
              <a:t>H</a:t>
            </a:r>
            <a:r>
              <a:rPr lang="en-US" altLang="ru-RU" sz="1800" b="1" dirty="0">
                <a:solidFill>
                  <a:schemeClr val="accent1"/>
                </a:solidFill>
                <a:latin typeface="Times New Roman" pitchFamily="18" charset="0"/>
                <a:sym typeface="Symbol" pitchFamily="18" charset="2"/>
              </a:rPr>
              <a:t></a:t>
            </a:r>
            <a:r>
              <a:rPr lang="en-US" altLang="ru-RU" sz="1800" b="1" dirty="0">
                <a:solidFill>
                  <a:schemeClr val="accent1"/>
                </a:solidFill>
                <a:latin typeface="Times New Roman" pitchFamily="18" charset="0"/>
              </a:rPr>
              <a:t>208 u) for the </a:t>
            </a:r>
            <a:r>
              <a:rPr lang="en-US" altLang="ru-RU" sz="1800" b="1" dirty="0" err="1">
                <a:solidFill>
                  <a:schemeClr val="accent1"/>
                </a:solidFill>
                <a:latin typeface="Times New Roman" pitchFamily="18" charset="0"/>
              </a:rPr>
              <a:t>Quasifission</a:t>
            </a:r>
            <a:r>
              <a:rPr lang="en-US" altLang="ru-RU" sz="1800" b="1" dirty="0">
                <a:solidFill>
                  <a:schemeClr val="accent1"/>
                </a:solidFill>
                <a:latin typeface="Times New Roman" pitchFamily="18" charset="0"/>
              </a:rPr>
              <a:t> process.</a:t>
            </a:r>
          </a:p>
          <a:p>
            <a:pPr algn="just" eaLnBrk="1" hangingPunct="1">
              <a:buClrTx/>
              <a:buSzTx/>
              <a:buFontTx/>
              <a:buNone/>
            </a:pPr>
            <a:endParaRPr lang="en-US" altLang="ru-RU" sz="500" b="1" dirty="0">
              <a:solidFill>
                <a:schemeClr val="accent1"/>
              </a:solidFill>
              <a:latin typeface="Times New Roman" pitchFamily="18" charset="0"/>
            </a:endParaRPr>
          </a:p>
          <a:p>
            <a:pPr algn="just" eaLnBrk="1" hangingPunct="1">
              <a:buClrTx/>
              <a:buSzTx/>
              <a:buFontTx/>
              <a:buChar char="•"/>
            </a:pPr>
            <a:r>
              <a:rPr lang="en-US" altLang="ru-RU" sz="1800" b="1" dirty="0">
                <a:solidFill>
                  <a:schemeClr val="accent1"/>
                </a:solidFill>
                <a:latin typeface="Times New Roman" pitchFamily="18" charset="0"/>
              </a:rPr>
              <a:t>In spite of the dominating role of the Quasifission process for these reactions we assume that in the symmetric region of the fragment masses (A/2</a:t>
            </a:r>
            <a:r>
              <a:rPr lang="en-US" altLang="ru-RU" sz="1800" b="1" dirty="0">
                <a:solidFill>
                  <a:schemeClr val="accent1"/>
                </a:solidFill>
                <a:latin typeface="Times New Roman" pitchFamily="18" charset="0"/>
                <a:sym typeface="Symbol" pitchFamily="18" charset="2"/>
              </a:rPr>
              <a:t></a:t>
            </a:r>
            <a:r>
              <a:rPr lang="en-US" altLang="ru-RU" sz="1800" b="1" dirty="0">
                <a:solidFill>
                  <a:schemeClr val="accent1"/>
                </a:solidFill>
                <a:latin typeface="Times New Roman" pitchFamily="18" charset="0"/>
              </a:rPr>
              <a:t>20) FF process coexists with QF. </a:t>
            </a:r>
          </a:p>
          <a:p>
            <a:pPr algn="just" eaLnBrk="1" hangingPunct="1">
              <a:buClrTx/>
              <a:buSzTx/>
              <a:buFontTx/>
              <a:buNone/>
            </a:pPr>
            <a:endParaRPr lang="en-US" altLang="ru-RU" sz="500" b="1" dirty="0">
              <a:solidFill>
                <a:schemeClr val="accent1"/>
              </a:solidFill>
              <a:latin typeface="Times New Roman" pitchFamily="18" charset="0"/>
            </a:endParaRPr>
          </a:p>
          <a:p>
            <a:pPr algn="just" eaLnBrk="1" hangingPunct="1">
              <a:buClrTx/>
              <a:buSzTx/>
              <a:buFontTx/>
              <a:buChar char="•"/>
            </a:pPr>
            <a:r>
              <a:rPr lang="en-US" altLang="ru-RU" sz="1800" b="1" dirty="0">
                <a:solidFill>
                  <a:schemeClr val="accent1"/>
                </a:solidFill>
                <a:latin typeface="Times New Roman" pitchFamily="18" charset="0"/>
              </a:rPr>
              <a:t>The Fusion-Fission mass distribution is asymmetric in shape with  mass of the light fragment M</a:t>
            </a:r>
            <a:r>
              <a:rPr lang="en-US" altLang="ru-RU" sz="1800" b="1" baseline="-25000" dirty="0">
                <a:solidFill>
                  <a:schemeClr val="accent1"/>
                </a:solidFill>
                <a:latin typeface="Times New Roman" pitchFamily="18" charset="0"/>
              </a:rPr>
              <a:t>L</a:t>
            </a:r>
            <a:r>
              <a:rPr lang="en-US" altLang="ru-RU" sz="1800" b="1" dirty="0">
                <a:solidFill>
                  <a:schemeClr val="accent1"/>
                </a:solidFill>
                <a:latin typeface="Times New Roman" pitchFamily="18" charset="0"/>
                <a:sym typeface="Symbol" pitchFamily="18" charset="2"/>
              </a:rPr>
              <a:t></a:t>
            </a:r>
            <a:r>
              <a:rPr lang="en-US" altLang="ru-RU" sz="1800" b="1" dirty="0">
                <a:solidFill>
                  <a:schemeClr val="accent1"/>
                </a:solidFill>
                <a:latin typeface="Times New Roman" pitchFamily="18" charset="0"/>
              </a:rPr>
              <a:t>132-134 u</a:t>
            </a:r>
            <a:endParaRPr lang="ru-RU" altLang="ru-RU" sz="1800" b="1" dirty="0">
              <a:latin typeface="Times New Roman" pitchFamily="18" charset="0"/>
            </a:endParaRPr>
          </a:p>
        </p:txBody>
      </p:sp>
      <p:sp>
        <p:nvSpPr>
          <p:cNvPr id="8207" name="Text Box 7"/>
          <p:cNvSpPr txBox="1">
            <a:spLocks noChangeArrowheads="1"/>
          </p:cNvSpPr>
          <p:nvPr/>
        </p:nvSpPr>
        <p:spPr bwMode="auto">
          <a:xfrm>
            <a:off x="6857803" y="371805"/>
            <a:ext cx="138531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ru-RU" sz="1800" b="1" dirty="0">
                <a:solidFill>
                  <a:srgbClr val="FF3300"/>
                </a:solidFill>
                <a:effectLst>
                  <a:outerShdw blurRad="38100" dist="38100" dir="2700000" algn="tl">
                    <a:srgbClr val="000000">
                      <a:alpha val="43137"/>
                    </a:srgbClr>
                  </a:outerShdw>
                </a:effectLst>
                <a:latin typeface="+mn-lt"/>
              </a:rPr>
              <a:t>E* </a:t>
            </a:r>
            <a:r>
              <a:rPr lang="en-US" altLang="ru-RU" sz="1800" b="1" dirty="0">
                <a:solidFill>
                  <a:srgbClr val="FF3300"/>
                </a:solidFill>
                <a:effectLst>
                  <a:outerShdw blurRad="38100" dist="38100" dir="2700000" algn="tl">
                    <a:srgbClr val="000000">
                      <a:alpha val="43137"/>
                    </a:srgbClr>
                  </a:outerShdw>
                </a:effectLst>
                <a:latin typeface="+mn-lt"/>
                <a:sym typeface="Symbol" pitchFamily="18" charset="2"/>
              </a:rPr>
              <a:t></a:t>
            </a:r>
            <a:r>
              <a:rPr lang="en-US" altLang="ru-RU" sz="1800" b="1" dirty="0">
                <a:solidFill>
                  <a:srgbClr val="FF3300"/>
                </a:solidFill>
                <a:effectLst>
                  <a:outerShdw blurRad="38100" dist="38100" dir="2700000" algn="tl">
                    <a:srgbClr val="000000">
                      <a:alpha val="43137"/>
                    </a:srgbClr>
                  </a:outerShdw>
                </a:effectLst>
                <a:latin typeface="+mn-lt"/>
              </a:rPr>
              <a:t> 33 MeV</a:t>
            </a:r>
            <a:endParaRPr lang="ru-RU" altLang="ru-RU" sz="1800" b="1" dirty="0">
              <a:solidFill>
                <a:srgbClr val="FF3300"/>
              </a:solidFill>
              <a:effectLst>
                <a:outerShdw blurRad="38100" dist="38100" dir="2700000" algn="tl">
                  <a:srgbClr val="000000">
                    <a:alpha val="43137"/>
                  </a:srgbClr>
                </a:outerShdw>
              </a:effectLst>
              <a:latin typeface="+mn-lt"/>
            </a:endParaRPr>
          </a:p>
        </p:txBody>
      </p:sp>
      <p:sp>
        <p:nvSpPr>
          <p:cNvPr id="8197" name="Rectangle 9"/>
          <p:cNvSpPr>
            <a:spLocks noChangeArrowheads="1"/>
          </p:cNvSpPr>
          <p:nvPr/>
        </p:nvSpPr>
        <p:spPr bwMode="auto">
          <a:xfrm>
            <a:off x="1524002" y="2087047"/>
            <a:ext cx="18473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endParaRPr lang="en-GB" altLang="ru-RU" sz="1800">
              <a:latin typeface="Arial" charset="0"/>
            </a:endParaRPr>
          </a:p>
        </p:txBody>
      </p:sp>
      <p:grpSp>
        <p:nvGrpSpPr>
          <p:cNvPr id="3" name="Group 13"/>
          <p:cNvGrpSpPr>
            <a:grpSpLocks/>
          </p:cNvGrpSpPr>
          <p:nvPr/>
        </p:nvGrpSpPr>
        <p:grpSpPr bwMode="auto">
          <a:xfrm>
            <a:off x="979055" y="3672895"/>
            <a:ext cx="4022061" cy="3051300"/>
            <a:chOff x="-383" y="2448"/>
            <a:chExt cx="2014" cy="1578"/>
          </a:xfrm>
        </p:grpSpPr>
        <p:sp>
          <p:nvSpPr>
            <p:cNvPr id="8202" name="Text Box 14"/>
            <p:cNvSpPr txBox="1">
              <a:spLocks noChangeArrowheads="1"/>
            </p:cNvSpPr>
            <p:nvPr/>
          </p:nvSpPr>
          <p:spPr bwMode="auto">
            <a:xfrm>
              <a:off x="-9" y="3832"/>
              <a:ext cx="1537"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r>
                <a:rPr lang="en-US" altLang="ru-RU" sz="1400" dirty="0">
                  <a:solidFill>
                    <a:schemeClr val="accent1"/>
                  </a:solidFill>
                  <a:latin typeface="Times New Roman" pitchFamily="18" charset="0"/>
                </a:rPr>
                <a:t>Fragment  mass (u)</a:t>
              </a:r>
              <a:endParaRPr lang="ru-RU" altLang="ru-RU" sz="1400" dirty="0">
                <a:solidFill>
                  <a:schemeClr val="accent1"/>
                </a:solidFill>
                <a:latin typeface="Times New Roman" pitchFamily="18" charset="0"/>
              </a:endParaRPr>
            </a:p>
          </p:txBody>
        </p:sp>
        <p:sp>
          <p:nvSpPr>
            <p:cNvPr id="8203" name="Text Box 15"/>
            <p:cNvSpPr txBox="1">
              <a:spLocks noChangeArrowheads="1"/>
            </p:cNvSpPr>
            <p:nvPr/>
          </p:nvSpPr>
          <p:spPr bwMode="auto">
            <a:xfrm rot="16200000">
              <a:off x="-598" y="3335"/>
              <a:ext cx="624" cy="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eaLnBrk="1" hangingPunct="1">
                <a:spcBef>
                  <a:spcPct val="0"/>
                </a:spcBef>
                <a:buClrTx/>
                <a:buSzTx/>
                <a:buFontTx/>
                <a:buNone/>
              </a:pPr>
              <a:r>
                <a:rPr lang="en-US" altLang="ru-RU" sz="1400" dirty="0">
                  <a:solidFill>
                    <a:schemeClr val="accent1"/>
                  </a:solidFill>
                  <a:latin typeface="Times New Roman" pitchFamily="18" charset="0"/>
                </a:rPr>
                <a:t>Yield,%</a:t>
              </a:r>
              <a:endParaRPr lang="ru-RU" altLang="ru-RU" sz="1400" dirty="0">
                <a:solidFill>
                  <a:schemeClr val="accent1"/>
                </a:solidFill>
                <a:latin typeface="Times New Roman" pitchFamily="18" charset="0"/>
              </a:endParaRPr>
            </a:p>
          </p:txBody>
        </p:sp>
        <p:sp>
          <p:nvSpPr>
            <p:cNvPr id="8204" name="Rectangle 16"/>
            <p:cNvSpPr>
              <a:spLocks noChangeArrowheads="1"/>
            </p:cNvSpPr>
            <p:nvPr/>
          </p:nvSpPr>
          <p:spPr bwMode="auto">
            <a:xfrm>
              <a:off x="-121" y="2448"/>
              <a:ext cx="1752" cy="1368"/>
            </a:xfrm>
            <a:prstGeom prst="rect">
              <a:avLst/>
            </a:prstGeom>
            <a:solidFill>
              <a:srgbClr val="00CCFF"/>
            </a:solidFill>
            <a:ln w="9525">
              <a:solidFill>
                <a:schemeClr val="tx1"/>
              </a:solidFill>
              <a:miter lim="800000"/>
              <a:headEnd/>
              <a:tailEnd/>
            </a:ln>
          </p:spPr>
          <p:txBody>
            <a:bodyPr wrap="none" anchor="ctr"/>
            <a:lstStyle>
              <a:lvl1pPr eaLnBrk="0" hangingPunct="0">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eaLnBrk="0" hangingPunct="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eaLnBrk="0" hangingPunct="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eaLnBrk="0" hangingPunct="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eaLnBrk="0" hangingPunct="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lgn="ctr" eaLnBrk="1" hangingPunct="1">
                <a:spcBef>
                  <a:spcPct val="0"/>
                </a:spcBef>
                <a:buClrTx/>
                <a:buSzTx/>
                <a:buFontTx/>
                <a:buNone/>
              </a:pPr>
              <a:endParaRPr lang="en-US" altLang="ru-RU" sz="1800">
                <a:solidFill>
                  <a:srgbClr val="CCFFFF"/>
                </a:solidFill>
              </a:endParaRPr>
            </a:p>
          </p:txBody>
        </p:sp>
        <p:graphicFrame>
          <p:nvGraphicFramePr>
            <p:cNvPr id="8205" name="Object 17"/>
            <p:cNvGraphicFramePr>
              <a:graphicFrameLocks noChangeAspect="1"/>
            </p:cNvGraphicFramePr>
            <p:nvPr>
              <p:extLst>
                <p:ext uri="{D42A27DB-BD31-4B8C-83A1-F6EECF244321}">
                  <p14:modId xmlns:p14="http://schemas.microsoft.com/office/powerpoint/2010/main" val="4011350261"/>
                </p:ext>
              </p:extLst>
            </p:nvPr>
          </p:nvGraphicFramePr>
          <p:xfrm>
            <a:off x="-48" y="2504"/>
            <a:ext cx="1624" cy="1255"/>
          </p:xfrm>
          <a:graphic>
            <a:graphicData uri="http://schemas.openxmlformats.org/presentationml/2006/ole">
              <mc:AlternateContent xmlns:mc="http://schemas.openxmlformats.org/markup-compatibility/2006">
                <mc:Choice xmlns:v="urn:schemas-microsoft-com:vml" Requires="v">
                  <p:oleObj spid="_x0000_s2433" name="PHOTO-PAINT" r:id="rId6" imgW="6160000" imgH="4731429" progId="CorelPHOTOPAINT.Image.13">
                    <p:embed/>
                  </p:oleObj>
                </mc:Choice>
                <mc:Fallback>
                  <p:oleObj name="PHOTO-PAINT" r:id="rId6" imgW="6160000" imgH="4731429" progId="CorelPHOTOPAINT.Image.13">
                    <p:embed/>
                    <p:pic>
                      <p:nvPicPr>
                        <p:cNvPr id="8205" name="Object 17"/>
                        <p:cNvPicPr>
                          <a:picLocks noChangeAspect="1" noChangeArrowheads="1"/>
                        </p:cNvPicPr>
                        <p:nvPr/>
                      </p:nvPicPr>
                      <p:blipFill>
                        <a:blip r:embed="rId7">
                          <a:extLst>
                            <a:ext uri="{28A0092B-C50C-407E-A947-70E740481C1C}">
                              <a14:useLocalDpi xmlns:a14="http://schemas.microsoft.com/office/drawing/2010/main" val="0"/>
                            </a:ext>
                          </a:extLst>
                        </a:blip>
                        <a:srcRect l="7013" r="1169" b="6848"/>
                        <a:stretch>
                          <a:fillRect/>
                        </a:stretch>
                      </p:blipFill>
                      <p:spPr bwMode="auto">
                        <a:xfrm>
                          <a:off x="-48" y="2504"/>
                          <a:ext cx="1624" cy="1255"/>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sp>
        <p:nvSpPr>
          <p:cNvPr id="116754" name="Line 18"/>
          <p:cNvSpPr>
            <a:spLocks noChangeShapeType="1"/>
          </p:cNvSpPr>
          <p:nvPr/>
        </p:nvSpPr>
        <p:spPr bwMode="auto">
          <a:xfrm flipH="1" flipV="1">
            <a:off x="5001116" y="5471658"/>
            <a:ext cx="4705447" cy="13481"/>
          </a:xfrm>
          <a:prstGeom prst="line">
            <a:avLst/>
          </a:prstGeom>
          <a:noFill/>
          <a:ln w="101600">
            <a:solidFill>
              <a:srgbClr val="FF0000"/>
            </a:solidFill>
            <a:round/>
            <a:headEnd/>
            <a:tailEnd type="triangle" w="med" len="med"/>
          </a:ln>
          <a:extLst>
            <a:ext uri="{909E8E84-426E-40dd-AFC4-6F175D3DCCD1}">
              <a14:hiddenFill xmlns:a14="http://schemas.microsoft.com/office/drawing/2010/main" xmlns="">
                <a:noFill/>
              </a14:hiddenFill>
            </a:ext>
          </a:extLst>
        </p:spPr>
        <p:txBody>
          <a:bodyPr/>
          <a:lstStyle/>
          <a:p>
            <a:endParaRPr lang="ru-RU"/>
          </a:p>
        </p:txBody>
      </p:sp>
      <p:sp>
        <p:nvSpPr>
          <p:cNvPr id="4" name="TextBox 3"/>
          <p:cNvSpPr txBox="1"/>
          <p:nvPr/>
        </p:nvSpPr>
        <p:spPr>
          <a:xfrm>
            <a:off x="8484222" y="248722"/>
            <a:ext cx="1332416"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FLNR 1999</a:t>
            </a:r>
            <a:endParaRPr lang="ru-RU"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2647038"/>
      </p:ext>
    </p:extLst>
  </p:cSld>
  <p:clrMapOvr>
    <a:masterClrMapping/>
  </p:clrMapOvr>
  <mc:AlternateContent xmlns:mc="http://schemas.openxmlformats.org/markup-compatibility/2006" xmlns:p14="http://schemas.microsoft.com/office/powerpoint/2010/main">
    <mc:Choice Requires="p14">
      <p:transition spd="slow" p14:dur="13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16739"/>
                                        </p:tgtEl>
                                        <p:attrNameLst>
                                          <p:attrName>style.visibility</p:attrName>
                                        </p:attrNameLst>
                                      </p:cBhvr>
                                      <p:to>
                                        <p:strVal val="visible"/>
                                      </p:to>
                                    </p:set>
                                    <p:animEffect transition="in" filter="wipe(up)">
                                      <p:cBhvr>
                                        <p:cTn id="7" dur="3000"/>
                                        <p:tgtEl>
                                          <p:spTgt spid="116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6754"/>
                                        </p:tgtEl>
                                        <p:attrNameLst>
                                          <p:attrName>style.visibility</p:attrName>
                                        </p:attrNameLst>
                                      </p:cBhvr>
                                      <p:to>
                                        <p:strVal val="visible"/>
                                      </p:to>
                                    </p:set>
                                    <p:animEffect transition="in" filter="box(out)">
                                      <p:cBhvr>
                                        <p:cTn id="12" dur="500"/>
                                        <p:tgtEl>
                                          <p:spTgt spid="116754"/>
                                        </p:tgtEl>
                                      </p:cBhvr>
                                    </p:animEffect>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9" grpId="0"/>
      <p:bldP spid="116754"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2771</TotalTime>
  <Words>1986</Words>
  <Application>Microsoft Office PowerPoint</Application>
  <PresentationFormat>Широкоэкранный</PresentationFormat>
  <Paragraphs>367</Paragraphs>
  <Slides>45</Slides>
  <Notes>15</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4</vt:i4>
      </vt:variant>
      <vt:variant>
        <vt:lpstr>Заголовки слайдов</vt:lpstr>
      </vt:variant>
      <vt:variant>
        <vt:i4>45</vt:i4>
      </vt:variant>
    </vt:vector>
  </HeadingPairs>
  <TitlesOfParts>
    <vt:vector size="63" baseType="lpstr">
      <vt:lpstr>ＭＳ Ｐゴシック</vt:lpstr>
      <vt:lpstr>Arial</vt:lpstr>
      <vt:lpstr>Calibri</vt:lpstr>
      <vt:lpstr>Calibri Light</vt:lpstr>
      <vt:lpstr>Cambria Math</vt:lpstr>
      <vt:lpstr>Comic Sans MS</vt:lpstr>
      <vt:lpstr>Garamond</vt:lpstr>
      <vt:lpstr>Georgia</vt:lpstr>
      <vt:lpstr>PBIPJ F+ MTSYN</vt:lpstr>
      <vt:lpstr>Symbol</vt:lpstr>
      <vt:lpstr>Times New Roman</vt:lpstr>
      <vt:lpstr>Trebuchet MS</vt:lpstr>
      <vt:lpstr>游ゴシック</vt:lpstr>
      <vt:lpstr>Тема Office</vt:lpstr>
      <vt:lpstr>Graph</vt:lpstr>
      <vt:lpstr>PHOTO-PAINT</vt:lpstr>
      <vt:lpstr>Equation.DSMT4</vt:lpstr>
      <vt:lpstr>Equation</vt:lpstr>
      <vt:lpstr>        NUCLEAR REACTIONS FOR SYNTHESIS OF SHE     M.G. ITKIS</vt:lpstr>
      <vt:lpstr>Презентация PowerPoint</vt:lpstr>
      <vt:lpstr>Synthesis of superheavy elements</vt:lpstr>
      <vt:lpstr>Reaction channels in the collisions of heavy ions</vt:lpstr>
      <vt:lpstr>Презентация PowerPoint</vt:lpstr>
      <vt:lpstr>Презентация PowerPoint</vt:lpstr>
      <vt:lpstr>Презентация PowerPoint</vt:lpstr>
      <vt:lpstr>Презентация PowerPoint</vt:lpstr>
      <vt:lpstr>Reactions with 48Ca</vt:lpstr>
      <vt:lpstr>Презентация PowerPoint</vt:lpstr>
      <vt:lpstr>Презентация PowerPoint</vt:lpstr>
      <vt:lpstr>Презентация PowerPoint</vt:lpstr>
      <vt:lpstr>Презентация PowerPoint</vt:lpstr>
      <vt:lpstr>Fission barriers  for heavy and superheavy nuclei</vt:lpstr>
      <vt:lpstr>Презентация PowerPoint</vt:lpstr>
      <vt:lpstr>Презентация PowerPoint</vt:lpstr>
      <vt:lpstr>Презентация PowerPoint</vt:lpstr>
      <vt:lpstr>Traffic lights</vt:lpstr>
      <vt:lpstr>Mass and Energy distributions in the reactions leading to the formation of Fl (Z=114)</vt:lpstr>
      <vt:lpstr>Презентация PowerPoint</vt:lpstr>
      <vt:lpstr>Презентация PowerPoint</vt:lpstr>
      <vt:lpstr>Asymmetric quasifission</vt:lpstr>
      <vt:lpstr>Презентация PowerPoint</vt:lpstr>
      <vt:lpstr>The capture cross sections at Ec.m./EB  1.00-1.02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TKE distributions of symmetric fragments</vt:lpstr>
      <vt:lpstr>Reaction mechanisms  in dependence on Z1Z2</vt:lpstr>
      <vt:lpstr>Презентация PowerPoint</vt:lpstr>
      <vt:lpstr>Презентация PowerPoint</vt:lpstr>
      <vt:lpstr>Презентация PowerPoint</vt:lpstr>
      <vt:lpstr>Презентация PowerPoint</vt:lpstr>
      <vt:lpstr>48Ca + 248Cm  ( Ec.m./EB = 1.00)</vt:lpstr>
      <vt:lpstr>Choice of interacting energy for   238U+238U test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Thank you for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Квази-деление - первый светофор на пути образования сверхтяжелых элементов</dc:title>
  <dc:creator>user</dc:creator>
  <cp:lastModifiedBy>User</cp:lastModifiedBy>
  <cp:revision>201</cp:revision>
  <dcterms:created xsi:type="dcterms:W3CDTF">2021-06-22T06:49:50Z</dcterms:created>
  <dcterms:modified xsi:type="dcterms:W3CDTF">2023-08-24T06:54:36Z</dcterms:modified>
</cp:coreProperties>
</file>