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57" r:id="rId3"/>
    <p:sldId id="261" r:id="rId4"/>
    <p:sldId id="265" r:id="rId5"/>
    <p:sldId id="274" r:id="rId6"/>
    <p:sldId id="275" r:id="rId7"/>
    <p:sldId id="256" r:id="rId8"/>
    <p:sldId id="264" r:id="rId9"/>
    <p:sldId id="277" r:id="rId10"/>
    <p:sldId id="272" r:id="rId11"/>
    <p:sldId id="267" r:id="rId12"/>
    <p:sldId id="268" r:id="rId13"/>
    <p:sldId id="270" r:id="rId14"/>
    <p:sldId id="269" r:id="rId15"/>
    <p:sldId id="271" r:id="rId16"/>
    <p:sldId id="276" r:id="rId17"/>
    <p:sldId id="26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647" autoAdjust="0"/>
  </p:normalViewPr>
  <p:slideViewPr>
    <p:cSldViewPr>
      <p:cViewPr varScale="1">
        <p:scale>
          <a:sx n="100" d="100"/>
          <a:sy n="100" d="100"/>
        </p:scale>
        <p:origin x="-10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28ACB-A363-4432-A6E1-DA88EE850C49}" type="datetimeFigureOut">
              <a:rPr lang="ru-RU" smtClean="0"/>
              <a:t>26.08.2023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2C73F-A628-445B-9482-691064DD8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881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 experimental approach is illustrated here. This is a rather modest facility we are going to put in</a:t>
            </a:r>
            <a:r>
              <a:rPr lang="en-US" baseline="0" dirty="0" smtClean="0"/>
              <a:t> operation by the end of the year in the </a:t>
            </a:r>
            <a:r>
              <a:rPr lang="en-US" baseline="0" dirty="0" err="1" smtClean="0"/>
              <a:t>Flerov</a:t>
            </a:r>
            <a:r>
              <a:rPr lang="en-US" baseline="0" dirty="0" smtClean="0"/>
              <a:t> Laboratory in </a:t>
            </a:r>
            <a:r>
              <a:rPr lang="en-US" baseline="0" dirty="0" err="1" smtClean="0"/>
              <a:t>Dubna</a:t>
            </a:r>
            <a:r>
              <a:rPr lang="en-US" baseline="0" dirty="0" smtClean="0"/>
              <a:t>. It’s not a factory </a:t>
            </a:r>
            <a:r>
              <a:rPr lang="en-US" dirty="0" smtClean="0"/>
              <a:t>as we can nor afford to build 2 factories simultaneously.</a:t>
            </a:r>
            <a:r>
              <a:rPr lang="en-US" baseline="0" dirty="0" smtClean="0"/>
              <a:t> Nevertheless it’s powerful tool for studies of nuclei far from stability – fragment-separator shown with green.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08B08-8BD5-40F4-A152-AD701FC69C7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004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08B08-8BD5-40F4-A152-AD701FC69C7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570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08B08-8BD5-40F4-A152-AD701FC69C7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091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4BF9-BC74-4DFE-8FD3-A8A6F08361BA}" type="datetimeFigureOut">
              <a:rPr lang="ru-RU" smtClean="0"/>
              <a:t>26.08.2023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3B60-883D-4BF4-A87E-80DC93E3E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25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4BF9-BC74-4DFE-8FD3-A8A6F08361BA}" type="datetimeFigureOut">
              <a:rPr lang="ru-RU" smtClean="0"/>
              <a:t>26.08.2023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3B60-883D-4BF4-A87E-80DC93E3E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957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4BF9-BC74-4DFE-8FD3-A8A6F08361BA}" type="datetimeFigureOut">
              <a:rPr lang="ru-RU" smtClean="0"/>
              <a:t>26.08.2023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3B60-883D-4BF4-A87E-80DC93E3E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85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8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CF14D-CD76-4808-A2C2-854CBA31EEF7}" type="slidenum">
              <a:rPr lang="ru-RU">
                <a:solidFill>
                  <a:srgbClr val="444D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74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7328DE5-2B9F-49A4-93D1-C2392A2CD3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193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4BF9-BC74-4DFE-8FD3-A8A6F08361BA}" type="datetimeFigureOut">
              <a:rPr lang="ru-RU" smtClean="0"/>
              <a:t>26.08.2023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3B60-883D-4BF4-A87E-80DC93E3E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5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4BF9-BC74-4DFE-8FD3-A8A6F08361BA}" type="datetimeFigureOut">
              <a:rPr lang="ru-RU" smtClean="0"/>
              <a:t>26.08.2023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3B60-883D-4BF4-A87E-80DC93E3E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51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4BF9-BC74-4DFE-8FD3-A8A6F08361BA}" type="datetimeFigureOut">
              <a:rPr lang="ru-RU" smtClean="0"/>
              <a:t>26.08.2023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3B60-883D-4BF4-A87E-80DC93E3E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41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4BF9-BC74-4DFE-8FD3-A8A6F08361BA}" type="datetimeFigureOut">
              <a:rPr lang="ru-RU" smtClean="0"/>
              <a:t>26.08.2023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3B60-883D-4BF4-A87E-80DC93E3E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685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4BF9-BC74-4DFE-8FD3-A8A6F08361BA}" type="datetimeFigureOut">
              <a:rPr lang="ru-RU" smtClean="0"/>
              <a:t>26.08.2023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3B60-883D-4BF4-A87E-80DC93E3E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763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4BF9-BC74-4DFE-8FD3-A8A6F08361BA}" type="datetimeFigureOut">
              <a:rPr lang="ru-RU" smtClean="0"/>
              <a:t>26.08.2023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3B60-883D-4BF4-A87E-80DC93E3E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79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4BF9-BC74-4DFE-8FD3-A8A6F08361BA}" type="datetimeFigureOut">
              <a:rPr lang="ru-RU" smtClean="0"/>
              <a:t>26.08.2023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3B60-883D-4BF4-A87E-80DC93E3E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8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4BF9-BC74-4DFE-8FD3-A8A6F08361BA}" type="datetimeFigureOut">
              <a:rPr lang="ru-RU" smtClean="0"/>
              <a:t>26.08.2023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3B60-883D-4BF4-A87E-80DC93E3E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3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64BF9-BC74-4DFE-8FD3-A8A6F08361BA}" type="datetimeFigureOut">
              <a:rPr lang="ru-RU" smtClean="0"/>
              <a:t>26.08.2023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13B60-883D-4BF4-A87E-80DC93E3E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38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33.png"/><Relationship Id="rId7" Type="http://schemas.openxmlformats.org/officeDocument/2006/relationships/image" Target="../media/image230.png"/><Relationship Id="rId12" Type="http://schemas.openxmlformats.org/officeDocument/2006/relationships/image" Target="../media/image28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0.png"/><Relationship Id="rId11" Type="http://schemas.openxmlformats.org/officeDocument/2006/relationships/image" Target="../media/image270.png"/><Relationship Id="rId5" Type="http://schemas.openxmlformats.org/officeDocument/2006/relationships/image" Target="../media/image210.png"/><Relationship Id="rId10" Type="http://schemas.openxmlformats.org/officeDocument/2006/relationships/image" Target="../media/image260.png"/><Relationship Id="rId4" Type="http://schemas.openxmlformats.org/officeDocument/2006/relationships/image" Target="../media/image200.png"/><Relationship Id="rId9" Type="http://schemas.openxmlformats.org/officeDocument/2006/relationships/image" Target="../media/image25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1100" y="260648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Flerov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Laboratory of Nuclear Reactions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4161711"/>
            <a:ext cx="5434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Segoe Print" panose="02000600000000000000" pitchFamily="2" charset="0"/>
              </a:rPr>
              <a:t>Sergey </a:t>
            </a:r>
            <a:r>
              <a:rPr lang="en-US" sz="2400" dirty="0" err="1" smtClean="0">
                <a:latin typeface="Segoe Print" panose="02000600000000000000" pitchFamily="2" charset="0"/>
              </a:rPr>
              <a:t>Sidorchuk</a:t>
            </a:r>
            <a:endParaRPr lang="en-US" sz="2400" dirty="0" smtClean="0">
              <a:latin typeface="Segoe Print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536" y="6334581"/>
            <a:ext cx="4348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Minsk, 27 August – 3 September 2023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34089" y="2348880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studies of light nuclei</a:t>
            </a:r>
          </a:p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 from the </a:t>
            </a:r>
            <a:r>
              <a:rPr lang="el-GR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-stability lines</a:t>
            </a:r>
          </a:p>
        </p:txBody>
      </p:sp>
    </p:spTree>
    <p:extLst>
      <p:ext uri="{BB962C8B-B14F-4D97-AF65-F5344CB8AC3E}">
        <p14:creationId xmlns:p14="http://schemas.microsoft.com/office/powerpoint/2010/main" val="136844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77788" y="3980497"/>
            <a:ext cx="5217576" cy="28775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7788" y="34368"/>
            <a:ext cx="5187860" cy="38638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876255" y="5475600"/>
            <a:ext cx="1214605" cy="251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6765387" y="1008300"/>
            <a:ext cx="254884" cy="39466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6588223" y="916812"/>
            <a:ext cx="354329" cy="18297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-616246" y="-21310"/>
            <a:ext cx="663536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He+</a:t>
            </a:r>
            <a:r>
              <a:rPr lang="en-US" sz="1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Свободное упругое рассеяние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C:\Users\sid\Documents\Командировки\2009\Болгария\pictures\WF6he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051" y="2004866"/>
            <a:ext cx="3332495" cy="292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230705" y="589122"/>
            <a:ext cx="2052599" cy="1311964"/>
            <a:chOff x="929246" y="4919235"/>
            <a:chExt cx="2897254" cy="1656184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963291" y="4919235"/>
              <a:ext cx="2709033" cy="1656184"/>
            </a:xfrm>
            <a:prstGeom prst="rect">
              <a:avLst/>
            </a:prstGeom>
            <a:solidFill>
              <a:schemeClr val="accent1">
                <a:alpha val="2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29246" y="5077471"/>
              <a:ext cx="785812" cy="4662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baseline="30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skerville Old Face" pitchFamily="18" charset="0"/>
                  <a:cs typeface="+mn-cs"/>
                </a:rPr>
                <a:t>6</a:t>
              </a:r>
              <a:r>
                <a: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skerville Old Face" pitchFamily="18" charset="0"/>
                  <a:cs typeface="+mn-cs"/>
                </a:rPr>
                <a:t>He</a:t>
              </a:r>
              <a:endParaRPr lang="ru-RU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29246" y="5877739"/>
              <a:ext cx="857250" cy="4662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baseline="30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skerville Old Face" pitchFamily="18" charset="0"/>
                  <a:cs typeface="+mn-cs"/>
                </a:rPr>
                <a:t>4</a:t>
              </a:r>
              <a:r>
                <a: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skerville Old Face" pitchFamily="18" charset="0"/>
                  <a:cs typeface="+mn-cs"/>
                </a:rPr>
                <a:t>He</a:t>
              </a:r>
              <a:endParaRPr lang="ru-RU" dirty="0">
                <a:solidFill>
                  <a:srgbClr val="FF0000"/>
                </a:solidFill>
                <a:cs typeface="+mn-cs"/>
              </a:endParaRPr>
            </a:p>
          </p:txBody>
        </p:sp>
        <p:cxnSp>
          <p:nvCxnSpPr>
            <p:cNvPr id="3" name="Прямая со стрелкой 2"/>
            <p:cNvCxnSpPr/>
            <p:nvPr/>
          </p:nvCxnSpPr>
          <p:spPr>
            <a:xfrm>
              <a:off x="1358357" y="5077893"/>
              <a:ext cx="914400" cy="288032"/>
            </a:xfrm>
            <a:prstGeom prst="straightConnector1">
              <a:avLst/>
            </a:prstGeom>
            <a:ln w="60325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Полилиния 19"/>
            <p:cNvSpPr/>
            <p:nvPr/>
          </p:nvSpPr>
          <p:spPr>
            <a:xfrm>
              <a:off x="2195736" y="5373216"/>
              <a:ext cx="154042" cy="748222"/>
            </a:xfrm>
            <a:custGeom>
              <a:avLst/>
              <a:gdLst>
                <a:gd name="connsiteX0" fmla="*/ 157663 w 317851"/>
                <a:gd name="connsiteY0" fmla="*/ 0 h 1103586"/>
                <a:gd name="connsiteX1" fmla="*/ 304808 w 317851"/>
                <a:gd name="connsiteY1" fmla="*/ 115614 h 1103586"/>
                <a:gd name="connsiteX2" fmla="*/ 8 w 317851"/>
                <a:gd name="connsiteY2" fmla="*/ 220717 h 1103586"/>
                <a:gd name="connsiteX3" fmla="*/ 315319 w 317851"/>
                <a:gd name="connsiteY3" fmla="*/ 336331 h 1103586"/>
                <a:gd name="connsiteX4" fmla="*/ 10519 w 317851"/>
                <a:gd name="connsiteY4" fmla="*/ 462455 h 1103586"/>
                <a:gd name="connsiteX5" fmla="*/ 315319 w 317851"/>
                <a:gd name="connsiteY5" fmla="*/ 557048 h 1103586"/>
                <a:gd name="connsiteX6" fmla="*/ 8 w 317851"/>
                <a:gd name="connsiteY6" fmla="*/ 683172 h 1103586"/>
                <a:gd name="connsiteX7" fmla="*/ 304808 w 317851"/>
                <a:gd name="connsiteY7" fmla="*/ 788276 h 1103586"/>
                <a:gd name="connsiteX8" fmla="*/ 10519 w 317851"/>
                <a:gd name="connsiteY8" fmla="*/ 893379 h 1103586"/>
                <a:gd name="connsiteX9" fmla="*/ 315319 w 317851"/>
                <a:gd name="connsiteY9" fmla="*/ 987972 h 1103586"/>
                <a:gd name="connsiteX10" fmla="*/ 157663 w 317851"/>
                <a:gd name="connsiteY10" fmla="*/ 1103586 h 110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851" h="1103586">
                  <a:moveTo>
                    <a:pt x="157663" y="0"/>
                  </a:moveTo>
                  <a:cubicBezTo>
                    <a:pt x="244373" y="39414"/>
                    <a:pt x="331084" y="78828"/>
                    <a:pt x="304808" y="115614"/>
                  </a:cubicBezTo>
                  <a:cubicBezTo>
                    <a:pt x="278532" y="152400"/>
                    <a:pt x="-1744" y="183931"/>
                    <a:pt x="8" y="220717"/>
                  </a:cubicBezTo>
                  <a:cubicBezTo>
                    <a:pt x="1760" y="257503"/>
                    <a:pt x="313567" y="296041"/>
                    <a:pt x="315319" y="336331"/>
                  </a:cubicBezTo>
                  <a:cubicBezTo>
                    <a:pt x="317071" y="376621"/>
                    <a:pt x="10519" y="425669"/>
                    <a:pt x="10519" y="462455"/>
                  </a:cubicBezTo>
                  <a:cubicBezTo>
                    <a:pt x="10519" y="499241"/>
                    <a:pt x="317071" y="520262"/>
                    <a:pt x="315319" y="557048"/>
                  </a:cubicBezTo>
                  <a:cubicBezTo>
                    <a:pt x="313567" y="593834"/>
                    <a:pt x="1760" y="644634"/>
                    <a:pt x="8" y="683172"/>
                  </a:cubicBezTo>
                  <a:cubicBezTo>
                    <a:pt x="-1744" y="721710"/>
                    <a:pt x="303056" y="753242"/>
                    <a:pt x="304808" y="788276"/>
                  </a:cubicBezTo>
                  <a:cubicBezTo>
                    <a:pt x="306560" y="823310"/>
                    <a:pt x="8767" y="860096"/>
                    <a:pt x="10519" y="893379"/>
                  </a:cubicBezTo>
                  <a:cubicBezTo>
                    <a:pt x="12271" y="926662"/>
                    <a:pt x="290795" y="952937"/>
                    <a:pt x="315319" y="987972"/>
                  </a:cubicBezTo>
                  <a:cubicBezTo>
                    <a:pt x="339843" y="1023007"/>
                    <a:pt x="178684" y="1052786"/>
                    <a:pt x="157663" y="110358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 flipV="1">
              <a:off x="2269310" y="5160982"/>
              <a:ext cx="914400" cy="204943"/>
            </a:xfrm>
            <a:prstGeom prst="straightConnector1">
              <a:avLst/>
            </a:prstGeom>
            <a:ln w="60325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flipV="1">
              <a:off x="1358357" y="6108720"/>
              <a:ext cx="914400" cy="204943"/>
            </a:xfrm>
            <a:prstGeom prst="straightConnector1">
              <a:avLst/>
            </a:prstGeom>
            <a:ln w="60325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>
              <a:off x="2272757" y="6108720"/>
              <a:ext cx="914400" cy="288032"/>
            </a:xfrm>
            <a:prstGeom prst="straightConnector1">
              <a:avLst/>
            </a:prstGeom>
            <a:ln w="60325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969250" y="5142231"/>
              <a:ext cx="785812" cy="4662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baseline="30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skerville Old Face" pitchFamily="18" charset="0"/>
                  <a:cs typeface="+mn-cs"/>
                </a:rPr>
                <a:t>6</a:t>
              </a:r>
              <a:r>
                <a: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skerville Old Face" pitchFamily="18" charset="0"/>
                  <a:cs typeface="+mn-cs"/>
                </a:rPr>
                <a:t>He</a:t>
              </a:r>
              <a:endParaRPr lang="ru-RU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69250" y="5942501"/>
              <a:ext cx="857250" cy="4662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baseline="30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skerville Old Face" pitchFamily="18" charset="0"/>
                  <a:cs typeface="+mn-cs"/>
                </a:rPr>
                <a:t>4</a:t>
              </a:r>
              <a:r>
                <a: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skerville Old Face" pitchFamily="18" charset="0"/>
                  <a:cs typeface="+mn-cs"/>
                </a:rPr>
                <a:t>He</a:t>
              </a:r>
              <a:endParaRPr lang="ru-RU" dirty="0">
                <a:solidFill>
                  <a:srgbClr val="FF0000"/>
                </a:solidFill>
                <a:cs typeface="+mn-cs"/>
              </a:endParaRPr>
            </a:p>
          </p:txBody>
        </p:sp>
      </p:grp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432015"/>
              </p:ext>
            </p:extLst>
          </p:nvPr>
        </p:nvGraphicFramePr>
        <p:xfrm>
          <a:off x="2460846" y="577147"/>
          <a:ext cx="2734394" cy="3268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CorelDRAW" r:id="rId5" imgW="5629656" imgH="6768186" progId="CorelDraw.Graphic.15">
                  <p:embed/>
                </p:oleObj>
              </mc:Choice>
              <mc:Fallback>
                <p:oleObj name="CorelDRAW" r:id="rId5" imgW="5629656" imgH="6768186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846" y="577147"/>
                        <a:ext cx="2734394" cy="32680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Группа 15"/>
          <p:cNvGrpSpPr/>
          <p:nvPr/>
        </p:nvGrpSpPr>
        <p:grpSpPr>
          <a:xfrm>
            <a:off x="210922" y="2121730"/>
            <a:ext cx="2052599" cy="1311964"/>
            <a:chOff x="578792" y="3274668"/>
            <a:chExt cx="2040004" cy="1311964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578792" y="3274668"/>
              <a:ext cx="2040004" cy="1311964"/>
              <a:chOff x="929246" y="4919235"/>
              <a:chExt cx="2897254" cy="1656184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963291" y="4919235"/>
                <a:ext cx="2709033" cy="1656184"/>
              </a:xfrm>
              <a:prstGeom prst="rect">
                <a:avLst/>
              </a:prstGeom>
              <a:solidFill>
                <a:schemeClr val="accent1">
                  <a:alpha val="28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929246" y="5077471"/>
                <a:ext cx="785812" cy="46623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baseline="30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skerville Old Face" pitchFamily="18" charset="0"/>
                    <a:cs typeface="+mn-cs"/>
                  </a:rPr>
                  <a:t>6</a:t>
                </a:r>
                <a:r>
                  <a:rPr lang="en-U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skerville Old Face" pitchFamily="18" charset="0"/>
                    <a:cs typeface="+mn-cs"/>
                  </a:rPr>
                  <a:t>He</a:t>
                </a:r>
                <a:endParaRPr lang="ru-RU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929246" y="5877739"/>
                <a:ext cx="857250" cy="46623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baseline="30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skerville Old Face" pitchFamily="18" charset="0"/>
                    <a:cs typeface="+mn-cs"/>
                  </a:rPr>
                  <a:t>4</a:t>
                </a:r>
                <a:r>
                  <a:rPr lang="en-U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skerville Old Face" pitchFamily="18" charset="0"/>
                    <a:cs typeface="+mn-cs"/>
                  </a:rPr>
                  <a:t>He</a:t>
                </a:r>
                <a:endParaRPr lang="ru-RU" dirty="0">
                  <a:solidFill>
                    <a:srgbClr val="FF0000"/>
                  </a:solidFill>
                  <a:cs typeface="+mn-cs"/>
                </a:endParaRPr>
              </a:p>
            </p:txBody>
          </p:sp>
          <p:cxnSp>
            <p:nvCxnSpPr>
              <p:cNvPr id="50" name="Прямая со стрелкой 49"/>
              <p:cNvCxnSpPr/>
              <p:nvPr/>
            </p:nvCxnSpPr>
            <p:spPr>
              <a:xfrm>
                <a:off x="1358357" y="5077893"/>
                <a:ext cx="914400" cy="288032"/>
              </a:xfrm>
              <a:prstGeom prst="straightConnector1">
                <a:avLst/>
              </a:prstGeom>
              <a:ln w="60325"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 стрелкой 51"/>
              <p:cNvCxnSpPr/>
              <p:nvPr/>
            </p:nvCxnSpPr>
            <p:spPr>
              <a:xfrm flipV="1">
                <a:off x="2269310" y="5160982"/>
                <a:ext cx="914400" cy="204943"/>
              </a:xfrm>
              <a:prstGeom prst="straightConnector1">
                <a:avLst/>
              </a:prstGeom>
              <a:ln w="60325"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 стрелкой 52"/>
              <p:cNvCxnSpPr/>
              <p:nvPr/>
            </p:nvCxnSpPr>
            <p:spPr>
              <a:xfrm flipV="1">
                <a:off x="1358357" y="6108720"/>
                <a:ext cx="914400" cy="204943"/>
              </a:xfrm>
              <a:prstGeom prst="straightConnector1">
                <a:avLst/>
              </a:prstGeom>
              <a:ln w="60325"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 стрелкой 53"/>
              <p:cNvCxnSpPr/>
              <p:nvPr/>
            </p:nvCxnSpPr>
            <p:spPr>
              <a:xfrm>
                <a:off x="2272757" y="6108720"/>
                <a:ext cx="914400" cy="288032"/>
              </a:xfrm>
              <a:prstGeom prst="straightConnector1">
                <a:avLst/>
              </a:prstGeom>
              <a:ln w="60325"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2969250" y="5142231"/>
                <a:ext cx="785812" cy="46623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baseline="30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skerville Old Face" pitchFamily="18" charset="0"/>
                    <a:cs typeface="+mn-cs"/>
                  </a:rPr>
                  <a:t>4</a:t>
                </a:r>
                <a:r>
                  <a:rPr lang="en-U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skerville Old Face" pitchFamily="18" charset="0"/>
                    <a:cs typeface="+mn-cs"/>
                  </a:rPr>
                  <a:t>He</a:t>
                </a:r>
                <a:endParaRPr lang="ru-RU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969250" y="5942501"/>
                <a:ext cx="857250" cy="46623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baseline="30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skerville Old Face" pitchFamily="18" charset="0"/>
                    <a:cs typeface="+mn-cs"/>
                  </a:rPr>
                  <a:t>6</a:t>
                </a:r>
                <a:r>
                  <a:rPr lang="en-U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skerville Old Face" pitchFamily="18" charset="0"/>
                    <a:cs typeface="+mn-cs"/>
                  </a:rPr>
                  <a:t>He</a:t>
                </a:r>
                <a:endParaRPr lang="ru-RU" dirty="0">
                  <a:solidFill>
                    <a:srgbClr val="FF0000"/>
                  </a:solidFill>
                  <a:cs typeface="+mn-cs"/>
                </a:endParaRPr>
              </a:p>
            </p:txBody>
          </p:sp>
        </p:grpSp>
        <p:cxnSp>
          <p:nvCxnSpPr>
            <p:cNvPr id="57" name="Прямая со стрелкой 56"/>
            <p:cNvCxnSpPr/>
            <p:nvPr/>
          </p:nvCxnSpPr>
          <p:spPr>
            <a:xfrm>
              <a:off x="1522353" y="3638461"/>
              <a:ext cx="0" cy="584377"/>
            </a:xfrm>
            <a:prstGeom prst="straightConnector1">
              <a:avLst/>
            </a:prstGeom>
            <a:ln w="60325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565020" y="3734724"/>
              <a:ext cx="603604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skerville Old Face" pitchFamily="18" charset="0"/>
                  <a:cs typeface="+mn-cs"/>
                </a:rPr>
                <a:t>2</a:t>
              </a:r>
              <a:r>
                <a: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skerville Old Face" pitchFamily="18" charset="0"/>
                  <a:cs typeface="+mn-cs"/>
                </a:rPr>
                <a:t>n</a:t>
              </a:r>
              <a:endParaRPr lang="ru-RU" dirty="0">
                <a:solidFill>
                  <a:srgbClr val="FF0000"/>
                </a:solidFill>
                <a:cs typeface="+mn-cs"/>
              </a:endParaRPr>
            </a:p>
          </p:txBody>
        </p:sp>
      </p:grpSp>
      <p:sp>
        <p:nvSpPr>
          <p:cNvPr id="17" name="Стрелка вправо 16"/>
          <p:cNvSpPr/>
          <p:nvPr/>
        </p:nvSpPr>
        <p:spPr>
          <a:xfrm>
            <a:off x="2200626" y="1302692"/>
            <a:ext cx="97279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право 58"/>
          <p:cNvSpPr/>
          <p:nvPr/>
        </p:nvSpPr>
        <p:spPr>
          <a:xfrm>
            <a:off x="2162153" y="2201359"/>
            <a:ext cx="218238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18" y="4320313"/>
            <a:ext cx="2578627" cy="2470411"/>
          </a:xfrm>
          <a:prstGeom prst="rect">
            <a:avLst/>
          </a:prstGeom>
        </p:spPr>
      </p:pic>
      <p:sp>
        <p:nvSpPr>
          <p:cNvPr id="61" name="Заголовок 1"/>
          <p:cNvSpPr txBox="1">
            <a:spLocks/>
          </p:cNvSpPr>
          <p:nvPr/>
        </p:nvSpPr>
        <p:spPr>
          <a:xfrm>
            <a:off x="56614" y="3789040"/>
            <a:ext cx="5627506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He+</a:t>
            </a:r>
            <a:r>
              <a:rPr lang="en-US" sz="1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Квазисвободное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упругое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рассеяние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259690" y="4790088"/>
            <a:ext cx="2117727" cy="1559223"/>
            <a:chOff x="6933331" y="1370814"/>
            <a:chExt cx="2117727" cy="1559223"/>
          </a:xfrm>
        </p:grpSpPr>
        <p:sp>
          <p:nvSpPr>
            <p:cNvPr id="63" name="Стрелка вправо 62"/>
            <p:cNvSpPr/>
            <p:nvPr/>
          </p:nvSpPr>
          <p:spPr>
            <a:xfrm>
              <a:off x="6933332" y="1740146"/>
              <a:ext cx="807020" cy="8680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745673" y="1600673"/>
              <a:ext cx="320106" cy="3201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721290" y="1576060"/>
              <a:ext cx="3093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ψ</a:t>
              </a:r>
              <a:endParaRPr lang="ru-RU" dirty="0"/>
            </a:p>
          </p:txBody>
        </p:sp>
        <p:sp>
          <p:nvSpPr>
            <p:cNvPr id="66" name="Стрелка вправо 65"/>
            <p:cNvSpPr/>
            <p:nvPr/>
          </p:nvSpPr>
          <p:spPr>
            <a:xfrm>
              <a:off x="8065779" y="1740146"/>
              <a:ext cx="807020" cy="8680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Стрелка вправо 66"/>
            <p:cNvSpPr/>
            <p:nvPr/>
          </p:nvSpPr>
          <p:spPr>
            <a:xfrm>
              <a:off x="6944421" y="2508564"/>
              <a:ext cx="807020" cy="8680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7756762" y="2369091"/>
              <a:ext cx="320106" cy="3201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732379" y="2344478"/>
              <a:ext cx="3093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А</a:t>
              </a:r>
              <a:endParaRPr lang="ru-RU" dirty="0"/>
            </a:p>
          </p:txBody>
        </p:sp>
        <p:sp>
          <p:nvSpPr>
            <p:cNvPr id="70" name="Стрелка вниз 69"/>
            <p:cNvSpPr/>
            <p:nvPr/>
          </p:nvSpPr>
          <p:spPr>
            <a:xfrm>
              <a:off x="7887074" y="1920779"/>
              <a:ext cx="45719" cy="4309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933332" y="1370814"/>
              <a:ext cx="611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aseline="30000" dirty="0" smtClean="0"/>
                <a:t>6</a:t>
              </a:r>
              <a:r>
                <a:rPr lang="en-US" dirty="0" smtClean="0"/>
                <a:t>He</a:t>
              </a:r>
              <a:endParaRPr lang="ru-RU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439895" y="1407226"/>
              <a:ext cx="611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2</a:t>
              </a:r>
              <a:r>
                <a:rPr lang="en-US" dirty="0" smtClean="0"/>
                <a:t>n</a:t>
              </a:r>
              <a:endParaRPr lang="ru-RU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924731" y="1930144"/>
              <a:ext cx="305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α</a:t>
              </a:r>
              <a:endParaRPr lang="ru-RU" dirty="0"/>
            </a:p>
          </p:txBody>
        </p:sp>
        <p:cxnSp>
          <p:nvCxnSpPr>
            <p:cNvPr id="74" name="Прямая со стрелкой 73"/>
            <p:cNvCxnSpPr>
              <a:stCxn id="68" idx="6"/>
            </p:cNvCxnSpPr>
            <p:nvPr/>
          </p:nvCxnSpPr>
          <p:spPr>
            <a:xfrm flipV="1">
              <a:off x="8076868" y="2388831"/>
              <a:ext cx="795931" cy="140313"/>
            </a:xfrm>
            <a:prstGeom prst="straightConnector1">
              <a:avLst/>
            </a:prstGeom>
            <a:ln w="57150"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 стрелкой 74"/>
            <p:cNvCxnSpPr/>
            <p:nvPr/>
          </p:nvCxnSpPr>
          <p:spPr>
            <a:xfrm>
              <a:off x="8076868" y="2536266"/>
              <a:ext cx="795931" cy="248148"/>
            </a:xfrm>
            <a:prstGeom prst="straightConnector1">
              <a:avLst/>
            </a:prstGeom>
            <a:ln w="57150"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8720008" y="2054387"/>
              <a:ext cx="305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α</a:t>
              </a:r>
              <a:endParaRPr lang="ru-RU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933331" y="2560705"/>
              <a:ext cx="611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aseline="30000" dirty="0" smtClean="0"/>
                <a:t>4</a:t>
              </a:r>
              <a:r>
                <a:rPr lang="en-US" dirty="0" smtClean="0"/>
                <a:t>He</a:t>
              </a:r>
              <a:endParaRPr lang="ru-RU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009355" y="6108471"/>
            <a:ext cx="30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830187" y="2397058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solidFill>
                  <a:schemeClr val="bg1"/>
                </a:solidFill>
              </a:rPr>
              <a:t>динейтрон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622808" y="3157225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сигара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907638" y="1349121"/>
            <a:ext cx="364660" cy="3646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444207" y="955770"/>
            <a:ext cx="288032" cy="28803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6798536" y="772796"/>
            <a:ext cx="288032" cy="28803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7310497" y="5293270"/>
            <a:ext cx="364660" cy="3646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6732239" y="5356764"/>
            <a:ext cx="288032" cy="28803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7946844" y="5331584"/>
            <a:ext cx="288032" cy="28803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942552" y="1327954"/>
            <a:ext cx="367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</a:t>
            </a:r>
            <a:endParaRPr lang="ru-RU" dirty="0"/>
          </a:p>
        </p:txBody>
      </p:sp>
      <p:sp>
        <p:nvSpPr>
          <p:cNvPr id="84" name="TextBox 83"/>
          <p:cNvSpPr txBox="1"/>
          <p:nvPr/>
        </p:nvSpPr>
        <p:spPr>
          <a:xfrm>
            <a:off x="7357646" y="5276811"/>
            <a:ext cx="367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444207" y="89395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85" name="TextBox 84"/>
          <p:cNvSpPr txBox="1"/>
          <p:nvPr/>
        </p:nvSpPr>
        <p:spPr>
          <a:xfrm>
            <a:off x="6798536" y="70350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86" name="TextBox 85"/>
          <p:cNvSpPr txBox="1"/>
          <p:nvPr/>
        </p:nvSpPr>
        <p:spPr>
          <a:xfrm>
            <a:off x="6740623" y="527546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87" name="TextBox 86"/>
          <p:cNvSpPr txBox="1"/>
          <p:nvPr/>
        </p:nvSpPr>
        <p:spPr>
          <a:xfrm>
            <a:off x="7946844" y="527271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64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563704"/>
              </p:ext>
            </p:extLst>
          </p:nvPr>
        </p:nvGraphicFramePr>
        <p:xfrm>
          <a:off x="2514600" y="1295400"/>
          <a:ext cx="6627818" cy="5367843"/>
        </p:xfrm>
        <a:graphic>
          <a:graphicData uri="http://schemas.openxmlformats.org/drawingml/2006/table">
            <a:tbl>
              <a:tblPr/>
              <a:tblGrid>
                <a:gridCol w="127458"/>
                <a:gridCol w="127458"/>
                <a:gridCol w="127458"/>
                <a:gridCol w="127458"/>
                <a:gridCol w="127458"/>
                <a:gridCol w="127458"/>
                <a:gridCol w="127458"/>
                <a:gridCol w="115344"/>
                <a:gridCol w="143934"/>
                <a:gridCol w="123097"/>
                <a:gridCol w="127458"/>
                <a:gridCol w="127458"/>
                <a:gridCol w="127458"/>
                <a:gridCol w="130587"/>
                <a:gridCol w="124330"/>
                <a:gridCol w="127458"/>
                <a:gridCol w="127458"/>
                <a:gridCol w="127458"/>
                <a:gridCol w="127458"/>
                <a:gridCol w="127458"/>
                <a:gridCol w="127458"/>
                <a:gridCol w="127458"/>
                <a:gridCol w="25400"/>
                <a:gridCol w="229516"/>
                <a:gridCol w="127458"/>
                <a:gridCol w="127458"/>
                <a:gridCol w="127458"/>
                <a:gridCol w="127458"/>
                <a:gridCol w="127458"/>
                <a:gridCol w="127458"/>
                <a:gridCol w="127458"/>
                <a:gridCol w="127458"/>
                <a:gridCol w="127458"/>
                <a:gridCol w="127458"/>
                <a:gridCol w="127458"/>
                <a:gridCol w="127458"/>
                <a:gridCol w="127458"/>
                <a:gridCol w="127458"/>
                <a:gridCol w="127458"/>
                <a:gridCol w="127458"/>
                <a:gridCol w="127458"/>
                <a:gridCol w="127458"/>
                <a:gridCol w="127458"/>
                <a:gridCol w="127458"/>
                <a:gridCol w="127458"/>
                <a:gridCol w="127458"/>
                <a:gridCol w="127458"/>
                <a:gridCol w="127458"/>
                <a:gridCol w="127458"/>
                <a:gridCol w="127458"/>
                <a:gridCol w="127458"/>
                <a:gridCol w="127458"/>
              </a:tblGrid>
              <a:tr h="13763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</a:tr>
              <a:tr h="13763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</a:tr>
              <a:tr h="13763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</a:tr>
              <a:tr h="13763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</a:tr>
              <a:tr h="13763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</a:tr>
              <a:tr h="13763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</a:tr>
              <a:tr h="13763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</a:tr>
              <a:tr h="13763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</a:tr>
              <a:tr h="13763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</a:tr>
              <a:tr h="13763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</a:tr>
              <a:tr h="13763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763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63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7D3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63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63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63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63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63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63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63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63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63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63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63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63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63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63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63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63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63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63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63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63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B3F1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63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63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63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63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637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637"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Prostokąt 5"/>
          <p:cNvSpPr>
            <a:spLocks noChangeAspect="1"/>
          </p:cNvSpPr>
          <p:nvPr/>
        </p:nvSpPr>
        <p:spPr bwMode="auto">
          <a:xfrm>
            <a:off x="5688013" y="2393950"/>
            <a:ext cx="142875" cy="134938"/>
          </a:xfrm>
          <a:prstGeom prst="rect">
            <a:avLst/>
          </a:prstGeom>
          <a:solidFill>
            <a:srgbClr val="FF3300">
              <a:alpha val="61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Prostokąt 6"/>
          <p:cNvSpPr/>
          <p:nvPr/>
        </p:nvSpPr>
        <p:spPr bwMode="auto">
          <a:xfrm>
            <a:off x="2749550" y="5973763"/>
            <a:ext cx="139700" cy="14128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Prostokąt 7"/>
          <p:cNvSpPr/>
          <p:nvPr/>
        </p:nvSpPr>
        <p:spPr bwMode="auto">
          <a:xfrm>
            <a:off x="3001963" y="5426075"/>
            <a:ext cx="139700" cy="139700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Prostokąt 8"/>
          <p:cNvSpPr/>
          <p:nvPr/>
        </p:nvSpPr>
        <p:spPr bwMode="auto">
          <a:xfrm>
            <a:off x="3267075" y="5145088"/>
            <a:ext cx="141288" cy="141287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3392488" y="4872038"/>
            <a:ext cx="139700" cy="1397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pole tekstowe 13"/>
          <p:cNvSpPr txBox="1">
            <a:spLocks noChangeArrowheads="1"/>
          </p:cNvSpPr>
          <p:nvPr/>
        </p:nvSpPr>
        <p:spPr bwMode="auto">
          <a:xfrm>
            <a:off x="2824163" y="4522788"/>
            <a:ext cx="546100" cy="307975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400" b="1" baseline="30000" dirty="0">
                <a:latin typeface="+mn-lt"/>
              </a:rPr>
              <a:t>19</a:t>
            </a:r>
            <a:r>
              <a:rPr lang="pl-PL" sz="1400" b="1" dirty="0">
                <a:latin typeface="+mn-lt"/>
              </a:rPr>
              <a:t>Mg</a:t>
            </a:r>
            <a:endParaRPr lang="en-US" sz="1400" b="1" dirty="0">
              <a:latin typeface="+mn-lt"/>
            </a:endParaRPr>
          </a:p>
        </p:txBody>
      </p:sp>
      <p:sp>
        <p:nvSpPr>
          <p:cNvPr id="15" name="Prostokąt 14"/>
          <p:cNvSpPr/>
          <p:nvPr/>
        </p:nvSpPr>
        <p:spPr bwMode="auto">
          <a:xfrm>
            <a:off x="3771900" y="4325938"/>
            <a:ext cx="139700" cy="139700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pole tekstowe 15"/>
          <p:cNvSpPr txBox="1">
            <a:spLocks noChangeArrowheads="1"/>
          </p:cNvSpPr>
          <p:nvPr/>
        </p:nvSpPr>
        <p:spPr bwMode="auto">
          <a:xfrm>
            <a:off x="3324225" y="4148138"/>
            <a:ext cx="387350" cy="3079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400" baseline="30000">
                <a:latin typeface="+mn-lt"/>
              </a:rPr>
              <a:t>26</a:t>
            </a:r>
            <a:r>
              <a:rPr lang="pl-PL" sz="1400">
                <a:latin typeface="+mn-lt"/>
              </a:rPr>
              <a:t>S</a:t>
            </a:r>
            <a:endParaRPr lang="en-US" sz="1400">
              <a:latin typeface="+mn-lt"/>
            </a:endParaRPr>
          </a:p>
        </p:txBody>
      </p:sp>
      <p:sp>
        <p:nvSpPr>
          <p:cNvPr id="17" name="Prostokąt 16"/>
          <p:cNvSpPr/>
          <p:nvPr/>
        </p:nvSpPr>
        <p:spPr bwMode="auto">
          <a:xfrm>
            <a:off x="4021138" y="4049713"/>
            <a:ext cx="141287" cy="139700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4286250" y="3776663"/>
            <a:ext cx="139700" cy="139700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pole tekstowe 18"/>
          <p:cNvSpPr txBox="1">
            <a:spLocks noChangeArrowheads="1"/>
          </p:cNvSpPr>
          <p:nvPr/>
        </p:nvSpPr>
        <p:spPr bwMode="auto">
          <a:xfrm>
            <a:off x="3486150" y="3773488"/>
            <a:ext cx="473075" cy="30797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400" baseline="30000">
                <a:latin typeface="+mn-lt"/>
              </a:rPr>
              <a:t>30</a:t>
            </a:r>
            <a:r>
              <a:rPr lang="pl-PL" sz="1400">
                <a:latin typeface="+mn-lt"/>
              </a:rPr>
              <a:t>Ar</a:t>
            </a:r>
            <a:endParaRPr lang="en-US" sz="1400">
              <a:latin typeface="+mn-lt"/>
            </a:endParaRPr>
          </a:p>
        </p:txBody>
      </p:sp>
      <p:sp>
        <p:nvSpPr>
          <p:cNvPr id="20" name="pole tekstowe 19"/>
          <p:cNvSpPr txBox="1">
            <a:spLocks noChangeArrowheads="1"/>
          </p:cNvSpPr>
          <p:nvPr/>
        </p:nvSpPr>
        <p:spPr bwMode="auto">
          <a:xfrm>
            <a:off x="3838575" y="3413125"/>
            <a:ext cx="488950" cy="3079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400" baseline="30000">
                <a:latin typeface="+mn-lt"/>
              </a:rPr>
              <a:t>34</a:t>
            </a:r>
            <a:r>
              <a:rPr lang="pl-PL" sz="1400">
                <a:latin typeface="+mn-lt"/>
              </a:rPr>
              <a:t>Ca</a:t>
            </a:r>
            <a:endParaRPr lang="en-US" sz="1400">
              <a:latin typeface="+mn-lt"/>
            </a:endParaRPr>
          </a:p>
        </p:txBody>
      </p:sp>
      <p:sp>
        <p:nvSpPr>
          <p:cNvPr id="21" name="Prostokąt 20"/>
          <p:cNvSpPr/>
          <p:nvPr/>
        </p:nvSpPr>
        <p:spPr bwMode="auto">
          <a:xfrm>
            <a:off x="4935538" y="2951163"/>
            <a:ext cx="139700" cy="1397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pole tekstowe 28"/>
          <p:cNvSpPr txBox="1">
            <a:spLocks noChangeArrowheads="1"/>
          </p:cNvSpPr>
          <p:nvPr/>
        </p:nvSpPr>
        <p:spPr bwMode="auto">
          <a:xfrm>
            <a:off x="4549775" y="2408238"/>
            <a:ext cx="469900" cy="307975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400" b="1" baseline="30000">
                <a:latin typeface="+mn-lt"/>
              </a:rPr>
              <a:t>48</a:t>
            </a:r>
            <a:r>
              <a:rPr lang="pl-PL" sz="1400" b="1">
                <a:latin typeface="+mn-lt"/>
              </a:rPr>
              <a:t>Ni</a:t>
            </a:r>
            <a:endParaRPr lang="en-US" sz="1400" b="1">
              <a:latin typeface="+mn-lt"/>
            </a:endParaRPr>
          </a:p>
        </p:txBody>
      </p:sp>
      <p:sp>
        <p:nvSpPr>
          <p:cNvPr id="26" name="pole tekstowe 29"/>
          <p:cNvSpPr txBox="1">
            <a:spLocks noChangeArrowheads="1"/>
          </p:cNvSpPr>
          <p:nvPr/>
        </p:nvSpPr>
        <p:spPr bwMode="auto">
          <a:xfrm>
            <a:off x="5008563" y="2068513"/>
            <a:ext cx="488950" cy="307975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400" b="1" baseline="30000">
                <a:latin typeface="+mn-lt"/>
              </a:rPr>
              <a:t>54</a:t>
            </a:r>
            <a:r>
              <a:rPr lang="pl-PL" sz="1400" b="1">
                <a:latin typeface="+mn-lt"/>
              </a:rPr>
              <a:t>Zn</a:t>
            </a:r>
            <a:endParaRPr lang="en-US" sz="1400" b="1">
              <a:latin typeface="+mn-lt"/>
            </a:endParaRPr>
          </a:p>
        </p:txBody>
      </p:sp>
      <p:sp>
        <p:nvSpPr>
          <p:cNvPr id="22655" name="AutoShape 37"/>
          <p:cNvSpPr>
            <a:spLocks noChangeArrowheads="1"/>
          </p:cNvSpPr>
          <p:nvPr/>
        </p:nvSpPr>
        <p:spPr bwMode="auto">
          <a:xfrm>
            <a:off x="5207000" y="1714500"/>
            <a:ext cx="557213" cy="287338"/>
          </a:xfrm>
          <a:prstGeom prst="wedgeRectCallout">
            <a:avLst>
              <a:gd name="adj1" fmla="val 58727"/>
              <a:gd name="adj2" fmla="val 112764"/>
            </a:avLst>
          </a:prstGeom>
          <a:solidFill>
            <a:schemeClr val="bg1"/>
          </a:solidFill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/>
            <a:r>
              <a:rPr lang="pl-PL" sz="1200" baseline="30000"/>
              <a:t>58,59</a:t>
            </a:r>
            <a:r>
              <a:rPr lang="pl-PL" sz="1200"/>
              <a:t>Ge</a:t>
            </a:r>
          </a:p>
        </p:txBody>
      </p:sp>
      <p:sp>
        <p:nvSpPr>
          <p:cNvPr id="36" name="AutoShape 37"/>
          <p:cNvSpPr>
            <a:spLocks noChangeArrowheads="1"/>
          </p:cNvSpPr>
          <p:nvPr/>
        </p:nvSpPr>
        <p:spPr bwMode="auto">
          <a:xfrm>
            <a:off x="5538788" y="1404938"/>
            <a:ext cx="493712" cy="246062"/>
          </a:xfrm>
          <a:prstGeom prst="wedgeRectCallout">
            <a:avLst>
              <a:gd name="adj1" fmla="val 49695"/>
              <a:gd name="adj2" fmla="val 112818"/>
            </a:avLst>
          </a:prstGeom>
          <a:solidFill>
            <a:schemeClr val="bg2">
              <a:lumMod val="20000"/>
              <a:lumOff val="8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>
              <a:defRPr/>
            </a:pPr>
            <a:r>
              <a:rPr lang="pl-PL" sz="1100" baseline="30000"/>
              <a:t>62,63</a:t>
            </a:r>
            <a:r>
              <a:rPr lang="pl-PL" sz="1100"/>
              <a:t>Se</a:t>
            </a:r>
          </a:p>
        </p:txBody>
      </p:sp>
      <p:sp>
        <p:nvSpPr>
          <p:cNvPr id="37" name="AutoShape 37"/>
          <p:cNvSpPr>
            <a:spLocks noChangeArrowheads="1"/>
          </p:cNvSpPr>
          <p:nvPr/>
        </p:nvSpPr>
        <p:spPr bwMode="auto">
          <a:xfrm>
            <a:off x="5932488" y="1125538"/>
            <a:ext cx="568325" cy="246062"/>
          </a:xfrm>
          <a:prstGeom prst="wedgeRectCallout">
            <a:avLst>
              <a:gd name="adj1" fmla="val 39097"/>
              <a:gd name="adj2" fmla="val 99449"/>
            </a:avLst>
          </a:prstGeom>
          <a:solidFill>
            <a:schemeClr val="bg2">
              <a:lumMod val="20000"/>
              <a:lumOff val="8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>
              <a:defRPr/>
            </a:pPr>
            <a:r>
              <a:rPr lang="pl-PL" sz="1200" baseline="30000"/>
              <a:t>66,67</a:t>
            </a:r>
            <a:r>
              <a:rPr lang="pl-PL" sz="1200"/>
              <a:t>Kr</a:t>
            </a:r>
          </a:p>
        </p:txBody>
      </p:sp>
      <p:sp>
        <p:nvSpPr>
          <p:cNvPr id="39" name="Prostokąt 38"/>
          <p:cNvSpPr>
            <a:spLocks noChangeAspect="1"/>
          </p:cNvSpPr>
          <p:nvPr/>
        </p:nvSpPr>
        <p:spPr bwMode="auto">
          <a:xfrm>
            <a:off x="6069013" y="2119313"/>
            <a:ext cx="142875" cy="134937"/>
          </a:xfrm>
          <a:prstGeom prst="rect">
            <a:avLst/>
          </a:prstGeom>
          <a:solidFill>
            <a:srgbClr val="FF3300">
              <a:alpha val="61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Prostokąt 39"/>
          <p:cNvSpPr>
            <a:spLocks noChangeAspect="1"/>
          </p:cNvSpPr>
          <p:nvPr/>
        </p:nvSpPr>
        <p:spPr bwMode="auto">
          <a:xfrm>
            <a:off x="6321425" y="1843088"/>
            <a:ext cx="142875" cy="134937"/>
          </a:xfrm>
          <a:prstGeom prst="rect">
            <a:avLst/>
          </a:prstGeom>
          <a:solidFill>
            <a:srgbClr val="FF3300">
              <a:alpha val="61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Prostokąt 40"/>
          <p:cNvSpPr/>
          <p:nvPr/>
        </p:nvSpPr>
        <p:spPr bwMode="auto">
          <a:xfrm>
            <a:off x="5068888" y="2674938"/>
            <a:ext cx="139700" cy="1397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Prostokąt 41"/>
          <p:cNvSpPr/>
          <p:nvPr/>
        </p:nvSpPr>
        <p:spPr bwMode="auto">
          <a:xfrm>
            <a:off x="5545138" y="2389188"/>
            <a:ext cx="139700" cy="1397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Prostokąt 42"/>
          <p:cNvSpPr/>
          <p:nvPr/>
        </p:nvSpPr>
        <p:spPr bwMode="auto">
          <a:xfrm>
            <a:off x="5948363" y="2109788"/>
            <a:ext cx="139700" cy="139700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Prostokąt 43"/>
          <p:cNvSpPr/>
          <p:nvPr/>
        </p:nvSpPr>
        <p:spPr bwMode="auto">
          <a:xfrm>
            <a:off x="5819775" y="2109788"/>
            <a:ext cx="139700" cy="139700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Prostokąt 44"/>
          <p:cNvSpPr/>
          <p:nvPr/>
        </p:nvSpPr>
        <p:spPr bwMode="auto">
          <a:xfrm>
            <a:off x="6196013" y="1843088"/>
            <a:ext cx="139700" cy="139700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Prostokąt 45"/>
          <p:cNvSpPr/>
          <p:nvPr/>
        </p:nvSpPr>
        <p:spPr bwMode="auto">
          <a:xfrm>
            <a:off x="6067425" y="1843088"/>
            <a:ext cx="139700" cy="139700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Prostokąt 46"/>
          <p:cNvSpPr/>
          <p:nvPr/>
        </p:nvSpPr>
        <p:spPr bwMode="auto">
          <a:xfrm>
            <a:off x="6457950" y="1571625"/>
            <a:ext cx="139700" cy="139700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Prostokąt 47"/>
          <p:cNvSpPr/>
          <p:nvPr/>
        </p:nvSpPr>
        <p:spPr bwMode="auto">
          <a:xfrm>
            <a:off x="6329363" y="1571625"/>
            <a:ext cx="139700" cy="139700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Prostokąt 48"/>
          <p:cNvSpPr/>
          <p:nvPr/>
        </p:nvSpPr>
        <p:spPr bwMode="auto">
          <a:xfrm>
            <a:off x="6334125" y="2667000"/>
            <a:ext cx="139700" cy="139700"/>
          </a:xfrm>
          <a:prstGeom prst="rect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Prostokąt 49"/>
          <p:cNvSpPr/>
          <p:nvPr/>
        </p:nvSpPr>
        <p:spPr bwMode="auto">
          <a:xfrm>
            <a:off x="7862888" y="1576388"/>
            <a:ext cx="139700" cy="138112"/>
          </a:xfrm>
          <a:prstGeom prst="rect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Prostokąt 50"/>
          <p:cNvSpPr/>
          <p:nvPr/>
        </p:nvSpPr>
        <p:spPr bwMode="auto">
          <a:xfrm>
            <a:off x="4044950" y="4848225"/>
            <a:ext cx="139700" cy="139700"/>
          </a:xfrm>
          <a:prstGeom prst="rect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Prostokąt 51"/>
          <p:cNvSpPr/>
          <p:nvPr/>
        </p:nvSpPr>
        <p:spPr bwMode="auto">
          <a:xfrm>
            <a:off x="4800600" y="4035425"/>
            <a:ext cx="139700" cy="139700"/>
          </a:xfrm>
          <a:prstGeom prst="rect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upa 73"/>
          <p:cNvGrpSpPr>
            <a:grpSpLocks/>
          </p:cNvGrpSpPr>
          <p:nvPr/>
        </p:nvGrpSpPr>
        <p:grpSpPr bwMode="auto">
          <a:xfrm>
            <a:off x="4397372" y="2795588"/>
            <a:ext cx="517525" cy="311150"/>
            <a:chOff x="4329113" y="2769478"/>
            <a:chExt cx="517524" cy="311483"/>
          </a:xfrm>
        </p:grpSpPr>
        <p:sp>
          <p:nvSpPr>
            <p:cNvPr id="24" name="pole tekstowe 27"/>
            <p:cNvSpPr txBox="1">
              <a:spLocks noChangeArrowheads="1"/>
            </p:cNvSpPr>
            <p:nvPr/>
          </p:nvSpPr>
          <p:spPr bwMode="auto">
            <a:xfrm>
              <a:off x="4329113" y="2772656"/>
              <a:ext cx="517524" cy="30830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08000" rIns="36000">
              <a:spAutoFit/>
            </a:bodyPr>
            <a:lstStyle/>
            <a:p>
              <a:pPr>
                <a:defRPr/>
              </a:pPr>
              <a:r>
                <a:rPr lang="pl-PL" sz="1400" b="1" baseline="30000" dirty="0">
                  <a:latin typeface="+mn-lt"/>
                </a:rPr>
                <a:t>45</a:t>
              </a:r>
              <a:r>
                <a:rPr lang="pl-PL" sz="1400" b="1" dirty="0">
                  <a:latin typeface="+mn-lt"/>
                </a:rPr>
                <a:t>Fe</a:t>
              </a:r>
              <a:endParaRPr lang="en-US" sz="1400" b="1" dirty="0">
                <a:latin typeface="+mn-lt"/>
              </a:endParaRPr>
            </a:p>
          </p:txBody>
        </p:sp>
        <p:sp>
          <p:nvSpPr>
            <p:cNvPr id="67" name="Trójkąt prostokątny 66"/>
            <p:cNvSpPr/>
            <p:nvPr/>
          </p:nvSpPr>
          <p:spPr>
            <a:xfrm rot="5400000">
              <a:off x="4325833" y="2774347"/>
              <a:ext cx="198649" cy="188912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70" name="Trójkąt prostokątny 69"/>
          <p:cNvSpPr/>
          <p:nvPr/>
        </p:nvSpPr>
        <p:spPr>
          <a:xfrm rot="5400000">
            <a:off x="2828131" y="4529932"/>
            <a:ext cx="117475" cy="112712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1" name="Prostokąt 60"/>
          <p:cNvSpPr/>
          <p:nvPr/>
        </p:nvSpPr>
        <p:spPr bwMode="auto">
          <a:xfrm>
            <a:off x="3121025" y="5145088"/>
            <a:ext cx="141288" cy="141287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7" name="Grupa 62"/>
          <p:cNvGrpSpPr>
            <a:grpSpLocks/>
          </p:cNvGrpSpPr>
          <p:nvPr/>
        </p:nvGrpSpPr>
        <p:grpSpPr bwMode="auto">
          <a:xfrm>
            <a:off x="2397125" y="4914900"/>
            <a:ext cx="650875" cy="309563"/>
            <a:chOff x="2396713" y="4914430"/>
            <a:chExt cx="651295" cy="309717"/>
          </a:xfrm>
        </p:grpSpPr>
        <p:sp>
          <p:nvSpPr>
            <p:cNvPr id="13" name="pole tekstowe 12"/>
            <p:cNvSpPr txBox="1">
              <a:spLocks noChangeArrowheads="1"/>
            </p:cNvSpPr>
            <p:nvPr/>
          </p:nvSpPr>
          <p:spPr bwMode="auto">
            <a:xfrm>
              <a:off x="2396713" y="4916019"/>
              <a:ext cx="651295" cy="30812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36000" rIns="0">
              <a:spAutoFit/>
            </a:bodyPr>
            <a:lstStyle/>
            <a:p>
              <a:pPr>
                <a:defRPr/>
              </a:pPr>
              <a:r>
                <a:rPr lang="pl-PL" sz="1400" b="1" baseline="30000" dirty="0">
                  <a:latin typeface="+mn-lt"/>
                </a:rPr>
                <a:t>  15,16</a:t>
              </a:r>
              <a:r>
                <a:rPr lang="pl-PL" sz="1400" b="1" dirty="0">
                  <a:latin typeface="+mn-lt"/>
                </a:rPr>
                <a:t>Ne</a:t>
              </a:r>
              <a:endParaRPr lang="en-US" sz="1400" b="1" dirty="0">
                <a:latin typeface="+mn-lt"/>
              </a:endParaRPr>
            </a:p>
          </p:txBody>
        </p:sp>
        <p:sp>
          <p:nvSpPr>
            <p:cNvPr id="62" name="Trójkąt prostokątny 61"/>
            <p:cNvSpPr/>
            <p:nvPr/>
          </p:nvSpPr>
          <p:spPr>
            <a:xfrm rot="5400000">
              <a:off x="2394339" y="4916804"/>
              <a:ext cx="117533" cy="112786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6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293" y="775698"/>
            <a:ext cx="2612621" cy="3573053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74" name="Rectangle 3"/>
          <p:cNvSpPr txBox="1">
            <a:spLocks noChangeArrowheads="1"/>
          </p:cNvSpPr>
          <p:nvPr/>
        </p:nvSpPr>
        <p:spPr>
          <a:xfrm>
            <a:off x="21730" y="4629916"/>
            <a:ext cx="2307927" cy="161689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GB" altLang="ru-RU" sz="800" dirty="0" smtClean="0">
              <a:latin typeface="Segoe Print" panose="02000600000000000000" pitchFamily="2" charset="0"/>
            </a:endParaRPr>
          </a:p>
          <a:p>
            <a:pPr marL="533400" indent="-533400">
              <a:lnSpc>
                <a:spcPct val="90000"/>
              </a:lnSpc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AutoNum type="alphaLcParenR"/>
            </a:pPr>
            <a:r>
              <a:rPr lang="en-GB" altLang="ru-RU" sz="1600" dirty="0" smtClean="0">
                <a:latin typeface="Segoe Print" panose="02000600000000000000" pitchFamily="2" charset="0"/>
                <a:cs typeface="Aharoni" panose="02010803020104030203" pitchFamily="2" charset="-79"/>
              </a:rPr>
              <a:t>typical situation in stable nuclei</a:t>
            </a:r>
          </a:p>
          <a:p>
            <a:pPr marL="533400" indent="-533400">
              <a:lnSpc>
                <a:spcPct val="90000"/>
              </a:lnSpc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AutoNum type="alphaLcParenR"/>
            </a:pPr>
            <a:r>
              <a:rPr lang="en-GB" altLang="ru-RU" sz="1600" dirty="0" smtClean="0">
                <a:latin typeface="Segoe Print" panose="02000600000000000000" pitchFamily="2" charset="0"/>
                <a:cs typeface="Aharoni" panose="02010803020104030203" pitchFamily="2" charset="-79"/>
              </a:rPr>
              <a:t>sequential decay</a:t>
            </a:r>
          </a:p>
          <a:p>
            <a:pPr marL="533400" indent="-533400">
              <a:lnSpc>
                <a:spcPct val="90000"/>
              </a:lnSpc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AutoNum type="alphaLcParenR"/>
            </a:pPr>
            <a:r>
              <a:rPr lang="en-GB" altLang="ru-RU" sz="1600" dirty="0" smtClean="0">
                <a:latin typeface="Segoe Print" panose="02000600000000000000" pitchFamily="2" charset="0"/>
                <a:cs typeface="Aharoni" panose="02010803020104030203" pitchFamily="2" charset="-79"/>
              </a:rPr>
              <a:t>true 2p-decay, strict definition</a:t>
            </a:r>
            <a:endParaRPr lang="en-GB" altLang="ru-RU" sz="1600" dirty="0">
              <a:latin typeface="Segoe Print" panose="020006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76" name="Заголовок 1"/>
          <p:cNvSpPr txBox="1">
            <a:spLocks/>
          </p:cNvSpPr>
          <p:nvPr/>
        </p:nvSpPr>
        <p:spPr>
          <a:xfrm>
            <a:off x="2133560" y="22102"/>
            <a:ext cx="5045148" cy="753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Historic" panose="020B0502040204020203" pitchFamily="34" charset="0"/>
                <a:cs typeface="Segoe UI Historic" panose="020B0502040204020203" pitchFamily="34" charset="0"/>
              </a:rPr>
              <a:t>2-proton radioactivity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63" name="Rectangle 3"/>
          <p:cNvSpPr txBox="1">
            <a:spLocks noChangeArrowheads="1"/>
          </p:cNvSpPr>
          <p:nvPr/>
        </p:nvSpPr>
        <p:spPr>
          <a:xfrm>
            <a:off x="2867174" y="905614"/>
            <a:ext cx="2307927" cy="10835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Aft>
                <a:spcPct val="15000"/>
              </a:spcAft>
              <a:buClr>
                <a:schemeClr val="accent2"/>
              </a:buClr>
              <a:buNone/>
            </a:pPr>
            <a:r>
              <a:rPr lang="en-GB" altLang="ru-RU" sz="1600" dirty="0" smtClean="0">
                <a:latin typeface="Segoe Print" panose="02000600000000000000" pitchFamily="2" charset="0"/>
                <a:cs typeface="Aharoni" panose="02010803020104030203" pitchFamily="2" charset="-79"/>
              </a:rPr>
              <a:t>Lifetime o 2p-emitters varies from some picoseconds to some milliseconds</a:t>
            </a:r>
            <a:endParaRPr lang="en-GB" altLang="ru-RU" sz="1600" dirty="0">
              <a:latin typeface="Segoe Print" panose="02000600000000000000" pitchFamily="2" charset="0"/>
              <a:cs typeface="Aharoni" panose="02010803020104030203" pitchFamily="2" charset="-79"/>
            </a:endParaRPr>
          </a:p>
        </p:txBody>
      </p:sp>
      <p:grpSp>
        <p:nvGrpSpPr>
          <p:cNvPr id="68" name="Group 36"/>
          <p:cNvGrpSpPr>
            <a:grpSpLocks/>
          </p:cNvGrpSpPr>
          <p:nvPr/>
        </p:nvGrpSpPr>
        <p:grpSpPr bwMode="auto">
          <a:xfrm>
            <a:off x="6728307" y="4676775"/>
            <a:ext cx="2397276" cy="2159028"/>
            <a:chOff x="0" y="769"/>
            <a:chExt cx="2973" cy="2962"/>
          </a:xfrm>
        </p:grpSpPr>
        <p:pic>
          <p:nvPicPr>
            <p:cNvPr id="73" name="Picture 34" descr="D:\Pfutzner\Projects\2p radioac\Pubs\Nature\R050_463f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69"/>
              <a:ext cx="2973" cy="2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Line 17"/>
            <p:cNvSpPr>
              <a:spLocks noChangeShapeType="1"/>
            </p:cNvSpPr>
            <p:nvPr/>
          </p:nvSpPr>
          <p:spPr bwMode="auto">
            <a:xfrm>
              <a:off x="75" y="2366"/>
              <a:ext cx="527" cy="2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Text Box 8"/>
            <p:cNvSpPr txBox="1">
              <a:spLocks noChangeArrowheads="1"/>
            </p:cNvSpPr>
            <p:nvPr/>
          </p:nvSpPr>
          <p:spPr bwMode="auto">
            <a:xfrm>
              <a:off x="26" y="1837"/>
              <a:ext cx="1151" cy="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b="1" baseline="30000" dirty="0">
                  <a:solidFill>
                    <a:schemeClr val="bg1"/>
                  </a:solidFill>
                </a:rPr>
                <a:t>45</a:t>
              </a:r>
              <a:r>
                <a:rPr lang="en-GB" sz="2000" b="1" dirty="0">
                  <a:solidFill>
                    <a:schemeClr val="bg1"/>
                  </a:solidFill>
                </a:rPr>
                <a:t>Fe</a:t>
              </a:r>
            </a:p>
          </p:txBody>
        </p:sp>
        <p:sp>
          <p:nvSpPr>
            <p:cNvPr id="79" name="Text Box 23"/>
            <p:cNvSpPr txBox="1">
              <a:spLocks noChangeArrowheads="1"/>
            </p:cNvSpPr>
            <p:nvPr/>
          </p:nvSpPr>
          <p:spPr bwMode="auto">
            <a:xfrm>
              <a:off x="133" y="988"/>
              <a:ext cx="3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>
                  <a:solidFill>
                    <a:schemeClr val="bg1"/>
                  </a:solidFill>
                </a:rPr>
                <a:t>CCD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083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72678128"/>
              </p:ext>
            </p:extLst>
          </p:nvPr>
        </p:nvGraphicFramePr>
        <p:xfrm>
          <a:off x="1291444" y="2383185"/>
          <a:ext cx="4392488" cy="3807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Graph" r:id="rId3" imgW="6724650" imgH="5829300" progId="Origin50.Graph">
                  <p:embed/>
                </p:oleObj>
              </mc:Choice>
              <mc:Fallback>
                <p:oleObj name="Graph" r:id="rId3" imgW="6724650" imgH="5829300" progId="Origin50.Graph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1444" y="2383185"/>
                        <a:ext cx="4392488" cy="38070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83768" y="26715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aseline="30000" dirty="0" smtClean="0">
                <a:latin typeface="+mj-lt"/>
              </a:rPr>
              <a:t>19</a:t>
            </a:r>
            <a:r>
              <a:rPr lang="en-US" sz="3200" dirty="0" smtClean="0">
                <a:latin typeface="+mj-lt"/>
              </a:rPr>
              <a:t>Mg, </a:t>
            </a:r>
            <a:r>
              <a:rPr lang="en-US" sz="3200" dirty="0">
                <a:latin typeface="+mj-lt"/>
              </a:rPr>
              <a:t>T</a:t>
            </a:r>
            <a:r>
              <a:rPr lang="en-US" sz="3200" baseline="-25000" dirty="0">
                <a:latin typeface="+mj-lt"/>
              </a:rPr>
              <a:t>1/2</a:t>
            </a:r>
            <a:r>
              <a:rPr lang="en-US" sz="3200" dirty="0">
                <a:latin typeface="+mj-lt"/>
                <a:cs typeface="Times New Roman"/>
              </a:rPr>
              <a:t>⁓</a:t>
            </a:r>
            <a:r>
              <a:rPr lang="en-US" sz="3200" dirty="0">
                <a:latin typeface="+mj-lt"/>
              </a:rPr>
              <a:t>4 </a:t>
            </a:r>
            <a:r>
              <a:rPr lang="en-US" sz="3200" dirty="0" err="1">
                <a:latin typeface="+mj-lt"/>
              </a:rPr>
              <a:t>ps</a:t>
            </a:r>
            <a:endParaRPr lang="ru-RU" sz="32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9396" y="2520202"/>
            <a:ext cx="9361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aseline="30000" dirty="0" smtClean="0">
                <a:latin typeface="Segoe Print" panose="02000600000000000000" pitchFamily="2" charset="0"/>
              </a:rPr>
              <a:t>20</a:t>
            </a:r>
            <a:r>
              <a:rPr lang="en-US" sz="2000" dirty="0" smtClean="0">
                <a:latin typeface="Segoe Print" panose="02000600000000000000" pitchFamily="2" charset="0"/>
              </a:rPr>
              <a:t>Mg</a:t>
            </a:r>
            <a:endParaRPr lang="ru-RU" sz="2000" dirty="0">
              <a:latin typeface="Segoe Print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0559" y="764704"/>
            <a:ext cx="7210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Segoe Print" panose="02000600000000000000" pitchFamily="2" charset="0"/>
              </a:rPr>
              <a:t> is the kind of a borderline phenomenon between radioactivity and nucleon instability</a:t>
            </a:r>
            <a:endParaRPr lang="ru-RU" sz="2000" dirty="0">
              <a:latin typeface="Segoe Print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2221" y="1806897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Segoe Print" panose="02000600000000000000" pitchFamily="2" charset="0"/>
              </a:rPr>
              <a:t>Microstrip</a:t>
            </a:r>
            <a:r>
              <a:rPr lang="en-US" sz="2000" dirty="0" smtClean="0">
                <a:latin typeface="Segoe Print" panose="02000600000000000000" pitchFamily="2" charset="0"/>
              </a:rPr>
              <a:t> technology: accuracy &lt;100 </a:t>
            </a:r>
            <a:r>
              <a:rPr lang="el-GR" sz="2000" dirty="0" smtClean="0">
                <a:latin typeface="Segoe Print" panose="02000600000000000000" pitchFamily="2" charset="0"/>
              </a:rPr>
              <a:t>μ</a:t>
            </a:r>
            <a:r>
              <a:rPr lang="en-US" sz="2000" dirty="0" smtClean="0">
                <a:latin typeface="Segoe Print" panose="02000600000000000000" pitchFamily="2" charset="0"/>
              </a:rPr>
              <a:t>m</a:t>
            </a:r>
            <a:endParaRPr lang="ru-RU" sz="2000" dirty="0">
              <a:latin typeface="Segoe Print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1524" y="2510741"/>
            <a:ext cx="85571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aseline="30000" dirty="0" smtClean="0">
                <a:latin typeface="Segoe Print" panose="02000600000000000000" pitchFamily="2" charset="0"/>
              </a:rPr>
              <a:t>19</a:t>
            </a:r>
            <a:r>
              <a:rPr lang="en-US" sz="2000" dirty="0" smtClean="0">
                <a:latin typeface="Segoe Print" panose="02000600000000000000" pitchFamily="2" charset="0"/>
              </a:rPr>
              <a:t>Mg</a:t>
            </a:r>
            <a:endParaRPr lang="ru-RU" sz="2000" dirty="0">
              <a:latin typeface="Segoe Print" panose="020006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1317800">
            <a:off x="4017781" y="2310686"/>
            <a:ext cx="9444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aseline="30000" dirty="0" smtClean="0">
                <a:latin typeface="Segoe Print" panose="02000600000000000000" pitchFamily="2" charset="0"/>
              </a:rPr>
              <a:t>17</a:t>
            </a:r>
            <a:r>
              <a:rPr lang="en-US" sz="2000" dirty="0" smtClean="0">
                <a:latin typeface="Segoe Print" panose="02000600000000000000" pitchFamily="2" charset="0"/>
              </a:rPr>
              <a:t>Ne</a:t>
            </a:r>
            <a:endParaRPr lang="ru-RU" sz="2000" dirty="0">
              <a:latin typeface="Segoe Print" panose="02000600000000000000" pitchFamily="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48880"/>
            <a:ext cx="2507321" cy="1713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53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1456518" y="321021"/>
            <a:ext cx="64719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Segoe Print" panose="02000600000000000000" pitchFamily="2" charset="0"/>
              </a:rPr>
              <a:t>Resonances play </a:t>
            </a:r>
            <a:r>
              <a:rPr lang="en-US" dirty="0">
                <a:latin typeface="Segoe Print" panose="02000600000000000000" pitchFamily="2" charset="0"/>
              </a:rPr>
              <a:t>a </a:t>
            </a:r>
            <a:r>
              <a:rPr lang="en-US" dirty="0" smtClean="0">
                <a:latin typeface="Segoe Print" panose="02000600000000000000" pitchFamily="2" charset="0"/>
              </a:rPr>
              <a:t>crucial </a:t>
            </a:r>
            <a:r>
              <a:rPr lang="en-US" dirty="0">
                <a:latin typeface="Segoe Print" panose="02000600000000000000" pitchFamily="2" charset="0"/>
              </a:rPr>
              <a:t>part in </a:t>
            </a:r>
            <a:r>
              <a:rPr lang="en-US" dirty="0" smtClean="0">
                <a:latin typeface="Segoe Print" panose="02000600000000000000" pitchFamily="2" charset="0"/>
              </a:rPr>
              <a:t>nucleosynthesis:</a:t>
            </a:r>
            <a:endParaRPr lang="ru-RU" dirty="0" smtClean="0">
              <a:latin typeface="Segoe Print" panose="02000600000000000000" pitchFamily="2" charset="0"/>
            </a:endParaRPr>
          </a:p>
          <a:p>
            <a:pPr algn="ctr"/>
            <a:endParaRPr lang="en-US" dirty="0" smtClean="0">
              <a:latin typeface="Segoe Print" panose="02000600000000000000" pitchFamily="2" charset="0"/>
            </a:endParaRPr>
          </a:p>
          <a:p>
            <a:pPr algn="ctr"/>
            <a:r>
              <a:rPr lang="en-US" dirty="0">
                <a:latin typeface="Segoe Print" panose="02000600000000000000" pitchFamily="2" charset="0"/>
              </a:rPr>
              <a:t>Berillium-8 &amp; Hoyle </a:t>
            </a:r>
            <a:r>
              <a:rPr lang="en-US" dirty="0" smtClean="0">
                <a:latin typeface="Segoe Print" panose="02000600000000000000" pitchFamily="2" charset="0"/>
              </a:rPr>
              <a:t>state</a:t>
            </a:r>
            <a:endParaRPr lang="ru-RU" dirty="0">
              <a:latin typeface="Segoe Print" panose="02000600000000000000" pitchFamily="2" charset="0"/>
            </a:endParaRP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500682" y="1263426"/>
            <a:ext cx="4150591" cy="1303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 smtClean="0">
                <a:latin typeface="Symbol" panose="05050102010706020507" pitchFamily="18" charset="2"/>
              </a:rPr>
              <a:t>a+a</a:t>
            </a:r>
            <a:r>
              <a:rPr lang="en-US" sz="1400" dirty="0" smtClean="0">
                <a:latin typeface="Segoe Print" panose="02000600000000000000" pitchFamily="2" charset="0"/>
              </a:rPr>
              <a:t>→</a:t>
            </a:r>
            <a:r>
              <a:rPr lang="en-US" sz="1400" baseline="30000" dirty="0" smtClean="0">
                <a:latin typeface="Segoe Print" panose="02000600000000000000" pitchFamily="2" charset="0"/>
              </a:rPr>
              <a:t>8</a:t>
            </a:r>
            <a:r>
              <a:rPr lang="en-US" sz="1400" dirty="0" smtClean="0">
                <a:latin typeface="Segoe Print" panose="02000600000000000000" pitchFamily="2" charset="0"/>
              </a:rPr>
              <a:t>Be</a:t>
            </a:r>
            <a:r>
              <a:rPr lang="en-US" sz="1400" baseline="-25000" dirty="0" smtClean="0">
                <a:latin typeface="Segoe Print" panose="02000600000000000000" pitchFamily="2" charset="0"/>
              </a:rPr>
              <a:t>gs</a:t>
            </a:r>
            <a:r>
              <a:rPr lang="en-US" sz="1400" dirty="0">
                <a:latin typeface="Segoe Print" panose="02000600000000000000" pitchFamily="2" charset="0"/>
              </a:rPr>
              <a:t> </a:t>
            </a:r>
            <a:r>
              <a:rPr lang="en-US" sz="1400" dirty="0" smtClean="0">
                <a:latin typeface="Segoe Print" panose="02000600000000000000" pitchFamily="2" charset="0"/>
              </a:rPr>
              <a:t>→</a:t>
            </a:r>
            <a:r>
              <a:rPr lang="en-US" sz="1400" dirty="0">
                <a:latin typeface="Symbol" panose="05050102010706020507" pitchFamily="18" charset="2"/>
              </a:rPr>
              <a:t> </a:t>
            </a:r>
            <a:r>
              <a:rPr lang="en-US" sz="1400" dirty="0" err="1">
                <a:latin typeface="Symbol" panose="05050102010706020507" pitchFamily="18" charset="2"/>
              </a:rPr>
              <a:t>a+a</a:t>
            </a:r>
            <a:endParaRPr lang="en-US" sz="1400" baseline="-25000" dirty="0" smtClean="0">
              <a:latin typeface="Segoe Print" panose="02000600000000000000" pitchFamily="2" charset="0"/>
            </a:endParaRPr>
          </a:p>
          <a:p>
            <a:pPr algn="l"/>
            <a:r>
              <a:rPr lang="en-US" sz="1400" dirty="0" err="1" smtClean="0">
                <a:latin typeface="Segoe Print" panose="02000600000000000000" pitchFamily="2" charset="0"/>
              </a:rPr>
              <a:t>E</a:t>
            </a:r>
            <a:r>
              <a:rPr lang="en-US" sz="1400" baseline="-25000" dirty="0" err="1" smtClean="0">
                <a:latin typeface="Segoe Print" panose="02000600000000000000" pitchFamily="2" charset="0"/>
              </a:rPr>
              <a:t>r</a:t>
            </a:r>
            <a:r>
              <a:rPr lang="en-US" sz="1400" dirty="0" smtClean="0">
                <a:latin typeface="Segoe Print" panose="02000600000000000000" pitchFamily="2" charset="0"/>
                <a:cs typeface="Times New Roman"/>
              </a:rPr>
              <a:t> = 94</a:t>
            </a:r>
            <a:r>
              <a:rPr lang="en-US" sz="1400" dirty="0" smtClean="0">
                <a:latin typeface="Segoe Print" panose="02000600000000000000" pitchFamily="2" charset="0"/>
              </a:rPr>
              <a:t> </a:t>
            </a:r>
            <a:r>
              <a:rPr lang="en-US" sz="1400" dirty="0" err="1" smtClean="0">
                <a:latin typeface="Segoe Print" panose="02000600000000000000" pitchFamily="2" charset="0"/>
              </a:rPr>
              <a:t>keV</a:t>
            </a:r>
            <a:r>
              <a:rPr lang="en-US" sz="1400" dirty="0" smtClean="0">
                <a:latin typeface="Segoe Print" panose="02000600000000000000" pitchFamily="2" charset="0"/>
              </a:rPr>
              <a:t>, </a:t>
            </a:r>
            <a:r>
              <a:rPr lang="el-GR" sz="1400" dirty="0" smtClean="0">
                <a:latin typeface="Segoe Print" panose="02000600000000000000" pitchFamily="2" charset="0"/>
              </a:rPr>
              <a:t>Γ</a:t>
            </a:r>
            <a:r>
              <a:rPr lang="en-US" sz="1400" dirty="0" smtClean="0">
                <a:latin typeface="Segoe Print" panose="02000600000000000000" pitchFamily="2" charset="0"/>
              </a:rPr>
              <a:t> = 5.6 eV</a:t>
            </a:r>
          </a:p>
          <a:p>
            <a:pPr algn="l"/>
            <a:r>
              <a:rPr lang="en-US" sz="1400" dirty="0" smtClean="0">
                <a:latin typeface="Segoe Print" panose="02000600000000000000" pitchFamily="2" charset="0"/>
              </a:rPr>
              <a:t>N</a:t>
            </a:r>
            <a:r>
              <a:rPr lang="el-GR" sz="1400" baseline="-25000" dirty="0" smtClean="0">
                <a:latin typeface="Segoe Print" panose="02000600000000000000" pitchFamily="2" charset="0"/>
              </a:rPr>
              <a:t>αα</a:t>
            </a:r>
            <a:r>
              <a:rPr lang="en-US" sz="1400" dirty="0" smtClean="0">
                <a:latin typeface="Segoe Print" panose="02000600000000000000" pitchFamily="2" charset="0"/>
              </a:rPr>
              <a:t>/N</a:t>
            </a:r>
            <a:r>
              <a:rPr lang="el-GR" sz="1400" baseline="-25000" dirty="0" smtClean="0">
                <a:latin typeface="Segoe Print" panose="02000600000000000000" pitchFamily="2" charset="0"/>
              </a:rPr>
              <a:t>α</a:t>
            </a:r>
            <a:r>
              <a:rPr lang="en-US" sz="1400" baseline="-25000" dirty="0" smtClean="0">
                <a:latin typeface="Segoe Print" panose="02000600000000000000" pitchFamily="2" charset="0"/>
              </a:rPr>
              <a:t> </a:t>
            </a:r>
            <a:r>
              <a:rPr lang="en-US" sz="1400" dirty="0" smtClean="0">
                <a:latin typeface="Times New Roman"/>
                <a:cs typeface="Times New Roman"/>
              </a:rPr>
              <a:t>⁓ </a:t>
            </a:r>
            <a:r>
              <a:rPr lang="en-US" sz="1400" dirty="0" smtClean="0">
                <a:latin typeface="Segoe Print" panose="02000600000000000000" pitchFamily="2" charset="0"/>
                <a:cs typeface="Times New Roman"/>
              </a:rPr>
              <a:t>10</a:t>
            </a:r>
            <a:r>
              <a:rPr lang="en-US" sz="1400" baseline="30000" dirty="0" smtClean="0">
                <a:latin typeface="Segoe Print" panose="02000600000000000000" pitchFamily="2" charset="0"/>
                <a:cs typeface="Times New Roman"/>
              </a:rPr>
              <a:t>-11 </a:t>
            </a:r>
            <a:r>
              <a:rPr lang="en-US" sz="1400" dirty="0" smtClean="0">
                <a:latin typeface="Segoe Print" panose="02000600000000000000" pitchFamily="2" charset="0"/>
                <a:cs typeface="Times New Roman"/>
              </a:rPr>
              <a:t>(</a:t>
            </a:r>
            <a:r>
              <a:rPr lang="el-GR" sz="1400" dirty="0" smtClean="0">
                <a:latin typeface="Segoe Print" panose="02000600000000000000" pitchFamily="2" charset="0"/>
                <a:cs typeface="Times New Roman"/>
              </a:rPr>
              <a:t>ρ</a:t>
            </a:r>
            <a:r>
              <a:rPr lang="en-US" sz="1400" dirty="0" smtClean="0">
                <a:latin typeface="Segoe Print" panose="02000600000000000000" pitchFamily="2" charset="0"/>
                <a:cs typeface="Times New Roman"/>
              </a:rPr>
              <a:t>=10</a:t>
            </a:r>
            <a:r>
              <a:rPr lang="en-US" sz="1400" baseline="30000" dirty="0" smtClean="0">
                <a:latin typeface="Segoe Print" panose="02000600000000000000" pitchFamily="2" charset="0"/>
                <a:cs typeface="Times New Roman"/>
              </a:rPr>
              <a:t>5</a:t>
            </a:r>
            <a:r>
              <a:rPr lang="en-US" sz="1400" dirty="0" smtClean="0">
                <a:latin typeface="Segoe Print" panose="02000600000000000000" pitchFamily="2" charset="0"/>
                <a:cs typeface="Times New Roman"/>
              </a:rPr>
              <a:t> g/cm</a:t>
            </a:r>
            <a:r>
              <a:rPr lang="en-US" sz="1400" baseline="30000" dirty="0" smtClean="0">
                <a:latin typeface="Segoe Print" panose="02000600000000000000" pitchFamily="2" charset="0"/>
                <a:cs typeface="Times New Roman"/>
              </a:rPr>
              <a:t>3</a:t>
            </a:r>
            <a:r>
              <a:rPr lang="en-US" sz="1400" dirty="0" smtClean="0">
                <a:latin typeface="Segoe Print" panose="02000600000000000000" pitchFamily="2" charset="0"/>
                <a:cs typeface="Times New Roman"/>
              </a:rPr>
              <a:t>, T=10</a:t>
            </a:r>
            <a:r>
              <a:rPr lang="en-US" sz="1400" baseline="30000" dirty="0" smtClean="0">
                <a:latin typeface="Segoe Print" panose="02000600000000000000" pitchFamily="2" charset="0"/>
                <a:cs typeface="Times New Roman"/>
              </a:rPr>
              <a:t>8</a:t>
            </a:r>
            <a:r>
              <a:rPr lang="en-US" sz="1400" dirty="0" smtClean="0">
                <a:latin typeface="Segoe Print" panose="02000600000000000000" pitchFamily="2" charset="0"/>
                <a:cs typeface="Times New Roman"/>
              </a:rPr>
              <a:t> K)</a:t>
            </a:r>
          </a:p>
          <a:p>
            <a:pPr algn="l"/>
            <a:endParaRPr lang="ru-RU" sz="1400" dirty="0">
              <a:latin typeface="Segoe Print" panose="02000600000000000000" pitchFamily="2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513732" y="2244133"/>
            <a:ext cx="3763259" cy="13561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aseline="30000" dirty="0">
                <a:latin typeface="Segoe Print" panose="02000600000000000000" pitchFamily="2" charset="0"/>
              </a:rPr>
              <a:t>8</a:t>
            </a:r>
            <a:r>
              <a:rPr lang="en-US" sz="1400" dirty="0">
                <a:latin typeface="Segoe Print" panose="02000600000000000000" pitchFamily="2" charset="0"/>
              </a:rPr>
              <a:t>Be</a:t>
            </a:r>
            <a:r>
              <a:rPr lang="en-US" sz="1400" baseline="-25000" dirty="0">
                <a:latin typeface="Segoe Print" panose="02000600000000000000" pitchFamily="2" charset="0"/>
              </a:rPr>
              <a:t>gs</a:t>
            </a:r>
            <a:r>
              <a:rPr lang="en-US" sz="1400" dirty="0">
                <a:latin typeface="Segoe Print" panose="02000600000000000000" pitchFamily="2" charset="0"/>
              </a:rPr>
              <a:t>+</a:t>
            </a:r>
            <a:r>
              <a:rPr lang="en-US" sz="1400" dirty="0">
                <a:latin typeface="Symbol" panose="05050102010706020507" pitchFamily="18" charset="2"/>
              </a:rPr>
              <a:t>a</a:t>
            </a:r>
            <a:r>
              <a:rPr lang="en-US" sz="1400" dirty="0">
                <a:latin typeface="Segoe Print" panose="02000600000000000000" pitchFamily="2" charset="0"/>
              </a:rPr>
              <a:t>→</a:t>
            </a:r>
            <a:r>
              <a:rPr lang="en-US" sz="1400" baseline="30000" dirty="0">
                <a:latin typeface="Segoe Print" panose="02000600000000000000" pitchFamily="2" charset="0"/>
              </a:rPr>
              <a:t>12</a:t>
            </a:r>
            <a:r>
              <a:rPr lang="en-US" sz="1400" dirty="0">
                <a:latin typeface="Segoe Print" panose="02000600000000000000" pitchFamily="2" charset="0"/>
              </a:rPr>
              <a:t>C*</a:t>
            </a:r>
            <a:r>
              <a:rPr lang="en-US" sz="1400" baseline="-25000" dirty="0">
                <a:latin typeface="Segoe Print" panose="02000600000000000000" pitchFamily="2" charset="0"/>
              </a:rPr>
              <a:t>Hoyle</a:t>
            </a:r>
            <a:r>
              <a:rPr lang="en-US" sz="1400" dirty="0">
                <a:latin typeface="Segoe Print" panose="02000600000000000000" pitchFamily="2" charset="0"/>
              </a:rPr>
              <a:t> </a:t>
            </a:r>
            <a:r>
              <a:rPr lang="en-US" sz="1400" dirty="0" smtClean="0">
                <a:latin typeface="Segoe Print" panose="02000600000000000000" pitchFamily="2" charset="0"/>
              </a:rPr>
              <a:t>→</a:t>
            </a:r>
            <a:r>
              <a:rPr lang="en-US" sz="1400" dirty="0" err="1">
                <a:latin typeface="Symbol" panose="05050102010706020507" pitchFamily="18" charset="2"/>
              </a:rPr>
              <a:t>a</a:t>
            </a:r>
            <a:r>
              <a:rPr lang="en-US" sz="1400" dirty="0" err="1" smtClean="0">
                <a:latin typeface="Segoe Print" panose="02000600000000000000" pitchFamily="2" charset="0"/>
              </a:rPr>
              <a:t>+</a:t>
            </a:r>
            <a:r>
              <a:rPr lang="en-US" sz="1400" dirty="0" err="1" smtClean="0">
                <a:latin typeface="Symbol" panose="05050102010706020507" pitchFamily="18" charset="2"/>
              </a:rPr>
              <a:t>a+a</a:t>
            </a:r>
            <a:endParaRPr lang="en-US" sz="1400" dirty="0">
              <a:latin typeface="Symbol" panose="05050102010706020507" pitchFamily="18" charset="2"/>
            </a:endParaRPr>
          </a:p>
          <a:p>
            <a:pPr algn="l"/>
            <a:r>
              <a:rPr lang="en-US" sz="1400" baseline="30000" dirty="0" smtClean="0">
                <a:latin typeface="Segoe Print" panose="02000600000000000000" pitchFamily="2" charset="0"/>
              </a:rPr>
              <a:t>8</a:t>
            </a:r>
            <a:r>
              <a:rPr lang="en-US" sz="1400" dirty="0" smtClean="0">
                <a:latin typeface="Segoe Print" panose="02000600000000000000" pitchFamily="2" charset="0"/>
              </a:rPr>
              <a:t>Be</a:t>
            </a:r>
            <a:r>
              <a:rPr lang="en-US" sz="1400" baseline="-25000" dirty="0" smtClean="0">
                <a:latin typeface="Segoe Print" panose="02000600000000000000" pitchFamily="2" charset="0"/>
              </a:rPr>
              <a:t>gs</a:t>
            </a:r>
            <a:r>
              <a:rPr lang="en-US" sz="1400" dirty="0" smtClean="0">
                <a:latin typeface="Segoe Print" panose="02000600000000000000" pitchFamily="2" charset="0"/>
              </a:rPr>
              <a:t>+</a:t>
            </a:r>
            <a:r>
              <a:rPr lang="en-US" sz="1400" dirty="0" smtClean="0">
                <a:latin typeface="Symbol" panose="05050102010706020507" pitchFamily="18" charset="2"/>
              </a:rPr>
              <a:t>a</a:t>
            </a:r>
            <a:r>
              <a:rPr lang="en-US" sz="1400" dirty="0" smtClean="0">
                <a:latin typeface="Segoe Print" panose="02000600000000000000" pitchFamily="2" charset="0"/>
              </a:rPr>
              <a:t>→</a:t>
            </a:r>
            <a:r>
              <a:rPr lang="en-US" sz="1400" baseline="30000" dirty="0" smtClean="0">
                <a:latin typeface="Segoe Print" panose="02000600000000000000" pitchFamily="2" charset="0"/>
              </a:rPr>
              <a:t>12</a:t>
            </a:r>
            <a:r>
              <a:rPr lang="en-US" sz="1400" dirty="0" smtClean="0">
                <a:latin typeface="Segoe Print" panose="02000600000000000000" pitchFamily="2" charset="0"/>
              </a:rPr>
              <a:t>C*</a:t>
            </a:r>
            <a:r>
              <a:rPr lang="en-US" sz="1400" baseline="-25000" dirty="0" smtClean="0">
                <a:latin typeface="Segoe Print" panose="02000600000000000000" pitchFamily="2" charset="0"/>
              </a:rPr>
              <a:t>Hoyle</a:t>
            </a:r>
            <a:r>
              <a:rPr lang="en-US" sz="1400" dirty="0" smtClean="0">
                <a:latin typeface="Segoe Print" panose="02000600000000000000" pitchFamily="2" charset="0"/>
              </a:rPr>
              <a:t> →</a:t>
            </a:r>
            <a:r>
              <a:rPr lang="en-US" sz="1400" baseline="30000" dirty="0" smtClean="0">
                <a:latin typeface="Segoe Print" panose="02000600000000000000" pitchFamily="2" charset="0"/>
              </a:rPr>
              <a:t>12</a:t>
            </a:r>
            <a:r>
              <a:rPr lang="en-US" sz="1400" dirty="0" smtClean="0">
                <a:latin typeface="Segoe Print" panose="02000600000000000000" pitchFamily="2" charset="0"/>
              </a:rPr>
              <a:t>C</a:t>
            </a:r>
            <a:r>
              <a:rPr lang="en-US" sz="1400" baseline="-25000" dirty="0" smtClean="0">
                <a:latin typeface="Segoe Print" panose="02000600000000000000" pitchFamily="2" charset="0"/>
              </a:rPr>
              <a:t>gs</a:t>
            </a:r>
            <a:r>
              <a:rPr lang="en-US" sz="1400" dirty="0" smtClean="0">
                <a:latin typeface="Segoe Print" panose="02000600000000000000" pitchFamily="2" charset="0"/>
              </a:rPr>
              <a:t>+</a:t>
            </a:r>
            <a:r>
              <a:rPr lang="en-US" sz="1400" dirty="0" smtClean="0">
                <a:latin typeface="Symbol" panose="05050102010706020507" pitchFamily="18" charset="2"/>
              </a:rPr>
              <a:t>g</a:t>
            </a:r>
          </a:p>
          <a:p>
            <a:pPr algn="l"/>
            <a:r>
              <a:rPr lang="en-US" sz="1400" dirty="0" err="1">
                <a:latin typeface="Segoe Print" panose="02000600000000000000" pitchFamily="2" charset="0"/>
              </a:rPr>
              <a:t>E</a:t>
            </a:r>
            <a:r>
              <a:rPr lang="en-US" sz="1400" baseline="-25000" dirty="0" err="1">
                <a:latin typeface="Segoe Print" panose="02000600000000000000" pitchFamily="2" charset="0"/>
              </a:rPr>
              <a:t>r</a:t>
            </a:r>
            <a:r>
              <a:rPr lang="en-US" sz="1400" dirty="0">
                <a:latin typeface="Segoe Print" panose="02000600000000000000" pitchFamily="2" charset="0"/>
                <a:cs typeface="Times New Roman"/>
              </a:rPr>
              <a:t> = </a:t>
            </a:r>
            <a:r>
              <a:rPr lang="en-US" sz="1400" dirty="0" smtClean="0">
                <a:latin typeface="Segoe Print" panose="02000600000000000000" pitchFamily="2" charset="0"/>
                <a:cs typeface="Times New Roman"/>
              </a:rPr>
              <a:t>7.7</a:t>
            </a:r>
            <a:r>
              <a:rPr lang="en-US" sz="1400" dirty="0" smtClean="0">
                <a:latin typeface="Segoe Print" panose="02000600000000000000" pitchFamily="2" charset="0"/>
              </a:rPr>
              <a:t> MeV (287 </a:t>
            </a:r>
            <a:r>
              <a:rPr lang="en-US" sz="1400" dirty="0" err="1" smtClean="0">
                <a:latin typeface="Segoe Print" panose="02000600000000000000" pitchFamily="2" charset="0"/>
              </a:rPr>
              <a:t>keV</a:t>
            </a:r>
            <a:r>
              <a:rPr lang="en-US" sz="1400" dirty="0" smtClean="0">
                <a:latin typeface="Segoe Print" panose="02000600000000000000" pitchFamily="2" charset="0"/>
              </a:rPr>
              <a:t> above the 3</a:t>
            </a:r>
            <a:r>
              <a:rPr lang="el-GR" sz="1400" dirty="0" smtClean="0">
                <a:latin typeface="Segoe Print" panose="02000600000000000000" pitchFamily="2" charset="0"/>
              </a:rPr>
              <a:t>α</a:t>
            </a:r>
            <a:r>
              <a:rPr lang="en-US" sz="1400" dirty="0" smtClean="0">
                <a:latin typeface="Segoe Print" panose="02000600000000000000" pitchFamily="2" charset="0"/>
              </a:rPr>
              <a:t> threshold), </a:t>
            </a:r>
          </a:p>
          <a:p>
            <a:pPr algn="l"/>
            <a:r>
              <a:rPr lang="el-GR" sz="1400" dirty="0" smtClean="0">
                <a:latin typeface="Segoe Print" panose="02000600000000000000" pitchFamily="2" charset="0"/>
              </a:rPr>
              <a:t>Γ</a:t>
            </a:r>
            <a:r>
              <a:rPr lang="en-US" sz="1400" baseline="-25000" dirty="0" smtClean="0">
                <a:latin typeface="Segoe Print" panose="02000600000000000000" pitchFamily="2" charset="0"/>
              </a:rPr>
              <a:t>3</a:t>
            </a:r>
            <a:r>
              <a:rPr lang="el-GR" sz="1400" baseline="-25000" dirty="0" smtClean="0">
                <a:latin typeface="Segoe Print" panose="02000600000000000000" pitchFamily="2" charset="0"/>
              </a:rPr>
              <a:t>α</a:t>
            </a:r>
            <a:r>
              <a:rPr lang="en-US" sz="1400" baseline="-25000" dirty="0" smtClean="0">
                <a:latin typeface="Segoe Print" panose="02000600000000000000" pitchFamily="2" charset="0"/>
              </a:rPr>
              <a:t> </a:t>
            </a:r>
            <a:r>
              <a:rPr lang="en-US" sz="1400" dirty="0">
                <a:latin typeface="Segoe Print" panose="02000600000000000000" pitchFamily="2" charset="0"/>
              </a:rPr>
              <a:t>= </a:t>
            </a:r>
            <a:r>
              <a:rPr lang="en-US" sz="1400" dirty="0" smtClean="0">
                <a:latin typeface="Segoe Print" panose="02000600000000000000" pitchFamily="2" charset="0"/>
              </a:rPr>
              <a:t>8.9 eV, </a:t>
            </a:r>
            <a:r>
              <a:rPr lang="el-GR" sz="1400" dirty="0" smtClean="0">
                <a:latin typeface="Segoe Print" panose="02000600000000000000" pitchFamily="2" charset="0"/>
              </a:rPr>
              <a:t>Γ</a:t>
            </a:r>
            <a:r>
              <a:rPr lang="el-GR" sz="1400" baseline="-25000" dirty="0" smtClean="0">
                <a:latin typeface="Segoe Print" panose="02000600000000000000" pitchFamily="2" charset="0"/>
              </a:rPr>
              <a:t>γ</a:t>
            </a:r>
            <a:r>
              <a:rPr lang="en-US" sz="1400" baseline="-25000" dirty="0" smtClean="0">
                <a:latin typeface="Segoe Print" panose="02000600000000000000" pitchFamily="2" charset="0"/>
              </a:rPr>
              <a:t> </a:t>
            </a:r>
            <a:r>
              <a:rPr lang="en-US" sz="1400" dirty="0">
                <a:latin typeface="Segoe Print" panose="02000600000000000000" pitchFamily="2" charset="0"/>
              </a:rPr>
              <a:t>= </a:t>
            </a:r>
            <a:r>
              <a:rPr lang="en-US" sz="1400" dirty="0" smtClean="0">
                <a:latin typeface="Segoe Print" panose="02000600000000000000" pitchFamily="2" charset="0"/>
              </a:rPr>
              <a:t>3.6 </a:t>
            </a:r>
            <a:r>
              <a:rPr lang="en-US" sz="1400" dirty="0" err="1" smtClean="0">
                <a:latin typeface="Segoe Print" panose="02000600000000000000" pitchFamily="2" charset="0"/>
              </a:rPr>
              <a:t>meV</a:t>
            </a:r>
            <a:endParaRPr lang="en-US" sz="1400" dirty="0">
              <a:latin typeface="Segoe Print" panose="02000600000000000000" pitchFamily="2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293264" y="1379520"/>
            <a:ext cx="2635218" cy="1729225"/>
            <a:chOff x="2584936" y="3940181"/>
            <a:chExt cx="2635218" cy="1729225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2584936" y="3940181"/>
              <a:ext cx="2635218" cy="1729225"/>
              <a:chOff x="2797071" y="2234208"/>
              <a:chExt cx="2635218" cy="1729225"/>
            </a:xfrm>
          </p:grpSpPr>
          <p:pic>
            <p:nvPicPr>
              <p:cNvPr id="39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7071" y="2234208"/>
                <a:ext cx="2635218" cy="1729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3733175" y="2819200"/>
                <a:ext cx="3815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Symbol" panose="05050102010706020507" pitchFamily="18" charset="2"/>
                  </a:rPr>
                  <a:t>a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733175" y="3467272"/>
                <a:ext cx="3815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Symbol" panose="05050102010706020507" pitchFamily="18" charset="2"/>
                  </a:rPr>
                  <a:t>a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220846" y="3106782"/>
                <a:ext cx="3815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Symbol" panose="05050102010706020507" pitchFamily="18" charset="2"/>
                  </a:rPr>
                  <a:t>a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4642915" y="4525173"/>
              <a:ext cx="577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aseline="30000" dirty="0" smtClean="0">
                  <a:solidFill>
                    <a:schemeClr val="bg1"/>
                  </a:solidFill>
                </a:rPr>
                <a:t>12</a:t>
              </a:r>
              <a:r>
                <a:rPr lang="ru-RU" dirty="0" smtClean="0">
                  <a:solidFill>
                    <a:schemeClr val="bg1"/>
                  </a:solidFill>
                </a:rPr>
                <a:t>С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541104" y="3532366"/>
            <a:ext cx="6471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Segoe Print" panose="02000600000000000000" pitchFamily="2" charset="0"/>
              </a:rPr>
              <a:t>Neon-17 </a:t>
            </a:r>
            <a:r>
              <a:rPr lang="en-US" dirty="0">
                <a:latin typeface="Segoe Print" panose="02000600000000000000" pitchFamily="2" charset="0"/>
              </a:rPr>
              <a:t>&amp; </a:t>
            </a:r>
            <a:r>
              <a:rPr lang="en-US" dirty="0" smtClean="0">
                <a:latin typeface="Segoe Print" panose="02000600000000000000" pitchFamily="2" charset="0"/>
              </a:rPr>
              <a:t>by-path for </a:t>
            </a:r>
            <a:r>
              <a:rPr lang="en-US" baseline="30000" dirty="0" smtClean="0">
                <a:latin typeface="Segoe Print" panose="02000600000000000000" pitchFamily="2" charset="0"/>
              </a:rPr>
              <a:t>15</a:t>
            </a:r>
            <a:r>
              <a:rPr lang="en-US" dirty="0" smtClean="0">
                <a:latin typeface="Segoe Print" panose="02000600000000000000" pitchFamily="2" charset="0"/>
              </a:rPr>
              <a:t>O</a:t>
            </a:r>
            <a:endParaRPr lang="ru-RU" dirty="0">
              <a:latin typeface="Segoe Print" panose="02000600000000000000" pitchFamily="2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123383" y="4199894"/>
            <a:ext cx="4290639" cy="2077199"/>
            <a:chOff x="179512" y="4725144"/>
            <a:chExt cx="4290639" cy="2077199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755576" y="6165304"/>
              <a:ext cx="6612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598537" y="5877272"/>
              <a:ext cx="6612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598537" y="5733256"/>
              <a:ext cx="6612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598537" y="5517232"/>
              <a:ext cx="6612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2488922" y="6021288"/>
              <a:ext cx="6612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475484" y="5661248"/>
              <a:ext cx="6612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2475484" y="5445224"/>
              <a:ext cx="6612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2460705" y="5085184"/>
              <a:ext cx="6612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2475484" y="4941168"/>
              <a:ext cx="6612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>
              <a:off x="611560" y="6453336"/>
              <a:ext cx="280831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 flipV="1">
              <a:off x="611560" y="4725144"/>
              <a:ext cx="0" cy="1739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611560" y="6093296"/>
              <a:ext cx="720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616186" y="5373216"/>
              <a:ext cx="720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75494" y="5961617"/>
              <a:ext cx="216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</a:t>
              </a:r>
              <a:endParaRPr lang="ru-RU" sz="12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75494" y="5234437"/>
              <a:ext cx="216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</a:t>
              </a:r>
              <a:endParaRPr lang="ru-RU" sz="1200" dirty="0"/>
            </a:p>
          </p:txBody>
        </p:sp>
        <p:sp>
          <p:nvSpPr>
            <p:cNvPr id="36" name="TextBox 35"/>
            <p:cNvSpPr txBox="1"/>
            <p:nvPr/>
          </p:nvSpPr>
          <p:spPr>
            <a:xfrm rot="16200000">
              <a:off x="-48403" y="5006522"/>
              <a:ext cx="7328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E</a:t>
              </a:r>
              <a:r>
                <a:rPr lang="en-US" sz="1200" baseline="30000" dirty="0" smtClean="0"/>
                <a:t>*</a:t>
              </a:r>
              <a:r>
                <a:rPr lang="en-US" sz="1200" dirty="0" smtClean="0"/>
                <a:t>, MeV</a:t>
              </a:r>
              <a:endParaRPr lang="ru-RU" sz="12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43918" y="6525344"/>
              <a:ext cx="6597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aseline="30000" dirty="0" smtClean="0"/>
                <a:t>15</a:t>
              </a:r>
              <a:r>
                <a:rPr lang="en-US" sz="1200" dirty="0" smtClean="0"/>
                <a:t>O+2p</a:t>
              </a:r>
              <a:endParaRPr lang="ru-RU" sz="12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03296" y="6525344"/>
              <a:ext cx="6597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aseline="30000" dirty="0" smtClean="0"/>
                <a:t>16</a:t>
              </a:r>
              <a:r>
                <a:rPr lang="en-US" sz="1200" dirty="0" smtClean="0"/>
                <a:t>F+p</a:t>
              </a:r>
              <a:endParaRPr lang="ru-RU" sz="12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573750" y="6525344"/>
              <a:ext cx="6597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aseline="30000" dirty="0" smtClean="0"/>
                <a:t>17</a:t>
              </a:r>
              <a:r>
                <a:rPr lang="en-US" sz="1200" dirty="0" smtClean="0"/>
                <a:t>Ne</a:t>
              </a:r>
              <a:endParaRPr lang="ru-RU" sz="12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43566" y="5733975"/>
              <a:ext cx="6597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0</a:t>
              </a:r>
              <a:r>
                <a:rPr lang="en-US" sz="1100" baseline="30000" dirty="0" smtClean="0"/>
                <a:t>-</a:t>
              </a:r>
              <a:r>
                <a:rPr lang="en-US" sz="1100" dirty="0" smtClean="0"/>
                <a:t> 1.48</a:t>
              </a:r>
              <a:endParaRPr lang="ru-RU" sz="11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43566" y="5608279"/>
              <a:ext cx="6597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1</a:t>
              </a:r>
              <a:r>
                <a:rPr lang="en-US" sz="1100" baseline="30000" dirty="0" smtClean="0"/>
                <a:t>-</a:t>
              </a:r>
              <a:r>
                <a:rPr lang="en-US" sz="1100" dirty="0" smtClean="0"/>
                <a:t> 1.67</a:t>
              </a:r>
              <a:endParaRPr lang="ru-RU" sz="11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8807" y="5386427"/>
              <a:ext cx="6597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2</a:t>
              </a:r>
              <a:r>
                <a:rPr lang="en-US" sz="1100" baseline="30000" dirty="0" smtClean="0"/>
                <a:t>-</a:t>
              </a:r>
              <a:r>
                <a:rPr lang="en-US" sz="1100" dirty="0" smtClean="0"/>
                <a:t> 1.9</a:t>
              </a:r>
              <a:endParaRPr lang="ru-RU" sz="11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150186" y="5894516"/>
              <a:ext cx="70173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3/2</a:t>
              </a:r>
              <a:r>
                <a:rPr lang="en-US" sz="1100" baseline="30000" dirty="0" smtClean="0"/>
                <a:t>-</a:t>
              </a:r>
              <a:r>
                <a:rPr lang="en-US" sz="1100" dirty="0" smtClean="0"/>
                <a:t> 1.29</a:t>
              </a:r>
              <a:endParaRPr lang="ru-RU" sz="11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136748" y="5530443"/>
              <a:ext cx="70173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5/2</a:t>
              </a:r>
              <a:r>
                <a:rPr lang="en-US" sz="1100" baseline="30000" dirty="0" smtClean="0"/>
                <a:t>-</a:t>
              </a:r>
              <a:r>
                <a:rPr lang="en-US" sz="1100" dirty="0" smtClean="0"/>
                <a:t> 1.76</a:t>
              </a:r>
              <a:endParaRPr lang="ru-RU" sz="11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136748" y="5314419"/>
              <a:ext cx="7151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1/2</a:t>
              </a:r>
              <a:r>
                <a:rPr lang="en-US" sz="1100" baseline="30000" dirty="0" smtClean="0"/>
                <a:t>+</a:t>
              </a:r>
              <a:r>
                <a:rPr lang="en-US" sz="1100" dirty="0" smtClean="0"/>
                <a:t> 1.92</a:t>
              </a:r>
              <a:endParaRPr lang="ru-RU" sz="11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121968" y="4954379"/>
              <a:ext cx="72995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5/2</a:t>
              </a:r>
              <a:r>
                <a:rPr lang="en-US" sz="1100" baseline="30000" dirty="0" smtClean="0"/>
                <a:t>+</a:t>
              </a:r>
              <a:r>
                <a:rPr lang="en-US" sz="1100" dirty="0" smtClean="0"/>
                <a:t> 2.65</a:t>
              </a:r>
              <a:endParaRPr lang="ru-RU" sz="11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122639" y="4810363"/>
              <a:ext cx="72995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7/2- 2.99</a:t>
              </a:r>
              <a:endParaRPr lang="ru-RU" sz="11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740200" y="5601673"/>
              <a:ext cx="72995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1.48</a:t>
              </a:r>
              <a:endParaRPr lang="ru-RU" sz="1100" dirty="0">
                <a:solidFill>
                  <a:srgbClr val="FF00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740199" y="6034499"/>
              <a:ext cx="72995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0.94</a:t>
              </a:r>
              <a:endParaRPr lang="ru-RU" sz="1100" dirty="0">
                <a:solidFill>
                  <a:srgbClr val="FF0000"/>
                </a:solidFill>
              </a:endParaRPr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>
              <a:off x="2250847" y="5732478"/>
              <a:ext cx="1489353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1416840" y="6165304"/>
              <a:ext cx="2332786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2454578" y="6107811"/>
              <a:ext cx="9652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2p-thershold</a:t>
              </a:r>
              <a:endParaRPr lang="ru-RU" sz="1100" dirty="0">
                <a:solidFill>
                  <a:srgbClr val="FF00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488922" y="5664646"/>
              <a:ext cx="9652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p-</a:t>
              </a:r>
              <a:r>
                <a:rPr lang="en-US" sz="1100" dirty="0" err="1" smtClean="0">
                  <a:solidFill>
                    <a:srgbClr val="FF0000"/>
                  </a:solidFill>
                </a:rPr>
                <a:t>thershold</a:t>
              </a:r>
              <a:endParaRPr lang="ru-RU" sz="1100" dirty="0">
                <a:solidFill>
                  <a:srgbClr val="FF0000"/>
                </a:solidFill>
              </a:endParaRPr>
            </a:p>
          </p:txBody>
        </p:sp>
        <p:cxnSp>
          <p:nvCxnSpPr>
            <p:cNvPr id="58" name="Прямая со стрелкой 57"/>
            <p:cNvCxnSpPr/>
            <p:nvPr/>
          </p:nvCxnSpPr>
          <p:spPr>
            <a:xfrm flipH="1">
              <a:off x="1403648" y="6021288"/>
              <a:ext cx="1085274" cy="144016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/>
            <p:cNvCxnSpPr/>
            <p:nvPr/>
          </p:nvCxnSpPr>
          <p:spPr>
            <a:xfrm flipH="1">
              <a:off x="2259801" y="5660470"/>
              <a:ext cx="215683" cy="216802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60"/>
            <p:cNvCxnSpPr/>
            <p:nvPr/>
          </p:nvCxnSpPr>
          <p:spPr>
            <a:xfrm flipH="1">
              <a:off x="2259801" y="5445224"/>
              <a:ext cx="215997" cy="43204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 стрелкой 62"/>
            <p:cNvCxnSpPr/>
            <p:nvPr/>
          </p:nvCxnSpPr>
          <p:spPr>
            <a:xfrm flipH="1">
              <a:off x="1416840" y="5875873"/>
              <a:ext cx="181697" cy="289431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1632094" y="5895999"/>
              <a:ext cx="3836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2p</a:t>
              </a:r>
              <a:endParaRPr lang="ru-RU" sz="12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247548" y="5684618"/>
              <a:ext cx="3836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p</a:t>
              </a:r>
              <a:endParaRPr lang="ru-RU" sz="12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208137" y="5437529"/>
              <a:ext cx="3836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p</a:t>
              </a:r>
              <a:endParaRPr lang="ru-RU" sz="12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307926" y="5857085"/>
              <a:ext cx="3836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p</a:t>
              </a:r>
              <a:endParaRPr lang="ru-RU" sz="1200" dirty="0"/>
            </a:p>
          </p:txBody>
        </p:sp>
      </p:grpSp>
      <p:sp>
        <p:nvSpPr>
          <p:cNvPr id="70" name="AutoShape 2" descr="Презентация на тему: р-р-цик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272" y="4223935"/>
            <a:ext cx="3512241" cy="222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3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 стрелкой 6"/>
          <p:cNvCxnSpPr/>
          <p:nvPr/>
        </p:nvCxnSpPr>
        <p:spPr>
          <a:xfrm flipV="1">
            <a:off x="1272439" y="613105"/>
            <a:ext cx="0" cy="1440160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272439" y="2053265"/>
            <a:ext cx="2880320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416455" y="1693225"/>
            <a:ext cx="874415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290870" y="1117161"/>
            <a:ext cx="0" cy="57606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280551" y="1131672"/>
            <a:ext cx="115212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35826" y="61310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 + n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435020" y="619093"/>
            <a:ext cx="997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 + n + n</a:t>
            </a:r>
            <a:endParaRPr lang="ru-RU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1983898" y="769350"/>
            <a:ext cx="432048" cy="7200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844447" y="602261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900730" y="2053265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ru-RU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4759164" y="607117"/>
            <a:ext cx="0" cy="1440160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4529194" y="2047277"/>
            <a:ext cx="3110290" cy="5988"/>
          </a:xfrm>
          <a:prstGeom prst="straightConnector1">
            <a:avLst/>
          </a:prstGeom>
          <a:ln w="25400">
            <a:solidFill>
              <a:srgbClr val="C0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903180" y="1687237"/>
            <a:ext cx="874415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5777595" y="1111173"/>
            <a:ext cx="0" cy="57606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767276" y="1125684"/>
            <a:ext cx="115212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915074" y="641973"/>
            <a:ext cx="820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 + n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6084340" y="641973"/>
            <a:ext cx="101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 +n + n</a:t>
            </a:r>
            <a:endParaRPr lang="ru-RU" dirty="0"/>
          </a:p>
        </p:txBody>
      </p:sp>
      <p:sp>
        <p:nvSpPr>
          <p:cNvPr id="32" name="Стрелка вправо 31"/>
          <p:cNvSpPr/>
          <p:nvPr/>
        </p:nvSpPr>
        <p:spPr>
          <a:xfrm rot="10800000">
            <a:off x="5586405" y="790635"/>
            <a:ext cx="432048" cy="72008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4331172" y="596273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7387455" y="2047277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268" y="5057278"/>
            <a:ext cx="2748273" cy="129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01234" y="1251304"/>
            <a:ext cx="1242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Q = +2.2 MeV</a:t>
            </a:r>
            <a:endParaRPr lang="ru-RU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2290870" y="1251304"/>
            <a:ext cx="1242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Q = -2.2 MeV</a:t>
            </a:r>
            <a:endParaRPr 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335825" y="2750614"/>
                <a:ext cx="1248739" cy="356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ru-RU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𝑣</m:t>
                      </m:r>
                      <m:sSub>
                        <m:sSubPr>
                          <m:ctrlPr>
                            <a:rPr lang="ru-RU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825" y="2750614"/>
                <a:ext cx="1248739" cy="35644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582159" y="2695751"/>
                <a:ext cx="2669192" cy="4024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ru-RU" sz="1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1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1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1400" i="1">
                            <a:latin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ru-RU" sz="14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  <m:sup>
                        <m:r>
                          <a:rPr lang="ru-RU" sz="1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400" b="0" i="0" smtClean="0">
                        <a:latin typeface="Cambria Math"/>
                      </a:rPr>
                      <m:t>;(</m:t>
                    </m:r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14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>
                          <a:rPr lang="ru-RU" sz="1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 smtClean="0"/>
                  <a:t>)</a:t>
                </a:r>
                <a:endParaRPr lang="ru-RU" sz="14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159" y="2695751"/>
                <a:ext cx="2669192" cy="402482"/>
              </a:xfrm>
              <a:prstGeom prst="rect">
                <a:avLst/>
              </a:prstGeom>
              <a:blipFill rotWithShape="1">
                <a:blip r:embed="rId5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510959" y="3038900"/>
                <a:ext cx="1644937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ru-RU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ru-RU" sz="14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ru-RU" sz="14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ru-RU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1400" i="1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ru-RU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ru-RU" sz="14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ru-RU" sz="1400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  <m:sup>
                          <m:r>
                            <a:rPr lang="ru-RU" sz="1400" i="1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ru-RU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ru-RU" sz="1400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959" y="3038900"/>
                <a:ext cx="1644937" cy="495649"/>
              </a:xfrm>
              <a:prstGeom prst="rect">
                <a:avLst/>
              </a:prstGeom>
              <a:blipFill rotWithShape="1"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455928" y="3429000"/>
                <a:ext cx="2560188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ru-RU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ru-RU" sz="1400" i="1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ru-RU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ru-RU" sz="1400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𝑣</m:t>
                      </m:r>
                      <m:r>
                        <a:rPr lang="en-US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1400" i="1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ru-RU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ru-RU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ru-RU" sz="14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ru-RU" sz="1400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  <m:sup>
                          <m:r>
                            <a:rPr lang="ru-RU" sz="1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𝑣</m:t>
                      </m:r>
                      <m:sSub>
                        <m:sSubPr>
                          <m:ctrlPr>
                            <a:rPr lang="ru-RU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928" y="3429000"/>
                <a:ext cx="2560188" cy="49564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40491" y="2231943"/>
                <a:ext cx="3331509" cy="539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/>
                  <a:t>Скорость </a:t>
                </a:r>
                <a:r>
                  <a:rPr lang="ru-RU" sz="1400" dirty="0" err="1" smtClean="0"/>
                  <a:t>двутельной</a:t>
                </a:r>
                <a:r>
                  <a:rPr lang="ru-RU" sz="1400" dirty="0" smtClean="0"/>
                  <a:t> реакции</a:t>
                </a:r>
              </a:p>
              <a:p>
                <a:r>
                  <a:rPr lang="en-US" sz="1400" dirty="0" smtClean="0"/>
                  <a:t>[</a:t>
                </a:r>
                <a:r>
                  <a:rPr lang="ru-RU" sz="1400" dirty="0" smtClean="0"/>
                  <a:t>(толщина мишени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1400" dirty="0" smtClean="0"/>
                  <a:t>) Х (поток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𝑣</m:t>
                    </m:r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ru-RU" sz="1400" dirty="0" smtClean="0"/>
                  <a:t>)</a:t>
                </a:r>
                <a:r>
                  <a:rPr lang="en-US" sz="1400" dirty="0" smtClean="0"/>
                  <a:t>]:</a:t>
                </a:r>
                <a:r>
                  <a:rPr lang="ru-RU" sz="1400" dirty="0" smtClean="0"/>
                  <a:t> </a:t>
                </a:r>
                <a:endParaRPr lang="ru-RU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91" y="2231943"/>
                <a:ext cx="3331509" cy="539828"/>
              </a:xfrm>
              <a:prstGeom prst="rect">
                <a:avLst/>
              </a:prstGeom>
              <a:blipFill rotWithShape="1">
                <a:blip r:embed="rId8"/>
                <a:stretch>
                  <a:fillRect l="-366" t="-1124" b="-78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555065" y="2210610"/>
                <a:ext cx="3331509" cy="539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/>
                  <a:t>Скорость </a:t>
                </a:r>
                <a:r>
                  <a:rPr lang="ru-RU" sz="1400" dirty="0" err="1" smtClean="0"/>
                  <a:t>трехтельной</a:t>
                </a:r>
                <a:r>
                  <a:rPr lang="ru-RU" sz="1400" dirty="0" smtClean="0"/>
                  <a:t> реакции</a:t>
                </a:r>
              </a:p>
              <a:p>
                <a:r>
                  <a:rPr lang="en-US" sz="1400" dirty="0"/>
                  <a:t>[</a:t>
                </a:r>
                <a:r>
                  <a:rPr lang="ru-RU" sz="1400" dirty="0"/>
                  <a:t>(толщина мишени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sz="1400" dirty="0"/>
                  <a:t>) Х (поток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𝑣</m:t>
                    </m:r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ru-RU" sz="1400" dirty="0"/>
                  <a:t>)</a:t>
                </a:r>
                <a:r>
                  <a:rPr lang="en-US" sz="1400" dirty="0" smtClean="0"/>
                  <a:t>]:</a:t>
                </a:r>
                <a:r>
                  <a:rPr lang="ru-RU" sz="1400" dirty="0" smtClean="0"/>
                  <a:t> </a:t>
                </a:r>
                <a:endParaRPr lang="ru-RU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065" y="2210610"/>
                <a:ext cx="3331509" cy="539828"/>
              </a:xfrm>
              <a:prstGeom prst="rect">
                <a:avLst/>
              </a:prstGeom>
              <a:blipFill rotWithShape="1">
                <a:blip r:embed="rId9"/>
                <a:stretch>
                  <a:fillRect l="-366" t="-1136" b="-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4555065" y="4005064"/>
                <a:ext cx="3240952" cy="5322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ru-RU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1400" i="1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ru-RU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ru-RU" sz="14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ru-RU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ru-RU" sz="14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f>
                        <m:fPr>
                          <m:ctrlPr>
                            <a:rPr lang="ru-RU" sz="1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r>
                        <a:rPr lang="ru-RU" sz="1400" i="1">
                          <a:latin typeface="Cambria Math"/>
                        </a:rPr>
                        <m:t>⁓</m:t>
                      </m:r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r>
                        <a:rPr lang="ru-RU" sz="1400" i="1">
                          <a:latin typeface="Cambria Math"/>
                        </a:rPr>
                        <m:t>3⋅</m:t>
                      </m:r>
                      <m:sSup>
                        <m:sSupPr>
                          <m:ctrlPr>
                            <a:rPr lang="ru-RU" sz="1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1400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sz="1400" i="1">
                              <a:latin typeface="Cambria Math"/>
                            </a:rPr>
                            <m:t>−13</m:t>
                          </m:r>
                        </m:sup>
                      </m:sSup>
                      <m:sSub>
                        <m:sSubPr>
                          <m:ctrlPr>
                            <a:rPr lang="ru-RU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ru-RU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</a:rPr>
                            <m:t>𝑔</m:t>
                          </m:r>
                          <m:r>
                            <a:rPr lang="en-US" sz="1400" i="1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ru-RU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ru-RU" sz="1400" i="1">
                                  <a:latin typeface="Cambria Math"/>
                                </a:rPr>
                                <m:t>−3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ru-RU" sz="1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065" y="4005064"/>
                <a:ext cx="3240952" cy="53226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6794597" y="4639505"/>
                <a:ext cx="170777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 smtClean="0">
                          <a:latin typeface="Cambria Math"/>
                        </a:rPr>
                        <m:t>𝑝</m:t>
                      </m:r>
                      <m:r>
                        <a:rPr lang="ru-RU" sz="1400" i="1" smtClean="0">
                          <a:latin typeface="Cambria Math"/>
                        </a:rPr>
                        <m:t>+</m:t>
                      </m:r>
                      <m:r>
                        <a:rPr lang="ru-RU" sz="1400" i="1" smtClean="0">
                          <a:latin typeface="Cambria Math"/>
                        </a:rPr>
                        <m:t>𝑝</m:t>
                      </m:r>
                      <m:r>
                        <a:rPr lang="ru-RU" sz="1400" i="1" smtClean="0">
                          <a:latin typeface="Cambria Math"/>
                        </a:rPr>
                        <m:t>→</m:t>
                      </m:r>
                      <m:r>
                        <a:rPr lang="ru-RU" sz="1400" i="1" smtClean="0">
                          <a:latin typeface="Cambria Math"/>
                        </a:rPr>
                        <m:t>𝑑</m:t>
                      </m:r>
                      <m:r>
                        <a:rPr lang="ru-RU" sz="140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1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ru-RU" sz="1400" i="1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ru-RU" sz="1400" i="1">
                          <a:latin typeface="Cambria Math"/>
                        </a:rPr>
                        <m:t>+</m:t>
                      </m:r>
                      <m:r>
                        <a:rPr lang="ru-RU" sz="1400" i="1">
                          <a:latin typeface="Cambria Math"/>
                        </a:rPr>
                        <m:t>𝜈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597" y="4639505"/>
                <a:ext cx="1707775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6794597" y="5167049"/>
                <a:ext cx="162659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>
                          <a:latin typeface="Cambria Math"/>
                        </a:rPr>
                        <m:t>𝑝</m:t>
                      </m:r>
                      <m:r>
                        <a:rPr lang="ru-RU" sz="1400" i="1">
                          <a:latin typeface="Cambria Math"/>
                        </a:rPr>
                        <m:t>+</m:t>
                      </m:r>
                      <m:r>
                        <a:rPr lang="ru-RU" sz="1400" i="1">
                          <a:latin typeface="Cambria Math"/>
                        </a:rPr>
                        <m:t>𝑝</m:t>
                      </m:r>
                      <m:r>
                        <a:rPr lang="ru-RU" sz="1400" i="1">
                          <a:latin typeface="Cambria Math"/>
                        </a:rPr>
                        <m:t>+</m:t>
                      </m:r>
                      <m:r>
                        <a:rPr lang="ru-RU" sz="1400" i="1">
                          <a:latin typeface="Cambria Math"/>
                        </a:rPr>
                        <m:t>𝑛</m:t>
                      </m:r>
                      <m:r>
                        <a:rPr lang="ru-RU" sz="1400" i="1">
                          <a:latin typeface="Cambria Math"/>
                        </a:rPr>
                        <m:t>→</m:t>
                      </m:r>
                      <m:r>
                        <a:rPr lang="ru-RU" sz="1400" i="1">
                          <a:latin typeface="Cambria Math"/>
                        </a:rPr>
                        <m:t>𝑑</m:t>
                      </m:r>
                      <m:r>
                        <a:rPr lang="ru-RU" sz="1400" i="1">
                          <a:latin typeface="Cambria Math"/>
                        </a:rPr>
                        <m:t>+</m:t>
                      </m:r>
                      <m:r>
                        <a:rPr lang="ru-RU" sz="14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597" y="5167049"/>
                <a:ext cx="1626599" cy="307777"/>
              </a:xfrm>
              <a:prstGeom prst="rect">
                <a:avLst/>
              </a:prstGeom>
              <a:blipFill rotWithShape="1">
                <a:blip r:embed="rId12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828141" y="4863959"/>
            <a:ext cx="1300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latin typeface="Calibri"/>
                <a:cs typeface="Calibri"/>
              </a:rPr>
              <a:t>σ</a:t>
            </a:r>
            <a:r>
              <a:rPr lang="el-GR" sz="1400" dirty="0" smtClean="0">
                <a:latin typeface="Times New Roman"/>
                <a:cs typeface="Times New Roman"/>
              </a:rPr>
              <a:t>⁓</a:t>
            </a:r>
            <a:r>
              <a:rPr lang="en-US" sz="1400" dirty="0" smtClean="0"/>
              <a:t>10</a:t>
            </a:r>
            <a:r>
              <a:rPr lang="en-US" sz="1400" baseline="30000" dirty="0" smtClean="0"/>
              <a:t>-47</a:t>
            </a:r>
            <a:r>
              <a:rPr lang="en-US" sz="1400" dirty="0" smtClean="0"/>
              <a:t> cm</a:t>
            </a:r>
            <a:r>
              <a:rPr lang="en-US" sz="1400" baseline="30000" dirty="0" smtClean="0"/>
              <a:t>-2</a:t>
            </a:r>
            <a:endParaRPr lang="ru-RU" sz="1400" baseline="30000" dirty="0"/>
          </a:p>
        </p:txBody>
      </p:sp>
      <p:sp>
        <p:nvSpPr>
          <p:cNvPr id="40" name="TextBox 39"/>
          <p:cNvSpPr txBox="1"/>
          <p:nvPr/>
        </p:nvSpPr>
        <p:spPr>
          <a:xfrm>
            <a:off x="6825650" y="5396750"/>
            <a:ext cx="1300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latin typeface="Calibri"/>
                <a:cs typeface="Calibri"/>
              </a:rPr>
              <a:t>σ</a:t>
            </a:r>
            <a:r>
              <a:rPr lang="el-GR" sz="1400" dirty="0" smtClean="0">
                <a:latin typeface="Times New Roman"/>
                <a:cs typeface="Times New Roman"/>
              </a:rPr>
              <a:t>⁓</a:t>
            </a:r>
            <a:r>
              <a:rPr lang="en-US" sz="1400" dirty="0" smtClean="0"/>
              <a:t>10</a:t>
            </a:r>
            <a:r>
              <a:rPr lang="en-US" sz="1400" baseline="30000" dirty="0" smtClean="0"/>
              <a:t>-26</a:t>
            </a:r>
            <a:r>
              <a:rPr lang="en-US" sz="1400" dirty="0" smtClean="0"/>
              <a:t> cm</a:t>
            </a:r>
            <a:r>
              <a:rPr lang="en-US" sz="1400" baseline="30000" dirty="0" smtClean="0"/>
              <a:t>-2</a:t>
            </a:r>
            <a:endParaRPr lang="ru-RU" sz="1400" baseline="30000" dirty="0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01" y="3418955"/>
            <a:ext cx="4158778" cy="253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8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64264" y="4004794"/>
            <a:ext cx="6561757" cy="1721396"/>
            <a:chOff x="899592" y="764704"/>
            <a:chExt cx="6561757" cy="1721396"/>
          </a:xfrm>
        </p:grpSpPr>
        <p:sp>
          <p:nvSpPr>
            <p:cNvPr id="7" name="Овал 6"/>
            <p:cNvSpPr/>
            <p:nvPr/>
          </p:nvSpPr>
          <p:spPr>
            <a:xfrm>
              <a:off x="1222723" y="1222040"/>
              <a:ext cx="288032" cy="28803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1195911" y="1588307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1473846" y="1580964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2345704" y="1120477"/>
              <a:ext cx="288032" cy="28803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390697" y="1646895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632667" y="1646895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970695" y="1114028"/>
              <a:ext cx="792088" cy="792088"/>
            </a:xfrm>
            <a:prstGeom prst="ellipse">
              <a:avLst/>
            </a:prstGeom>
            <a:solidFill>
              <a:srgbClr val="C00000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4401319" y="1510072"/>
              <a:ext cx="360040" cy="36004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ятно 2 14"/>
            <p:cNvSpPr/>
            <p:nvPr/>
          </p:nvSpPr>
          <p:spPr>
            <a:xfrm>
              <a:off x="3203848" y="1349110"/>
              <a:ext cx="724225" cy="852398"/>
            </a:xfrm>
            <a:prstGeom prst="irregularSeal2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1835696" y="1510072"/>
              <a:ext cx="47739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2586554" y="1264493"/>
              <a:ext cx="3857654" cy="249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>
              <a:stCxn id="12" idx="6"/>
            </p:cNvCxnSpPr>
            <p:nvPr/>
          </p:nvCxnSpPr>
          <p:spPr>
            <a:xfrm>
              <a:off x="2776683" y="1718903"/>
              <a:ext cx="789277" cy="1569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>
              <a:stCxn id="14" idx="2"/>
            </p:cNvCxnSpPr>
            <p:nvPr/>
          </p:nvCxnSpPr>
          <p:spPr>
            <a:xfrm flipH="1">
              <a:off x="3565960" y="1690092"/>
              <a:ext cx="835359" cy="4450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>
              <a:off x="3793232" y="1851554"/>
              <a:ext cx="2125272" cy="357547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 flipV="1">
              <a:off x="3793232" y="1385510"/>
              <a:ext cx="474174" cy="223089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899592" y="764704"/>
              <a:ext cx="611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aseline="30000" dirty="0" smtClean="0"/>
                <a:t>6</a:t>
              </a:r>
              <a:r>
                <a:rPr lang="en-US" dirty="0" smtClean="0"/>
                <a:t>He</a:t>
              </a:r>
              <a:endParaRPr lang="ru-RU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86554" y="900144"/>
              <a:ext cx="48657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α</a:t>
              </a:r>
              <a:r>
                <a:rPr lang="en-US" dirty="0" smtClean="0"/>
                <a:t> </a:t>
              </a:r>
              <a:r>
                <a:rPr lang="ru-RU" dirty="0" err="1" smtClean="0"/>
                <a:t>спектатор</a:t>
              </a:r>
              <a:r>
                <a:rPr lang="en-US" dirty="0" smtClean="0"/>
                <a:t>, </a:t>
              </a:r>
              <a:r>
                <a:rPr lang="ru-RU" dirty="0" smtClean="0"/>
                <a:t>не участвует во взаимодействии</a:t>
              </a:r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70695" y="1421579"/>
              <a:ext cx="3231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</a:t>
              </a:r>
              <a:endParaRPr lang="ru-RU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45854" y="1356281"/>
              <a:ext cx="3231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</a:t>
              </a:r>
              <a:endParaRPr lang="ru-RU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11674" y="1149055"/>
              <a:ext cx="6111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/>
                <a:t>α</a:t>
              </a:r>
              <a:endParaRPr lang="ru-RU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94302" y="1423933"/>
              <a:ext cx="2352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Мишенное ядро</a:t>
              </a:r>
              <a:r>
                <a:rPr lang="en-US" dirty="0"/>
                <a:t> (</a:t>
              </a:r>
              <a:r>
                <a:rPr lang="en-US" baseline="30000" dirty="0"/>
                <a:t>3</a:t>
              </a:r>
              <a:r>
                <a:rPr lang="en-US" dirty="0"/>
                <a:t>He</a:t>
              </a:r>
              <a:r>
                <a:rPr lang="en-US" dirty="0" smtClean="0"/>
                <a:t>)</a:t>
              </a:r>
              <a:endParaRPr lang="ru-RU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27067" y="1839769"/>
              <a:ext cx="20342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Продукты реакции</a:t>
              </a:r>
            </a:p>
            <a:p>
              <a:r>
                <a:rPr lang="en-US" dirty="0" smtClean="0">
                  <a:solidFill>
                    <a:srgbClr val="C00000"/>
                  </a:solidFill>
                </a:rPr>
                <a:t>n+n+</a:t>
              </a:r>
              <a:r>
                <a:rPr lang="en-US" baseline="30000" dirty="0" smtClean="0">
                  <a:solidFill>
                    <a:srgbClr val="C00000"/>
                  </a:solidFill>
                </a:rPr>
                <a:t>3</a:t>
              </a:r>
              <a:r>
                <a:rPr lang="en-US" dirty="0" smtClean="0">
                  <a:solidFill>
                    <a:srgbClr val="C00000"/>
                  </a:solidFill>
                </a:rPr>
                <a:t>He</a:t>
              </a:r>
              <a:r>
                <a:rPr lang="en-US" dirty="0" smtClean="0">
                  <a:solidFill>
                    <a:srgbClr val="C00000"/>
                  </a:solidFill>
                  <a:latin typeface="Calibri"/>
                  <a:cs typeface="Calibri"/>
                </a:rPr>
                <a:t>→</a:t>
              </a:r>
              <a:r>
                <a:rPr lang="el-GR" dirty="0" smtClean="0">
                  <a:solidFill>
                    <a:srgbClr val="C00000"/>
                  </a:solidFill>
                  <a:latin typeface="Calibri"/>
                  <a:cs typeface="Calibri"/>
                </a:rPr>
                <a:t>α</a:t>
              </a:r>
              <a:r>
                <a:rPr lang="en-US" dirty="0" smtClean="0">
                  <a:solidFill>
                    <a:srgbClr val="C00000"/>
                  </a:solidFill>
                  <a:latin typeface="Calibri"/>
                  <a:cs typeface="Calibri"/>
                </a:rPr>
                <a:t>+n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13204">
              <a:off x="2353508" y="1468583"/>
              <a:ext cx="408433" cy="109728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680010" y="1839769"/>
              <a:ext cx="17604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Виртуальные нейтроны</a:t>
              </a:r>
              <a:endParaRPr lang="ru-RU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264264" y="1463443"/>
            <a:ext cx="6669068" cy="1789416"/>
            <a:chOff x="899592" y="764704"/>
            <a:chExt cx="6669068" cy="1789416"/>
          </a:xfrm>
        </p:grpSpPr>
        <p:sp>
          <p:nvSpPr>
            <p:cNvPr id="32" name="Овал 31"/>
            <p:cNvSpPr/>
            <p:nvPr/>
          </p:nvSpPr>
          <p:spPr>
            <a:xfrm>
              <a:off x="1222723" y="1222040"/>
              <a:ext cx="288032" cy="28803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1195911" y="1588307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473846" y="1580964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970695" y="1114028"/>
              <a:ext cx="792088" cy="792088"/>
            </a:xfrm>
            <a:prstGeom prst="ellipse">
              <a:avLst/>
            </a:prstGeom>
            <a:solidFill>
              <a:srgbClr val="C00000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4401319" y="1510072"/>
              <a:ext cx="360040" cy="36004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ятно 2 39"/>
            <p:cNvSpPr/>
            <p:nvPr/>
          </p:nvSpPr>
          <p:spPr>
            <a:xfrm>
              <a:off x="3203848" y="1349110"/>
              <a:ext cx="724225" cy="852398"/>
            </a:xfrm>
            <a:prstGeom prst="irregularSeal2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 стрелкой 40"/>
            <p:cNvCxnSpPr/>
            <p:nvPr/>
          </p:nvCxnSpPr>
          <p:spPr>
            <a:xfrm>
              <a:off x="1835696" y="1510072"/>
              <a:ext cx="47739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/>
            <p:nvPr/>
          </p:nvCxnSpPr>
          <p:spPr>
            <a:xfrm>
              <a:off x="2586554" y="1264493"/>
              <a:ext cx="3857654" cy="249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 flipV="1">
              <a:off x="2651153" y="1851554"/>
              <a:ext cx="849303" cy="185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>
              <a:stCxn id="39" idx="2"/>
            </p:cNvCxnSpPr>
            <p:nvPr/>
          </p:nvCxnSpPr>
          <p:spPr>
            <a:xfrm flipH="1">
              <a:off x="3500456" y="1690092"/>
              <a:ext cx="900863" cy="1457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>
              <a:off x="3793232" y="1851554"/>
              <a:ext cx="2125272" cy="357547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 flipV="1">
              <a:off x="3793232" y="1385510"/>
              <a:ext cx="474174" cy="223089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899592" y="764704"/>
              <a:ext cx="611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aseline="30000" dirty="0" smtClean="0"/>
                <a:t>6</a:t>
              </a:r>
              <a:r>
                <a:rPr lang="en-US" dirty="0" smtClean="0"/>
                <a:t>He</a:t>
              </a:r>
              <a:endParaRPr lang="ru-RU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586554" y="900144"/>
              <a:ext cx="48657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2</a:t>
              </a:r>
              <a:r>
                <a:rPr lang="en-US" dirty="0" smtClean="0"/>
                <a:t>n </a:t>
              </a:r>
              <a:r>
                <a:rPr lang="ru-RU" dirty="0" err="1" smtClean="0"/>
                <a:t>спектатор</a:t>
              </a:r>
              <a:r>
                <a:rPr lang="en-US" dirty="0" smtClean="0"/>
                <a:t>, </a:t>
              </a:r>
              <a:r>
                <a:rPr lang="ru-RU" dirty="0" smtClean="0"/>
                <a:t>не участвует во взаимодействии</a:t>
              </a:r>
              <a:endParaRPr lang="ru-RU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70695" y="1421579"/>
              <a:ext cx="3231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</a:t>
              </a:r>
              <a:endParaRPr lang="ru-RU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545854" y="1356281"/>
              <a:ext cx="3231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</a:t>
              </a:r>
              <a:endParaRPr lang="ru-RU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211674" y="1149055"/>
              <a:ext cx="6111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/>
                <a:t>α</a:t>
              </a:r>
              <a:endParaRPr lang="ru-RU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694302" y="1423933"/>
              <a:ext cx="2352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Мишенное ядро</a:t>
              </a:r>
              <a:r>
                <a:rPr lang="en-US" dirty="0" smtClean="0"/>
                <a:t> (</a:t>
              </a:r>
              <a:r>
                <a:rPr lang="en-US" baseline="30000" dirty="0" smtClean="0"/>
                <a:t>3</a:t>
              </a:r>
              <a:r>
                <a:rPr lang="en-US" dirty="0" smtClean="0"/>
                <a:t>He)</a:t>
              </a:r>
              <a:endParaRPr lang="ru-RU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534378" y="1907789"/>
              <a:ext cx="20342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Продукты реакции</a:t>
              </a:r>
            </a:p>
            <a:p>
              <a:r>
                <a:rPr lang="el-GR" dirty="0">
                  <a:solidFill>
                    <a:srgbClr val="C00000"/>
                  </a:solidFill>
                  <a:cs typeface="Calibri"/>
                </a:rPr>
                <a:t>α </a:t>
              </a:r>
              <a:r>
                <a:rPr lang="en-US" dirty="0" smtClean="0">
                  <a:solidFill>
                    <a:srgbClr val="C00000"/>
                  </a:solidFill>
                </a:rPr>
                <a:t>+</a:t>
              </a:r>
              <a:r>
                <a:rPr lang="en-US" baseline="30000" dirty="0" smtClean="0">
                  <a:solidFill>
                    <a:srgbClr val="C00000"/>
                  </a:solidFill>
                </a:rPr>
                <a:t>3</a:t>
              </a:r>
              <a:r>
                <a:rPr lang="en-US" dirty="0" smtClean="0">
                  <a:solidFill>
                    <a:srgbClr val="C00000"/>
                  </a:solidFill>
                </a:rPr>
                <a:t>He</a:t>
              </a:r>
              <a:r>
                <a:rPr lang="en-US" dirty="0" smtClean="0">
                  <a:solidFill>
                    <a:srgbClr val="C00000"/>
                  </a:solidFill>
                  <a:latin typeface="Calibri"/>
                  <a:cs typeface="Calibri"/>
                </a:rPr>
                <a:t>→</a:t>
              </a:r>
              <a:r>
                <a:rPr lang="el-GR" dirty="0" smtClean="0">
                  <a:solidFill>
                    <a:srgbClr val="C00000"/>
                  </a:solidFill>
                  <a:latin typeface="Calibri"/>
                  <a:cs typeface="Calibri"/>
                </a:rPr>
                <a:t>α</a:t>
              </a:r>
              <a:r>
                <a:rPr lang="en-US" dirty="0" smtClean="0">
                  <a:solidFill>
                    <a:srgbClr val="C00000"/>
                  </a:solidFill>
                  <a:latin typeface="Calibri"/>
                  <a:cs typeface="Calibri"/>
                </a:rPr>
                <a:t>+</a:t>
              </a:r>
              <a:r>
                <a:rPr lang="en-US" baseline="30000" dirty="0">
                  <a:solidFill>
                    <a:srgbClr val="C00000"/>
                  </a:solidFill>
                </a:rPr>
                <a:t> 3</a:t>
              </a:r>
              <a:r>
                <a:rPr lang="en-US" dirty="0">
                  <a:solidFill>
                    <a:srgbClr val="C00000"/>
                  </a:solidFill>
                </a:rPr>
                <a:t>He 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13204">
              <a:off x="2353508" y="1468583"/>
              <a:ext cx="408433" cy="109728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1617862" y="1906116"/>
              <a:ext cx="15238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Виртуальная </a:t>
              </a:r>
              <a:r>
                <a:rPr lang="el-GR" dirty="0" smtClean="0"/>
                <a:t>α</a:t>
              </a:r>
              <a:r>
                <a:rPr lang="ru-RU" dirty="0" smtClean="0"/>
                <a:t>-частица</a:t>
              </a:r>
              <a:endParaRPr lang="ru-RU" dirty="0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2308116" y="119746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2550086" y="119746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2507137" y="1724980"/>
              <a:ext cx="288032" cy="28803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672952" y="116632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«</a:t>
            </a:r>
            <a:r>
              <a:rPr lang="ru-RU" sz="2000" dirty="0" err="1" smtClean="0"/>
              <a:t>Квазисвободные</a:t>
            </a:r>
            <a:r>
              <a:rPr lang="ru-RU" sz="2000" dirty="0" smtClean="0"/>
              <a:t>» реакции на виртуальных частицах можно использовать для изучения </a:t>
            </a:r>
            <a:r>
              <a:rPr lang="ru-RU" sz="2000" dirty="0" err="1" smtClean="0"/>
              <a:t>трехтельных</a:t>
            </a:r>
            <a:r>
              <a:rPr lang="ru-RU" sz="2000" dirty="0" smtClean="0"/>
              <a:t> взаимодействий</a:t>
            </a:r>
            <a:endParaRPr lang="ru-RU" sz="2000" dirty="0"/>
          </a:p>
        </p:txBody>
      </p:sp>
      <p:grpSp>
        <p:nvGrpSpPr>
          <p:cNvPr id="95" name="Группа 94"/>
          <p:cNvGrpSpPr/>
          <p:nvPr/>
        </p:nvGrpSpPr>
        <p:grpSpPr>
          <a:xfrm>
            <a:off x="6933331" y="1370814"/>
            <a:ext cx="2245048" cy="1782117"/>
            <a:chOff x="6933331" y="1370814"/>
            <a:chExt cx="2245048" cy="1782117"/>
          </a:xfrm>
        </p:grpSpPr>
        <p:sp>
          <p:nvSpPr>
            <p:cNvPr id="60" name="Стрелка вправо 59"/>
            <p:cNvSpPr/>
            <p:nvPr/>
          </p:nvSpPr>
          <p:spPr>
            <a:xfrm>
              <a:off x="6933332" y="1740146"/>
              <a:ext cx="807020" cy="8680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7745673" y="1600673"/>
              <a:ext cx="320106" cy="3201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Стрелка вправо 62"/>
            <p:cNvSpPr/>
            <p:nvPr/>
          </p:nvSpPr>
          <p:spPr>
            <a:xfrm>
              <a:off x="8065779" y="1740146"/>
              <a:ext cx="807020" cy="8680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Стрелка вправо 63"/>
            <p:cNvSpPr/>
            <p:nvPr/>
          </p:nvSpPr>
          <p:spPr>
            <a:xfrm>
              <a:off x="6944421" y="2508564"/>
              <a:ext cx="807020" cy="8680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756762" y="2369091"/>
              <a:ext cx="320106" cy="3201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Стрелка вниз 67"/>
            <p:cNvSpPr/>
            <p:nvPr/>
          </p:nvSpPr>
          <p:spPr>
            <a:xfrm>
              <a:off x="7887074" y="1920779"/>
              <a:ext cx="45719" cy="4309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933332" y="1370814"/>
              <a:ext cx="611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aseline="30000" dirty="0" smtClean="0"/>
                <a:t>6</a:t>
              </a:r>
              <a:r>
                <a:rPr lang="en-US" dirty="0" smtClean="0"/>
                <a:t>He</a:t>
              </a:r>
              <a:endParaRPr lang="ru-RU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439895" y="1407226"/>
              <a:ext cx="611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2</a:t>
              </a:r>
              <a:r>
                <a:rPr lang="en-US" dirty="0" smtClean="0"/>
                <a:t>n</a:t>
              </a:r>
              <a:endParaRPr lang="ru-RU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924731" y="1930144"/>
              <a:ext cx="305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α</a:t>
              </a:r>
              <a:endParaRPr lang="ru-RU" dirty="0"/>
            </a:p>
          </p:txBody>
        </p:sp>
        <p:cxnSp>
          <p:nvCxnSpPr>
            <p:cNvPr id="73" name="Прямая со стрелкой 72"/>
            <p:cNvCxnSpPr>
              <a:stCxn id="65" idx="6"/>
            </p:cNvCxnSpPr>
            <p:nvPr/>
          </p:nvCxnSpPr>
          <p:spPr>
            <a:xfrm flipV="1">
              <a:off x="8076868" y="2388831"/>
              <a:ext cx="795931" cy="140313"/>
            </a:xfrm>
            <a:prstGeom prst="straightConnector1">
              <a:avLst/>
            </a:prstGeom>
            <a:ln w="57150"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 стрелкой 73"/>
            <p:cNvCxnSpPr/>
            <p:nvPr/>
          </p:nvCxnSpPr>
          <p:spPr>
            <a:xfrm>
              <a:off x="8076868" y="2536266"/>
              <a:ext cx="795931" cy="248148"/>
            </a:xfrm>
            <a:prstGeom prst="straightConnector1">
              <a:avLst/>
            </a:prstGeom>
            <a:ln w="57150"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8720008" y="2054387"/>
              <a:ext cx="305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α</a:t>
              </a:r>
              <a:endParaRPr lang="ru-RU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933331" y="2560705"/>
              <a:ext cx="611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aseline="30000" dirty="0" smtClean="0"/>
                <a:t>3</a:t>
              </a:r>
              <a:r>
                <a:rPr lang="en-US" dirty="0" smtClean="0"/>
                <a:t>He</a:t>
              </a:r>
              <a:endParaRPr lang="ru-RU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567216" y="2783599"/>
              <a:ext cx="611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aseline="30000" dirty="0" smtClean="0"/>
                <a:t>3</a:t>
              </a:r>
              <a:r>
                <a:rPr lang="en-US" dirty="0" smtClean="0"/>
                <a:t>He</a:t>
              </a:r>
              <a:endParaRPr lang="ru-RU" dirty="0"/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6841209" y="4202132"/>
            <a:ext cx="2138988" cy="1782932"/>
            <a:chOff x="6841209" y="4202132"/>
            <a:chExt cx="2138988" cy="1782932"/>
          </a:xfrm>
        </p:grpSpPr>
        <p:sp>
          <p:nvSpPr>
            <p:cNvPr id="79" name="Стрелка вправо 78"/>
            <p:cNvSpPr/>
            <p:nvPr/>
          </p:nvSpPr>
          <p:spPr>
            <a:xfrm>
              <a:off x="6841210" y="4571464"/>
              <a:ext cx="807020" cy="8680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7653551" y="4431991"/>
              <a:ext cx="320106" cy="3201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Стрелка вправо 81"/>
            <p:cNvSpPr/>
            <p:nvPr/>
          </p:nvSpPr>
          <p:spPr>
            <a:xfrm>
              <a:off x="7973657" y="4571464"/>
              <a:ext cx="807020" cy="8680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Стрелка вправо 82"/>
            <p:cNvSpPr/>
            <p:nvPr/>
          </p:nvSpPr>
          <p:spPr>
            <a:xfrm>
              <a:off x="6852299" y="5339882"/>
              <a:ext cx="807020" cy="8680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7664640" y="5200409"/>
              <a:ext cx="320106" cy="3201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Стрелка вниз 85"/>
            <p:cNvSpPr/>
            <p:nvPr/>
          </p:nvSpPr>
          <p:spPr>
            <a:xfrm>
              <a:off x="7794952" y="4752097"/>
              <a:ext cx="45719" cy="4309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841210" y="4202132"/>
              <a:ext cx="611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aseline="30000" dirty="0" smtClean="0"/>
                <a:t>6</a:t>
              </a:r>
              <a:r>
                <a:rPr lang="en-US" dirty="0" smtClean="0"/>
                <a:t>He</a:t>
              </a:r>
              <a:endParaRPr lang="ru-RU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836920" y="4798699"/>
              <a:ext cx="611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2</a:t>
              </a:r>
              <a:r>
                <a:rPr lang="en-US" dirty="0" smtClean="0"/>
                <a:t>n</a:t>
              </a:r>
              <a:endParaRPr lang="ru-RU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8521824" y="4204479"/>
              <a:ext cx="305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α</a:t>
              </a:r>
              <a:endParaRPr lang="ru-RU" dirty="0"/>
            </a:p>
          </p:txBody>
        </p:sp>
        <p:cxnSp>
          <p:nvCxnSpPr>
            <p:cNvPr id="90" name="Прямая со стрелкой 89"/>
            <p:cNvCxnSpPr>
              <a:stCxn id="84" idx="6"/>
            </p:cNvCxnSpPr>
            <p:nvPr/>
          </p:nvCxnSpPr>
          <p:spPr>
            <a:xfrm flipV="1">
              <a:off x="7984746" y="5220149"/>
              <a:ext cx="795931" cy="140313"/>
            </a:xfrm>
            <a:prstGeom prst="straightConnector1">
              <a:avLst/>
            </a:prstGeom>
            <a:ln w="57150"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 стрелкой 90"/>
            <p:cNvCxnSpPr/>
            <p:nvPr/>
          </p:nvCxnSpPr>
          <p:spPr>
            <a:xfrm>
              <a:off x="7984746" y="5367584"/>
              <a:ext cx="795931" cy="248148"/>
            </a:xfrm>
            <a:prstGeom prst="straightConnector1">
              <a:avLst/>
            </a:prstGeom>
            <a:ln w="57150"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8627886" y="4885705"/>
              <a:ext cx="305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α</a:t>
              </a:r>
              <a:endParaRPr lang="ru-RU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841209" y="5392023"/>
              <a:ext cx="611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aseline="30000" dirty="0" smtClean="0"/>
                <a:t>3</a:t>
              </a:r>
              <a:r>
                <a:rPr lang="en-US" dirty="0" smtClean="0"/>
                <a:t>He</a:t>
              </a:r>
              <a:endParaRPr lang="ru-RU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8627886" y="5615732"/>
              <a:ext cx="352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28905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0759" y="278650"/>
            <a:ext cx="599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Planned research areas for 2024 – 2030 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807808" y="4014065"/>
            <a:ext cx="7110791" cy="2277546"/>
            <a:chOff x="681628" y="4480955"/>
            <a:chExt cx="7110791" cy="2277546"/>
          </a:xfrm>
        </p:grpSpPr>
        <p:sp>
          <p:nvSpPr>
            <p:cNvPr id="5" name="TextBox 4"/>
            <p:cNvSpPr txBox="1"/>
            <p:nvPr/>
          </p:nvSpPr>
          <p:spPr>
            <a:xfrm>
              <a:off x="1736684" y="4480955"/>
              <a:ext cx="52205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Instrumentation Development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81628" y="5004175"/>
              <a:ext cx="711079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In-beam detectors;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Neutron detector array (increase in number of modules);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Charged particles detector arrays (angular and energy acceptance);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RF-kicker (operational run with an ion beam);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Zero-angle spectrometer </a:t>
              </a:r>
              <a:r>
                <a:rPr lang="en-US" dirty="0" err="1" smtClean="0"/>
                <a:t>hodoscope</a:t>
              </a:r>
              <a:r>
                <a:rPr lang="en-US" dirty="0" smtClean="0"/>
                <a:t>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Cryogenic tritium target.</a:t>
              </a:r>
              <a:endParaRPr lang="ru-RU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72239" y="1097175"/>
            <a:ext cx="75158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Structure of neutron-rich isotopes </a:t>
            </a:r>
            <a:r>
              <a:rPr lang="en-US" dirty="0" smtClean="0"/>
              <a:t>and breakdown of the shell structure: </a:t>
            </a:r>
          </a:p>
          <a:p>
            <a:pPr marL="269875"/>
            <a:r>
              <a:rPr lang="en-US" dirty="0" smtClean="0"/>
              <a:t>(</a:t>
            </a:r>
            <a:r>
              <a:rPr lang="en-US" dirty="0" err="1" smtClean="0"/>
              <a:t>t,p</a:t>
            </a:r>
            <a:r>
              <a:rPr lang="en-US" dirty="0" smtClean="0"/>
              <a:t>) and (</a:t>
            </a:r>
            <a:r>
              <a:rPr lang="en-US" dirty="0" err="1" smtClean="0"/>
              <a:t>d,p</a:t>
            </a:r>
            <a:r>
              <a:rPr lang="en-US" dirty="0" smtClean="0"/>
              <a:t>) reactions: </a:t>
            </a:r>
            <a:r>
              <a:rPr lang="en-US" baseline="30000" dirty="0" smtClean="0"/>
              <a:t>6-10</a:t>
            </a:r>
            <a:r>
              <a:rPr lang="en-US" dirty="0" smtClean="0"/>
              <a:t>He, </a:t>
            </a:r>
            <a:r>
              <a:rPr lang="en-US" baseline="30000" dirty="0" smtClean="0"/>
              <a:t>11-13</a:t>
            </a:r>
            <a:r>
              <a:rPr lang="en-US" dirty="0" smtClean="0"/>
              <a:t>Li,</a:t>
            </a:r>
            <a:r>
              <a:rPr lang="en-US" baseline="30000" dirty="0" smtClean="0"/>
              <a:t>13-16</a:t>
            </a:r>
            <a:r>
              <a:rPr lang="en-US" dirty="0" smtClean="0"/>
              <a:t>Be etc. 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en-US" dirty="0" smtClean="0"/>
              <a:t>Impact of the reaction mechanism on population </a:t>
            </a:r>
          </a:p>
          <a:p>
            <a:pPr marL="271463"/>
            <a:r>
              <a:rPr lang="en-US" dirty="0" smtClean="0"/>
              <a:t>of low energy spectra of exotic nuclear systems;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Exotic radioactivity </a:t>
            </a:r>
          </a:p>
          <a:p>
            <a:pPr marL="271463"/>
            <a:r>
              <a:rPr lang="en-US" dirty="0" smtClean="0"/>
              <a:t>(formation of 2-p radioactive nuclei in (</a:t>
            </a:r>
            <a:r>
              <a:rPr lang="en-US" baseline="30000" dirty="0" smtClean="0"/>
              <a:t>3</a:t>
            </a:r>
            <a:r>
              <a:rPr lang="en-US" dirty="0" smtClean="0"/>
              <a:t>He,n) reactions, </a:t>
            </a:r>
            <a:r>
              <a:rPr lang="en-US" baseline="30000" dirty="0" smtClean="0"/>
              <a:t>26</a:t>
            </a:r>
            <a:r>
              <a:rPr lang="en-US" dirty="0" smtClean="0"/>
              <a:t>S, 3/2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baseline="30000" dirty="0" smtClean="0"/>
              <a:t>17</a:t>
            </a:r>
            <a:r>
              <a:rPr lang="en-US" dirty="0" smtClean="0"/>
              <a:t>Ne);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Isotopic symmetry of nuclear reactions </a:t>
            </a:r>
          </a:p>
          <a:p>
            <a:pPr marL="271463"/>
            <a:r>
              <a:rPr lang="en-US" dirty="0" smtClean="0"/>
              <a:t>(</a:t>
            </a:r>
            <a:r>
              <a:rPr lang="en-US" baseline="30000" dirty="0" smtClean="0"/>
              <a:t>3</a:t>
            </a:r>
            <a:r>
              <a:rPr lang="en-US" dirty="0" smtClean="0"/>
              <a:t>H,</a:t>
            </a:r>
            <a:r>
              <a:rPr lang="en-US" baseline="30000" dirty="0" smtClean="0"/>
              <a:t>3</a:t>
            </a:r>
            <a:r>
              <a:rPr lang="en-US" dirty="0" smtClean="0"/>
              <a:t>He) and (</a:t>
            </a:r>
            <a:r>
              <a:rPr lang="en-US" baseline="30000" dirty="0" smtClean="0"/>
              <a:t>3</a:t>
            </a:r>
            <a:r>
              <a:rPr lang="en-US" dirty="0" smtClean="0"/>
              <a:t>He,</a:t>
            </a:r>
            <a:r>
              <a:rPr lang="en-US" baseline="30000" dirty="0" smtClean="0"/>
              <a:t>3</a:t>
            </a:r>
            <a:r>
              <a:rPr lang="en-US" dirty="0" smtClean="0"/>
              <a:t>H);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30000" dirty="0" smtClean="0"/>
              <a:t>7</a:t>
            </a:r>
            <a:r>
              <a:rPr lang="en-US" dirty="0" smtClean="0"/>
              <a:t>H? </a:t>
            </a:r>
            <a:r>
              <a:rPr lang="en-US" baseline="30000" dirty="0" smtClean="0"/>
              <a:t>8</a:t>
            </a:r>
            <a:r>
              <a:rPr lang="en-US" dirty="0" smtClean="0"/>
              <a:t>He(t,</a:t>
            </a:r>
            <a:r>
              <a:rPr lang="el-GR" dirty="0" smtClean="0"/>
              <a:t>α</a:t>
            </a:r>
            <a:r>
              <a:rPr lang="en-US" dirty="0" smtClean="0"/>
              <a:t>), </a:t>
            </a:r>
            <a:r>
              <a:rPr lang="en-US" baseline="30000" dirty="0" smtClean="0"/>
              <a:t>11</a:t>
            </a:r>
            <a:r>
              <a:rPr lang="en-US" dirty="0" smtClean="0"/>
              <a:t>Li(t,</a:t>
            </a:r>
            <a:r>
              <a:rPr lang="el-GR" dirty="0"/>
              <a:t>α</a:t>
            </a:r>
            <a:r>
              <a:rPr lang="en-US" dirty="0" smtClean="0"/>
              <a:t>).</a:t>
            </a:r>
          </a:p>
        </p:txBody>
      </p:sp>
      <p:grpSp>
        <p:nvGrpSpPr>
          <p:cNvPr id="50" name="Группа 49"/>
          <p:cNvGrpSpPr/>
          <p:nvPr/>
        </p:nvGrpSpPr>
        <p:grpSpPr>
          <a:xfrm>
            <a:off x="6490672" y="1113733"/>
            <a:ext cx="1852350" cy="1121803"/>
            <a:chOff x="6031091" y="2882681"/>
            <a:chExt cx="1852350" cy="1121803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6031091" y="2882681"/>
              <a:ext cx="1852350" cy="1024368"/>
              <a:chOff x="6123208" y="1422359"/>
              <a:chExt cx="1852350" cy="1024368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6867254" y="1763815"/>
                <a:ext cx="360041" cy="341456"/>
                <a:chOff x="6867254" y="1763815"/>
                <a:chExt cx="360041" cy="341456"/>
              </a:xfrm>
            </p:grpSpPr>
            <p:sp>
              <p:nvSpPr>
                <p:cNvPr id="6" name="Прямоугольник 5"/>
                <p:cNvSpPr/>
                <p:nvPr/>
              </p:nvSpPr>
              <p:spPr>
                <a:xfrm>
                  <a:off x="6867255" y="1763815"/>
                  <a:ext cx="360040" cy="34145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6867254" y="1811432"/>
                  <a:ext cx="360039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baseline="30000" dirty="0" smtClean="0"/>
                    <a:t>11</a:t>
                  </a:r>
                  <a:r>
                    <a:rPr lang="en-US" sz="1000" b="1" dirty="0" smtClean="0"/>
                    <a:t>Li</a:t>
                  </a:r>
                  <a:endParaRPr lang="ru-RU" sz="1000" b="1" dirty="0"/>
                </a:p>
              </p:txBody>
            </p:sp>
          </p:grpSp>
          <p:grpSp>
            <p:nvGrpSpPr>
              <p:cNvPr id="9" name="Группа 8"/>
              <p:cNvGrpSpPr/>
              <p:nvPr/>
            </p:nvGrpSpPr>
            <p:grpSpPr>
              <a:xfrm>
                <a:off x="6821097" y="2105271"/>
                <a:ext cx="451204" cy="341456"/>
                <a:chOff x="6819942" y="1763815"/>
                <a:chExt cx="451204" cy="341456"/>
              </a:xfrm>
            </p:grpSpPr>
            <p:sp>
              <p:nvSpPr>
                <p:cNvPr id="10" name="Прямоугольник 9"/>
                <p:cNvSpPr/>
                <p:nvPr/>
              </p:nvSpPr>
              <p:spPr>
                <a:xfrm>
                  <a:off x="6867255" y="1763815"/>
                  <a:ext cx="360040" cy="34145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6819942" y="1811432"/>
                  <a:ext cx="451204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baseline="30000" dirty="0" smtClean="0"/>
                    <a:t>10</a:t>
                  </a:r>
                  <a:r>
                    <a:rPr lang="en-US" sz="1000" b="1" dirty="0" smtClean="0"/>
                    <a:t>He</a:t>
                  </a:r>
                  <a:endParaRPr lang="ru-RU" sz="1000" b="1" dirty="0"/>
                </a:p>
              </p:txBody>
            </p:sp>
          </p:grpSp>
          <p:grpSp>
            <p:nvGrpSpPr>
              <p:cNvPr id="12" name="Группа 11"/>
              <p:cNvGrpSpPr/>
              <p:nvPr/>
            </p:nvGrpSpPr>
            <p:grpSpPr>
              <a:xfrm>
                <a:off x="7559154" y="1422359"/>
                <a:ext cx="416404" cy="341456"/>
                <a:chOff x="6827713" y="1763815"/>
                <a:chExt cx="416404" cy="341456"/>
              </a:xfrm>
            </p:grpSpPr>
            <p:sp>
              <p:nvSpPr>
                <p:cNvPr id="13" name="Прямоугольник 12"/>
                <p:cNvSpPr/>
                <p:nvPr/>
              </p:nvSpPr>
              <p:spPr>
                <a:xfrm>
                  <a:off x="6867255" y="1763815"/>
                  <a:ext cx="360040" cy="34145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6827713" y="1811432"/>
                  <a:ext cx="416404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baseline="30000" dirty="0" smtClean="0"/>
                    <a:t>14</a:t>
                  </a:r>
                  <a:r>
                    <a:rPr lang="en-US" sz="1000" b="1" dirty="0" smtClean="0"/>
                    <a:t>Be</a:t>
                  </a:r>
                  <a:endParaRPr lang="ru-RU" sz="1000" b="1" dirty="0"/>
                </a:p>
              </p:txBody>
            </p:sp>
          </p:grpSp>
          <p:grpSp>
            <p:nvGrpSpPr>
              <p:cNvPr id="18" name="Группа 17"/>
              <p:cNvGrpSpPr/>
              <p:nvPr/>
            </p:nvGrpSpPr>
            <p:grpSpPr>
              <a:xfrm>
                <a:off x="6123208" y="2105271"/>
                <a:ext cx="402113" cy="341456"/>
                <a:chOff x="6846218" y="1763815"/>
                <a:chExt cx="402113" cy="341456"/>
              </a:xfrm>
            </p:grpSpPr>
            <p:sp>
              <p:nvSpPr>
                <p:cNvPr id="19" name="Прямоугольник 18"/>
                <p:cNvSpPr/>
                <p:nvPr/>
              </p:nvSpPr>
              <p:spPr>
                <a:xfrm>
                  <a:off x="6867255" y="1763815"/>
                  <a:ext cx="360040" cy="34145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6846218" y="1811432"/>
                  <a:ext cx="402113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baseline="30000" dirty="0"/>
                    <a:t>8</a:t>
                  </a:r>
                  <a:r>
                    <a:rPr lang="en-US" sz="1000" b="1" dirty="0" smtClean="0"/>
                    <a:t>He</a:t>
                  </a:r>
                  <a:endParaRPr lang="ru-RU" sz="1000" b="1" dirty="0"/>
                </a:p>
              </p:txBody>
            </p:sp>
          </p:grpSp>
        </p:grpSp>
        <p:cxnSp>
          <p:nvCxnSpPr>
            <p:cNvPr id="29" name="Прямая со стрелкой 28"/>
            <p:cNvCxnSpPr/>
            <p:nvPr/>
          </p:nvCxnSpPr>
          <p:spPr>
            <a:xfrm>
              <a:off x="6728980" y="3329390"/>
              <a:ext cx="0" cy="377169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>
              <a:off x="6460374" y="3736321"/>
              <a:ext cx="296929" cy="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 flipH="1">
              <a:off x="7158437" y="3252963"/>
              <a:ext cx="502850" cy="483358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7385658" y="3386920"/>
              <a:ext cx="29821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F0000"/>
                  </a:solidFill>
                </a:rPr>
                <a:t>-</a:t>
              </a:r>
              <a:r>
                <a:rPr lang="el-GR" sz="800" dirty="0" smtClean="0">
                  <a:solidFill>
                    <a:srgbClr val="FF0000"/>
                  </a:solidFill>
                </a:rPr>
                <a:t>α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470018" y="3366283"/>
              <a:ext cx="29821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F0000"/>
                  </a:solidFill>
                </a:rPr>
                <a:t>-</a:t>
              </a:r>
              <a:r>
                <a:rPr lang="en-US" sz="800" i="1" dirty="0">
                  <a:solidFill>
                    <a:srgbClr val="FF0000"/>
                  </a:solidFill>
                </a:rPr>
                <a:t>p</a:t>
              </a:r>
              <a:endParaRPr lang="ru-RU" sz="2800" i="1" dirty="0">
                <a:solidFill>
                  <a:srgbClr val="FF000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432048" y="3789040"/>
              <a:ext cx="34308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F0000"/>
                  </a:solidFill>
                </a:rPr>
                <a:t>+2</a:t>
              </a:r>
              <a:r>
                <a:rPr lang="en-US" sz="800" i="1" dirty="0" smtClean="0">
                  <a:solidFill>
                    <a:srgbClr val="FF0000"/>
                  </a:solidFill>
                </a:rPr>
                <a:t>n</a:t>
              </a:r>
              <a:endParaRPr lang="ru-RU" sz="2800" i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426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2708920"/>
            <a:ext cx="6984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Segoe Print" panose="02000600000000000000" pitchFamily="2" charset="0"/>
              </a:rPr>
              <a:t>THANK YOU!</a:t>
            </a:r>
            <a:endParaRPr lang="ru-RU" sz="6600" dirty="0" smtClean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38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1884"/>
          <a:stretch/>
        </p:blipFill>
        <p:spPr>
          <a:xfrm>
            <a:off x="107504" y="116632"/>
            <a:ext cx="8861984" cy="4392488"/>
          </a:xfrm>
          <a:prstGeom prst="rect">
            <a:avLst/>
          </a:prstGeom>
        </p:spPr>
      </p:pic>
      <p:pic>
        <p:nvPicPr>
          <p:cNvPr id="3" name="Picture 3" descr="u400m-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4"/>
          <a:stretch/>
        </p:blipFill>
        <p:spPr bwMode="auto">
          <a:xfrm>
            <a:off x="5924044" y="4737323"/>
            <a:ext cx="2915304" cy="19440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u400c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4" t="7242" r="334" b="2111"/>
          <a:stretch/>
        </p:blipFill>
        <p:spPr bwMode="auto">
          <a:xfrm>
            <a:off x="3300570" y="4737323"/>
            <a:ext cx="2376264" cy="197313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814" y="4721359"/>
            <a:ext cx="2739992" cy="196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906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4316567" y="3143394"/>
            <a:ext cx="3546140" cy="2955408"/>
            <a:chOff x="-93386" y="1060015"/>
            <a:chExt cx="3297234" cy="2808970"/>
          </a:xfrm>
        </p:grpSpPr>
        <p:pic>
          <p:nvPicPr>
            <p:cNvPr id="25" name="Picture 4" descr="exotic_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3386" y="1074233"/>
              <a:ext cx="3225226" cy="2794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-93386" y="1060015"/>
              <a:ext cx="3297234" cy="16489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323714" y="5441961"/>
            <a:ext cx="19928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neutrons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 rot="16200000">
            <a:off x="-572283" y="2598751"/>
            <a:ext cx="18902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protons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70418" y="174108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Print" panose="02000600000000000000" pitchFamily="2" charset="0"/>
                <a:cs typeface="Aharoni" panose="02010803020104030203" pitchFamily="2" charset="-79"/>
              </a:rPr>
              <a:t>Stability island</a:t>
            </a: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193911" y="609945"/>
            <a:ext cx="8879841" cy="5344154"/>
            <a:chOff x="150492" y="1051842"/>
            <a:chExt cx="8879841" cy="5344154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492" y="1051842"/>
              <a:ext cx="8879841" cy="5344154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 rot="19989219">
              <a:off x="5926899" y="3583933"/>
              <a:ext cx="1800200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 rot="19989219">
              <a:off x="4846043" y="1427282"/>
              <a:ext cx="1800200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4420279" y="4799578"/>
            <a:ext cx="3744416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 rot="3594689">
            <a:off x="401113" y="4883259"/>
            <a:ext cx="657970" cy="1427827"/>
          </a:xfrm>
          <a:prstGeom prst="ellipse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872523" y="1810308"/>
            <a:ext cx="2016224" cy="373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3659427">
            <a:off x="6889839" y="209891"/>
            <a:ext cx="812500" cy="2473397"/>
          </a:xfrm>
          <a:prstGeom prst="ellipse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2" name="Группа 51"/>
          <p:cNvGrpSpPr/>
          <p:nvPr/>
        </p:nvGrpSpPr>
        <p:grpSpPr>
          <a:xfrm>
            <a:off x="407944" y="1036000"/>
            <a:ext cx="5510523" cy="1015663"/>
            <a:chOff x="1735783" y="878549"/>
            <a:chExt cx="5788545" cy="1015663"/>
          </a:xfrm>
        </p:grpSpPr>
        <p:sp>
          <p:nvSpPr>
            <p:cNvPr id="53" name="Text Box 3"/>
            <p:cNvSpPr txBox="1">
              <a:spLocks noChangeArrowheads="1"/>
            </p:cNvSpPr>
            <p:nvPr/>
          </p:nvSpPr>
          <p:spPr bwMode="auto">
            <a:xfrm>
              <a:off x="3059832" y="878549"/>
              <a:ext cx="4464496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/>
              <a:r>
                <a:rPr lang="en-US" sz="12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Study of heavy </a:t>
              </a:r>
              <a:r>
                <a:rPr lang="en-US" sz="12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and </a:t>
              </a:r>
              <a:r>
                <a:rPr lang="en-US" sz="1200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superheavy</a:t>
              </a:r>
              <a:r>
                <a:rPr lang="en-US" sz="12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nuclei:</a:t>
              </a:r>
            </a:p>
            <a:p>
              <a:pPr marL="342900" indent="-342900">
                <a:buFontTx/>
                <a:buChar char="•"/>
              </a:pPr>
              <a:r>
                <a:rPr lang="en-US" sz="1200" dirty="0">
                  <a:latin typeface="Times New Roman" pitchFamily="18" charset="0"/>
                </a:rPr>
                <a:t>synthesis and study of properties of </a:t>
              </a:r>
              <a:r>
                <a:rPr lang="en-US" sz="1200" dirty="0" smtClean="0">
                  <a:latin typeface="Times New Roman" pitchFamily="18" charset="0"/>
                </a:rPr>
                <a:t>super-heavy </a:t>
              </a:r>
              <a:r>
                <a:rPr lang="en-US" sz="1200" dirty="0">
                  <a:latin typeface="Times New Roman" pitchFamily="18" charset="0"/>
                </a:rPr>
                <a:t>elements;</a:t>
              </a:r>
            </a:p>
            <a:p>
              <a:pPr marL="342900" indent="-342900">
                <a:buFontTx/>
                <a:buChar char="•"/>
              </a:pPr>
              <a:r>
                <a:rPr lang="en-US" sz="1200" dirty="0">
                  <a:latin typeface="Times New Roman" pitchFamily="18" charset="0"/>
                </a:rPr>
                <a:t>chemistry of new elements;</a:t>
              </a:r>
            </a:p>
            <a:p>
              <a:pPr marL="342900" indent="-342900">
                <a:buFontTx/>
                <a:buChar char="•"/>
              </a:pPr>
              <a:r>
                <a:rPr lang="en-US" sz="1200" dirty="0" smtClean="0">
                  <a:latin typeface="Times New Roman" pitchFamily="18" charset="0"/>
                </a:rPr>
                <a:t>fusion-fission;</a:t>
              </a:r>
              <a:endParaRPr lang="en-US" sz="1200" dirty="0">
                <a:latin typeface="Times New Roman" pitchFamily="18" charset="0"/>
              </a:endParaRPr>
            </a:p>
            <a:p>
              <a:pPr marL="342900" indent="-342900">
                <a:buFontTx/>
                <a:buChar char="•"/>
              </a:pPr>
              <a:r>
                <a:rPr lang="el-GR" sz="1200" dirty="0" smtClean="0">
                  <a:latin typeface="Times New Roman" pitchFamily="18" charset="0"/>
                </a:rPr>
                <a:t>α</a:t>
              </a:r>
              <a:r>
                <a:rPr lang="en-US" sz="1200" dirty="0" smtClean="0">
                  <a:latin typeface="Times New Roman" pitchFamily="18" charset="0"/>
                </a:rPr>
                <a:t>-, </a:t>
              </a:r>
              <a:r>
                <a:rPr lang="el-GR" sz="1200" dirty="0" smtClean="0">
                  <a:latin typeface="Times New Roman" pitchFamily="18" charset="0"/>
                </a:rPr>
                <a:t>β</a:t>
              </a:r>
              <a:r>
                <a:rPr lang="en-US" sz="1200" dirty="0" smtClean="0">
                  <a:latin typeface="Times New Roman" pitchFamily="18" charset="0"/>
                </a:rPr>
                <a:t>- and </a:t>
              </a:r>
              <a:r>
                <a:rPr lang="el-GR" sz="1200" dirty="0" smtClean="0">
                  <a:latin typeface="Times New Roman" pitchFamily="18" charset="0"/>
                </a:rPr>
                <a:t>γ</a:t>
              </a:r>
              <a:r>
                <a:rPr lang="en-US" sz="1200" dirty="0" smtClean="0">
                  <a:latin typeface="Times New Roman" pitchFamily="18" charset="0"/>
                </a:rPr>
                <a:t>-spectroscopy </a:t>
              </a:r>
              <a:r>
                <a:rPr lang="en-US" sz="1200" dirty="0">
                  <a:latin typeface="Times New Roman" pitchFamily="18" charset="0"/>
                </a:rPr>
                <a:t>of </a:t>
              </a:r>
              <a:r>
                <a:rPr lang="en-US" sz="1200" dirty="0" smtClean="0">
                  <a:latin typeface="Times New Roman" pitchFamily="18" charset="0"/>
                </a:rPr>
                <a:t>heavy </a:t>
              </a:r>
              <a:r>
                <a:rPr lang="en-US" sz="1200" dirty="0">
                  <a:latin typeface="Times New Roman" pitchFamily="18" charset="0"/>
                </a:rPr>
                <a:t>nuclei.</a:t>
              </a:r>
              <a:endParaRPr lang="ru-RU" sz="1200" dirty="0">
                <a:latin typeface="Times New Roman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735783" y="1122687"/>
              <a:ext cx="1374165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ru-RU" sz="1600" b="1" dirty="0" smtClean="0">
                  <a:cs typeface="Arial" panose="020B0604020202020204" pitchFamily="34" charset="0"/>
                </a:rPr>
                <a:t>DC280,</a:t>
              </a:r>
            </a:p>
            <a:p>
              <a:pPr algn="ctr"/>
              <a:r>
                <a:rPr kumimoji="1" lang="en-US" sz="1600" b="1" dirty="0" smtClean="0">
                  <a:cs typeface="Arial" panose="020B0604020202020204" pitchFamily="34" charset="0"/>
                </a:rPr>
                <a:t>U400</a:t>
              </a:r>
              <a:endParaRPr lang="ru-RU" sz="1600" dirty="0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736931" y="5811293"/>
            <a:ext cx="5985795" cy="830997"/>
            <a:chOff x="1702503" y="2881770"/>
            <a:chExt cx="5985795" cy="830997"/>
          </a:xfrm>
        </p:grpSpPr>
        <p:sp>
          <p:nvSpPr>
            <p:cNvPr id="56" name="Text Box 4"/>
            <p:cNvSpPr txBox="1">
              <a:spLocks noChangeArrowheads="1"/>
            </p:cNvSpPr>
            <p:nvPr/>
          </p:nvSpPr>
          <p:spPr bwMode="auto">
            <a:xfrm>
              <a:off x="3079785" y="2881770"/>
              <a:ext cx="4608513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buClr>
                  <a:srgbClr val="FF3300"/>
                </a:buClr>
              </a:pPr>
              <a:r>
                <a:rPr lang="en-US" sz="12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Experiments with secondary beams of light radioactive nuclei:</a:t>
              </a:r>
              <a:endParaRPr lang="en-US" sz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  <a:p>
              <a:pPr marL="28575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imes New Roman" pitchFamily="18" charset="0"/>
                </a:rPr>
                <a:t>properties and structure of light exotic </a:t>
              </a:r>
              <a:r>
                <a:rPr lang="en-US" sz="1200" dirty="0" smtClean="0">
                  <a:latin typeface="Times New Roman" pitchFamily="18" charset="0"/>
                </a:rPr>
                <a:t>nuclei near and beyond</a:t>
              </a:r>
              <a:endParaRPr lang="ru-RU" sz="1200" dirty="0" smtClean="0">
                <a:latin typeface="Times New Roman" pitchFamily="18" charset="0"/>
              </a:endParaRPr>
            </a:p>
            <a:p>
              <a:pPr marL="269875">
                <a:buClr>
                  <a:schemeClr val="tx1"/>
                </a:buClr>
              </a:pPr>
              <a:r>
                <a:rPr lang="en-US" sz="1200" dirty="0" smtClean="0">
                  <a:latin typeface="Times New Roman" pitchFamily="18" charset="0"/>
                </a:rPr>
                <a:t> the drip lines;</a:t>
              </a:r>
              <a:endParaRPr lang="en-US" sz="1200" dirty="0">
                <a:latin typeface="Times New Roman" pitchFamily="18" charset="0"/>
              </a:endParaRPr>
            </a:p>
            <a:p>
              <a:pPr marL="28575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Times New Roman" pitchFamily="18" charset="0"/>
                </a:rPr>
                <a:t>reactions with exotic nuclei.</a:t>
              </a:r>
              <a:endParaRPr lang="ru-RU" sz="1200" dirty="0">
                <a:latin typeface="Times New Roman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702503" y="3127992"/>
              <a:ext cx="1357329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ru-RU" sz="1600" b="1" dirty="0" smtClean="0">
                  <a:cs typeface="Arial" panose="020B0604020202020204" pitchFamily="34" charset="0"/>
                </a:rPr>
                <a:t>U400M 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427620" y="4759533"/>
            <a:ext cx="5714312" cy="584775"/>
            <a:chOff x="3429688" y="5944657"/>
            <a:chExt cx="5714312" cy="584775"/>
          </a:xfrm>
        </p:grpSpPr>
        <p:sp>
          <p:nvSpPr>
            <p:cNvPr id="58" name="Text Box 5"/>
            <p:cNvSpPr txBox="1">
              <a:spLocks noChangeArrowheads="1"/>
            </p:cNvSpPr>
            <p:nvPr/>
          </p:nvSpPr>
          <p:spPr bwMode="auto">
            <a:xfrm>
              <a:off x="4824412" y="5949225"/>
              <a:ext cx="43195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/>
              <a:r>
                <a:rPr lang="en-US" sz="12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Radiation </a:t>
              </a:r>
              <a:r>
                <a:rPr lang="en-US" sz="12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effects and physical groundwork of </a:t>
              </a:r>
              <a:r>
                <a:rPr lang="en-US" sz="12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nanotechnologies.</a:t>
              </a:r>
              <a:r>
                <a:rPr lang="en-US" sz="16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endPara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429688" y="5944657"/>
              <a:ext cx="1374164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ru-RU" sz="1600" b="1" dirty="0" smtClean="0">
                  <a:cs typeface="Arial" panose="020B0604020202020204" pitchFamily="34" charset="0"/>
                </a:rPr>
                <a:t>IC100,</a:t>
              </a:r>
            </a:p>
            <a:p>
              <a:pPr algn="ctr"/>
              <a:r>
                <a:rPr kumimoji="1" lang="en-US" altLang="ru-RU" sz="1600" b="1" dirty="0" err="1" smtClean="0">
                  <a:cs typeface="Arial" panose="020B0604020202020204" pitchFamily="34" charset="0"/>
                </a:rPr>
                <a:t>APCenter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91084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468560" y="2773230"/>
            <a:ext cx="5256584" cy="4003624"/>
            <a:chOff x="899592" y="764704"/>
            <a:chExt cx="7416824" cy="5913908"/>
          </a:xfrm>
        </p:grpSpPr>
        <p:pic>
          <p:nvPicPr>
            <p:cNvPr id="8" name="Picture 4" descr="exotic_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947283"/>
              <a:ext cx="6614120" cy="5731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899592" y="764704"/>
              <a:ext cx="7416824" cy="3456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809" y="1002997"/>
            <a:ext cx="3675493" cy="3469141"/>
          </a:xfrm>
          <a:prstGeom prst="rect">
            <a:avLst/>
          </a:prstGeom>
        </p:spPr>
      </p:pic>
      <p:pic>
        <p:nvPicPr>
          <p:cNvPr id="6" name="Picture 5" descr="He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48" y="3485298"/>
            <a:ext cx="3744416" cy="135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70911" y="0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lightest nuclei far from the </a:t>
            </a:r>
            <a:r>
              <a:rPr lang="el-GR" sz="3200" dirty="0" smtClean="0"/>
              <a:t>β</a:t>
            </a:r>
            <a:r>
              <a:rPr lang="en-US" sz="3200" dirty="0" smtClean="0"/>
              <a:t>-stability line</a:t>
            </a:r>
            <a:endParaRPr lang="ru-RU" sz="32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33872"/>
            <a:ext cx="5754499" cy="25096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27985" y="4653136"/>
            <a:ext cx="51125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egoe Print" panose="02000600000000000000" pitchFamily="2" charset="0"/>
              </a:rPr>
              <a:t>1. </a:t>
            </a:r>
            <a:r>
              <a:rPr lang="en-US" sz="1200" dirty="0" smtClean="0">
                <a:latin typeface="Segoe Print" panose="02000600000000000000" pitchFamily="2" charset="0"/>
              </a:rPr>
              <a:t>Acceleration of stable</a:t>
            </a:r>
            <a:r>
              <a:rPr lang="ru-RU" sz="1200" dirty="0" smtClean="0">
                <a:latin typeface="Segoe Print" panose="02000600000000000000" pitchFamily="2" charset="0"/>
              </a:rPr>
              <a:t> </a:t>
            </a:r>
            <a:r>
              <a:rPr lang="en-US" sz="1200" dirty="0" smtClean="0">
                <a:latin typeface="Segoe Print" panose="02000600000000000000" pitchFamily="2" charset="0"/>
              </a:rPr>
              <a:t>nuclei (</a:t>
            </a:r>
            <a:r>
              <a:rPr lang="en-US" sz="1200" baseline="30000" dirty="0" smtClean="0">
                <a:latin typeface="Segoe Print" panose="02000600000000000000" pitchFamily="2" charset="0"/>
              </a:rPr>
              <a:t>11</a:t>
            </a:r>
            <a:r>
              <a:rPr lang="en-US" sz="1200" dirty="0" smtClean="0">
                <a:latin typeface="Segoe Print" panose="02000600000000000000" pitchFamily="2" charset="0"/>
              </a:rPr>
              <a:t>B);</a:t>
            </a:r>
          </a:p>
          <a:p>
            <a:r>
              <a:rPr lang="en-US" sz="1200" dirty="0">
                <a:latin typeface="Segoe Print" panose="02000600000000000000" pitchFamily="2" charset="0"/>
              </a:rPr>
              <a:t> </a:t>
            </a:r>
            <a:r>
              <a:rPr lang="en-US" sz="1200" dirty="0" smtClean="0">
                <a:latin typeface="Segoe Print" panose="02000600000000000000" pitchFamily="2" charset="0"/>
              </a:rPr>
              <a:t>  Fragmentation of primary nuclei on a production target</a:t>
            </a:r>
          </a:p>
          <a:p>
            <a:r>
              <a:rPr lang="en-US" sz="1200" dirty="0">
                <a:latin typeface="Segoe Print" panose="02000600000000000000" pitchFamily="2" charset="0"/>
              </a:rPr>
              <a:t> </a:t>
            </a:r>
            <a:r>
              <a:rPr lang="en-US" sz="1200" dirty="0" smtClean="0">
                <a:latin typeface="Segoe Print" panose="02000600000000000000" pitchFamily="2" charset="0"/>
              </a:rPr>
              <a:t>  (</a:t>
            </a:r>
            <a:r>
              <a:rPr lang="en-US" sz="1200" baseline="30000" dirty="0" smtClean="0">
                <a:latin typeface="Segoe Print" panose="02000600000000000000" pitchFamily="2" charset="0"/>
              </a:rPr>
              <a:t>11</a:t>
            </a:r>
            <a:r>
              <a:rPr lang="en-US" sz="1200" dirty="0" smtClean="0">
                <a:latin typeface="Segoe Print" panose="02000600000000000000" pitchFamily="2" charset="0"/>
              </a:rPr>
              <a:t>B-3p=</a:t>
            </a:r>
            <a:r>
              <a:rPr lang="en-US" sz="1200" baseline="30000" dirty="0" smtClean="0">
                <a:latin typeface="Segoe Print" panose="02000600000000000000" pitchFamily="2" charset="0"/>
              </a:rPr>
              <a:t>8</a:t>
            </a:r>
            <a:r>
              <a:rPr lang="en-US" sz="1200" dirty="0" smtClean="0">
                <a:latin typeface="Segoe Print" panose="02000600000000000000" pitchFamily="2" charset="0"/>
              </a:rPr>
              <a:t>He).</a:t>
            </a:r>
          </a:p>
          <a:p>
            <a:r>
              <a:rPr lang="en-US" sz="1200" dirty="0" smtClean="0">
                <a:latin typeface="Segoe Print" panose="02000600000000000000" pitchFamily="2" charset="0"/>
              </a:rPr>
              <a:t>2. Separation of radioactive short-lived nuclei (</a:t>
            </a:r>
            <a:r>
              <a:rPr lang="en-US" sz="1200" baseline="30000" dirty="0">
                <a:latin typeface="Segoe Print" panose="02000600000000000000" pitchFamily="2" charset="0"/>
              </a:rPr>
              <a:t>8</a:t>
            </a:r>
            <a:r>
              <a:rPr lang="en-US" sz="1200" dirty="0">
                <a:latin typeface="Segoe Print" panose="02000600000000000000" pitchFamily="2" charset="0"/>
              </a:rPr>
              <a:t>He);</a:t>
            </a:r>
            <a:endParaRPr lang="en-US" sz="1200" dirty="0" smtClean="0">
              <a:latin typeface="Segoe Print" panose="02000600000000000000" pitchFamily="2" charset="0"/>
            </a:endParaRPr>
          </a:p>
          <a:p>
            <a:r>
              <a:rPr lang="en-US" sz="1200" dirty="0">
                <a:latin typeface="Segoe Print" panose="02000600000000000000" pitchFamily="2" charset="0"/>
              </a:rPr>
              <a:t> </a:t>
            </a:r>
            <a:r>
              <a:rPr lang="en-US" sz="1200" dirty="0" smtClean="0">
                <a:latin typeface="Segoe Print" panose="02000600000000000000" pitchFamily="2" charset="0"/>
              </a:rPr>
              <a:t>  Reactions of secondary nuclei on a “physical target”:</a:t>
            </a:r>
          </a:p>
          <a:p>
            <a:r>
              <a:rPr lang="en-US" sz="1200" dirty="0">
                <a:latin typeface="Segoe Print" panose="02000600000000000000" pitchFamily="2" charset="0"/>
              </a:rPr>
              <a:t> </a:t>
            </a:r>
            <a:r>
              <a:rPr lang="en-US" sz="1200" dirty="0" smtClean="0">
                <a:latin typeface="Segoe Print" panose="02000600000000000000" pitchFamily="2" charset="0"/>
              </a:rPr>
              <a:t>  proton removal  </a:t>
            </a:r>
            <a:r>
              <a:rPr lang="en-US" sz="1200" baseline="30000" dirty="0" smtClean="0">
                <a:latin typeface="Segoe Print" panose="02000600000000000000" pitchFamily="2" charset="0"/>
              </a:rPr>
              <a:t>8</a:t>
            </a:r>
            <a:r>
              <a:rPr lang="en-US" sz="1200" dirty="0" smtClean="0">
                <a:latin typeface="Segoe Print" panose="02000600000000000000" pitchFamily="2" charset="0"/>
              </a:rPr>
              <a:t>He-p=</a:t>
            </a:r>
            <a:r>
              <a:rPr lang="en-US" sz="1200" baseline="30000" dirty="0" smtClean="0">
                <a:latin typeface="Segoe Print" panose="02000600000000000000" pitchFamily="2" charset="0"/>
              </a:rPr>
              <a:t>7</a:t>
            </a:r>
            <a:r>
              <a:rPr lang="en-US" sz="1200" dirty="0" smtClean="0">
                <a:latin typeface="Segoe Print" panose="02000600000000000000" pitchFamily="2" charset="0"/>
              </a:rPr>
              <a:t>H, </a:t>
            </a:r>
          </a:p>
          <a:p>
            <a:r>
              <a:rPr lang="en-US" sz="1200" baseline="30000" dirty="0">
                <a:latin typeface="Segoe Print" panose="02000600000000000000" pitchFamily="2" charset="0"/>
              </a:rPr>
              <a:t>  </a:t>
            </a:r>
            <a:r>
              <a:rPr lang="en-US" sz="1200" dirty="0" smtClean="0">
                <a:latin typeface="Segoe Print" panose="02000600000000000000" pitchFamily="2" charset="0"/>
              </a:rPr>
              <a:t> charge exchange </a:t>
            </a:r>
            <a:r>
              <a:rPr lang="en-US" sz="1200" baseline="30000" dirty="0" smtClean="0">
                <a:latin typeface="Segoe Print" panose="02000600000000000000" pitchFamily="2" charset="0"/>
              </a:rPr>
              <a:t>8</a:t>
            </a:r>
            <a:r>
              <a:rPr lang="en-US" sz="1200" dirty="0" smtClean="0">
                <a:latin typeface="Segoe Print" panose="02000600000000000000" pitchFamily="2" charset="0"/>
              </a:rPr>
              <a:t>He-p+n=</a:t>
            </a:r>
            <a:r>
              <a:rPr lang="en-US" sz="1200" baseline="30000" dirty="0" smtClean="0">
                <a:latin typeface="Segoe Print" panose="02000600000000000000" pitchFamily="2" charset="0"/>
              </a:rPr>
              <a:t>8</a:t>
            </a:r>
            <a:r>
              <a:rPr lang="en-US" sz="1200" dirty="0" smtClean="0">
                <a:latin typeface="Segoe Print" panose="02000600000000000000" pitchFamily="2" charset="0"/>
              </a:rPr>
              <a:t>H, </a:t>
            </a:r>
          </a:p>
          <a:p>
            <a:r>
              <a:rPr lang="en-US" sz="1200" baseline="30000" dirty="0">
                <a:latin typeface="Segoe Print" panose="02000600000000000000" pitchFamily="2" charset="0"/>
              </a:rPr>
              <a:t> </a:t>
            </a:r>
            <a:r>
              <a:rPr lang="en-US" sz="1200" baseline="30000" dirty="0" smtClean="0">
                <a:latin typeface="Segoe Print" panose="02000600000000000000" pitchFamily="2" charset="0"/>
              </a:rPr>
              <a:t>   </a:t>
            </a:r>
            <a:r>
              <a:rPr lang="en-US" sz="1200" dirty="0" smtClean="0">
                <a:latin typeface="Segoe Print" panose="02000600000000000000" pitchFamily="2" charset="0"/>
              </a:rPr>
              <a:t>2n transfer       </a:t>
            </a:r>
            <a:r>
              <a:rPr lang="en-US" sz="1200" baseline="30000" dirty="0" smtClean="0">
                <a:latin typeface="Segoe Print" panose="02000600000000000000" pitchFamily="2" charset="0"/>
              </a:rPr>
              <a:t>8</a:t>
            </a:r>
            <a:r>
              <a:rPr lang="en-US" sz="1200" dirty="0" smtClean="0">
                <a:latin typeface="Segoe Print" panose="02000600000000000000" pitchFamily="2" charset="0"/>
              </a:rPr>
              <a:t>He+2n=</a:t>
            </a:r>
            <a:r>
              <a:rPr lang="en-US" sz="1200" baseline="30000" dirty="0" smtClean="0">
                <a:latin typeface="Segoe Print" panose="02000600000000000000" pitchFamily="2" charset="0"/>
              </a:rPr>
              <a:t>10</a:t>
            </a:r>
            <a:r>
              <a:rPr lang="en-US" sz="1200" dirty="0" smtClean="0">
                <a:latin typeface="Segoe Print" panose="02000600000000000000" pitchFamily="2" charset="0"/>
              </a:rPr>
              <a:t>He.</a:t>
            </a:r>
            <a:endParaRPr lang="ru-RU" sz="12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26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7" y="1138483"/>
            <a:ext cx="4572528" cy="328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2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52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6655" y="143635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400М</a:t>
            </a:r>
            <a:r>
              <a:rPr lang="ru-RU" sz="2400" dirty="0" smtClean="0"/>
              <a:t>: </a:t>
            </a:r>
            <a:r>
              <a:rPr lang="en-US" sz="2400" dirty="0" smtClean="0"/>
              <a:t>completion of modernization and launch in </a:t>
            </a:r>
            <a:r>
              <a:rPr lang="ru-RU" sz="2400" dirty="0" smtClean="0"/>
              <a:t>2023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94527" y="4778482"/>
            <a:ext cx="208823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Replacement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Damaged winding;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Vacuum system;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Control system;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Radiation safety system</a:t>
            </a:r>
            <a:endParaRPr lang="ru-RU" sz="16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170438"/>
              </p:ext>
            </p:extLst>
          </p:nvPr>
        </p:nvGraphicFramePr>
        <p:xfrm>
          <a:off x="5985748" y="1446483"/>
          <a:ext cx="2415129" cy="19145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994"/>
                <a:gridCol w="1077275"/>
                <a:gridCol w="901860"/>
              </a:tblGrid>
              <a:tr h="186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Ion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202</a:t>
                      </a:r>
                      <a:r>
                        <a:rPr lang="en-US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 (MeV/u)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planned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I(</a:t>
                      </a:r>
                      <a:r>
                        <a:rPr lang="en-US" sz="1200" dirty="0" err="1">
                          <a:effectLst/>
                        </a:rPr>
                        <a:t>p</a:t>
                      </a:r>
                      <a:r>
                        <a:rPr lang="en-US" sz="1200" dirty="0" err="1">
                          <a:effectLst/>
                          <a:sym typeface="Symbol"/>
                        </a:rPr>
                        <a:t></a:t>
                      </a:r>
                      <a:r>
                        <a:rPr lang="en-US" sz="1200" dirty="0" err="1">
                          <a:effectLst/>
                        </a:rPr>
                        <a:t>A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planned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186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aseline="30000">
                          <a:effectLst/>
                        </a:rPr>
                        <a:t>7</a:t>
                      </a:r>
                      <a:r>
                        <a:rPr lang="en-US" sz="1200">
                          <a:effectLst/>
                        </a:rPr>
                        <a:t>Li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39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186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aseline="30000">
                          <a:effectLst/>
                        </a:rPr>
                        <a:t>11</a:t>
                      </a:r>
                      <a:r>
                        <a:rPr lang="en-US" sz="1200">
                          <a:effectLst/>
                        </a:rPr>
                        <a:t>B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186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aseline="30000">
                          <a:effectLst/>
                        </a:rPr>
                        <a:t>15</a:t>
                      </a:r>
                      <a:r>
                        <a:rPr lang="en-US" sz="1200">
                          <a:effectLst/>
                        </a:rPr>
                        <a:t>N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186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aseline="30000">
                          <a:effectLst/>
                        </a:rPr>
                        <a:t>18</a:t>
                      </a:r>
                      <a:r>
                        <a:rPr lang="en-US" sz="1200">
                          <a:effectLst/>
                        </a:rPr>
                        <a:t>O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186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aseline="30000">
                          <a:effectLst/>
                        </a:rPr>
                        <a:t>22</a:t>
                      </a:r>
                      <a:r>
                        <a:rPr lang="en-US" sz="1200">
                          <a:effectLst/>
                        </a:rPr>
                        <a:t>Ne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186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aseline="30000">
                          <a:effectLst/>
                        </a:rPr>
                        <a:t>36</a:t>
                      </a:r>
                      <a:r>
                        <a:rPr lang="en-US" sz="1200">
                          <a:effectLst/>
                        </a:rPr>
                        <a:t>S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186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aseline="30000">
                          <a:effectLst/>
                        </a:rPr>
                        <a:t>48</a:t>
                      </a:r>
                      <a:r>
                        <a:rPr lang="en-US" sz="1200">
                          <a:effectLst/>
                        </a:rPr>
                        <a:t>Ca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0.1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79872"/>
              </p:ext>
            </p:extLst>
          </p:nvPr>
        </p:nvGraphicFramePr>
        <p:xfrm>
          <a:off x="6003404" y="4066785"/>
          <a:ext cx="2495245" cy="2587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827"/>
                <a:gridCol w="1080120"/>
                <a:gridCol w="927298"/>
              </a:tblGrid>
              <a:tr h="502556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RIB*</a:t>
                      </a:r>
                      <a:endParaRPr lang="ru-RU" sz="12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Intensity, </a:t>
                      </a:r>
                      <a:r>
                        <a:rPr lang="en-US" sz="1200" b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pps</a:t>
                      </a:r>
                      <a:endParaRPr lang="en-US" sz="1200" b="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2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(at</a:t>
                      </a:r>
                      <a:r>
                        <a:rPr lang="en-US" sz="1200" b="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US" sz="1200" b="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200" b="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200" b="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200" b="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2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Energy,</a:t>
                      </a:r>
                    </a:p>
                    <a:p>
                      <a:pPr algn="ctr"/>
                      <a:r>
                        <a:rPr lang="en-US" sz="12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MeV/A</a:t>
                      </a:r>
                      <a:endParaRPr lang="ru-RU" sz="12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7450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30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1x10</a:t>
                      </a:r>
                      <a:r>
                        <a:rPr lang="en-US" sz="1200" baseline="30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200" baseline="30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  <a:tr h="347450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30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8x10</a:t>
                      </a:r>
                      <a:r>
                        <a:rPr lang="en-US" sz="1200" baseline="30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baseline="30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  <a:tr h="347450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30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7x10</a:t>
                      </a:r>
                      <a:r>
                        <a:rPr lang="en-US" sz="1200" baseline="30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aseline="30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  <a:tr h="347450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30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2x10</a:t>
                      </a:r>
                      <a:r>
                        <a:rPr lang="en-US" sz="1200" baseline="30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aseline="30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  <a:tr h="347450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30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2x10</a:t>
                      </a:r>
                      <a:r>
                        <a:rPr lang="en-US" sz="1200" baseline="30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aseline="30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  <a:tr h="347450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30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1x10</a:t>
                      </a:r>
                      <a:r>
                        <a:rPr lang="en-US" sz="1200" baseline="30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aseline="30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967155" y="825997"/>
            <a:ext cx="2567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Primary beams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966310" y="3464524"/>
            <a:ext cx="2567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Secondary beams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027336" y="4763780"/>
            <a:ext cx="27147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Expected results of the upgrade in 2023: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Stable operation;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Improved beam quality;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Increase of beam intensities.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6015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CF14D-CD76-4808-A2C2-854CBA31EEF7}" type="slidenum">
              <a:rPr lang="ru-RU" smtClean="0">
                <a:solidFill>
                  <a:srgbClr val="444D26"/>
                </a:solidFill>
              </a:rPr>
              <a:pPr>
                <a:defRPr/>
              </a:pPr>
              <a:t>6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26064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In-flight separation of secondary beams</a:t>
            </a:r>
            <a:endParaRPr lang="ru-RU" sz="3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9755" y="1032499"/>
            <a:ext cx="9144000" cy="5348773"/>
            <a:chOff x="-36004" y="1082793"/>
            <a:chExt cx="9144000" cy="534877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4" r="1960" b="27672"/>
            <a:stretch/>
          </p:blipFill>
          <p:spPr bwMode="auto">
            <a:xfrm>
              <a:off x="-36004" y="1082793"/>
              <a:ext cx="9144000" cy="534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Группа 3"/>
            <p:cNvGrpSpPr/>
            <p:nvPr/>
          </p:nvGrpSpPr>
          <p:grpSpPr>
            <a:xfrm>
              <a:off x="1475656" y="1484784"/>
              <a:ext cx="5119080" cy="3762564"/>
              <a:chOff x="1475656" y="1484784"/>
              <a:chExt cx="5119080" cy="3762564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4189097" y="4045714"/>
                <a:ext cx="24056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Primary beam 10</a:t>
                </a:r>
                <a:r>
                  <a:rPr lang="en-US" baseline="30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12 </a:t>
                </a:r>
                <a:r>
                  <a:rPr lang="en-US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</a:t>
                </a:r>
                <a:r>
                  <a:rPr lang="en-US" baseline="30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-1</a:t>
                </a:r>
                <a:endParaRPr lang="ru-RU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" name="Стрелка влево 4"/>
              <p:cNvSpPr/>
              <p:nvPr/>
            </p:nvSpPr>
            <p:spPr>
              <a:xfrm>
                <a:off x="2828956" y="4353450"/>
                <a:ext cx="978408" cy="285740"/>
              </a:xfrm>
              <a:prstGeom prst="lef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" name="Пятно 2 1"/>
              <p:cNvSpPr/>
              <p:nvPr/>
            </p:nvSpPr>
            <p:spPr>
              <a:xfrm>
                <a:off x="3707904" y="4149080"/>
                <a:ext cx="648072" cy="648072"/>
              </a:xfrm>
              <a:prstGeom prst="irregularSeal2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925379" y="1484784"/>
                <a:ext cx="24056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Physical target</a:t>
                </a:r>
                <a:endParaRPr lang="ru-RU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475656" y="4601017"/>
                <a:ext cx="25562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Secondary beam 10</a:t>
                </a:r>
                <a:r>
                  <a:rPr lang="en-US" baseline="30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 </a:t>
                </a:r>
                <a:r>
                  <a:rPr lang="en-US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</a:t>
                </a:r>
                <a:r>
                  <a:rPr lang="en-US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-1</a:t>
                </a:r>
                <a:endParaRPr lang="ru-RU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ru-RU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987006" y="3676382"/>
                <a:ext cx="24056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Production target</a:t>
                </a:r>
                <a:endParaRPr lang="ru-RU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64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6047086" y="-732457"/>
            <a:ext cx="4176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Neutron Momentum Distribution in the </a:t>
            </a:r>
            <a:r>
              <a:rPr lang="en-US" sz="1600" baseline="30000">
                <a:latin typeface="Times New Roman" pitchFamily="18" charset="0"/>
              </a:rPr>
              <a:t>4</a:t>
            </a:r>
            <a:r>
              <a:rPr lang="en-US" sz="1600">
                <a:latin typeface="Times New Roman" pitchFamily="18" charset="0"/>
              </a:rPr>
              <a:t>H cms</a:t>
            </a:r>
            <a:endParaRPr lang="ru-RU" sz="1600">
              <a:latin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688704"/>
              </p:ext>
            </p:extLst>
          </p:nvPr>
        </p:nvGraphicFramePr>
        <p:xfrm>
          <a:off x="323528" y="4251325"/>
          <a:ext cx="1962150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CorelDRAW" r:id="rId3" imgW="2054880" imgH="2176560" progId="CorelDRAW.Graphic.13">
                  <p:embed/>
                </p:oleObj>
              </mc:Choice>
              <mc:Fallback>
                <p:oleObj name="CorelDRAW" r:id="rId3" imgW="2054880" imgH="217656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251325"/>
                        <a:ext cx="1962150" cy="207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3967510" y="1124744"/>
            <a:ext cx="4407644" cy="4014105"/>
            <a:chOff x="1763688" y="1268760"/>
            <a:chExt cx="4407644" cy="4014105"/>
          </a:xfrm>
        </p:grpSpPr>
        <p:pic>
          <p:nvPicPr>
            <p:cNvPr id="3" name="Picture 28" descr="pxpzh4p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63688" y="1268760"/>
              <a:ext cx="4407644" cy="4014105"/>
            </a:xfrm>
            <a:prstGeom prst="rect">
              <a:avLst/>
            </a:prstGeom>
            <a:noFill/>
          </p:spPr>
        </p:pic>
        <p:cxnSp>
          <p:nvCxnSpPr>
            <p:cNvPr id="6" name="Прямая со стрелкой 5"/>
            <p:cNvCxnSpPr/>
            <p:nvPr/>
          </p:nvCxnSpPr>
          <p:spPr>
            <a:xfrm flipH="1" flipV="1">
              <a:off x="3203848" y="1556792"/>
              <a:ext cx="2843238" cy="295232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flipH="1" flipV="1">
              <a:off x="3131840" y="2852936"/>
              <a:ext cx="2123158" cy="86409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flipH="1" flipV="1">
              <a:off x="4932040" y="2852936"/>
              <a:ext cx="322958" cy="86409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41" descr="h4p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259138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5"/>
          <p:cNvSpPr txBox="1">
            <a:spLocks noChangeArrowheads="1"/>
          </p:cNvSpPr>
          <p:nvPr/>
        </p:nvSpPr>
        <p:spPr bwMode="auto">
          <a:xfrm>
            <a:off x="2735263" y="5214938"/>
            <a:ext cx="6408737" cy="112338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 b="1" u="sng" dirty="0">
                <a:latin typeface="Times New Roman" pitchFamily="18" charset="0"/>
              </a:rPr>
              <a:t>Processes in the </a:t>
            </a:r>
            <a:r>
              <a:rPr lang="en-US" sz="1400" b="1" u="sng" dirty="0" err="1">
                <a:latin typeface="Times New Roman" pitchFamily="18" charset="0"/>
              </a:rPr>
              <a:t>t+p+n</a:t>
            </a:r>
            <a:r>
              <a:rPr lang="en-US" sz="1400" b="1" u="sng" dirty="0">
                <a:latin typeface="Times New Roman" pitchFamily="18" charset="0"/>
              </a:rPr>
              <a:t> Output Channel: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sz="1400" b="1" dirty="0">
                <a:latin typeface="Times New Roman" pitchFamily="18" charset="0"/>
              </a:rPr>
              <a:t> Transfer Reaction t + d </a:t>
            </a:r>
            <a:r>
              <a:rPr lang="en-US" b="1" dirty="0"/>
              <a:t>→</a:t>
            </a:r>
            <a:r>
              <a:rPr lang="en-US" sz="1400" b="1" dirty="0">
                <a:latin typeface="Times New Roman" pitchFamily="18" charset="0"/>
              </a:rPr>
              <a:t> p + </a:t>
            </a:r>
            <a:r>
              <a:rPr lang="en-US" sz="1400" b="1" baseline="30000" dirty="0">
                <a:latin typeface="Times New Roman" pitchFamily="18" charset="0"/>
              </a:rPr>
              <a:t>4</a:t>
            </a:r>
            <a:r>
              <a:rPr lang="en-US" sz="1400" b="1" dirty="0">
                <a:latin typeface="Times New Roman" pitchFamily="18" charset="0"/>
              </a:rPr>
              <a:t>H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sz="1400" b="1" dirty="0">
                <a:latin typeface="Times New Roman" pitchFamily="18" charset="0"/>
              </a:rPr>
              <a:t> p-n Final State Interaction (</a:t>
            </a:r>
            <a:r>
              <a:rPr lang="en-US" sz="1400" b="1" dirty="0" err="1">
                <a:latin typeface="Times New Roman" pitchFamily="18" charset="0"/>
              </a:rPr>
              <a:t>FSI</a:t>
            </a:r>
            <a:r>
              <a:rPr lang="en-US" sz="1400" b="1" baseline="-25000" dirty="0" err="1">
                <a:latin typeface="Times New Roman" pitchFamily="18" charset="0"/>
              </a:rPr>
              <a:t>pn</a:t>
            </a:r>
            <a:r>
              <a:rPr lang="en-US" sz="1400" b="1" dirty="0">
                <a:latin typeface="Times New Roman" pitchFamily="18" charset="0"/>
              </a:rPr>
              <a:t>) t + d </a:t>
            </a:r>
            <a:r>
              <a:rPr lang="en-US" sz="1400" b="1" dirty="0"/>
              <a:t>→</a:t>
            </a:r>
            <a:r>
              <a:rPr lang="en-US" sz="1400" b="1" dirty="0">
                <a:latin typeface="Times New Roman" pitchFamily="18" charset="0"/>
              </a:rPr>
              <a:t> p </a:t>
            </a:r>
            <a:r>
              <a:rPr lang="en-US" sz="1400" b="1" dirty="0" smtClean="0">
                <a:latin typeface="Times New Roman" pitchFamily="18" charset="0"/>
              </a:rPr>
              <a:t>+ (</a:t>
            </a:r>
            <a:r>
              <a:rPr lang="en-US" sz="1400" b="1" dirty="0" err="1" smtClean="0">
                <a:latin typeface="Times New Roman" pitchFamily="18" charset="0"/>
              </a:rPr>
              <a:t>p+n</a:t>
            </a:r>
            <a:r>
              <a:rPr lang="en-US" sz="1400" b="1" dirty="0" smtClean="0">
                <a:latin typeface="Times New Roman" pitchFamily="18" charset="0"/>
              </a:rPr>
              <a:t>)*</a:t>
            </a:r>
            <a:endParaRPr lang="en-US" sz="1400" b="1" dirty="0">
              <a:latin typeface="Times New Roman" pitchFamily="18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sz="1400" b="1" dirty="0">
                <a:latin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</a:rPr>
              <a:t>Quasifree</a:t>
            </a:r>
            <a:r>
              <a:rPr lang="en-US" sz="1400" b="1" dirty="0">
                <a:latin typeface="Times New Roman" pitchFamily="18" charset="0"/>
              </a:rPr>
              <a:t> Scattering (QFS) of the Triton on the Proton bound in the Deuteron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sz="1400" b="1" dirty="0">
                <a:latin typeface="Times New Roman" pitchFamily="18" charset="0"/>
              </a:rPr>
              <a:t> Transfer Reaction t + d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→ n +</a:t>
            </a:r>
            <a:r>
              <a:rPr lang="en-US" sz="1400" b="1" dirty="0">
                <a:latin typeface="Times New Roman" pitchFamily="18" charset="0"/>
              </a:rPr>
              <a:t> </a:t>
            </a:r>
            <a:r>
              <a:rPr lang="el-GR" sz="1400" b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400" b="1" baseline="30000" dirty="0">
                <a:latin typeface="Times New Roman" pitchFamily="18" charset="0"/>
                <a:cs typeface="Times New Roman" pitchFamily="18" charset="0"/>
              </a:rPr>
              <a:t>*</a:t>
            </a:r>
            <a:endParaRPr lang="el-GR" sz="1400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188640"/>
            <a:ext cx="747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simplest case: </a:t>
            </a:r>
            <a:r>
              <a:rPr lang="en-US" sz="2400" baseline="30000" dirty="0" smtClean="0"/>
              <a:t>4</a:t>
            </a:r>
            <a:r>
              <a:rPr lang="en-US" sz="2400" dirty="0" smtClean="0"/>
              <a:t>H in the reaction t + d</a:t>
            </a:r>
            <a:r>
              <a:rPr lang="en-US" sz="2400" dirty="0" smtClean="0">
                <a:latin typeface="Calibri"/>
                <a:cs typeface="Calibri"/>
              </a:rPr>
              <a:t>→ p + t +n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5584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Группа 45"/>
          <p:cNvGrpSpPr/>
          <p:nvPr/>
        </p:nvGrpSpPr>
        <p:grpSpPr>
          <a:xfrm>
            <a:off x="905598" y="4570628"/>
            <a:ext cx="6904870" cy="1989384"/>
            <a:chOff x="633962" y="4025904"/>
            <a:chExt cx="7767972" cy="2559190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633962" y="4025904"/>
              <a:ext cx="3727061" cy="2559190"/>
              <a:chOff x="633962" y="4025904"/>
              <a:chExt cx="3727061" cy="2559190"/>
            </a:xfrm>
          </p:grpSpPr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1289591" y="4488055"/>
                <a:ext cx="2880320" cy="6622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1289591" y="5067270"/>
                <a:ext cx="2880320" cy="6622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>
                <a:off x="1289591" y="5624037"/>
                <a:ext cx="2880320" cy="6622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Овал 7"/>
              <p:cNvSpPr/>
              <p:nvPr/>
            </p:nvSpPr>
            <p:spPr>
              <a:xfrm>
                <a:off x="2272870" y="5473400"/>
                <a:ext cx="288032" cy="288032"/>
              </a:xfrm>
              <a:prstGeom prst="ellipse">
                <a:avLst/>
              </a:prstGeom>
              <a:gradFill>
                <a:gsLst>
                  <a:gs pos="34000">
                    <a:srgbClr val="FF0000"/>
                  </a:gs>
                  <a:gs pos="77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</a:gra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Овал 8"/>
              <p:cNvSpPr/>
              <p:nvPr/>
            </p:nvSpPr>
            <p:spPr>
              <a:xfrm>
                <a:off x="1353048" y="5473400"/>
                <a:ext cx="288032" cy="288032"/>
              </a:xfrm>
              <a:prstGeom prst="ellipse">
                <a:avLst/>
              </a:prstGeom>
              <a:gradFill>
                <a:gsLst>
                  <a:gs pos="34000">
                    <a:srgbClr val="0070C0"/>
                  </a:gs>
                  <a:gs pos="77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</a:gra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1777198" y="5473400"/>
                <a:ext cx="288032" cy="288032"/>
              </a:xfrm>
              <a:prstGeom prst="ellipse">
                <a:avLst/>
              </a:prstGeom>
              <a:gradFill>
                <a:gsLst>
                  <a:gs pos="34000">
                    <a:srgbClr val="0070C0"/>
                  </a:gs>
                  <a:gs pos="77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</a:gra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2776926" y="5447731"/>
                <a:ext cx="288032" cy="288032"/>
              </a:xfrm>
              <a:prstGeom prst="ellipse">
                <a:avLst/>
              </a:prstGeom>
              <a:gradFill>
                <a:gsLst>
                  <a:gs pos="34000">
                    <a:srgbClr val="FF0000"/>
                  </a:gs>
                  <a:gs pos="77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</a:gra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2272870" y="4919618"/>
                <a:ext cx="288032" cy="288032"/>
              </a:xfrm>
              <a:prstGeom prst="ellipse">
                <a:avLst/>
              </a:prstGeom>
              <a:gradFill>
                <a:gsLst>
                  <a:gs pos="34000">
                    <a:srgbClr val="FF0000"/>
                  </a:gs>
                  <a:gs pos="77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</a:gra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Овал 12"/>
              <p:cNvSpPr/>
              <p:nvPr/>
            </p:nvSpPr>
            <p:spPr>
              <a:xfrm>
                <a:off x="2776926" y="4919618"/>
                <a:ext cx="288032" cy="288032"/>
              </a:xfrm>
              <a:prstGeom prst="ellipse">
                <a:avLst/>
              </a:prstGeom>
              <a:gradFill>
                <a:gsLst>
                  <a:gs pos="34000">
                    <a:srgbClr val="FF0000"/>
                  </a:gs>
                  <a:gs pos="77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</a:gra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3280982" y="4919618"/>
                <a:ext cx="288032" cy="288032"/>
              </a:xfrm>
              <a:prstGeom prst="ellipse">
                <a:avLst/>
              </a:prstGeom>
              <a:gradFill>
                <a:gsLst>
                  <a:gs pos="34000">
                    <a:srgbClr val="FF0000"/>
                  </a:gs>
                  <a:gs pos="77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</a:gra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3713030" y="4919618"/>
                <a:ext cx="288032" cy="288032"/>
              </a:xfrm>
              <a:prstGeom prst="ellipse">
                <a:avLst/>
              </a:prstGeom>
              <a:gradFill>
                <a:gsLst>
                  <a:gs pos="34000">
                    <a:srgbClr val="FF0000"/>
                  </a:gs>
                  <a:gs pos="77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</a:gra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2272870" y="4343554"/>
                <a:ext cx="288032" cy="288032"/>
              </a:xfrm>
              <a:prstGeom prst="ellipse">
                <a:avLst/>
              </a:prstGeom>
              <a:gradFill>
                <a:gsLst>
                  <a:gs pos="34000">
                    <a:srgbClr val="FF0000"/>
                  </a:gs>
                  <a:gs pos="77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</a:gra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2776926" y="4343554"/>
                <a:ext cx="288032" cy="288032"/>
              </a:xfrm>
              <a:prstGeom prst="ellipse">
                <a:avLst/>
              </a:prstGeom>
              <a:gradFill>
                <a:gsLst>
                  <a:gs pos="34000">
                    <a:srgbClr val="FF0000"/>
                  </a:gs>
                  <a:gs pos="77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</a:gra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073567" y="6215762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protons</a:t>
                </a:r>
                <a:endParaRPr lang="ru-RU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74568" y="5432750"/>
                <a:ext cx="3353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</a:t>
                </a:r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458486" y="6209273"/>
                <a:ext cx="12629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neutrons</a:t>
                </a:r>
                <a:endParaRPr lang="ru-RU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33962" y="4302904"/>
                <a:ext cx="7674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P1/2</a:t>
                </a:r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74568" y="4909351"/>
                <a:ext cx="7674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P3/2</a:t>
                </a:r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098525" y="5130082"/>
                <a:ext cx="7199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baseline="30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He</a:t>
                </a:r>
                <a:endPara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619543" y="5130081"/>
                <a:ext cx="7199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baseline="30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He</a:t>
                </a:r>
                <a:endPara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065230" y="4597214"/>
                <a:ext cx="7199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baseline="30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He</a:t>
                </a:r>
                <a:endParaRPr lang="ru-RU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610886" y="4601969"/>
                <a:ext cx="7199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baseline="30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He</a:t>
                </a:r>
                <a:endPara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132628" y="4597215"/>
                <a:ext cx="7199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baseline="30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He</a:t>
                </a:r>
                <a:endParaRPr lang="ru-RU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641101" y="4595710"/>
                <a:ext cx="7199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baseline="30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He</a:t>
                </a:r>
                <a:endPara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084921" y="4025904"/>
                <a:ext cx="7199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baseline="30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9</a:t>
                </a:r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He</a:t>
                </a:r>
                <a:endParaRPr lang="ru-RU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619543" y="4033012"/>
                <a:ext cx="8730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baseline="30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</a:t>
                </a:r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He</a:t>
                </a:r>
                <a:endParaRPr lang="ru-RU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5041662" y="4508640"/>
              <a:ext cx="3360272" cy="2056584"/>
              <a:chOff x="5041662" y="4508640"/>
              <a:chExt cx="3360272" cy="2056584"/>
            </a:xfrm>
          </p:grpSpPr>
          <p:cxnSp>
            <p:nvCxnSpPr>
              <p:cNvPr id="48" name="Прямая соединительная линия 47"/>
              <p:cNvCxnSpPr/>
              <p:nvPr/>
            </p:nvCxnSpPr>
            <p:spPr>
              <a:xfrm>
                <a:off x="5521613" y="5062744"/>
                <a:ext cx="2880320" cy="6622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>
              <a:xfrm>
                <a:off x="5521614" y="5631144"/>
                <a:ext cx="2880320" cy="6622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Овал 20"/>
              <p:cNvSpPr/>
              <p:nvPr/>
            </p:nvSpPr>
            <p:spPr>
              <a:xfrm>
                <a:off x="6313702" y="5486643"/>
                <a:ext cx="288032" cy="288032"/>
              </a:xfrm>
              <a:prstGeom prst="ellipse">
                <a:avLst/>
              </a:prstGeom>
              <a:gradFill>
                <a:gsLst>
                  <a:gs pos="34000">
                    <a:srgbClr val="FF0000"/>
                  </a:gs>
                  <a:gs pos="77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</a:gra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5818030" y="5486643"/>
                <a:ext cx="288032" cy="288032"/>
              </a:xfrm>
              <a:prstGeom prst="ellipse">
                <a:avLst/>
              </a:prstGeom>
              <a:gradFill>
                <a:gsLst>
                  <a:gs pos="34000">
                    <a:srgbClr val="0070C0"/>
                  </a:gs>
                  <a:gs pos="77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</a:gra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6817758" y="5460974"/>
                <a:ext cx="288032" cy="288032"/>
              </a:xfrm>
              <a:prstGeom prst="ellipse">
                <a:avLst/>
              </a:prstGeom>
              <a:gradFill>
                <a:gsLst>
                  <a:gs pos="34000">
                    <a:srgbClr val="FF0000"/>
                  </a:gs>
                  <a:gs pos="77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</a:gra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Овал 23"/>
              <p:cNvSpPr/>
              <p:nvPr/>
            </p:nvSpPr>
            <p:spPr>
              <a:xfrm>
                <a:off x="6330310" y="4909351"/>
                <a:ext cx="288032" cy="288032"/>
              </a:xfrm>
              <a:prstGeom prst="ellipse">
                <a:avLst/>
              </a:prstGeom>
              <a:gradFill>
                <a:gsLst>
                  <a:gs pos="34000">
                    <a:srgbClr val="FF0000"/>
                  </a:gs>
                  <a:gs pos="77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</a:gra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6817758" y="4890787"/>
                <a:ext cx="288032" cy="288032"/>
              </a:xfrm>
              <a:prstGeom prst="ellipse">
                <a:avLst/>
              </a:prstGeom>
              <a:gradFill>
                <a:gsLst>
                  <a:gs pos="34000">
                    <a:srgbClr val="FF0000"/>
                  </a:gs>
                  <a:gs pos="77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</a:gra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7321814" y="4909351"/>
                <a:ext cx="288032" cy="288032"/>
              </a:xfrm>
              <a:prstGeom prst="ellipse">
                <a:avLst/>
              </a:prstGeom>
              <a:gradFill>
                <a:gsLst>
                  <a:gs pos="34000">
                    <a:srgbClr val="FF0000"/>
                  </a:gs>
                  <a:gs pos="77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</a:gra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Овал 26"/>
              <p:cNvSpPr/>
              <p:nvPr/>
            </p:nvSpPr>
            <p:spPr>
              <a:xfrm>
                <a:off x="7768989" y="4913359"/>
                <a:ext cx="288032" cy="288032"/>
              </a:xfrm>
              <a:prstGeom prst="ellipse">
                <a:avLst/>
              </a:prstGeom>
              <a:gradFill>
                <a:gsLst>
                  <a:gs pos="34000">
                    <a:srgbClr val="FF0000"/>
                  </a:gs>
                  <a:gs pos="77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</a:gra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041662" y="6183496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protons</a:t>
                </a:r>
                <a:endParaRPr lang="ru-RU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330310" y="6195892"/>
                <a:ext cx="12629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neutrons</a:t>
                </a:r>
                <a:endParaRPr lang="ru-RU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184311" y="5154854"/>
                <a:ext cx="7199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baseline="30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</a:t>
                </a:r>
                <a:endPara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667446" y="5152327"/>
                <a:ext cx="7199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baseline="30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</a:t>
                </a:r>
                <a:endPara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201884" y="4508642"/>
                <a:ext cx="7199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baseline="30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</a:t>
                </a:r>
                <a:endParaRPr lang="ru-RU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667446" y="4508642"/>
                <a:ext cx="7199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baseline="30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</a:t>
                </a:r>
                <a:endParaRPr lang="ru-RU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193083" y="4508641"/>
                <a:ext cx="7199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baseline="30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</a:t>
                </a:r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</a:t>
                </a:r>
                <a:endParaRPr lang="ru-RU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7609846" y="4508640"/>
                <a:ext cx="7199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baseline="30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</a:t>
                </a:r>
                <a:endParaRPr lang="ru-RU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56" name="Picture 2" descr="Goldberg71c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29" y="940264"/>
            <a:ext cx="3955694" cy="321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Заголовок 1"/>
          <p:cNvSpPr txBox="1">
            <a:spLocks/>
          </p:cNvSpPr>
          <p:nvPr/>
        </p:nvSpPr>
        <p:spPr>
          <a:xfrm>
            <a:off x="1521278" y="0"/>
            <a:ext cx="6604557" cy="940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cs typeface="Arial" pitchFamily="34" charset="0"/>
              </a:rPr>
              <a:t>Очень экзотические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ru-RU" sz="2800" dirty="0" smtClean="0">
                <a:cs typeface="Arial" pitchFamily="34" charset="0"/>
              </a:rPr>
              <a:t>задачи: </a:t>
            </a:r>
            <a:r>
              <a:rPr lang="en-US" sz="2800" baseline="30000" dirty="0" smtClean="0">
                <a:cs typeface="Arial" pitchFamily="34" charset="0"/>
              </a:rPr>
              <a:t>7</a:t>
            </a:r>
            <a:r>
              <a:rPr lang="en-US" sz="2800" dirty="0" smtClean="0">
                <a:cs typeface="Arial" pitchFamily="34" charset="0"/>
              </a:rPr>
              <a:t>H, </a:t>
            </a:r>
            <a:r>
              <a:rPr lang="en-US" sz="2800" baseline="30000" dirty="0" smtClean="0">
                <a:cs typeface="Arial" pitchFamily="34" charset="0"/>
              </a:rPr>
              <a:t>10</a:t>
            </a:r>
            <a:r>
              <a:rPr lang="en-US" sz="2800" dirty="0" smtClean="0">
                <a:cs typeface="Arial" pitchFamily="34" charset="0"/>
              </a:rPr>
              <a:t>He, 4n</a:t>
            </a:r>
            <a:endParaRPr lang="ru-RU" sz="2400" dirty="0"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71517" y="2121712"/>
            <a:ext cx="2624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11</a:t>
            </a:r>
            <a:r>
              <a:rPr lang="en-US" dirty="0" smtClean="0"/>
              <a:t>Li + d </a:t>
            </a:r>
            <a:r>
              <a:rPr lang="en-US" dirty="0" smtClean="0">
                <a:latin typeface="Calibri"/>
                <a:cs typeface="Calibri"/>
              </a:rPr>
              <a:t>→ </a:t>
            </a:r>
            <a:r>
              <a:rPr lang="en-US" baseline="30000" dirty="0" smtClean="0">
                <a:latin typeface="Calibri"/>
                <a:cs typeface="Calibri"/>
              </a:rPr>
              <a:t>10</a:t>
            </a:r>
            <a:r>
              <a:rPr lang="en-US" dirty="0" smtClean="0">
                <a:latin typeface="Calibri"/>
                <a:cs typeface="Calibri"/>
              </a:rPr>
              <a:t>He + </a:t>
            </a:r>
            <a:r>
              <a:rPr lang="en-US" baseline="30000" dirty="0" smtClean="0">
                <a:latin typeface="Calibri"/>
                <a:cs typeface="Calibri"/>
              </a:rPr>
              <a:t>3</a:t>
            </a:r>
            <a:r>
              <a:rPr lang="en-US" dirty="0" smtClean="0">
                <a:latin typeface="Calibri"/>
                <a:cs typeface="Calibri"/>
              </a:rPr>
              <a:t>He</a:t>
            </a:r>
          </a:p>
          <a:p>
            <a:r>
              <a:rPr lang="en-US" baseline="30000" dirty="0" smtClean="0"/>
              <a:t>14</a:t>
            </a:r>
            <a:r>
              <a:rPr lang="en-US" dirty="0" smtClean="0"/>
              <a:t>Be </a:t>
            </a:r>
            <a:r>
              <a:rPr lang="en-US" dirty="0"/>
              <a:t>+ d </a:t>
            </a:r>
            <a:r>
              <a:rPr lang="en-US" dirty="0">
                <a:cs typeface="Calibri"/>
              </a:rPr>
              <a:t>→ </a:t>
            </a:r>
            <a:r>
              <a:rPr lang="en-US" baseline="30000" dirty="0">
                <a:cs typeface="Calibri"/>
              </a:rPr>
              <a:t>10</a:t>
            </a:r>
            <a:r>
              <a:rPr lang="en-US" dirty="0">
                <a:cs typeface="Calibri"/>
              </a:rPr>
              <a:t>He </a:t>
            </a:r>
            <a:r>
              <a:rPr lang="en-US" dirty="0" smtClean="0">
                <a:cs typeface="Calibri"/>
              </a:rPr>
              <a:t>+ </a:t>
            </a:r>
            <a:r>
              <a:rPr lang="en-US" baseline="30000" dirty="0" smtClean="0">
                <a:cs typeface="Calibri"/>
              </a:rPr>
              <a:t>6</a:t>
            </a:r>
            <a:r>
              <a:rPr lang="en-US" dirty="0" smtClean="0">
                <a:cs typeface="Calibri"/>
              </a:rPr>
              <a:t>Li</a:t>
            </a:r>
          </a:p>
          <a:p>
            <a:endParaRPr lang="en-US" dirty="0">
              <a:cs typeface="Calibri"/>
            </a:endParaRPr>
          </a:p>
          <a:p>
            <a:r>
              <a:rPr lang="en-US" b="1" baseline="30000" dirty="0" smtClean="0">
                <a:solidFill>
                  <a:srgbClr val="C00000"/>
                </a:solidFill>
              </a:rPr>
              <a:t>8</a:t>
            </a:r>
            <a:r>
              <a:rPr lang="en-US" b="1" dirty="0" smtClean="0">
                <a:solidFill>
                  <a:srgbClr val="C00000"/>
                </a:solidFill>
              </a:rPr>
              <a:t>He </a:t>
            </a:r>
            <a:r>
              <a:rPr lang="en-US" b="1" dirty="0">
                <a:solidFill>
                  <a:srgbClr val="C00000"/>
                </a:solidFill>
              </a:rPr>
              <a:t>+ </a:t>
            </a:r>
            <a:r>
              <a:rPr lang="en-US" b="1" dirty="0" smtClean="0">
                <a:solidFill>
                  <a:srgbClr val="C00000"/>
                </a:solidFill>
              </a:rPr>
              <a:t>t </a:t>
            </a:r>
            <a:r>
              <a:rPr lang="en-US" b="1" dirty="0">
                <a:solidFill>
                  <a:srgbClr val="C00000"/>
                </a:solidFill>
                <a:cs typeface="Calibri"/>
              </a:rPr>
              <a:t>→ </a:t>
            </a:r>
            <a:r>
              <a:rPr lang="en-US" b="1" baseline="30000" dirty="0">
                <a:solidFill>
                  <a:srgbClr val="C00000"/>
                </a:solidFill>
                <a:cs typeface="Calibri"/>
              </a:rPr>
              <a:t>10</a:t>
            </a:r>
            <a:r>
              <a:rPr lang="en-US" b="1" dirty="0">
                <a:solidFill>
                  <a:srgbClr val="C00000"/>
                </a:solidFill>
                <a:cs typeface="Calibri"/>
              </a:rPr>
              <a:t>He </a:t>
            </a:r>
            <a:r>
              <a:rPr lang="en-US" b="1" dirty="0" smtClean="0">
                <a:solidFill>
                  <a:srgbClr val="C00000"/>
                </a:solidFill>
                <a:cs typeface="Calibri"/>
              </a:rPr>
              <a:t>+</a:t>
            </a:r>
            <a:r>
              <a:rPr lang="en-US" b="1" baseline="30000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b="1" dirty="0" smtClean="0">
                <a:solidFill>
                  <a:srgbClr val="C00000"/>
                </a:solidFill>
                <a:cs typeface="Calibri"/>
              </a:rPr>
              <a:t>p</a:t>
            </a:r>
          </a:p>
        </p:txBody>
      </p:sp>
      <p:pic>
        <p:nvPicPr>
          <p:cNvPr id="63" name="Рисунок 6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176" y="2111790"/>
            <a:ext cx="2299335" cy="28162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TextBox 70"/>
          <p:cNvSpPr txBox="1"/>
          <p:nvPr/>
        </p:nvSpPr>
        <p:spPr>
          <a:xfrm>
            <a:off x="4482097" y="940264"/>
            <a:ext cx="262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11</a:t>
            </a:r>
            <a:r>
              <a:rPr lang="en-US" dirty="0" smtClean="0"/>
              <a:t>Li + d </a:t>
            </a:r>
            <a:r>
              <a:rPr lang="en-US" dirty="0" smtClean="0">
                <a:latin typeface="Calibri"/>
                <a:cs typeface="Calibri"/>
              </a:rPr>
              <a:t>→ </a:t>
            </a:r>
            <a:r>
              <a:rPr lang="en-US" baseline="30000" dirty="0" smtClean="0">
                <a:latin typeface="Calibri"/>
                <a:cs typeface="Calibri"/>
              </a:rPr>
              <a:t>7</a:t>
            </a:r>
            <a:r>
              <a:rPr lang="en-US" dirty="0" smtClean="0">
                <a:latin typeface="Calibri"/>
                <a:cs typeface="Calibri"/>
              </a:rPr>
              <a:t>H + </a:t>
            </a:r>
            <a:r>
              <a:rPr lang="en-US" baseline="30000" dirty="0" smtClean="0">
                <a:latin typeface="Calibri"/>
                <a:cs typeface="Calibri"/>
              </a:rPr>
              <a:t>6</a:t>
            </a:r>
            <a:r>
              <a:rPr lang="en-US" dirty="0" smtClean="0">
                <a:latin typeface="Calibri"/>
                <a:cs typeface="Calibri"/>
              </a:rPr>
              <a:t>Li</a:t>
            </a:r>
          </a:p>
          <a:p>
            <a:r>
              <a:rPr lang="en-US" baseline="30000" dirty="0" smtClean="0"/>
              <a:t>8</a:t>
            </a:r>
            <a:r>
              <a:rPr lang="en-US" dirty="0" smtClean="0"/>
              <a:t>He </a:t>
            </a:r>
            <a:r>
              <a:rPr lang="en-US" dirty="0"/>
              <a:t>+ d </a:t>
            </a:r>
            <a:r>
              <a:rPr lang="en-US" dirty="0">
                <a:cs typeface="Calibri"/>
              </a:rPr>
              <a:t>→ </a:t>
            </a:r>
            <a:r>
              <a:rPr lang="en-US" baseline="30000" dirty="0" smtClean="0">
                <a:cs typeface="Calibri"/>
              </a:rPr>
              <a:t>7</a:t>
            </a:r>
            <a:r>
              <a:rPr lang="en-US" dirty="0" smtClean="0">
                <a:cs typeface="Calibri"/>
              </a:rPr>
              <a:t>H + </a:t>
            </a:r>
            <a:r>
              <a:rPr lang="en-US" baseline="30000" dirty="0" smtClean="0">
                <a:cs typeface="Calibri"/>
              </a:rPr>
              <a:t>3</a:t>
            </a:r>
            <a:r>
              <a:rPr lang="en-US" dirty="0" smtClean="0">
                <a:cs typeface="Calibri"/>
              </a:rPr>
              <a:t>He</a:t>
            </a:r>
          </a:p>
        </p:txBody>
      </p:sp>
    </p:spTree>
    <p:extLst>
      <p:ext uri="{BB962C8B-B14F-4D97-AF65-F5344CB8AC3E}">
        <p14:creationId xmlns:p14="http://schemas.microsoft.com/office/powerpoint/2010/main" val="261833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t_cell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40" y="798116"/>
            <a:ext cx="3420778" cy="584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212061" y="866329"/>
            <a:ext cx="3282935" cy="1416372"/>
            <a:chOff x="929024" y="1019324"/>
            <a:chExt cx="3282935" cy="1416372"/>
          </a:xfrm>
        </p:grpSpPr>
        <p:cxnSp>
          <p:nvCxnSpPr>
            <p:cNvPr id="10" name="Прямая со стрелкой 9"/>
            <p:cNvCxnSpPr/>
            <p:nvPr/>
          </p:nvCxnSpPr>
          <p:spPr>
            <a:xfrm>
              <a:off x="1362106" y="1192957"/>
              <a:ext cx="1033980" cy="288032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stealth" w="lg" len="lg"/>
            </a:ln>
            <a:effectLst>
              <a:outerShdw blurRad="50800" dist="50800" dir="5400000" sx="95000" sy="95000" algn="ctr" rotWithShape="0">
                <a:srgbClr val="000000">
                  <a:alpha val="43137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flipV="1">
              <a:off x="2396086" y="1268760"/>
              <a:ext cx="1033980" cy="220613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stealth" w="lg" len="lg"/>
            </a:ln>
            <a:effectLst>
              <a:outerShdw blurRad="50800" dist="50800" dir="5400000" sx="95000" sy="95000" algn="ctr" rotWithShape="0">
                <a:srgbClr val="000000">
                  <a:alpha val="43137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 flipV="1">
              <a:off x="1360974" y="1929806"/>
              <a:ext cx="1016192" cy="275058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stealth" w="lg" len="lg"/>
            </a:ln>
            <a:effectLst>
              <a:outerShdw blurRad="50800" dist="50800" dir="5400000" sx="95000" sy="95000" algn="ctr" rotWithShape="0">
                <a:srgbClr val="000000">
                  <a:alpha val="43137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>
              <a:off x="2377166" y="1938189"/>
              <a:ext cx="1052900" cy="266675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stealth" w="lg" len="lg"/>
            </a:ln>
            <a:effectLst>
              <a:outerShdw blurRad="50800" dist="50800" dir="5400000" sx="95000" sy="95000" algn="ctr" rotWithShape="0">
                <a:srgbClr val="000000">
                  <a:alpha val="43137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flipV="1">
              <a:off x="2361774" y="1480989"/>
              <a:ext cx="15392" cy="448818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stealth" w="lg" len="lg"/>
            </a:ln>
            <a:effectLst>
              <a:outerShdw blurRad="50800" dist="50800" dir="5400000" sx="95000" sy="95000" algn="ctr" rotWithShape="0">
                <a:srgbClr val="000000">
                  <a:alpha val="43137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030465" y="1037927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A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99812" y="1019324"/>
              <a:ext cx="8121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A+2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29024" y="1937511"/>
              <a:ext cx="5629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baseline="30000" dirty="0" smtClean="0">
                  <a:solidFill>
                    <a:schemeClr val="bg1"/>
                  </a:solidFill>
                </a:rPr>
                <a:t>3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H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45845" y="1974031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bg1"/>
                  </a:solidFill>
                </a:rPr>
                <a:t>p</a:t>
              </a:r>
              <a:endParaRPr lang="ru-RU" sz="2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67562" y="1463405"/>
              <a:ext cx="6942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2</a:t>
              </a:r>
              <a:r>
                <a:rPr lang="en-US" sz="2400" b="1" i="1" dirty="0" smtClean="0">
                  <a:solidFill>
                    <a:schemeClr val="bg1"/>
                  </a:solidFill>
                </a:rPr>
                <a:t>n</a:t>
              </a:r>
              <a:endParaRPr lang="ru-RU" sz="24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434151" y="82558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+mj-lt"/>
              </a:rPr>
              <a:t>Криогенная газовая мишень</a:t>
            </a:r>
            <a:endParaRPr lang="ru-RU" sz="32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40918" y="4653136"/>
            <a:ext cx="44999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Почему тритий?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Необходимый нейтронный избыток;</a:t>
            </a:r>
            <a:endParaRPr lang="ru-RU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Энергия отделения двух нейтронов от тритона (около 8.4 МэВ) является минимально </a:t>
            </a:r>
            <a:r>
              <a:rPr lang="ru-RU" sz="1200" dirty="0" smtClean="0"/>
              <a:t>возможной;</a:t>
            </a:r>
            <a:endParaRPr lang="ru-RU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Ядро </a:t>
            </a:r>
            <a:r>
              <a:rPr lang="ru-RU" sz="1200" dirty="0"/>
              <a:t>отдачи </a:t>
            </a:r>
            <a:r>
              <a:rPr lang="ru-RU" sz="1200" dirty="0" smtClean="0"/>
              <a:t>- </a:t>
            </a:r>
            <a:r>
              <a:rPr lang="ru-RU" sz="1200" dirty="0"/>
              <a:t>протон. Малая ионизирующая способность протона позволяет </a:t>
            </a:r>
            <a:r>
              <a:rPr lang="ru-RU" sz="1200" dirty="0" smtClean="0"/>
              <a:t>проводить измерения </a:t>
            </a:r>
            <a:r>
              <a:rPr lang="ru-RU" sz="1200" dirty="0"/>
              <a:t>в низкофоновой кинематической области, соответствующей вылету протона с малой энергией под углом, близким к 180</a:t>
            </a:r>
            <a:r>
              <a:rPr lang="ru-RU" sz="1200" baseline="30000" dirty="0"/>
              <a:t>о</a:t>
            </a:r>
            <a:r>
              <a:rPr lang="ru-RU" sz="1200" dirty="0"/>
              <a:t> по отношению к направлению налетающей частицы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4655685" y="843266"/>
            <a:ext cx="3712330" cy="3404648"/>
            <a:chOff x="1613292" y="647633"/>
            <a:chExt cx="7510574" cy="5937170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3412" y="647633"/>
              <a:ext cx="1880620" cy="1499619"/>
            </a:xfrm>
            <a:prstGeom prst="rect">
              <a:avLst/>
            </a:prstGeom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3292" y="2335872"/>
              <a:ext cx="5090457" cy="2889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5085184"/>
              <a:ext cx="1731268" cy="1499619"/>
            </a:xfrm>
            <a:prstGeom prst="rect">
              <a:avLst/>
            </a:prstGeom>
          </p:spPr>
        </p:pic>
        <p:sp>
          <p:nvSpPr>
            <p:cNvPr id="26" name="Прямоугольник 25"/>
            <p:cNvSpPr/>
            <p:nvPr/>
          </p:nvSpPr>
          <p:spPr>
            <a:xfrm>
              <a:off x="3329593" y="3217332"/>
              <a:ext cx="58862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Rounded MT Bold" panose="020F0704030504030204" pitchFamily="34" charset="0"/>
                </a:rPr>
                <a:t>0</a:t>
              </a:r>
              <a:r>
                <a:rPr lang="en-US" sz="3200" baseline="3000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Rounded MT Bold" panose="020F0704030504030204" pitchFamily="34" charset="0"/>
                </a:rPr>
                <a:t>+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572000" y="2924944"/>
              <a:ext cx="51969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Rounded MT Bold" panose="020F0704030504030204" pitchFamily="34" charset="0"/>
                </a:rPr>
                <a:t>1</a:t>
              </a:r>
              <a:r>
                <a:rPr lang="en-US" sz="3200" baseline="3000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Rounded MT Bold" panose="020F0704030504030204" pitchFamily="34" charset="0"/>
                </a:rPr>
                <a:t>-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664850" y="3022099"/>
              <a:ext cx="58862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Rounded MT Bold" panose="020F0704030504030204" pitchFamily="34" charset="0"/>
                </a:rPr>
                <a:t>2</a:t>
              </a:r>
              <a:r>
                <a:rPr lang="en-US" sz="3200" baseline="3000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Rounded MT Bold" panose="020F0704030504030204" pitchFamily="34" charset="0"/>
                </a:rPr>
                <a:t>+</a:t>
              </a:r>
            </a:p>
          </p:txBody>
        </p:sp>
        <p:sp>
          <p:nvSpPr>
            <p:cNvPr id="29" name="Выгнутая влево стрелка 28"/>
            <p:cNvSpPr/>
            <p:nvPr/>
          </p:nvSpPr>
          <p:spPr>
            <a:xfrm rot="12494202">
              <a:off x="3246626" y="4098764"/>
              <a:ext cx="528702" cy="2414807"/>
            </a:xfrm>
            <a:prstGeom prst="curved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Выгнутая влево стрелка 29"/>
            <p:cNvSpPr/>
            <p:nvPr/>
          </p:nvSpPr>
          <p:spPr>
            <a:xfrm rot="20282798">
              <a:off x="4016136" y="1758870"/>
              <a:ext cx="614678" cy="2194530"/>
            </a:xfrm>
            <a:prstGeom prst="curved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749" y="3314486"/>
              <a:ext cx="2420117" cy="1441707"/>
            </a:xfrm>
            <a:prstGeom prst="rect">
              <a:avLst/>
            </a:prstGeom>
          </p:spPr>
        </p:pic>
        <p:sp>
          <p:nvSpPr>
            <p:cNvPr id="32" name="Выгнутая влево стрелка 31"/>
            <p:cNvSpPr/>
            <p:nvPr/>
          </p:nvSpPr>
          <p:spPr>
            <a:xfrm rot="6030417" flipH="1">
              <a:off x="6225717" y="3876520"/>
              <a:ext cx="468707" cy="1499399"/>
            </a:xfrm>
            <a:prstGeom prst="curved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118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2786</TotalTime>
  <Words>1362</Words>
  <Application>Microsoft Office PowerPoint</Application>
  <PresentationFormat>Экран (4:3)</PresentationFormat>
  <Paragraphs>1024</Paragraphs>
  <Slides>17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Тема Office</vt:lpstr>
      <vt:lpstr>CorelDRAW</vt:lpstr>
      <vt:lpstr>Graph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70</cp:revision>
  <dcterms:created xsi:type="dcterms:W3CDTF">2023-07-07T13:11:29Z</dcterms:created>
  <dcterms:modified xsi:type="dcterms:W3CDTF">2023-08-26T16:00:40Z</dcterms:modified>
</cp:coreProperties>
</file>