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6" r:id="rId2"/>
    <p:sldId id="285" r:id="rId3"/>
    <p:sldId id="288" r:id="rId4"/>
    <p:sldId id="289" r:id="rId5"/>
    <p:sldId id="307" r:id="rId6"/>
    <p:sldId id="293" r:id="rId7"/>
    <p:sldId id="265" r:id="rId8"/>
    <p:sldId id="267" r:id="rId9"/>
    <p:sldId id="309" r:id="rId10"/>
    <p:sldId id="287" r:id="rId11"/>
    <p:sldId id="310" r:id="rId12"/>
    <p:sldId id="278" r:id="rId13"/>
    <p:sldId id="311" r:id="rId14"/>
    <p:sldId id="276" r:id="rId15"/>
    <p:sldId id="279" r:id="rId16"/>
    <p:sldId id="283" r:id="rId17"/>
    <p:sldId id="284" r:id="rId18"/>
    <p:sldId id="280" r:id="rId19"/>
    <p:sldId id="281" r:id="rId20"/>
    <p:sldId id="304" r:id="rId21"/>
    <p:sldId id="282" r:id="rId22"/>
    <p:sldId id="297" r:id="rId23"/>
    <p:sldId id="312" r:id="rId24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Stepan\Desktop\&#1086;&#1082;&#1090;&#1103;&#1073;&#1088;&#1100;_2022_&#1082;&#1086;&#1083;-&#1074;&#1086;+&#1076;&#1080;&#1072;&#1075;&#1088;&#1072;&#1084;&#1084;&#1072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TPC FE cards production status </a:t>
            </a:r>
            <a:endParaRPr lang="ru-RU" sz="1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c:rich>
      </c:tx>
      <c:overlay val="0"/>
      <c:spPr>
        <a:solidFill>
          <a:schemeClr val="accent1">
            <a:lumMod val="20000"/>
            <a:lumOff val="80000"/>
          </a:schemeClr>
        </a:solidFill>
      </c:spPr>
    </c:title>
    <c:autoTitleDeleted val="0"/>
    <c:plotArea>
      <c:layout>
        <c:manualLayout>
          <c:layoutTarget val="inner"/>
          <c:xMode val="edge"/>
          <c:yMode val="edge"/>
          <c:x val="0.21828488414536215"/>
          <c:y val="0.17343575918499335"/>
          <c:w val="0.72957380721249332"/>
          <c:h val="0.7538949154765287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520F-4D14-88EF-CEF955D41208}"/>
              </c:ext>
            </c:extLst>
          </c:dPt>
          <c:dPt>
            <c:idx val="1"/>
            <c:bubble3D val="0"/>
            <c:explosion val="9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520F-4D14-88EF-CEF955D41208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520F-4D14-88EF-CEF955D41208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7-520F-4D14-88EF-CEF955D41208}"/>
              </c:ext>
            </c:extLst>
          </c:dPt>
          <c:dPt>
            <c:idx val="6"/>
            <c:bubble3D val="0"/>
            <c:explosion val="11"/>
            <c:spPr>
              <a:solidFill>
                <a:srgbClr val="CED848"/>
              </a:solidFill>
            </c:spPr>
            <c:extLst>
              <c:ext xmlns:c16="http://schemas.microsoft.com/office/drawing/2014/chart" uri="{C3380CC4-5D6E-409C-BE32-E72D297353CC}">
                <c16:uniqueId val="{00000009-520F-4D14-88EF-CEF955D41208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B-520F-4D14-88EF-CEF955D41208}"/>
              </c:ext>
            </c:extLst>
          </c:dPt>
          <c:dLbls>
            <c:dLbl>
              <c:idx val="0"/>
              <c:layout>
                <c:manualLayout>
                  <c:x val="-0.13004531008940348"/>
                  <c:y val="0.1760301506335985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>
                        <a:latin typeface="Times New Roman" pitchFamily="18" charset="0"/>
                        <a:cs typeface="Times New Roman" pitchFamily="18" charset="0"/>
                      </a:rPr>
                      <a:t>FECs manufactured 467 pc.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92229149328623"/>
                      <c:h val="0.1868315237160698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520F-4D14-88EF-CEF955D41208}"/>
                </c:ext>
              </c:extLst>
            </c:dLbl>
            <c:dLbl>
              <c:idx val="1"/>
              <c:layout>
                <c:manualLayout>
                  <c:x val="-0.17565276216339873"/>
                  <c:y val="-0.10785403917573615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 dirty="0">
                        <a:latin typeface="Times New Roman" pitchFamily="18" charset="0"/>
                        <a:cs typeface="Times New Roman" pitchFamily="18" charset="0"/>
                      </a:rPr>
                      <a:t>FECs in</a:t>
                    </a:r>
                    <a:r>
                      <a:rPr lang="en-US" sz="1400" b="0" baseline="0" dirty="0">
                        <a:latin typeface="Times New Roman" pitchFamily="18" charset="0"/>
                        <a:cs typeface="Times New Roman" pitchFamily="18" charset="0"/>
                      </a:rPr>
                      <a:t> production</a:t>
                    </a:r>
                    <a:endParaRPr lang="en-US" sz="1400" b="0" dirty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>
                      <a:defRPr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 dirty="0">
                        <a:latin typeface="Times New Roman" pitchFamily="18" charset="0"/>
                        <a:cs typeface="Times New Roman" pitchFamily="18" charset="0"/>
                      </a:rPr>
                      <a:t> 260 pc.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17361891830069"/>
                      <c:h val="0.2274423588874513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520F-4D14-88EF-CEF955D41208}"/>
                </c:ext>
              </c:extLst>
            </c:dLbl>
            <c:dLbl>
              <c:idx val="2"/>
              <c:layout>
                <c:manualLayout>
                  <c:x val="0.30471631309223107"/>
                  <c:y val="-7.1602174888661533E-3"/>
                </c:manualLayout>
              </c:layout>
              <c:tx>
                <c:rich>
                  <a:bodyPr/>
                  <a:lstStyle/>
                  <a:p>
                    <a:pPr>
                      <a:defRPr b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FECs to be ordered</a:t>
                    </a:r>
                  </a:p>
                  <a:p>
                    <a:pPr>
                      <a:defRPr b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761 pc.</a:t>
                    </a:r>
                  </a:p>
                </c:rich>
              </c:tx>
              <c:spPr>
                <a:solidFill>
                  <a:srgbClr val="00B0F0"/>
                </a:solidFill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10268015749024"/>
                      <c:h val="0.2274423588874513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520F-4D14-88EF-CEF955D412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LID4096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Лист1!$K$16:$K$18</c:f>
              <c:strCache>
                <c:ptCount val="3"/>
                <c:pt idx="0">
                  <c:v>FECs manufactured</c:v>
                </c:pt>
                <c:pt idx="1">
                  <c:v>FECs to be manufactured in 2022</c:v>
                </c:pt>
                <c:pt idx="2">
                  <c:v>FECs to be ordered</c:v>
                </c:pt>
              </c:strCache>
            </c:strRef>
          </c:cat>
          <c:val>
            <c:numRef>
              <c:f>Лист1!$L$16:$L$18</c:f>
              <c:numCache>
                <c:formatCode>General</c:formatCode>
                <c:ptCount val="3"/>
                <c:pt idx="0">
                  <c:v>467</c:v>
                </c:pt>
                <c:pt idx="1">
                  <c:v>260</c:v>
                </c:pt>
                <c:pt idx="2">
                  <c:v>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20F-4D14-88EF-CEF955D41208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0.136</cdr:x>
      <cdr:y>0.8711</cdr:y>
    </cdr:from>
    <cdr:to>
      <cdr:x>0.904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34998" y="3433074"/>
          <a:ext cx="3585883" cy="508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0.136</cdr:x>
      <cdr:y>0.8711</cdr:y>
    </cdr:from>
    <cdr:to>
      <cdr:x>0.904</cdr:x>
      <cdr:y>1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634998" y="3433074"/>
          <a:ext cx="3585883" cy="508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0.136</cdr:x>
      <cdr:y>0.8711</cdr:y>
    </cdr:from>
    <cdr:to>
      <cdr:x>0.904</cdr:x>
      <cdr:y>1</cdr:y>
    </cdr:to>
    <cdr:sp macro="" textlink="">
      <cdr:nvSpPr>
        <cdr:cNvPr id="6" name="TextBox 3"/>
        <cdr:cNvSpPr txBox="1"/>
      </cdr:nvSpPr>
      <cdr:spPr>
        <a:xfrm xmlns:a="http://schemas.openxmlformats.org/drawingml/2006/main">
          <a:off x="634998" y="3433074"/>
          <a:ext cx="3585883" cy="508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16.04.2023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21503F7-2368-48C5-BBAE-F900C3F61E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163120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16.04.2023</a:t>
            </a:r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FDA45D0-092F-4943-BEFB-29A3A7FC2D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135693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F85AA4-03E0-431D-AC72-F7A3C1FBA50B}" type="slidenum">
              <a:rPr lang="ru-RU" altLang="ru-RU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>
              <a:latin typeface="Calibri" pitchFamily="34" charset="0"/>
            </a:endParaRPr>
          </a:p>
        </p:txBody>
      </p:sp>
      <p:sp>
        <p:nvSpPr>
          <p:cNvPr id="23557" name="Дата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latin typeface="Calibri" pitchFamily="34" charset="0"/>
              </a:rPr>
              <a:t>16.04.2023</a:t>
            </a:r>
          </a:p>
        </p:txBody>
      </p:sp>
      <p:sp>
        <p:nvSpPr>
          <p:cNvPr id="23558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0AB260-F7C6-4442-A715-CAB5AEC975A2}" type="slidenum">
              <a:rPr lang="ru-RU" altLang="ru-RU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altLang="ru-RU">
              <a:latin typeface="Calibri" pitchFamily="34" charset="0"/>
            </a:endParaRPr>
          </a:p>
        </p:txBody>
      </p:sp>
      <p:sp>
        <p:nvSpPr>
          <p:cNvPr id="24581" name="Дата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latin typeface="Calibri" pitchFamily="34" charset="0"/>
              </a:rPr>
              <a:t>16.04.2023</a:t>
            </a:r>
          </a:p>
        </p:txBody>
      </p:sp>
      <p:sp>
        <p:nvSpPr>
          <p:cNvPr id="24582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8962231" y="6535791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23" y="6535792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5013" y="6185492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5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CCC22-0CB5-42B0-A961-C64B6F7C6039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MPD TPC status, Minsk, Belarus, Sept 30 2023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DE062-5803-477E-A909-18013E0052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8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A965C-62C6-4BD9-AA74-22BA30D7F2E7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MPD TPC status, Minsk, Belarus, Sept 30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324EB-CF2F-4AAC-BA20-680100EAA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69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altLang="ru-RU" sz="8000"/>
              <a:t>“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r>
              <a:rPr lang="en-US" altLang="ru-RU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3C183-452E-42FF-A40D-59C7EA30E37E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MPD TPC status, Minsk, Belarus, Sept 30 2023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2E383-48F7-466F-A8EE-F7C56247B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2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E4B19-D9AE-4089-9956-14D899CF78A2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MPD TPC status, Minsk, Belarus, Sept 30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C61FB-E681-49D5-A151-5B414D3A1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3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altLang="ru-RU" sz="8000"/>
              <a:t>“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r>
              <a:rPr lang="en-US" altLang="ru-RU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4F00D-9B63-4413-AFF4-3CD950C957ED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MPD TPC status, Minsk, Belarus, Sept 30 2023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5871C-049B-4E35-B0F0-BAF1662F3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9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501E1-91DF-4773-AB36-8059678423F4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MPD TPC status, Minsk, Belarus, Sept 30 2023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E9812-8A0B-4A08-B08B-FE2FAD521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05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54D50-9681-42C9-A62D-A68668E24314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MPD TPC status, Minsk, Belarus, Sept 30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DFCE1-3C2F-4F2D-8837-8F0134473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96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0F56A-499F-48D8-BE29-633CDE806F12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MPD TPC status, Minsk, Belarus, Sept 30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321A7-7D75-4536-A6C5-64FC41266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9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1A481-B2BA-40FF-886B-BB83141EC64E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MPD TPC status, Minsk, Belarus, Sept 30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F2A75-3179-4A8A-89D0-7D5ADD136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9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E466E-075E-4F52-89BE-8EA6A76DB12C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MPD TPC status, Minsk, Belarus, Sept 30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0BC76-075E-4C36-ABC3-209CA6649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962DB-741F-4509-ADA2-28DC8065DB52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MPD TPC status, Minsk, Belarus, Sept 30 2023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89662-1F11-46F6-8A26-12947528E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1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E0DEA-ED75-4E51-8A09-505076D8F86C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MPD TPC status, Minsk, Belarus, Sept 30 2023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28036-5B92-4912-908D-75DAA1242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9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DD338-77D3-4B21-9038-9F54AC1EEE16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MPD TPC status, Minsk, Belarus, Sept 30 2023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34551-5596-4D74-A1BB-ABA30D3DB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68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E509C-C411-423C-9CD0-174A6268A416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MPD TPC status, Minsk, Belarus, Sept 30 2023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00EDCB0-744C-444E-A75F-58618580630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208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895FC-9984-4F31-B94D-CA4F63EF9CAF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MPD TPC status, Minsk, Belarus, Sept 30 2023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72917-E756-4000-8CE6-7D48A7F2E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02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FC474-48F2-46CD-9D4D-8F74DA8DF81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S.Movchan MPD TPC status, Minsk, Belarus, Sept 30 2023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6F1D4-0811-4B79-9678-B84BEDDD2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29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07400" y="655083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4DA4D63D-939E-430C-BB3D-D2C009BD03CE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2607" y="655083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 dirty="0" smtClean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2325" y="6172200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 b="0" i="0" dirty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9EA6051F-37BC-4D35-AB6A-1642B640EEC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7" r:id="rId12"/>
    <p:sldLayoutId id="2147483682" r:id="rId13"/>
    <p:sldLayoutId id="2147483688" r:id="rId14"/>
    <p:sldLayoutId id="2147483683" r:id="rId15"/>
    <p:sldLayoutId id="2147483684" r:id="rId16"/>
    <p:sldLayoutId id="2147483685" r:id="rId17"/>
  </p:sldLayoutIdLst>
  <p:hf hdr="0"/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emf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3.jpeg"/><Relationship Id="rId7" Type="http://schemas.openxmlformats.org/officeDocument/2006/relationships/image" Target="../media/image6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8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32.jpeg"/><Relationship Id="rId10" Type="http://schemas.openxmlformats.org/officeDocument/2006/relationships/image" Target="../media/image36.jpeg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9788" y="952500"/>
            <a:ext cx="5559425" cy="5476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TPC Status (30.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8.202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3" y="1581150"/>
            <a:ext cx="6643687" cy="4210050"/>
          </a:xfrm>
        </p:spPr>
        <p:txBody>
          <a:bodyPr rtlCol="0">
            <a:normAutofit lnSpcReduction="10000"/>
          </a:bodyPr>
          <a:lstStyle/>
          <a:p>
            <a:pPr lvl="1" algn="l" fontAlgn="auto">
              <a:defRPr/>
            </a:pPr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TPC: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vessel assembly, ROC chambers, gating grid system</a:t>
            </a:r>
          </a:p>
          <a:p>
            <a:pPr lvl="1" algn="l" fontAlgn="auto">
              <a:defRPr/>
            </a:pPr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Sub-systems: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Electronics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LV+HV system (CAEN)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and cooling systems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Laser calibration</a:t>
            </a:r>
          </a:p>
          <a:p>
            <a:pPr lvl="1" algn="l" fontAlgn="auto">
              <a:defRPr/>
            </a:pPr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TPC to MPD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Electronics platform 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Cabling and piping</a:t>
            </a:r>
          </a:p>
          <a:p>
            <a:pPr lvl="2" algn="l" fontAlgn="auto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Installation TPC to MPD</a:t>
            </a:r>
          </a:p>
          <a:p>
            <a:pPr lvl="1" algn="l" fontAlgn="auto">
              <a:defRPr/>
            </a:pPr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schedule</a:t>
            </a:r>
          </a:p>
          <a:p>
            <a:pPr fontAlgn="auto">
              <a:defRPr/>
            </a:pPr>
            <a:endParaRPr lang="ru-RU" dirty="0"/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5943600" y="5508625"/>
            <a:ext cx="22844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Presented by </a:t>
            </a:r>
            <a:r>
              <a:rPr lang="en-US" altLang="ru-RU" sz="1600" dirty="0" err="1">
                <a:latin typeface="Times New Roman" pitchFamily="18" charset="0"/>
                <a:cs typeface="Times New Roman" pitchFamily="18" charset="0"/>
              </a:rPr>
              <a:t>S.Movchan</a:t>
            </a:r>
            <a:r>
              <a:rPr lang="en-US" altLang="ru-RU" sz="160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38" y="1112838"/>
            <a:ext cx="3922712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213" y="4006850"/>
            <a:ext cx="2967037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10868025" y="2520950"/>
            <a:ext cx="352425" cy="1377950"/>
          </a:xfrm>
          <a:prstGeom prst="straightConnector1">
            <a:avLst/>
          </a:prstGeom>
          <a:ln w="349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8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76200"/>
            <a:ext cx="14954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313" y="79375"/>
            <a:ext cx="1481137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97714" y="5988636"/>
            <a:ext cx="3443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TPC team – 23 (JINR) + 25 (Belarus)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9045" y="6555403"/>
            <a:ext cx="10329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MPD TPC status, XV-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school “Actual problems of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microworld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physiscs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Minsk, Belarus, August 30 2023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77788"/>
            <a:ext cx="8001000" cy="3778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Sub-systems: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LV+HV (CAEN)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1213" y="1343025"/>
            <a:ext cx="5051425" cy="41857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LV&amp;HV system based on CAEN rad. hard design: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(</a:t>
            </a: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2000 Gauss and 15 </a:t>
            </a:r>
            <a:r>
              <a:rPr lang="en-US" sz="1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kRad</a:t>
            </a: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power converters A3486 AC/DC  (380 V -&gt; 48 V)   – 15+3 pc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EASY3000 crates 			         		- 14+2 pc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LV module - A3100B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(8V/10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	         	          - 48+8 pc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LV module - A3100HBP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(14V/5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	          -  6 +2 pc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HV modules –A3540P (+4kV/1mA)	          -  8+3 pc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HV modules –A3540N (- 4kV/1mA)	          -  2+2 pc</a:t>
            </a:r>
            <a:endParaRPr lang="en-US" sz="1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ru-RU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LV+HV system: JINR-CAEN </a:t>
            </a: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contract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 delivery date to JINR:  </a:t>
            </a: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 2023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system    –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 ongoing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 cables (halogen free, low smoke):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S=50 mm2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delivered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 cables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delivered</a:t>
            </a:r>
            <a:endParaRPr lang="en-US" sz="14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pic>
        <p:nvPicPr>
          <p:cNvPr id="11268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038" y="2959100"/>
            <a:ext cx="2630487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69" name="Прямая со стрелкой 3"/>
          <p:cNvCxnSpPr>
            <a:cxnSpLocks noChangeShapeType="1"/>
          </p:cNvCxnSpPr>
          <p:nvPr/>
        </p:nvCxnSpPr>
        <p:spPr bwMode="auto">
          <a:xfrm>
            <a:off x="7053263" y="4271963"/>
            <a:ext cx="2098675" cy="352425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270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681038"/>
            <a:ext cx="39147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4DB6400-D5B7-49A6-B0E2-7B8365AAFB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33071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002420E-FE61-4C0B-8FC9-85B28C280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23343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47EA18C-FC7E-444A-AA65-5ED9E2087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65" y="6243860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5" y="420688"/>
            <a:ext cx="3782979" cy="2133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5" y="2666990"/>
            <a:ext cx="2843102" cy="1603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65491" y="6032943"/>
            <a:ext cx="929550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 cables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5" y="4316732"/>
            <a:ext cx="2857741" cy="16117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443" y="522515"/>
            <a:ext cx="2912025" cy="164238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5269" y="2293840"/>
            <a:ext cx="1192891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 Control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474" y="3015891"/>
            <a:ext cx="1637475" cy="2903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60155" y="6025713"/>
            <a:ext cx="1243674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 protection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55" y="3030642"/>
            <a:ext cx="1619316" cy="28711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36820" y="5988791"/>
            <a:ext cx="1482585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 EM shielding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507" y="175885"/>
            <a:ext cx="3842684" cy="216727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345670" y="2425282"/>
            <a:ext cx="2082621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CAEN EASY3000 crates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76" y="2969070"/>
            <a:ext cx="3818343" cy="215354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879441" y="5204738"/>
            <a:ext cx="1569597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CAEN HV system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86980" y="5748526"/>
            <a:ext cx="2504147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CAEN LV modules 60pc –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be delivered in September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Заголовок 1"/>
          <p:cNvSpPr>
            <a:spLocks noGrp="1"/>
          </p:cNvSpPr>
          <p:nvPr>
            <p:ph type="ctrTitle"/>
          </p:nvPr>
        </p:nvSpPr>
        <p:spPr>
          <a:xfrm>
            <a:off x="1596615" y="25096"/>
            <a:ext cx="8001000" cy="3794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Storage of TPC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Cables and equipment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JINR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A7C33E2A-E6BC-46EB-BA46-C6D549FC6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33071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2E99054A-3BD9-4300-8B97-CC1459B1A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23343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F81DCB58-D759-480C-9A95-5396BC57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65" y="6243860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291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3068638" y="41275"/>
            <a:ext cx="6208712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Sub-systems: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and cooling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Рисунок 14" descr="P10100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03300"/>
            <a:ext cx="344011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18" descr="P10100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021013"/>
            <a:ext cx="3509963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41550" y="1155700"/>
            <a:ext cx="1081088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supply 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95375" y="2846388"/>
            <a:ext cx="655638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Racks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493713" y="5769586"/>
            <a:ext cx="2514600" cy="4921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en-US" sz="1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and O</a:t>
            </a:r>
            <a:r>
              <a:rPr lang="en-US" sz="1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sensors  are replaced)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79650" y="2886075"/>
            <a:ext cx="1190625" cy="523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volume 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imitator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7" name="Рисунок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862013"/>
            <a:ext cx="3211512" cy="1889125"/>
          </a:xfrm>
          <a:prstGeom prst="rect">
            <a:avLst/>
          </a:prstGeom>
          <a:noFill/>
          <a:ln w="9525">
            <a:solidFill>
              <a:schemeClr val="tx1">
                <a:alpha val="47842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Рисунок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5" t="11897" r="11189" b="4817"/>
          <a:stretch>
            <a:fillRect/>
          </a:stretch>
        </p:blipFill>
        <p:spPr bwMode="auto">
          <a:xfrm>
            <a:off x="3733800" y="2792413"/>
            <a:ext cx="32004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Рисунок 15" descr="Снимок_2019_04_15_16_26_51_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95250"/>
            <a:ext cx="2646363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Рисунок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457200"/>
            <a:ext cx="13366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888" y="903288"/>
            <a:ext cx="106997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288588" y="173038"/>
            <a:ext cx="1635125" cy="523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set of panels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33799" y="5538605"/>
            <a:ext cx="5329397" cy="7386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contract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JINR-INP BSU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(Minsk)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done, team – about 15 persons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components delivery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 30 ÷ up to end of 2023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fully automatic control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September 2024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84213" y="554038"/>
            <a:ext cx="2384425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system (</a:t>
            </a:r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/CH4, 90:10) 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386263" y="487363"/>
            <a:ext cx="1817687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cooling system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318" name="Прямая со стрелкой 3"/>
          <p:cNvCxnSpPr>
            <a:cxnSpLocks noChangeShapeType="1"/>
          </p:cNvCxnSpPr>
          <p:nvPr/>
        </p:nvCxnSpPr>
        <p:spPr bwMode="auto">
          <a:xfrm flipV="1">
            <a:off x="8789988" y="766763"/>
            <a:ext cx="1162050" cy="452437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9" name="Прямая со стрелкой 3"/>
          <p:cNvCxnSpPr>
            <a:cxnSpLocks noChangeShapeType="1"/>
          </p:cNvCxnSpPr>
          <p:nvPr/>
        </p:nvCxnSpPr>
        <p:spPr bwMode="auto">
          <a:xfrm flipH="1" flipV="1">
            <a:off x="10752138" y="1317625"/>
            <a:ext cx="668337" cy="377825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Прямоугольник 32"/>
          <p:cNvSpPr/>
          <p:nvPr/>
        </p:nvSpPr>
        <p:spPr>
          <a:xfrm>
            <a:off x="7292444" y="2535099"/>
            <a:ext cx="4631269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system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–&gt; 2-nd  floor of 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platform 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design and optimization in progress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3697" y="3146923"/>
            <a:ext cx="5010381" cy="2209785"/>
          </a:xfrm>
          <a:prstGeom prst="rect">
            <a:avLst/>
          </a:prstGeom>
        </p:spPr>
      </p:pic>
      <p:sp>
        <p:nvSpPr>
          <p:cNvPr id="36" name="Овал 35"/>
          <p:cNvSpPr/>
          <p:nvPr/>
        </p:nvSpPr>
        <p:spPr>
          <a:xfrm>
            <a:off x="8222525" y="4272756"/>
            <a:ext cx="1122362" cy="63182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0" name="Прямая со стрелкой 3"/>
          <p:cNvCxnSpPr>
            <a:cxnSpLocks noChangeShapeType="1"/>
          </p:cNvCxnSpPr>
          <p:nvPr/>
        </p:nvCxnSpPr>
        <p:spPr bwMode="auto">
          <a:xfrm flipH="1">
            <a:off x="9063197" y="2792413"/>
            <a:ext cx="496842" cy="1475481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Прямая со стрелкой 3"/>
          <p:cNvCxnSpPr>
            <a:cxnSpLocks noChangeShapeType="1"/>
          </p:cNvCxnSpPr>
          <p:nvPr/>
        </p:nvCxnSpPr>
        <p:spPr bwMode="auto">
          <a:xfrm>
            <a:off x="9560039" y="2792413"/>
            <a:ext cx="1213139" cy="1680366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Прямоугольник 41"/>
          <p:cNvSpPr/>
          <p:nvPr/>
        </p:nvSpPr>
        <p:spPr>
          <a:xfrm>
            <a:off x="7774872" y="3687284"/>
            <a:ext cx="536575" cy="2778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</a:t>
            </a:r>
            <a:endParaRPr lang="ru-RU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1539538" y="3994943"/>
            <a:ext cx="536575" cy="2778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</a:t>
            </a:r>
            <a:endParaRPr lang="ru-RU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9489781" y="5393065"/>
            <a:ext cx="260347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and optimization 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in progress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3BC69E99-738A-404F-91C3-D06E428FA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33071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5C7D926D-2110-40A8-B0A3-02CE53549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23343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FFBD2193-3FFD-4C01-8EB7-D00BADD43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65" y="6243860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3058716" y="28643"/>
            <a:ext cx="5641147" cy="3794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Sub-system: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Serial Cooling system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" y="1044812"/>
            <a:ext cx="361473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899" y="606822"/>
            <a:ext cx="2862262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899" y="2645171"/>
            <a:ext cx="2862262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56262" y="472282"/>
            <a:ext cx="2491131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Hydrodynamic pressure drop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chambers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06512" y="3333987"/>
            <a:ext cx="1138238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 0.5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2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7" y="3733242"/>
            <a:ext cx="3588544" cy="217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20328" y="5986541"/>
            <a:ext cx="2338388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velocity: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(1.5-2.5) m/s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1901825" y="1223963"/>
            <a:ext cx="2549525" cy="388937"/>
          </a:xfrm>
          <a:prstGeom prst="straightConnector1">
            <a:avLst/>
          </a:prstGeom>
          <a:ln w="444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901825" y="2813050"/>
            <a:ext cx="2827338" cy="631825"/>
          </a:xfrm>
          <a:prstGeom prst="straightConnector1">
            <a:avLst/>
          </a:prstGeom>
          <a:ln w="444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3991905" y="4852987"/>
            <a:ext cx="3016250" cy="5222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Systems parameters optimization by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calculations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in progress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195" y="1399948"/>
            <a:ext cx="4534817" cy="271337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9010537" y="4383088"/>
            <a:ext cx="2295758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fix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November 2023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14557" y="5124965"/>
            <a:ext cx="4503267" cy="11695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About ROC+FE cards cooling and it optimization with  help of prototype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next talk of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A.Makarov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The computer-aided design of cooling system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next talk of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A.Fedotov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090788" y="916186"/>
            <a:ext cx="136608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 concept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AB15903C-D016-4D5F-A3F1-6C41130A8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33071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F4EDD6E-FC32-4A14-9C94-17640FA69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23343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27FE145-0CF9-4D6F-808D-9A2933EFF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65" y="6243860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302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3008313" y="41275"/>
            <a:ext cx="6196012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Sub-systems: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calibration system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436563"/>
            <a:ext cx="4205287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3494088"/>
            <a:ext cx="418147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3" descr="D:\AleksBag\Семинары&amp;Конференции\ППК по ФЧ 28-29 янв 2013_38-я сессия\TPC-I2_obre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74688"/>
            <a:ext cx="33099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5363" y="284163"/>
            <a:ext cx="1624012" cy="3063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Scheme for ½ TPC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3779838"/>
            <a:ext cx="3309938" cy="9540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“planes”      		    	-  4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Micro-mirrors bundles per plane     -  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Beams from micro-mirrors bundle  -  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“tracks”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 =112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х2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       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224</a:t>
            </a:r>
          </a:p>
        </p:txBody>
      </p:sp>
      <p:pic>
        <p:nvPicPr>
          <p:cNvPr id="14344" name="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4867275"/>
            <a:ext cx="1557337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6700" y="5338763"/>
            <a:ext cx="1255713" cy="5222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micro-mirror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bundles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6" name="Рисунок 13" descr="Снимок_2019_09_09_16_07_41_18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674688"/>
            <a:ext cx="2043113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02050" y="706438"/>
            <a:ext cx="542925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2700" y="1706563"/>
            <a:ext cx="555625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29100" y="1792288"/>
            <a:ext cx="555625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50" name="Рисунок 25" descr="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2351088"/>
            <a:ext cx="350520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733925"/>
            <a:ext cx="189865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Рисунок 9" descr="P1010009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782638"/>
            <a:ext cx="1552575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53" name="Прямая со стрелкой 3"/>
          <p:cNvCxnSpPr>
            <a:cxnSpLocks noChangeShapeType="1"/>
          </p:cNvCxnSpPr>
          <p:nvPr/>
        </p:nvCxnSpPr>
        <p:spPr bwMode="auto">
          <a:xfrm flipV="1">
            <a:off x="5626100" y="1062038"/>
            <a:ext cx="852488" cy="742950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5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5200650"/>
            <a:ext cx="1473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915025" y="4797425"/>
            <a:ext cx="1747838" cy="3063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beam monitor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29038" y="4316413"/>
            <a:ext cx="1677987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beam splitter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357" name="Прямая со стрелкой 3"/>
          <p:cNvCxnSpPr>
            <a:cxnSpLocks noChangeShapeType="1"/>
          </p:cNvCxnSpPr>
          <p:nvPr/>
        </p:nvCxnSpPr>
        <p:spPr bwMode="auto">
          <a:xfrm>
            <a:off x="4568825" y="3619500"/>
            <a:ext cx="33338" cy="1549400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6629C84B-A01D-4263-BEBE-A63E0745B5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33071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25890418-73B9-44E3-8FCA-331A65B86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23343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738A236A-9C46-4CE4-98F4-CC7B21CD0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65" y="6243860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Integration: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ICA-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PD-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latform (NMP)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436563"/>
            <a:ext cx="4268788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219200"/>
            <a:ext cx="5761037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6835775" y="506413"/>
            <a:ext cx="2833688" cy="132238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76475" y="666750"/>
            <a:ext cx="1285875" cy="3063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view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51938" y="5815013"/>
            <a:ext cx="2660280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–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 … 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750425" y="590550"/>
            <a:ext cx="1404938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equipment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3F67F2A-F00B-458C-AE41-3B6CD8BB4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33071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A45287F-C633-4C52-90A0-57422A05D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23343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D40F17E-05A2-4599-9ED6-6B77568FC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65" y="6243860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6" y="368300"/>
            <a:ext cx="1080135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3668350" y="0"/>
            <a:ext cx="4640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US" altLang="ru-RU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TPC</a:t>
            </a:r>
            <a:r>
              <a:rPr lang="en-US" altLang="ru-RU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equipment in racks on the </a:t>
            </a:r>
            <a:r>
              <a:rPr lang="en-US" altLang="ru-RU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en-US" altLang="ru-RU" b="1" baseline="30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altLang="ru-RU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floor</a:t>
            </a:r>
            <a:endParaRPr lang="ru-RU" alt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00132" y="6158367"/>
            <a:ext cx="2442272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mapping –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 … 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3E579E-7F3E-4652-9AE1-6B7C8C2D5D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33071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F3D8FB-B262-4D66-BCB9-A060EAEF4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23343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09B1A4-AF1F-4A1B-9F6B-7755E0D8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65" y="6243860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068388"/>
            <a:ext cx="5821362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684338" y="560388"/>
            <a:ext cx="3033712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side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and gas pipes scheme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157413" y="41275"/>
            <a:ext cx="8001000" cy="379413"/>
          </a:xfrm>
          <a:prstGeom prst="rect">
            <a:avLst/>
          </a:prstGeom>
          <a:effectLst/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cabling and piping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153" y="868363"/>
            <a:ext cx="5635625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385175" y="436562"/>
            <a:ext cx="2303463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list of cables and pipes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81950" y="6037848"/>
            <a:ext cx="4194353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Cables and pipes integration –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 … 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0FDD9C0-87F3-42EA-87E4-AD79746CD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33071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574B8FB-A25C-4C0A-A9B7-6710AE8AF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23343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5474CB8-167B-4F5A-B0A2-E7D95D8FA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65" y="6243860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3140869" y="38100"/>
            <a:ext cx="5097462" cy="3778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cabling and piping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454150"/>
            <a:ext cx="6697663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408613" y="573088"/>
            <a:ext cx="1431925" cy="739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 for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cables and pipes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fixation 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437" name="Прямая со стрелкой 3"/>
          <p:cNvCxnSpPr>
            <a:cxnSpLocks noChangeShapeType="1"/>
          </p:cNvCxnSpPr>
          <p:nvPr/>
        </p:nvCxnSpPr>
        <p:spPr bwMode="auto">
          <a:xfrm flipH="1">
            <a:off x="4978400" y="1169988"/>
            <a:ext cx="711200" cy="3140075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8" name="Прямая со стрелкой 3"/>
          <p:cNvCxnSpPr>
            <a:cxnSpLocks noChangeShapeType="1"/>
          </p:cNvCxnSpPr>
          <p:nvPr/>
        </p:nvCxnSpPr>
        <p:spPr bwMode="auto">
          <a:xfrm>
            <a:off x="5689600" y="1169988"/>
            <a:ext cx="871538" cy="3140075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439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t="398" r="11465" b="398"/>
          <a:stretch>
            <a:fillRect/>
          </a:stretch>
        </p:blipFill>
        <p:spPr bwMode="auto">
          <a:xfrm>
            <a:off x="7121525" y="882650"/>
            <a:ext cx="501808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8422667" y="442913"/>
            <a:ext cx="2561856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Mockup for cabling and piping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55838" y="6091238"/>
            <a:ext cx="2609850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 design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  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804150" y="5721350"/>
            <a:ext cx="3900170" cy="58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TPC+TOF+ECAL cabling –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 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Piping –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started yet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36900" y="1962150"/>
            <a:ext cx="544513" cy="3063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01988" y="3741738"/>
            <a:ext cx="996950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pipe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233613" y="800100"/>
            <a:ext cx="1435100" cy="3397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…</a:t>
            </a:r>
            <a:endParaRPr lang="ru-RU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CC8D69E-0A0C-4A79-B2A3-766013EB0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33071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9F38A8A-BC4B-44A9-9CC3-67EF77067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23343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BBED795-FD55-4D6C-AB5B-F3756799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65" y="6243860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447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Tooling for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TPC to MPD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1057275"/>
            <a:ext cx="23383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Рисунок 9" descr="IMG_20200911_1222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1016000"/>
            <a:ext cx="241458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 descr="C:\Users\Администратор\Desktop\презентация\Т-019.002.00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871538"/>
            <a:ext cx="34671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10839450" y="1014413"/>
            <a:ext cx="1273175" cy="584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800" b="1" dirty="0">
                <a:solidFill>
                  <a:srgbClr val="0000CC"/>
                </a:solidFill>
                <a:latin typeface="Arial" panose="020B0604020202020204" pitchFamily="34" charset="0"/>
                <a:cs typeface="+mn-cs"/>
              </a:rPr>
              <a:t>  </a:t>
            </a: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tons, 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max=0.41 mm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3609975"/>
            <a:ext cx="36766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008312"/>
            <a:ext cx="2873375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Рисунок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968375"/>
            <a:ext cx="21494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949325" y="563563"/>
            <a:ext cx="812800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8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Bld. 217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3038475" y="2495550"/>
            <a:ext cx="1724025" cy="279400"/>
          </a:xfrm>
          <a:prstGeom prst="right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6048375" y="563563"/>
            <a:ext cx="1568450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8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Bld. 217 (MPD)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9471" name="Прямая со стрелкой 3"/>
          <p:cNvCxnSpPr>
            <a:cxnSpLocks noChangeShapeType="1"/>
          </p:cNvCxnSpPr>
          <p:nvPr/>
        </p:nvCxnSpPr>
        <p:spPr bwMode="auto">
          <a:xfrm flipH="1">
            <a:off x="2773363" y="2774950"/>
            <a:ext cx="6292850" cy="2043113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TextBox 11"/>
          <p:cNvSpPr txBox="1">
            <a:spLocks noChangeArrowheads="1"/>
          </p:cNvSpPr>
          <p:nvPr/>
        </p:nvSpPr>
        <p:spPr bwMode="auto">
          <a:xfrm>
            <a:off x="7771039" y="4012462"/>
            <a:ext cx="2891972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8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Tooling design - </a:t>
            </a:r>
            <a:r>
              <a:rPr lang="en-US" altLang="ru-RU" sz="1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finished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Prototype 1:5  </a:t>
            </a:r>
            <a:r>
              <a:rPr lang="en-US" altLang="ru-RU" sz="1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– done (July 2023)</a:t>
            </a:r>
            <a:endParaRPr lang="ru-RU" altLang="ru-RU" sz="1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F7B0FF51-AD3A-4820-B113-4AE98FAA94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42799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E4F4EBA5-345C-4104-ABF3-06D5DC45D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33071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157C705-1035-4723-B75C-77EB95F40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65" y="6253588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2763" y="288925"/>
            <a:ext cx="5410200" cy="3952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TPC main parameters</a:t>
            </a:r>
            <a:endParaRPr lang="ru-RU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Рисунок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47763"/>
            <a:ext cx="5067300" cy="40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4"/>
          <p:cNvGraphicFramePr/>
          <p:nvPr>
            <p:extLst>
              <p:ext uri="{D42A27DB-BD31-4B8C-83A1-F6EECF244321}">
                <p14:modId xmlns:p14="http://schemas.microsoft.com/office/powerpoint/2010/main" val="1919176864"/>
              </p:ext>
            </p:extLst>
          </p:nvPr>
        </p:nvGraphicFramePr>
        <p:xfrm>
          <a:off x="5980113" y="225186"/>
          <a:ext cx="6015037" cy="6484960"/>
        </p:xfrm>
        <a:graphic>
          <a:graphicData uri="http://schemas.openxmlformats.org/drawingml/2006/table">
            <a:tbl>
              <a:tblPr/>
              <a:tblGrid>
                <a:gridCol w="1941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3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33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Item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Dimension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Length of the TPC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340cm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Outer radius of vessel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140cm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Inner radius of vessel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27 cm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Outer radius of the drift volume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133cm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Inner radius of the drift volume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34cm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Length of the drift volume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170cm (of each half)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HV electrode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Membrane at the center of the TPC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Electric field strength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~140V/cm;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Magnetic field strength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0.5 Tesla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Drift gas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90% Ar+10% Methane, Atmospheric pres. + 2 mbar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Gas amplification factor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~ 10</a:t>
                      </a:r>
                      <a:r>
                        <a:rPr lang="en-US" sz="1200" b="1" strike="noStrike" spc="-1" baseline="30000" dirty="0">
                          <a:solidFill>
                            <a:srgbClr val="0000CC"/>
                          </a:solidFill>
                          <a:latin typeface="Times New Roman"/>
                        </a:rPr>
                        <a:t>4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Drift velocity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5.45 cm/µs;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Drift time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&lt; 30µs;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Temperature stability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&lt; 0.5°C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Number of readout chambers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24 (12 per each end-plate)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Segmentation in φ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30°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Pad size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5x12mm</a:t>
                      </a:r>
                      <a:r>
                        <a:rPr lang="en-US" sz="1200" b="1" strike="noStrike" spc="-1" baseline="30000" dirty="0">
                          <a:solidFill>
                            <a:srgbClr val="0000CC"/>
                          </a:solidFill>
                          <a:latin typeface="Times New Roman"/>
                        </a:rPr>
                        <a:t>2</a:t>
                      </a: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 and 5x18mm</a:t>
                      </a:r>
                      <a:r>
                        <a:rPr lang="en-US" sz="1200" b="1" strike="noStrike" spc="-1" baseline="30000" dirty="0">
                          <a:solidFill>
                            <a:srgbClr val="0000CC"/>
                          </a:solidFill>
                          <a:latin typeface="Times New Roman"/>
                        </a:rPr>
                        <a:t>2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Number of pads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95232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Pad raw numbers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53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11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Pad numbers after zero suppression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&lt; 10%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Maximal event rate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&lt; 7 kHz ( </a:t>
                      </a:r>
                      <a:r>
                        <a:rPr lang="en-US" sz="1200" b="1" strike="noStrike" spc="-1" dirty="0" err="1">
                          <a:solidFill>
                            <a:srgbClr val="0000CC"/>
                          </a:solidFill>
                          <a:latin typeface="Times New Roman"/>
                        </a:rPr>
                        <a:t>Lum</a:t>
                      </a: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. 10</a:t>
                      </a:r>
                      <a:r>
                        <a:rPr lang="en-US" sz="1200" b="1" strike="noStrike" spc="-1" baseline="30000" dirty="0">
                          <a:solidFill>
                            <a:srgbClr val="0000CC"/>
                          </a:solidFill>
                          <a:latin typeface="Times New Roman"/>
                        </a:rPr>
                        <a:t>27</a:t>
                      </a: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 )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Electronics shaping time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~180 ns (FWHM)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Signal-to-noise ratio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30:1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Signal dynamical range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10 bits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Sampling rate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10 MHz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10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Sampling depth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310 time buckets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54" marR="47154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BC890BA-C70C-4718-BAE9-08FF1999FC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33071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B5ADB76-DFA4-4177-A2E7-62310113D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23343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3D571C3-FDDB-4C97-9A13-E91FFB02F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9844" y="6243860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" y="512128"/>
            <a:ext cx="3097028" cy="1826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78" y="1417152"/>
            <a:ext cx="5795818" cy="3265448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1447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Tooling for Installation TPC to MPD (Minsk):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 1:5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23" y="710860"/>
            <a:ext cx="2535372" cy="4500010"/>
          </a:xfrm>
          <a:prstGeom prst="rect">
            <a:avLst/>
          </a:prstGeom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5924828" y="950437"/>
            <a:ext cx="1255395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Prototype 1:5</a:t>
            </a:r>
            <a:endParaRPr lang="ru-RU" altLang="ru-RU" sz="1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97570" y="5528747"/>
            <a:ext cx="3756025" cy="7386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Contract 			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Sept-Oct 2023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Tooling manufacture 	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months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Delivery to JINR 		–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30 2024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4015" y="4841538"/>
            <a:ext cx="3268386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improvements – to do and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finished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0122804" y="4643027"/>
            <a:ext cx="1255395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Front view</a:t>
            </a:r>
            <a:endParaRPr lang="ru-RU" altLang="ru-RU" sz="1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5924827" y="3985375"/>
            <a:ext cx="1255395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Side view</a:t>
            </a:r>
            <a:endParaRPr lang="ru-RU" altLang="ru-RU" sz="1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7782ABD-E231-4327-9C78-97406C961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42799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6A22120-21DB-4788-8298-CB6939392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33071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8E847D6-ECF5-49CD-9B38-85055044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65" y="6253588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005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schedule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4175" y="433844"/>
            <a:ext cx="8786812" cy="55707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assembling: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cage assembly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Oct 30 2023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HV tests							- Nov 10 30 2023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TPC vessel ready (glue by epoxy)			- Nov 30 2023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Laser beams position measurements			- Dec 10 2023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TPC vessel tightness measurements			- Dec 30 2023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ROC chambers </a:t>
            </a: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				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Jan-Feb 2024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TPC tests: laser tracks and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test</a:t>
            </a: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May-Sept 2024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F02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TPC to MPD: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racks (</a:t>
            </a: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8pc) + cabling	 				- Start from Nov 2023 ÷ 2024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TPC rails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(2pc manufacture and delivery to JINR)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 30 2023      		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Rails installation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ECAL support structure 	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Tooling for installation TPC to MPD</a:t>
            </a:r>
            <a:r>
              <a:rPr lang="ru-RU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Design optimization +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 1:5 		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done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Tooling manufacture				  	- 9 months (expected start - Nov 2023)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Delivery to JINR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30 2024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TPC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 cooling systems: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		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 2023 ÷ Feb 2024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commissioning	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 30 2024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TPC installation to MPD 					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÷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 30 2024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</a:t>
            </a: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					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 ÷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 2025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60975" y="6169819"/>
            <a:ext cx="1793875" cy="4619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!</a:t>
            </a:r>
            <a:endParaRPr lang="ru-RU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D62624-C3DB-4D9B-BA93-A860A9A3D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42799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135773-79DF-4815-9959-B9DB12053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33071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69A543-214A-4ECC-AB9E-56364E4C8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65" y="6253588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Belarus contribution to TPC 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7802" y="420688"/>
            <a:ext cx="6327310" cy="63401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Mechanics (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ARTMASH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Minsk):</a:t>
            </a:r>
          </a:p>
          <a:p>
            <a:pPr lvl="1"/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MPD mockup 1:5</a:t>
            </a:r>
          </a:p>
          <a:p>
            <a:pPr lvl="1"/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TPC flanges (2 pc ) + HV electrode (1 pc)</a:t>
            </a:r>
          </a:p>
          <a:p>
            <a:pPr lvl="1"/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service wheel (2pc)</a:t>
            </a:r>
          </a:p>
          <a:p>
            <a:pPr lvl="1"/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FE cooling radiators (30 sets)</a:t>
            </a:r>
          </a:p>
          <a:p>
            <a:pPr lvl="1"/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LVN9 cooling radiators (9 pc)</a:t>
            </a:r>
          </a:p>
          <a:p>
            <a:pPr lvl="1"/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installation TPC to MPD tooling 1:5 (1 pc)</a:t>
            </a:r>
          </a:p>
          <a:p>
            <a:pPr lvl="1"/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Prototype “TPC rail 3 meters” (1 pc)</a:t>
            </a:r>
          </a:p>
          <a:p>
            <a:pPr lvl="1"/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 (INP BSU):</a:t>
            </a:r>
          </a:p>
          <a:p>
            <a:pPr lvl="1"/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LVN9 stabilization module (48 pc)</a:t>
            </a:r>
          </a:p>
          <a:p>
            <a:pPr lvl="1"/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burning test setup for tests of  FE electronics (1 pc)</a:t>
            </a:r>
          </a:p>
          <a:p>
            <a:pPr lvl="1"/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setup for test FE cards (1pc)</a:t>
            </a:r>
          </a:p>
          <a:p>
            <a:pPr lvl="1"/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test of FE cards (600 pc) – in progress</a:t>
            </a:r>
          </a:p>
          <a:p>
            <a:pPr lvl="1"/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system for anode signal measurements (96ch) – in progress</a:t>
            </a:r>
          </a:p>
          <a:p>
            <a:pPr lvl="1"/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gate system for ROC chamber (24ch) – in progress</a:t>
            </a:r>
          </a:p>
          <a:p>
            <a:pPr lvl="1"/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system for TPC + ECAL (INP BSU - full responsibility)</a:t>
            </a:r>
          </a:p>
          <a:p>
            <a:pPr lvl="1"/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 cooling setup for tests (1pc)</a:t>
            </a:r>
          </a:p>
          <a:p>
            <a:pPr lvl="1"/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 galvanic couple protection (Al-stainless steel and  Cu-stainless steel )</a:t>
            </a:r>
          </a:p>
          <a:p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R&amp;D (INP BSU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ThGEM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tests and study</a:t>
            </a:r>
          </a:p>
          <a:p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DLC like protection from sparks in the gas detectors</a:t>
            </a:r>
          </a:p>
          <a:p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DLC study: structures and long term stability</a:t>
            </a:r>
          </a:p>
          <a:p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metalize nuclear membrane like mesh for electrons and ions</a:t>
            </a:r>
          </a:p>
          <a:p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and SPD detectors grounding (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Энергетики БАН)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01743" y="420688"/>
            <a:ext cx="4697741" cy="60631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НИИ ЯП БГУ, НИИ </a:t>
            </a:r>
            <a:r>
              <a:rPr lang="ru-RU" sz="1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 БГУ,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БГУ, ООО «Вист групп сенсор», УП «АРТМАШ»,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энергетики …</a:t>
            </a:r>
          </a:p>
          <a:p>
            <a:endParaRPr 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Afanasiev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K.</a:t>
            </a:r>
          </a:p>
          <a:p>
            <a:r>
              <a:rPr lang="en-US" sz="1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Akulich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V.V.</a:t>
            </a:r>
          </a:p>
          <a:p>
            <a:r>
              <a:rPr lang="en-US" sz="1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Bayev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</a:t>
            </a:r>
          </a:p>
          <a:p>
            <a:r>
              <a:rPr lang="en-US" sz="1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Drapezo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A.P</a:t>
            </a:r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Fedotov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Fedotova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Yu.A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Galkin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Haluza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  <a:p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Kunts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Lushachkin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D.</a:t>
            </a:r>
          </a:p>
          <a:p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Litomin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Losev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Savitskiy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S.N.</a:t>
            </a:r>
          </a:p>
          <a:p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Savitskiy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S.S.</a:t>
            </a:r>
          </a:p>
          <a:p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Senkevich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</a:t>
            </a:r>
          </a:p>
          <a:p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Shmanai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</a:t>
            </a:r>
          </a:p>
          <a:p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Tchekhovskiy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</a:t>
            </a:r>
          </a:p>
          <a:p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Yuhno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Yu.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</a:p>
          <a:p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Vaschilenko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</a:t>
            </a:r>
          </a:p>
          <a:p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Zur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I.</a:t>
            </a:r>
          </a:p>
          <a:p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sorry if anybody forgotten</a:t>
            </a:r>
            <a:endParaRPr lang="ru-RU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69780" y="3359953"/>
            <a:ext cx="2429704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Thanks!!!!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DE7234F-FC60-4A4D-AFAB-084D3AD18B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42799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8908BA2-345B-49C2-82BA-9A6484E45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33071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2E6A42-D108-4300-B760-AA2F9DEE0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65" y="6253588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78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schedule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480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28925" y="0"/>
            <a:ext cx="61595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Рисунок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34938"/>
            <a:ext cx="2471738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2438400"/>
            <a:ext cx="2471738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\\DUB-SV-FS1\Projects\JINR\TPC-TOOLING\DESIGN\WORKDATA\Dmitriy.Osipov\Прочее\Для презентации\Концепция процесса сборки\Установка оболочки С4 на каркас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1000125"/>
            <a:ext cx="16795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" descr="\\DUB-SV-FS1\Projects\JINR\TPC-TOOLING\DESIGN\WORKDATA\Dmitriy.Osipov\Прочее\Для презентации\Концепция процесса сборки\Снятые спицы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708275"/>
            <a:ext cx="16875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4562475"/>
            <a:ext cx="2471738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76" name="Прямая со стрелкой 17"/>
          <p:cNvCxnSpPr>
            <a:cxnSpLocks noChangeShapeType="1"/>
          </p:cNvCxnSpPr>
          <p:nvPr/>
        </p:nvCxnSpPr>
        <p:spPr bwMode="auto">
          <a:xfrm flipH="1">
            <a:off x="1031875" y="1395413"/>
            <a:ext cx="3049588" cy="3519487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7" name="Прямая со стрелкой 17"/>
          <p:cNvCxnSpPr>
            <a:cxnSpLocks noChangeShapeType="1"/>
          </p:cNvCxnSpPr>
          <p:nvPr/>
        </p:nvCxnSpPr>
        <p:spPr bwMode="auto">
          <a:xfrm flipH="1">
            <a:off x="1946275" y="3154363"/>
            <a:ext cx="1647825" cy="1992312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2690813" y="4606925"/>
            <a:ext cx="3849687" cy="1168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C1-C2 and C3-C4 cylinder – assembled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service wheels (2pc)    - assembled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 membrane 		     – tested</a:t>
            </a:r>
            <a:endParaRPr lang="en-US" sz="1400" b="1" dirty="0">
              <a:solidFill>
                <a:srgbClr val="0F02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field cage assembly   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 15 2023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vessel ready 	  	   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 30 2023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6950869" y="6367660"/>
            <a:ext cx="4505336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600" b="1" dirty="0">
                <a:solidFill>
                  <a:srgbClr val="0000CC"/>
                </a:solidFill>
              </a:rPr>
              <a:t>TPC vessel assembly – </a:t>
            </a:r>
            <a:r>
              <a:rPr lang="en-US" altLang="ru-RU" sz="1600" b="1" dirty="0"/>
              <a:t>in progress </a:t>
            </a:r>
            <a:r>
              <a:rPr lang="en-US" altLang="ru-RU" sz="1600" b="1" dirty="0">
                <a:solidFill>
                  <a:srgbClr val="0000CC"/>
                </a:solidFill>
              </a:rPr>
              <a:t>(see next slide)</a:t>
            </a:r>
            <a:endParaRPr lang="ru-RU" altLang="ru-RU" sz="1600" b="1" dirty="0">
              <a:solidFill>
                <a:srgbClr val="0000CC"/>
              </a:solidFill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031875" y="3749675"/>
            <a:ext cx="642938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8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ISO-6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613150" y="1887538"/>
            <a:ext cx="306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622300"/>
            <a:ext cx="3884612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5949950" y="2916238"/>
            <a:ext cx="2001838" cy="523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 wheel with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panels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(12pc)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4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325438"/>
            <a:ext cx="2208212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9051925" y="3276600"/>
            <a:ext cx="2986088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service wheels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assembled</a:t>
            </a:r>
          </a:p>
        </p:txBody>
      </p:sp>
      <p:pic>
        <p:nvPicPr>
          <p:cNvPr id="7186" name="Picture 2" descr="\\DUB-SV-FS1\Projects\JINR\TPC-TOOLING\DESIGN\WORKDATA\Dmitriy.Osipov\Прочее\Для презентации\Концепция процесса сборки\Снятые спицы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3648075"/>
            <a:ext cx="16700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3692525"/>
            <a:ext cx="356076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8399464" y="5492750"/>
            <a:ext cx="3638550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Rods D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=40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 (24 pc) reassembled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ready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Rods D=60 mm (24 pc)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 in 	           		   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ready – Oct 10 2023 </a:t>
            </a:r>
          </a:p>
        </p:txBody>
      </p:sp>
      <p:cxnSp>
        <p:nvCxnSpPr>
          <p:cNvPr id="7189" name="Прямая со стрелкой 3"/>
          <p:cNvCxnSpPr>
            <a:cxnSpLocks noChangeShapeType="1"/>
          </p:cNvCxnSpPr>
          <p:nvPr/>
        </p:nvCxnSpPr>
        <p:spPr bwMode="auto">
          <a:xfrm>
            <a:off x="7888288" y="3798888"/>
            <a:ext cx="1195387" cy="481012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912813" y="1838325"/>
            <a:ext cx="812800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8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Bld. 217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3990E234-3083-4BE3-9547-796C608A5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33071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2CF610ED-BB5C-464B-AED0-A52636C2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23343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53A1A0E-7590-405D-86B0-42016C754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65" y="6243860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517525"/>
            <a:ext cx="7705725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63" y="949325"/>
            <a:ext cx="3281362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6698" y="4349608"/>
            <a:ext cx="7815601" cy="1477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b="1" dirty="0">
                <a:solidFill>
                  <a:srgbClr val="0000CC"/>
                </a:solidFill>
              </a:rPr>
              <a:t>TPC body assembled with test rods</a:t>
            </a:r>
            <a:r>
              <a:rPr lang="ru-RU" altLang="ru-RU" sz="1800" b="1" dirty="0">
                <a:solidFill>
                  <a:srgbClr val="0000CC"/>
                </a:solidFill>
              </a:rPr>
              <a:t> </a:t>
            </a:r>
            <a:r>
              <a:rPr lang="en-US" altLang="ru-RU" sz="1800" b="1" dirty="0">
                <a:solidFill>
                  <a:srgbClr val="0000CC"/>
                </a:solidFill>
              </a:rPr>
              <a:t>for check TPC geometry by laser tracker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b="1" dirty="0">
                <a:solidFill>
                  <a:srgbClr val="0000CC"/>
                </a:solidFill>
              </a:rPr>
              <a:t>AT-402</a:t>
            </a:r>
            <a:r>
              <a:rPr lang="ru-RU" altLang="ru-RU" sz="1800" b="1" dirty="0">
                <a:solidFill>
                  <a:srgbClr val="0000CC"/>
                </a:solidFill>
              </a:rPr>
              <a:t> </a:t>
            </a:r>
            <a:r>
              <a:rPr lang="ru-RU" altLang="ru-RU" sz="1800" i="1" dirty="0">
                <a:solidFill>
                  <a:srgbClr val="0000CC"/>
                </a:solidFill>
              </a:rPr>
              <a:t>(</a:t>
            </a:r>
            <a:r>
              <a:rPr lang="en-US" altLang="ru-RU" sz="1800" i="1" dirty="0">
                <a:solidFill>
                  <a:srgbClr val="0000CC"/>
                </a:solidFill>
              </a:rPr>
              <a:t>reflector type -TBR (R=6.35 mm)</a:t>
            </a:r>
            <a:r>
              <a:rPr lang="ru-RU" altLang="ru-RU" sz="1800" i="1" dirty="0">
                <a:solidFill>
                  <a:srgbClr val="0000CC"/>
                </a:solidFill>
              </a:rPr>
              <a:t>, </a:t>
            </a:r>
            <a:r>
              <a:rPr lang="en-US" altLang="ru-RU" sz="1800" i="1" dirty="0">
                <a:solidFill>
                  <a:srgbClr val="0000CC"/>
                </a:solidFill>
              </a:rPr>
              <a:t>reflector center offset L== 12.00 mm)</a:t>
            </a:r>
            <a:r>
              <a:rPr lang="en-US" altLang="ru-RU" sz="1800" b="1" dirty="0">
                <a:solidFill>
                  <a:srgbClr val="0000CC"/>
                </a:solidFill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b="1" dirty="0">
                <a:solidFill>
                  <a:srgbClr val="0000CC"/>
                </a:solidFill>
              </a:rPr>
              <a:t>2 flanges, HV electrode and C1-C2 cylinder - </a:t>
            </a:r>
            <a:r>
              <a:rPr lang="en-US" altLang="ru-RU" sz="1800" b="1" dirty="0"/>
              <a:t>misalignment </a:t>
            </a:r>
            <a:r>
              <a:rPr lang="en-US" altLang="ru-RU" sz="1800" b="1" dirty="0">
                <a:solidFill>
                  <a:srgbClr val="0000CC"/>
                </a:solidFill>
              </a:rPr>
              <a:t>is </a:t>
            </a:r>
            <a:r>
              <a:rPr lang="en-US" altLang="ru-RU" sz="1800" b="1" dirty="0"/>
              <a:t>about 1 mm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b="1" dirty="0">
                <a:solidFill>
                  <a:srgbClr val="0000CC"/>
                </a:solidFill>
              </a:rPr>
              <a:t>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b="1" dirty="0">
                <a:solidFill>
                  <a:srgbClr val="0000CC"/>
                </a:solidFill>
              </a:rPr>
              <a:t>				Goal – </a:t>
            </a:r>
            <a:r>
              <a:rPr lang="en-US" altLang="ru-RU" sz="1800" b="1" dirty="0"/>
              <a:t>improve misalignment by factor </a:t>
            </a:r>
            <a:r>
              <a:rPr lang="ru-RU" altLang="ru-RU" sz="1800" b="1" dirty="0"/>
              <a:t>х2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0616EEA-E3BE-4058-8D3C-A5F9339954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33071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75E45AA-663E-4584-9AA8-02D45DA52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23343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21C9FC-8576-458D-94A3-24590DB4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65" y="6243860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04545" y="5728771"/>
            <a:ext cx="9230155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CC"/>
                </a:solidFill>
              </a:rPr>
              <a:t>11/07/2023 - Both flanges and HV electrode: alignment to do </a:t>
            </a:r>
            <a:r>
              <a:rPr lang="en-US" sz="1800" b="1" dirty="0"/>
              <a:t>and all elements glued to C1-C2</a:t>
            </a:r>
            <a:endParaRPr lang="ru-RU" sz="1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16" y="570984"/>
            <a:ext cx="8686491" cy="4896795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5FB8DF-5867-49AF-B165-AB186FF1F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33071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4BD614-3E92-4F76-959D-EFC34959F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23343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159E33-F99A-4E1F-8B79-3EAFFCA13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65" y="6243860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17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1" r="14099"/>
          <a:stretch/>
        </p:blipFill>
        <p:spPr bwMode="auto">
          <a:xfrm>
            <a:off x="154824" y="1162298"/>
            <a:ext cx="5952492" cy="40805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18123" y="691906"/>
            <a:ext cx="3275764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Flanges and HV electrode </a:t>
            </a:r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unflatness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5344750"/>
            <a:ext cx="3849687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Flanges </a:t>
            </a:r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unflatness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– about 0.5 mm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 electrode </a:t>
            </a:r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unflatness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about 0.7 mm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3"/>
          <a:srcRect l="7463" r="15562"/>
          <a:stretch/>
        </p:blipFill>
        <p:spPr bwMode="auto">
          <a:xfrm>
            <a:off x="6453155" y="1315112"/>
            <a:ext cx="5601652" cy="37748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742698" y="731130"/>
            <a:ext cx="3275764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Flange to flange distance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37429" y="5344750"/>
            <a:ext cx="2012857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L=(3300.5 +/-0.5) mm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(nominal – 3300.0 mm)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BB7F565-1854-4E47-8F17-D3E221D35E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33071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A591F3C-47D6-4726-99E4-EE2476DE0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23343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BFB329F-B9BD-4D73-B28F-15FE0ADC0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65" y="6243860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354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3722688"/>
            <a:ext cx="28956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chambers and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ating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ystem (GGS):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725" y="5791200"/>
            <a:ext cx="2463800" cy="584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pc serial 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ROCs + 4 spare –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READY!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1" name="Рисунок 10" descr="IMG_20190415_1615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1079500"/>
            <a:ext cx="2884487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2563" y="692150"/>
            <a:ext cx="2689225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set up for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certification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3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803275"/>
            <a:ext cx="289560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51200" y="398463"/>
            <a:ext cx="2628900" cy="3063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set up for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pads calibration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7063" y="2744788"/>
            <a:ext cx="2784475" cy="83185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Leica MS60    - 1 second resolution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Leica AT960   +/-10 </a:t>
            </a:r>
            <a:r>
              <a:rPr 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r>
              <a:rPr lang="ru-RU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+5 </a:t>
            </a:r>
            <a:r>
              <a:rPr 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Leica AT403   +/-15 </a:t>
            </a:r>
            <a:r>
              <a:rPr 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r>
              <a:rPr lang="ru-RU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Scanner AS1+AT960     +/-50 </a:t>
            </a:r>
            <a:r>
              <a:rPr 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endParaRPr lang="ru-RU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6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r="2"/>
          <a:stretch>
            <a:fillRect/>
          </a:stretch>
        </p:blipFill>
        <p:spPr bwMode="auto">
          <a:xfrm>
            <a:off x="3089275" y="4427538"/>
            <a:ext cx="29083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943475" y="4687888"/>
            <a:ext cx="1063625" cy="3079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+/- 30 </a:t>
            </a:r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11525" y="4062413"/>
            <a:ext cx="2501900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 plane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unflatness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example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9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785813"/>
            <a:ext cx="2906713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292850" y="409575"/>
            <a:ext cx="2509838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pads geometry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24725" y="858838"/>
            <a:ext cx="1579563" cy="5222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up to     	   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32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3376613"/>
            <a:ext cx="2951163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218238" y="2973388"/>
            <a:ext cx="2747962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set of ROC alignment marks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08700" y="5159375"/>
            <a:ext cx="2974975" cy="126206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measurements to do for all ROCs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ROC marks and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3968 pads respect to ROC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“reference hole” 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in progress 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35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989013"/>
            <a:ext cx="269557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304338" y="608013"/>
            <a:ext cx="2895600" cy="3079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gating grid system: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set up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9144000" y="457200"/>
            <a:ext cx="20638" cy="6170613"/>
          </a:xfrm>
          <a:prstGeom prst="line">
            <a:avLst/>
          </a:prstGeom>
          <a:ln w="69850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38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513" y="4706938"/>
            <a:ext cx="2136775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9898063" y="4127500"/>
            <a:ext cx="1579562" cy="5238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 rise time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- 500 ns,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OK!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24988" y="5959475"/>
            <a:ext cx="2544762" cy="5222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Mass-production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Delivery to JINR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 2023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41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763" y="2570163"/>
            <a:ext cx="267176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06438" y="3373438"/>
            <a:ext cx="1719262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pc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ROCs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3033713" y="555625"/>
            <a:ext cx="11112" cy="5884863"/>
          </a:xfrm>
          <a:prstGeom prst="line">
            <a:avLst/>
          </a:prstGeom>
          <a:ln w="69850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457C78D0-A54C-4929-9538-DE2BFB99AE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33071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4F47B8C5-F9AB-456F-B4F5-E38D71503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23343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206333CC-51CB-4A3E-9F35-703C039D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65" y="6243860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7413" y="41275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Sub-systems: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1651000"/>
            <a:ext cx="252412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5092700"/>
            <a:ext cx="23368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32661" r="11436" b="28416"/>
          <a:stretch>
            <a:fillRect/>
          </a:stretch>
        </p:blipFill>
        <p:spPr bwMode="auto">
          <a:xfrm>
            <a:off x="174625" y="752475"/>
            <a:ext cx="2776538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4625" y="373063"/>
            <a:ext cx="2847975" cy="307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version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FE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card: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49650" y="542925"/>
            <a:ext cx="2878138" cy="9842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DAQ prototype: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 FE cards, RCU prototypes,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ROC, 2pc LVDBs, server interface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 - </a:t>
            </a:r>
            <a:r>
              <a:rPr lang="en-US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 ongoing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8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t="1270" r="4469" b="2003"/>
          <a:stretch>
            <a:fillRect/>
          </a:stretch>
        </p:blipFill>
        <p:spPr bwMode="auto">
          <a:xfrm>
            <a:off x="684213" y="1820863"/>
            <a:ext cx="272097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Диаграмма 16"/>
          <p:cNvGraphicFramePr>
            <a:graphicFrameLocks/>
          </p:cNvGraphicFramePr>
          <p:nvPr/>
        </p:nvGraphicFramePr>
        <p:xfrm>
          <a:off x="86941" y="3591613"/>
          <a:ext cx="2679180" cy="2252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319338" y="4732338"/>
            <a:ext cx="1222375" cy="523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N=967 pc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(65%)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4625" y="5872163"/>
            <a:ext cx="3087688" cy="523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ROCs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chambers can be completed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(from 24 ROCs)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96088" y="5565775"/>
            <a:ext cx="4876800" cy="95408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967 FECs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1500 were produced.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 of the FEC  basic functionality were shown the target characteristics (noise and stability).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of the readout system for one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is ongoing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5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50" y="692150"/>
            <a:ext cx="247015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529388" y="4270375"/>
            <a:ext cx="5322887" cy="1169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pc 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LVN9 (INP BSU, Minsk):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modification connection of power cables to LVN9 -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modification of LVN9 output voltages to FECs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test of LVN9 with cooling radiator  under full load (analog – 70 A, digital – 50 A)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58497" y="63080"/>
            <a:ext cx="1693863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LVN9 stabilization module</a:t>
            </a:r>
          </a:p>
        </p:txBody>
      </p:sp>
      <p:pic>
        <p:nvPicPr>
          <p:cNvPr id="10256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00" y="596900"/>
            <a:ext cx="128111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988" y="2566988"/>
            <a:ext cx="2481262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0507663" y="41275"/>
            <a:ext cx="1500187" cy="523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radiators (water cooling)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9163050" y="565150"/>
            <a:ext cx="361950" cy="809625"/>
          </a:xfrm>
          <a:prstGeom prst="straightConnector1">
            <a:avLst/>
          </a:prstGeom>
          <a:ln w="444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0" name="Рисунок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1441450"/>
            <a:ext cx="1687513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608763" y="787400"/>
            <a:ext cx="1681162" cy="523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RCU-64 controller: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testing with FEE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E99962B0-57E3-416B-8648-2C045E853E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33071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142A25D8-D63E-4021-B5FB-EBF8F3507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23343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4D8FCB24-15D0-4C10-AC99-B73FF2E22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65" y="6243860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0" y="420688"/>
            <a:ext cx="3957728" cy="2231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777" y="156754"/>
            <a:ext cx="2814366" cy="49900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17870" y="5262244"/>
            <a:ext cx="2154179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CAEN LV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supplies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43" y="2799214"/>
            <a:ext cx="1711638" cy="30362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9" y="2799215"/>
            <a:ext cx="1713662" cy="30384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950" y="750525"/>
            <a:ext cx="3838951" cy="21651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87" y="3520656"/>
            <a:ext cx="3816875" cy="21580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67139" y="5756733"/>
            <a:ext cx="1654043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 Power supplies 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0682" y="3064286"/>
            <a:ext cx="989310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Controller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3595" y="5910622"/>
            <a:ext cx="1103187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 FE cards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7191" y="5920243"/>
            <a:ext cx="668324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LVDB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3866782" y="2495007"/>
            <a:ext cx="1449801" cy="971392"/>
          </a:xfrm>
          <a:prstGeom prst="straightConnector1">
            <a:avLst/>
          </a:prstGeom>
          <a:ln w="476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745196" y="5835511"/>
            <a:ext cx="1256947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 …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Заголовок 1"/>
          <p:cNvSpPr>
            <a:spLocks noGrp="1"/>
          </p:cNvSpPr>
          <p:nvPr>
            <p:ph type="ctrTitle"/>
          </p:nvPr>
        </p:nvSpPr>
        <p:spPr>
          <a:xfrm>
            <a:off x="1582184" y="29302"/>
            <a:ext cx="8001000" cy="37941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Sub-systems: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+ electronics test setup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F6A4AC9-AF83-4520-8D4F-C47AD0C6C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2231" y="6633071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7088C-6971-4D6A-A06C-A674A60D0208}" type="datetime1">
              <a:rPr lang="ru-RU" smtClean="0"/>
              <a:t>30.08.2023</a:t>
            </a:fld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310B0CF1-8E7C-43F5-86FE-D2077F29F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23" y="6623343"/>
            <a:ext cx="7543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S.Movchan</a:t>
            </a:r>
            <a:r>
              <a:rPr lang="en-US" dirty="0"/>
              <a:t> MPD TPC status, Minsk, Belarus, Sept 30 2023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410259E7-EA2E-4111-8186-AC71BE4F7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565" y="6243860"/>
            <a:ext cx="1143000" cy="669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7350-5183-469A-A2DF-8A8E42C2419E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731178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  <a:fontScheme name="Slice">
    <a:majorFont>
      <a:latin typeface="Century Gothic" panose="020B0502020202020204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Slice">
    <a:fillStyleLst>
      <a:solidFill>
        <a:schemeClr val="phClr"/>
      </a:solidFill>
      <a:gradFill rotWithShape="1">
        <a:gsLst>
          <a:gs pos="0">
            <a:schemeClr val="phClr">
              <a:tint val="62000"/>
              <a:hueMod val="94000"/>
              <a:satMod val="140000"/>
              <a:lumMod val="110000"/>
            </a:schemeClr>
          </a:gs>
          <a:gs pos="100000">
            <a:schemeClr val="phClr">
              <a:tint val="84000"/>
              <a:satMod val="160000"/>
            </a:schemeClr>
          </a:gs>
        </a:gsLst>
        <a:lin ang="5400000" scaled="0"/>
      </a:gradFill>
      <a:gradFill rotWithShape="1">
        <a:gsLst>
          <a:gs pos="0">
            <a:schemeClr val="phClr">
              <a:tint val="98000"/>
              <a:hueMod val="94000"/>
              <a:satMod val="130000"/>
              <a:lumMod val="128000"/>
            </a:schemeClr>
          </a:gs>
          <a:gs pos="100000">
            <a:schemeClr val="phClr">
              <a:shade val="94000"/>
              <a:lumMod val="88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>
            <a:tint val="76000"/>
            <a:alpha val="60000"/>
            <a:hueMod val="94000"/>
          </a:schemeClr>
        </a:solidFill>
        <a:prstDash val="solid"/>
      </a:ln>
      <a:ln w="15875" cap="rnd" cmpd="sng" algn="ctr">
        <a:solidFill>
          <a:schemeClr val="phClr">
            <a:hueMod val="94000"/>
          </a:schemeClr>
        </a:solidFill>
        <a:prstDash val="solid"/>
      </a:ln>
      <a:ln w="2857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a:effectStyle>
    </a:effectStyleLst>
    <a:bgFillStyleLst>
      <a:solidFill>
        <a:schemeClr val="phClr"/>
      </a:solidFill>
      <a:gradFill rotWithShape="1">
        <a:gsLst>
          <a:gs pos="10000">
            <a:schemeClr val="phClr">
              <a:tint val="97000"/>
              <a:hueMod val="92000"/>
              <a:satMod val="169000"/>
              <a:lumMod val="164000"/>
            </a:schemeClr>
          </a:gs>
          <a:gs pos="100000">
            <a:schemeClr val="phClr">
              <a:shade val="96000"/>
              <a:satMod val="120000"/>
              <a:lumMod val="90000"/>
            </a:schemeClr>
          </a:gs>
        </a:gsLst>
        <a:lin ang="6120000" scaled="1"/>
      </a:gradFill>
      <a:gradFill rotWithShape="1">
        <a:gsLst>
          <a:gs pos="0">
            <a:schemeClr val="phClr">
              <a:tint val="97000"/>
              <a:hueMod val="92000"/>
              <a:satMod val="169000"/>
              <a:lumMod val="164000"/>
            </a:schemeClr>
          </a:gs>
          <a:gs pos="100000">
            <a:schemeClr val="phClr">
              <a:shade val="96000"/>
              <a:satMod val="120000"/>
              <a:lumMod val="90000"/>
            </a:schemeClr>
          </a:gs>
        </a:gsLst>
        <a:path path="circle">
          <a:fillToRect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3791</TotalTime>
  <Words>2468</Words>
  <Application>Microsoft Office PowerPoint</Application>
  <PresentationFormat>Широкоэкранный</PresentationFormat>
  <Paragraphs>417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Times New Roman</vt:lpstr>
      <vt:lpstr>Wingdings 3</vt:lpstr>
      <vt:lpstr>Сектор</vt:lpstr>
      <vt:lpstr>MPD TPC Status (30.08.2023)</vt:lpstr>
      <vt:lpstr>MPD TPC main parameters</vt:lpstr>
      <vt:lpstr>TPC vessel assembly</vt:lpstr>
      <vt:lpstr>TPC vessel assembling</vt:lpstr>
      <vt:lpstr>TPC vessel assembling</vt:lpstr>
      <vt:lpstr>TPC vessel assembling</vt:lpstr>
      <vt:lpstr>ROC chambers and gating grid system (GGS): status</vt:lpstr>
      <vt:lpstr>TPC Sub-systems: electronics</vt:lpstr>
      <vt:lpstr>TPC Sub-systems: ROC + electronics test setup</vt:lpstr>
      <vt:lpstr>TPC Sub-systems: LV+HV (CAEN)</vt:lpstr>
      <vt:lpstr>  Storage of TPC Cables and equipment at JINR</vt:lpstr>
      <vt:lpstr>TPC Sub-systems: gas and cooling</vt:lpstr>
      <vt:lpstr>TPC Sub-system: Serial Cooling system</vt:lpstr>
      <vt:lpstr>TPC Sub-systems: laser calibration system</vt:lpstr>
      <vt:lpstr>Integration: NICA-MPD-Platform (NMP)</vt:lpstr>
      <vt:lpstr>Презентация PowerPoint</vt:lpstr>
      <vt:lpstr>Презентация PowerPoint</vt:lpstr>
      <vt:lpstr>TPC cabling and piping</vt:lpstr>
      <vt:lpstr>Tooling for Installation TPC to MPD</vt:lpstr>
      <vt:lpstr>Tooling for Installation TPC to MPD (Minsk): prototype 1:5</vt:lpstr>
      <vt:lpstr>Time schedule</vt:lpstr>
      <vt:lpstr>Belarus contribution to TPC </vt:lpstr>
      <vt:lpstr>Time schedule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MPD TPC Status (02.12.2022)</dc:title>
  <dc:creator>Пользователь Windows</dc:creator>
  <cp:lastModifiedBy>Ilya</cp:lastModifiedBy>
  <cp:revision>163</cp:revision>
  <dcterms:created xsi:type="dcterms:W3CDTF">2022-11-26T18:06:00Z</dcterms:created>
  <dcterms:modified xsi:type="dcterms:W3CDTF">2023-08-30T05:57:37Z</dcterms:modified>
</cp:coreProperties>
</file>