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9" r:id="rId10"/>
    <p:sldId id="270" r:id="rId11"/>
    <p:sldId id="264" r:id="rId12"/>
    <p:sldId id="265" r:id="rId13"/>
    <p:sldId id="266" r:id="rId14"/>
    <p:sldId id="271" r:id="rId15"/>
    <p:sldId id="272" r:id="rId16"/>
    <p:sldId id="274" r:id="rId17"/>
    <p:sldId id="275" r:id="rId18"/>
    <p:sldId id="276" r:id="rId19"/>
    <p:sldId id="277" r:id="rId20"/>
    <p:sldId id="282" r:id="rId21"/>
    <p:sldId id="281" r:id="rId22"/>
    <p:sldId id="279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800000"/>
    <a:srgbClr val="000066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-15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axwell_new-chamber\Half-bochka_-0,1mkm_reg0_12mm_sdvig_centr_plenki\&#1080;&#1079;&#1084;&#1077;&#1085;&#1077;&#1085;&#1080;&#1077;V-&#1088;&#1072;&#1089;&#1089;&#1090;&#1086;&#1103;&#1085;_HV&#1101;&#1083;&#1077;&#1082;&#1090;&#1088;&#1086;&#1076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axwell_new-chamber\Half-bochka_-0,1mkm_reg0_12mm_sdvig_centr_plenki\&#1080;&#1079;&#1084;&#1077;&#1085;&#1077;&#1085;&#1080;&#1077;V-&#1088;&#1072;&#1089;&#1089;&#1090;&#1086;&#1103;&#1085;_HV&#1101;&#1083;&#1077;&#1082;&#1090;&#1088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 smtClean="0">
                <a:solidFill>
                  <a:srgbClr val="0000FF"/>
                </a:solidFill>
              </a:rPr>
              <a:t>Зависимость области</a:t>
            </a:r>
            <a:r>
              <a:rPr lang="ru-RU" sz="1800" b="1" i="0" u="none" strike="noStrike" baseline="0" dirty="0" smtClean="0">
                <a:solidFill>
                  <a:srgbClr val="0000FF"/>
                </a:solidFill>
              </a:rPr>
              <a:t> неоднородности напряженности электрического поля от потенциала ближней к высоковольтному электроду</a:t>
            </a:r>
            <a:r>
              <a:rPr lang="ru-RU" sz="1800" b="1" i="0" baseline="0" dirty="0" smtClean="0">
                <a:solidFill>
                  <a:srgbClr val="0000FF"/>
                </a:solidFill>
              </a:rPr>
              <a:t> </a:t>
            </a:r>
            <a:r>
              <a:rPr lang="ru-RU" sz="1800" b="1" i="0" baseline="0" dirty="0" err="1" smtClean="0">
                <a:solidFill>
                  <a:srgbClr val="0000FF"/>
                </a:solidFill>
              </a:rPr>
              <a:t>майларовой</a:t>
            </a:r>
            <a:r>
              <a:rPr lang="ru-RU" sz="1800" b="1" i="0" baseline="0" dirty="0" smtClean="0">
                <a:solidFill>
                  <a:srgbClr val="0000FF"/>
                </a:solidFill>
              </a:rPr>
              <a:t> ленты</a:t>
            </a:r>
            <a:endParaRPr lang="ru-RU" sz="1800" b="1" i="0" baseline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2247515976485709"/>
          <c:y val="0"/>
        </c:manualLayout>
      </c:layout>
    </c:title>
    <c:plotArea>
      <c:layout>
        <c:manualLayout>
          <c:layoutTarget val="inner"/>
          <c:xMode val="edge"/>
          <c:yMode val="edge"/>
          <c:x val="0.12003380513862896"/>
          <c:y val="0.14961748509628675"/>
          <c:w val="0.85608481429085281"/>
          <c:h val="0.7312688966427755"/>
        </c:manualLayout>
      </c:layout>
      <c:scatterChart>
        <c:scatterStyle val="smoothMarker"/>
        <c:ser>
          <c:idx val="0"/>
          <c:order val="0"/>
          <c:tx>
            <c:v>пленки шириной 13 мм</c:v>
          </c:tx>
          <c:spPr>
            <a:ln>
              <a:solidFill>
                <a:srgbClr val="33CC33"/>
              </a:solidFill>
            </a:ln>
          </c:spPr>
          <c:marker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dPt>
            <c:idx val="3"/>
            <c:marker>
              <c:spPr>
                <a:solidFill>
                  <a:srgbClr val="0000FF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1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dLbls>
            <c:dLbl>
              <c:idx val="1"/>
              <c:layout>
                <c:manualLayout>
                  <c:x val="-4.1666666666666753E-3"/>
                  <c:y val="1.0938348367963981E-2"/>
                </c:manualLayout>
              </c:layout>
              <c:showVal val="1"/>
            </c:dLbl>
            <c:dLbl>
              <c:idx val="2"/>
              <c:layout>
                <c:manualLayout>
                  <c:x val="-8.5150918635170728E-3"/>
                  <c:y val="2.4064366409520876E-2"/>
                </c:manualLayout>
              </c:layout>
              <c:showVal val="1"/>
            </c:dLbl>
            <c:dLbl>
              <c:idx val="3"/>
              <c:layout>
                <c:manualLayout>
                  <c:x val="-4.1451990376202966E-2"/>
                  <c:y val="-3.062737543029937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0000FF"/>
                        </a:solidFill>
                      </a:rPr>
                      <a:t>109,1</a:t>
                    </a:r>
                  </a:p>
                </c:rich>
              </c:tx>
              <c:showVal val="1"/>
            </c:dLbl>
            <c:dLbl>
              <c:idx val="4"/>
              <c:layout>
                <c:manualLayout>
                  <c:x val="-2.0998578302712161E-2"/>
                  <c:y val="2.4064366409520876E-2"/>
                </c:manualLayout>
              </c:layout>
              <c:tx>
                <c:rich>
                  <a:bodyPr/>
                  <a:lstStyle/>
                  <a:p>
                    <a:r>
                      <a:rPr lang="en-US" b="0" dirty="0">
                        <a:solidFill>
                          <a:schemeClr val="tx1"/>
                        </a:solidFill>
                      </a:rPr>
                      <a:t>107,8</a:t>
                    </a:r>
                  </a:p>
                </c:rich>
              </c:tx>
              <c:showVal val="1"/>
            </c:dLbl>
            <c:dLbl>
              <c:idx val="5"/>
              <c:layout>
                <c:manualLayout>
                  <c:x val="-5.5555555555555455E-2"/>
                  <c:y val="-2.1876696735928011E-2"/>
                </c:manualLayout>
              </c:layout>
              <c:showVal val="1"/>
            </c:dLbl>
            <c:dLbl>
              <c:idx val="6"/>
              <c:layout>
                <c:manualLayout>
                  <c:x val="-4.3979658792650655E-3"/>
                  <c:y val="1.3126018041556805E-2"/>
                </c:manualLayout>
              </c:layout>
              <c:showVal val="1"/>
            </c:dLbl>
            <c:dLbl>
              <c:idx val="7"/>
              <c:layout>
                <c:manualLayout>
                  <c:x val="-4.5833333333333795E-2"/>
                  <c:y val="-2.1876696735928011E-2"/>
                </c:manualLayout>
              </c:layout>
              <c:showVal val="1"/>
            </c:dLbl>
            <c:dLbl>
              <c:idx val="11"/>
              <c:layout>
                <c:manualLayout>
                  <c:x val="-2.8108240185133828E-2"/>
                  <c:y val="2.406436640952077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F0000"/>
                        </a:solidFill>
                      </a:rPr>
                      <a:t>46,4</a:t>
                    </a:r>
                  </a:p>
                </c:rich>
              </c:tx>
              <c:showVal val="1"/>
            </c:dLbl>
            <c:dLbl>
              <c:idx val="12"/>
              <c:layout>
                <c:manualLayout>
                  <c:x val="-6.1111111111111262E-2"/>
                  <c:y val="8.7506786943711782E-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xVal>
            <c:numRef>
              <c:f>Лист1!$Y$116:$Y$133</c:f>
              <c:numCache>
                <c:formatCode>General</c:formatCode>
                <c:ptCount val="18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  <c:pt idx="7">
                  <c:v>-4</c:v>
                </c:pt>
                <c:pt idx="8">
                  <c:v>-5</c:v>
                </c:pt>
                <c:pt idx="9">
                  <c:v>-6</c:v>
                </c:pt>
                <c:pt idx="10">
                  <c:v>-7</c:v>
                </c:pt>
                <c:pt idx="11">
                  <c:v>-8</c:v>
                </c:pt>
                <c:pt idx="12">
                  <c:v>-9</c:v>
                </c:pt>
                <c:pt idx="13">
                  <c:v>-10</c:v>
                </c:pt>
                <c:pt idx="14">
                  <c:v>-11</c:v>
                </c:pt>
                <c:pt idx="15">
                  <c:v>-12</c:v>
                </c:pt>
                <c:pt idx="16">
                  <c:v>-17</c:v>
                </c:pt>
                <c:pt idx="17">
                  <c:v>-22</c:v>
                </c:pt>
              </c:numCache>
            </c:numRef>
          </c:xVal>
          <c:yVal>
            <c:numRef>
              <c:f>Лист1!$AA$116:$AA$133</c:f>
              <c:numCache>
                <c:formatCode>0.00</c:formatCode>
                <c:ptCount val="18"/>
                <c:pt idx="0">
                  <c:v>136.81687499999998</c:v>
                </c:pt>
                <c:pt idx="1">
                  <c:v>119.48625000000042</c:v>
                </c:pt>
                <c:pt idx="2">
                  <c:v>114.001875</c:v>
                </c:pt>
                <c:pt idx="3">
                  <c:v>109.07799999999999</c:v>
                </c:pt>
                <c:pt idx="4">
                  <c:v>107.78625000000002</c:v>
                </c:pt>
                <c:pt idx="5">
                  <c:v>102.10687499999995</c:v>
                </c:pt>
                <c:pt idx="6">
                  <c:v>95.769374999999982</c:v>
                </c:pt>
                <c:pt idx="7">
                  <c:v>86.774999999999991</c:v>
                </c:pt>
                <c:pt idx="8">
                  <c:v>76.903125000000529</c:v>
                </c:pt>
                <c:pt idx="9">
                  <c:v>66.787499999999994</c:v>
                </c:pt>
                <c:pt idx="10">
                  <c:v>55.965000000000003</c:v>
                </c:pt>
                <c:pt idx="11">
                  <c:v>46.385624999999997</c:v>
                </c:pt>
                <c:pt idx="12">
                  <c:v>52.284375000000011</c:v>
                </c:pt>
                <c:pt idx="13">
                  <c:v>71.784374999999983</c:v>
                </c:pt>
                <c:pt idx="14">
                  <c:v>84.532499999999999</c:v>
                </c:pt>
                <c:pt idx="15">
                  <c:v>104.739375</c:v>
                </c:pt>
                <c:pt idx="16">
                  <c:v>130.69875000000002</c:v>
                </c:pt>
                <c:pt idx="17">
                  <c:v>170.94187499999998</c:v>
                </c:pt>
              </c:numCache>
            </c:numRef>
          </c:yVal>
          <c:smooth val="1"/>
        </c:ser>
        <c:axId val="97699328"/>
        <c:axId val="97701248"/>
      </c:scatterChart>
      <c:valAx>
        <c:axId val="97699328"/>
        <c:scaling>
          <c:orientation val="minMax"/>
          <c:max val="7.5"/>
          <c:min val="-22.5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600" b="1" i="0" baseline="0" dirty="0" smtClean="0"/>
                  <a:t>Разница установленного напряжения </a:t>
                </a:r>
                <a:r>
                  <a:rPr lang="ru-RU" sz="1600" b="1" i="0" baseline="0" dirty="0"/>
                  <a:t>на </a:t>
                </a:r>
                <a:r>
                  <a:rPr lang="ru-RU" sz="1600" b="1" i="0" baseline="0" dirty="0" smtClean="0"/>
                  <a:t>ближней к </a:t>
                </a:r>
                <a:r>
                  <a:rPr lang="en-US" sz="1600" b="1" i="0" baseline="0" dirty="0" smtClean="0"/>
                  <a:t>HV-</a:t>
                </a:r>
                <a:r>
                  <a:rPr lang="ru-RU" sz="1600" b="1" i="0" baseline="0" dirty="0" smtClean="0"/>
                  <a:t>электроду ленте,</a:t>
                </a:r>
                <a:r>
                  <a:rPr lang="en-US" sz="1600" b="1" i="0" baseline="0" dirty="0" smtClean="0"/>
                  <a:t> </a:t>
                </a:r>
                <a:r>
                  <a:rPr lang="ru-RU" sz="1600" b="1" i="0" baseline="0" dirty="0" smtClean="0"/>
                  <a:t>от номинальной величины для напряженности </a:t>
                </a:r>
                <a:r>
                  <a:rPr lang="ru-RU" sz="1600" b="1" i="0" baseline="0" dirty="0" err="1" smtClean="0"/>
                  <a:t>эл</a:t>
                </a:r>
                <a:r>
                  <a:rPr lang="ru-RU" sz="1600" b="1" i="0" baseline="0" dirty="0" smtClean="0"/>
                  <a:t>. поля 140 В</a:t>
                </a:r>
                <a:r>
                  <a:rPr lang="en-US" sz="1600" b="1" i="0" baseline="0" dirty="0" smtClean="0"/>
                  <a:t>/</a:t>
                </a:r>
                <a:r>
                  <a:rPr lang="ru-RU" sz="1600" b="1" i="0" baseline="0" dirty="0" smtClean="0"/>
                  <a:t>см,   </a:t>
                </a:r>
                <a:r>
                  <a:rPr lang="ru-RU" sz="1800" b="1" i="0" baseline="0" dirty="0" smtClean="0"/>
                  <a:t>В</a:t>
                </a:r>
                <a:r>
                  <a:rPr lang="ru-RU" sz="1600" b="1" i="0" baseline="0" dirty="0" smtClean="0"/>
                  <a:t> </a:t>
                </a:r>
                <a:endParaRPr lang="ru-RU" sz="1600" b="1" i="0" baseline="0" dirty="0"/>
              </a:p>
            </c:rich>
          </c:tx>
          <c:layout>
            <c:manualLayout>
              <c:xMode val="edge"/>
              <c:yMode val="edge"/>
              <c:x val="0.15659129661921672"/>
              <c:y val="0.91936856049810889"/>
            </c:manualLayout>
          </c:layout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7701248"/>
        <c:crossesAt val="-25"/>
        <c:crossBetween val="midCat"/>
        <c:majorUnit val="2.5"/>
      </c:valAx>
      <c:valAx>
        <c:axId val="97701248"/>
        <c:scaling>
          <c:orientation val="minMax"/>
          <c:min val="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600" b="1" i="0" baseline="0" dirty="0"/>
                  <a:t>Длина неоднородности </a:t>
                </a:r>
                <a:r>
                  <a:rPr lang="ru-RU" sz="1600" b="1" i="0" baseline="0" dirty="0" err="1"/>
                  <a:t>эл</a:t>
                </a:r>
                <a:r>
                  <a:rPr lang="ru-RU" sz="1600" b="1" i="0" baseline="0" dirty="0"/>
                  <a:t>. поля, от </a:t>
                </a:r>
                <a:r>
                  <a:rPr lang="ru-RU" sz="1600" b="1" i="0" baseline="0" dirty="0" smtClean="0"/>
                  <a:t>лент </a:t>
                </a:r>
                <a:r>
                  <a:rPr lang="en-US" sz="1600" b="1" i="0" baseline="0" dirty="0" smtClean="0"/>
                  <a:t>field cage</a:t>
                </a:r>
                <a:r>
                  <a:rPr lang="ru-RU" sz="1600" b="1" i="0" baseline="0" dirty="0" smtClean="0"/>
                  <a:t> в дрейфовый объём детектора,   </a:t>
                </a:r>
                <a:r>
                  <a:rPr lang="ru-RU" sz="1800" b="1" i="0" baseline="0" dirty="0" smtClean="0"/>
                  <a:t>мм</a:t>
                </a:r>
                <a:r>
                  <a:rPr lang="en-US" sz="1600" b="1" i="0" baseline="0" dirty="0" smtClean="0"/>
                  <a:t> </a:t>
                </a:r>
                <a:endParaRPr lang="ru-RU" sz="1600" b="1" i="0" baseline="0" dirty="0"/>
              </a:p>
            </c:rich>
          </c:tx>
          <c:layout>
            <c:manualLayout>
              <c:xMode val="edge"/>
              <c:yMode val="edge"/>
              <c:x val="3.4679211936025811E-3"/>
              <c:y val="0.15529076234848729"/>
            </c:manualLayout>
          </c:layout>
        </c:title>
        <c:numFmt formatCode="0" sourceLinked="0"/>
        <c:minorTickMark val="out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97699328"/>
        <c:crossesAt val="-25"/>
        <c:crossBetween val="midCat"/>
        <c:majorUnit val="20"/>
        <c:minorUnit val="5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600" b="1" i="0" baseline="0" dirty="0"/>
              <a:t>Расстояния от </a:t>
            </a:r>
            <a:r>
              <a:rPr lang="ru-RU" sz="1600" b="1" i="0" baseline="0" dirty="0" err="1"/>
              <a:t>майларовой</a:t>
            </a:r>
            <a:r>
              <a:rPr lang="ru-RU" sz="1600" b="1" i="0" baseline="0" dirty="0"/>
              <a:t> ленты, шириной </a:t>
            </a:r>
            <a:r>
              <a:rPr lang="ru-RU" sz="1600" b="1" i="0" baseline="0" dirty="0" smtClean="0">
                <a:solidFill>
                  <a:srgbClr val="00B050"/>
                </a:solidFill>
              </a:rPr>
              <a:t>13</a:t>
            </a:r>
            <a:r>
              <a:rPr lang="en-US" sz="1600" b="1" i="0" baseline="0" dirty="0" smtClean="0"/>
              <a:t>, </a:t>
            </a:r>
            <a:r>
              <a:rPr lang="en-US" sz="1600" b="1" i="0" baseline="0" dirty="0" smtClean="0">
                <a:solidFill>
                  <a:srgbClr val="C00000"/>
                </a:solidFill>
              </a:rPr>
              <a:t>12</a:t>
            </a:r>
            <a:r>
              <a:rPr lang="ru-RU" sz="1600" b="1" i="0" baseline="0" dirty="0" smtClean="0"/>
              <a:t> </a:t>
            </a:r>
            <a:r>
              <a:rPr lang="ru-RU" sz="1600" b="1" i="0" baseline="0" dirty="0"/>
              <a:t>и </a:t>
            </a:r>
            <a:r>
              <a:rPr lang="ru-RU" sz="1600" b="1" i="0" baseline="0" dirty="0">
                <a:solidFill>
                  <a:srgbClr val="7030A0"/>
                </a:solidFill>
              </a:rPr>
              <a:t>6.5</a:t>
            </a:r>
            <a:r>
              <a:rPr lang="ru-RU" sz="1600" b="1" i="0" baseline="0" dirty="0"/>
              <a:t> мм, к центру камеры до величины напряженности электрического поля отличающегося на 0.01% (10</a:t>
            </a:r>
            <a:r>
              <a:rPr lang="ru-RU" sz="1600" b="1" i="0" baseline="30000" dirty="0"/>
              <a:t>-4</a:t>
            </a:r>
            <a:r>
              <a:rPr lang="ru-RU" sz="1600" b="1" i="0" baseline="0" dirty="0"/>
              <a:t>)  от 140 В</a:t>
            </a:r>
            <a:r>
              <a:rPr lang="en-US" sz="1600" b="1" i="0" baseline="0" dirty="0"/>
              <a:t>/</a:t>
            </a:r>
            <a:r>
              <a:rPr lang="ru-RU" sz="1600" b="1" i="0" baseline="0" dirty="0"/>
              <a:t>см</a:t>
            </a:r>
          </a:p>
        </c:rich>
      </c:tx>
      <c:layout>
        <c:manualLayout>
          <c:xMode val="edge"/>
          <c:yMode val="edge"/>
          <c:x val="0.12707609719516771"/>
          <c:y val="1.1396011396011424E-2"/>
        </c:manualLayout>
      </c:layout>
    </c:title>
    <c:plotArea>
      <c:layout>
        <c:manualLayout>
          <c:layoutTarget val="inner"/>
          <c:xMode val="edge"/>
          <c:yMode val="edge"/>
          <c:x val="0.12003380513862896"/>
          <c:y val="0.14961748509628553"/>
          <c:w val="0.76894926971693467"/>
          <c:h val="0.75533326305229187"/>
        </c:manualLayout>
      </c:layout>
      <c:scatterChart>
        <c:scatterStyle val="smoothMarker"/>
        <c:ser>
          <c:idx val="0"/>
          <c:order val="0"/>
          <c:tx>
            <c:v>пленки шириной 13 мм</c:v>
          </c:tx>
          <c:spPr>
            <a:ln>
              <a:solidFill>
                <a:srgbClr val="33CC33"/>
              </a:solidFill>
            </a:ln>
          </c:spPr>
          <c:marker>
            <c:spPr>
              <a:solidFill>
                <a:srgbClr val="009900"/>
              </a:solidFill>
              <a:ln>
                <a:solidFill>
                  <a:srgbClr val="009900"/>
                </a:solidFill>
              </a:ln>
            </c:spPr>
          </c:marker>
          <c:dPt>
            <c:idx val="3"/>
            <c:marker>
              <c:spPr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c:spPr>
            </c:marker>
          </c:dPt>
          <c:xVal>
            <c:numRef>
              <c:f>Лист1!$Y$116:$Y$133</c:f>
              <c:numCache>
                <c:formatCode>General</c:formatCode>
                <c:ptCount val="18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  <c:pt idx="7">
                  <c:v>-4</c:v>
                </c:pt>
                <c:pt idx="8">
                  <c:v>-5</c:v>
                </c:pt>
                <c:pt idx="9">
                  <c:v>-6</c:v>
                </c:pt>
                <c:pt idx="10">
                  <c:v>-7</c:v>
                </c:pt>
                <c:pt idx="11">
                  <c:v>-8</c:v>
                </c:pt>
                <c:pt idx="12">
                  <c:v>-9</c:v>
                </c:pt>
                <c:pt idx="13">
                  <c:v>-10</c:v>
                </c:pt>
                <c:pt idx="14">
                  <c:v>-11</c:v>
                </c:pt>
                <c:pt idx="15">
                  <c:v>-12</c:v>
                </c:pt>
                <c:pt idx="16">
                  <c:v>-17</c:v>
                </c:pt>
                <c:pt idx="17">
                  <c:v>-22</c:v>
                </c:pt>
              </c:numCache>
            </c:numRef>
          </c:xVal>
          <c:yVal>
            <c:numRef>
              <c:f>Лист1!$AA$116:$AA$133</c:f>
              <c:numCache>
                <c:formatCode>0.00</c:formatCode>
                <c:ptCount val="18"/>
                <c:pt idx="0">
                  <c:v>136.81687499999998</c:v>
                </c:pt>
                <c:pt idx="1">
                  <c:v>119.48625000000013</c:v>
                </c:pt>
                <c:pt idx="2">
                  <c:v>114.001875</c:v>
                </c:pt>
                <c:pt idx="3">
                  <c:v>109.07799999999999</c:v>
                </c:pt>
                <c:pt idx="4">
                  <c:v>107.78625000000002</c:v>
                </c:pt>
                <c:pt idx="5">
                  <c:v>102.10687499999995</c:v>
                </c:pt>
                <c:pt idx="6">
                  <c:v>95.769374999999982</c:v>
                </c:pt>
                <c:pt idx="7">
                  <c:v>86.774999999999991</c:v>
                </c:pt>
                <c:pt idx="8">
                  <c:v>76.903125000000145</c:v>
                </c:pt>
                <c:pt idx="9">
                  <c:v>66.787499999999994</c:v>
                </c:pt>
                <c:pt idx="10">
                  <c:v>55.965000000000003</c:v>
                </c:pt>
                <c:pt idx="11">
                  <c:v>46.385624999999997</c:v>
                </c:pt>
                <c:pt idx="12">
                  <c:v>52.284375000000011</c:v>
                </c:pt>
                <c:pt idx="13">
                  <c:v>71.784374999999983</c:v>
                </c:pt>
                <c:pt idx="14">
                  <c:v>84.532499999999999</c:v>
                </c:pt>
                <c:pt idx="15">
                  <c:v>104.739375</c:v>
                </c:pt>
                <c:pt idx="16">
                  <c:v>130.69875000000002</c:v>
                </c:pt>
                <c:pt idx="17">
                  <c:v>170.94187499999998</c:v>
                </c:pt>
              </c:numCache>
            </c:numRef>
          </c:yVal>
          <c:smooth val="1"/>
        </c:ser>
        <c:ser>
          <c:idx val="1"/>
          <c:order val="1"/>
          <c:tx>
            <c:v>пленки шириной 6,5 мм</c:v>
          </c:tx>
          <c:spPr>
            <a:ln>
              <a:solidFill>
                <a:srgbClr val="7030A0"/>
              </a:solidFill>
            </a:ln>
          </c:spPr>
          <c:marker>
            <c:symbol val="triangle"/>
            <c:size val="7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dPt>
            <c:idx val="3"/>
            <c:marker>
              <c:spPr>
                <a:solidFill>
                  <a:srgbClr val="FF3300"/>
                </a:solidFill>
                <a:ln>
                  <a:solidFill>
                    <a:srgbClr val="FF3300"/>
                  </a:solidFill>
                </a:ln>
              </c:spPr>
            </c:marker>
          </c:dPt>
          <c:xVal>
            <c:numRef>
              <c:f>Лист1!$Y$47:$Y$65</c:f>
              <c:numCache>
                <c:formatCode>General</c:formatCode>
                <c:ptCount val="19"/>
                <c:pt idx="0">
                  <c:v>7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-1</c:v>
                </c:pt>
                <c:pt idx="5">
                  <c:v>-2</c:v>
                </c:pt>
                <c:pt idx="6">
                  <c:v>-3</c:v>
                </c:pt>
                <c:pt idx="7">
                  <c:v>-4</c:v>
                </c:pt>
                <c:pt idx="8">
                  <c:v>-5</c:v>
                </c:pt>
                <c:pt idx="9">
                  <c:v>-5.5</c:v>
                </c:pt>
                <c:pt idx="10">
                  <c:v>-6</c:v>
                </c:pt>
                <c:pt idx="11">
                  <c:v>-6.5</c:v>
                </c:pt>
                <c:pt idx="12">
                  <c:v>-7</c:v>
                </c:pt>
                <c:pt idx="13">
                  <c:v>-8</c:v>
                </c:pt>
                <c:pt idx="14">
                  <c:v>-9</c:v>
                </c:pt>
                <c:pt idx="15">
                  <c:v>-10</c:v>
                </c:pt>
                <c:pt idx="16">
                  <c:v>-11</c:v>
                </c:pt>
                <c:pt idx="17">
                  <c:v>-15</c:v>
                </c:pt>
                <c:pt idx="18">
                  <c:v>-20</c:v>
                </c:pt>
              </c:numCache>
            </c:numRef>
          </c:xVal>
          <c:yVal>
            <c:numRef>
              <c:f>Лист1!$AA$47:$AA$65</c:f>
              <c:numCache>
                <c:formatCode>General</c:formatCode>
                <c:ptCount val="19"/>
                <c:pt idx="0" formatCode="0.00">
                  <c:v>96.524999999999991</c:v>
                </c:pt>
                <c:pt idx="1">
                  <c:v>83.85</c:v>
                </c:pt>
                <c:pt idx="2">
                  <c:v>77.61</c:v>
                </c:pt>
                <c:pt idx="3" formatCode="0.00">
                  <c:v>73.933125000000175</c:v>
                </c:pt>
                <c:pt idx="4" formatCode="0.00">
                  <c:v>68.396249999999995</c:v>
                </c:pt>
                <c:pt idx="5" formatCode="0.00">
                  <c:v>64.447500000000176</c:v>
                </c:pt>
                <c:pt idx="6" formatCode="0.00">
                  <c:v>56.525625000000012</c:v>
                </c:pt>
                <c:pt idx="7" formatCode="0.00">
                  <c:v>50.334375000000001</c:v>
                </c:pt>
                <c:pt idx="8" formatCode="0.00">
                  <c:v>40.194375000000065</c:v>
                </c:pt>
                <c:pt idx="9" formatCode="0.00">
                  <c:v>33.491250000000001</c:v>
                </c:pt>
                <c:pt idx="10" formatCode="0.00">
                  <c:v>30.03</c:v>
                </c:pt>
                <c:pt idx="11" formatCode="0.00">
                  <c:v>33.052500000000002</c:v>
                </c:pt>
                <c:pt idx="12" formatCode="0.00">
                  <c:v>43.021875000000001</c:v>
                </c:pt>
                <c:pt idx="13" formatCode="0.00">
                  <c:v>55.648125000000064</c:v>
                </c:pt>
                <c:pt idx="14" formatCode="0.00">
                  <c:v>62.131875000000001</c:v>
                </c:pt>
                <c:pt idx="15" formatCode="0.00">
                  <c:v>67.47</c:v>
                </c:pt>
                <c:pt idx="16" formatCode="0.00">
                  <c:v>73.344374999999999</c:v>
                </c:pt>
                <c:pt idx="17" formatCode="0.00">
                  <c:v>90.674999999999983</c:v>
                </c:pt>
                <c:pt idx="18" formatCode="0.00">
                  <c:v>103.00875000000001</c:v>
                </c:pt>
              </c:numCache>
            </c:numRef>
          </c:yVal>
          <c:smooth val="1"/>
        </c:ser>
        <c:ser>
          <c:idx val="2"/>
          <c:order val="2"/>
          <c:tx>
            <c:v>пленки шириной 12 мм</c:v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6"/>
            <c:spPr>
              <a:solidFill>
                <a:srgbClr val="600000"/>
              </a:solidFill>
              <a:ln>
                <a:solidFill>
                  <a:srgbClr val="600000"/>
                </a:solidFill>
              </a:ln>
            </c:spPr>
          </c:marker>
          <c:dPt>
            <c:idx val="0"/>
            <c:marker>
              <c:spPr>
                <a:solidFill>
                  <a:srgbClr val="FF4B21"/>
                </a:solidFill>
                <a:ln>
                  <a:solidFill>
                    <a:srgbClr val="FF4B21"/>
                  </a:solidFill>
                </a:ln>
              </c:spPr>
            </c:marker>
            <c:spPr>
              <a:ln>
                <a:solidFill>
                  <a:srgbClr val="600000"/>
                </a:solidFill>
              </a:ln>
            </c:spPr>
          </c:dPt>
          <c:xVal>
            <c:numRef>
              <c:f>Лист1!$Y$6:$Y$8</c:f>
              <c:numCache>
                <c:formatCode>General</c:formatCode>
                <c:ptCount val="3"/>
                <c:pt idx="0">
                  <c:v>0</c:v>
                </c:pt>
                <c:pt idx="1">
                  <c:v>-7</c:v>
                </c:pt>
                <c:pt idx="2">
                  <c:v>-8</c:v>
                </c:pt>
              </c:numCache>
            </c:numRef>
          </c:xVal>
          <c:yVal>
            <c:numRef>
              <c:f>Лист1!$AA$6:$AA$8</c:f>
              <c:numCache>
                <c:formatCode>0.0</c:formatCode>
                <c:ptCount val="3"/>
                <c:pt idx="0" formatCode="General">
                  <c:v>117.3</c:v>
                </c:pt>
                <c:pt idx="1">
                  <c:v>53</c:v>
                </c:pt>
                <c:pt idx="2" formatCode="General">
                  <c:v>43.4</c:v>
                </c:pt>
              </c:numCache>
            </c:numRef>
          </c:yVal>
          <c:smooth val="1"/>
        </c:ser>
        <c:axId val="132616192"/>
        <c:axId val="132618112"/>
      </c:scatterChart>
      <c:valAx>
        <c:axId val="132616192"/>
        <c:scaling>
          <c:orientation val="minMax"/>
          <c:max val="7.5"/>
          <c:min val="-22.5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600" b="1" i="0" baseline="0" dirty="0"/>
                  <a:t>Напряжение на первой обкладки возле </a:t>
                </a:r>
                <a:r>
                  <a:rPr lang="en-US" sz="1600" b="1" i="0" baseline="0" dirty="0"/>
                  <a:t> HV-</a:t>
                </a:r>
                <a:r>
                  <a:rPr lang="ru-RU" sz="1600" b="1" i="0" baseline="0" dirty="0"/>
                  <a:t>электрода,  </a:t>
                </a:r>
                <a:r>
                  <a:rPr lang="ru-RU" sz="1600" b="1" i="0" baseline="0" dirty="0" smtClean="0"/>
                  <a:t>В </a:t>
                </a:r>
                <a:endParaRPr lang="ru-RU" sz="1600" b="1" i="0" baseline="0" dirty="0"/>
              </a:p>
            </c:rich>
          </c:tx>
          <c:layout>
            <c:manualLayout>
              <c:xMode val="edge"/>
              <c:yMode val="edge"/>
              <c:x val="0.20941059454903801"/>
              <c:y val="0.94997305726441672"/>
            </c:manualLayout>
          </c:layout>
        </c:title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32618112"/>
        <c:crossesAt val="-25"/>
        <c:crossBetween val="midCat"/>
        <c:majorUnit val="2.5"/>
      </c:valAx>
      <c:valAx>
        <c:axId val="132618112"/>
        <c:scaling>
          <c:orientation val="minMax"/>
          <c:min val="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600" b="1" i="0" baseline="0" dirty="0"/>
                  <a:t>Длина неоднородности </a:t>
                </a:r>
                <a:r>
                  <a:rPr lang="ru-RU" sz="1600" b="1" i="0" baseline="0" dirty="0" err="1"/>
                  <a:t>эл</a:t>
                </a:r>
                <a:r>
                  <a:rPr lang="ru-RU" sz="1600" b="1" i="0" baseline="0" dirty="0"/>
                  <a:t>. поля, от лент к центру камеры, до 0.01 % (10</a:t>
                </a:r>
                <a:r>
                  <a:rPr lang="ru-RU" sz="1600" b="1" i="0" baseline="30000" dirty="0"/>
                  <a:t>-4</a:t>
                </a:r>
                <a:r>
                  <a:rPr lang="ru-RU" sz="1600" b="1" i="0" baseline="0" dirty="0"/>
                  <a:t>)</a:t>
                </a:r>
                <a:r>
                  <a:rPr lang="en-US" sz="1600" b="1" i="0" baseline="0" dirty="0"/>
                  <a:t> </a:t>
                </a:r>
                <a:r>
                  <a:rPr lang="ru-RU" sz="1600" b="1" i="0" baseline="0" dirty="0"/>
                  <a:t>от 140 В</a:t>
                </a:r>
                <a:r>
                  <a:rPr lang="en-US" sz="1600" b="1" i="0" baseline="0" dirty="0"/>
                  <a:t>/</a:t>
                </a:r>
                <a:r>
                  <a:rPr lang="ru-RU" sz="1600" b="1" i="0" baseline="0" dirty="0"/>
                  <a:t>см, </a:t>
                </a:r>
                <a:r>
                  <a:rPr lang="ru-RU" sz="1600" b="1" i="0" baseline="0" dirty="0" smtClean="0"/>
                  <a:t>мм</a:t>
                </a:r>
                <a:r>
                  <a:rPr lang="en-US" sz="1600" b="1" i="0" baseline="0" dirty="0" smtClean="0"/>
                  <a:t> </a:t>
                </a:r>
                <a:endParaRPr lang="ru-RU" sz="1600" b="1" i="0" baseline="0" dirty="0"/>
              </a:p>
            </c:rich>
          </c:tx>
          <c:layout>
            <c:manualLayout>
              <c:xMode val="edge"/>
              <c:yMode val="edge"/>
              <c:x val="1.9570638884806681E-3"/>
              <c:y val="0.15975573551570113"/>
            </c:manualLayout>
          </c:layout>
        </c:title>
        <c:numFmt formatCode="0" sourceLinked="0"/>
        <c:maj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132616192"/>
        <c:crossesAt val="-25"/>
        <c:crossBetween val="midCat"/>
      </c:valAx>
    </c:plotArea>
    <c:legend>
      <c:legendPos val="r"/>
      <c:layout>
        <c:manualLayout>
          <c:xMode val="edge"/>
          <c:yMode val="edge"/>
          <c:x val="0.89541775927306244"/>
          <c:y val="0.26431785224610793"/>
          <c:w val="0.10316919301463756"/>
          <c:h val="0.4894082354204139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07B91-FB18-47FF-8D3E-D82DFB252EA1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A3D7F-D547-41FA-ACAF-903CBE4FE2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51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3"/>
          <p:cNvSpPr>
            <a:spLocks noGrp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41988" name="Заметки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5FB599-B216-4F2E-AF69-6934311BDC7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9036FF-0682-4BFE-9EC9-3C3C20102F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A1E41C-4248-4F0C-9CF3-E33932C39F2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4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584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530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BDDCF-37E8-437E-8001-6D9930B6FE3C}" type="datetimeFigureOut">
              <a:rPr lang="ru-RU"/>
              <a:pPr>
                <a:defRPr/>
              </a:pPr>
              <a:t>30.08.2023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4919-FE82-4285-B836-7D97863A9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86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65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860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9659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269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575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04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3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46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6494B-F76E-42B9-B283-660A9C16936E}" type="datetimeFigureOut">
              <a:rPr lang="ru-RU" smtClean="0"/>
              <a:pPr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8BCC-132F-4D78-99AA-972AE31169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426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3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800200"/>
          </a:xfrm>
        </p:spPr>
        <p:txBody>
          <a:bodyPr>
            <a:normAutofit/>
          </a:bodyPr>
          <a:lstStyle/>
          <a:p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Статус узлов детектора </a:t>
            </a:r>
            <a:r>
              <a:rPr lang="en-US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для установки </a:t>
            </a:r>
            <a:r>
              <a:rPr lang="en-US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MPD </a:t>
            </a:r>
            <a:r>
              <a:rPr lang="ru-RU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в эксперименте </a:t>
            </a:r>
            <a:r>
              <a:rPr lang="en-US" altLang="ru-RU" sz="3600" b="1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NICA</a:t>
            </a:r>
            <a:endParaRPr lang="ru-RU" alt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0" y="326466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3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Бажажин Алексей</a:t>
            </a:r>
            <a:r>
              <a:rPr lang="en-US" altLang="ru-RU" sz="3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имени 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ru-RU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endParaRPr lang="ru-RU" altLang="ru-RU" sz="3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156593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XV-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International School-Conference "The Actual Problems of </a:t>
            </a:r>
            <a:r>
              <a:rPr lang="en-US" sz="1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Microworld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Physics", </a:t>
            </a:r>
            <a:r>
              <a:rPr lang="nb-NO" sz="1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Minsk, Belarus, 27 August – 3 September, 2023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AleksBag\Семинары&amp;Конференции\ВНКСФ-22_Ростов_21-28апр_2016\LHEP-embl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409301" cy="7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95736" y="4825170"/>
            <a:ext cx="504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ЛФВЭ ОИЯИ</a:t>
            </a:r>
            <a:r>
              <a:rPr lang="en-US" sz="3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Дубна, Россия</a:t>
            </a:r>
            <a:endParaRPr lang="ru-RU" sz="30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499" y="222687"/>
            <a:ext cx="2276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76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326"/>
          <p:cNvSpPr txBox="1">
            <a:spLocks noChangeArrowheads="1"/>
          </p:cNvSpPr>
          <p:nvPr/>
        </p:nvSpPr>
        <p:spPr bwMode="auto">
          <a:xfrm>
            <a:off x="34925" y="6529388"/>
            <a:ext cx="85867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639" tIns="32319" rIns="64639" bIns="323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Пэдовая</a:t>
            </a:r>
            <a:r>
              <a:rPr lang="ru-RU" altLang="ru-RU" sz="1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плоскость</a:t>
            </a:r>
            <a:r>
              <a:rPr lang="en-US" altLang="ru-RU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изоляционная плоскость</a:t>
            </a:r>
            <a:r>
              <a:rPr lang="ru-RU" altLang="ru-RU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altLang="ru-RU" sz="17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алюминиевая рама </a:t>
            </a:r>
            <a:r>
              <a:rPr lang="en-US" altLang="ru-RU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ROC </a:t>
            </a:r>
            <a:r>
              <a:rPr lang="ru-RU" altLang="ru-RU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камеры </a:t>
            </a:r>
            <a:r>
              <a:rPr lang="en-US" altLang="ru-RU" sz="17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17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428596" y="3286124"/>
            <a:ext cx="4572032" cy="37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639" tIns="32319" rIns="64639" bIns="323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en-US" altLang="ru-RU" sz="20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ROC </a:t>
            </a:r>
            <a:r>
              <a:rPr lang="ru-RU" altLang="ru-RU" sz="20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камеры </a:t>
            </a:r>
            <a:r>
              <a:rPr lang="en-US" altLang="ru-RU" sz="2000" b="1" dirty="0">
                <a:solidFill>
                  <a:srgbClr val="00A29E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000" b="1" dirty="0">
              <a:solidFill>
                <a:srgbClr val="00A29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Box 13"/>
          <p:cNvSpPr txBox="1">
            <a:spLocks noChangeArrowheads="1"/>
          </p:cNvSpPr>
          <p:nvPr/>
        </p:nvSpPr>
        <p:spPr bwMode="auto">
          <a:xfrm>
            <a:off x="8820150" y="6453188"/>
            <a:ext cx="265113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6600"/>
                </a:solidFill>
              </a:rPr>
              <a:t>8</a:t>
            </a:r>
          </a:p>
        </p:txBody>
      </p:sp>
      <p:pic>
        <p:nvPicPr>
          <p:cNvPr id="10249" name="Picture 64" descr="D:\AleksBag\NICA-MPD\Photo_for_pad-plane_40k\Фото2649_good-obr-Photosh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663" y="4445000"/>
            <a:ext cx="12588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6" descr="D:\AleksBag\NICA-MPD\Photo_for_pad-plane_40k\Фото2669_good!_ob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4613" y="4445000"/>
            <a:ext cx="14430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2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178" y="4429132"/>
            <a:ext cx="2301888" cy="168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Прямая со стрелкой 23"/>
          <p:cNvCxnSpPr/>
          <p:nvPr/>
        </p:nvCxnSpPr>
        <p:spPr>
          <a:xfrm flipV="1">
            <a:off x="6315075" y="6357958"/>
            <a:ext cx="685817" cy="242867"/>
          </a:xfrm>
          <a:prstGeom prst="straightConnector1">
            <a:avLst/>
          </a:prstGeom>
          <a:ln w="2540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7" name="Picture 226" descr="D:\AleksBag\Pho\Olympus_\P1010018_ob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700" y="4429132"/>
            <a:ext cx="11303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8" name="TextBox 9"/>
          <p:cNvSpPr txBox="1">
            <a:spLocks noChangeArrowheads="1"/>
          </p:cNvSpPr>
          <p:nvPr/>
        </p:nvSpPr>
        <p:spPr bwMode="auto">
          <a:xfrm>
            <a:off x="7929586" y="5619294"/>
            <a:ext cx="12858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Уплотняющая </a:t>
            </a:r>
            <a:r>
              <a:rPr lang="ru-RU" alt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рамка (</a:t>
            </a:r>
            <a:r>
              <a:rPr lang="en-US" alt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ru-RU" alt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для </a:t>
            </a:r>
            <a:r>
              <a:rPr lang="en-US" alt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endParaRPr lang="ru-RU" alt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3571868" y="6286520"/>
            <a:ext cx="1571636" cy="35719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25" descr="DSC0218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4512657"/>
            <a:ext cx="2648858" cy="176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214415" y="4008438"/>
            <a:ext cx="32861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CC"/>
                </a:solidFill>
              </a:rPr>
              <a:t>2 </a:t>
            </a:r>
            <a:r>
              <a:rPr lang="ru-RU" b="1" dirty="0" smtClean="0">
                <a:solidFill>
                  <a:srgbClr val="0000CC"/>
                </a:solidFill>
              </a:rPr>
              <a:t>части пэдовой плоскости</a:t>
            </a:r>
            <a:endParaRPr lang="en-US" b="1" dirty="0">
              <a:solidFill>
                <a:srgbClr val="0000CC"/>
              </a:solidFill>
            </a:endParaRPr>
          </a:p>
        </p:txBody>
      </p:sp>
      <p:cxnSp>
        <p:nvCxnSpPr>
          <p:cNvPr id="22" name="Прямая со стрелкой 27"/>
          <p:cNvCxnSpPr>
            <a:cxnSpLocks noChangeShapeType="1"/>
          </p:cNvCxnSpPr>
          <p:nvPr/>
        </p:nvCxnSpPr>
        <p:spPr bwMode="auto">
          <a:xfrm rot="10800000" flipV="1">
            <a:off x="1475662" y="4357694"/>
            <a:ext cx="738884" cy="558796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Прямая со стрелкой 28"/>
          <p:cNvCxnSpPr>
            <a:cxnSpLocks noChangeShapeType="1"/>
          </p:cNvCxnSpPr>
          <p:nvPr/>
        </p:nvCxnSpPr>
        <p:spPr bwMode="auto">
          <a:xfrm>
            <a:off x="2428860" y="4357694"/>
            <a:ext cx="1285884" cy="1143008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Прямая со стрелкой 20"/>
          <p:cNvCxnSpPr/>
          <p:nvPr/>
        </p:nvCxnSpPr>
        <p:spPr>
          <a:xfrm flipV="1">
            <a:off x="1582738" y="5732463"/>
            <a:ext cx="1936750" cy="85883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071678"/>
            <a:ext cx="2580192" cy="18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3"/>
          <p:cNvSpPr txBox="1">
            <a:spLocks noChangeArrowheads="1"/>
          </p:cNvSpPr>
          <p:nvPr/>
        </p:nvSpPr>
        <p:spPr bwMode="auto">
          <a:xfrm>
            <a:off x="5143891" y="3834474"/>
            <a:ext cx="40715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Изображение пэдовой плоскости с </a:t>
            </a:r>
            <a:r>
              <a:rPr lang="ru-RU" altLang="ru-RU" sz="1400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изоляционной </a:t>
            </a:r>
            <a:r>
              <a:rPr lang="ru-RU" altLang="ru-RU" sz="14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плоскостью закреплённые на алюминиевой раме</a:t>
            </a:r>
          </a:p>
        </p:txBody>
      </p:sp>
      <p:pic>
        <p:nvPicPr>
          <p:cNvPr id="2050" name="Picture 2" descr="C:\Aleksey\NICA-MPD\TPC-MPD\Shema_provolochek-ROC_half_Fateev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2" y="353886"/>
            <a:ext cx="3286147" cy="2860800"/>
          </a:xfrm>
          <a:prstGeom prst="rect">
            <a:avLst/>
          </a:prstGeom>
          <a:noFill/>
        </p:spPr>
      </p:pic>
      <p:pic>
        <p:nvPicPr>
          <p:cNvPr id="31" name="Рисунок 12" descr="IMG_20190415_161204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375025"/>
            <a:ext cx="2212972" cy="16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2732" y="446565"/>
            <a:ext cx="3329532" cy="29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1"/>
          <p:cNvSpPr>
            <a:spLocks noChangeArrowheads="1"/>
          </p:cNvSpPr>
          <p:nvPr/>
        </p:nvSpPr>
        <p:spPr bwMode="auto">
          <a:xfrm>
            <a:off x="0" y="-71462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ROC камера TPC с пэдовой плоскостью</a:t>
            </a:r>
          </a:p>
        </p:txBody>
      </p:sp>
    </p:spTree>
    <p:extLst>
      <p:ext uri="{BB962C8B-B14F-4D97-AF65-F5344CB8AC3E}">
        <p14:creationId xmlns:p14="http://schemas.microsoft.com/office/powerpoint/2010/main" xmlns="" val="22415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3349" y="3811589"/>
            <a:ext cx="322114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4814888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19" name="Picture 2" descr="D:\AleksBag\TPC0&amp;1_rezult\Photo_prototip_YUris\SL748019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4151313"/>
            <a:ext cx="19431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2732088"/>
            <a:ext cx="1012825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1" name="Рисунок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550" y="476250"/>
            <a:ext cx="436245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822" name="Прямая со стрелкой 169"/>
          <p:cNvCxnSpPr>
            <a:cxnSpLocks noChangeShapeType="1"/>
          </p:cNvCxnSpPr>
          <p:nvPr/>
        </p:nvCxnSpPr>
        <p:spPr bwMode="auto">
          <a:xfrm flipH="1" flipV="1">
            <a:off x="7812088" y="2565400"/>
            <a:ext cx="72280" cy="1115219"/>
          </a:xfrm>
          <a:prstGeom prst="straightConnector1">
            <a:avLst/>
          </a:prstGeom>
          <a:noFill/>
          <a:ln w="15875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3" name="Прямая со стрелкой 174"/>
          <p:cNvCxnSpPr>
            <a:cxnSpLocks noChangeShapeType="1"/>
          </p:cNvCxnSpPr>
          <p:nvPr/>
        </p:nvCxnSpPr>
        <p:spPr bwMode="auto">
          <a:xfrm flipH="1" flipV="1">
            <a:off x="6804025" y="908051"/>
            <a:ext cx="723576" cy="2772568"/>
          </a:xfrm>
          <a:prstGeom prst="straightConnector1">
            <a:avLst/>
          </a:prstGeom>
          <a:noFill/>
          <a:ln w="15875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4" name="Прямая со стрелкой 168"/>
          <p:cNvCxnSpPr>
            <a:cxnSpLocks noChangeShapeType="1"/>
          </p:cNvCxnSpPr>
          <p:nvPr/>
        </p:nvCxnSpPr>
        <p:spPr bwMode="auto">
          <a:xfrm flipV="1">
            <a:off x="4356100" y="2420938"/>
            <a:ext cx="2952750" cy="1914525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5" name="Прямая со стрелкой 168"/>
          <p:cNvCxnSpPr>
            <a:cxnSpLocks noChangeShapeType="1"/>
          </p:cNvCxnSpPr>
          <p:nvPr/>
        </p:nvCxnSpPr>
        <p:spPr bwMode="auto">
          <a:xfrm>
            <a:off x="4787900" y="1412875"/>
            <a:ext cx="1584325" cy="287338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6" name="Прямая со стрелкой 168"/>
          <p:cNvCxnSpPr>
            <a:cxnSpLocks noChangeShapeType="1"/>
          </p:cNvCxnSpPr>
          <p:nvPr/>
        </p:nvCxnSpPr>
        <p:spPr bwMode="auto">
          <a:xfrm flipV="1">
            <a:off x="4859338" y="1341438"/>
            <a:ext cx="1008062" cy="0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7" name="Прямая со стрелкой 168"/>
          <p:cNvCxnSpPr>
            <a:cxnSpLocks noChangeShapeType="1"/>
          </p:cNvCxnSpPr>
          <p:nvPr/>
        </p:nvCxnSpPr>
        <p:spPr bwMode="auto">
          <a:xfrm flipV="1">
            <a:off x="4211638" y="1412875"/>
            <a:ext cx="2447925" cy="2879725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8" name="Прямая со стрелкой 168"/>
          <p:cNvCxnSpPr>
            <a:cxnSpLocks noChangeShapeType="1"/>
          </p:cNvCxnSpPr>
          <p:nvPr/>
        </p:nvCxnSpPr>
        <p:spPr bwMode="auto">
          <a:xfrm flipV="1">
            <a:off x="3995738" y="2997200"/>
            <a:ext cx="1871662" cy="1225550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29" name="Прямая со стрелкой 191"/>
          <p:cNvCxnSpPr>
            <a:cxnSpLocks noChangeShapeType="1"/>
          </p:cNvCxnSpPr>
          <p:nvPr/>
        </p:nvCxnSpPr>
        <p:spPr bwMode="auto">
          <a:xfrm flipH="1" flipV="1">
            <a:off x="3348038" y="1773238"/>
            <a:ext cx="503237" cy="251936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0" name="Прямая со стрелкой 193"/>
          <p:cNvCxnSpPr>
            <a:cxnSpLocks noChangeShapeType="1"/>
          </p:cNvCxnSpPr>
          <p:nvPr/>
        </p:nvCxnSpPr>
        <p:spPr bwMode="auto">
          <a:xfrm flipH="1" flipV="1">
            <a:off x="2627313" y="1844675"/>
            <a:ext cx="1081087" cy="2447925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1" name="Прямая со стрелкой 185"/>
          <p:cNvCxnSpPr>
            <a:cxnSpLocks noChangeShapeType="1"/>
          </p:cNvCxnSpPr>
          <p:nvPr/>
        </p:nvCxnSpPr>
        <p:spPr bwMode="auto">
          <a:xfrm flipH="1" flipV="1">
            <a:off x="2771775" y="3068638"/>
            <a:ext cx="773113" cy="122396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32" name="TextBox 156"/>
          <p:cNvSpPr txBox="1">
            <a:spLocks noChangeArrowheads="1"/>
          </p:cNvSpPr>
          <p:nvPr/>
        </p:nvSpPr>
        <p:spPr bwMode="auto">
          <a:xfrm>
            <a:off x="2700338" y="4222750"/>
            <a:ext cx="1871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CC0066"/>
                </a:solidFill>
              </a:rPr>
              <a:t>Field cage</a:t>
            </a:r>
            <a:endParaRPr lang="ru-RU" altLang="ru-RU" sz="2400">
              <a:solidFill>
                <a:srgbClr val="CC0066"/>
              </a:solidFill>
            </a:endParaRPr>
          </a:p>
        </p:txBody>
      </p:sp>
      <p:cxnSp>
        <p:nvCxnSpPr>
          <p:cNvPr id="34833" name="Прямая со стрелкой 185"/>
          <p:cNvCxnSpPr>
            <a:cxnSpLocks noChangeShapeType="1"/>
          </p:cNvCxnSpPr>
          <p:nvPr/>
        </p:nvCxnSpPr>
        <p:spPr bwMode="auto">
          <a:xfrm flipH="1" flipV="1">
            <a:off x="1835150" y="2636838"/>
            <a:ext cx="1584325" cy="1655762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34" name="TextBox 195"/>
          <p:cNvSpPr txBox="1">
            <a:spLocks noChangeArrowheads="1"/>
          </p:cNvSpPr>
          <p:nvPr/>
        </p:nvSpPr>
        <p:spPr bwMode="auto">
          <a:xfrm>
            <a:off x="3563938" y="908050"/>
            <a:ext cx="2159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900">
                <a:solidFill>
                  <a:srgbClr val="6600CC"/>
                </a:solidFill>
              </a:rPr>
              <a:t>Support rods</a:t>
            </a:r>
            <a:endParaRPr lang="ru-RU" altLang="ru-RU" sz="2900">
              <a:solidFill>
                <a:srgbClr val="6600CC"/>
              </a:solidFill>
            </a:endParaRPr>
          </a:p>
        </p:txBody>
      </p:sp>
      <p:cxnSp>
        <p:nvCxnSpPr>
          <p:cNvPr id="34835" name="Прямая со стрелкой 168"/>
          <p:cNvCxnSpPr>
            <a:cxnSpLocks noChangeShapeType="1"/>
          </p:cNvCxnSpPr>
          <p:nvPr/>
        </p:nvCxnSpPr>
        <p:spPr bwMode="auto">
          <a:xfrm flipH="1">
            <a:off x="4356100" y="1412875"/>
            <a:ext cx="144463" cy="576263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6" name="Прямая со стрелкой 168"/>
          <p:cNvCxnSpPr>
            <a:cxnSpLocks noChangeShapeType="1"/>
          </p:cNvCxnSpPr>
          <p:nvPr/>
        </p:nvCxnSpPr>
        <p:spPr bwMode="auto">
          <a:xfrm flipH="1">
            <a:off x="4427538" y="1412875"/>
            <a:ext cx="215900" cy="936625"/>
          </a:xfrm>
          <a:prstGeom prst="straightConnector1">
            <a:avLst/>
          </a:prstGeom>
          <a:noFill/>
          <a:ln w="12700" algn="ctr">
            <a:solidFill>
              <a:srgbClr val="66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37" name="Text Box 3"/>
          <p:cNvSpPr txBox="1">
            <a:spLocks noChangeArrowheads="1"/>
          </p:cNvSpPr>
          <p:nvPr/>
        </p:nvSpPr>
        <p:spPr bwMode="auto">
          <a:xfrm>
            <a:off x="1979613" y="-11113"/>
            <a:ext cx="7164387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Структура полеформирующих электродов (</a:t>
            </a:r>
            <a:r>
              <a:rPr lang="en-US" altLang="ru-RU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field cage</a:t>
            </a:r>
            <a:r>
              <a:rPr lang="ru-RU" altLang="ru-RU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ru-RU" sz="20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TPC</a:t>
            </a:r>
            <a:endParaRPr lang="ru-RU" altLang="ru-RU" sz="20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838" name="Прямая со стрелкой 169"/>
          <p:cNvCxnSpPr>
            <a:cxnSpLocks noChangeShapeType="1"/>
          </p:cNvCxnSpPr>
          <p:nvPr/>
        </p:nvCxnSpPr>
        <p:spPr bwMode="auto">
          <a:xfrm flipH="1" flipV="1">
            <a:off x="7527601" y="2142902"/>
            <a:ext cx="218752" cy="1574130"/>
          </a:xfrm>
          <a:prstGeom prst="straightConnector1">
            <a:avLst/>
          </a:prstGeom>
          <a:noFill/>
          <a:ln w="15875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39" name="Прямая со стрелкой 169"/>
          <p:cNvCxnSpPr>
            <a:cxnSpLocks noChangeShapeType="1"/>
          </p:cNvCxnSpPr>
          <p:nvPr/>
        </p:nvCxnSpPr>
        <p:spPr bwMode="auto">
          <a:xfrm flipH="1" flipV="1">
            <a:off x="7165813" y="1700213"/>
            <a:ext cx="502532" cy="1980406"/>
          </a:xfrm>
          <a:prstGeom prst="straightConnector1">
            <a:avLst/>
          </a:prstGeom>
          <a:noFill/>
          <a:ln w="15875" algn="ctr">
            <a:solidFill>
              <a:srgbClr val="00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40" name="TextBox 74"/>
          <p:cNvSpPr txBox="1">
            <a:spLocks noChangeArrowheads="1"/>
          </p:cNvSpPr>
          <p:nvPr/>
        </p:nvSpPr>
        <p:spPr bwMode="auto">
          <a:xfrm>
            <a:off x="3315320" y="4757738"/>
            <a:ext cx="2336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Алюминизированные полеформирующие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майларовые</a:t>
            </a: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ленты</a:t>
            </a:r>
            <a:endParaRPr lang="en-US" alt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технологического прототипа </a:t>
            </a:r>
            <a:r>
              <a:rPr lang="en-US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шириной 13 мм и с шагом между ними 2 мм,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всего было 52 ленты.</a:t>
            </a:r>
          </a:p>
        </p:txBody>
      </p:sp>
      <p:cxnSp>
        <p:nvCxnSpPr>
          <p:cNvPr id="34842" name="Прямая со стрелкой 185"/>
          <p:cNvCxnSpPr>
            <a:cxnSpLocks noChangeShapeType="1"/>
          </p:cNvCxnSpPr>
          <p:nvPr/>
        </p:nvCxnSpPr>
        <p:spPr bwMode="auto">
          <a:xfrm flipH="1" flipV="1">
            <a:off x="863602" y="3465514"/>
            <a:ext cx="2124222" cy="869949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43" name="Прямая со стрелкой 185"/>
          <p:cNvCxnSpPr>
            <a:cxnSpLocks noChangeShapeType="1"/>
          </p:cNvCxnSpPr>
          <p:nvPr/>
        </p:nvCxnSpPr>
        <p:spPr bwMode="auto">
          <a:xfrm flipH="1">
            <a:off x="1344613" y="4453731"/>
            <a:ext cx="1643211" cy="326233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44" name="Прямая со стрелкой 168"/>
          <p:cNvCxnSpPr>
            <a:cxnSpLocks noChangeShapeType="1"/>
          </p:cNvCxnSpPr>
          <p:nvPr/>
        </p:nvCxnSpPr>
        <p:spPr bwMode="auto">
          <a:xfrm>
            <a:off x="4141367" y="4323556"/>
            <a:ext cx="2230858" cy="586582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845" name="Прямая со стрелкой 168"/>
          <p:cNvCxnSpPr>
            <a:cxnSpLocks noChangeShapeType="1"/>
          </p:cNvCxnSpPr>
          <p:nvPr/>
        </p:nvCxnSpPr>
        <p:spPr bwMode="auto">
          <a:xfrm>
            <a:off x="4284663" y="4453731"/>
            <a:ext cx="2808287" cy="1135112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846" name="TextBox 27"/>
          <p:cNvSpPr txBox="1">
            <a:spLocks noChangeArrowheads="1"/>
          </p:cNvSpPr>
          <p:nvPr/>
        </p:nvSpPr>
        <p:spPr bwMode="auto">
          <a:xfrm>
            <a:off x="7000228" y="3645024"/>
            <a:ext cx="149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err="1">
                <a:solidFill>
                  <a:srgbClr val="000000"/>
                </a:solidFill>
              </a:rPr>
              <a:t>Isulation</a:t>
            </a:r>
            <a:r>
              <a:rPr lang="en-US" altLang="ru-RU" sz="1800" dirty="0">
                <a:solidFill>
                  <a:srgbClr val="000000"/>
                </a:solidFill>
              </a:rPr>
              <a:t> gap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2195736" y="6309320"/>
            <a:ext cx="1122488" cy="461665"/>
          </a:xfrm>
          <a:prstGeom prst="rect">
            <a:avLst/>
          </a:prstGeom>
          <a:solidFill>
            <a:srgbClr val="E6EB2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degrader </a:t>
            </a:r>
            <a:r>
              <a:rPr lang="en-US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rods  </a:t>
            </a: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78" descr="D:\AleksBag\Семинары&amp;Конференции\Конференция_ОМУС-XVIII_фев2014\sterjni_dlya_lent_f-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5347345"/>
            <a:ext cx="1088804" cy="924737"/>
          </a:xfrm>
          <a:prstGeom prst="rect">
            <a:avLst/>
          </a:prstGeom>
          <a:noFill/>
        </p:spPr>
      </p:pic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8820150" y="6453188"/>
            <a:ext cx="265113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9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2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AleksBag\AnotherDocs\Школа-конференцияОМУС_Алушта2012\Chamber_all13-2zazor_Mag(logE)15-4_kam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2863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Oval 1"/>
          <p:cNvSpPr>
            <a:spLocks noChangeArrowheads="1"/>
          </p:cNvSpPr>
          <p:nvPr/>
        </p:nvSpPr>
        <p:spPr bwMode="auto">
          <a:xfrm>
            <a:off x="2611438" y="3722688"/>
            <a:ext cx="131762" cy="131762"/>
          </a:xfrm>
          <a:prstGeom prst="ellipse">
            <a:avLst/>
          </a:prstGeom>
          <a:noFill/>
          <a:ln w="9525">
            <a:solidFill>
              <a:srgbClr val="E6E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4" name="Oval 2"/>
          <p:cNvSpPr>
            <a:spLocks noChangeArrowheads="1"/>
          </p:cNvSpPr>
          <p:nvPr/>
        </p:nvSpPr>
        <p:spPr bwMode="auto">
          <a:xfrm>
            <a:off x="5486400" y="3756025"/>
            <a:ext cx="131763" cy="130175"/>
          </a:xfrm>
          <a:prstGeom prst="ellipse">
            <a:avLst/>
          </a:prstGeom>
          <a:noFill/>
          <a:ln w="9525">
            <a:solidFill>
              <a:srgbClr val="E6E6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5" name="AutoShape 12"/>
          <p:cNvSpPr>
            <a:spLocks noChangeAspect="1" noChangeArrowheads="1"/>
          </p:cNvSpPr>
          <p:nvPr/>
        </p:nvSpPr>
        <p:spPr bwMode="auto">
          <a:xfrm>
            <a:off x="-30163" y="6735763"/>
            <a:ext cx="92408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4" algn="ctr" eaLnBrk="1" hangingPunct="1">
              <a:spcBef>
                <a:spcPct val="0"/>
              </a:spcBef>
              <a:buFontTx/>
              <a:buNone/>
            </a:pPr>
            <a:endParaRPr lang="en-US" altLang="ru-RU" sz="1800" b="1" i="1">
              <a:solidFill>
                <a:srgbClr val="944794"/>
              </a:solidFill>
            </a:endParaRPr>
          </a:p>
        </p:txBody>
      </p:sp>
      <p:pic>
        <p:nvPicPr>
          <p:cNvPr id="35847" name="Picture 1" descr="представление_field-cage_в_3D-1-o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635000"/>
            <a:ext cx="6264275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Прямоугольник 22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Распределение электрического поля внутри технологического прототипа, рассчитанное с помощью программного пакета </a:t>
            </a:r>
            <a:r>
              <a:rPr lang="en-US" altLang="ru-RU" sz="1800">
                <a:solidFill>
                  <a:srgbClr val="3333FF"/>
                </a:solidFill>
              </a:rPr>
              <a:t>ANSYS Maxwell</a:t>
            </a:r>
            <a:r>
              <a:rPr lang="en-US" altLang="ru-RU" sz="1800">
                <a:solidFill>
                  <a:srgbClr val="C00000"/>
                </a:solidFill>
              </a:rPr>
              <a:t> </a:t>
            </a:r>
            <a:r>
              <a:rPr lang="ru-RU" altLang="ru-RU" sz="180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5849" name="Picture 2" descr="Распред-эл-поля_в_техпрот_с_подписями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437063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3" descr="Измерение_неоднор_при_движен_ленты_ob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05263"/>
            <a:ext cx="6016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Rectangle 4"/>
          <p:cNvSpPr>
            <a:spLocks noChangeArrowheads="1"/>
          </p:cNvSpPr>
          <p:nvPr/>
        </p:nvSpPr>
        <p:spPr bwMode="auto">
          <a:xfrm>
            <a:off x="2700338" y="4324373"/>
            <a:ext cx="27368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field cage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обеспечивает требуемое однородное электрическое поле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однородность не хуже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1400" baseline="30000" dirty="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) во всем объеме в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мм 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от поверхности лент,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за исключением локальных мест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возле высоковольтного электрода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HV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) и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падовой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плоскости, где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область неоднородности доходит до </a:t>
            </a:r>
            <a:r>
              <a:rPr lang="ru-RU" alt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см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5852" name="Picture 2" descr="D:\AleksBag\TPC0&amp;1_rezult\Photo_prototip_YUris\SL748019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20713"/>
            <a:ext cx="1246187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95963" y="3573463"/>
            <a:ext cx="18716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Майларовые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алюминизированные</a:t>
            </a:r>
            <a:endParaRPr lang="ru-RU" sz="1200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                      ленты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732588" y="4221163"/>
            <a:ext cx="215900" cy="217487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5" name="Picture 325" descr="D:\AleksBag\TPC_kamera_technoprototip1\2D_bochka-0,1_reg0_c1_plenky_obre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462588"/>
            <a:ext cx="1085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5724525" y="6410325"/>
            <a:ext cx="0" cy="187325"/>
          </a:xfrm>
          <a:prstGeom prst="line">
            <a:avLst/>
          </a:prstGeom>
          <a:ln w="1905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156325" y="5462588"/>
            <a:ext cx="0" cy="1136650"/>
          </a:xfrm>
          <a:prstGeom prst="line">
            <a:avLst/>
          </a:prstGeom>
          <a:ln w="19050">
            <a:solidFill>
              <a:srgbClr val="D600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724525" y="6543675"/>
            <a:ext cx="407988" cy="0"/>
          </a:xfrm>
          <a:prstGeom prst="straightConnector1">
            <a:avLst/>
          </a:prstGeom>
          <a:ln w="22225">
            <a:solidFill>
              <a:srgbClr val="D6009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9" name="TextBox 266"/>
          <p:cNvSpPr txBox="1">
            <a:spLocks noChangeArrowheads="1"/>
          </p:cNvSpPr>
          <p:nvPr/>
        </p:nvSpPr>
        <p:spPr bwMode="auto">
          <a:xfrm>
            <a:off x="5508625" y="6550025"/>
            <a:ext cx="1150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>
                <a:solidFill>
                  <a:srgbClr val="FF0066"/>
                </a:solidFill>
              </a:rPr>
              <a:t>~</a:t>
            </a:r>
            <a:r>
              <a:rPr lang="ru-RU" altLang="ru-RU" sz="1400" b="1" dirty="0">
                <a:solidFill>
                  <a:srgbClr val="FF0066"/>
                </a:solidFill>
              </a:rPr>
              <a:t> </a:t>
            </a:r>
            <a:r>
              <a:rPr lang="en-US" altLang="ru-RU" sz="1400" b="1" dirty="0">
                <a:solidFill>
                  <a:srgbClr val="FF0066"/>
                </a:solidFill>
              </a:rPr>
              <a:t>24 mm</a:t>
            </a:r>
            <a:endParaRPr lang="ru-RU" altLang="ru-RU" sz="1400" b="1" dirty="0">
              <a:solidFill>
                <a:srgbClr val="FF0066"/>
              </a:solidFill>
            </a:endParaRPr>
          </a:p>
        </p:txBody>
      </p:sp>
      <p:pic>
        <p:nvPicPr>
          <p:cNvPr id="35860" name="Picture 284" descr="D:\AleksBag\Семинары&amp;Конференции\секторный доклад_Maxwell_06022013\2plenki_vozle_HV_ol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2781300"/>
            <a:ext cx="14779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3" descr="D:\AleksBag\AnotherDocs\Школа-конференцияОМУС_Алушта2012\sect_only-scale_4HL_chambe_Mag(LogE)15-4_c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92363"/>
            <a:ext cx="9620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2" name="Прямоугольник 43"/>
          <p:cNvSpPr>
            <a:spLocks noChangeArrowheads="1"/>
          </p:cNvSpPr>
          <p:nvPr/>
        </p:nvSpPr>
        <p:spPr bwMode="auto">
          <a:xfrm>
            <a:off x="0" y="692150"/>
            <a:ext cx="13319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C00000"/>
                </a:solidFill>
              </a:rPr>
              <a:t>Жёлто-зелёный цвет внутри камеры соответствует электрическому полю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b="1" i="1">
                <a:solidFill>
                  <a:srgbClr val="FF0000"/>
                </a:solidFill>
              </a:rPr>
              <a:t>140 </a:t>
            </a:r>
            <a:r>
              <a:rPr lang="en-US" altLang="ru-RU" sz="1200" b="1" i="1">
                <a:solidFill>
                  <a:srgbClr val="FF0000"/>
                </a:solidFill>
              </a:rPr>
              <a:t>V/cm</a:t>
            </a:r>
            <a:r>
              <a:rPr lang="ru-RU" altLang="ru-RU" sz="1200" i="1">
                <a:solidFill>
                  <a:srgbClr val="C00000"/>
                </a:solidFill>
              </a:rPr>
              <a:t> с однород-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200" i="1">
                <a:solidFill>
                  <a:srgbClr val="C00000"/>
                </a:solidFill>
              </a:rPr>
              <a:t>ностью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ru-RU" sz="1200">
                <a:solidFill>
                  <a:srgbClr val="C00000"/>
                </a:solidFill>
              </a:rPr>
              <a:t>0.01%</a:t>
            </a:r>
            <a:r>
              <a:rPr lang="ru-RU" altLang="ru-RU" sz="1200">
                <a:solidFill>
                  <a:srgbClr val="C00000"/>
                </a:solidFill>
              </a:rPr>
              <a:t> (10</a:t>
            </a:r>
            <a:r>
              <a:rPr lang="ru-RU" altLang="ru-RU" sz="1200" baseline="30000">
                <a:solidFill>
                  <a:srgbClr val="C00000"/>
                </a:solidFill>
              </a:rPr>
              <a:t>-4</a:t>
            </a:r>
            <a:r>
              <a:rPr lang="ru-RU" altLang="ru-RU" sz="1200">
                <a:solidFill>
                  <a:srgbClr val="C00000"/>
                </a:solidFill>
              </a:rPr>
              <a:t>).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2411413" y="1341438"/>
            <a:ext cx="431800" cy="21590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971550" y="2420938"/>
            <a:ext cx="287338" cy="50323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971550" y="2420938"/>
            <a:ext cx="287338" cy="25923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331913" y="3284538"/>
            <a:ext cx="79216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7" name="TextBox 57"/>
          <p:cNvSpPr txBox="1">
            <a:spLocks noChangeArrowheads="1"/>
          </p:cNvSpPr>
          <p:nvPr/>
        </p:nvSpPr>
        <p:spPr bwMode="auto">
          <a:xfrm>
            <a:off x="1116013" y="3049588"/>
            <a:ext cx="1079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/>
              <a:t>140 </a:t>
            </a:r>
            <a:r>
              <a:rPr lang="en-US" altLang="ru-RU" sz="1400"/>
              <a:t>V/cm</a:t>
            </a:r>
            <a:endParaRPr lang="ru-RU" altLang="ru-RU" sz="1400"/>
          </a:p>
        </p:txBody>
      </p:sp>
      <p:sp>
        <p:nvSpPr>
          <p:cNvPr id="35868" name="Прямоугольник 61"/>
          <p:cNvSpPr>
            <a:spLocks noChangeArrowheads="1"/>
          </p:cNvSpPr>
          <p:nvPr/>
        </p:nvSpPr>
        <p:spPr bwMode="auto">
          <a:xfrm>
            <a:off x="107950" y="4437063"/>
            <a:ext cx="503238" cy="287337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1735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700">
              <a:latin typeface="Times New Roman" pitchFamily="18" charset="0"/>
            </a:endParaRPr>
          </a:p>
        </p:txBody>
      </p:sp>
      <p:cxnSp>
        <p:nvCxnSpPr>
          <p:cNvPr id="64" name="Прямая со стрелкой 63"/>
          <p:cNvCxnSpPr>
            <a:stCxn id="35868" idx="0"/>
          </p:cNvCxnSpPr>
          <p:nvPr/>
        </p:nvCxnSpPr>
        <p:spPr>
          <a:xfrm flipV="1">
            <a:off x="358775" y="4292600"/>
            <a:ext cx="109538" cy="144463"/>
          </a:xfrm>
          <a:prstGeom prst="straightConnector1">
            <a:avLst/>
          </a:prstGeom>
          <a:ln w="12700">
            <a:solidFill>
              <a:srgbClr val="9900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70" name="TextBox 65"/>
          <p:cNvSpPr txBox="1">
            <a:spLocks noChangeArrowheads="1"/>
          </p:cNvSpPr>
          <p:nvPr/>
        </p:nvSpPr>
        <p:spPr bwMode="auto">
          <a:xfrm>
            <a:off x="827088" y="4508500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HV </a:t>
            </a:r>
            <a:r>
              <a:rPr lang="ru-RU" altLang="ru-RU" sz="1800"/>
              <a:t>электрод</a:t>
            </a:r>
          </a:p>
        </p:txBody>
      </p:sp>
      <p:sp>
        <p:nvSpPr>
          <p:cNvPr id="35871" name="TextBox 66"/>
          <p:cNvSpPr txBox="1">
            <a:spLocks noChangeArrowheads="1"/>
          </p:cNvSpPr>
          <p:nvPr/>
        </p:nvSpPr>
        <p:spPr bwMode="auto">
          <a:xfrm>
            <a:off x="827088" y="6308725"/>
            <a:ext cx="1296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пад плайн</a:t>
            </a:r>
          </a:p>
        </p:txBody>
      </p:sp>
      <p:sp>
        <p:nvSpPr>
          <p:cNvPr id="35872" name="TextBox 67"/>
          <p:cNvSpPr txBox="1">
            <a:spLocks noChangeArrowheads="1"/>
          </p:cNvSpPr>
          <p:nvPr/>
        </p:nvSpPr>
        <p:spPr bwMode="auto">
          <a:xfrm>
            <a:off x="611188" y="537368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/>
              <a:t>алюминизированные</a:t>
            </a:r>
            <a:r>
              <a:rPr lang="ru-RU" altLang="ru-RU" sz="1200" dirty="0"/>
              <a:t> </a:t>
            </a:r>
            <a:r>
              <a:rPr lang="ru-RU" altLang="ru-RU" sz="1200" dirty="0" err="1"/>
              <a:t>майларовые</a:t>
            </a:r>
            <a:r>
              <a:rPr lang="ru-RU" altLang="ru-RU" sz="1200" dirty="0"/>
              <a:t> ленты </a:t>
            </a:r>
            <a:r>
              <a:rPr lang="en-US" altLang="ru-RU" sz="1200" dirty="0"/>
              <a:t>field cage</a:t>
            </a:r>
            <a:endParaRPr lang="ru-RU" altLang="ru-RU" sz="1200" dirty="0"/>
          </a:p>
        </p:txBody>
      </p:sp>
      <p:cxnSp>
        <p:nvCxnSpPr>
          <p:cNvPr id="70" name="Прямая со стрелкой 69"/>
          <p:cNvCxnSpPr/>
          <p:nvPr/>
        </p:nvCxnSpPr>
        <p:spPr>
          <a:xfrm flipV="1">
            <a:off x="2268538" y="5084763"/>
            <a:ext cx="215900" cy="36036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2268538" y="5661025"/>
            <a:ext cx="215900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195513" y="5805488"/>
            <a:ext cx="288925" cy="43180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323850" y="5805488"/>
            <a:ext cx="431800" cy="64770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323850" y="5732463"/>
            <a:ext cx="431800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323850" y="5229225"/>
            <a:ext cx="360363" cy="360363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Левая фигурная скобка 84"/>
          <p:cNvSpPr/>
          <p:nvPr/>
        </p:nvSpPr>
        <p:spPr>
          <a:xfrm>
            <a:off x="611188" y="2781300"/>
            <a:ext cx="73025" cy="21590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" name="TextBox 85"/>
          <p:cNvSpPr txBox="1"/>
          <p:nvPr/>
        </p:nvSpPr>
        <p:spPr>
          <a:xfrm>
            <a:off x="0" y="2781300"/>
            <a:ext cx="827088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250" dirty="0"/>
              <a:t>5,5 мм</a:t>
            </a:r>
          </a:p>
        </p:txBody>
      </p:sp>
      <p:sp>
        <p:nvSpPr>
          <p:cNvPr id="87" name="Левая фигурная скобка 86"/>
          <p:cNvSpPr/>
          <p:nvPr/>
        </p:nvSpPr>
        <p:spPr>
          <a:xfrm>
            <a:off x="468313" y="2997200"/>
            <a:ext cx="142875" cy="576263"/>
          </a:xfrm>
          <a:prstGeom prst="leftBrac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82" name="TextBox 87"/>
          <p:cNvSpPr txBox="1">
            <a:spLocks noChangeArrowheads="1"/>
          </p:cNvSpPr>
          <p:nvPr/>
        </p:nvSpPr>
        <p:spPr bwMode="auto">
          <a:xfrm>
            <a:off x="-36513" y="31416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0000FF"/>
                </a:solidFill>
              </a:rPr>
              <a:t>13 мм</a:t>
            </a:r>
          </a:p>
        </p:txBody>
      </p:sp>
      <p:sp>
        <p:nvSpPr>
          <p:cNvPr id="91" name="Правая фигурная скобка 90"/>
          <p:cNvSpPr/>
          <p:nvPr/>
        </p:nvSpPr>
        <p:spPr>
          <a:xfrm>
            <a:off x="755650" y="3500438"/>
            <a:ext cx="71438" cy="144462"/>
          </a:xfrm>
          <a:prstGeom prst="righ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84" name="TextBox 91"/>
          <p:cNvSpPr txBox="1">
            <a:spLocks noChangeArrowheads="1"/>
          </p:cNvSpPr>
          <p:nvPr/>
        </p:nvSpPr>
        <p:spPr bwMode="auto">
          <a:xfrm>
            <a:off x="755650" y="3429000"/>
            <a:ext cx="5032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solidFill>
                  <a:srgbClr val="7030A0"/>
                </a:solidFill>
              </a:rPr>
              <a:t>2 мм</a:t>
            </a: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4211960" y="6500834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10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8114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AleksBag\Семинары&amp;Конференции\Конференция_ОМУС-XVIII_фев2014\сдивинутам_центральная-пленка-ob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76088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Изменение области неоднородности электрического поля в дрейфовом объёме детектора от точности установки полеформирующих лент</a:t>
            </a: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7596188" y="936625"/>
            <a:ext cx="15128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Приведена зави-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симость  неоднородности электрического поля 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дрейфовом объёме детектора от  точности уста-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новки полефор-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мирующей алюминизирован-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/>
              <a:t>ной полосы field cage в центральной области камеры. </a:t>
            </a:r>
            <a:endParaRPr lang="ru-RU" altLang="ru-RU" sz="1200"/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3708400" y="4827588"/>
            <a:ext cx="251936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График зависимости величины максимальной области неоднородности электрического поля от соответствующей неточности установки полосы field </a:t>
            </a:r>
            <a:r>
              <a:rPr lang="en-US" altLang="ru-RU" sz="1400" b="1"/>
              <a:t>cage</a:t>
            </a:r>
            <a:r>
              <a:rPr lang="ru-RU" altLang="ru-RU" sz="1400" b="1"/>
              <a:t> в центральной области детектора.</a:t>
            </a:r>
            <a:r>
              <a:rPr lang="en-US" altLang="ru-RU" sz="1400" b="1"/>
              <a:t> </a:t>
            </a:r>
            <a:endParaRPr lang="ru-RU" altLang="ru-RU" sz="1400"/>
          </a:p>
        </p:txBody>
      </p:sp>
      <p:sp>
        <p:nvSpPr>
          <p:cNvPr id="36870" name="TextBox 7"/>
          <p:cNvSpPr txBox="1">
            <a:spLocks noChangeArrowheads="1"/>
          </p:cNvSpPr>
          <p:nvPr/>
        </p:nvSpPr>
        <p:spPr bwMode="auto">
          <a:xfrm>
            <a:off x="6359525" y="4869160"/>
            <a:ext cx="2749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solidFill>
                  <a:srgbClr val="990099"/>
                </a:solidFill>
              </a:rPr>
              <a:t>Из результатов расчетов видно, что необходимая точность установки данных полеформирующих </a:t>
            </a:r>
            <a:r>
              <a:rPr lang="ru-RU" altLang="ru-RU" sz="1500" dirty="0" err="1">
                <a:solidFill>
                  <a:srgbClr val="990099"/>
                </a:solidFill>
              </a:rPr>
              <a:t>майларовых</a:t>
            </a:r>
            <a:r>
              <a:rPr lang="ru-RU" altLang="ru-RU" sz="1500" dirty="0">
                <a:solidFill>
                  <a:srgbClr val="990099"/>
                </a:solidFill>
              </a:rPr>
              <a:t> полос должна быть не хуже </a:t>
            </a:r>
            <a:r>
              <a:rPr lang="ru-RU" altLang="ru-RU" sz="1500" b="1" dirty="0">
                <a:solidFill>
                  <a:srgbClr val="C00000"/>
                </a:solidFill>
              </a:rPr>
              <a:t>50 мкм</a:t>
            </a:r>
            <a:r>
              <a:rPr lang="ru-RU" altLang="ru-RU" sz="1500" dirty="0">
                <a:solidFill>
                  <a:srgbClr val="990099"/>
                </a:solidFill>
              </a:rPr>
              <a:t>.</a:t>
            </a:r>
          </a:p>
        </p:txBody>
      </p:sp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336925"/>
            <a:ext cx="204787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71369" y="3893344"/>
            <a:ext cx="138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283" descr="D:\AleksBag\Семинары&amp;Конференции\Конференция_ОМУС-XVIII_фев2014\Grafik_neodnorodnost'-ot-tochnosty_ob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38" y="4608513"/>
            <a:ext cx="3551237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838782">
            <a:off x="3338513" y="4306888"/>
            <a:ext cx="29384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11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91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axwell_new-chamber\Half-bochka_-0,1mkm_reg0_13&amp;6,5mm\2Dhalf_m1half_ch_-0,1_no-pol_0,007_-5426V_nol-line_E2-3_obr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6250"/>
            <a:ext cx="28082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6227763" y="5661025"/>
            <a:ext cx="291623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Потенциал эл. поля на самой верхней ленте</a:t>
            </a:r>
            <a:r>
              <a:rPr lang="en-US" altLang="ru-RU" sz="1400" dirty="0">
                <a:latin typeface="Arial" charset="0"/>
              </a:rPr>
              <a:t>:</a:t>
            </a:r>
            <a:r>
              <a:rPr lang="ru-RU" altLang="ru-RU" sz="1400" dirty="0">
                <a:latin typeface="Arial" charset="0"/>
              </a:rPr>
              <a:t> -</a:t>
            </a:r>
            <a:r>
              <a:rPr lang="en-US" altLang="ru-RU" sz="1400" dirty="0">
                <a:latin typeface="Arial" charset="0"/>
              </a:rPr>
              <a:t>5</a:t>
            </a:r>
            <a:r>
              <a:rPr lang="ru-RU" altLang="ru-RU" sz="1400" dirty="0">
                <a:latin typeface="Arial" charset="0"/>
              </a:rPr>
              <a:t>426 </a:t>
            </a:r>
            <a:r>
              <a:rPr lang="en-US" altLang="ru-RU" sz="1400" dirty="0">
                <a:latin typeface="Arial" charset="0"/>
              </a:rPr>
              <a:t>V (- 8</a:t>
            </a:r>
            <a:r>
              <a:rPr lang="ru-RU" altLang="ru-RU" sz="1400" dirty="0">
                <a:latin typeface="Arial" charset="0"/>
              </a:rPr>
              <a:t> </a:t>
            </a:r>
            <a:r>
              <a:rPr lang="en-US" altLang="ru-RU" sz="1400" dirty="0">
                <a:latin typeface="Arial" charset="0"/>
              </a:rPr>
              <a:t>V </a:t>
            </a:r>
            <a:r>
              <a:rPr lang="ru-RU" altLang="ru-RU" sz="1400" dirty="0">
                <a:latin typeface="Arial" charset="0"/>
              </a:rPr>
              <a:t>от напряжения на ленте для 140 В</a:t>
            </a:r>
            <a:r>
              <a:rPr lang="en-US" altLang="ru-RU" sz="1400" dirty="0">
                <a:latin typeface="Arial" charset="0"/>
              </a:rPr>
              <a:t>/</a:t>
            </a:r>
            <a:r>
              <a:rPr lang="ru-RU" altLang="ru-RU" sz="1400" dirty="0">
                <a:latin typeface="Arial" charset="0"/>
              </a:rPr>
              <a:t>см</a:t>
            </a:r>
            <a:r>
              <a:rPr lang="en-US" altLang="ru-RU" sz="1400" dirty="0">
                <a:latin typeface="Arial" charset="0"/>
              </a:rPr>
              <a:t>)</a:t>
            </a:r>
            <a:r>
              <a:rPr lang="ru-RU" altLang="ru-RU" sz="1400" dirty="0">
                <a:latin typeface="Arial" charset="0"/>
              </a:rPr>
              <a:t>, </a:t>
            </a:r>
            <a:r>
              <a:rPr lang="en-US" altLang="ru-RU" sz="1400" dirty="0">
                <a:latin typeface="Arial" charset="0"/>
              </a:rPr>
              <a:t>max </a:t>
            </a:r>
            <a:r>
              <a:rPr lang="ru-RU" altLang="ru-RU" sz="1400" dirty="0">
                <a:latin typeface="Arial" charset="0"/>
              </a:rPr>
              <a:t>обл.</a:t>
            </a:r>
            <a:r>
              <a:rPr lang="en-US" altLang="ru-RU" sz="1400" dirty="0">
                <a:latin typeface="Arial" charset="0"/>
              </a:rPr>
              <a:t> </a:t>
            </a:r>
            <a:r>
              <a:rPr lang="ru-RU" altLang="ru-RU" sz="1400" dirty="0" err="1" smtClean="0">
                <a:latin typeface="Arial" charset="0"/>
              </a:rPr>
              <a:t>Неоднород</a:t>
            </a:r>
            <a:r>
              <a:rPr lang="en-US" altLang="ru-RU" sz="1400" dirty="0" smtClean="0">
                <a:latin typeface="Arial" charset="0"/>
              </a:rPr>
              <a:t>-</a:t>
            </a:r>
            <a:r>
              <a:rPr lang="ru-RU" altLang="ru-RU" sz="1400" dirty="0" err="1" smtClean="0">
                <a:latin typeface="Arial" charset="0"/>
              </a:rPr>
              <a:t>ности</a:t>
            </a:r>
            <a:r>
              <a:rPr lang="ru-RU" altLang="ru-RU" sz="1400" dirty="0" smtClean="0">
                <a:latin typeface="Arial" charset="0"/>
              </a:rPr>
              <a:t> </a:t>
            </a:r>
            <a:r>
              <a:rPr lang="ru-RU" altLang="ru-RU" sz="1400" dirty="0">
                <a:latin typeface="Arial" charset="0"/>
              </a:rPr>
              <a:t>= </a:t>
            </a:r>
            <a:r>
              <a:rPr lang="ru-RU" altLang="ru-RU" sz="1400" b="1" dirty="0">
                <a:solidFill>
                  <a:srgbClr val="0000FF"/>
                </a:solidFill>
                <a:latin typeface="Arial" charset="0"/>
              </a:rPr>
              <a:t>46,4</a:t>
            </a:r>
            <a:r>
              <a:rPr lang="ru-RU" altLang="ru-RU" sz="1400" dirty="0">
                <a:latin typeface="Arial" charset="0"/>
              </a:rPr>
              <a:t> мм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2817813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0" y="5732463"/>
            <a:ext cx="297815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Потенциал эл. поля на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верхней ленте</a:t>
            </a:r>
            <a:r>
              <a:rPr lang="en-US" altLang="ru-RU" sz="1400">
                <a:latin typeface="Arial" charset="0"/>
              </a:rPr>
              <a:t>:</a:t>
            </a:r>
            <a:r>
              <a:rPr lang="ru-RU" altLang="ru-RU" sz="1400">
                <a:latin typeface="Arial" charset="0"/>
              </a:rPr>
              <a:t>  -</a:t>
            </a:r>
            <a:r>
              <a:rPr lang="en-US" altLang="ru-RU" sz="1400">
                <a:latin typeface="Arial" charset="0"/>
              </a:rPr>
              <a:t>5</a:t>
            </a:r>
            <a:r>
              <a:rPr lang="ru-RU" altLang="ru-RU" sz="1400">
                <a:latin typeface="Arial" charset="0"/>
              </a:rPr>
              <a:t>4</a:t>
            </a:r>
            <a:r>
              <a:rPr lang="en-US" altLang="ru-RU" sz="1400">
                <a:latin typeface="Arial" charset="0"/>
              </a:rPr>
              <a:t>18</a:t>
            </a:r>
            <a:r>
              <a:rPr lang="ru-RU" altLang="ru-RU" sz="1400">
                <a:latin typeface="Arial" charset="0"/>
              </a:rPr>
              <a:t> </a:t>
            </a:r>
            <a:r>
              <a:rPr lang="en-US" altLang="ru-RU" sz="1400">
                <a:latin typeface="Arial" charset="0"/>
              </a:rPr>
              <a:t>V (</a:t>
            </a:r>
            <a:r>
              <a:rPr lang="ru-RU" altLang="ru-RU" sz="1400">
                <a:latin typeface="Arial" charset="0"/>
              </a:rPr>
              <a:t>напр.140 В</a:t>
            </a:r>
            <a:r>
              <a:rPr lang="en-US" altLang="ru-RU" sz="1400">
                <a:latin typeface="Arial" charset="0"/>
              </a:rPr>
              <a:t>/</a:t>
            </a:r>
            <a:r>
              <a:rPr lang="ru-RU" altLang="ru-RU" sz="1400">
                <a:latin typeface="Arial" charset="0"/>
              </a:rPr>
              <a:t>см</a:t>
            </a:r>
            <a:r>
              <a:rPr lang="en-US" altLang="ru-RU" sz="1400">
                <a:latin typeface="Arial" charset="0"/>
              </a:rPr>
              <a:t>),</a:t>
            </a:r>
            <a:endParaRPr lang="ru-RU" altLang="ru-RU" sz="1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charset="0"/>
              </a:rPr>
              <a:t>max </a:t>
            </a:r>
            <a:r>
              <a:rPr lang="ru-RU" altLang="ru-RU" sz="1400">
                <a:latin typeface="Arial" charset="0"/>
              </a:rPr>
              <a:t>обл.</a:t>
            </a:r>
            <a:r>
              <a:rPr lang="en-US" altLang="ru-RU" sz="1400">
                <a:latin typeface="Arial" charset="0"/>
              </a:rPr>
              <a:t> </a:t>
            </a:r>
            <a:r>
              <a:rPr lang="ru-RU" altLang="ru-RU" sz="1400">
                <a:latin typeface="Arial" charset="0"/>
              </a:rPr>
              <a:t>неоднородности = </a:t>
            </a: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108,8</a:t>
            </a:r>
            <a:r>
              <a:rPr lang="ru-RU" altLang="ru-RU" sz="1400">
                <a:latin typeface="Arial" charset="0"/>
              </a:rPr>
              <a:t> мм</a:t>
            </a: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2916238" y="5688013"/>
            <a:ext cx="32400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Потенциал эл. поля на самой верхней ленте</a:t>
            </a:r>
            <a:r>
              <a:rPr lang="en-US" altLang="ru-RU" sz="1400">
                <a:latin typeface="Arial" charset="0"/>
              </a:rPr>
              <a:t>:</a:t>
            </a:r>
            <a:r>
              <a:rPr lang="ru-RU" altLang="ru-RU" sz="1400">
                <a:latin typeface="Arial" charset="0"/>
              </a:rPr>
              <a:t> -</a:t>
            </a:r>
            <a:r>
              <a:rPr lang="en-US" altLang="ru-RU" sz="1400">
                <a:latin typeface="Arial" charset="0"/>
              </a:rPr>
              <a:t>5</a:t>
            </a:r>
            <a:r>
              <a:rPr lang="ru-RU" altLang="ru-RU" sz="1400">
                <a:latin typeface="Arial" charset="0"/>
              </a:rPr>
              <a:t>422 </a:t>
            </a:r>
            <a:r>
              <a:rPr lang="en-US" altLang="ru-RU" sz="1400">
                <a:latin typeface="Arial" charset="0"/>
              </a:rPr>
              <a:t>V (- </a:t>
            </a:r>
            <a:r>
              <a:rPr lang="ru-RU" altLang="ru-RU" sz="1400">
                <a:latin typeface="Arial" charset="0"/>
              </a:rPr>
              <a:t>4 </a:t>
            </a:r>
            <a:r>
              <a:rPr lang="en-US" altLang="ru-RU" sz="1400">
                <a:latin typeface="Arial" charset="0"/>
              </a:rPr>
              <a:t>V </a:t>
            </a:r>
            <a:r>
              <a:rPr lang="ru-RU" altLang="ru-RU" sz="1400">
                <a:latin typeface="Arial" charset="0"/>
              </a:rPr>
              <a:t>от напряжения на ленте для 140 В</a:t>
            </a:r>
            <a:r>
              <a:rPr lang="en-US" altLang="ru-RU" sz="1400">
                <a:latin typeface="Arial" charset="0"/>
              </a:rPr>
              <a:t>/</a:t>
            </a:r>
            <a:r>
              <a:rPr lang="ru-RU" altLang="ru-RU" sz="1400">
                <a:latin typeface="Arial" charset="0"/>
              </a:rPr>
              <a:t>см</a:t>
            </a:r>
            <a:r>
              <a:rPr lang="en-US" altLang="ru-RU" sz="1400">
                <a:latin typeface="Arial" charset="0"/>
              </a:rPr>
              <a:t>),</a:t>
            </a:r>
            <a:endParaRPr lang="ru-RU" altLang="ru-RU" sz="14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>
                <a:latin typeface="Arial" charset="0"/>
              </a:rPr>
              <a:t>max </a:t>
            </a:r>
            <a:r>
              <a:rPr lang="ru-RU" altLang="ru-RU" sz="1400">
                <a:latin typeface="Arial" charset="0"/>
              </a:rPr>
              <a:t>обл.</a:t>
            </a:r>
            <a:r>
              <a:rPr lang="en-US" altLang="ru-RU" sz="1400">
                <a:latin typeface="Arial" charset="0"/>
              </a:rPr>
              <a:t> </a:t>
            </a:r>
            <a:r>
              <a:rPr lang="ru-RU" altLang="ru-RU" sz="1400">
                <a:latin typeface="Arial" charset="0"/>
              </a:rPr>
              <a:t>неоднородности = </a:t>
            </a:r>
            <a:r>
              <a:rPr lang="ru-RU" altLang="ru-RU" sz="1400" b="1">
                <a:solidFill>
                  <a:srgbClr val="FF0000"/>
                </a:solidFill>
                <a:latin typeface="Arial" charset="0"/>
              </a:rPr>
              <a:t>86,5</a:t>
            </a:r>
            <a:r>
              <a:rPr lang="ru-RU" altLang="ru-RU" sz="1400">
                <a:latin typeface="Arial" charset="0"/>
              </a:rPr>
              <a:t> мм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835150" y="549275"/>
            <a:ext cx="0" cy="5180013"/>
          </a:xfrm>
          <a:prstGeom prst="straightConnector1">
            <a:avLst/>
          </a:prstGeom>
          <a:ln w="22225">
            <a:solidFill>
              <a:srgbClr val="FF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0" name="TextBox 10"/>
          <p:cNvSpPr txBox="1">
            <a:spLocks noChangeArrowheads="1"/>
          </p:cNvSpPr>
          <p:nvPr/>
        </p:nvSpPr>
        <p:spPr bwMode="auto">
          <a:xfrm rot="-5400000">
            <a:off x="1181894" y="1778794"/>
            <a:ext cx="957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FF6600"/>
                </a:solidFill>
                <a:latin typeface="Arial" charset="0"/>
              </a:rPr>
              <a:t>399</a:t>
            </a:r>
            <a:r>
              <a:rPr lang="ru-RU" altLang="ru-RU" sz="1800">
                <a:solidFill>
                  <a:srgbClr val="FF6600"/>
                </a:solidFill>
                <a:latin typeface="Arial" charset="0"/>
              </a:rPr>
              <a:t> </a:t>
            </a:r>
            <a:r>
              <a:rPr lang="en-US" altLang="ru-RU" sz="1800">
                <a:solidFill>
                  <a:srgbClr val="FF6600"/>
                </a:solidFill>
                <a:latin typeface="Arial" charset="0"/>
              </a:rPr>
              <a:t>mm</a:t>
            </a:r>
            <a:endParaRPr lang="ru-RU" altLang="ru-RU" sz="1800">
              <a:solidFill>
                <a:srgbClr val="FF6600"/>
              </a:solidFill>
              <a:latin typeface="Arial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179388" y="3429000"/>
            <a:ext cx="2592387" cy="0"/>
          </a:xfrm>
          <a:prstGeom prst="straightConnector1">
            <a:avLst/>
          </a:prstGeom>
          <a:ln w="25400">
            <a:solidFill>
              <a:srgbClr val="99009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TextBox 13"/>
          <p:cNvSpPr txBox="1">
            <a:spLocks noChangeArrowheads="1"/>
          </p:cNvSpPr>
          <p:nvPr/>
        </p:nvSpPr>
        <p:spPr bwMode="auto">
          <a:xfrm>
            <a:off x="1835150" y="3068638"/>
            <a:ext cx="957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990099"/>
                </a:solidFill>
                <a:latin typeface="Arial" charset="0"/>
              </a:rPr>
              <a:t>195 mm</a:t>
            </a:r>
            <a:endParaRPr lang="ru-RU" altLang="ru-RU" sz="1800">
              <a:solidFill>
                <a:srgbClr val="990099"/>
              </a:solidFill>
              <a:latin typeface="Arial" charset="0"/>
            </a:endParaRPr>
          </a:p>
        </p:txBody>
      </p:sp>
      <p:sp>
        <p:nvSpPr>
          <p:cNvPr id="8203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FF"/>
                </a:solidFill>
                <a:latin typeface="Arial" charset="0"/>
              </a:rPr>
              <a:t>Зависимость области неоднородности эл.поля от потенциала ближайшей к высоковольтному электроду алюминизированой майларовой ленты   </a:t>
            </a:r>
          </a:p>
        </p:txBody>
      </p:sp>
      <p:pic>
        <p:nvPicPr>
          <p:cNvPr id="8204" name="Picture 2" descr="D:\Maxwell_new-chamber\2D_bochka-0,1_reg0_c1_+V\2D_bochka-0,1_-HV_half_E2-3_ob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6250"/>
            <a:ext cx="280828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677027" y="6453336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12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95712746"/>
              </p:ext>
            </p:extLst>
          </p:nvPr>
        </p:nvGraphicFramePr>
        <p:xfrm>
          <a:off x="323528" y="116632"/>
          <a:ext cx="8280920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13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0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axwell_new-chamber\2D_bochka-0,1_reg0_no1strip-HV\2D_-V_bochka-0,1_no1strip_-10668V_E23_obr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28368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Расчет изменения области неоднородности напряженности электрического поля в зависимости от потенциала ближней к </a:t>
            </a:r>
            <a:r>
              <a:rPr lang="en-US" altLang="ru-RU" sz="1600" b="1" dirty="0">
                <a:latin typeface="Arial" charset="0"/>
              </a:rPr>
              <a:t>HV</a:t>
            </a:r>
            <a:r>
              <a:rPr lang="ru-RU" altLang="ru-RU" sz="1600" b="1" dirty="0">
                <a:latin typeface="Arial" charset="0"/>
              </a:rPr>
              <a:t>-электроду </a:t>
            </a:r>
            <a:r>
              <a:rPr lang="ru-RU" altLang="ru-RU" sz="1600" b="1" dirty="0" err="1" smtClean="0">
                <a:latin typeface="Arial" charset="0"/>
              </a:rPr>
              <a:t>майларовой</a:t>
            </a:r>
            <a:r>
              <a:rPr lang="ru-RU" altLang="ru-RU" sz="1600" b="1" dirty="0" smtClean="0">
                <a:latin typeface="Arial" charset="0"/>
              </a:rPr>
              <a:t> </a:t>
            </a:r>
            <a:r>
              <a:rPr lang="ru-RU" altLang="ru-RU" sz="1600" b="1" dirty="0">
                <a:latin typeface="Arial" charset="0"/>
              </a:rPr>
              <a:t>ленты </a:t>
            </a:r>
            <a:r>
              <a:rPr lang="en-US" altLang="ru-RU" sz="1600" b="1" dirty="0">
                <a:latin typeface="Arial" charset="0"/>
              </a:rPr>
              <a:t> (</a:t>
            </a:r>
            <a:r>
              <a:rPr lang="ru-RU" altLang="ru-RU" sz="1600" b="1" dirty="0">
                <a:latin typeface="Arial" charset="0"/>
              </a:rPr>
              <a:t>при убранной первой ленте возле </a:t>
            </a:r>
            <a:r>
              <a:rPr lang="en-US" altLang="ru-RU" sz="1600" b="1" dirty="0">
                <a:latin typeface="Arial" charset="0"/>
              </a:rPr>
              <a:t>HV-</a:t>
            </a:r>
            <a:r>
              <a:rPr lang="ru-RU" altLang="ru-RU" sz="1600" b="1" dirty="0">
                <a:latin typeface="Arial" charset="0"/>
              </a:rPr>
              <a:t>электрода)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07950" y="3644900"/>
            <a:ext cx="3095898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Напряжение на </a:t>
            </a:r>
            <a:endParaRPr lang="en-US" alt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самой верхней ленте</a:t>
            </a:r>
            <a:r>
              <a:rPr lang="en-US" altLang="ru-RU" sz="1400" dirty="0">
                <a:latin typeface="Arial" charset="0"/>
              </a:rPr>
              <a:t>:</a:t>
            </a:r>
            <a:r>
              <a:rPr lang="ru-RU" altLang="ru-RU" sz="1400" dirty="0">
                <a:latin typeface="Arial" charset="0"/>
              </a:rPr>
              <a:t> </a:t>
            </a:r>
            <a:endParaRPr lang="en-US" alt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-10668 </a:t>
            </a:r>
            <a:r>
              <a:rPr lang="en-US" altLang="ru-RU" sz="1400" dirty="0">
                <a:latin typeface="Arial" charset="0"/>
              </a:rPr>
              <a:t>V (</a:t>
            </a:r>
            <a:r>
              <a:rPr lang="ru-RU" altLang="ru-RU" sz="1400" dirty="0">
                <a:latin typeface="Arial" charset="0"/>
              </a:rPr>
              <a:t>140 В</a:t>
            </a:r>
            <a:r>
              <a:rPr lang="en-US" altLang="ru-RU" sz="1400" dirty="0">
                <a:latin typeface="Arial" charset="0"/>
              </a:rPr>
              <a:t>/</a:t>
            </a:r>
            <a:r>
              <a:rPr lang="ru-RU" altLang="ru-RU" sz="1400" dirty="0">
                <a:latin typeface="Arial" charset="0"/>
              </a:rPr>
              <a:t>см</a:t>
            </a:r>
            <a:r>
              <a:rPr lang="en-US" altLang="ru-RU" sz="1400" dirty="0">
                <a:latin typeface="Arial" charset="0"/>
              </a:rPr>
              <a:t>)</a:t>
            </a:r>
            <a:endParaRPr lang="ru-RU" alt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b="1" dirty="0" smtClean="0">
                <a:latin typeface="Arial" charset="0"/>
              </a:rPr>
              <a:t>L(max</a:t>
            </a:r>
            <a:r>
              <a:rPr lang="ru-RU" altLang="ru-RU" sz="1300" b="1" dirty="0">
                <a:latin typeface="Arial" charset="0"/>
              </a:rPr>
              <a:t>.</a:t>
            </a:r>
            <a:r>
              <a:rPr lang="en-US" altLang="ru-RU" sz="1300" b="1" dirty="0">
                <a:latin typeface="Arial" charset="0"/>
              </a:rPr>
              <a:t> </a:t>
            </a:r>
            <a:r>
              <a:rPr lang="ru-RU" altLang="ru-RU" sz="1300" b="1" dirty="0" smtClean="0">
                <a:latin typeface="Arial" charset="0"/>
              </a:rPr>
              <a:t>неоднородность</a:t>
            </a:r>
            <a:r>
              <a:rPr lang="en-US" altLang="ru-RU" sz="1300" b="1" dirty="0" smtClean="0">
                <a:latin typeface="Arial" charset="0"/>
              </a:rPr>
              <a:t>)</a:t>
            </a:r>
            <a:r>
              <a:rPr lang="ru-RU" altLang="ru-RU" sz="1300" b="1" dirty="0" smtClean="0">
                <a:latin typeface="Arial" charset="0"/>
              </a:rPr>
              <a:t> </a:t>
            </a:r>
            <a:r>
              <a:rPr lang="ru-RU" altLang="ru-RU" sz="1300" b="1" dirty="0">
                <a:latin typeface="Arial" charset="0"/>
              </a:rPr>
              <a:t>= </a:t>
            </a:r>
            <a:r>
              <a:rPr lang="en-US" altLang="ru-RU" sz="1400" b="1" dirty="0">
                <a:solidFill>
                  <a:srgbClr val="FF0000"/>
                </a:solidFill>
                <a:latin typeface="Arial" charset="0"/>
              </a:rPr>
              <a:t>238,</a:t>
            </a:r>
            <a:r>
              <a:rPr lang="ru-RU" altLang="ru-RU" sz="1400" b="1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ru-RU" altLang="ru-RU" sz="1300" dirty="0">
                <a:latin typeface="Arial" charset="0"/>
              </a:rPr>
              <a:t> </a:t>
            </a:r>
            <a:endParaRPr lang="en-US" altLang="ru-RU" sz="13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300" b="1" dirty="0" smtClean="0">
                <a:latin typeface="Arial" charset="0"/>
              </a:rPr>
              <a:t>мм</a:t>
            </a:r>
            <a:endParaRPr lang="ru-RU" altLang="ru-RU" sz="1300" b="1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2138" y="3457416"/>
            <a:ext cx="3024187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/>
              <a:t>Напряжение на самой верхней ленте</a:t>
            </a:r>
            <a:r>
              <a:rPr lang="en-US" sz="1400" dirty="0"/>
              <a:t>:</a:t>
            </a:r>
            <a:r>
              <a:rPr lang="ru-RU" sz="1400" dirty="0"/>
              <a:t> -1069</a:t>
            </a:r>
            <a:r>
              <a:rPr lang="en-US" sz="1400" dirty="0"/>
              <a:t>0</a:t>
            </a:r>
            <a:r>
              <a:rPr lang="ru-RU" sz="1400" dirty="0"/>
              <a:t> </a:t>
            </a:r>
            <a:r>
              <a:rPr lang="en-US" sz="1400" dirty="0"/>
              <a:t>V (</a:t>
            </a:r>
            <a:r>
              <a:rPr lang="ru-RU" sz="1400" dirty="0"/>
              <a:t>-2</a:t>
            </a:r>
            <a:r>
              <a:rPr lang="en-US" sz="1400" dirty="0"/>
              <a:t>2</a:t>
            </a:r>
            <a:r>
              <a:rPr lang="ru-RU" sz="1400" dirty="0"/>
              <a:t> </a:t>
            </a:r>
            <a:r>
              <a:rPr lang="en-US" sz="1400" dirty="0"/>
              <a:t>V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от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</a:rPr>
              <a:t>напряжения на ленте для </a:t>
            </a:r>
            <a:r>
              <a:rPr lang="ru-RU" sz="1400" dirty="0"/>
              <a:t>140 В</a:t>
            </a:r>
            <a:r>
              <a:rPr lang="en-US" sz="1400" dirty="0"/>
              <a:t>/</a:t>
            </a:r>
            <a:r>
              <a:rPr lang="ru-RU" sz="1400" dirty="0"/>
              <a:t>см</a:t>
            </a:r>
            <a:r>
              <a:rPr lang="en-US" sz="1400" dirty="0"/>
              <a:t>)</a:t>
            </a:r>
          </a:p>
          <a:p>
            <a:pPr>
              <a:defRPr/>
            </a:pPr>
            <a:r>
              <a:rPr lang="en-US" sz="1300" b="1" dirty="0" smtClean="0"/>
              <a:t>L(max</a:t>
            </a:r>
            <a:r>
              <a:rPr lang="ru-RU" sz="1300" b="1" dirty="0"/>
              <a:t>.</a:t>
            </a:r>
            <a:r>
              <a:rPr lang="en-US" sz="1300" b="1" dirty="0"/>
              <a:t> </a:t>
            </a:r>
            <a:r>
              <a:rPr lang="ru-RU" sz="1300" b="1" dirty="0" smtClean="0"/>
              <a:t>неоднородность</a:t>
            </a:r>
            <a:r>
              <a:rPr lang="en-US" sz="1300" b="1" dirty="0" smtClean="0"/>
              <a:t>)</a:t>
            </a:r>
            <a:r>
              <a:rPr lang="ru-RU" sz="1300" b="1" dirty="0" smtClean="0"/>
              <a:t> </a:t>
            </a:r>
            <a:r>
              <a:rPr lang="ru-RU" sz="1300" b="1" dirty="0"/>
              <a:t>=   </a:t>
            </a:r>
            <a:r>
              <a:rPr lang="ru-RU" sz="1400" b="1" dirty="0">
                <a:solidFill>
                  <a:srgbClr val="0000FF"/>
                </a:solidFill>
              </a:rPr>
              <a:t>79,7</a:t>
            </a:r>
            <a:r>
              <a:rPr lang="ru-RU" sz="1300" b="1" dirty="0"/>
              <a:t>  мм</a:t>
            </a:r>
          </a:p>
        </p:txBody>
      </p:sp>
      <p:pic>
        <p:nvPicPr>
          <p:cNvPr id="10246" name="Picture 2" descr="D:\Maxwell_new-chamber\2D_bochka-0,1_reg0_no1strip-HV\!2D_-V_bochka-0,1_no1strip_-10689V_E23_obr_an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652963"/>
            <a:ext cx="2160587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D:\Maxwell_new-chamber\2D_bochka-0,1_reg0_no1strip-HV\2D_-V_bochka-0,1_no1strip_-10690V_E23_ob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765175"/>
            <a:ext cx="280193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6373366" y="3573463"/>
            <a:ext cx="2807146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Arial" charset="0"/>
              </a:rPr>
              <a:t>Напряжение на самой верхней ленте</a:t>
            </a:r>
            <a:r>
              <a:rPr lang="en-US" altLang="ru-RU" sz="1400" dirty="0">
                <a:latin typeface="Arial" charset="0"/>
              </a:rPr>
              <a:t>:</a:t>
            </a:r>
            <a:r>
              <a:rPr lang="ru-RU" altLang="ru-RU" sz="1400" dirty="0">
                <a:latin typeface="Arial" charset="0"/>
              </a:rPr>
              <a:t> -106</a:t>
            </a:r>
            <a:r>
              <a:rPr lang="en-US" altLang="ru-RU" sz="1400" dirty="0">
                <a:latin typeface="Arial" charset="0"/>
              </a:rPr>
              <a:t>8</a:t>
            </a:r>
            <a:r>
              <a:rPr lang="ru-RU" altLang="ru-RU" sz="1400" dirty="0">
                <a:latin typeface="Arial" charset="0"/>
              </a:rPr>
              <a:t>9 </a:t>
            </a:r>
            <a:r>
              <a:rPr lang="en-US" altLang="ru-RU" sz="1400" dirty="0">
                <a:latin typeface="Arial" charset="0"/>
              </a:rPr>
              <a:t>V (</a:t>
            </a:r>
            <a:r>
              <a:rPr lang="ru-RU" altLang="ru-RU" sz="1400" dirty="0">
                <a:latin typeface="Arial" charset="0"/>
              </a:rPr>
              <a:t>-21 </a:t>
            </a:r>
            <a:r>
              <a:rPr lang="en-US" altLang="ru-RU" sz="1400" dirty="0">
                <a:latin typeface="Arial" charset="0"/>
              </a:rPr>
              <a:t>V </a:t>
            </a:r>
            <a:r>
              <a:rPr lang="ru-RU" altLang="ru-RU" sz="1400" dirty="0">
                <a:latin typeface="Arial" charset="0"/>
              </a:rPr>
              <a:t>от напряжения на ленте для 140 В</a:t>
            </a:r>
            <a:r>
              <a:rPr lang="en-US" altLang="ru-RU" sz="1400" dirty="0">
                <a:latin typeface="Arial" charset="0"/>
              </a:rPr>
              <a:t>/</a:t>
            </a:r>
            <a:r>
              <a:rPr lang="ru-RU" altLang="ru-RU" sz="1400" dirty="0">
                <a:latin typeface="Arial" charset="0"/>
              </a:rPr>
              <a:t>см</a:t>
            </a:r>
            <a:r>
              <a:rPr lang="en-US" altLang="ru-RU" sz="1400" dirty="0">
                <a:latin typeface="Arial" charset="0"/>
              </a:rPr>
              <a:t>)</a:t>
            </a:r>
            <a:endParaRPr lang="ru-RU" altLang="ru-RU" sz="14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>
                <a:latin typeface="Arial" charset="0"/>
              </a:rPr>
              <a:t>L(max</a:t>
            </a:r>
            <a:r>
              <a:rPr lang="ru-RU" altLang="ru-RU" sz="1400" dirty="0">
                <a:latin typeface="Arial" charset="0"/>
              </a:rPr>
              <a:t>.</a:t>
            </a:r>
            <a:r>
              <a:rPr lang="en-US" altLang="ru-RU" sz="1400" dirty="0">
                <a:latin typeface="Arial" charset="0"/>
              </a:rPr>
              <a:t> </a:t>
            </a:r>
            <a:r>
              <a:rPr lang="ru-RU" altLang="ru-RU" sz="1400" dirty="0" err="1" smtClean="0">
                <a:latin typeface="Arial" charset="0"/>
              </a:rPr>
              <a:t>неодн</a:t>
            </a:r>
            <a:r>
              <a:rPr lang="en-US" altLang="ru-RU" sz="1400" dirty="0" smtClean="0">
                <a:latin typeface="Arial" charset="0"/>
              </a:rPr>
              <a:t>.)</a:t>
            </a:r>
            <a:r>
              <a:rPr lang="ru-RU" altLang="ru-RU" sz="1400" dirty="0" smtClean="0">
                <a:latin typeface="Arial" charset="0"/>
              </a:rPr>
              <a:t> =  </a:t>
            </a:r>
            <a:r>
              <a:rPr lang="ru-RU" altLang="ru-RU" sz="1400" b="1" dirty="0">
                <a:solidFill>
                  <a:srgbClr val="FF0000"/>
                </a:solidFill>
                <a:latin typeface="Arial" charset="0"/>
              </a:rPr>
              <a:t>83,6</a:t>
            </a:r>
            <a:r>
              <a:rPr lang="ru-RU" altLang="ru-RU" sz="1400" dirty="0">
                <a:latin typeface="Arial" charset="0"/>
              </a:rPr>
              <a:t> мм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Arial" charset="0"/>
            </a:endParaRPr>
          </a:p>
        </p:txBody>
      </p:sp>
      <p:pic>
        <p:nvPicPr>
          <p:cNvPr id="10249" name="Picture 5" descr="D:\Maxwell_new-chamber\2D_bochka-0,1_reg0_no1strip-HV\!2D_-V_bochka-0,1_no1strip_-10689V_E2-3_obre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765175"/>
            <a:ext cx="2879725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6" descr="D:\Maxwell_new-chamber\2D_bochka-0,1_reg0_no1strip-HV\2D_-V_bochka-0,1_no1strip_-10668V_E23_obr-ang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749805"/>
            <a:ext cx="2627783" cy="205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" descr="D:\Maxwell_new-chamber\2D_bochka-0,1_reg0_no1strip-HV\!!2D_-V_bochka-0,1_no1strip_-10690V_E23_obr_ang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652963"/>
            <a:ext cx="2233613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Левая фигурная скобка 7"/>
          <p:cNvSpPr/>
          <p:nvPr/>
        </p:nvSpPr>
        <p:spPr>
          <a:xfrm>
            <a:off x="3779838" y="4797425"/>
            <a:ext cx="215900" cy="360363"/>
          </a:xfrm>
          <a:prstGeom prst="leftBrace">
            <a:avLst>
              <a:gd name="adj1" fmla="val 8333"/>
              <a:gd name="adj2" fmla="val 50000"/>
            </a:avLst>
          </a:prstGeom>
          <a:ln w="31750">
            <a:solidFill>
              <a:srgbClr val="DA8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3" name="TextBox 8"/>
          <p:cNvSpPr txBox="1">
            <a:spLocks noChangeArrowheads="1"/>
          </p:cNvSpPr>
          <p:nvPr/>
        </p:nvSpPr>
        <p:spPr bwMode="auto">
          <a:xfrm>
            <a:off x="2771775" y="4797425"/>
            <a:ext cx="102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DA8200"/>
                </a:solidFill>
                <a:latin typeface="Arial" charset="0"/>
              </a:rPr>
              <a:t>20,5 mm</a:t>
            </a:r>
            <a:endParaRPr lang="ru-RU" altLang="ru-RU" sz="1800" b="1">
              <a:solidFill>
                <a:srgbClr val="DA8200"/>
              </a:solidFill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925" y="692150"/>
            <a:ext cx="971550" cy="7921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59113" y="692150"/>
            <a:ext cx="649287" cy="57626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84888" y="765175"/>
            <a:ext cx="574675" cy="50323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0257" name="Прямая со стрелкой 17"/>
          <p:cNvCxnSpPr>
            <a:cxnSpLocks noChangeShapeType="1"/>
          </p:cNvCxnSpPr>
          <p:nvPr/>
        </p:nvCxnSpPr>
        <p:spPr bwMode="auto">
          <a:xfrm>
            <a:off x="34925" y="1557338"/>
            <a:ext cx="73025" cy="3024187"/>
          </a:xfrm>
          <a:prstGeom prst="straightConnector1">
            <a:avLst/>
          </a:prstGeom>
          <a:noFill/>
          <a:ln w="31750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" name="Прямая со стрелкой 2"/>
          <p:cNvCxnSpPr/>
          <p:nvPr/>
        </p:nvCxnSpPr>
        <p:spPr>
          <a:xfrm>
            <a:off x="395536" y="1844824"/>
            <a:ext cx="917252" cy="1"/>
          </a:xfrm>
          <a:prstGeom prst="straightConnector1">
            <a:avLst/>
          </a:prstGeom>
          <a:ln w="15875">
            <a:solidFill>
              <a:srgbClr val="E81E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3528" y="1844824"/>
            <a:ext cx="16561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Направление измерения величины длины области неоднородности</a:t>
            </a:r>
            <a:r>
              <a:rPr lang="en-US" sz="1200" b="1" dirty="0" smtClean="0"/>
              <a:t> </a:t>
            </a:r>
            <a:r>
              <a:rPr lang="ru-RU" sz="1200" b="1" dirty="0" smtClean="0"/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14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05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Неоднородность напряженности электрического поля возле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HV-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электрода, для майларовых  лент шириной </a:t>
            </a:r>
            <a:r>
              <a:rPr lang="ru-RU" dirty="0" smtClean="0">
                <a:solidFill>
                  <a:srgbClr val="00B050"/>
                </a:solidFill>
                <a:latin typeface="Calibri"/>
                <a:cs typeface="+mn-cs"/>
              </a:rPr>
              <a:t>1</a:t>
            </a:r>
            <a:r>
              <a:rPr lang="en-US" dirty="0" smtClean="0">
                <a:solidFill>
                  <a:srgbClr val="00B050"/>
                </a:solidFill>
                <a:latin typeface="Calibri"/>
                <a:cs typeface="+mn-cs"/>
              </a:rPr>
              <a:t>3</a:t>
            </a:r>
            <a:r>
              <a:rPr lang="ru-RU" dirty="0" smtClean="0">
                <a:solidFill>
                  <a:srgbClr val="00B050"/>
                </a:solidFill>
                <a:latin typeface="Calibri"/>
                <a:cs typeface="+mn-cs"/>
              </a:rPr>
              <a:t> мм</a:t>
            </a: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r>
              <a:rPr lang="ru-RU" dirty="0" smtClean="0">
                <a:solidFill>
                  <a:srgbClr val="FF0000"/>
                </a:solidFill>
                <a:latin typeface="Calibri"/>
                <a:cs typeface="+mn-cs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при убранной первой майларовой ленты возле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HV-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электрода, в зависимости от изменения напряжения на самой верхней </a:t>
            </a:r>
            <a:r>
              <a:rPr lang="ru-RU" sz="1600" dirty="0" err="1" smtClean="0">
                <a:solidFill>
                  <a:prstClr val="black"/>
                </a:solidFill>
                <a:latin typeface="Calibri"/>
                <a:cs typeface="+mn-cs"/>
              </a:rPr>
              <a:t>майларовой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 ленте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ближайшей к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cs typeface="+mn-cs"/>
              </a:rPr>
              <a:t>HV-</a:t>
            </a:r>
            <a:r>
              <a:rPr lang="ru-RU" sz="1600" dirty="0" smtClean="0">
                <a:solidFill>
                  <a:prstClr val="black"/>
                </a:solidFill>
                <a:latin typeface="Calibri"/>
                <a:cs typeface="+mn-cs"/>
              </a:rPr>
              <a:t>электроду)</a:t>
            </a: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30932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-10690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- 22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630932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-10689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- 21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6" name="Picture 2" descr="D:\Maxwell_new-chamber\2D_bochka-0,1_reg0_no1strip-HV\2D_-V_bochka-0,1_no1strip_-10688V_E23_ob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764704"/>
            <a:ext cx="1262878" cy="54673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915816" y="630932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-1068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8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- 2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0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7" name="Picture 3" descr="D:\Maxwell_new-chamber\2D_bochka-0,1_reg0_no1strip-HV\!2D_-V_bochka-0,1_no1strip_-10689V_E23_obr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5169" y="764704"/>
            <a:ext cx="1071397" cy="5472607"/>
          </a:xfrm>
          <a:prstGeom prst="rect">
            <a:avLst/>
          </a:prstGeom>
          <a:noFill/>
        </p:spPr>
      </p:pic>
      <p:pic>
        <p:nvPicPr>
          <p:cNvPr id="1028" name="Picture 4" descr="D:\Maxwell_new-chamber\2D_bochka-0,1_reg0_no1strip-HV\2D_-V_bochka-0,1_no1strip_-10290V_E2-3_ob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764704"/>
            <a:ext cx="1169077" cy="5483896"/>
          </a:xfrm>
          <a:prstGeom prst="rect">
            <a:avLst/>
          </a:prstGeom>
          <a:noFill/>
        </p:spPr>
      </p:pic>
      <p:pic>
        <p:nvPicPr>
          <p:cNvPr id="1029" name="Picture 5" descr="D:\Maxwell_new-chamber\2D_bochka-0,1_reg0_no1strip-HV\2D_-V_bochka-0,1_no1strip_-10687V_E2-3_obr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6439" y="764704"/>
            <a:ext cx="1189697" cy="547260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99992" y="630932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91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23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30" name="Picture 6" descr="D:\Maxwell_new-chamber\2D_bochka-0,1_reg0_no1strip-HV\2D_-V_bochka-0,1_no1strip_-10687V_E2-3_obr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764704"/>
            <a:ext cx="1192427" cy="55130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12160" y="630932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-1068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7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19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31" name="Picture 7" descr="D:\Maxwell_new-chamber\2D_bochka-0,1_reg0_no1strip-HV\2D_-V_bochka-0,1_no1strip_-10692V_E23_obr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764704"/>
            <a:ext cx="1156185" cy="547260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524328" y="6165304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-106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92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 (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24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endParaRPr lang="ru-RU" sz="1400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от 140 В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/</a:t>
            </a:r>
            <a:r>
              <a:rPr lang="ru-RU" sz="1400" dirty="0" smtClean="0">
                <a:solidFill>
                  <a:prstClr val="black"/>
                </a:solidFill>
                <a:latin typeface="Calibri"/>
                <a:cs typeface="+mn-cs"/>
              </a:rPr>
              <a:t>см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ru-RU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15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2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  <a:latin typeface="Arial" charset="0"/>
              </a:rPr>
              <a:t>Расчет значений неоднородности электрического поля в дрейфовом объёме детектора возле лент </a:t>
            </a:r>
            <a:r>
              <a:rPr lang="en-US" altLang="ru-RU" sz="2000">
                <a:solidFill>
                  <a:srgbClr val="0000FF"/>
                </a:solidFill>
                <a:latin typeface="Arial" charset="0"/>
              </a:rPr>
              <a:t>field cage</a:t>
            </a:r>
            <a:r>
              <a:rPr lang="ru-RU" altLang="ru-RU" sz="2000">
                <a:solidFill>
                  <a:srgbClr val="0000FF"/>
                </a:solidFill>
                <a:latin typeface="Arial" charset="0"/>
              </a:rPr>
              <a:t>,</a:t>
            </a:r>
            <a:r>
              <a:rPr lang="en-US" altLang="ru-RU" sz="2000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altLang="ru-RU" sz="2000">
                <a:solidFill>
                  <a:srgbClr val="0000FF"/>
                </a:solidFill>
                <a:latin typeface="Arial" charset="0"/>
              </a:rPr>
              <a:t>используя формулу, полученную из электродинамики</a:t>
            </a: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971550" y="981075"/>
            <a:ext cx="7561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FF0000"/>
                </a:solidFill>
                <a:latin typeface="Arial" charset="0"/>
              </a:rPr>
              <a:t>Из литературы: </a:t>
            </a:r>
            <a:r>
              <a:rPr lang="en-US" altLang="ru-RU" sz="1600" dirty="0">
                <a:solidFill>
                  <a:srgbClr val="FF0000"/>
                </a:solidFill>
                <a:latin typeface="Arial" charset="0"/>
              </a:rPr>
              <a:t>W. Blum</a:t>
            </a:r>
            <a:r>
              <a:rPr lang="ru-RU" altLang="ru-RU" sz="1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ru-RU" sz="1600" dirty="0">
                <a:solidFill>
                  <a:srgbClr val="FF0000"/>
                </a:solidFill>
                <a:latin typeface="Arial" charset="0"/>
              </a:rPr>
              <a:t>at al. "Particle Detection with Drift Chambers".</a:t>
            </a:r>
            <a:endParaRPr lang="ru-RU" altLang="ru-RU" sz="16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107950" y="1295400"/>
            <a:ext cx="8928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Times New Roman" pitchFamily="18" charset="0"/>
              </a:rPr>
              <a:t>Поперечная составляющая напряженности электрического поля по существу распадается как: </a:t>
            </a:r>
            <a:r>
              <a:rPr lang="ru-RU" altLang="ru-RU" sz="1800" b="1" dirty="0" err="1">
                <a:cs typeface="Times New Roman" pitchFamily="18" charset="0"/>
              </a:rPr>
              <a:t>Exp</a:t>
            </a:r>
            <a:r>
              <a:rPr lang="ru-RU" altLang="ru-RU" sz="1800" b="1" dirty="0">
                <a:cs typeface="Times New Roman" pitchFamily="18" charset="0"/>
              </a:rPr>
              <a:t>(-2π</a:t>
            </a:r>
            <a:r>
              <a:rPr lang="en-US" altLang="ru-RU" sz="1800" b="1" dirty="0">
                <a:cs typeface="Times New Roman" pitchFamily="18" charset="0"/>
              </a:rPr>
              <a:t>t</a:t>
            </a:r>
            <a:r>
              <a:rPr lang="ru-RU" altLang="ru-RU" sz="1800" b="1" dirty="0">
                <a:cs typeface="Times New Roman" pitchFamily="18" charset="0"/>
              </a:rPr>
              <a:t>/Δ) </a:t>
            </a:r>
            <a:r>
              <a:rPr lang="ru-RU" altLang="ru-RU" sz="1800" dirty="0">
                <a:cs typeface="Times New Roman" pitchFamily="18" charset="0"/>
              </a:rPr>
              <a:t>(1), и когда </a:t>
            </a:r>
            <a:r>
              <a:rPr lang="ru-RU" altLang="ru-RU" sz="1800" b="1" dirty="0">
                <a:cs typeface="Times New Roman" pitchFamily="18" charset="0"/>
              </a:rPr>
              <a:t>t = Δ</a:t>
            </a:r>
            <a:r>
              <a:rPr lang="ru-RU" altLang="ru-RU" sz="1800" dirty="0">
                <a:cs typeface="Times New Roman" pitchFamily="18" charset="0"/>
              </a:rPr>
              <a:t>, отношение между поперечной и главной компонентами напряженности электрического поля = 10</a:t>
            </a:r>
            <a:r>
              <a:rPr lang="ru-RU" altLang="ru-RU" sz="1800" baseline="30000" dirty="0">
                <a:cs typeface="Times New Roman" pitchFamily="18" charset="0"/>
              </a:rPr>
              <a:t>-3</a:t>
            </a:r>
            <a:r>
              <a:rPr lang="ru-RU" altLang="ru-RU" sz="1800" dirty="0">
                <a:cs typeface="Times New Roman" pitchFamily="18" charset="0"/>
              </a:rPr>
              <a:t>.</a:t>
            </a:r>
          </a:p>
        </p:txBody>
      </p:sp>
      <p:pic>
        <p:nvPicPr>
          <p:cNvPr id="11269" name="Picture 6" descr="Blum_picture_el-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273300"/>
            <a:ext cx="31623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6"/>
          <p:cNvSpPr txBox="1">
            <a:spLocks noChangeArrowheads="1"/>
          </p:cNvSpPr>
          <p:nvPr/>
        </p:nvSpPr>
        <p:spPr bwMode="auto">
          <a:xfrm>
            <a:off x="1681163" y="2128838"/>
            <a:ext cx="36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latin typeface="Arial" charset="0"/>
              </a:rPr>
              <a:t>D</a:t>
            </a:r>
            <a:endParaRPr lang="ru-RU" altLang="ru-RU" sz="2000">
              <a:latin typeface="Arial" charset="0"/>
            </a:endParaRPr>
          </a:p>
        </p:txBody>
      </p:sp>
      <p:sp>
        <p:nvSpPr>
          <p:cNvPr id="11271" name="TextBox 7"/>
          <p:cNvSpPr txBox="1">
            <a:spLocks noChangeArrowheads="1"/>
          </p:cNvSpPr>
          <p:nvPr/>
        </p:nvSpPr>
        <p:spPr bwMode="auto">
          <a:xfrm>
            <a:off x="34925" y="2773363"/>
            <a:ext cx="2809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" charset="0"/>
              </a:rPr>
              <a:t>t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1272" name="TextBox 8"/>
          <p:cNvSpPr txBox="1">
            <a:spLocks noChangeArrowheads="1"/>
          </p:cNvSpPr>
          <p:nvPr/>
        </p:nvSpPr>
        <p:spPr bwMode="auto">
          <a:xfrm>
            <a:off x="1547813" y="4005263"/>
            <a:ext cx="4079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>
                <a:latin typeface="Times New Roman" pitchFamily="18" charset="0"/>
                <a:cs typeface="Times New Roman" pitchFamily="18" charset="0"/>
              </a:rPr>
              <a:t>Δ</a:t>
            </a:r>
            <a:endParaRPr lang="ru-RU" altLang="ru-RU" sz="1800">
              <a:latin typeface="Arial" charset="0"/>
            </a:endParaRPr>
          </a:p>
        </p:txBody>
      </p:sp>
      <p:sp>
        <p:nvSpPr>
          <p:cNvPr id="11273" name="Rectangle 7"/>
          <p:cNvSpPr>
            <a:spLocks noChangeArrowheads="1"/>
          </p:cNvSpPr>
          <p:nvPr/>
        </p:nvSpPr>
        <p:spPr bwMode="auto">
          <a:xfrm>
            <a:off x="147638" y="4484688"/>
            <a:ext cx="304323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latin typeface="Arial" charset="0"/>
                <a:cs typeface="Times New Roman" pitchFamily="18" charset="0"/>
              </a:rPr>
              <a:t>где </a:t>
            </a:r>
            <a:r>
              <a:rPr lang="ru-RU" altLang="ru-RU" sz="1500" b="1">
                <a:latin typeface="Arial" charset="0"/>
                <a:cs typeface="Times New Roman" pitchFamily="18" charset="0"/>
              </a:rPr>
              <a:t>D</a:t>
            </a:r>
            <a:r>
              <a:rPr lang="ru-RU" altLang="ru-RU" sz="1500">
                <a:latin typeface="Arial" charset="0"/>
                <a:cs typeface="Times New Roman" pitchFamily="18" charset="0"/>
              </a:rPr>
              <a:t> – дрейфовый объём,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>
                <a:latin typeface="Arial" charset="0"/>
                <a:cs typeface="Times New Roman" pitchFamily="18" charset="0"/>
              </a:rPr>
              <a:t>Δ</a:t>
            </a:r>
            <a:r>
              <a:rPr lang="ru-RU" altLang="ru-RU" sz="1500">
                <a:latin typeface="Arial" charset="0"/>
                <a:cs typeface="Times New Roman" pitchFamily="18" charset="0"/>
              </a:rPr>
              <a:t> – расстояние между центрами алюминизированных майларовых полос полеформирующих электродов field cage,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>
                <a:latin typeface="Arial" charset="0"/>
                <a:cs typeface="Times New Roman" pitchFamily="18" charset="0"/>
              </a:rPr>
              <a:t>t </a:t>
            </a:r>
            <a:r>
              <a:rPr lang="ru-RU" altLang="ru-RU" sz="1500">
                <a:latin typeface="Arial" charset="0"/>
                <a:cs typeface="Times New Roman" pitchFamily="18" charset="0"/>
              </a:rPr>
              <a:t>– расстояние от полеформирующего электрода в дрейфовом объёме.</a:t>
            </a:r>
            <a:endParaRPr lang="ru-RU" altLang="ru-RU" sz="1500">
              <a:latin typeface="Arial" charset="0"/>
            </a:endParaRPr>
          </a:p>
        </p:txBody>
      </p:sp>
      <p:sp>
        <p:nvSpPr>
          <p:cNvPr id="11274" name="TextBox 10"/>
          <p:cNvSpPr txBox="1">
            <a:spLocks noChangeArrowheads="1"/>
          </p:cNvSpPr>
          <p:nvPr/>
        </p:nvSpPr>
        <p:spPr bwMode="auto">
          <a:xfrm>
            <a:off x="3527425" y="2492375"/>
            <a:ext cx="56165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Times New Roman" pitchFamily="18" charset="0"/>
              </a:rPr>
              <a:t>Используя формулу (1), находим значение неоднородности электрического поля в дрейфовом объеме камеры при постоянном шаге между </a:t>
            </a:r>
            <a:r>
              <a:rPr lang="ru-RU" altLang="ru-RU" sz="1800" dirty="0" err="1">
                <a:latin typeface="Arial" charset="0"/>
                <a:cs typeface="Times New Roman" pitchFamily="18" charset="0"/>
              </a:rPr>
              <a:t>полеформирующими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 лентами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Times New Roman" pitchFamily="18" charset="0"/>
              </a:rPr>
              <a:t>2 мм, для неоднородности электрического поля 10</a:t>
            </a:r>
            <a:r>
              <a:rPr lang="ru-RU" altLang="ru-RU" sz="1800" baseline="30000" dirty="0">
                <a:latin typeface="Arial" charset="0"/>
                <a:cs typeface="Times New Roman" pitchFamily="18" charset="0"/>
              </a:rPr>
              <a:t>-4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, т.е. уравнение приобретает вид: </a:t>
            </a:r>
            <a:r>
              <a:rPr lang="ru-RU" altLang="ru-RU" sz="1800" b="1" dirty="0" err="1">
                <a:latin typeface="Arial" charset="0"/>
                <a:cs typeface="Times New Roman" pitchFamily="18" charset="0"/>
              </a:rPr>
              <a:t>Exp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(-2π</a:t>
            </a:r>
            <a:r>
              <a:rPr lang="en-US" altLang="ru-RU" sz="1800" b="1" dirty="0">
                <a:latin typeface="Arial" charset="0"/>
                <a:cs typeface="Times New Roman" pitchFamily="18" charset="0"/>
              </a:rPr>
              <a:t>t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/Δ)=10</a:t>
            </a:r>
            <a:r>
              <a:rPr lang="ru-RU" altLang="ru-RU" sz="1800" b="1" baseline="30000" dirty="0">
                <a:latin typeface="Arial" charset="0"/>
                <a:cs typeface="Times New Roman" pitchFamily="18" charset="0"/>
              </a:rPr>
              <a:t>-4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(2), откуда получаем: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en-US" altLang="ru-RU" sz="1800" b="1" dirty="0">
                <a:latin typeface="Arial" charset="0"/>
                <a:cs typeface="Times New Roman" pitchFamily="18" charset="0"/>
              </a:rPr>
              <a:t>t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 = (</a:t>
            </a:r>
            <a:r>
              <a:rPr lang="en-US" altLang="ru-RU" sz="1800" b="1" dirty="0">
                <a:latin typeface="Arial" charset="0"/>
                <a:cs typeface="Times New Roman" pitchFamily="18" charset="0"/>
              </a:rPr>
              <a:t>ln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(10000)*Δ)/(2</a:t>
            </a:r>
            <a:r>
              <a:rPr lang="en-US" altLang="ru-RU" sz="1800" b="1" dirty="0">
                <a:latin typeface="Arial" charset="0"/>
                <a:cs typeface="Times New Roman" pitchFamily="18" charset="0"/>
              </a:rPr>
              <a:t>π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) ≈ (9,21*Δ)/(2</a:t>
            </a:r>
            <a:r>
              <a:rPr lang="en-US" altLang="ru-RU" sz="1800" b="1" dirty="0">
                <a:latin typeface="Arial" charset="0"/>
                <a:cs typeface="Times New Roman" pitchFamily="18" charset="0"/>
              </a:rPr>
              <a:t>π</a:t>
            </a:r>
            <a:r>
              <a:rPr lang="ru-RU" altLang="ru-RU" sz="1800" b="1" dirty="0">
                <a:latin typeface="Arial" charset="0"/>
                <a:cs typeface="Times New Roman" pitchFamily="18" charset="0"/>
              </a:rPr>
              <a:t>) 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(3),  и подставляя значения ширины нашей </a:t>
            </a:r>
            <a:r>
              <a:rPr lang="ru-RU" altLang="ru-RU" sz="1800" dirty="0" err="1">
                <a:latin typeface="Arial" charset="0"/>
                <a:cs typeface="Times New Roman" pitchFamily="18" charset="0"/>
              </a:rPr>
              <a:t>полеформируюшей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 полосы и наш шаг между полосами </a:t>
            </a:r>
            <a:r>
              <a:rPr lang="en-US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 err="1">
                <a:latin typeface="Arial" charset="0"/>
                <a:cs typeface="Times New Roman" pitchFamily="18" charset="0"/>
              </a:rPr>
              <a:t>field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en-US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 err="1">
                <a:latin typeface="Arial" charset="0"/>
                <a:cs typeface="Times New Roman" pitchFamily="18" charset="0"/>
              </a:rPr>
              <a:t>cage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en-US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2мм </a:t>
            </a:r>
            <a:r>
              <a:rPr lang="en-US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(Δ = 15 мм), </a:t>
            </a:r>
            <a:r>
              <a:rPr lang="en-US" altLang="ru-RU" sz="1800" dirty="0">
                <a:latin typeface="Arial" charset="0"/>
                <a:cs typeface="Times New Roman" pitchFamily="18" charset="0"/>
              </a:rPr>
              <a:t> 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получаем </a:t>
            </a:r>
            <a:endParaRPr lang="en-US" altLang="ru-RU" sz="1800" dirty="0">
              <a:latin typeface="Arial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t ≈ 22 мм</a:t>
            </a:r>
            <a:r>
              <a:rPr lang="ru-RU" altLang="ru-RU" sz="1800" dirty="0">
                <a:latin typeface="Arial" charset="0"/>
                <a:cs typeface="Times New Roman" pitchFamily="18" charset="0"/>
              </a:rPr>
              <a:t>, что согласуется с результатами нашего моделирования в пределах ошибки моделирования, равной нескольким миллиметрам.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17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55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/>
          <p:cNvSpPr txBox="1">
            <a:spLocks noChangeArrowheads="1"/>
          </p:cNvSpPr>
          <p:nvPr/>
        </p:nvSpPr>
        <p:spPr bwMode="auto">
          <a:xfrm>
            <a:off x="684213" y="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  <a:latin typeface="Arial" charset="0"/>
              </a:rPr>
              <a:t>Результаты расчетов электрического поля:</a:t>
            </a: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270827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Неоднородность электрического поля внутри камеры имеет большую область неоднородности вблизи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HV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-электрода и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падовой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плоскости. Эту область можно существенно уменьшить увеличив потенциал на ближайшей к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HV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– электроду ленте на </a:t>
            </a: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-8 </a:t>
            </a:r>
            <a:r>
              <a:rPr lang="en-US" altLang="ru-RU" sz="1600" b="1" i="1" dirty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108,8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мм →</a:t>
            </a:r>
            <a:r>
              <a:rPr lang="ru-RU" altLang="ru-RU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46,4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мм); аналогично и возле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падовой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плоскости, только на ближайшей к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падовой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плоскости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майларовой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ленте нужно уменьшить напряжение на такое же значение: </a:t>
            </a: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+8 </a:t>
            </a:r>
            <a:r>
              <a:rPr lang="en-US" altLang="ru-RU" sz="16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0" y="69215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field cage 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обеспечивает требуемое однородное электрическое поле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не более 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1600" baseline="30000">
                <a:latin typeface="Times New Roman" pitchFamily="18" charset="0"/>
                <a:cs typeface="Times New Roman" pitchFamily="18" charset="0"/>
              </a:rPr>
              <a:t>-4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от напряженности 140 В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см) во всем газовом объеме детектора в </a:t>
            </a:r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24 мм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 от поверхности лент, за исключением локальных мест возле высоковольтного электрода (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HV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) и падовой плоскости, где максимальная область неоднородности доходит до </a:t>
            </a:r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10 см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0" y="1916113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Из результатов расчетов видно, что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желательная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неточность установки данных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полеформирующих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алюминизированных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err="1" smtClean="0">
                <a:latin typeface="Times New Roman" pitchFamily="18" charset="0"/>
                <a:cs typeface="Times New Roman" pitchFamily="18" charset="0"/>
              </a:rPr>
              <a:t>майларовых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лент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field cage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не должна превышать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мкм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0" y="4076700"/>
            <a:ext cx="91440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Для камеры с убранной ближней к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HV-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электроду </a:t>
            </a: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майларовой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лентой – область неоднородности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электрического поля становиться почти в два раза хуже чем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этой лентой. Максимальное значение этой области неоднородности равно </a:t>
            </a:r>
            <a:r>
              <a:rPr lang="en-US" alt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238,</a:t>
            </a:r>
            <a:r>
              <a:rPr lang="ru-RU" altLang="ru-RU" sz="1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мм.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При увеличении напряжения на оставшейся ближней к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HV-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электроду ленте на  </a:t>
            </a: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-22 </a:t>
            </a:r>
            <a:r>
              <a:rPr lang="en-US" altLang="ru-RU" sz="16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неоднородность  электрического поля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становиться   минимально  возможной  и  равной </a:t>
            </a:r>
            <a:r>
              <a:rPr lang="ru-RU" altLang="ru-RU" sz="1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79,7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мм.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Необходимо иметь возможность выставлять напряжение на ленты 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field cage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 точностью в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8677027" y="6444218"/>
            <a:ext cx="432048" cy="369332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 smtClean="0">
                <a:solidFill>
                  <a:srgbClr val="006600"/>
                </a:solidFill>
              </a:rPr>
              <a:t>18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4813"/>
            <a:ext cx="599281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3" y="549275"/>
            <a:ext cx="4138612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971550" y="-26988"/>
            <a:ext cx="2635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0000FF"/>
                </a:solidFill>
                <a:latin typeface="Arial" charset="0"/>
              </a:rPr>
              <a:t>MPD 1</a:t>
            </a:r>
            <a:r>
              <a:rPr lang="en-US" altLang="ru-RU" sz="2800" b="1" baseline="30000">
                <a:solidFill>
                  <a:srgbClr val="0000FF"/>
                </a:solidFill>
                <a:latin typeface="Arial" charset="0"/>
              </a:rPr>
              <a:t>st</a:t>
            </a:r>
            <a:r>
              <a:rPr lang="en-US" altLang="ru-RU" sz="2800" b="1">
                <a:solidFill>
                  <a:srgbClr val="0000FF"/>
                </a:solidFill>
                <a:latin typeface="Arial" charset="0"/>
              </a:rPr>
              <a:t> stage:</a:t>
            </a:r>
            <a:endParaRPr lang="ru-RU" altLang="ru-RU" sz="28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3627438" y="44450"/>
            <a:ext cx="4319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FF0000"/>
                </a:solidFill>
              </a:rPr>
              <a:t>TPC</a:t>
            </a:r>
            <a:r>
              <a:rPr lang="en-US" altLang="ru-RU" sz="2400" b="1"/>
              <a:t>,</a:t>
            </a:r>
            <a:r>
              <a:rPr lang="en-US" altLang="ru-RU" sz="2400" b="1">
                <a:solidFill>
                  <a:srgbClr val="3333FF"/>
                </a:solidFill>
              </a:rPr>
              <a:t> </a:t>
            </a:r>
            <a:r>
              <a:rPr lang="en-US" altLang="ru-RU" sz="2400" b="1">
                <a:solidFill>
                  <a:srgbClr val="0000CC"/>
                </a:solidFill>
              </a:rPr>
              <a:t>TOF, FHCal, FFD, ECal</a:t>
            </a:r>
            <a:endParaRPr lang="ru-RU" altLang="ru-RU" sz="2400" b="1">
              <a:solidFill>
                <a:srgbClr val="0000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8350" y="3860800"/>
            <a:ext cx="576263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endParaRPr lang="ru-RU" sz="13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127" name="TextBox 21"/>
          <p:cNvSpPr txBox="1">
            <a:spLocks noChangeArrowheads="1"/>
          </p:cNvSpPr>
          <p:nvPr/>
        </p:nvSpPr>
        <p:spPr bwMode="auto">
          <a:xfrm>
            <a:off x="8778875" y="6453336"/>
            <a:ext cx="320675" cy="3698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6600"/>
                </a:solidFill>
              </a:rPr>
              <a:t>2</a:t>
            </a:r>
            <a:endParaRPr lang="ru-RU" altLang="ru-RU" sz="1800" dirty="0">
              <a:solidFill>
                <a:srgbClr val="00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0338" y="3716338"/>
            <a:ext cx="287337" cy="28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endParaRPr lang="ru-RU" sz="125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130" name="Picture 221" descr="D:\AleksBag\Семинары&amp;Конференции\Conference_AYSS-2017_XXI_2-6_Oct2017\MPD event display_Kostya-Gertsen_o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932363"/>
            <a:ext cx="2141538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Прямоугольник 3"/>
          <p:cNvSpPr>
            <a:spLocks noChangeArrowheads="1"/>
          </p:cNvSpPr>
          <p:nvPr/>
        </p:nvSpPr>
        <p:spPr bwMode="auto">
          <a:xfrm>
            <a:off x="3132138" y="6518275"/>
            <a:ext cx="2600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/>
              <a:t>Example of the event in MPD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55563" y="4505325"/>
            <a:ext cx="3094037" cy="18002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8038" indent="-8080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Solenoidal Magnet :</a:t>
            </a:r>
            <a:r>
              <a:rPr lang="ru-RU" sz="1600" b="1" dirty="0">
                <a:solidFill>
                  <a:srgbClr val="009900"/>
                </a:solidFill>
                <a:latin typeface="+mn-lt"/>
                <a:cs typeface="+mn-cs"/>
              </a:rPr>
              <a:t> </a:t>
            </a:r>
            <a:r>
              <a:rPr lang="en-US" sz="1600" b="1" dirty="0">
                <a:latin typeface="+mn-lt"/>
                <a:cs typeface="+mn-cs"/>
              </a:rPr>
              <a:t>0.</a:t>
            </a:r>
            <a:r>
              <a:rPr lang="ru-RU" sz="1600" b="1" dirty="0">
                <a:latin typeface="+mn-lt"/>
                <a:cs typeface="+mn-cs"/>
              </a:rPr>
              <a:t>5</a:t>
            </a:r>
            <a:r>
              <a:rPr lang="en-US" sz="1600" b="1" dirty="0">
                <a:latin typeface="+mn-lt"/>
                <a:cs typeface="+mn-cs"/>
              </a:rPr>
              <a:t> T,</a:t>
            </a:r>
          </a:p>
          <a:p>
            <a:pPr marL="808038" indent="-808038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+mn-lt"/>
                <a:cs typeface="+mn-cs"/>
              </a:rPr>
              <a:t>superconductor (</a:t>
            </a:r>
            <a:r>
              <a:rPr lang="en-US" sz="1600" b="1" dirty="0" err="1">
                <a:latin typeface="+mn-lt"/>
                <a:cs typeface="+mn-cs"/>
              </a:rPr>
              <a:t>NbTi</a:t>
            </a:r>
            <a:r>
              <a:rPr lang="en-US" sz="1600" b="1" dirty="0">
                <a:latin typeface="+mn-lt"/>
                <a:cs typeface="+mn-cs"/>
              </a:rPr>
              <a:t>/Cu)</a:t>
            </a:r>
            <a:endParaRPr lang="ru-RU" sz="16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3-D tracking: 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+mn-cs"/>
              </a:rPr>
              <a:t>TPC</a:t>
            </a:r>
            <a:r>
              <a:rPr lang="en-US" sz="1600" b="1" dirty="0">
                <a:latin typeface="+mn-lt"/>
                <a:cs typeface="+mn-cs"/>
              </a:rPr>
              <a:t>, </a:t>
            </a:r>
            <a:r>
              <a:rPr lang="en-US" sz="1600" b="1" dirty="0">
                <a:solidFill>
                  <a:srgbClr val="3333FF"/>
                </a:solidFill>
                <a:latin typeface="+mn-lt"/>
                <a:cs typeface="+mn-cs"/>
              </a:rPr>
              <a:t>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Particle ID:</a:t>
            </a:r>
            <a:r>
              <a:rPr lang="ru-RU" sz="1600" b="1" dirty="0">
                <a:solidFill>
                  <a:srgbClr val="009900"/>
                </a:solidFill>
                <a:latin typeface="+mn-lt"/>
                <a:cs typeface="+mn-cs"/>
              </a:rPr>
              <a:t>  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+mn-cs"/>
              </a:rPr>
              <a:t>TPC</a:t>
            </a:r>
            <a:r>
              <a:rPr lang="ru-RU" sz="1600" b="1" dirty="0">
                <a:latin typeface="+mn-lt"/>
                <a:cs typeface="+mn-cs"/>
              </a:rPr>
              <a:t>, </a:t>
            </a:r>
            <a:r>
              <a:rPr lang="en-US" sz="1600" b="1" dirty="0">
                <a:solidFill>
                  <a:srgbClr val="3333FF"/>
                </a:solidFill>
                <a:latin typeface="+mn-lt"/>
                <a:cs typeface="+mn-cs"/>
              </a:rPr>
              <a:t>TOF</a:t>
            </a:r>
            <a:r>
              <a:rPr lang="en-US" sz="1600" b="1" dirty="0">
                <a:latin typeface="+mn-lt"/>
                <a:cs typeface="+mn-cs"/>
              </a:rPr>
              <a:t>, </a:t>
            </a:r>
            <a:r>
              <a:rPr lang="en-US" sz="1600" b="1" dirty="0">
                <a:solidFill>
                  <a:srgbClr val="3333FF"/>
                </a:solidFill>
                <a:latin typeface="+mn-lt"/>
                <a:cs typeface="+mn-cs"/>
              </a:rPr>
              <a:t>ECAL</a:t>
            </a:r>
            <a:r>
              <a:rPr lang="en-US" sz="1600" b="1" dirty="0">
                <a:latin typeface="+mn-lt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High resolution </a:t>
            </a:r>
            <a:r>
              <a:rPr lang="en-US" sz="1600" b="1" dirty="0" err="1">
                <a:solidFill>
                  <a:srgbClr val="009900"/>
                </a:solidFill>
                <a:latin typeface="+mn-lt"/>
                <a:cs typeface="+mn-cs"/>
              </a:rPr>
              <a:t>vertexing</a:t>
            </a: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: </a:t>
            </a:r>
            <a:r>
              <a:rPr lang="en-US" sz="1600" b="1" dirty="0">
                <a:solidFill>
                  <a:srgbClr val="0000FF"/>
                </a:solidFill>
                <a:latin typeface="+mn-lt"/>
                <a:cs typeface="+mn-cs"/>
              </a:rPr>
              <a:t>IT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9900"/>
                </a:solidFill>
                <a:latin typeface="+mn-lt"/>
                <a:cs typeface="+mn-cs"/>
              </a:rPr>
              <a:t>Fast timing and triggering :</a:t>
            </a:r>
            <a:r>
              <a:rPr lang="en-US" sz="1600" b="1" dirty="0">
                <a:latin typeface="+mn-lt"/>
                <a:cs typeface="+mn-cs"/>
              </a:rPr>
              <a:t> </a:t>
            </a:r>
            <a:r>
              <a:rPr lang="en-US" sz="1600" b="1" dirty="0">
                <a:solidFill>
                  <a:srgbClr val="3333FF"/>
                </a:solidFill>
                <a:latin typeface="+mn-lt"/>
                <a:cs typeface="+mn-cs"/>
              </a:rPr>
              <a:t>FFD</a:t>
            </a:r>
            <a:endParaRPr lang="ru-RU" sz="1600" b="1" dirty="0">
              <a:solidFill>
                <a:srgbClr val="3333FF"/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9900"/>
                </a:solidFill>
                <a:latin typeface="+mn-lt"/>
                <a:cs typeface="+mn-cs"/>
              </a:rPr>
              <a:t>Precise event characterization: </a:t>
            </a:r>
            <a:r>
              <a:rPr lang="en-US" sz="1500" b="1" dirty="0" err="1">
                <a:solidFill>
                  <a:srgbClr val="3333FF"/>
                </a:solidFill>
                <a:latin typeface="+mn-lt"/>
                <a:cs typeface="+mn-cs"/>
              </a:rPr>
              <a:t>FHCal</a:t>
            </a:r>
            <a:endParaRPr lang="en-US" sz="1500" b="1" dirty="0">
              <a:solidFill>
                <a:srgbClr val="3333FF"/>
              </a:solidFill>
              <a:latin typeface="+mn-lt"/>
              <a:cs typeface="+mn-cs"/>
            </a:endParaRPr>
          </a:p>
        </p:txBody>
      </p:sp>
      <p:sp>
        <p:nvSpPr>
          <p:cNvPr id="5133" name="Прямоугольник 22"/>
          <p:cNvSpPr>
            <a:spLocks noChangeArrowheads="1"/>
          </p:cNvSpPr>
          <p:nvPr/>
        </p:nvSpPr>
        <p:spPr bwMode="auto">
          <a:xfrm>
            <a:off x="0" y="646906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http://mpd.jinr.ru</a:t>
            </a:r>
            <a:endParaRPr lang="ru-RU" altLang="ru-RU" sz="180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291138" y="4653136"/>
            <a:ext cx="3808412" cy="1776412"/>
          </a:xfrm>
          <a:prstGeom prst="rect">
            <a:avLst/>
          </a:prstGeom>
          <a:noFill/>
          <a:ln w="15875">
            <a:solidFill>
              <a:srgbClr val="66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requirements: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" dirty="0">
              <a:solidFill>
                <a:srgbClr val="0070C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 resolution: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~ 0.6 mm,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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 ~ 1.2 mm;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track resolution: 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10 mm;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resolution: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p/p ≤ 3% (0.1&lt;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&lt;1GeV/c);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/dx  resolution: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better then 8%;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acceptance of │</a:t>
            </a:r>
            <a:r>
              <a:rPr lang="el-GR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η│</a:t>
            </a:r>
            <a:r>
              <a:rPr lang="el-GR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l-G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l-G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│</a:t>
            </a:r>
            <a:r>
              <a:rPr lang="el-GR" sz="1300" b="1" dirty="0" smtClean="0">
                <a:latin typeface="Times New Roman"/>
                <a:cs typeface="Times New Roman"/>
              </a:rPr>
              <a:t>Δφ</a:t>
            </a:r>
            <a:r>
              <a:rPr lang="el-GR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│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l-GR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1300" dirty="0" smtClean="0">
                <a:latin typeface="Times New Roman"/>
                <a:cs typeface="Times New Roman"/>
              </a:rPr>
              <a:t>π</a:t>
            </a:r>
            <a:endParaRPr lang="el-GR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Max.  multiplicity: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1000 (central collision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Au+Au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at 11 GeV and the event rate about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kHz). </a:t>
            </a:r>
          </a:p>
        </p:txBody>
      </p:sp>
    </p:spTree>
    <p:extLst>
      <p:ext uri="{BB962C8B-B14F-4D97-AF65-F5344CB8AC3E}">
        <p14:creationId xmlns:p14="http://schemas.microsoft.com/office/powerpoint/2010/main" xmlns="" val="1188818089"/>
      </p:ext>
    </p:ext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1500" y="116632"/>
            <a:ext cx="900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564324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TDR TPC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http://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mpd.jinr.ru/wp-content/uploads/2017/05/TDR_TPC_v6_2017.pdf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59915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17097" y="4725144"/>
            <a:ext cx="23685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http://nica.jinr.ru</a:t>
            </a:r>
            <a:r>
              <a:rPr lang="en-US" sz="2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r>
              <a:rPr lang="en-US" sz="2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http://mpd.jinr.ru/</a:t>
            </a:r>
            <a:endParaRPr lang="ru-RU" sz="2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445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</a:rPr>
              <a:t>Зависимость  максимального расстояния неоднородности электрического поля в мм (отличающегося на 0.01% (10</a:t>
            </a:r>
            <a:r>
              <a:rPr lang="ru-RU" sz="1600" baseline="30000" dirty="0" smtClean="0">
                <a:solidFill>
                  <a:srgbClr val="0000FF"/>
                </a:solidFill>
              </a:rPr>
              <a:t>-4</a:t>
            </a:r>
            <a:r>
              <a:rPr lang="ru-RU" sz="1600" dirty="0" smtClean="0">
                <a:solidFill>
                  <a:srgbClr val="0000FF"/>
                </a:solidFill>
              </a:rPr>
              <a:t>) от величины напряженности 140 В</a:t>
            </a:r>
            <a:r>
              <a:rPr lang="en-US" sz="1600" dirty="0" smtClean="0">
                <a:solidFill>
                  <a:srgbClr val="0000FF"/>
                </a:solidFill>
              </a:rPr>
              <a:t>/</a:t>
            </a:r>
            <a:r>
              <a:rPr lang="ru-RU" sz="1600" dirty="0" smtClean="0">
                <a:solidFill>
                  <a:srgbClr val="0000FF"/>
                </a:solidFill>
              </a:rPr>
              <a:t>см), от майларовых лент, шириной </a:t>
            </a:r>
            <a:r>
              <a:rPr lang="ru-RU" dirty="0" smtClean="0">
                <a:solidFill>
                  <a:srgbClr val="00B050"/>
                </a:solidFill>
              </a:rPr>
              <a:t>13</a:t>
            </a:r>
            <a:r>
              <a:rPr lang="ru-RU" dirty="0" smtClean="0">
                <a:solidFill>
                  <a:srgbClr val="0000FF"/>
                </a:solidFill>
              </a:rPr>
              <a:t>,</a:t>
            </a:r>
            <a:r>
              <a:rPr lang="ru-RU" dirty="0" smtClean="0">
                <a:solidFill>
                  <a:srgbClr val="00B050"/>
                </a:solidFill>
              </a:rPr>
              <a:t> </a:t>
            </a:r>
            <a:r>
              <a:rPr lang="ru-RU" dirty="0" smtClean="0">
                <a:solidFill>
                  <a:srgbClr val="C00000"/>
                </a:solidFill>
              </a:rPr>
              <a:t>12</a:t>
            </a:r>
            <a:r>
              <a:rPr lang="ru-RU" sz="1600" dirty="0" smtClean="0">
                <a:solidFill>
                  <a:srgbClr val="0000FF"/>
                </a:solidFill>
              </a:rPr>
              <a:t> и </a:t>
            </a:r>
            <a:r>
              <a:rPr lang="ru-RU" dirty="0" smtClean="0">
                <a:solidFill>
                  <a:srgbClr val="7030A0"/>
                </a:solidFill>
              </a:rPr>
              <a:t>6.5</a:t>
            </a:r>
            <a:r>
              <a:rPr lang="ru-RU" sz="1600" dirty="0" smtClean="0">
                <a:solidFill>
                  <a:srgbClr val="0000FF"/>
                </a:solidFill>
              </a:rPr>
              <a:t> мм, к центру камеры, от разницы поданного напряжения на ближнюю майларовую ленту к </a:t>
            </a:r>
            <a:r>
              <a:rPr lang="en-US" sz="1600" dirty="0" smtClean="0">
                <a:solidFill>
                  <a:srgbClr val="0000FF"/>
                </a:solidFill>
              </a:rPr>
              <a:t>HV-</a:t>
            </a:r>
            <a:r>
              <a:rPr lang="ru-RU" sz="1600" dirty="0" smtClean="0">
                <a:solidFill>
                  <a:srgbClr val="0000FF"/>
                </a:solidFill>
              </a:rPr>
              <a:t>электроду  (от напряжения для эл. напряженности на ленте 140 В</a:t>
            </a:r>
            <a:r>
              <a:rPr lang="en-US" sz="1600" dirty="0" smtClean="0">
                <a:solidFill>
                  <a:srgbClr val="0000FF"/>
                </a:solidFill>
              </a:rPr>
              <a:t>/</a:t>
            </a:r>
            <a:r>
              <a:rPr lang="ru-RU" sz="1600" dirty="0" smtClean="0">
                <a:solidFill>
                  <a:srgbClr val="0000FF"/>
                </a:solidFill>
              </a:rPr>
              <a:t>см)</a:t>
            </a:r>
            <a:endParaRPr lang="ru-RU" sz="1600" dirty="0">
              <a:solidFill>
                <a:srgbClr val="0000FF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80493281"/>
              </p:ext>
            </p:extLst>
          </p:nvPr>
        </p:nvGraphicFramePr>
        <p:xfrm>
          <a:off x="0" y="1052736"/>
          <a:ext cx="9036496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02737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axwell_new-chamber\2D_maylar-inside_bochka_0,1\2D_bochka-0,1_reg0_E3-4_139,986-140,014_0,01_c1_pict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0209" y="1723408"/>
            <a:ext cx="4320480" cy="4396389"/>
          </a:xfrm>
          <a:prstGeom prst="rect">
            <a:avLst/>
          </a:prstGeom>
          <a:noFill/>
        </p:spPr>
      </p:pic>
      <p:pic>
        <p:nvPicPr>
          <p:cNvPr id="3" name="Picture 4" descr="D:\Maxwell_new-chamber\2D_maylar-inside_bochka_0,1\2D_bochka-0,1_reg0_E2-3_139,986-140,014_0,01_c1_pictur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627446"/>
            <a:ext cx="4383384" cy="446585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72000" y="62068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FF"/>
                </a:solidFill>
              </a:rPr>
              <a:t>Посчитанная напряженность электростатического поля с точностью </a:t>
            </a:r>
            <a:r>
              <a:rPr lang="ru-RU" sz="1600" dirty="0" smtClean="0">
                <a:solidFill>
                  <a:srgbClr val="FF33CC"/>
                </a:solidFill>
              </a:rPr>
              <a:t>0.0</a:t>
            </a:r>
            <a:r>
              <a:rPr lang="en-US" sz="1600" dirty="0" smtClean="0">
                <a:solidFill>
                  <a:srgbClr val="FF33CC"/>
                </a:solidFill>
              </a:rPr>
              <a:t>05</a:t>
            </a:r>
            <a:r>
              <a:rPr lang="ru-RU" sz="1600" dirty="0" smtClean="0">
                <a:solidFill>
                  <a:srgbClr val="FF33CC"/>
                </a:solidFill>
              </a:rPr>
              <a:t>% </a:t>
            </a:r>
            <a:r>
              <a:rPr lang="ru-RU" sz="1600" dirty="0" smtClean="0">
                <a:solidFill>
                  <a:srgbClr val="0000FF"/>
                </a:solidFill>
              </a:rPr>
              <a:t>от величины 140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В</a:t>
            </a:r>
            <a:r>
              <a:rPr lang="en-US" sz="1600" dirty="0" smtClean="0">
                <a:solidFill>
                  <a:srgbClr val="0000FF"/>
                </a:solidFill>
              </a:rPr>
              <a:t>/</a:t>
            </a:r>
            <a:r>
              <a:rPr lang="ru-RU" sz="1600" dirty="0" smtClean="0">
                <a:solidFill>
                  <a:srgbClr val="0000FF"/>
                </a:solidFill>
              </a:rPr>
              <a:t>см в Технологическом прототипе при намотке </a:t>
            </a:r>
            <a:r>
              <a:rPr lang="ru-RU" sz="1600" dirty="0" err="1" smtClean="0">
                <a:solidFill>
                  <a:srgbClr val="0000FF"/>
                </a:solidFill>
              </a:rPr>
              <a:t>майларовых</a:t>
            </a:r>
            <a:r>
              <a:rPr lang="ru-RU" sz="1600" dirty="0" smtClean="0">
                <a:solidFill>
                  <a:srgbClr val="0000FF"/>
                </a:solidFill>
              </a:rPr>
              <a:t> лент </a:t>
            </a:r>
            <a:r>
              <a:rPr lang="ru-RU" sz="1600" dirty="0" smtClean="0">
                <a:solidFill>
                  <a:srgbClr val="FF0000"/>
                </a:solidFill>
              </a:rPr>
              <a:t>с высокой точностью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FF"/>
                </a:solidFill>
              </a:rPr>
              <a:t>Посчитанная напряженность электростатического поля с точностью </a:t>
            </a:r>
            <a:r>
              <a:rPr lang="ru-RU" sz="1600" dirty="0" smtClean="0">
                <a:solidFill>
                  <a:srgbClr val="C00000"/>
                </a:solidFill>
              </a:rPr>
              <a:t>0.0</a:t>
            </a:r>
            <a:r>
              <a:rPr lang="en-US" sz="1600" dirty="0" smtClean="0">
                <a:solidFill>
                  <a:srgbClr val="C00000"/>
                </a:solidFill>
              </a:rPr>
              <a:t>1</a:t>
            </a:r>
            <a:r>
              <a:rPr lang="ru-RU" sz="1600" dirty="0" smtClean="0">
                <a:solidFill>
                  <a:srgbClr val="C00000"/>
                </a:solidFill>
              </a:rPr>
              <a:t>%</a:t>
            </a:r>
            <a:r>
              <a:rPr lang="ru-RU" sz="1600" dirty="0" smtClean="0">
                <a:solidFill>
                  <a:srgbClr val="00CC00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от величины 140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>
                <a:solidFill>
                  <a:srgbClr val="0000FF"/>
                </a:solidFill>
              </a:rPr>
              <a:t>В</a:t>
            </a:r>
            <a:r>
              <a:rPr lang="en-US" sz="1600" dirty="0" smtClean="0">
                <a:solidFill>
                  <a:srgbClr val="0000FF"/>
                </a:solidFill>
              </a:rPr>
              <a:t>/</a:t>
            </a:r>
            <a:r>
              <a:rPr lang="ru-RU" sz="1600" dirty="0" smtClean="0">
                <a:solidFill>
                  <a:srgbClr val="0000FF"/>
                </a:solidFill>
              </a:rPr>
              <a:t>см в Технологическом прототипе при намотке </a:t>
            </a:r>
            <a:r>
              <a:rPr lang="ru-RU" sz="1600" dirty="0" err="1" smtClean="0">
                <a:solidFill>
                  <a:srgbClr val="0000FF"/>
                </a:solidFill>
              </a:rPr>
              <a:t>майларовых</a:t>
            </a:r>
            <a:r>
              <a:rPr lang="ru-RU" sz="1600" dirty="0" smtClean="0">
                <a:solidFill>
                  <a:srgbClr val="0000FF"/>
                </a:solidFill>
              </a:rPr>
              <a:t> лент </a:t>
            </a:r>
            <a:r>
              <a:rPr lang="ru-RU" sz="1600" dirty="0" smtClean="0">
                <a:solidFill>
                  <a:srgbClr val="FF0000"/>
                </a:solidFill>
              </a:rPr>
              <a:t>с высокой точностью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6" name="Picture 2" descr="D:\Maxwell_new-chamber\2D_maylar-inside_bochka_0,1\2D_bochka_reg0_E3-4_139,986-140,014_0,01_c1_shkal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636912"/>
            <a:ext cx="1080120" cy="232901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Сравнение напряженности электрического поля внутри камеры при точности 0,01% (10</a:t>
            </a:r>
            <a:r>
              <a:rPr lang="ru-RU" baseline="30000" dirty="0" smtClean="0"/>
              <a:t>-4</a:t>
            </a:r>
            <a:r>
              <a:rPr lang="ru-RU" dirty="0" smtClean="0"/>
              <a:t>) и </a:t>
            </a:r>
          </a:p>
          <a:p>
            <a:pPr algn="ctr"/>
            <a:r>
              <a:rPr lang="ru-RU" dirty="0" smtClean="0"/>
              <a:t>0,005 %  (10</a:t>
            </a:r>
            <a:r>
              <a:rPr lang="ru-RU" baseline="30000" dirty="0" smtClean="0"/>
              <a:t>-4</a:t>
            </a:r>
            <a:r>
              <a:rPr lang="en-US" dirty="0" smtClean="0"/>
              <a:t>/</a:t>
            </a:r>
            <a:r>
              <a:rPr lang="ru-RU" dirty="0" smtClean="0"/>
              <a:t>2) от величины 140 В</a:t>
            </a:r>
            <a:r>
              <a:rPr lang="en-US" dirty="0" smtClean="0"/>
              <a:t>/</a:t>
            </a:r>
            <a:r>
              <a:rPr lang="ru-RU" dirty="0" smtClean="0"/>
              <a:t>см для </a:t>
            </a:r>
            <a:r>
              <a:rPr lang="ru-RU" dirty="0" err="1" smtClean="0"/>
              <a:t>майларовый</a:t>
            </a:r>
            <a:r>
              <a:rPr lang="ru-RU" dirty="0" smtClean="0"/>
              <a:t> лент шириной </a:t>
            </a:r>
            <a:r>
              <a:rPr lang="ru-RU" dirty="0" smtClean="0">
                <a:solidFill>
                  <a:srgbClr val="00B050"/>
                </a:solidFill>
              </a:rPr>
              <a:t>13 мм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185"/>
          <p:cNvSpPr txBox="1">
            <a:spLocks noChangeArrowheads="1"/>
          </p:cNvSpPr>
          <p:nvPr/>
        </p:nvSpPr>
        <p:spPr bwMode="auto">
          <a:xfrm>
            <a:off x="5580112" y="3501008"/>
            <a:ext cx="72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89FA34"/>
                </a:solidFill>
              </a:rPr>
              <a:t>140</a:t>
            </a:r>
            <a:r>
              <a:rPr lang="ru-RU" sz="1200" b="1" dirty="0" smtClean="0">
                <a:solidFill>
                  <a:srgbClr val="89FA34"/>
                </a:solidFill>
              </a:rPr>
              <a:t>,007</a:t>
            </a:r>
            <a:r>
              <a:rPr lang="en-US" sz="1200" b="1" dirty="0" smtClean="0">
                <a:solidFill>
                  <a:srgbClr val="89FA34"/>
                </a:solidFill>
              </a:rPr>
              <a:t> </a:t>
            </a:r>
            <a:endParaRPr lang="ru-RU" sz="1200" b="1" dirty="0">
              <a:solidFill>
                <a:srgbClr val="89FA34"/>
              </a:solidFill>
            </a:endParaRPr>
          </a:p>
        </p:txBody>
      </p:sp>
      <p:sp>
        <p:nvSpPr>
          <p:cNvPr id="9" name="TextBox 185"/>
          <p:cNvSpPr txBox="1">
            <a:spLocks noChangeArrowheads="1"/>
          </p:cNvSpPr>
          <p:nvPr/>
        </p:nvSpPr>
        <p:spPr bwMode="auto">
          <a:xfrm>
            <a:off x="5580112" y="4005064"/>
            <a:ext cx="72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CC99"/>
                </a:solidFill>
              </a:rPr>
              <a:t>1</a:t>
            </a:r>
            <a:r>
              <a:rPr lang="ru-RU" sz="1200" b="1" dirty="0" smtClean="0">
                <a:solidFill>
                  <a:srgbClr val="00CC99"/>
                </a:solidFill>
              </a:rPr>
              <a:t>39,993</a:t>
            </a:r>
            <a:r>
              <a:rPr lang="en-US" sz="1200" b="1" dirty="0" smtClean="0">
                <a:solidFill>
                  <a:srgbClr val="00CC99"/>
                </a:solidFill>
              </a:rPr>
              <a:t> </a:t>
            </a:r>
            <a:endParaRPr lang="ru-RU" sz="1200" b="1" dirty="0">
              <a:solidFill>
                <a:srgbClr val="00CC99"/>
              </a:solidFill>
            </a:endParaRPr>
          </a:p>
        </p:txBody>
      </p:sp>
      <p:sp>
        <p:nvSpPr>
          <p:cNvPr id="10" name="TextBox 185"/>
          <p:cNvSpPr txBox="1">
            <a:spLocks noChangeArrowheads="1"/>
          </p:cNvSpPr>
          <p:nvPr/>
        </p:nvSpPr>
        <p:spPr bwMode="auto">
          <a:xfrm>
            <a:off x="5580112" y="2996952"/>
            <a:ext cx="72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140</a:t>
            </a:r>
            <a:r>
              <a:rPr lang="ru-RU" sz="1200" b="1" dirty="0" smtClean="0">
                <a:solidFill>
                  <a:srgbClr val="FF0000"/>
                </a:solidFill>
              </a:rPr>
              <a:t>,014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85"/>
          <p:cNvSpPr txBox="1">
            <a:spLocks noChangeArrowheads="1"/>
          </p:cNvSpPr>
          <p:nvPr/>
        </p:nvSpPr>
        <p:spPr bwMode="auto">
          <a:xfrm>
            <a:off x="5580112" y="4509120"/>
            <a:ext cx="7200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1</a:t>
            </a:r>
            <a:r>
              <a:rPr lang="ru-RU" sz="1200" b="1" dirty="0" smtClean="0">
                <a:solidFill>
                  <a:srgbClr val="0000FF"/>
                </a:solidFill>
              </a:rPr>
              <a:t>39,986</a:t>
            </a:r>
            <a:r>
              <a:rPr lang="en-US" sz="1200" b="1" dirty="0" smtClean="0">
                <a:solidFill>
                  <a:srgbClr val="0000FF"/>
                </a:solidFill>
              </a:rPr>
              <a:t> </a:t>
            </a: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93296"/>
            <a:ext cx="886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BA02EC"/>
                </a:solidFill>
              </a:rPr>
              <a:t>Для ленты шириной </a:t>
            </a:r>
            <a:r>
              <a:rPr lang="ru-RU" dirty="0" smtClean="0">
                <a:solidFill>
                  <a:srgbClr val="00B050"/>
                </a:solidFill>
              </a:rPr>
              <a:t>13 мм </a:t>
            </a:r>
            <a:r>
              <a:rPr lang="en-US" dirty="0" smtClean="0">
                <a:solidFill>
                  <a:srgbClr val="BA02EC"/>
                </a:solidFill>
              </a:rPr>
              <a:t>max</a:t>
            </a:r>
            <a:r>
              <a:rPr lang="ru-RU" dirty="0" smtClean="0">
                <a:solidFill>
                  <a:srgbClr val="BA02EC"/>
                </a:solidFill>
              </a:rPr>
              <a:t>.</a:t>
            </a:r>
            <a:r>
              <a:rPr lang="en-US" dirty="0" smtClean="0">
                <a:solidFill>
                  <a:srgbClr val="BA02EC"/>
                </a:solidFill>
              </a:rPr>
              <a:t> </a:t>
            </a:r>
            <a:r>
              <a:rPr lang="ru-RU" dirty="0" smtClean="0">
                <a:solidFill>
                  <a:srgbClr val="BA02EC"/>
                </a:solidFill>
              </a:rPr>
              <a:t>неоднородность электрического поля к центру камеры </a:t>
            </a:r>
          </a:p>
          <a:p>
            <a:r>
              <a:rPr lang="ru-RU" dirty="0" smtClean="0">
                <a:solidFill>
                  <a:srgbClr val="BA02EC"/>
                </a:solidFill>
              </a:rPr>
              <a:t>для </a:t>
            </a:r>
            <a:r>
              <a:rPr lang="en-US" dirty="0" smtClean="0">
                <a:solidFill>
                  <a:srgbClr val="BA02EC"/>
                </a:solidFill>
              </a:rPr>
              <a:t> </a:t>
            </a:r>
            <a:r>
              <a:rPr lang="ru-RU" dirty="0" smtClean="0">
                <a:solidFill>
                  <a:srgbClr val="BA02EC"/>
                </a:solidFill>
              </a:rPr>
              <a:t>0,01% - 24,3 мм, </a:t>
            </a:r>
            <a:r>
              <a:rPr lang="en-US" dirty="0" smtClean="0">
                <a:solidFill>
                  <a:srgbClr val="BA02EC"/>
                </a:solidFill>
              </a:rPr>
              <a:t>  </a:t>
            </a:r>
            <a:r>
              <a:rPr lang="ru-RU" dirty="0" smtClean="0">
                <a:solidFill>
                  <a:srgbClr val="BA02EC"/>
                </a:solidFill>
              </a:rPr>
              <a:t>для 0,05% - 19,6 мм, </a:t>
            </a:r>
            <a:r>
              <a:rPr lang="en-US" dirty="0" smtClean="0">
                <a:solidFill>
                  <a:srgbClr val="BA02EC"/>
                </a:solidFill>
              </a:rPr>
              <a:t>  </a:t>
            </a:r>
            <a:r>
              <a:rPr lang="ru-RU" dirty="0" smtClean="0">
                <a:solidFill>
                  <a:srgbClr val="BA02EC"/>
                </a:solidFill>
              </a:rPr>
              <a:t>для 0,10% - 18,1 мм.</a:t>
            </a:r>
          </a:p>
        </p:txBody>
      </p:sp>
    </p:spTree>
    <p:extLst>
      <p:ext uri="{BB962C8B-B14F-4D97-AF65-F5344CB8AC3E}">
        <p14:creationId xmlns:p14="http://schemas.microsoft.com/office/powerpoint/2010/main" xmlns="" val="1213233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leks\NICA-MPD\TPC-MPD\Photo_Цилиндры&amp;фланцы_24082023\IMG_20230824_191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289516" cy="58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Aleks\NICA-MPD\TPC-MPD\Photo_Цилиндры&amp;фланцы_24082023\IMG_20230824_19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8713"/>
            <a:ext cx="3312369" cy="588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01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:\AleksBag\NICA-MPD\TPC-MPD\TPC_ChepurnovV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075" y="454025"/>
            <a:ext cx="36163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  <a:latin typeface="Arial" charset="0"/>
              </a:rPr>
              <a:t>Время-проекционная камера (</a:t>
            </a:r>
            <a:r>
              <a:rPr lang="en-US" altLang="ru-RU" sz="2000" b="1">
                <a:solidFill>
                  <a:srgbClr val="3333FF"/>
                </a:solidFill>
                <a:latin typeface="Arial" charset="0"/>
              </a:rPr>
              <a:t>Time-Projection Chamber </a:t>
            </a:r>
            <a:r>
              <a:rPr lang="ru-RU" altLang="ru-RU" sz="2000" b="1">
                <a:solidFill>
                  <a:srgbClr val="3333FF"/>
                </a:solidFill>
                <a:latin typeface="Arial" charset="0"/>
              </a:rPr>
              <a:t>- </a:t>
            </a:r>
            <a:r>
              <a:rPr lang="en-US" altLang="ru-RU" sz="2000" b="1">
                <a:solidFill>
                  <a:srgbClr val="3333FF"/>
                </a:solidFill>
                <a:latin typeface="Arial" charset="0"/>
              </a:rPr>
              <a:t>TPC)</a:t>
            </a:r>
            <a:endParaRPr lang="ru-RU" altLang="ru-RU" sz="2000" b="1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6148" name="TextBox 14"/>
          <p:cNvSpPr txBox="1">
            <a:spLocks noChangeArrowheads="1"/>
          </p:cNvSpPr>
          <p:nvPr/>
        </p:nvSpPr>
        <p:spPr bwMode="auto">
          <a:xfrm>
            <a:off x="3286125" y="1071563"/>
            <a:ext cx="357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6149" name="Picture 2" descr="D:\AleksBag\Семинары&amp;Конференции\Конференция_ОМУС-XVIII_фев2014\signaly_na_pad-plane_ALI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5925" y="347663"/>
            <a:ext cx="17303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5288"/>
            <a:ext cx="266382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1"/>
          <p:cNvSpPr txBox="1">
            <a:spLocks noChangeArrowheads="1"/>
          </p:cNvSpPr>
          <p:nvPr/>
        </p:nvSpPr>
        <p:spPr bwMode="auto">
          <a:xfrm>
            <a:off x="2786050" y="5812713"/>
            <a:ext cx="27146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en-US" alt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structure with terminal screen cooling system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service wheel</a:t>
            </a:r>
            <a:endParaRPr lang="ru-RU" altLang="ru-RU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TextBox 21"/>
          <p:cNvSpPr txBox="1">
            <a:spLocks noChangeArrowheads="1"/>
          </p:cNvSpPr>
          <p:nvPr/>
        </p:nvSpPr>
        <p:spPr bwMode="auto">
          <a:xfrm>
            <a:off x="8788400" y="6469063"/>
            <a:ext cx="320675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>
                <a:solidFill>
                  <a:srgbClr val="006600"/>
                </a:solidFill>
              </a:rPr>
              <a:t>3</a:t>
            </a:r>
            <a:endParaRPr lang="ru-RU" altLang="ru-RU" sz="1800" dirty="0">
              <a:solidFill>
                <a:srgbClr val="006600"/>
              </a:solidFill>
            </a:endParaRPr>
          </a:p>
        </p:txBody>
      </p:sp>
      <p:pic>
        <p:nvPicPr>
          <p:cNvPr id="615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9425" y="3173413"/>
            <a:ext cx="322897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Box 3"/>
          <p:cNvSpPr txBox="1">
            <a:spLocks noChangeArrowheads="1"/>
          </p:cNvSpPr>
          <p:nvPr/>
        </p:nvSpPr>
        <p:spPr bwMode="auto">
          <a:xfrm>
            <a:off x="7938" y="1887538"/>
            <a:ext cx="1330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/>
              <a:t>From TPC ALICE</a:t>
            </a:r>
            <a:endParaRPr lang="ru-RU" altLang="ru-RU" sz="1400"/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6300788" y="2041525"/>
            <a:ext cx="465137" cy="1603375"/>
          </a:xfrm>
          <a:prstGeom prst="straightConnector1">
            <a:avLst/>
          </a:prstGeom>
          <a:ln w="12700">
            <a:solidFill>
              <a:srgbClr val="ED9B4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156325" y="2144713"/>
            <a:ext cx="71438" cy="3465512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7" name="Picture 2" descr="D:\AleksBag\NICA-MPD\TPC-MPD\TPC desing_201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990725"/>
            <a:ext cx="31908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2843213" y="1795463"/>
            <a:ext cx="288925" cy="769937"/>
          </a:xfrm>
          <a:prstGeom prst="straightConnector1">
            <a:avLst/>
          </a:prstGeom>
          <a:ln w="12700">
            <a:solidFill>
              <a:srgbClr val="0074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4572000" y="1471613"/>
            <a:ext cx="1406525" cy="157162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631" y="4056063"/>
            <a:ext cx="1952625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Box 15"/>
          <p:cNvSpPr txBox="1">
            <a:spLocks noChangeArrowheads="1"/>
          </p:cNvSpPr>
          <p:nvPr/>
        </p:nvSpPr>
        <p:spPr bwMode="auto">
          <a:xfrm>
            <a:off x="2570156" y="4116388"/>
            <a:ext cx="10731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imes New Roman" pitchFamily="18" charset="0"/>
                <a:cs typeface="Times New Roman" pitchFamily="18" charset="0"/>
              </a:rPr>
              <a:t>TPC</a:t>
            </a:r>
            <a:r>
              <a:rPr lang="ru-RU" alt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300" dirty="0">
                <a:latin typeface="Times New Roman" pitchFamily="18" charset="0"/>
                <a:cs typeface="Times New Roman" pitchFamily="18" charset="0"/>
              </a:rPr>
              <a:t>outer terminal screen cooling system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>
                <a:latin typeface="Times New Roman" pitchFamily="18" charset="0"/>
                <a:cs typeface="Times New Roman" pitchFamily="18" charset="0"/>
              </a:rPr>
              <a:t>service wheel </a:t>
            </a:r>
            <a:endParaRPr lang="en-US" alt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3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1300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SSW)</a:t>
            </a:r>
            <a:endParaRPr lang="ru-RU" altLang="ru-RU" sz="1300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3211506" y="4471988"/>
            <a:ext cx="287337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3214678" y="5480050"/>
            <a:ext cx="1000132" cy="163528"/>
          </a:xfrm>
          <a:prstGeom prst="straightConnector1">
            <a:avLst/>
          </a:prstGeom>
          <a:ln w="1905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88125" y="2770188"/>
            <a:ext cx="936625" cy="2674937"/>
          </a:xfrm>
          <a:prstGeom prst="straightConnector1">
            <a:avLst/>
          </a:prstGeom>
          <a:ln w="127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7451725" y="2403475"/>
            <a:ext cx="225425" cy="138588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6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2403475"/>
            <a:ext cx="15859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686300" y="1628775"/>
            <a:ext cx="528638" cy="774700"/>
          </a:xfrm>
          <a:prstGeom prst="straightConnector1">
            <a:avLst/>
          </a:prstGeom>
          <a:ln w="12700">
            <a:solidFill>
              <a:srgbClr val="C33B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71" name="TextBox 6"/>
          <p:cNvSpPr txBox="1">
            <a:spLocks noChangeArrowheads="1"/>
          </p:cNvSpPr>
          <p:nvPr/>
        </p:nvSpPr>
        <p:spPr bwMode="auto">
          <a:xfrm>
            <a:off x="112713" y="3508375"/>
            <a:ext cx="1073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ROC view</a:t>
            </a:r>
            <a:endParaRPr lang="ru-RU" altLang="ru-RU" sz="1800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817563" y="2662238"/>
            <a:ext cx="2057400" cy="180975"/>
          </a:xfrm>
          <a:prstGeom prst="straightConnector1">
            <a:avLst/>
          </a:prstGeom>
          <a:ln w="12700">
            <a:solidFill>
              <a:srgbClr val="C33B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817563" y="1795463"/>
            <a:ext cx="2209800" cy="866775"/>
          </a:xfrm>
          <a:prstGeom prst="straightConnector1">
            <a:avLst/>
          </a:prstGeom>
          <a:ln w="12700">
            <a:solidFill>
              <a:srgbClr val="C33B0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0038968"/>
              </p:ext>
            </p:extLst>
          </p:nvPr>
        </p:nvGraphicFramePr>
        <p:xfrm>
          <a:off x="62168" y="4357694"/>
          <a:ext cx="2366692" cy="2103120"/>
        </p:xfrm>
        <a:graphic>
          <a:graphicData uri="http://schemas.openxmlformats.org/drawingml/2006/table">
            <a:tbl>
              <a:tblPr/>
              <a:tblGrid>
                <a:gridCol w="1397963"/>
                <a:gridCol w="968729"/>
              </a:tblGrid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Параметр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TPC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400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радиус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радиус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см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Внешний радиус дрейфового объема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см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радиус дрейфового объема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см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Скорость дрейфа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5,45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1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Время дрейфа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~ 31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77" marR="4907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1788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8" y="4221163"/>
            <a:ext cx="273367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-15875"/>
            <a:ext cx="91440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Система</a:t>
            </a: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оснастки для сборки крупных узлов </a:t>
            </a: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   </a:t>
            </a:r>
            <a:endParaRPr lang="ru-RU" altLang="ru-RU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TextBox 15"/>
          <p:cNvSpPr txBox="1">
            <a:spLocks noChangeArrowheads="1"/>
          </p:cNvSpPr>
          <p:nvPr/>
        </p:nvSpPr>
        <p:spPr bwMode="auto">
          <a:xfrm>
            <a:off x="5940425" y="6140450"/>
            <a:ext cx="3222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Сделано в г. Брянске,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Россия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Рисунок 19" descr="IMG_20170424_102611_BURST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4071938"/>
            <a:ext cx="269557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16" descr="IMG_576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404813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8" descr="IMG_576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3025" y="404813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-19050" y="4005263"/>
            <a:ext cx="22590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Торцевой фланец </a:t>
            </a:r>
            <a:r>
              <a:rPr lang="en-US" alt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>
            <a:stCxn id="18440" idx="2"/>
          </p:cNvCxnSpPr>
          <p:nvPr/>
        </p:nvCxnSpPr>
        <p:spPr>
          <a:xfrm flipH="1">
            <a:off x="395288" y="4294188"/>
            <a:ext cx="715962" cy="6477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2" name="TextBox 40"/>
          <p:cNvSpPr txBox="1">
            <a:spLocks noChangeArrowheads="1"/>
          </p:cNvSpPr>
          <p:nvPr/>
        </p:nvSpPr>
        <p:spPr bwMode="auto">
          <a:xfrm>
            <a:off x="1168400" y="6227763"/>
            <a:ext cx="14287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Центральный </a:t>
            </a:r>
          </a:p>
          <a:p>
            <a:pPr algn="ctr">
              <a:lnSpc>
                <a:spcPct val="80000"/>
              </a:lnSpc>
            </a:pPr>
            <a:r>
              <a:rPr lang="en-US" altLang="ru-RU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HV-</a:t>
            </a:r>
            <a:r>
              <a:rPr lang="ru-RU" altLang="ru-RU" sz="1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электрод</a:t>
            </a:r>
          </a:p>
        </p:txBody>
      </p:sp>
      <p:cxnSp>
        <p:nvCxnSpPr>
          <p:cNvPr id="42" name="Прямая соединительная линия 41"/>
          <p:cNvCxnSpPr>
            <a:endCxn id="18442" idx="0"/>
          </p:cNvCxnSpPr>
          <p:nvPr/>
        </p:nvCxnSpPr>
        <p:spPr>
          <a:xfrm>
            <a:off x="1476375" y="5805488"/>
            <a:ext cx="406400" cy="42227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4" name="Рисунок 48" descr="P529496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63" y="3457575"/>
            <a:ext cx="351472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5" name="TextBox 2061"/>
          <p:cNvSpPr txBox="1">
            <a:spLocks noChangeArrowheads="1"/>
          </p:cNvSpPr>
          <p:nvPr/>
        </p:nvSpPr>
        <p:spPr bwMode="auto">
          <a:xfrm>
            <a:off x="2627313" y="6116638"/>
            <a:ext cx="3219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Система для сборки </a:t>
            </a: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в чистой </a:t>
            </a:r>
          </a:p>
          <a:p>
            <a:r>
              <a:rPr lang="ru-RU" altLang="ru-RU" sz="1600">
                <a:latin typeface="Times New Roman" pitchFamily="18" charset="0"/>
                <a:cs typeface="Times New Roman" pitchFamily="18" charset="0"/>
              </a:rPr>
              <a:t>комнате корп. 217 ЛФВЭ ОИЯИ</a:t>
            </a:r>
          </a:p>
        </p:txBody>
      </p:sp>
      <p:pic>
        <p:nvPicPr>
          <p:cNvPr id="184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0975" y="406400"/>
            <a:ext cx="371792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Box 21"/>
          <p:cNvSpPr txBox="1">
            <a:spLocks noChangeArrowheads="1"/>
          </p:cNvSpPr>
          <p:nvPr/>
        </p:nvSpPr>
        <p:spPr bwMode="auto">
          <a:xfrm>
            <a:off x="8716963" y="6453187"/>
            <a:ext cx="360362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6600"/>
                </a:solidFill>
              </a:rPr>
              <a:t> </a:t>
            </a:r>
            <a:r>
              <a:rPr lang="en-US" altLang="ru-RU" dirty="0" smtClean="0">
                <a:solidFill>
                  <a:srgbClr val="006600"/>
                </a:solidFill>
              </a:rPr>
              <a:t>4</a:t>
            </a:r>
            <a:endParaRPr lang="ru-RU" altLang="ru-RU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8274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2419" y="-4188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Процедура сборки внешних оболочек </a:t>
            </a:r>
            <a:r>
              <a:rPr lang="en-US" alt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9" name="Picture 220" descr="D:\AleksBag\Семинары&amp;Конференции\Conference_AYSS-2017_XXI_2-6_Oct2017\C3 &amp; C4 on troll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564904"/>
            <a:ext cx="2293945" cy="230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29" descr="D:\AleksBag\Семинары&amp;Конференции\Conference_AYSS-2017_XXI_2-6_Oct2017\C4 outside 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5539" y="2959527"/>
            <a:ext cx="2499345" cy="198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4" descr="D:\AleksBag\Семинары&amp;Конференции\Conference_AYSS-2017_XXI_2-6_Oct2017\C3 on assembling too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4664"/>
            <a:ext cx="27363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35" descr="D:\AleksBag\Семинары&amp;Конференции\Conference_AYSS-2017_XXI_2-6_Oct2017\C4 on trolley_ob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19" y="3140968"/>
            <a:ext cx="1967293" cy="195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236" descr="D:\AleksBag\Семинары&amp;Конференции\Conference_AYSS-2017_XXI_2-6_Oct2017\C3 toolling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50" y="476673"/>
            <a:ext cx="2994935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Прямоугольник 9"/>
          <p:cNvSpPr>
            <a:spLocks noChangeArrowheads="1"/>
          </p:cNvSpPr>
          <p:nvPr/>
        </p:nvSpPr>
        <p:spPr bwMode="auto">
          <a:xfrm>
            <a:off x="500260" y="6485334"/>
            <a:ext cx="810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dirty="0"/>
              <a:t>Последовательные шаги сборки внешних (больших) цилиндров </a:t>
            </a:r>
            <a:r>
              <a:rPr lang="en-US" altLang="ru-RU" sz="2000" dirty="0"/>
              <a:t>C3 </a:t>
            </a:r>
            <a:r>
              <a:rPr lang="ru-RU" altLang="ru-RU" sz="2000" dirty="0"/>
              <a:t>и </a:t>
            </a:r>
            <a:r>
              <a:rPr lang="en-US" altLang="ru-RU" sz="2000" dirty="0"/>
              <a:t>C4</a:t>
            </a:r>
          </a:p>
        </p:txBody>
      </p:sp>
      <p:sp>
        <p:nvSpPr>
          <p:cNvPr id="19465" name="TextBox 10"/>
          <p:cNvSpPr txBox="1">
            <a:spLocks noChangeArrowheads="1"/>
          </p:cNvSpPr>
          <p:nvPr/>
        </p:nvSpPr>
        <p:spPr bwMode="auto">
          <a:xfrm>
            <a:off x="99399" y="5177247"/>
            <a:ext cx="12314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7030A0"/>
                </a:solidFill>
              </a:rPr>
              <a:t>Цилиндр </a:t>
            </a:r>
            <a:r>
              <a:rPr lang="en-US" altLang="ru-RU" sz="1600" dirty="0">
                <a:solidFill>
                  <a:srgbClr val="7030A0"/>
                </a:solidFill>
              </a:rPr>
              <a:t>C</a:t>
            </a:r>
            <a:r>
              <a:rPr lang="ru-RU" altLang="ru-RU" sz="16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3236913" y="332656"/>
            <a:ext cx="12314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dirty="0" smtClean="0">
                <a:solidFill>
                  <a:srgbClr val="C00000"/>
                </a:solidFill>
              </a:rPr>
              <a:t>Цилиндр </a:t>
            </a:r>
            <a:r>
              <a:rPr lang="en-US" altLang="ru-RU" sz="1600" dirty="0">
                <a:solidFill>
                  <a:srgbClr val="C00000"/>
                </a:solidFill>
              </a:rPr>
              <a:t>C3</a:t>
            </a:r>
            <a:endParaRPr lang="ru-RU" altLang="ru-RU" sz="1600" dirty="0">
              <a:solidFill>
                <a:srgbClr val="C00000"/>
              </a:solidFill>
            </a:endParaRPr>
          </a:p>
        </p:txBody>
      </p:sp>
      <p:sp>
        <p:nvSpPr>
          <p:cNvPr id="19468" name="TextBox 21"/>
          <p:cNvSpPr txBox="1">
            <a:spLocks noChangeArrowheads="1"/>
          </p:cNvSpPr>
          <p:nvPr/>
        </p:nvSpPr>
        <p:spPr bwMode="auto">
          <a:xfrm>
            <a:off x="8741792" y="6453188"/>
            <a:ext cx="366712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6600"/>
                </a:solidFill>
              </a:rPr>
              <a:t> </a:t>
            </a:r>
            <a:r>
              <a:rPr lang="en-US" altLang="ru-RU" dirty="0" smtClean="0">
                <a:solidFill>
                  <a:srgbClr val="006600"/>
                </a:solidFill>
              </a:rPr>
              <a:t>5</a:t>
            </a:r>
            <a:endParaRPr lang="ru-RU" altLang="ru-RU" dirty="0">
              <a:solidFill>
                <a:srgbClr val="006600"/>
              </a:solidFill>
            </a:endParaRPr>
          </a:p>
        </p:txBody>
      </p:sp>
      <p:pic>
        <p:nvPicPr>
          <p:cNvPr id="13" name="Picture 2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932" y="453368"/>
            <a:ext cx="2774831" cy="2081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107949" y="501933"/>
            <a:ext cx="466584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C3</a:t>
            </a:r>
            <a:r>
              <a:rPr lang="en-US" b="1" dirty="0"/>
              <a:t> </a:t>
            </a:r>
            <a:endParaRPr lang="ru-RU" dirty="0"/>
          </a:p>
        </p:txBody>
      </p:sp>
      <p:pic>
        <p:nvPicPr>
          <p:cNvPr id="15" name="Picture 22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654" y="4694851"/>
            <a:ext cx="1650531" cy="17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4" descr="IMG_6305-03-02-20-04-31 ок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7112"/>
            <a:ext cx="156572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Aleks\NICA-MPD\TPC-MPD\C3+C4 cilinders in 217build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3347" y="4861184"/>
            <a:ext cx="1454171" cy="171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5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0" y="63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Процедура сборки внутренних оболочек </a:t>
            </a:r>
            <a:r>
              <a:rPr lang="en-US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r>
              <a:rPr lang="ru-RU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торцевых фланцев с центральным </a:t>
            </a:r>
            <a:r>
              <a:rPr lang="en-US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HV-</a:t>
            </a:r>
            <a:r>
              <a:rPr lang="ru-RU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электродом и окончательная сборка всех цилиндров с данными компонентами </a:t>
            </a:r>
            <a:r>
              <a:rPr lang="en-US" altLang="ru-RU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  <a:endParaRPr lang="ru-RU" altLang="ru-RU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920750"/>
            <a:ext cx="2376488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223" descr="D:\AleksBag\Семинары&amp;Конференции\Conference_AYSS-2017_XXI_2-6_Oct2017\C1 toolling and trol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463" y="920750"/>
            <a:ext cx="21526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24" descr="D:\AleksBag\Семинары&amp;Конференции\Conference_AYSS-2017_XXI_2-6_Oct2017\HV electrode and two flange on C1&amp;C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3113" y="942975"/>
            <a:ext cx="1982787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31" descr="D:\AleksBag\Семинары&amp;Конференции\Conference_AYSS-2017_XXI_2-6_Oct2017\C1 &amp; C2 on troll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0" y="849313"/>
            <a:ext cx="24622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1154113" y="2451100"/>
            <a:ext cx="11287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1600">
                <a:solidFill>
                  <a:srgbClr val="0000FF"/>
                </a:solidFill>
              </a:rPr>
              <a:t>Cylinder</a:t>
            </a:r>
            <a:r>
              <a:rPr lang="ru-RU" altLang="ru-RU" sz="1600">
                <a:solidFill>
                  <a:srgbClr val="0000FF"/>
                </a:solidFill>
              </a:rPr>
              <a:t> </a:t>
            </a:r>
            <a:r>
              <a:rPr lang="en-US" altLang="ru-RU" sz="1600">
                <a:solidFill>
                  <a:srgbClr val="0000FF"/>
                </a:solidFill>
              </a:rPr>
              <a:t>C1</a:t>
            </a:r>
            <a:endParaRPr lang="ru-RU" altLang="ru-RU" sz="1600">
              <a:solidFill>
                <a:srgbClr val="0000FF"/>
              </a:solidFill>
            </a:endParaRPr>
          </a:p>
        </p:txBody>
      </p:sp>
      <p:pic>
        <p:nvPicPr>
          <p:cNvPr id="2048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4988" y="2843510"/>
            <a:ext cx="2220912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6954" y="2786058"/>
            <a:ext cx="215106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25" descr="D:\AleksBag\Семинары&amp;Конференции\Conference_AYSS-2017_XXI_2-6_Oct2017\HV electrode and two flange in centre on C1&amp;C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3" y="2924175"/>
            <a:ext cx="22399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232" descr="D:\AleksBag\Семинары&amp;Конференции\Conference_AYSS-2017_XXI_2-6_Oct2017\HV electrod &amp; girder of field ca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16162" y="3009900"/>
            <a:ext cx="2255838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2" name="Прямоугольник 1"/>
          <p:cNvSpPr>
            <a:spLocks noChangeArrowheads="1"/>
          </p:cNvSpPr>
          <p:nvPr/>
        </p:nvSpPr>
        <p:spPr bwMode="auto">
          <a:xfrm>
            <a:off x="4067175" y="2565400"/>
            <a:ext cx="125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solidFill>
                  <a:srgbClr val="007400"/>
                </a:solidFill>
              </a:rPr>
              <a:t>Cylinder C2</a:t>
            </a:r>
          </a:p>
        </p:txBody>
      </p:sp>
      <p:pic>
        <p:nvPicPr>
          <p:cNvPr id="2049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563" y="5219700"/>
            <a:ext cx="2198687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TextBox 21"/>
          <p:cNvSpPr txBox="1">
            <a:spLocks noChangeArrowheads="1"/>
          </p:cNvSpPr>
          <p:nvPr/>
        </p:nvSpPr>
        <p:spPr bwMode="auto">
          <a:xfrm>
            <a:off x="61913" y="6393068"/>
            <a:ext cx="395733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006600"/>
                </a:solidFill>
              </a:rPr>
              <a:t> </a:t>
            </a:r>
            <a:r>
              <a:rPr lang="en-US" altLang="ru-RU" dirty="0" smtClean="0">
                <a:solidFill>
                  <a:srgbClr val="006600"/>
                </a:solidFill>
              </a:rPr>
              <a:t>6</a:t>
            </a:r>
            <a:endParaRPr lang="ru-RU" altLang="ru-RU" dirty="0">
              <a:solidFill>
                <a:srgbClr val="0066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5083531"/>
            <a:ext cx="3028478" cy="170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Aleksey\NICA-MPD\TPC-MPD\Photo_Цилиндры&amp;фланцы_24082023\IMG_20230824_190739_obr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255402" y="5057870"/>
            <a:ext cx="2745358" cy="174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915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73063" y="0"/>
            <a:ext cx="8305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9" descr="D:\AleksBag\NICA-MPD\TPC-MPD\Manipulator for ROC_Top chamber_o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" y="827088"/>
            <a:ext cx="31908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838" y="476250"/>
            <a:ext cx="3370262" cy="319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400"/>
                </a:solidFill>
                <a:latin typeface="+mn-lt"/>
                <a:cs typeface="+mn-cs"/>
              </a:rPr>
              <a:t>Установка верхней </a:t>
            </a:r>
            <a:r>
              <a:rPr lang="en-US" b="1" dirty="0">
                <a:solidFill>
                  <a:srgbClr val="007400"/>
                </a:solidFill>
                <a:latin typeface="+mn-lt"/>
                <a:cs typeface="+mn-cs"/>
              </a:rPr>
              <a:t>ROC </a:t>
            </a:r>
            <a:r>
              <a:rPr lang="ru-RU" b="1" dirty="0">
                <a:solidFill>
                  <a:srgbClr val="007400"/>
                </a:solidFill>
                <a:latin typeface="+mn-lt"/>
                <a:cs typeface="+mn-cs"/>
              </a:rPr>
              <a:t>камеры</a:t>
            </a:r>
          </a:p>
        </p:txBody>
      </p:sp>
      <p:sp>
        <p:nvSpPr>
          <p:cNvPr id="21510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26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Транспортная платформа и манипулятор для установки </a:t>
            </a:r>
            <a:r>
              <a:rPr lang="en-US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ROC </a:t>
            </a:r>
            <a:r>
              <a:rPr lang="ru-RU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камер внутрь </a:t>
            </a:r>
            <a:r>
              <a:rPr lang="en-US" altLang="ru-RU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TPC</a:t>
            </a:r>
          </a:p>
        </p:txBody>
      </p:sp>
      <p:pic>
        <p:nvPicPr>
          <p:cNvPr id="21511" name="Picture 2" descr="D:\AleksBag\NICA-MPD\TPC-MPD\Manipulator_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4259"/>
            <a:ext cx="3087687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Прямоугольник 22"/>
          <p:cNvSpPr>
            <a:spLocks noChangeArrowheads="1"/>
          </p:cNvSpPr>
          <p:nvPr/>
        </p:nvSpPr>
        <p:spPr bwMode="auto">
          <a:xfrm>
            <a:off x="467544" y="6516688"/>
            <a:ext cx="604867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cs typeface="Times New Roman" pitchFamily="18" charset="0"/>
              </a:rPr>
              <a:t>Доставили </a:t>
            </a:r>
            <a:r>
              <a:rPr lang="ru-RU" altLang="ru-RU" sz="1800" b="1" dirty="0">
                <a:cs typeface="Times New Roman" pitchFamily="18" charset="0"/>
              </a:rPr>
              <a:t>в ЛФВЭ ОИЯИ </a:t>
            </a:r>
            <a:r>
              <a:rPr lang="ru-RU" altLang="ru-RU" sz="1800" b="1" dirty="0" smtClean="0">
                <a:cs typeface="Times New Roman" pitchFamily="18" charset="0"/>
              </a:rPr>
              <a:t>и</a:t>
            </a:r>
            <a:r>
              <a:rPr lang="en-US" altLang="ru-RU" sz="1800" b="1" dirty="0" smtClean="0">
                <a:cs typeface="Times New Roman" pitchFamily="18" charset="0"/>
              </a:rPr>
              <a:t> </a:t>
            </a:r>
            <a:r>
              <a:rPr lang="ru-RU" altLang="ru-RU" sz="1800" b="1" dirty="0" smtClean="0">
                <a:cs typeface="Times New Roman" pitchFamily="18" charset="0"/>
              </a:rPr>
              <a:t>затем сделали </a:t>
            </a:r>
            <a:r>
              <a:rPr lang="ru-RU" altLang="ru-RU" sz="1800" b="1" dirty="0">
                <a:cs typeface="Times New Roman" pitchFamily="18" charset="0"/>
              </a:rPr>
              <a:t>полный монтаж</a:t>
            </a:r>
            <a:endParaRPr lang="ru-RU" altLang="ru-RU" sz="1800" b="1" dirty="0"/>
          </a:p>
        </p:txBody>
      </p:sp>
      <p:pic>
        <p:nvPicPr>
          <p:cNvPr id="21513" name="Picture 237" descr="D:\AleksBag\Pho\Olympus_\01082018_in BMatN\P1010083_ob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76661"/>
            <a:ext cx="2376835" cy="210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3132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1850" y="692150"/>
            <a:ext cx="3000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644900"/>
            <a:ext cx="34575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17" name="Прямая со стрелкой 28"/>
          <p:cNvCxnSpPr>
            <a:cxnSpLocks noChangeShapeType="1"/>
          </p:cNvCxnSpPr>
          <p:nvPr/>
        </p:nvCxnSpPr>
        <p:spPr bwMode="auto">
          <a:xfrm flipV="1">
            <a:off x="2987824" y="4941094"/>
            <a:ext cx="384026" cy="5761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18" name="Прямая со стрелкой 28"/>
          <p:cNvCxnSpPr>
            <a:cxnSpLocks noChangeShapeType="1"/>
          </p:cNvCxnSpPr>
          <p:nvPr/>
        </p:nvCxnSpPr>
        <p:spPr bwMode="auto">
          <a:xfrm flipV="1">
            <a:off x="2915816" y="1816894"/>
            <a:ext cx="1224136" cy="3484314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519" name="Прямая со стрелкой 28"/>
          <p:cNvCxnSpPr>
            <a:cxnSpLocks noChangeShapeType="1"/>
          </p:cNvCxnSpPr>
          <p:nvPr/>
        </p:nvCxnSpPr>
        <p:spPr bwMode="auto">
          <a:xfrm>
            <a:off x="5940425" y="5157788"/>
            <a:ext cx="728663" cy="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520" name="Прямоугольник 26"/>
          <p:cNvSpPr>
            <a:spLocks noChangeArrowheads="1"/>
          </p:cNvSpPr>
          <p:nvPr/>
        </p:nvSpPr>
        <p:spPr bwMode="auto">
          <a:xfrm>
            <a:off x="5761511" y="6309320"/>
            <a:ext cx="3368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манипулятор для установки </a:t>
            </a:r>
            <a:r>
              <a:rPr lang="en-US" altLang="ru-RU" sz="16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endParaRPr lang="ru-RU" altLang="ru-RU" sz="1600" dirty="0">
              <a:solidFill>
                <a:srgbClr val="993300"/>
              </a:solidFill>
            </a:endParaRPr>
          </a:p>
        </p:txBody>
      </p:sp>
      <p:sp>
        <p:nvSpPr>
          <p:cNvPr id="21521" name="TextBox 1"/>
          <p:cNvSpPr txBox="1">
            <a:spLocks noChangeArrowheads="1"/>
          </p:cNvSpPr>
          <p:nvPr/>
        </p:nvSpPr>
        <p:spPr bwMode="auto">
          <a:xfrm>
            <a:off x="3492500" y="2348880"/>
            <a:ext cx="3671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Сборка на заводе-производителе в Брянске (Россия)</a:t>
            </a:r>
          </a:p>
        </p:txBody>
      </p:sp>
      <p:pic>
        <p:nvPicPr>
          <p:cNvPr id="215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2852738"/>
            <a:ext cx="215741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2268538" y="2924175"/>
            <a:ext cx="1223962" cy="647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latin typeface="+mn-lt"/>
                <a:cs typeface="+mn-cs"/>
              </a:rPr>
              <a:t>Min </a:t>
            </a:r>
            <a:r>
              <a:rPr lang="ru-RU" b="1" dirty="0">
                <a:solidFill>
                  <a:srgbClr val="0000CC"/>
                </a:solidFill>
                <a:latin typeface="+mn-lt"/>
                <a:cs typeface="+mn-cs"/>
              </a:rPr>
              <a:t>зазор</a:t>
            </a:r>
            <a:r>
              <a:rPr lang="en-US" b="1" dirty="0">
                <a:solidFill>
                  <a:srgbClr val="0000CC"/>
                </a:solidFill>
                <a:latin typeface="+mn-lt"/>
                <a:cs typeface="+mn-cs"/>
              </a:rPr>
              <a:t> </a:t>
            </a:r>
            <a:r>
              <a:rPr lang="ru-RU" b="1" dirty="0" smtClean="0">
                <a:solidFill>
                  <a:srgbClr val="0000CC"/>
                </a:solidFill>
                <a:latin typeface="+mn-lt"/>
                <a:cs typeface="+mn-cs"/>
              </a:rPr>
              <a:t>=</a:t>
            </a:r>
            <a:r>
              <a:rPr lang="en-US" b="1" dirty="0" smtClean="0">
                <a:solidFill>
                  <a:srgbClr val="0000CC"/>
                </a:solidFill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15 </a:t>
            </a:r>
            <a:r>
              <a:rPr lang="ru-RU" b="1" dirty="0">
                <a:latin typeface="+mn-lt"/>
                <a:cs typeface="+mn-cs"/>
              </a:rPr>
              <a:t>мм</a:t>
            </a:r>
          </a:p>
        </p:txBody>
      </p:sp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6735" y="2708920"/>
            <a:ext cx="202091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21"/>
          <p:cNvSpPr txBox="1">
            <a:spLocks noChangeArrowheads="1"/>
          </p:cNvSpPr>
          <p:nvPr/>
        </p:nvSpPr>
        <p:spPr bwMode="auto">
          <a:xfrm>
            <a:off x="50928" y="6427755"/>
            <a:ext cx="395733" cy="369887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006600"/>
                </a:solidFill>
              </a:rPr>
              <a:t> </a:t>
            </a:r>
            <a:r>
              <a:rPr lang="en-US" altLang="ru-RU" sz="1800" dirty="0" smtClean="0">
                <a:solidFill>
                  <a:srgbClr val="006600"/>
                </a:solidFill>
              </a:rPr>
              <a:t>7</a:t>
            </a:r>
            <a:endParaRPr lang="ru-RU" altLang="ru-RU" sz="18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0274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1470" y="4733520"/>
            <a:ext cx="4572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view of the TPC gas system structure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9939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1507C9"/>
                </a:solidFill>
                <a:latin typeface="Times New Roman" pitchFamily="18" charset="0"/>
                <a:cs typeface="Times New Roman" pitchFamily="18" charset="0"/>
              </a:rPr>
              <a:t>TPC gas system</a:t>
            </a:r>
            <a:endParaRPr lang="ru-RU" sz="3200" dirty="0">
              <a:solidFill>
                <a:srgbClr val="1507C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Группа 98"/>
          <p:cNvGrpSpPr/>
          <p:nvPr/>
        </p:nvGrpSpPr>
        <p:grpSpPr>
          <a:xfrm>
            <a:off x="107504" y="404664"/>
            <a:ext cx="5400600" cy="4536504"/>
            <a:chOff x="467544" y="1185181"/>
            <a:chExt cx="5070405" cy="447606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683756" y="1823919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4557447" y="4981493"/>
              <a:ext cx="276766" cy="6797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595915" y="1823919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91606" y="3735274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287964" y="3735274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114621" y="2432410"/>
              <a:ext cx="941005" cy="1699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114621" y="2545702"/>
              <a:ext cx="9410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4114621" y="4018506"/>
              <a:ext cx="9410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114621" y="2998873"/>
              <a:ext cx="9410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114621" y="3112166"/>
              <a:ext cx="9410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114621" y="3452043"/>
              <a:ext cx="94100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114621" y="3565335"/>
              <a:ext cx="94100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/>
            <p:cNvCxnSpPr/>
            <p:nvPr/>
          </p:nvCxnSpPr>
          <p:spPr>
            <a:xfrm>
              <a:off x="3948560" y="3055519"/>
              <a:ext cx="1660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>
              <a:off x="3948560" y="2489057"/>
              <a:ext cx="1660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>
              <a:off x="5055625" y="2489057"/>
              <a:ext cx="1660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>
              <a:off x="5055625" y="3055519"/>
              <a:ext cx="1660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>
              <a:off x="3837854" y="3791921"/>
              <a:ext cx="2767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5055625" y="3791921"/>
              <a:ext cx="16606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3948560" y="2035886"/>
              <a:ext cx="0" cy="10196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5221685" y="2035886"/>
              <a:ext cx="0" cy="101963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5221685" y="4584968"/>
              <a:ext cx="0" cy="73640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Равнобедренный треугольник 27"/>
            <p:cNvSpPr/>
            <p:nvPr/>
          </p:nvSpPr>
          <p:spPr>
            <a:xfrm rot="16200000">
              <a:off x="2563437" y="5266017"/>
              <a:ext cx="113292" cy="11070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rot="5400000">
              <a:off x="2452730" y="5266017"/>
              <a:ext cx="113292" cy="11070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 rot="16200000">
              <a:off x="1567079" y="5266017"/>
              <a:ext cx="113292" cy="11070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rot="5400000">
              <a:off x="1456372" y="5266017"/>
              <a:ext cx="113292" cy="110706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2" name="Прямая соединительная линия 31"/>
            <p:cNvCxnSpPr>
              <a:stCxn id="30" idx="3"/>
            </p:cNvCxnSpPr>
            <p:nvPr/>
          </p:nvCxnSpPr>
          <p:spPr>
            <a:xfrm>
              <a:off x="1679078" y="5321370"/>
              <a:ext cx="7749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>
              <a:endCxn id="6" idx="1"/>
            </p:cNvCxnSpPr>
            <p:nvPr/>
          </p:nvCxnSpPr>
          <p:spPr>
            <a:xfrm>
              <a:off x="2675436" y="5321370"/>
              <a:ext cx="188201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V="1">
              <a:off x="2786143" y="5094785"/>
              <a:ext cx="0" cy="2265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1014839" y="5321370"/>
              <a:ext cx="44282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rot="10800000" flipV="1">
              <a:off x="2343317" y="5094785"/>
              <a:ext cx="0" cy="2265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1789784" y="5094785"/>
              <a:ext cx="0" cy="2265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1346958" y="5094785"/>
              <a:ext cx="0" cy="2265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V="1">
              <a:off x="1014839" y="3452043"/>
              <a:ext cx="0" cy="18693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3837854" y="2602349"/>
              <a:ext cx="0" cy="11895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3173615" y="2602349"/>
              <a:ext cx="66423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Прямоугольник 41"/>
            <p:cNvSpPr/>
            <p:nvPr/>
          </p:nvSpPr>
          <p:spPr>
            <a:xfrm>
              <a:off x="3118262" y="3735274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43" name="Прямая со стрелкой 42"/>
            <p:cNvCxnSpPr/>
            <p:nvPr/>
          </p:nvCxnSpPr>
          <p:spPr>
            <a:xfrm flipV="1">
              <a:off x="2786143" y="3168812"/>
              <a:ext cx="0" cy="2832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173615" y="2828934"/>
              <a:ext cx="33211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>
              <a:off x="3505734" y="2828934"/>
              <a:ext cx="0" cy="9063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1014839" y="3452043"/>
              <a:ext cx="17713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V="1">
              <a:off x="3007556" y="3168812"/>
              <a:ext cx="0" cy="2832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3007556" y="3452043"/>
              <a:ext cx="2214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228969" y="3452043"/>
              <a:ext cx="0" cy="283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>
              <a:stCxn id="6" idx="3"/>
            </p:cNvCxnSpPr>
            <p:nvPr/>
          </p:nvCxnSpPr>
          <p:spPr>
            <a:xfrm>
              <a:off x="4834212" y="5321370"/>
              <a:ext cx="3874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>
              <a:off x="1014839" y="2029490"/>
              <a:ext cx="66891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>
              <a:off x="1014839" y="2479400"/>
              <a:ext cx="66891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1014839" y="2851775"/>
              <a:ext cx="66891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221253" y="1792105"/>
              <a:ext cx="251625" cy="217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Ar</a:t>
              </a:r>
              <a:endParaRPr lang="ru-RU" sz="12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52734" y="2243268"/>
              <a:ext cx="411114" cy="29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CH</a:t>
              </a:r>
              <a:endParaRPr lang="ru-RU" sz="12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58291" y="2271382"/>
              <a:ext cx="171517" cy="234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4</a:t>
              </a:r>
              <a:endParaRPr lang="ru-RU" sz="1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52734" y="2598512"/>
              <a:ext cx="342595" cy="29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N</a:t>
              </a:r>
              <a:r>
                <a:rPr lang="ru-RU" sz="1400" baseline="-25000" dirty="0" smtClean="0"/>
                <a:t>2</a:t>
              </a:r>
              <a:endParaRPr lang="ru-RU" sz="1400" baseline="-250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391386" y="3168812"/>
              <a:ext cx="355133" cy="242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TPC</a:t>
              </a:r>
              <a:endParaRPr lang="ru-RU" sz="1400" dirty="0"/>
            </a:p>
          </p:txBody>
        </p:sp>
        <p:sp>
          <p:nvSpPr>
            <p:cNvPr id="61" name="TextBox 60"/>
            <p:cNvSpPr txBox="1"/>
            <p:nvPr/>
          </p:nvSpPr>
          <p:spPr>
            <a:xfrm rot="16200000">
              <a:off x="1082835" y="4187169"/>
              <a:ext cx="986254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Purifier</a:t>
              </a:r>
              <a:endParaRPr lang="ru-RU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 rot="16200000">
              <a:off x="2249863" y="4657007"/>
              <a:ext cx="682790" cy="26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   O</a:t>
              </a:r>
              <a:r>
                <a:rPr lang="ru-RU" sz="1600" baseline="-25000" dirty="0" smtClean="0"/>
                <a:t>2</a:t>
              </a:r>
              <a:endParaRPr lang="ru-RU" sz="1600" baseline="-25000" dirty="0"/>
            </a:p>
          </p:txBody>
        </p:sp>
        <p:sp>
          <p:nvSpPr>
            <p:cNvPr id="64" name="TextBox 63"/>
            <p:cNvSpPr txBox="1"/>
            <p:nvPr/>
          </p:nvSpPr>
          <p:spPr>
            <a:xfrm rot="16200000">
              <a:off x="2004084" y="4034681"/>
              <a:ext cx="1136470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Absorber</a:t>
              </a:r>
              <a:endParaRPr lang="ru-RU" sz="1400" dirty="0"/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4296416" y="5135488"/>
              <a:ext cx="758654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Buffer</a:t>
              </a:r>
              <a:endParaRPr lang="ru-RU" sz="1400" dirty="0"/>
            </a:p>
          </p:txBody>
        </p:sp>
        <p:sp>
          <p:nvSpPr>
            <p:cNvPr id="66" name="TextBox 65"/>
            <p:cNvSpPr txBox="1"/>
            <p:nvPr/>
          </p:nvSpPr>
          <p:spPr>
            <a:xfrm rot="16200000">
              <a:off x="3139742" y="1744451"/>
              <a:ext cx="1411403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Insulating  gas</a:t>
              </a:r>
              <a:endParaRPr lang="ru-RU" sz="1400" dirty="0"/>
            </a:p>
          </p:txBody>
        </p:sp>
        <p:sp>
          <p:nvSpPr>
            <p:cNvPr id="67" name="TextBox 66"/>
            <p:cNvSpPr txBox="1"/>
            <p:nvPr/>
          </p:nvSpPr>
          <p:spPr>
            <a:xfrm rot="16200000">
              <a:off x="2729653" y="4149549"/>
              <a:ext cx="1289714" cy="519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Gas quality</a:t>
              </a:r>
            </a:p>
            <a:p>
              <a:r>
                <a:rPr lang="en-US" sz="1400" dirty="0" smtClean="0"/>
                <a:t>  monitor</a:t>
              </a:r>
              <a:endParaRPr lang="ru-RU" sz="1400" dirty="0"/>
            </a:p>
          </p:txBody>
        </p:sp>
        <p:sp>
          <p:nvSpPr>
            <p:cNvPr id="68" name="Овал 67"/>
            <p:cNvSpPr/>
            <p:nvPr/>
          </p:nvSpPr>
          <p:spPr>
            <a:xfrm rot="10800000">
              <a:off x="5110979" y="4245091"/>
              <a:ext cx="221413" cy="226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Равнобедренный треугольник 68"/>
            <p:cNvSpPr/>
            <p:nvPr/>
          </p:nvSpPr>
          <p:spPr>
            <a:xfrm rot="10800000">
              <a:off x="5184783" y="4396147"/>
              <a:ext cx="73805" cy="7552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0" name="Прямая соединительная линия 69"/>
            <p:cNvCxnSpPr>
              <a:stCxn id="69" idx="0"/>
            </p:cNvCxnSpPr>
            <p:nvPr/>
          </p:nvCxnSpPr>
          <p:spPr>
            <a:xfrm rot="10800000" flipV="1">
              <a:off x="5221685" y="4471676"/>
              <a:ext cx="0" cy="11329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>
              <a:endCxn id="68" idx="4"/>
            </p:cNvCxnSpPr>
            <p:nvPr/>
          </p:nvCxnSpPr>
          <p:spPr>
            <a:xfrm>
              <a:off x="5221685" y="3791921"/>
              <a:ext cx="0" cy="4531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 rot="16200000">
              <a:off x="2115978" y="2328933"/>
              <a:ext cx="1518253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Exhaust system</a:t>
              </a:r>
              <a:endParaRPr lang="ru-RU" sz="1400" dirty="0"/>
            </a:p>
          </p:txBody>
        </p:sp>
        <p:cxnSp>
          <p:nvCxnSpPr>
            <p:cNvPr id="73" name="Прямая со стрелкой 72"/>
            <p:cNvCxnSpPr>
              <a:stCxn id="9" idx="0"/>
            </p:cNvCxnSpPr>
            <p:nvPr/>
          </p:nvCxnSpPr>
          <p:spPr>
            <a:xfrm flipV="1">
              <a:off x="2872680" y="1597335"/>
              <a:ext cx="0" cy="2265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 rot="16200000">
              <a:off x="2543917" y="1423912"/>
              <a:ext cx="410591" cy="236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Vent</a:t>
              </a:r>
              <a:endParaRPr lang="ru-RU" sz="14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167569" y="4578328"/>
              <a:ext cx="1120432" cy="324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Compressor</a:t>
              </a:r>
              <a:endParaRPr lang="ru-RU" sz="1400" dirty="0"/>
            </a:p>
          </p:txBody>
        </p:sp>
        <p:cxnSp>
          <p:nvCxnSpPr>
            <p:cNvPr id="76" name="Прямая со стрелкой 75"/>
            <p:cNvCxnSpPr/>
            <p:nvPr/>
          </p:nvCxnSpPr>
          <p:spPr>
            <a:xfrm flipH="1">
              <a:off x="4359422" y="1892444"/>
              <a:ext cx="304053" cy="6167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4663475" y="1892444"/>
              <a:ext cx="4256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4298611" y="1618349"/>
              <a:ext cx="1239338" cy="324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Insulating gap</a:t>
              </a:r>
              <a:endParaRPr lang="ru-RU" sz="1400" dirty="0"/>
            </a:p>
          </p:txBody>
        </p:sp>
        <p:cxnSp>
          <p:nvCxnSpPr>
            <p:cNvPr id="79" name="Прямая со стрелкой 78"/>
            <p:cNvCxnSpPr/>
            <p:nvPr/>
          </p:nvCxnSpPr>
          <p:spPr>
            <a:xfrm flipV="1">
              <a:off x="4355976" y="3717032"/>
              <a:ext cx="304053" cy="61671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824974" y="4219803"/>
              <a:ext cx="10983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Drift </a:t>
              </a:r>
              <a:r>
                <a:rPr lang="en-US" sz="1400" i="1" dirty="0" smtClean="0"/>
                <a:t>v</a:t>
              </a:r>
              <a:r>
                <a:rPr lang="en-US" sz="1400" dirty="0" smtClean="0"/>
                <a:t>olume</a:t>
              </a:r>
              <a:endParaRPr lang="ru-RU" sz="1400" dirty="0"/>
            </a:p>
          </p:txBody>
        </p:sp>
        <p:sp>
          <p:nvSpPr>
            <p:cNvPr id="81" name="Прямоугольник 80"/>
            <p:cNvSpPr/>
            <p:nvPr/>
          </p:nvSpPr>
          <p:spPr>
            <a:xfrm>
              <a:off x="467544" y="1823919"/>
              <a:ext cx="553532" cy="1359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Прямая со стрелкой 81"/>
            <p:cNvCxnSpPr>
              <a:stCxn id="5" idx="3"/>
              <a:endCxn id="9" idx="1"/>
            </p:cNvCxnSpPr>
            <p:nvPr/>
          </p:nvCxnSpPr>
          <p:spPr>
            <a:xfrm>
              <a:off x="2237288" y="2503675"/>
              <a:ext cx="35862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rot="16200000">
              <a:off x="100537" y="2328465"/>
              <a:ext cx="1213849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Gas supply</a:t>
              </a:r>
              <a:endParaRPr lang="ru-RU" sz="14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6200000">
              <a:off x="1434508" y="2328463"/>
              <a:ext cx="1062117" cy="292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Mixer</a:t>
              </a:r>
              <a:endParaRPr lang="ru-RU" sz="1400" dirty="0"/>
            </a:p>
          </p:txBody>
        </p:sp>
        <p:cxnSp>
          <p:nvCxnSpPr>
            <p:cNvPr id="98" name="Прямая со стрелкой 97"/>
            <p:cNvCxnSpPr/>
            <p:nvPr/>
          </p:nvCxnSpPr>
          <p:spPr>
            <a:xfrm flipV="1">
              <a:off x="4794290" y="4437112"/>
              <a:ext cx="288032" cy="21602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6653044" y="42221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Requirements: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5724128" y="3792230"/>
            <a:ext cx="33987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drift volume is 18500 liters,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the insulating gaps – 4800 liters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Hermetically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closed-loop gas circulation system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Dryer and purification in return line.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Continuous monitoring of gas gain and drift velocity – on-line sensors and maybe gas chromatograph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Gas mixture temperature control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(0.1-0.5 K)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Recirculation flow  -  3.8 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/h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6" name="Таблица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6029225"/>
              </p:ext>
            </p:extLst>
          </p:nvPr>
        </p:nvGraphicFramePr>
        <p:xfrm>
          <a:off x="5423916" y="807572"/>
          <a:ext cx="3684588" cy="2909460"/>
        </p:xfrm>
        <a:graphic>
          <a:graphicData uri="http://schemas.openxmlformats.org/drawingml/2006/table">
            <a:tbl>
              <a:tblPr/>
              <a:tblGrid>
                <a:gridCol w="1934484"/>
                <a:gridCol w="1750104"/>
              </a:tblGrid>
              <a:tr h="27312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mixture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90%Ar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+ 10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%CH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(P10)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09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gas flow, nominal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84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TPC overpressure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mBar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400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admixture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ppm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02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admixture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ppm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85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External loop, refresh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gas rate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75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Fresh part of gas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mixture add to external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loop, range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0-50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84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ТРС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isolating gas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6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497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gas flow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5-20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66" marR="6856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4732" y="5114869"/>
            <a:ext cx="3060276" cy="172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68" y="5286389"/>
            <a:ext cx="2622906" cy="142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34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64" t="10696" r="46825" b="6081"/>
          <a:stretch>
            <a:fillRect/>
          </a:stretch>
        </p:blipFill>
        <p:spPr bwMode="auto">
          <a:xfrm>
            <a:off x="6707188" y="476250"/>
            <a:ext cx="2401887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1" t="13420" r="47835" b="51468"/>
          <a:stretch>
            <a:fillRect/>
          </a:stretch>
        </p:blipFill>
        <p:spPr bwMode="auto">
          <a:xfrm>
            <a:off x="1525588" y="4389438"/>
            <a:ext cx="7589837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3"/>
          <p:cNvSpPr txBox="1">
            <a:spLocks noChangeArrowheads="1"/>
          </p:cNvSpPr>
          <p:nvPr/>
        </p:nvSpPr>
        <p:spPr bwMode="auto">
          <a:xfrm>
            <a:off x="112713" y="6453188"/>
            <a:ext cx="11064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Pads layer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TextBox 14"/>
          <p:cNvSpPr txBox="1">
            <a:spLocks noChangeArrowheads="1"/>
          </p:cNvSpPr>
          <p:nvPr/>
        </p:nvSpPr>
        <p:spPr bwMode="auto">
          <a:xfrm>
            <a:off x="-23813" y="5091113"/>
            <a:ext cx="16621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Connectors layer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2" name="TextBox 15"/>
          <p:cNvSpPr txBox="1">
            <a:spLocks noChangeArrowheads="1"/>
          </p:cNvSpPr>
          <p:nvPr/>
        </p:nvSpPr>
        <p:spPr bwMode="auto">
          <a:xfrm>
            <a:off x="-38100" y="5565775"/>
            <a:ext cx="1354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Layout layer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3" name="TextBox 16"/>
          <p:cNvSpPr txBox="1">
            <a:spLocks noChangeArrowheads="1"/>
          </p:cNvSpPr>
          <p:nvPr/>
        </p:nvSpPr>
        <p:spPr bwMode="auto">
          <a:xfrm>
            <a:off x="0" y="5949950"/>
            <a:ext cx="1123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itchFamily="18" charset="0"/>
                <a:cs typeface="Times New Roman" pitchFamily="18" charset="0"/>
              </a:rPr>
              <a:t>GND layer</a:t>
            </a:r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1482725" y="5300663"/>
            <a:ext cx="246063" cy="0"/>
          </a:xfrm>
          <a:prstGeom prst="straightConnector1">
            <a:avLst/>
          </a:prstGeom>
          <a:ln w="158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 bwMode="auto">
          <a:xfrm>
            <a:off x="1176338" y="5768975"/>
            <a:ext cx="565150" cy="0"/>
          </a:xfrm>
          <a:prstGeom prst="straightConnector1">
            <a:avLst/>
          </a:prstGeom>
          <a:ln w="158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 bwMode="auto">
          <a:xfrm>
            <a:off x="1116013" y="6669088"/>
            <a:ext cx="565150" cy="0"/>
          </a:xfrm>
          <a:prstGeom prst="straightConnector1">
            <a:avLst/>
          </a:prstGeom>
          <a:ln w="158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 bwMode="auto">
          <a:xfrm>
            <a:off x="1063625" y="6165850"/>
            <a:ext cx="658813" cy="0"/>
          </a:xfrm>
          <a:prstGeom prst="straightConnector1">
            <a:avLst/>
          </a:prstGeom>
          <a:ln w="158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4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25" t="11134" r="32381" b="5202"/>
          <a:stretch>
            <a:fillRect/>
          </a:stretch>
        </p:blipFill>
        <p:spPr bwMode="auto">
          <a:xfrm>
            <a:off x="3795713" y="476250"/>
            <a:ext cx="279241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95963" y="3649663"/>
            <a:ext cx="1589087" cy="715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size,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layers, h=3 mm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China</a:t>
            </a:r>
            <a:endParaRPr lang="ru-RU" sz="1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51" name="TextBox 23"/>
          <p:cNvSpPr txBox="1">
            <a:spLocks noChangeArrowheads="1"/>
          </p:cNvSpPr>
          <p:nvPr/>
        </p:nvSpPr>
        <p:spPr bwMode="auto">
          <a:xfrm>
            <a:off x="12700" y="2349227"/>
            <a:ext cx="18446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r>
              <a:rPr lang="en-US" altLang="ru-RU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расположения </a:t>
            </a:r>
            <a:r>
              <a:rPr lang="ru-RU" altLang="ru-RU" sz="1400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и разъёмов для плат электроники</a:t>
            </a:r>
            <a:endParaRPr lang="ru-RU" altLang="ru-RU" sz="1400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52" name="Picture 3" descr="D:\AleksBag\NICA-MPD\TPC-MPD\Pad-plane TPC\ROC_PadPlan2014July_sym_2rows-pin1b_ob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3" y="188640"/>
            <a:ext cx="1684337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63"/>
          <p:cNvSpPr>
            <a:spLocks noChangeArrowheads="1"/>
          </p:cNvSpPr>
          <p:nvPr/>
        </p:nvSpPr>
        <p:spPr bwMode="auto">
          <a:xfrm>
            <a:off x="1000100" y="3087415"/>
            <a:ext cx="2786082" cy="15733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64639" tIns="32319" rIns="64639" bIns="323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Структура пэдовой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плоскости </a:t>
            </a:r>
            <a:r>
              <a:rPr lang="en-US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камеры </a:t>
            </a:r>
            <a:r>
              <a:rPr lang="en-US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TPC:</a:t>
            </a:r>
          </a:p>
          <a:p>
            <a:pPr algn="just"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Число рядов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Большие </a:t>
            </a:r>
            <a:r>
              <a:rPr lang="ru-RU" altLang="ru-RU" sz="1400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пэды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(вверху)</a:t>
            </a:r>
            <a:r>
              <a:rPr lang="en-US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5×18 </a:t>
            </a:r>
            <a:r>
              <a:rPr lang="ru-RU" altLang="ru-RU" sz="14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en-US" altLang="ru-RU" sz="1400" baseline="30000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sz="1400" baseline="300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Маленькие </a:t>
            </a:r>
            <a:r>
              <a:rPr lang="ru-RU" altLang="ru-RU" sz="1400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пэды</a:t>
            </a:r>
            <a:r>
              <a:rPr lang="ru-RU" altLang="ru-RU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(внизу)</a:t>
            </a:r>
            <a:r>
              <a:rPr lang="en-US" altLang="ru-RU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5×12 </a:t>
            </a:r>
            <a:r>
              <a:rPr lang="ru-RU" altLang="ru-RU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en-US" altLang="ru-RU" sz="1400" baseline="300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ru-RU" sz="1400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sz="1400" dirty="0" smtClean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ROC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alt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396</a:t>
            </a:r>
            <a:r>
              <a:rPr lang="en-US" alt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пэдов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TPC – </a:t>
            </a:r>
            <a:r>
              <a:rPr lang="ru-RU" alt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r>
              <a:rPr lang="en-US" alt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040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D:\AleksBag\NICA-MPD\TPC-MPD\Pad-plane TPC\ROC_PadPlan2014July_sym_2rows-pin1a-obr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7482" y="357166"/>
            <a:ext cx="1967262" cy="264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Прямоугольник 21"/>
          <p:cNvSpPr>
            <a:spLocks noChangeArrowheads="1"/>
          </p:cNvSpPr>
          <p:nvPr/>
        </p:nvSpPr>
        <p:spPr bwMode="auto">
          <a:xfrm>
            <a:off x="0" y="-63521"/>
            <a:ext cx="9144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Слои пэдовой плоскости</a:t>
            </a:r>
          </a:p>
        </p:txBody>
      </p:sp>
      <p:pic>
        <p:nvPicPr>
          <p:cNvPr id="1026" name="Picture 2" descr="C:\Aleksey\NICA-MPD\TPC-MPD\TPC_RoC800\uvel centre some pad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8" y="3143248"/>
            <a:ext cx="928662" cy="133474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28596" y="1428736"/>
            <a:ext cx="71438" cy="14287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>
            <a:stCxn id="21" idx="2"/>
            <a:endCxn id="1026" idx="0"/>
          </p:cNvCxnSpPr>
          <p:nvPr/>
        </p:nvCxnSpPr>
        <p:spPr>
          <a:xfrm rot="16200000" flipH="1">
            <a:off x="-285776" y="2321703"/>
            <a:ext cx="1571636" cy="71454"/>
          </a:xfrm>
          <a:prstGeom prst="straightConnector1">
            <a:avLst/>
          </a:prstGeom>
          <a:ln w="63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046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2002</Words>
  <Application>Microsoft Office PowerPoint</Application>
  <PresentationFormat>Экран (4:3)</PresentationFormat>
  <Paragraphs>287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Статус узлов детектора TPC для установки MPD в эксперименте NICA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LJINR-VBLHEP_NICA-MPD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Bazhazhin</dc:creator>
  <cp:lastModifiedBy>Aleksey</cp:lastModifiedBy>
  <cp:revision>62</cp:revision>
  <dcterms:created xsi:type="dcterms:W3CDTF">2023-08-22T07:37:29Z</dcterms:created>
  <dcterms:modified xsi:type="dcterms:W3CDTF">2023-08-30T05:43:33Z</dcterms:modified>
</cp:coreProperties>
</file>