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2.xml" ContentType="application/inkml+xml"/>
  <Override PartName="/ppt/ink/ink13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771" r:id="rId2"/>
    <p:sldId id="919" r:id="rId3"/>
    <p:sldId id="918" r:id="rId4"/>
    <p:sldId id="916" r:id="rId5"/>
    <p:sldId id="902" r:id="rId6"/>
    <p:sldId id="887" r:id="rId7"/>
    <p:sldId id="888" r:id="rId8"/>
    <p:sldId id="908" r:id="rId9"/>
    <p:sldId id="855" r:id="rId10"/>
    <p:sldId id="906" r:id="rId11"/>
    <p:sldId id="870" r:id="rId12"/>
    <p:sldId id="900" r:id="rId13"/>
    <p:sldId id="880" r:id="rId14"/>
    <p:sldId id="856" r:id="rId15"/>
    <p:sldId id="858" r:id="rId16"/>
    <p:sldId id="857" r:id="rId17"/>
    <p:sldId id="911" r:id="rId18"/>
    <p:sldId id="909" r:id="rId19"/>
    <p:sldId id="863" r:id="rId20"/>
    <p:sldId id="866" r:id="rId21"/>
    <p:sldId id="715" r:id="rId22"/>
    <p:sldId id="862" r:id="rId23"/>
    <p:sldId id="910" r:id="rId24"/>
  </p:sldIdLst>
  <p:sldSz cx="12192000" cy="6858000"/>
  <p:notesSz cx="6858000" cy="9144000"/>
  <p:defaultTextStyle>
    <a:defPPr>
      <a:defRPr lang="ru-B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7F8C5630-503C-446F-9877-908CD06F79CA}">
          <p14:sldIdLst>
            <p14:sldId id="771"/>
          </p14:sldIdLst>
        </p14:section>
        <p14:section name="GEM" id="{40FA689E-852E-4515-B9C4-C713F7E37E84}">
          <p14:sldIdLst>
            <p14:sldId id="919"/>
            <p14:sldId id="918"/>
          </p14:sldIdLst>
        </p14:section>
        <p14:section name="Актуальность" id="{6BCB4F85-755B-4B5A-BBF2-C53BA60C883D}">
          <p14:sldIdLst>
            <p14:sldId id="916"/>
          </p14:sldIdLst>
        </p14:section>
        <p14:section name="Сетка Фриша" id="{940F12DF-8C8F-4F04-A530-4E34F235EDDC}">
          <p14:sldIdLst>
            <p14:sldId id="902"/>
          </p14:sldIdLst>
        </p14:section>
        <p14:section name="трековая мембрана" id="{27A6F60D-515F-4963-AA7D-0D0F2F24753F}">
          <p14:sldIdLst>
            <p14:sldId id="887"/>
            <p14:sldId id="888"/>
          </p14:sldIdLst>
        </p14:section>
        <p14:section name="Стенд и прототип" id="{CDE5C604-F818-4781-9240-8C07E9C42743}">
          <p14:sldIdLst>
            <p14:sldId id="908"/>
            <p14:sldId id="855"/>
            <p14:sldId id="906"/>
          </p14:sldIdLst>
        </p14:section>
        <p14:section name="Результаты" id="{F7C888D4-34F1-477F-BC71-B0EE047D3C22}">
          <p14:sldIdLst>
            <p14:sldId id="870"/>
            <p14:sldId id="900"/>
            <p14:sldId id="880"/>
            <p14:sldId id="856"/>
            <p14:sldId id="858"/>
            <p14:sldId id="857"/>
            <p14:sldId id="911"/>
            <p14:sldId id="909"/>
          </p14:sldIdLst>
        </p14:section>
        <p14:section name="Заключение-предложения" id="{D4D739DD-4A86-46DD-B00F-3E81D9D1AFAB}">
          <p14:sldIdLst>
            <p14:sldId id="863"/>
            <p14:sldId id="866"/>
            <p14:sldId id="715"/>
            <p14:sldId id="862"/>
          </p14:sldIdLst>
        </p14:section>
        <p14:section name="Дополнительные слайды" id="{00BDC213-F68D-4D5A-81AF-48404E5E8BC3}">
          <p14:sldIdLst>
            <p14:sldId id="910"/>
          </p14:sldIdLst>
        </p14:section>
        <p14:section name="Фриш черновики" id="{C3E13C65-6D78-4627-A11B-D43D91948C23}">
          <p14:sldIdLst/>
        </p14:section>
        <p14:section name="детек_черновик" id="{39579BEC-4D0A-441D-A091-3F103DED07DA}">
          <p14:sldIdLst/>
        </p14:section>
        <p14:section name="ТМ_черновики" id="{BD83FE37-FFD4-4C53-90A4-24C4BA227CA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EBFD0F-7736-2C77-0F92-B6447E493D31}" name="Fedotova Julia" initials="FJ" userId="5afe7b7be86ece48" providerId="Windows Live"/>
  <p188:author id="{249A7870-FBE5-A681-F701-90F763A5B0A7}" name="Ilya" initials="I" userId="1cfe4f16271859b6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dotov Alex" initials="FA" lastIdx="39" clrIdx="0">
    <p:extLst>
      <p:ext uri="{19B8F6BF-5375-455C-9EA6-DF929625EA0E}">
        <p15:presenceInfo xmlns:p15="http://schemas.microsoft.com/office/powerpoint/2012/main" userId="b5dd6737fdaa710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FEFF"/>
    <a:srgbClr val="FFCFCF"/>
    <a:srgbClr val="E2F0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761" autoAdjust="0"/>
    <p:restoredTop sz="95514" autoAdjust="0"/>
  </p:normalViewPr>
  <p:slideViewPr>
    <p:cSldViewPr snapToGrid="0">
      <p:cViewPr varScale="1">
        <p:scale>
          <a:sx n="78" d="100"/>
          <a:sy n="78" d="100"/>
        </p:scale>
        <p:origin x="82" y="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12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1:41:06.03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0 24575,'0'0'-8191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1:41:23.94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760 352 24575,'0'-8'0,"0"1"0,1-1 0,0 1 0,1 0 0,-1 0 0,1 0 0,1-1 0,-1 2 0,1-1 0,0 0 0,1 1 0,0-1 0,0 1 0,0 0 0,1 0 0,0 1 0,0-1 0,0 1 0,0 0 0,8-5 0,10-5 0,1 1 0,1 0 0,0 2 0,29-10 0,25-12 0,-46 18 0,-16 8 0,0 0 0,20-14 0,-8 5 0,7-6 0,-36 23 0,0 0 0,0 0 0,0 0 0,0 0 0,0 0 0,0 0 0,0 0 0,-1 0 0,1 0 0,0 0 0,0 0 0,0 0 0,0 0 0,0 0 0,0 0 0,-1 0 0,1 0 0,0-1 0,0 1 0,0 0 0,0 0 0,0 0 0,0 0 0,0 0 0,0 0 0,-1 0 0,1 0 0,0 0 0,0 0 0,0-1 0,0 1 0,0 0 0,0 0 0,0 0 0,0 0 0,0 0 0,0 0 0,0-1 0,0 1 0,0 0 0,0 0 0,0 0 0,0 0 0,0 0 0,0 0 0,0-1 0,0 1 0,0 0 0,0 0 0,0 0 0,0 0 0,0 0 0,0 0 0,0 0 0,0-1 0,0 1 0,0 0 0,0 0 0,1 0 0,-1 0 0,0 0 0,0 0 0,-13 2 0,-126 36 0,71-22 0,0 4 0,-92 40 0,-131 68 0,101-46 0,173-76 0,1 1 0,1 1 0,-1 0 0,1 1 0,1 1 0,0 0 0,0 1 0,1 1 0,-13 14 0,13-12 108,0-1 0,-24 18 0,27-23-350,-1 1 1,2 0 0,-1 0 0,1 1-1,0 0 1,-9 15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1:41:35.57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226 31 24575,'-18'2'0,"0"0"0,1 1 0,-1 0 0,1 2 0,0 0 0,0 1 0,0 1 0,-30 17 0,8-6 0,53-20 0,-10 1 0,0 1 0,0-1 0,0 0 0,0 0 0,0 0 0,6-3 0,2-5 0,0 1 0,-1-2 0,-1 0 0,1 0 0,12-17 0,-14 16 0,-8 11 0,-1-1 0,1 0 0,-1 1 0,1-1 0,-1 0 0,1 1 0,-1-1 0,1 1 0,0-1 0,-1 1 0,1-1 0,0 1 0,-1-1 0,1 1 0,0 0 0,0 0 0,-1-1 0,1 1 0,0 0 0,0 0 0,0 0 0,0 0 0,0-1 0,0 2 0,-1-1 0,1 1 0,0-1 0,-1 1 0,1-1 0,-1 1 0,1-1 0,-1 1 0,0-1 0,1 1 0,-1 0 0,0-1 0,1 1 0,-1-1 0,0 1 0,0 0 0,1-1 0,-1 1 0,0 0 0,0 1 0,1 41 0,-2-39 7,1 1 0,-1-1-1,0 1 1,0-1 0,0 1-1,-1-1 1,0 0-1,0 0 1,0 0 0,0 0-1,0 0 1,-1 0 0,0 0-1,0-1 1,0 1 0,0-1-1,-6 5 1,3-4-142,0-1 0,0 1 0,-1-1 0,1 0 0,-1-1 0,1 1 0,-1-1 0,0-1 0,0 1 0,-12 0 0,-10 0-6691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3:55:53.3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366 0 24575,'-1'43'0,"-2"0"0,-2 0 0,-2-1 0,-2 0 0,-1 0 0,-27 66 0,32-90 0,0-1 0,2 1 0,-1-1 0,2 1 0,1 0 0,1 32 0,-2 20 0,2-68 0,0 0 0,0 1 0,-1-1 0,1 0 0,0 1 0,-1-1 0,1 0 0,-1 0 0,0 1 0,0-1 0,0 0 0,0 0 0,0 0 0,0 0 0,0 0 0,-1 0 0,1-1 0,-1 1 0,1 0 0,-1-1 0,0 1 0,0-1 0,1 0 0,-1 1 0,0-1 0,0 0 0,0 0 0,-1 0 0,-2 1 0,1-2 0,1 0 0,-1 0 0,1 0 0,-1 0 0,1-1 0,-1 1 0,1-1 0,-1 0 0,1 0 0,0 0 0,-1-1 0,1 1 0,0-1 0,0 0 0,0 0 0,0 0 0,0 0 0,-4-4 0,-6-7 0,1 0 0,1-1 0,0 0 0,1 0 0,-12-23 0,-35-82 0,51 106 0,2 3 0,0 0 0,0 0 0,1 0 0,0-1 0,1 0 0,0 1 0,0-18 0,2 21 0,1 0 0,-1 1 0,2-1 0,-1 0 0,1 0 0,-1 1 0,2-1 0,-1 1 0,1 0 0,0-1 0,0 1 0,9-10 0,-2 2 0,0 1 0,1 1 0,1 0 0,0 1 0,1 0 0,0 1 0,1 0 0,0 1 0,0 1 0,21-10 0,-15 11 0,0 0 0,1 1 0,-1 1 0,1 1 0,0 1 0,0 1 0,38 1 0,-27 1 0,97 6 0,-126-6 0,-1 1 0,1-1 0,0 0 0,-1 1 0,1 0 0,-1 0 0,1 0 0,-1 0 0,1 0 0,-1 0 0,1 0 0,-1 1 0,0-1 0,0 1 0,0 0 0,0 0 0,0 0 0,0 0 0,0 0 0,-1 0 0,1 0 0,-1 0 0,1 1 0,-1-1 0,0 0 0,0 1 0,0 0 0,0-1 0,-1 1 0,1-1 0,-1 1 0,1 0 0,-1-1 0,0 1 0,0 0 0,0-1 0,-1 5 0,0 4 0,-1 0 0,-1 1 0,0-1 0,0 0 0,-1-1 0,0 1 0,-9 15 0,-8 9 0,-2-1 0,-44 52 0,-65 55 0,77-84 0,36-39 0,-1-1 0,-23 16 0,-3 2 0,38-27-51,15-9 179,17-9-1570,-3-1-5384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3:55:53.348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1013 32 24575,'-18'-1'0,"-1"-1"0,-32-7 0,-17-3 0,-286 4 0,270 9 0,68 0 0,0 0 0,0 2 0,1-1 0,-1 2 0,-18 6 0,-76 35 0,60-23 0,44-20 0,-14 6 0,0 1 0,-30 19 0,47-26 0,-1 0 0,1 0 0,0 1 0,0-1 0,-1 1 0,2 0 0,-1 0 0,0 0 0,0 0 0,1 0 0,0 1 0,0-1 0,0 1 0,0 0 0,0-1 0,1 1 0,0 0 0,-1 0 0,1 0 0,1 0 0,-1 4 0,1-5 0,1 0 0,-1 0 0,1 0 0,0 0 0,0-1 0,0 1 0,1 0 0,-1-1 0,0 1 0,1-1 0,0 1 0,0-1 0,0 0 0,0 1 0,0-1 0,0 0 0,0-1 0,1 1 0,3 2 0,8 5 0,1-1 0,20 9 0,-9-6 0,-12-4 0,0-1 0,0-1 0,1 0 0,0-2 0,0 1 0,0-2 0,0 0 0,1 0 0,-1-2 0,0 0 0,1-1 0,-1 0 0,0-1 0,1-1 0,-1 0 0,-1-1 0,1-1 0,14-6 0,-4 1 37,-6 3 36,0 0 0,-1-2 1,32-19-1,-45 24-167,-1 1 0,1-1 0,-1 0 0,1-1-1,-1 1 1,-1-1 0,1 1 0,-1-1 0,1-1-1,-1 1 1,-1 0 0,1-1 0,-1 1 0,0-1 0,0 0-1,-1 1 1,2-9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1:40:48.59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2334 0 24575,'-220'16'0,"122"-6"0,-229 37 0,189-23 0,-146 6 0,-194 2 0,-190 4 0,657-36 0,-53 3 0,62-3 0,-1 0 0,1 1 0,0-1 0,0 1 0,-1-1 0,1 1 0,0 0 0,0 0 0,0 0 0,-1 0 0,1 0 0,0 0 0,1 1 0,-1-1 0,0 1 0,0-1 0,1 1 0,-1 0 0,0-1 0,1 1 0,-2 3 0,3-4 0,0 0 0,0 1 0,0-1 0,0 0 0,0 0 0,0 0 0,1 0 0,-1 0 0,0-1 0,1 1 0,-1 0 0,1 0 0,-1 0 0,1 0 0,-1 0 0,1 0 0,-1-1 0,1 1 0,0 0 0,0 0 0,-1-1 0,1 1 0,0-1 0,0 1 0,1 0 0,30 18 0,-23-14 0,46 26 9,2-2-1,1-3 1,115 35-1,196 29-84,-243-63-26,817 200-606,-508-120 694,-131-21 880,-238-75-866,-64-10 0,1-1 0,-1 1 0,0-1 0,0 0 0,1 0 0,-1 0 0,0 0 0,0 0 0,1-1 0,-1 1 0,0-1 0,0 1 0,0-1 0,1 0 0,-1 0 0,0 0 0,0 0 0,0 0 0,0 0 0,-1-1 0,1 1 0,0-1 0,0 1 0,-1-1 0,2-2 0,-3 3 0,1-1 0,-1 0 0,0 0 0,0 0 0,0 1 0,-1-1 0,1 0 0,0 0 0,-1 1 0,1-1 0,-1 0 0,1 1 0,-1-1 0,0 0 0,0 1 0,0-1 0,0 1 0,0-1 0,-2-2 0,-28-30 0,23 27 0,-272-240 0,229 210 0,-3 2 0,-1 3 0,-74-32 0,125 62 0,-15-7 0,1-1 0,-1 1 0,0 0 0,0 2 0,-1 0 0,1 1 0,-2 1 0,1 1 0,-27-2 0,-111 8 0,56 0 0,95-2 0,-1-1 0,0 2 0,1-1 0,-1 1 0,1 0 0,-1 1 0,1 0 0,0 0 0,-1 0 0,-12 7 0,20-4 0,10-1 0,15 0 0,-23-4 0,360 32-1365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1:40:49.959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24575,'2159'0'-1365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1:40:51.58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0 570 24575,'60'0'0,"-21"2"0,0-2 0,0-2 0,0-1 0,0-2 0,47-13 0,143-65 0,-214 77 0,1 1 0,-1 1 0,23-3 0,-27 6 0,1-1 0,-1 0 0,0-1 0,0-1 0,0 0 0,0 0 0,0-1 0,13-8 0,16-11 0,63-29 0,-61 33 0,-28 14 0,-1 1 0,2 1 0,-1 1 0,0 0 0,1 0 0,-1 2 0,1 0 0,15 1 0,-15 0 0,0 0 0,1-2 0,-1 1 0,-1-2 0,1 0 0,0 0 0,20-9 0,-18 4 0,-6 4 0,0-1 0,0 0 0,0-1 0,-1 0 0,0-1 0,0 0 0,-1-1 0,13-13 0,19-27 187,-6 7-963,49-47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1:40:53.894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1210 1 24575,'-10'1'0,"0"1"0,0 0 0,0 1 0,1 0 0,-1 0 0,1 1 0,0 0 0,0 1 0,-15 11 0,-26 11 0,-103 30 0,27-12 0,51-17 0,33-13 0,1 2 0,-39 22 0,-77 53 0,146-86 0,-1-1 0,0 1 0,-15 3 0,18-6 0,1-1 0,-1 2 0,1-1 0,0 1 0,0 0 0,0 1 0,1 0 0,-11 8 0,3 0 0,-1-1 0,-1-1 0,0 0 0,-31 14 0,25-14 0,2 1 0,-28 20 0,25-14-1365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1:40:56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1:40:57.80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24575,'0'0'-8191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1:41:15.60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8-27T11:41:17.845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6673D5-AA0E-460C-96F1-D702A376D426}" type="datetimeFigureOut">
              <a:rPr lang="ru-BY" smtClean="0"/>
              <a:t>08/30/2023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A42850-840C-4142-A97A-73952FFFB62C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91610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Здравствуйте уважаемые участники конференции! Меня зовут Зур Илья Александрович, я младший научный сотрудник лаборатории физики перспективных материалов НИИ ЯП БГУ. Вашему вниманию предлагается доклад по результатам тестирования прототипа </a:t>
            </a:r>
            <a:r>
              <a:rPr lang="en-US" dirty="0"/>
              <a:t>GEM-</a:t>
            </a:r>
            <a:r>
              <a:rPr lang="ru-RU" dirty="0"/>
              <a:t>детектора с металлизированной мембраной в качестве сетки </a:t>
            </a:r>
            <a:r>
              <a:rPr lang="ru-RU" dirty="0" err="1"/>
              <a:t>Фриша</a:t>
            </a:r>
            <a:r>
              <a:rPr lang="ru-RU" dirty="0"/>
              <a:t>. (Исследования выполнялись в НИИ ЯП БГУ (финансирование ОИЯИ)). </a:t>
            </a:r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867185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Необходимым условием для использования трековых мембран в качестве ионных уловителей – ненулевая электронная прозрачность. Для измерения коэффициента электронной прозрачности необходим несфокусированный поток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низкоэнергетичных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электронов, источником которых является усилительный элемент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-детектора. Мембрана располагалась в индукционном промежутке, в ходе экспериментов изменялось её пространственное расположение и напряжение на ней. Индукционные сигналы и их спектры записывались с электродов ГЕМ и ДЛС.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10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5372899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Одной из наиболее важных характеристик металлизированной трековой мембраны является коэффициент электронной прозрачности, показывающий долю электронов лавины после усиления в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преодолевших мембрану. Коэффициент можно оценить из отношения токов, протекающих через мембрану и полного тока (ток через мембрану + ток через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DLC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Зависимость коэффициента электронной прозрачности от напряжения на мембране выходит на насыщение при напряжениях порядка 400-500В. При приложении электрического потенциала на мембрану, видимо, происходит частичная фокусировка потока электронов. При заземлении мембраны электроны через неё не проходят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11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35550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заземления мембраны все напряжения на электродах смещаются на 600В. В левой части слайда представлены осциллограммы индукционных сигналов, считываемых с верхней обкладки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TOP-GEM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(жёлтый сигнал) и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коллекторного электрода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DLC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(зелёный сигнал).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заземлении мембраны сигнал на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DLC </a:t>
            </a:r>
            <a:r>
              <a:rPr lang="ru-RU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отсутствует – есть только шумы.  Сигнал на обкладке </a:t>
            </a:r>
            <a:r>
              <a:rPr lang="en-US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 </a:t>
            </a:r>
            <a:r>
              <a:rPr lang="ru-RU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почти не изменился и устойчивый. Следовательно, происходит полное экранирование сигнала от ионов и блокировка электронного потока через мембрану.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12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139794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приложении напряжения к мембране происходит частичная фокусировка электронов и часть из них попадают в индукционный промежуток между мембраной и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DLC</a:t>
            </a:r>
            <a:r>
              <a:rPr lang="ru-RU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электроде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DLC</a:t>
            </a:r>
            <a:r>
              <a:rPr lang="ru-RU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появляется 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ндукционный сигнал. Сигнал на </a:t>
            </a:r>
            <a:r>
              <a:rPr lang="en-US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DLC </a:t>
            </a:r>
            <a:r>
              <a:rPr lang="ru-RU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ослабляется на 50-60% относительно сигнала на обкладке </a:t>
            </a:r>
            <a:r>
              <a:rPr lang="en-US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 </a:t>
            </a:r>
            <a:r>
              <a:rPr lang="ru-RU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(при напряжении на мембране 100-600В). Происходит полное экранирование сигнала от ионов и частичное пропускание электронов в индукционный промежуток. Считая поле плоским и однородным, можно оценить время пролёта электронов, которое по оценкам приблизительно равно 460 </a:t>
            </a:r>
            <a:r>
              <a:rPr lang="ru-RU" sz="1800" i="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нс</a:t>
            </a:r>
            <a:r>
              <a:rPr lang="ru-RU" sz="1800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13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512307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слайде представлен репрезентативный энергетический спектр от источника 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55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полученный на исследуемом прототипе. Для корректной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деконволюции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спектры на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подспектры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было использовано положение о том, что площадь каждого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подспектра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пропорциональна вероятности излучения фотонов с 5,9 и 6,4 кэВ. Из таких спектров определяются два параметра- центр тяжести (пик позиция пика) и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FWHM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(ширину на полувысоте). Видно, что зависимость коэффициента усиления может быть аппроксимирован логистической функцией с выходом на участок насыщения. Примечательно, что зависимость коэффициента электронной прозрачности коррелирует с коэффициентом усиления. Энергетическое разрешение прототипа при увеличении напряжения уменьшается, однако при этом увеличивается погрешность определения ширины.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14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594536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левой части слайда представлено семейство спектров, полученных при различных положениях трековой мембраны. Видно, что чем ближе мембрана к коллекторному электроду – тем уже спектр и пик позиция стремится в область меньших значений. Сначала может показаться, что конфигурация 2/4 оптимальна, однако…//переход на следующий слайд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15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70060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Однако коэффициент усиления для конфигурации 2/4 возрастает с напряжением гораздо медленнее, ем при других конфигурациях, кроме того, пробойные события в такой конфигурации происходят чаще всего. Понятным является то, что </a:t>
            </a: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</a:t>
            </a:r>
            <a:r>
              <a:rPr lang="ru-RU" sz="2800" dirty="0"/>
              <a:t>ем ближе мембрана к </a:t>
            </a:r>
            <a:r>
              <a:rPr lang="en-US" sz="2800" i="1" dirty="0"/>
              <a:t>DLC</a:t>
            </a:r>
            <a:r>
              <a:rPr lang="en-US" sz="2800" dirty="0"/>
              <a:t> – </a:t>
            </a:r>
            <a:r>
              <a:rPr lang="ru-RU" sz="2800" dirty="0"/>
              <a:t>тем меньше объём в котором пролетают электроны – тем меньше амплитуда и длительность сигнала. </a:t>
            </a:r>
          </a:p>
          <a:p>
            <a:endParaRPr lang="ru-RU" sz="2800" dirty="0"/>
          </a:p>
          <a:p>
            <a:r>
              <a:rPr lang="ru-RU" sz="2800" dirty="0"/>
              <a:t>Если анализировать качественные параметры спектров – то из графика в правой части слайда видно, что при напряжении 1,38 </a:t>
            </a:r>
            <a:r>
              <a:rPr lang="ru-RU" sz="2800" dirty="0" err="1"/>
              <a:t>кВ</a:t>
            </a:r>
            <a:r>
              <a:rPr lang="ru-RU" sz="2800" dirty="0"/>
              <a:t> на элементе </a:t>
            </a:r>
            <a:r>
              <a:rPr lang="en-US" sz="2800" dirty="0"/>
              <a:t>GEM</a:t>
            </a:r>
            <a:r>
              <a:rPr lang="ru-RU" sz="2800" dirty="0"/>
              <a:t> (максимальном, после которого начинаются пробои) на конфигурация мембраны </a:t>
            </a:r>
            <a:r>
              <a:rPr lang="en-US" sz="2800" dirty="0"/>
              <a:t>{3/3}</a:t>
            </a:r>
            <a:r>
              <a:rPr lang="ru-RU" sz="2800" dirty="0"/>
              <a:t> спектр сужается и становится не таким зашумленным как спектр </a:t>
            </a:r>
            <a:r>
              <a:rPr lang="en-US" sz="2800" dirty="0"/>
              <a:t>GEM-</a:t>
            </a:r>
            <a:r>
              <a:rPr lang="ru-RU" sz="2800" dirty="0"/>
              <a:t>детектора без сетки. </a:t>
            </a:r>
            <a:endParaRPr lang="LID4096" sz="2800" dirty="0"/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16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1662919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Генеральная линия спекуляции: при приложении электрического потенциала к мембране происходит частичная фокусировка электронов, вылетающих из отверстий усилительного элемента. Наличие у мембраны не только «прямых» но и «косых» отверстий приводит к тому, что через мембрану проходит только часть электронов, которая пролетает через прямые отверстия, а на косых отверстиях электроны прилипают и уходят в цепь.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17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41538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Генеральная линия спекуляции: при приложении электрического потенциала к мембране происходит частичная фокусировка электронов, вылетающих из отверстий усилительного элемента. Наличие у мембраны не только «прямых» но и «косых» отверстий приводит к тому, что через мембрану проходит только часть электронов, которая пролетает через прямые отверстия, а на косых отверстиях электроны прилипают и уходят в цепь.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18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740137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19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64615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В настоящее время для регистрации треков заряженных частиц, дрейфующих в ТРС используются проволочные пропорциональные камеры, располагающиеся в торцах объёма ТРС. В рамках модернизации планируется переход к более совершенным детекторам газоразрядного типа –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GEM-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детекторам.  </a:t>
            </a:r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2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904353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20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184020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Генеральная линия спекуляции: при приложении электрического потенциала к мембране происходит частичная фокусировка электронов,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вылетаюхих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из отверстий усилительного элемента. Наличие у мембраны не только «прямых» но и «косых» отверстий приводит к тому, что через мембрану проходит только часть электронов, которая пролетает через прямые отверстия, а на косых отверстиях электроны прилипают и уходят в цепь.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23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046874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Когда в активной области происходит столкновение пучков – в объём ТРС вылетают продукты реакции и создают электрон-ионные пары из атомов газовой смеси. Электроны дрейфуют к торцам в электрическом поле. Для простоты схематического изображения магнитное поле не показывается. После умножения в пропорциональных камерах в объём ТРС попадают положительно заряженные ионы аргона. На встречу им уже могут дрейфовать электроны от другого события. Таким образом можно обозначить две проблемы: </a:t>
            </a:r>
          </a:p>
          <a:p>
            <a:endParaRPr lang="ru-RU" dirty="0"/>
          </a:p>
          <a:p>
            <a:r>
              <a:rPr lang="ru-RU" sz="1200" dirty="0"/>
              <a:t>1. Нежелательная рекомбинация электронов, дрейфующих в объёме </a:t>
            </a:r>
            <a:r>
              <a:rPr lang="ru-RU" sz="1200" i="1" dirty="0"/>
              <a:t>ТРС</a:t>
            </a:r>
            <a:r>
              <a:rPr lang="ru-RU" sz="1200" dirty="0"/>
              <a:t> с ионами, образовавшимися при усилении в </a:t>
            </a:r>
            <a:r>
              <a:rPr lang="en-US" sz="1200" i="1" dirty="0"/>
              <a:t>GEM</a:t>
            </a:r>
            <a:r>
              <a:rPr lang="ru-RU" sz="1200" i="1" dirty="0"/>
              <a:t>;</a:t>
            </a:r>
          </a:p>
          <a:p>
            <a:r>
              <a:rPr lang="ru-RU" sz="1200" dirty="0"/>
              <a:t>2. Создание электрического поля от облака ионов.</a:t>
            </a:r>
            <a:endParaRPr lang="ru-RU" sz="1200" i="1" dirty="0"/>
          </a:p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3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6010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6852950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Мы предполагаем, что </a:t>
            </a:r>
            <a:r>
              <a:rPr lang="ru-RU" dirty="0" err="1"/>
              <a:t>посредствои</a:t>
            </a:r>
            <a:r>
              <a:rPr lang="ru-RU" dirty="0"/>
              <a:t> применения сетки </a:t>
            </a:r>
            <a:r>
              <a:rPr lang="ru-RU" dirty="0" err="1"/>
              <a:t>Фриша</a:t>
            </a:r>
            <a:r>
              <a:rPr lang="ru-RU" dirty="0"/>
              <a:t> будет возможно улучшить энергетическое разрешение </a:t>
            </a:r>
            <a:r>
              <a:rPr lang="en-US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GEM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-детектора. Сетка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Фриша</a:t>
            </a:r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представляет собой элемент детекторов ионизирующего излучения и предназначена для экранирования индукционных сигналов от нежелательных носителей заряда (электронов и ионов). Идеальным результатом являлось бы энергетическое разрешение, близкое к полупроводниковому детектору (чтобы лучше разделить линии).</a:t>
            </a:r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5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519763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качестве сетки </a:t>
            </a:r>
            <a:r>
              <a:rPr lang="ru-RU" dirty="0" err="1"/>
              <a:t>Фриша</a:t>
            </a:r>
            <a:r>
              <a:rPr lang="ru-RU" dirty="0"/>
              <a:t> предлагается использовать </a:t>
            </a:r>
            <a:r>
              <a:rPr lang="ru-RU" dirty="0" err="1"/>
              <a:t>металлизированну</a:t>
            </a:r>
            <a:r>
              <a:rPr lang="ru-RU" dirty="0"/>
              <a:t> трековую мембрану. Трековая (или ядерная) мембрана </a:t>
            </a:r>
            <a:r>
              <a:rPr lang="ru-RU" dirty="0" err="1"/>
              <a:t>представлеет</a:t>
            </a:r>
            <a:r>
              <a:rPr lang="ru-RU" dirty="0"/>
              <a:t> собой плёнки из полиэтилентерефталата, перфорация которой является следствием облучения исходной плёнки </a:t>
            </a:r>
            <a:r>
              <a:rPr lang="ru-RU" dirty="0" err="1"/>
              <a:t>высокоэнергетичными</a:t>
            </a:r>
            <a:r>
              <a:rPr lang="ru-RU" dirty="0"/>
              <a:t> ионами криптона с последующим химическим травлением. В зависимости от режимов облучения и травления диаметр отверстий может варьироваться в диапазоне от нескольких нанометров до микрометров. Мы использовали доступные образцы со средним диаметром отверстий порядка 3 мкм. Наиболее часто ТМ применяют в фильтрах для жидкостей (СЭМ изображение в правом нижнем углу). Трековые мембраны предоставлены нам ЛЯР (лабораторией ядерных реакций).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6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611676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Для использования ТМ в качестве сетки </a:t>
            </a:r>
            <a:r>
              <a:rPr lang="ru-RU" dirty="0" err="1"/>
              <a:t>Фриша</a:t>
            </a:r>
            <a:r>
              <a:rPr lang="ru-RU" dirty="0"/>
              <a:t> была произведена их двусторонняя металлизация. Металлизация мембран производилась атомами хрома магнетронным распылением на установке </a:t>
            </a:r>
            <a:r>
              <a:rPr lang="de-DE" dirty="0" err="1"/>
              <a:t>Vactime</a:t>
            </a:r>
            <a:r>
              <a:rPr lang="de-DE" dirty="0"/>
              <a:t> M 440</a:t>
            </a:r>
            <a:r>
              <a:rPr lang="ru-RU" dirty="0"/>
              <a:t> в лаборатории ЛФПМ НИИ ЯП БГУ. Технологические режимы процесса напыления представлены в таблице. Важно отметить факт, что удалось подобрать такие условия напыления, при которых атомы хрома не проникали в отверстия глубже чем на 4 мкм, то есть не металлизация не приводит к увеличению электропроводности плёнки.</a:t>
            </a:r>
            <a:endParaRPr lang="LID4096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7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229573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Стенд для тестирования прототипа детекторов состоит из источника высокого напряжения, источника рентгеновских фотонов, генератора сигналов и осциллографа,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зарядочувствиельного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усилителя и АЦП с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компьюетром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Прототип помещается в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герметичноую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камеру и тестируется при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непрервыной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циркуляции смеси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Блок схема для тестирования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GEM-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детекторов состоит из самого детектора, который находится внутри газового объема 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--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2, 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помощи высоковольтного источника напряжения подаем потенциалы на обкладки детектора.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Выходы для считывания подключаются на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зарядочувствительный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усилитель и после на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осциллографф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Для дальнейшей цифровой записи спектров используется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QDC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-АЦП и Персональный компьютер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8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553271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рисунке представлена фотография прототипа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-детектора, который состоит из катода (лавсановая металлизированная пленка с одной стороны), усилительного элемента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GEM (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перфорированный усилительный элемент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коллектороного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анода – резистивное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DLC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-покрытием. Роль сетки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Фриша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выполняла металлизированная мембрана, которая располагалась в объёме между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DLC-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анодом и нижней обкладкой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создания планарного и однородного электрического поля мембрана закреплялась в рамку, которая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обеспечиала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равномерное натяжение мембраны. Электрический контакт мембраны осуществлялся с помощью токопроводящего клея. Пространственное расположение мембраны регулировалось с помощью </a:t>
            </a:r>
            <a:r>
              <a:rPr lang="ru-RU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спейсеров</a:t>
            </a:r>
            <a:r>
              <a:rPr lang="ru-RU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на 6 мм.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A42850-840C-4142-A97A-73952FFFB62C}" type="slidenum">
              <a:rPr lang="ru-BY" smtClean="0"/>
              <a:t>9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804630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63BE7-F7B5-44AB-AC0A-E6853AD486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94EC7DD-BBDC-4098-A8A6-3B6ADEF655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B1059B-0BE2-4F61-A8A9-05B2E067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A404E-675A-4B7F-A4D4-375C6935C21C}" type="datetime4">
              <a:rPr lang="LID4096" smtClean="0"/>
              <a:t>30 August 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9967C-3CB7-47E7-8F2F-3E091565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3C12C5-8E50-44BE-9F7F-3D838BB9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893-E391-493A-BE95-8891B782670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1062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F57A13-2BC3-4B9F-9BC8-C75BA7963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06E04D-C9C3-4C96-8E83-366BD20540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60AA33-978A-4CD9-AE65-C7875A65A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5BE-DF00-4B66-8248-F59D70D675FF}" type="datetime4">
              <a:rPr lang="LID4096" smtClean="0"/>
              <a:t>30 August 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BCF8CD-F155-45D1-B6CB-FAC1C0CA2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4D41676-48D2-4449-B6BA-762F4D543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893-E391-493A-BE95-8891B782670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15810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98AFD99-DE8D-424D-B0EC-176BB0C9D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BBF23A0-F474-4EEB-BD28-9E52C0A1B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E08212-145A-48DE-A560-693E5B188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051463-31C9-45FE-98A6-7658802F771E}" type="datetime4">
              <a:rPr lang="LID4096" smtClean="0"/>
              <a:t>30 August 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206B48-ECBE-4FFF-95EB-20099064A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9C2164-6790-4660-BCD5-041A3FD3F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893-E391-493A-BE95-8891B782670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499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32C063-66FD-4372-B6C1-7ED283901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9D56A4-784A-43A9-89DF-1D71F4B01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8938B02-35CA-47E5-9C7E-D3D80F2CD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B4D0B-7F93-4661-BAA5-42228D1CCEB0}" type="datetime4">
              <a:rPr lang="LID4096" smtClean="0"/>
              <a:t>30 August 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6453A9-5AD3-4F2B-88B8-2169DCF46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4AFB8A-BF93-4F79-A615-043D55BA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893-E391-493A-BE95-8891B782670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47917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D54E5-3F21-4A04-BD86-9078D1CEBE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07BE62-D5FA-4141-93E0-E72B17AF1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C0CE1B-86AB-4E84-A52A-2DC314A24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9D88-F147-4738-9DBA-93CF38C8C663}" type="datetime4">
              <a:rPr lang="LID4096" smtClean="0"/>
              <a:t>30 August 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ED7E0-AEF2-4A03-BD91-5438785D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9C2CB-A3E9-4755-88C3-C3E9A2235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893-E391-493A-BE95-8891B782670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797898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ECA756-3187-4D8D-B02C-D560FC42E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6572F4-DB53-4C7B-B86B-AD0A530EA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E5B0E54-4A57-4B19-A63D-A8C4482BE8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BB9498-8EB0-4908-831A-520EC6CF7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C2AA-0010-419A-BA29-6FFDEDFF34EF}" type="datetime4">
              <a:rPr lang="LID4096" smtClean="0"/>
              <a:t>30 August 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FA8F3BC-9FF9-4319-ABFB-5E2F3A9CA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145B16-DA9D-4518-9C11-7074C29D1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893-E391-493A-BE95-8891B782670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870237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FC1D5E-14FD-4CFD-9CAF-8C2AC1F1C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0A570E-440E-4BC8-A1D5-4EAF9F311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8941D1-F887-4C81-A85E-3D7DDD525B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807877D-F4B5-4F2E-829C-6AEC297161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D0F2EA6-B771-412A-8044-FB853A8B02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82A172-B065-4DFA-AB2B-6398B73A2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46649-D24D-4F2A-B263-3455594E3D5F}" type="datetime4">
              <a:rPr lang="LID4096" smtClean="0"/>
              <a:t>30 August 2023</a:t>
            </a:fld>
            <a:endParaRPr lang="ru-BY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9ECE795-00FE-4BE2-B7F4-72C3ACB10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9EBDAA-44CE-4ED6-AD5D-F294BE296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893-E391-493A-BE95-8891B782670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235700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3DBA04-A221-4F06-A2D8-A152D5B32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45DADA4-8A82-45CA-8E49-D98146A44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194C-C229-4F19-A824-26B3883B4DA8}" type="datetime4">
              <a:rPr lang="LID4096" smtClean="0"/>
              <a:t>30 August 2023</a:t>
            </a:fld>
            <a:endParaRPr lang="ru-BY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71F284-E504-4A83-84D4-14A3A5041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EE014D-2FEC-48E4-A94C-D0B555050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893-E391-493A-BE95-8891B782670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77995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FABEFB-B5FE-4E36-A2E2-C85775060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2314-1617-444E-BFFC-2AAB4E5893BA}" type="datetime4">
              <a:rPr lang="LID4096" smtClean="0"/>
              <a:t>30 August 2023</a:t>
            </a:fld>
            <a:endParaRPr lang="ru-BY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F14BDF4-29C0-453B-9866-69B36469C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A4163CC-0890-4077-950F-EB0B105F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893-E391-493A-BE95-8891B782670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505781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56340-A340-49AB-94D7-021D39CA2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1E8312-FE85-4B99-BD73-BFF029F6A2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39AD475-605B-4860-A16F-141C401EA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6C7555-E69E-43CA-8045-76A37154B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EBC96-C2FE-4321-B96C-A9A91F0DB700}" type="datetime4">
              <a:rPr lang="LID4096" smtClean="0"/>
              <a:t>30 August 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CFFB3A-4670-4A45-AEEF-1711B5BF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0D524AA-DEE0-4674-8E94-83DAEADA7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893-E391-493A-BE95-8891B782670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646293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38F56-2CEC-4A4E-AE99-E5F189C66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808E42B-8EA1-4990-B493-474F32129B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BY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EF30B41-263F-48CE-866F-81E79087AE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FF82331-F0E1-4ABE-886B-6805599B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EC25D-1845-4E11-B403-06A8993164BD}" type="datetime4">
              <a:rPr lang="LID4096" smtClean="0"/>
              <a:t>30 August 2023</a:t>
            </a:fld>
            <a:endParaRPr lang="ru-BY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0249FA9-DFA9-4712-ABCD-9FCCB65A0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BY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E9E68DE-DD06-4CCA-BCE4-C0875CE55B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893-E391-493A-BE95-8891B782670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17475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AAF22E-64ED-48EB-85A4-DF8AED402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BY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D93985-651F-4F7E-B3CF-92734BC62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4392C66-3EE8-4220-B06D-5D21819676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3B9D3-272F-4DB8-8337-90D1CF3E2A46}" type="datetime4">
              <a:rPr lang="LID4096" smtClean="0"/>
              <a:t>30 August 2023</a:t>
            </a:fld>
            <a:endParaRPr lang="ru-BY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62F7EC-08EE-4D31-8944-6B354E624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BY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574C02-DB78-4C6C-960B-EBBA1B96CF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6D893-E391-493A-BE95-8891B782670D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36002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B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3" Type="http://schemas.openxmlformats.org/officeDocument/2006/relationships/image" Target="../media/image2.png"/><Relationship Id="rId7" Type="http://schemas.openxmlformats.org/officeDocument/2006/relationships/image" Target="../media/image320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.xml"/><Relationship Id="rId11" Type="http://schemas.microsoft.com/office/2007/relationships/hdphoto" Target="../media/hdphoto5.wdp"/><Relationship Id="rId5" Type="http://schemas.openxmlformats.org/officeDocument/2006/relationships/image" Target="../media/image34.png"/><Relationship Id="rId10" Type="http://schemas.openxmlformats.org/officeDocument/2006/relationships/image" Target="../media/image35.png"/><Relationship Id="rId4" Type="http://schemas.microsoft.com/office/2007/relationships/hdphoto" Target="../media/hdphoto1.wdp"/><Relationship Id="rId9" Type="http://schemas.openxmlformats.org/officeDocument/2006/relationships/image" Target="../media/image33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7.png"/><Relationship Id="rId10" Type="http://schemas.microsoft.com/office/2007/relationships/hdphoto" Target="../media/hdphoto1.wdp"/><Relationship Id="rId4" Type="http://schemas.openxmlformats.org/officeDocument/2006/relationships/image" Target="../media/image42.png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microsoft.com/office/2007/relationships/hdphoto" Target="../media/hdphoto1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90.png"/><Relationship Id="rId4" Type="http://schemas.openxmlformats.org/officeDocument/2006/relationships/image" Target="../media/image28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.png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43.wmf"/><Relationship Id="rId4" Type="http://schemas.openxmlformats.org/officeDocument/2006/relationships/image" Target="../media/image41.png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7.bin"/><Relationship Id="rId9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6.xml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4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png"/><Relationship Id="rId11" Type="http://schemas.openxmlformats.org/officeDocument/2006/relationships/oleObject" Target="../embeddings/oleObject11.bin"/><Relationship Id="rId5" Type="http://schemas.microsoft.com/office/2007/relationships/hdphoto" Target="../media/hdphoto1.wdp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4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microsoft.com/office/2007/relationships/hdphoto" Target="../media/hdphoto1.wdp"/><Relationship Id="rId10" Type="http://schemas.openxmlformats.org/officeDocument/2006/relationships/image" Target="../media/image27.png"/><Relationship Id="rId4" Type="http://schemas.openxmlformats.org/officeDocument/2006/relationships/image" Target="../media/image2.png"/><Relationship Id="rId9" Type="http://schemas.openxmlformats.org/officeDocument/2006/relationships/image" Target="../media/image2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7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gif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customXml" Target="../ink/ink4.xml"/><Relationship Id="rId18" Type="http://schemas.openxmlformats.org/officeDocument/2006/relationships/customXml" Target="../ink/ink7.xml"/><Relationship Id="rId26" Type="http://schemas.openxmlformats.org/officeDocument/2006/relationships/image" Target="../media/image2.png"/><Relationship Id="rId3" Type="http://schemas.openxmlformats.org/officeDocument/2006/relationships/hyperlink" Target="http://nuclphys.sinp.msu.ru/experiment/methods/ident.htm#:~:text=&#1089;&#1077;&#1090;&#1082;&#1072;_&#1060;&#1088;&#1080;&#1096;&#1072;" TargetMode="External"/><Relationship Id="rId21" Type="http://schemas.openxmlformats.org/officeDocument/2006/relationships/customXml" Target="../ink/ink10.xml"/><Relationship Id="rId12" Type="http://schemas.openxmlformats.org/officeDocument/2006/relationships/image" Target="../media/image100.png"/><Relationship Id="rId17" Type="http://schemas.openxmlformats.org/officeDocument/2006/relationships/customXml" Target="../ink/ink6.xml"/><Relationship Id="rId25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20.png"/><Relationship Id="rId20" Type="http://schemas.openxmlformats.org/officeDocument/2006/relationships/customXml" Target="../ink/ink9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11" Type="http://schemas.openxmlformats.org/officeDocument/2006/relationships/customXml" Target="../ink/ink3.xml"/><Relationship Id="rId24" Type="http://schemas.openxmlformats.org/officeDocument/2006/relationships/image" Target="../media/image140.png"/><Relationship Id="rId5" Type="http://schemas.openxmlformats.org/officeDocument/2006/relationships/image" Target="../media/image16.gif"/><Relationship Id="rId15" Type="http://schemas.openxmlformats.org/officeDocument/2006/relationships/customXml" Target="../ink/ink5.xml"/><Relationship Id="rId23" Type="http://schemas.openxmlformats.org/officeDocument/2006/relationships/customXml" Target="../ink/ink11.xml"/><Relationship Id="rId10" Type="http://schemas.openxmlformats.org/officeDocument/2006/relationships/image" Target="../media/image90.png"/><Relationship Id="rId19" Type="http://schemas.openxmlformats.org/officeDocument/2006/relationships/customXml" Target="../ink/ink8.xml"/><Relationship Id="rId4" Type="http://schemas.openxmlformats.org/officeDocument/2006/relationships/image" Target="../media/image15.png"/><Relationship Id="rId9" Type="http://schemas.openxmlformats.org/officeDocument/2006/relationships/customXml" Target="../ink/ink2.xml"/><Relationship Id="rId14" Type="http://schemas.openxmlformats.org/officeDocument/2006/relationships/image" Target="../media/image110.png"/><Relationship Id="rId22" Type="http://schemas.openxmlformats.org/officeDocument/2006/relationships/image" Target="../media/image130.png"/><Relationship Id="rId27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tif"/><Relationship Id="rId11" Type="http://schemas.microsoft.com/office/2007/relationships/hdphoto" Target="../media/hdphoto1.wdp"/><Relationship Id="rId5" Type="http://schemas.openxmlformats.org/officeDocument/2006/relationships/image" Target="../media/image20.gif"/><Relationship Id="rId10" Type="http://schemas.openxmlformats.org/officeDocument/2006/relationships/image" Target="../media/image2.png"/><Relationship Id="rId4" Type="http://schemas.openxmlformats.org/officeDocument/2006/relationships/image" Target="../media/image19.jpeg"/><Relationship Id="rId9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6.png"/><Relationship Id="rId12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png"/><Relationship Id="rId11" Type="http://schemas.openxmlformats.org/officeDocument/2006/relationships/image" Target="../media/image2.png"/><Relationship Id="rId5" Type="http://schemas.microsoft.com/office/2007/relationships/hdphoto" Target="../media/hdphoto2.wdp"/><Relationship Id="rId10" Type="http://schemas.openxmlformats.org/officeDocument/2006/relationships/image" Target="../media/image27.png"/><Relationship Id="rId4" Type="http://schemas.openxmlformats.org/officeDocument/2006/relationships/image" Target="../media/image24.png"/><Relationship Id="rId9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1.jpeg"/><Relationship Id="rId7" Type="http://schemas.microsoft.com/office/2007/relationships/hdphoto" Target="../media/hdphoto4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3.wdp"/><Relationship Id="rId4" Type="http://schemas.openxmlformats.org/officeDocument/2006/relationships/image" Target="../media/image32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7951CF-BBEA-4428-BCEC-9327FD449FBE}"/>
              </a:ext>
            </a:extLst>
          </p:cNvPr>
          <p:cNvSpPr txBox="1"/>
          <p:nvPr/>
        </p:nvSpPr>
        <p:spPr>
          <a:xfrm>
            <a:off x="1915628" y="3058607"/>
            <a:ext cx="90027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Source Sans Pro Light"/>
                <a:cs typeface="Source Sans Pro Light"/>
              </a:rPr>
              <a:t>Prototype of a </a:t>
            </a:r>
            <a:r>
              <a:rPr lang="en-US" sz="3200" i="1" dirty="0">
                <a:latin typeface="Source Sans Pro Light"/>
                <a:cs typeface="Source Sans Pro Light"/>
              </a:rPr>
              <a:t>GEM </a:t>
            </a:r>
            <a:r>
              <a:rPr lang="en-US" sz="3200" dirty="0">
                <a:latin typeface="Source Sans Pro Light"/>
                <a:cs typeface="Source Sans Pro Light"/>
              </a:rPr>
              <a:t>detector with a metallized </a:t>
            </a:r>
            <a:r>
              <a:rPr lang="en-US" sz="3200" i="1" dirty="0">
                <a:latin typeface="Source Sans Pro Light"/>
                <a:cs typeface="Source Sans Pro Light"/>
              </a:rPr>
              <a:t>PET </a:t>
            </a:r>
            <a:r>
              <a:rPr lang="en-US" sz="3200" dirty="0">
                <a:latin typeface="Source Sans Pro Light"/>
                <a:cs typeface="Source Sans Pro Light"/>
              </a:rPr>
              <a:t>membrane as a Frisch grid</a:t>
            </a:r>
            <a:endParaRPr lang="ru-RU" sz="3200" dirty="0">
              <a:latin typeface="Source Sans Pro Light"/>
              <a:cs typeface="Source Sans Pro Ligh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B839C1A-7ADD-46F7-817B-EE366F56F61C}"/>
              </a:ext>
            </a:extLst>
          </p:cNvPr>
          <p:cNvSpPr/>
          <p:nvPr/>
        </p:nvSpPr>
        <p:spPr>
          <a:xfrm>
            <a:off x="6758960" y="4803778"/>
            <a:ext cx="49949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2400" dirty="0">
                <a:latin typeface="Source Sans Pro Light"/>
              </a:rPr>
              <a:t>Zur Ilya </a:t>
            </a:r>
            <a:r>
              <a:rPr lang="de-DE" sz="2400" dirty="0" err="1">
                <a:latin typeface="Source Sans Pro Light"/>
              </a:rPr>
              <a:t>Alexandrovich</a:t>
            </a:r>
            <a:endParaRPr lang="de-DE" sz="2400" dirty="0">
              <a:latin typeface="Source Sans Pro Light"/>
            </a:endParaRPr>
          </a:p>
          <a:p>
            <a:pPr algn="r"/>
            <a:r>
              <a:rPr lang="de-DE" sz="2000" dirty="0">
                <a:latin typeface="Source Sans Pro Light"/>
              </a:rPr>
              <a:t>Junior Researcher</a:t>
            </a:r>
            <a:r>
              <a:rPr lang="ru-RU" sz="2000" dirty="0">
                <a:latin typeface="Source Sans Pro Light"/>
              </a:rPr>
              <a:t>, </a:t>
            </a:r>
            <a:r>
              <a:rPr lang="de-DE" sz="2000" dirty="0">
                <a:latin typeface="Source Sans Pro Light"/>
              </a:rPr>
              <a:t>INP BSU</a:t>
            </a:r>
            <a:endParaRPr lang="en-US" sz="2000" dirty="0">
              <a:latin typeface="Source Sans Pro Light"/>
            </a:endParaRPr>
          </a:p>
          <a:p>
            <a:pPr algn="r"/>
            <a:r>
              <a:rPr lang="en-US" sz="2000" dirty="0">
                <a:latin typeface="Source Sans Pro Light"/>
              </a:rPr>
              <a:t>zur.ilya01@gmail.com</a:t>
            </a: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F99D00CA-FE3A-4961-A81D-26E7FD7B5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5B095-C4D4-4DEA-8107-7E87D1EF44E9}" type="datetime4">
              <a:rPr lang="LID4096" sz="1400" smtClean="0"/>
              <a:t>30 August 2023</a:t>
            </a:fld>
            <a:endParaRPr lang="ru-BY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4B30169-4C76-4A50-926C-93192005D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410" y="293080"/>
            <a:ext cx="2395650" cy="2395650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12CCA2A-20FC-4630-A368-79EA1D9D2449}"/>
              </a:ext>
            </a:extLst>
          </p:cNvPr>
          <p:cNvSpPr/>
          <p:nvPr/>
        </p:nvSpPr>
        <p:spPr>
          <a:xfrm>
            <a:off x="3971367" y="1186246"/>
            <a:ext cx="76990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i="1" dirty="0">
                <a:solidFill>
                  <a:srgbClr val="212529"/>
                </a:solidFill>
                <a:effectLst/>
                <a:latin typeface="Roboto"/>
              </a:rPr>
              <a:t>Institute for Nuclear Problems of Belarusian State University </a:t>
            </a:r>
            <a:endParaRPr lang="ru-BY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12A2AF-CDE5-4706-BDF1-5C1093FB8124}"/>
              </a:ext>
            </a:extLst>
          </p:cNvPr>
          <p:cNvSpPr txBox="1"/>
          <p:nvPr/>
        </p:nvSpPr>
        <p:spPr>
          <a:xfrm>
            <a:off x="2285053" y="6352143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777777"/>
                </a:solidFill>
                <a:effectLst/>
                <a:latin typeface="Roboto" panose="02000000000000000000" pitchFamily="2" charset="0"/>
              </a:rPr>
              <a:t>"The Actual Problems of Microworld Physics"</a:t>
            </a:r>
            <a:endParaRPr lang="LID4096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94C9AA0-78A9-476B-B315-086812854E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8606" y="4831399"/>
            <a:ext cx="6948907" cy="1077247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A709535-490E-4968-BA4F-BB769D365BEF}"/>
              </a:ext>
            </a:extLst>
          </p:cNvPr>
          <p:cNvSpPr/>
          <p:nvPr/>
        </p:nvSpPr>
        <p:spPr>
          <a:xfrm>
            <a:off x="6758960" y="5834779"/>
            <a:ext cx="49949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err="1">
                <a:latin typeface="Source Sans Pro Light"/>
              </a:rPr>
              <a:t>Shmanai</a:t>
            </a:r>
            <a:r>
              <a:rPr lang="en-US" sz="2000" dirty="0">
                <a:latin typeface="Source Sans Pro Light"/>
              </a:rPr>
              <a:t> </a:t>
            </a:r>
            <a:r>
              <a:rPr lang="en-US" sz="2000" dirty="0" err="1">
                <a:latin typeface="Source Sans Pro Light"/>
              </a:rPr>
              <a:t>Yahor</a:t>
            </a:r>
            <a:r>
              <a:rPr lang="en-US" sz="2000" dirty="0">
                <a:latin typeface="Source Sans Pro Light"/>
              </a:rPr>
              <a:t> </a:t>
            </a:r>
            <a:r>
              <a:rPr lang="en-US" sz="2000" dirty="0" err="1">
                <a:latin typeface="Source Sans Pro Light"/>
              </a:rPr>
              <a:t>Evgenievich</a:t>
            </a:r>
            <a:r>
              <a:rPr lang="ru-RU" sz="2000" dirty="0">
                <a:latin typeface="Source Sans Pro Light"/>
              </a:rPr>
              <a:t> </a:t>
            </a:r>
            <a:endParaRPr lang="de-DE" sz="2000" dirty="0">
              <a:latin typeface="Source Sans Pro Light"/>
            </a:endParaRPr>
          </a:p>
          <a:p>
            <a:pPr algn="r"/>
            <a:r>
              <a:rPr lang="de-DE" sz="2000" dirty="0">
                <a:latin typeface="Source Sans Pro Light"/>
              </a:rPr>
              <a:t>Junior Researcher, INP BSU</a:t>
            </a:r>
            <a:endParaRPr lang="en-US" sz="2000" dirty="0">
              <a:latin typeface="Source Sans Pro Light"/>
            </a:endParaRPr>
          </a:p>
        </p:txBody>
      </p:sp>
    </p:spTree>
    <p:extLst>
      <p:ext uri="{BB962C8B-B14F-4D97-AF65-F5344CB8AC3E}">
        <p14:creationId xmlns:p14="http://schemas.microsoft.com/office/powerpoint/2010/main" val="36919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"/>
    </mc:Choice>
    <mc:Fallback xmlns="">
      <p:transition spd="slow" advTm="16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5BF323E-CEEF-4C7F-BC4E-AFDD264C324E}"/>
              </a:ext>
            </a:extLst>
          </p:cNvPr>
          <p:cNvGrpSpPr/>
          <p:nvPr/>
        </p:nvGrpSpPr>
        <p:grpSpPr>
          <a:xfrm>
            <a:off x="354217" y="185549"/>
            <a:ext cx="11570372" cy="553998"/>
            <a:chOff x="354217" y="346807"/>
            <a:chExt cx="11570372" cy="553998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906B611-2B83-4D57-9066-D74A4B151512}"/>
                </a:ext>
              </a:extLst>
            </p:cNvPr>
            <p:cNvCxnSpPr/>
            <p:nvPr/>
          </p:nvCxnSpPr>
          <p:spPr>
            <a:xfrm flipH="1">
              <a:off x="963359" y="900805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3945D-554E-4841-9E68-B478C66AE418}"/>
                </a:ext>
              </a:extLst>
            </p:cNvPr>
            <p:cNvSpPr txBox="1"/>
            <p:nvPr/>
          </p:nvSpPr>
          <p:spPr>
            <a:xfrm>
              <a:off x="354217" y="346807"/>
              <a:ext cx="115703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Схема эксперимента. Описание работы прототипа </a:t>
              </a:r>
              <a:r>
                <a:rPr lang="de-DE" sz="3000" i="1" dirty="0">
                  <a:latin typeface="Source Sans Pro Light"/>
                  <a:cs typeface="Calibri" panose="020F0502020204030204" pitchFamily="34" charset="0"/>
                </a:rPr>
                <a:t>GEM</a:t>
              </a:r>
              <a:r>
                <a:rPr lang="ru-RU" sz="3000" i="1" dirty="0">
                  <a:latin typeface="Source Sans Pro Light"/>
                  <a:cs typeface="Calibri" panose="020F0502020204030204" pitchFamily="34" charset="0"/>
                </a:rPr>
                <a:t>-</a:t>
              </a: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детекторов</a:t>
              </a:r>
            </a:p>
          </p:txBody>
        </p:sp>
      </p:grpSp>
      <p:sp>
        <p:nvSpPr>
          <p:cNvPr id="60" name="Номер слайда 1">
            <a:extLst>
              <a:ext uri="{FF2B5EF4-FFF2-40B4-BE49-F238E27FC236}">
                <a16:creationId xmlns:a16="http://schemas.microsoft.com/office/drawing/2014/main" id="{7939BFDA-2C8A-4F6F-8645-CE6B43116C57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97230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10</a:t>
            </a:fld>
            <a:r>
              <a:rPr lang="ru-RU" sz="1600" dirty="0"/>
              <a:t>/21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A8A075-C58C-4F91-BF7F-3D3589CF0D53}"/>
              </a:ext>
            </a:extLst>
          </p:cNvPr>
          <p:cNvSpPr txBox="1"/>
          <p:nvPr/>
        </p:nvSpPr>
        <p:spPr>
          <a:xfrm>
            <a:off x="1110426" y="6141537"/>
            <a:ext cx="53169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Принципиальная схема работы </a:t>
            </a:r>
            <a:r>
              <a:rPr lang="en-US" sz="2000" i="1" dirty="0"/>
              <a:t>GEM</a:t>
            </a:r>
            <a:r>
              <a:rPr lang="en-US" sz="2000" dirty="0"/>
              <a:t>-</a:t>
            </a:r>
            <a:r>
              <a:rPr lang="ru-RU" sz="2000" dirty="0"/>
              <a:t>детектора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3FAF2CC-4F7A-4DB2-99F4-EEDD4CE76D7E}"/>
              </a:ext>
            </a:extLst>
          </p:cNvPr>
          <p:cNvSpPr txBox="1"/>
          <p:nvPr/>
        </p:nvSpPr>
        <p:spPr>
          <a:xfrm>
            <a:off x="792392" y="1387259"/>
            <a:ext cx="43401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изменяется напряжение на </a:t>
            </a:r>
            <a:r>
              <a:rPr lang="en-US" i="1" dirty="0"/>
              <a:t>GEM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изменяется напряжение на мембране;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изменяется пространственное положение мембраны.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757393D-0A24-420C-A5ED-FA9A054D69D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ED0F40B-5862-2387-BB3C-6404559613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842" y="2608967"/>
            <a:ext cx="8333523" cy="4036550"/>
          </a:xfrm>
          <a:prstGeom prst="rect">
            <a:avLst/>
          </a:prstGeom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F4E7DD07-C9D3-4DD5-A755-FC697A2BA271}"/>
              </a:ext>
            </a:extLst>
          </p:cNvPr>
          <p:cNvGrpSpPr/>
          <p:nvPr/>
        </p:nvGrpSpPr>
        <p:grpSpPr>
          <a:xfrm>
            <a:off x="609872" y="3553486"/>
            <a:ext cx="10249743" cy="2988161"/>
            <a:chOff x="460010" y="2585871"/>
            <a:chExt cx="10249743" cy="2988161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88CE0E31-C562-4C08-AF91-DA2B5101D0A9}"/>
                </a:ext>
              </a:extLst>
            </p:cNvPr>
            <p:cNvGrpSpPr/>
            <p:nvPr/>
          </p:nvGrpSpPr>
          <p:grpSpPr>
            <a:xfrm>
              <a:off x="460010" y="5307603"/>
              <a:ext cx="365040" cy="241920"/>
              <a:chOff x="460010" y="5307603"/>
              <a:chExt cx="365040" cy="241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43" name="Рукописный ввод 42">
                    <a:extLst>
                      <a:ext uri="{FF2B5EF4-FFF2-40B4-BE49-F238E27FC236}">
                        <a16:creationId xmlns:a16="http://schemas.microsoft.com/office/drawing/2014/main" id="{1155BA0C-849B-4156-AAF0-8DFE72D9B83C}"/>
                      </a:ext>
                    </a:extLst>
                  </p14:cNvPr>
                  <p14:cNvContentPartPr/>
                  <p14:nvPr/>
                </p14:nvContentPartPr>
                <p14:xfrm>
                  <a:off x="481250" y="5307603"/>
                  <a:ext cx="221760" cy="241920"/>
                </p14:xfrm>
              </p:contentPart>
            </mc:Choice>
            <mc:Fallback xmlns="">
              <p:pic>
                <p:nvPicPr>
                  <p:cNvPr id="43" name="Рукописный ввод 42">
                    <a:extLst>
                      <a:ext uri="{FF2B5EF4-FFF2-40B4-BE49-F238E27FC236}">
                        <a16:creationId xmlns:a16="http://schemas.microsoft.com/office/drawing/2014/main" id="{1155BA0C-849B-4156-AAF0-8DFE72D9B83C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472250" y="5298603"/>
                    <a:ext cx="239400" cy="25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45" name="Рукописный ввод 44">
                    <a:extLst>
                      <a:ext uri="{FF2B5EF4-FFF2-40B4-BE49-F238E27FC236}">
                        <a16:creationId xmlns:a16="http://schemas.microsoft.com/office/drawing/2014/main" id="{550FE17A-79BF-4658-AD93-1235F95DFC6F}"/>
                      </a:ext>
                    </a:extLst>
                  </p14:cNvPr>
                  <p14:cNvContentPartPr/>
                  <p14:nvPr/>
                </p14:nvContentPartPr>
                <p14:xfrm>
                  <a:off x="460010" y="5418843"/>
                  <a:ext cx="365040" cy="123840"/>
                </p14:xfrm>
              </p:contentPart>
            </mc:Choice>
            <mc:Fallback xmlns="">
              <p:pic>
                <p:nvPicPr>
                  <p:cNvPr id="45" name="Рукописный ввод 44">
                    <a:extLst>
                      <a:ext uri="{FF2B5EF4-FFF2-40B4-BE49-F238E27FC236}">
                        <a16:creationId xmlns:a16="http://schemas.microsoft.com/office/drawing/2014/main" id="{550FE17A-79BF-4658-AD93-1235F95DFC6F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397370" y="5355843"/>
                    <a:ext cx="490680" cy="249480"/>
                  </a:xfrm>
                  <a:prstGeom prst="rect">
                    <a:avLst/>
                  </a:prstGeom>
                </p:spPr>
              </p:pic>
            </mc:Fallback>
          </mc:AlternateContent>
        </p:grpSp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DE9D81CB-8B25-456F-A769-5B48FE4E32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t="40218" r="17632" b="12553"/>
            <a:stretch/>
          </p:blipFill>
          <p:spPr bwMode="auto">
            <a:xfrm>
              <a:off x="8386999" y="2585871"/>
              <a:ext cx="2322754" cy="851770"/>
            </a:xfrm>
            <a:prstGeom prst="rect">
              <a:avLst/>
            </a:prstGeom>
            <a:noFill/>
            <a:effectLst>
              <a:softEdge rad="508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2">
              <a:extLst>
                <a:ext uri="{FF2B5EF4-FFF2-40B4-BE49-F238E27FC236}">
                  <a16:creationId xmlns:a16="http://schemas.microsoft.com/office/drawing/2014/main" id="{989013D4-788D-41CA-9934-A7E4BAC312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40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87" r="17632" b="59255"/>
            <a:stretch/>
          </p:blipFill>
          <p:spPr bwMode="auto">
            <a:xfrm>
              <a:off x="8386999" y="5022937"/>
              <a:ext cx="2322754" cy="551095"/>
            </a:xfrm>
            <a:prstGeom prst="rect">
              <a:avLst/>
            </a:prstGeom>
            <a:ln>
              <a:noFill/>
            </a:ln>
            <a:effectLst>
              <a:softEdge rad="63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55C2E045-70EE-4326-943D-18905EECCB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/>
            <a:srcRect l="16233" t="50000" r="35028" b="13630"/>
            <a:stretch/>
          </p:blipFill>
          <p:spPr>
            <a:xfrm>
              <a:off x="8386999" y="3531672"/>
              <a:ext cx="2319538" cy="778878"/>
            </a:xfrm>
            <a:prstGeom prst="rect">
              <a:avLst/>
            </a:prstGeom>
            <a:effectLst>
              <a:softEdge rad="50800"/>
            </a:effectLst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A291C734-46FB-4259-8713-519A1D2ABE68}"/>
              </a:ext>
            </a:extLst>
          </p:cNvPr>
          <p:cNvSpPr txBox="1"/>
          <p:nvPr/>
        </p:nvSpPr>
        <p:spPr>
          <a:xfrm>
            <a:off x="6911340" y="1416711"/>
            <a:ext cx="43401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записываются сигналы и спектры сигналов с </a:t>
            </a:r>
            <a:r>
              <a:rPr lang="en-US" i="1" dirty="0"/>
              <a:t>GEM</a:t>
            </a:r>
            <a:r>
              <a:rPr lang="en-US" dirty="0"/>
              <a:t> </a:t>
            </a:r>
            <a:r>
              <a:rPr lang="ru-RU" dirty="0"/>
              <a:t>и </a:t>
            </a:r>
            <a:r>
              <a:rPr lang="en-US" i="1" dirty="0"/>
              <a:t>DLC</a:t>
            </a:r>
            <a:r>
              <a:rPr lang="ru-RU" i="1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записываются токи с мембраны и </a:t>
            </a:r>
            <a:r>
              <a:rPr lang="en-US" i="1" dirty="0"/>
              <a:t>DLC</a:t>
            </a:r>
            <a:r>
              <a:rPr lang="ru-RU" dirty="0"/>
              <a:t>.</a:t>
            </a:r>
            <a:endParaRPr lang="LID4096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E0B657-3A69-442F-A88E-A3D119C8FEB2}"/>
              </a:ext>
            </a:extLst>
          </p:cNvPr>
          <p:cNvSpPr txBox="1"/>
          <p:nvPr/>
        </p:nvSpPr>
        <p:spPr>
          <a:xfrm>
            <a:off x="9109710" y="664083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ID4096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EFD25F-6663-4C7E-8B1D-DE9AF47D4BBB}"/>
              </a:ext>
            </a:extLst>
          </p:cNvPr>
          <p:cNvSpPr txBox="1"/>
          <p:nvPr/>
        </p:nvSpPr>
        <p:spPr>
          <a:xfrm>
            <a:off x="9434963" y="5618701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500 </a:t>
            </a:r>
            <a:r>
              <a:rPr lang="ru-RU" dirty="0" err="1"/>
              <a:t>нс</a:t>
            </a:r>
            <a:endParaRPr lang="LID4096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1642993-177E-4CDA-8B12-7761B7232489}"/>
              </a:ext>
            </a:extLst>
          </p:cNvPr>
          <p:cNvCxnSpPr>
            <a:cxnSpLocks/>
          </p:cNvCxnSpPr>
          <p:nvPr/>
        </p:nvCxnSpPr>
        <p:spPr>
          <a:xfrm>
            <a:off x="9697673" y="5975994"/>
            <a:ext cx="213360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71B76B9-A059-4BD2-A20D-43BBE59BF8B7}"/>
              </a:ext>
            </a:extLst>
          </p:cNvPr>
          <p:cNvSpPr txBox="1"/>
          <p:nvPr/>
        </p:nvSpPr>
        <p:spPr>
          <a:xfrm>
            <a:off x="1545401" y="854405"/>
            <a:ext cx="9188004" cy="461665"/>
          </a:xfrm>
          <a:prstGeom prst="rect">
            <a:avLst/>
          </a:prstGeom>
          <a:noFill/>
          <a:ln>
            <a:solidFill>
              <a:schemeClr val="accent6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/>
              <a:t>Необходимое условие: электронная прозрачность мембраны!</a:t>
            </a:r>
            <a:endParaRPr lang="LID4096" sz="2400" dirty="0"/>
          </a:p>
        </p:txBody>
      </p:sp>
    </p:spTree>
    <p:extLst>
      <p:ext uri="{BB962C8B-B14F-4D97-AF65-F5344CB8AC3E}">
        <p14:creationId xmlns:p14="http://schemas.microsoft.com/office/powerpoint/2010/main" val="2748733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5BF323E-CEEF-4C7F-BC4E-AFDD264C324E}"/>
              </a:ext>
            </a:extLst>
          </p:cNvPr>
          <p:cNvGrpSpPr/>
          <p:nvPr/>
        </p:nvGrpSpPr>
        <p:grpSpPr>
          <a:xfrm>
            <a:off x="963359" y="185549"/>
            <a:ext cx="10961230" cy="553998"/>
            <a:chOff x="963359" y="346807"/>
            <a:chExt cx="10961230" cy="553998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906B611-2B83-4D57-9066-D74A4B151512}"/>
                </a:ext>
              </a:extLst>
            </p:cNvPr>
            <p:cNvCxnSpPr/>
            <p:nvPr/>
          </p:nvCxnSpPr>
          <p:spPr>
            <a:xfrm flipH="1">
              <a:off x="963359" y="900805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3945D-554E-4841-9E68-B478C66AE418}"/>
                </a:ext>
              </a:extLst>
            </p:cNvPr>
            <p:cNvSpPr txBox="1"/>
            <p:nvPr/>
          </p:nvSpPr>
          <p:spPr>
            <a:xfrm>
              <a:off x="1567547" y="346807"/>
              <a:ext cx="103570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Коэффициент прозрачности металлизированной мембраны</a:t>
              </a: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72B743DE-CE0E-7259-7D1D-EF64E65E2419}"/>
              </a:ext>
            </a:extLst>
          </p:cNvPr>
          <p:cNvSpPr txBox="1"/>
          <p:nvPr/>
        </p:nvSpPr>
        <p:spPr>
          <a:xfrm>
            <a:off x="294351" y="6054481"/>
            <a:ext cx="62553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Зависимость электронных токов через мембрану и</a:t>
            </a:r>
            <a:r>
              <a:rPr lang="ru-RU" b="0" i="1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DLC 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от напряжения на мембране для конфигурации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{3/3}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11F83451-8B50-618B-BF12-99D15FEBCADF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294351" y="3014352"/>
              <a:ext cx="6761215" cy="2839720"/>
            </p:xfrm>
            <a:graphic>
              <a:graphicData uri="http://schemas.openxmlformats.org/drawingml/2006/table">
                <a:tbl>
                  <a:tblPr/>
                  <a:tblGrid>
                    <a:gridCol w="1420750">
                      <a:extLst>
                        <a:ext uri="{9D8B030D-6E8A-4147-A177-3AD203B41FA5}">
                          <a16:colId xmlns:a16="http://schemas.microsoft.com/office/drawing/2014/main" val="2465238042"/>
                        </a:ext>
                      </a:extLst>
                    </a:gridCol>
                    <a:gridCol w="1964725">
                      <a:extLst>
                        <a:ext uri="{9D8B030D-6E8A-4147-A177-3AD203B41FA5}">
                          <a16:colId xmlns:a16="http://schemas.microsoft.com/office/drawing/2014/main" val="3416643717"/>
                        </a:ext>
                      </a:extLst>
                    </a:gridCol>
                    <a:gridCol w="1408670">
                      <a:extLst>
                        <a:ext uri="{9D8B030D-6E8A-4147-A177-3AD203B41FA5}">
                          <a16:colId xmlns:a16="http://schemas.microsoft.com/office/drawing/2014/main" val="2784288615"/>
                        </a:ext>
                      </a:extLst>
                    </a:gridCol>
                    <a:gridCol w="1967070">
                      <a:extLst>
                        <a:ext uri="{9D8B030D-6E8A-4147-A177-3AD203B41FA5}">
                          <a16:colId xmlns:a16="http://schemas.microsoft.com/office/drawing/2014/main" val="2043045034"/>
                        </a:ext>
                      </a:extLst>
                    </a:gridCol>
                  </a:tblGrid>
                  <a:tr h="303505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Напряжение на мембране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Ток через мембрану</a:t>
                          </a:r>
                          <a:r>
                            <a:rPr lang="ru-RU" sz="1600" dirty="0"/>
                            <a:t>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𝑚𝑒𝑚𝑏𝑟</m:t>
                                  </m:r>
                                </m:sub>
                              </m:sSub>
                              <m:r>
                                <a:rPr lang="en-US" sz="1600" b="0" i="0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oMath>
                          </a14:m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мкА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Ток через </a:t>
                          </a:r>
                          <a:r>
                            <a:rPr lang="en-US" sz="1600" b="0" i="1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DLC</a:t>
                          </a:r>
                        </a:p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ru-RU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en-US" sz="1600" i="1">
                                      <a:latin typeface="Cambria Math" panose="02040503050406030204" pitchFamily="18" charset="0"/>
                                    </a:rPr>
                                    <m:t>𝐷𝐿𝐶</m:t>
                                  </m:r>
                                </m:sub>
                              </m:sSub>
                            </m:oMath>
                          </a14:m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мкА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Коэффициент прозрачности </a:t>
                          </a:r>
                          <a:r>
                            <a:rPr lang="el-GR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η</a:t>
                          </a: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%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7037289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0.030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0.005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14,3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3214674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0.030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25,0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87846708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0.025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28,6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90920235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400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0.025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28,6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16070116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500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0.035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0.015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30,0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719844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600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0.035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0.015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30,0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786031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Таблица 6">
                <a:extLst>
                  <a:ext uri="{FF2B5EF4-FFF2-40B4-BE49-F238E27FC236}">
                    <a16:creationId xmlns:a16="http://schemas.microsoft.com/office/drawing/2014/main" id="{11F83451-8B50-618B-BF12-99D15FEBCADF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79054595"/>
                  </p:ext>
                </p:extLst>
              </p:nvPr>
            </p:nvGraphicFramePr>
            <p:xfrm>
              <a:off x="294351" y="3014352"/>
              <a:ext cx="6761215" cy="2839720"/>
            </p:xfrm>
            <a:graphic>
              <a:graphicData uri="http://schemas.openxmlformats.org/drawingml/2006/table">
                <a:tbl>
                  <a:tblPr/>
                  <a:tblGrid>
                    <a:gridCol w="1420750">
                      <a:extLst>
                        <a:ext uri="{9D8B030D-6E8A-4147-A177-3AD203B41FA5}">
                          <a16:colId xmlns:a16="http://schemas.microsoft.com/office/drawing/2014/main" val="2465238042"/>
                        </a:ext>
                      </a:extLst>
                    </a:gridCol>
                    <a:gridCol w="1964725">
                      <a:extLst>
                        <a:ext uri="{9D8B030D-6E8A-4147-A177-3AD203B41FA5}">
                          <a16:colId xmlns:a16="http://schemas.microsoft.com/office/drawing/2014/main" val="3416643717"/>
                        </a:ext>
                      </a:extLst>
                    </a:gridCol>
                    <a:gridCol w="1408670">
                      <a:extLst>
                        <a:ext uri="{9D8B030D-6E8A-4147-A177-3AD203B41FA5}">
                          <a16:colId xmlns:a16="http://schemas.microsoft.com/office/drawing/2014/main" val="2784288615"/>
                        </a:ext>
                      </a:extLst>
                    </a:gridCol>
                    <a:gridCol w="1967070">
                      <a:extLst>
                        <a:ext uri="{9D8B030D-6E8A-4147-A177-3AD203B41FA5}">
                          <a16:colId xmlns:a16="http://schemas.microsoft.com/office/drawing/2014/main" val="2043045034"/>
                        </a:ext>
                      </a:extLst>
                    </a:gridCol>
                  </a:tblGrid>
                  <a:tr h="61468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Напряжение на мембране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72446" t="-990" r="-172136" b="-3831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LID4096"/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41126" t="-990" r="-140693" b="-3831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Коэффициент прозрачности </a:t>
                          </a:r>
                          <a:r>
                            <a:rPr lang="el-GR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η</a:t>
                          </a: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, %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70372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100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0.030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0.005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14,3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8321467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200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0.030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25,0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8784670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300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0.025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28,6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89092023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400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0.025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28,6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21607011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500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0.035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0.015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30,0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2371984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600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0.035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rtl="0" fontAlgn="t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0.015</a:t>
                          </a:r>
                        </a:p>
                      </a:txBody>
                      <a:tcPr marL="63500" marR="63500" marT="63500" marB="63500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 fontAlgn="b"/>
                          <a:r>
                            <a:rPr lang="ru-RU" sz="1600" b="0" i="0" u="none" strike="noStrike" kern="1200" dirty="0">
                              <a:solidFill>
                                <a:srgbClr val="000000"/>
                              </a:solidFill>
                              <a:effectLst/>
                              <a:latin typeface="+mn-lt"/>
                              <a:ea typeface="+mn-ea"/>
                              <a:cs typeface="+mn-cs"/>
                            </a:rPr>
                            <a:t>30,0</a:t>
                          </a:r>
                        </a:p>
                      </a:txBody>
                      <a:tcPr marL="9525" marR="9525" marT="9525" marB="0" anchor="b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2786031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61E688-E4D1-2A93-0929-3C6D81C6B0FA}"/>
                  </a:ext>
                </a:extLst>
              </p:cNvPr>
              <p:cNvSpPr txBox="1"/>
              <p:nvPr/>
            </p:nvSpPr>
            <p:spPr>
              <a:xfrm>
                <a:off x="583068" y="2085358"/>
                <a:ext cx="2455737" cy="5656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l-GR" dirty="0" smtClean="0">
                          <a:solidFill>
                            <a:srgbClr val="000000"/>
                          </a:solidFill>
                        </a:rPr>
                        <m:t>η</m:t>
                      </m:r>
                      <m:r>
                        <m:rPr>
                          <m:nor/>
                        </m:rPr>
                        <a:rPr lang="ru-RU" dirty="0" smtClean="0"/>
                        <m:t>=</m:t>
                      </m:r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𝐷𝐿𝐶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𝑚𝑒𝑚𝑏𝑟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𝐷𝐿𝐶</m:t>
                              </m:r>
                            </m:sub>
                          </m:sSub>
                        </m:den>
                      </m:f>
                      <m:r>
                        <a:rPr lang="ru-R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461E688-E4D1-2A93-0929-3C6D81C6B0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068" y="2085358"/>
                <a:ext cx="2455737" cy="5656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B0849F3C-8F83-1CD3-2238-72C96FCDFC13}"/>
              </a:ext>
            </a:extLst>
          </p:cNvPr>
          <p:cNvSpPr txBox="1"/>
          <p:nvPr/>
        </p:nvSpPr>
        <p:spPr>
          <a:xfrm>
            <a:off x="294351" y="939956"/>
            <a:ext cx="67612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Коэффициент электронной прозрачности</a:t>
            </a:r>
            <a:r>
              <a:rPr lang="el-GR" sz="1800" b="0" i="0" u="none" strike="noStrike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η</a:t>
            </a: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показывает долю электронов лавины после усиления в </a:t>
            </a:r>
            <a:r>
              <a:rPr lang="en-US" sz="1800" b="0" i="1" u="none" strike="noStrike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GEM</a:t>
            </a: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, преодолевших мембрану и определяется как</a:t>
            </a:r>
            <a:r>
              <a:rPr lang="en-US" sz="1800" b="0" i="0" u="none" strike="noStrike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:</a:t>
            </a:r>
            <a:r>
              <a:rPr lang="ru-RU" sz="1800" b="0" i="0" u="none" strike="noStrike" kern="1200" dirty="0">
                <a:solidFill>
                  <a:srgbClr val="000000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ru-RU" dirty="0"/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BAFEC6A7-1C0B-41A3-BBFA-C1617FB2168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119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11</a:t>
            </a:fld>
            <a:r>
              <a:rPr lang="ru-RU" sz="1600" dirty="0"/>
              <a:t>/21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8CE9B007-EC1C-40B3-A2F2-6DCE0C6ECA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6571807"/>
              </p:ext>
            </p:extLst>
          </p:nvPr>
        </p:nvGraphicFramePr>
        <p:xfrm>
          <a:off x="7558402" y="2689381"/>
          <a:ext cx="4171882" cy="31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8CE9B007-EC1C-40B3-A2F2-6DCE0C6ECA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58402" y="2689381"/>
                        <a:ext cx="4171882" cy="3192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5181190-3D3D-40C0-B258-8BE854EB385D}"/>
              </a:ext>
            </a:extLst>
          </p:cNvPr>
          <p:cNvSpPr txBox="1"/>
          <p:nvPr/>
        </p:nvSpPr>
        <p:spPr>
          <a:xfrm>
            <a:off x="6982242" y="5778404"/>
            <a:ext cx="520975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Зависимость </a:t>
            </a:r>
            <a:r>
              <a:rPr lang="ru-RU" dirty="0">
                <a:solidFill>
                  <a:srgbClr val="000000"/>
                </a:solidFill>
              </a:rPr>
              <a:t>коэффициента 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электронной прозрачности </a:t>
            </a:r>
            <a:r>
              <a:rPr lang="el-GR" b="0" i="0" u="none" strike="noStrike" dirty="0">
                <a:solidFill>
                  <a:srgbClr val="000000"/>
                </a:solidFill>
                <a:effectLst/>
              </a:rPr>
              <a:t>η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 металлизированной мембраны от напряжения на мембране для конфигурации  </a:t>
            </a:r>
            <a:r>
              <a:rPr lang="en-US" b="0" i="0" u="none" strike="noStrike" dirty="0">
                <a:solidFill>
                  <a:srgbClr val="000000"/>
                </a:solidFill>
                <a:effectLst/>
              </a:rPr>
              <a:t>{3/3}</a:t>
            </a:r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C32C9F-3D73-40D6-93A3-65CA7CEC4512}"/>
              </a:ext>
            </a:extLst>
          </p:cNvPr>
          <p:cNvSpPr txBox="1"/>
          <p:nvPr/>
        </p:nvSpPr>
        <p:spPr>
          <a:xfrm>
            <a:off x="4295331" y="2223380"/>
            <a:ext cx="2642307" cy="44114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Q</a:t>
            </a:r>
            <a:r>
              <a:rPr lang="ru-RU" baseline="-25000" dirty="0"/>
              <a:t>лавины</a:t>
            </a:r>
            <a:r>
              <a:rPr lang="ru-RU" dirty="0"/>
              <a:t> = </a:t>
            </a:r>
            <a:r>
              <a:rPr lang="en-US" i="1" dirty="0"/>
              <a:t>Q</a:t>
            </a:r>
            <a:r>
              <a:rPr lang="ru-RU" baseline="-25000" dirty="0"/>
              <a:t>утечки </a:t>
            </a:r>
            <a:r>
              <a:rPr lang="ru-RU" dirty="0"/>
              <a:t>+ </a:t>
            </a:r>
            <a:r>
              <a:rPr lang="en-US" i="1" dirty="0"/>
              <a:t>Q</a:t>
            </a:r>
            <a:r>
              <a:rPr lang="ru-RU" baseline="-25000" dirty="0"/>
              <a:t>индукции</a:t>
            </a:r>
          </a:p>
          <a:p>
            <a:pPr algn="ctr"/>
            <a:endParaRPr lang="ru-RU" sz="700" baseline="-25000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9C2084ED-09E2-4F07-BCD8-48A245D972C4}"/>
              </a:ext>
            </a:extLst>
          </p:cNvPr>
          <p:cNvGrpSpPr/>
          <p:nvPr/>
        </p:nvGrpSpPr>
        <p:grpSpPr>
          <a:xfrm>
            <a:off x="7649586" y="1003928"/>
            <a:ext cx="4513845" cy="1602437"/>
            <a:chOff x="7678155" y="1075730"/>
            <a:chExt cx="4513845" cy="160243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9AC4FFA1-BE68-46AC-B1EC-D0FF584CCC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37372" b="12568"/>
            <a:stretch/>
          </p:blipFill>
          <p:spPr>
            <a:xfrm>
              <a:off x="8110618" y="1075730"/>
              <a:ext cx="2850456" cy="160243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782EA2B-2807-4D7D-A492-E0613092EA50}"/>
                </a:ext>
              </a:extLst>
            </p:cNvPr>
            <p:cNvSpPr txBox="1"/>
            <p:nvPr/>
          </p:nvSpPr>
          <p:spPr>
            <a:xfrm>
              <a:off x="10703312" y="2035419"/>
              <a:ext cx="1488688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 dirty="0"/>
                <a:t>Q</a:t>
              </a:r>
              <a:r>
                <a:rPr lang="ru-RU" baseline="-25000" dirty="0"/>
                <a:t>индукции</a:t>
              </a:r>
              <a:endParaRPr lang="LID4096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DB6C5027-292D-4105-A684-E10A58B474C7}"/>
                </a:ext>
              </a:extLst>
            </p:cNvPr>
            <p:cNvSpPr txBox="1"/>
            <p:nvPr/>
          </p:nvSpPr>
          <p:spPr>
            <a:xfrm>
              <a:off x="11123675" y="1535814"/>
              <a:ext cx="91997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 dirty="0"/>
                <a:t>Q</a:t>
              </a:r>
              <a:r>
                <a:rPr lang="ru-RU" baseline="-25000" dirty="0"/>
                <a:t>утечки </a:t>
              </a:r>
              <a:endParaRPr lang="LID4096" dirty="0"/>
            </a:p>
          </p:txBody>
        </p:sp>
        <p:cxnSp>
          <p:nvCxnSpPr>
            <p:cNvPr id="36" name="Соединитель: уступ 35">
              <a:extLst>
                <a:ext uri="{FF2B5EF4-FFF2-40B4-BE49-F238E27FC236}">
                  <a16:creationId xmlns:a16="http://schemas.microsoft.com/office/drawing/2014/main" id="{8430A6A6-CC59-4E3C-8BF2-33BBA59A93C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811759" y="1703715"/>
              <a:ext cx="298629" cy="173233"/>
            </a:xfrm>
            <a:prstGeom prst="bentConnector3">
              <a:avLst>
                <a:gd name="adj1" fmla="val 5190"/>
              </a:avLst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036C9DB-D721-493F-A040-1DEE0E04E15E}"/>
                </a:ext>
              </a:extLst>
            </p:cNvPr>
            <p:cNvSpPr txBox="1"/>
            <p:nvPr/>
          </p:nvSpPr>
          <p:spPr>
            <a:xfrm>
              <a:off x="7678155" y="1278575"/>
              <a:ext cx="1232210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i="1" dirty="0"/>
                <a:t>Q</a:t>
              </a:r>
              <a:r>
                <a:rPr lang="ru-RU" baseline="-25000" dirty="0"/>
                <a:t>лавины</a:t>
              </a:r>
              <a:endParaRPr lang="LID4096" dirty="0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ED50A3D-2B91-4C44-8F81-954E966D838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348414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5BF323E-CEEF-4C7F-BC4E-AFDD264C324E}"/>
              </a:ext>
            </a:extLst>
          </p:cNvPr>
          <p:cNvGrpSpPr/>
          <p:nvPr/>
        </p:nvGrpSpPr>
        <p:grpSpPr>
          <a:xfrm>
            <a:off x="963359" y="185549"/>
            <a:ext cx="10961230" cy="553998"/>
            <a:chOff x="963359" y="346807"/>
            <a:chExt cx="10961230" cy="553998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906B611-2B83-4D57-9066-D74A4B151512}"/>
                </a:ext>
              </a:extLst>
            </p:cNvPr>
            <p:cNvCxnSpPr/>
            <p:nvPr/>
          </p:nvCxnSpPr>
          <p:spPr>
            <a:xfrm flipH="1">
              <a:off x="963359" y="900805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3945D-554E-4841-9E68-B478C66AE418}"/>
                </a:ext>
              </a:extLst>
            </p:cNvPr>
            <p:cNvSpPr txBox="1"/>
            <p:nvPr/>
          </p:nvSpPr>
          <p:spPr>
            <a:xfrm>
              <a:off x="1567547" y="346807"/>
              <a:ext cx="103570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Индукционные сигналы</a:t>
              </a:r>
              <a:r>
                <a:rPr lang="en-US" sz="3000" dirty="0">
                  <a:latin typeface="Source Sans Pro Light"/>
                  <a:cs typeface="Calibri" panose="020F0502020204030204" pitchFamily="34" charset="0"/>
                </a:rPr>
                <a:t>. </a:t>
              </a:r>
              <a:r>
                <a:rPr lang="ru-RU" sz="3000" b="1" dirty="0">
                  <a:latin typeface="Source Sans Pro Light"/>
                  <a:cs typeface="Calibri" panose="020F0502020204030204" pitchFamily="34" charset="0"/>
                </a:rPr>
                <a:t>Заземлённая</a:t>
              </a: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 мембрана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D1A8143-E87F-CAB1-F326-C8DC29735CE3}"/>
              </a:ext>
            </a:extLst>
          </p:cNvPr>
          <p:cNvGrpSpPr/>
          <p:nvPr/>
        </p:nvGrpSpPr>
        <p:grpSpPr>
          <a:xfrm>
            <a:off x="1014102" y="739381"/>
            <a:ext cx="5729882" cy="4599704"/>
            <a:chOff x="1735634" y="1267449"/>
            <a:chExt cx="5729882" cy="459970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37AB8C1-C26B-E30B-0E80-8909BFA41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1735634" y="1714385"/>
              <a:ext cx="5729882" cy="366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6322A4-DB58-19AB-EB3C-4B90C4477EC2}"/>
                </a:ext>
              </a:extLst>
            </p:cNvPr>
            <p:cNvSpPr txBox="1"/>
            <p:nvPr/>
          </p:nvSpPr>
          <p:spPr>
            <a:xfrm>
              <a:off x="4881562" y="1267449"/>
              <a:ext cx="1057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rgbClr val="00B050"/>
                  </a:solidFill>
                </a:rPr>
                <a:t>DLC </a:t>
              </a:r>
              <a:endParaRPr lang="ru-RU" sz="2400" i="1" dirty="0">
                <a:solidFill>
                  <a:srgbClr val="00B050"/>
                </a:solidFill>
              </a:endParaRPr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7657786E-B5B9-A333-34B4-A9F758B9411A}"/>
                </a:ext>
              </a:extLst>
            </p:cNvPr>
            <p:cNvCxnSpPr/>
            <p:nvPr/>
          </p:nvCxnSpPr>
          <p:spPr>
            <a:xfrm flipH="1">
              <a:off x="4248150" y="1558919"/>
              <a:ext cx="790575" cy="82879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586DC1-CC33-8985-9EF7-39C0F83E78CC}"/>
                </a:ext>
              </a:extLst>
            </p:cNvPr>
            <p:cNvSpPr txBox="1"/>
            <p:nvPr/>
          </p:nvSpPr>
          <p:spPr>
            <a:xfrm>
              <a:off x="5005158" y="5405488"/>
              <a:ext cx="1395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accent4"/>
                  </a:solidFill>
                </a:rPr>
                <a:t>TOP-GEM</a:t>
              </a:r>
              <a:r>
                <a:rPr lang="en-US" sz="2400" i="1" dirty="0">
                  <a:solidFill>
                    <a:srgbClr val="00B050"/>
                  </a:solidFill>
                </a:rPr>
                <a:t> </a:t>
              </a:r>
              <a:endParaRPr lang="ru-RU" sz="2400" i="1" dirty="0">
                <a:solidFill>
                  <a:srgbClr val="00B050"/>
                </a:solidFill>
              </a:endParaRP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0B725BFF-C04D-897E-30AC-1B338605B7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137832" y="4401568"/>
              <a:ext cx="858030" cy="123475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AF723E-9276-EAEF-1730-A90B0F4DEED7}"/>
              </a:ext>
            </a:extLst>
          </p:cNvPr>
          <p:cNvSpPr txBox="1"/>
          <p:nvPr/>
        </p:nvSpPr>
        <p:spPr>
          <a:xfrm>
            <a:off x="963359" y="5391449"/>
            <a:ext cx="54665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Осциллограммы сигналов с </a:t>
            </a:r>
            <a:r>
              <a:rPr lang="en-US" i="1" dirty="0"/>
              <a:t>TOP-GEM </a:t>
            </a:r>
            <a:r>
              <a:rPr lang="ru-RU" dirty="0"/>
              <a:t>и </a:t>
            </a:r>
            <a:r>
              <a:rPr lang="en-US" i="1" dirty="0"/>
              <a:t>DLC</a:t>
            </a:r>
            <a:r>
              <a:rPr lang="ru-RU" dirty="0"/>
              <a:t> прототипа </a:t>
            </a:r>
            <a:r>
              <a:rPr lang="en-US" sz="1800" i="1" dirty="0"/>
              <a:t>GEM</a:t>
            </a:r>
            <a:r>
              <a:rPr lang="en-US" sz="1800" dirty="0"/>
              <a:t>-</a:t>
            </a:r>
            <a:r>
              <a:rPr lang="ru-RU" sz="1800" dirty="0"/>
              <a:t>детектора с </a:t>
            </a:r>
            <a:r>
              <a:rPr lang="ru-RU" sz="1800" dirty="0">
                <a:solidFill>
                  <a:schemeClr val="accent1"/>
                </a:solidFill>
              </a:rPr>
              <a:t>заземленной</a:t>
            </a:r>
            <a:r>
              <a:rPr lang="ru-RU" sz="1800" dirty="0">
                <a:solidFill>
                  <a:srgbClr val="FF0000"/>
                </a:solidFill>
              </a:rPr>
              <a:t> </a:t>
            </a:r>
            <a:r>
              <a:rPr lang="ru-RU" sz="1800" dirty="0"/>
              <a:t>мембраной (при положении мембраны</a:t>
            </a:r>
            <a:r>
              <a:rPr lang="en-US" sz="1800" dirty="0"/>
              <a:t> 3/3</a:t>
            </a:r>
            <a:r>
              <a:rPr lang="ru-RU" sz="1800" dirty="0"/>
              <a:t>)</a:t>
            </a:r>
            <a:endParaRPr lang="en-US" sz="1800" dirty="0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AA336F9-631B-0D4A-B9B5-00629ACE349F}"/>
              </a:ext>
            </a:extLst>
          </p:cNvPr>
          <p:cNvGrpSpPr/>
          <p:nvPr/>
        </p:nvGrpSpPr>
        <p:grpSpPr>
          <a:xfrm>
            <a:off x="7733160" y="3220764"/>
            <a:ext cx="3705078" cy="1808531"/>
            <a:chOff x="7992004" y="4156543"/>
            <a:chExt cx="3705078" cy="1808531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5DD4C52A-8E59-242D-1492-2AB9D17B34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8257" y="4345603"/>
              <a:ext cx="2838249" cy="1619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80324E02-860A-12FA-CCB1-AD37223EF6B8}"/>
                </a:ext>
              </a:extLst>
            </p:cNvPr>
            <p:cNvGrpSpPr/>
            <p:nvPr/>
          </p:nvGrpSpPr>
          <p:grpSpPr>
            <a:xfrm>
              <a:off x="7992004" y="4156543"/>
              <a:ext cx="3705078" cy="1122976"/>
              <a:chOff x="7891393" y="4234497"/>
              <a:chExt cx="3705078" cy="1122976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B2DA22-E663-232A-C705-26C366F845E9}"/>
                  </a:ext>
                </a:extLst>
              </p:cNvPr>
              <p:cNvSpPr txBox="1"/>
              <p:nvPr/>
            </p:nvSpPr>
            <p:spPr>
              <a:xfrm>
                <a:off x="7891393" y="4988141"/>
                <a:ext cx="8715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+ ионы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C173251-F83A-661A-4008-568E3583501A}"/>
                  </a:ext>
                </a:extLst>
              </p:cNvPr>
              <p:cNvSpPr txBox="1"/>
              <p:nvPr/>
            </p:nvSpPr>
            <p:spPr>
              <a:xfrm>
                <a:off x="10724934" y="4988141"/>
                <a:ext cx="8715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/>
                  <a:t>DLC</a:t>
                </a:r>
                <a:endParaRPr lang="ru-RU" i="1" dirty="0"/>
              </a:p>
            </p:txBody>
          </p: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2B5D9AB-2F81-64D8-FB86-C57DA6EB503B}"/>
                  </a:ext>
                </a:extLst>
              </p:cNvPr>
              <p:cNvSpPr txBox="1"/>
              <p:nvPr/>
            </p:nvSpPr>
            <p:spPr>
              <a:xfrm>
                <a:off x="8962780" y="4234497"/>
                <a:ext cx="1481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dirty="0"/>
                  <a:t>мембрана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57568A1D-43B5-E0BC-BB88-2CFF7586117C}"/>
              </a:ext>
            </a:extLst>
          </p:cNvPr>
          <p:cNvSpPr txBox="1"/>
          <p:nvPr/>
        </p:nvSpPr>
        <p:spPr>
          <a:xfrm>
            <a:off x="6968855" y="1293545"/>
            <a:ext cx="503625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Напряжения на катоде, </a:t>
            </a:r>
            <a:r>
              <a:rPr lang="ru-RU" b="0" i="1" u="none" strike="noStrike" dirty="0">
                <a:solidFill>
                  <a:srgbClr val="000000"/>
                </a:solidFill>
                <a:effectLst/>
              </a:rPr>
              <a:t>TOP </a:t>
            </a:r>
            <a:r>
              <a:rPr lang="ru-RU" dirty="0">
                <a:solidFill>
                  <a:srgbClr val="000000"/>
                </a:solidFill>
              </a:rPr>
              <a:t>и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 </a:t>
            </a:r>
            <a:r>
              <a:rPr lang="ru-RU" b="0" i="1" u="none" strike="noStrike" dirty="0">
                <a:solidFill>
                  <a:srgbClr val="000000"/>
                </a:solidFill>
                <a:effectLst/>
              </a:rPr>
              <a:t>DOWN GEM</a:t>
            </a:r>
            <a:r>
              <a:rPr lang="ru-RU" b="0" i="0" u="none" strike="noStrike" dirty="0">
                <a:solidFill>
                  <a:srgbClr val="000000"/>
                </a:solidFill>
                <a:effectLst/>
              </a:rPr>
              <a:t> смешаются на -600 В. Мембрана заземляется;</a:t>
            </a: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b="1" i="0" u="none" strike="noStrike" dirty="0">
                <a:effectLst/>
              </a:rPr>
              <a:t>Напряжения на элементах детектора: {-1840, -1680…1740, -400, 0, 10} В;</a:t>
            </a:r>
          </a:p>
          <a:p>
            <a:pPr marL="28575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i="0" u="none" strike="noStrike" dirty="0">
                <a:effectLst/>
              </a:rPr>
              <a:t>Си</a:t>
            </a:r>
            <a:r>
              <a:rPr lang="ru-RU" dirty="0"/>
              <a:t>гнал (</a:t>
            </a:r>
            <a:r>
              <a:rPr lang="ru-RU" i="1" dirty="0">
                <a:solidFill>
                  <a:srgbClr val="00B050"/>
                </a:solidFill>
              </a:rPr>
              <a:t>зелёный</a:t>
            </a:r>
            <a:r>
              <a:rPr lang="ru-RU" dirty="0"/>
              <a:t>) считывается с </a:t>
            </a:r>
            <a:r>
              <a:rPr lang="ru-RU" i="1" dirty="0"/>
              <a:t>DLC</a:t>
            </a:r>
            <a:r>
              <a:rPr lang="ru-RU" dirty="0"/>
              <a:t> и при заземлённой мембране сигнал отсутствует.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1449BA-70C1-7E4D-3415-CB44777BEB26}"/>
              </a:ext>
            </a:extLst>
          </p:cNvPr>
          <p:cNvSpPr txBox="1"/>
          <p:nvPr/>
        </p:nvSpPr>
        <p:spPr>
          <a:xfrm>
            <a:off x="7464305" y="5288160"/>
            <a:ext cx="40453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ru-RU" sz="2000" b="1" dirty="0"/>
              <a:t>Вывод:</a:t>
            </a:r>
            <a:r>
              <a:rPr lang="en-US" sz="2000" b="1" dirty="0"/>
              <a:t> </a:t>
            </a:r>
            <a:r>
              <a:rPr lang="ru-RU" sz="2000" dirty="0">
                <a:solidFill>
                  <a:srgbClr val="0070C0"/>
                </a:solidFill>
              </a:rPr>
              <a:t>реализуется схема полной экранировки с заземлённым электродом.</a:t>
            </a:r>
          </a:p>
        </p:txBody>
      </p:sp>
      <p:sp>
        <p:nvSpPr>
          <p:cNvPr id="21" name="Номер слайда 1">
            <a:extLst>
              <a:ext uri="{FF2B5EF4-FFF2-40B4-BE49-F238E27FC236}">
                <a16:creationId xmlns:a16="http://schemas.microsoft.com/office/drawing/2014/main" id="{AAA35A6C-03C7-4A55-A78E-306A10D13925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94481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12</a:t>
            </a:fld>
            <a:r>
              <a:rPr lang="ru-RU" sz="1600" dirty="0"/>
              <a:t>/21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36E86A4-DD1D-4C6A-B3C8-E143A3A8974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26240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5BF323E-CEEF-4C7F-BC4E-AFDD264C324E}"/>
              </a:ext>
            </a:extLst>
          </p:cNvPr>
          <p:cNvGrpSpPr/>
          <p:nvPr/>
        </p:nvGrpSpPr>
        <p:grpSpPr>
          <a:xfrm>
            <a:off x="963359" y="185549"/>
            <a:ext cx="10961230" cy="553998"/>
            <a:chOff x="963359" y="346807"/>
            <a:chExt cx="10961230" cy="553998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906B611-2B83-4D57-9066-D74A4B151512}"/>
                </a:ext>
              </a:extLst>
            </p:cNvPr>
            <p:cNvCxnSpPr/>
            <p:nvPr/>
          </p:nvCxnSpPr>
          <p:spPr>
            <a:xfrm flipH="1">
              <a:off x="963359" y="900805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3945D-554E-4841-9E68-B478C66AE418}"/>
                </a:ext>
              </a:extLst>
            </p:cNvPr>
            <p:cNvSpPr txBox="1"/>
            <p:nvPr/>
          </p:nvSpPr>
          <p:spPr>
            <a:xfrm>
              <a:off x="1567547" y="346807"/>
              <a:ext cx="103570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Индукционные сигналы</a:t>
              </a:r>
              <a:r>
                <a:rPr lang="en-US" sz="3000" dirty="0">
                  <a:latin typeface="Source Sans Pro Light"/>
                  <a:cs typeface="Calibri" panose="020F0502020204030204" pitchFamily="34" charset="0"/>
                </a:rPr>
                <a:t>. </a:t>
              </a:r>
              <a:r>
                <a:rPr lang="ru-RU" sz="3000" b="1" dirty="0">
                  <a:latin typeface="Source Sans Pro Light"/>
                  <a:cs typeface="Calibri" panose="020F0502020204030204" pitchFamily="34" charset="0"/>
                </a:rPr>
                <a:t>Напряжение</a:t>
              </a: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 на мембране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3D1A8143-E87F-CAB1-F326-C8DC29735CE3}"/>
              </a:ext>
            </a:extLst>
          </p:cNvPr>
          <p:cNvGrpSpPr/>
          <p:nvPr/>
        </p:nvGrpSpPr>
        <p:grpSpPr>
          <a:xfrm>
            <a:off x="1012018" y="739381"/>
            <a:ext cx="5734050" cy="4599704"/>
            <a:chOff x="1733550" y="1267449"/>
            <a:chExt cx="5734050" cy="4599704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37AB8C1-C26B-E30B-0E80-8909BFA41C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3550" y="1714385"/>
              <a:ext cx="5734050" cy="3667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6322A4-DB58-19AB-EB3C-4B90C4477EC2}"/>
                </a:ext>
              </a:extLst>
            </p:cNvPr>
            <p:cNvSpPr txBox="1"/>
            <p:nvPr/>
          </p:nvSpPr>
          <p:spPr>
            <a:xfrm>
              <a:off x="4881562" y="1267449"/>
              <a:ext cx="10572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rgbClr val="00B050"/>
                  </a:solidFill>
                </a:rPr>
                <a:t>DLC </a:t>
              </a:r>
              <a:endParaRPr lang="ru-RU" sz="2400" i="1" dirty="0">
                <a:solidFill>
                  <a:srgbClr val="00B050"/>
                </a:solidFill>
              </a:endParaRPr>
            </a:p>
          </p:txBody>
        </p: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7657786E-B5B9-A333-34B4-A9F758B9411A}"/>
                </a:ext>
              </a:extLst>
            </p:cNvPr>
            <p:cNvCxnSpPr/>
            <p:nvPr/>
          </p:nvCxnSpPr>
          <p:spPr>
            <a:xfrm flipH="1">
              <a:off x="4248150" y="1558919"/>
              <a:ext cx="790575" cy="828790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4586DC1-CC33-8985-9EF7-39C0F83E78CC}"/>
                </a:ext>
              </a:extLst>
            </p:cNvPr>
            <p:cNvSpPr txBox="1"/>
            <p:nvPr/>
          </p:nvSpPr>
          <p:spPr>
            <a:xfrm>
              <a:off x="5005158" y="5405488"/>
              <a:ext cx="13954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accent4"/>
                  </a:solidFill>
                </a:rPr>
                <a:t>TOP-GEM</a:t>
              </a:r>
              <a:r>
                <a:rPr lang="en-US" sz="2400" i="1" dirty="0">
                  <a:solidFill>
                    <a:srgbClr val="00B050"/>
                  </a:solidFill>
                </a:rPr>
                <a:t> </a:t>
              </a:r>
              <a:endParaRPr lang="ru-RU" sz="2400" i="1" dirty="0">
                <a:solidFill>
                  <a:srgbClr val="00B050"/>
                </a:solidFill>
              </a:endParaRPr>
            </a:p>
          </p:txBody>
        </p: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0B725BFF-C04D-897E-30AC-1B338605B7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205287" y="4807531"/>
              <a:ext cx="790575" cy="82879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7AF723E-9276-EAEF-1730-A90B0F4DEED7}"/>
              </a:ext>
            </a:extLst>
          </p:cNvPr>
          <p:cNvSpPr txBox="1"/>
          <p:nvPr/>
        </p:nvSpPr>
        <p:spPr>
          <a:xfrm>
            <a:off x="1529505" y="5292593"/>
            <a:ext cx="490037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Осциллограммы индукционных сигналов с </a:t>
            </a:r>
            <a:r>
              <a:rPr lang="en-US" i="1" dirty="0"/>
              <a:t>TOP-GEM </a:t>
            </a:r>
            <a:r>
              <a:rPr lang="ru-RU" dirty="0"/>
              <a:t>и </a:t>
            </a:r>
            <a:r>
              <a:rPr lang="en-US" i="1" dirty="0"/>
              <a:t>DLC</a:t>
            </a:r>
            <a:r>
              <a:rPr lang="ru-RU" dirty="0"/>
              <a:t> прототипа </a:t>
            </a:r>
            <a:r>
              <a:rPr lang="en-US" sz="1800" i="1" dirty="0"/>
              <a:t>GEM</a:t>
            </a:r>
            <a:r>
              <a:rPr lang="en-US" sz="1800" dirty="0"/>
              <a:t>-</a:t>
            </a:r>
            <a:r>
              <a:rPr lang="ru-RU" sz="1800" dirty="0"/>
              <a:t>детектора с мембраной при положении мембраны</a:t>
            </a:r>
            <a:r>
              <a:rPr lang="en-US" sz="1800" dirty="0"/>
              <a:t> 3/3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F9E32B-D0EC-76C4-8C85-F4F270A01B7C}"/>
              </a:ext>
            </a:extLst>
          </p:cNvPr>
          <p:cNvSpPr txBox="1"/>
          <p:nvPr/>
        </p:nvSpPr>
        <p:spPr>
          <a:xfrm>
            <a:off x="4014244" y="3694688"/>
            <a:ext cx="27318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На мембрану подавалось постоянное напряжение</a:t>
            </a:r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i="1" dirty="0">
                <a:solidFill>
                  <a:schemeClr val="bg1"/>
                </a:solidFill>
              </a:rPr>
              <a:t>U</a:t>
            </a:r>
            <a:r>
              <a:rPr lang="ru-RU" sz="1600" dirty="0">
                <a:solidFill>
                  <a:schemeClr val="bg1"/>
                </a:solidFill>
              </a:rPr>
              <a:t>  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18" name="Таблица 17">
            <a:extLst>
              <a:ext uri="{FF2B5EF4-FFF2-40B4-BE49-F238E27FC236}">
                <a16:creationId xmlns:a16="http://schemas.microsoft.com/office/drawing/2014/main" id="{25B830A9-D1AC-6227-3B14-48F64096A4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119006"/>
              </p:ext>
            </p:extLst>
          </p:nvPr>
        </p:nvGraphicFramePr>
        <p:xfrm>
          <a:off x="7471953" y="1688014"/>
          <a:ext cx="4065746" cy="1727200"/>
        </p:xfrm>
        <a:graphic>
          <a:graphicData uri="http://schemas.openxmlformats.org/drawingml/2006/table">
            <a:tbl>
              <a:tblPr/>
              <a:tblGrid>
                <a:gridCol w="1783258">
                  <a:extLst>
                    <a:ext uri="{9D8B030D-6E8A-4147-A177-3AD203B41FA5}">
                      <a16:colId xmlns:a16="http://schemas.microsoft.com/office/drawing/2014/main" val="354269559"/>
                    </a:ext>
                  </a:extLst>
                </a:gridCol>
                <a:gridCol w="2282488">
                  <a:extLst>
                    <a:ext uri="{9D8B030D-6E8A-4147-A177-3AD203B41FA5}">
                      <a16:colId xmlns:a16="http://schemas.microsoft.com/office/drawing/2014/main" val="369376063"/>
                    </a:ext>
                  </a:extLst>
                </a:gridCol>
              </a:tblGrid>
              <a:tr h="30350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Напряжение на мембране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Отношение амплитуд сигналов 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DLC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/</a:t>
                      </a:r>
                      <a:r>
                        <a:rPr lang="ru-RU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GEM</a:t>
                      </a:r>
                      <a:endParaRPr lang="ru-RU" sz="2800" i="1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0963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0.49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85385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300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0.41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629995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600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0.42</a:t>
                      </a:r>
                      <a:endParaRPr lang="ru-RU" sz="2800" dirty="0">
                        <a:effectLst/>
                        <a:latin typeface="+mn-lt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0739978"/>
                  </a:ext>
                </a:extLst>
              </a:tr>
            </a:tbl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72B743DE-CE0E-7259-7D1D-EF64E65E2419}"/>
              </a:ext>
            </a:extLst>
          </p:cNvPr>
          <p:cNvSpPr txBox="1"/>
          <p:nvPr/>
        </p:nvSpPr>
        <p:spPr>
          <a:xfrm>
            <a:off x="7381935" y="978733"/>
            <a:ext cx="424578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0" i="0" u="none" strike="noStrike" dirty="0">
                <a:solidFill>
                  <a:srgbClr val="000000"/>
                </a:solidFill>
                <a:effectLst/>
                <a:latin typeface="+mj-lt"/>
              </a:rPr>
              <a:t>Зависимость отношения амплитуд сигналов от напряжения на мембране </a:t>
            </a:r>
            <a:endParaRPr lang="ru-RU" sz="1600" dirty="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2CDD8A-7257-4BF2-A922-56B55CD1F025}"/>
              </a:ext>
            </a:extLst>
          </p:cNvPr>
          <p:cNvSpPr txBox="1"/>
          <p:nvPr/>
        </p:nvSpPr>
        <p:spPr>
          <a:xfrm>
            <a:off x="7261666" y="4987923"/>
            <a:ext cx="44428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000" b="1" dirty="0">
                <a:cs typeface="Calibri" panose="020F0502020204030204" pitchFamily="34" charset="0"/>
              </a:rPr>
              <a:t>Вывод</a:t>
            </a:r>
            <a:r>
              <a:rPr lang="ru-RU" sz="2000" dirty="0">
                <a:cs typeface="Calibri" panose="020F0502020204030204" pitchFamily="34" charset="0"/>
              </a:rPr>
              <a:t>: </a:t>
            </a:r>
            <a:r>
              <a:rPr lang="ru-RU" sz="2000" dirty="0">
                <a:solidFill>
                  <a:schemeClr val="accent1"/>
                </a:solidFill>
                <a:cs typeface="Calibri" panose="020F0502020204030204" pitchFamily="34" charset="0"/>
              </a:rPr>
              <a:t>мембрана пропускает образовавшиеся после усиления в </a:t>
            </a:r>
            <a:r>
              <a:rPr lang="en-US" sz="2000" i="1" dirty="0">
                <a:solidFill>
                  <a:schemeClr val="accent1"/>
                </a:solidFill>
                <a:cs typeface="Calibri" panose="020F0502020204030204" pitchFamily="34" charset="0"/>
              </a:rPr>
              <a:t>GEM </a:t>
            </a:r>
            <a:r>
              <a:rPr lang="ru-RU" sz="2000" dirty="0">
                <a:solidFill>
                  <a:schemeClr val="accent1"/>
                </a:solidFill>
                <a:cs typeface="Calibri" panose="020F0502020204030204" pitchFamily="34" charset="0"/>
              </a:rPr>
              <a:t>электроны</a:t>
            </a:r>
            <a:r>
              <a:rPr lang="en-US" sz="2000" dirty="0">
                <a:solidFill>
                  <a:schemeClr val="accent1"/>
                </a:solidFill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cs typeface="Calibri" panose="020F0502020204030204" pitchFamily="34" charset="0"/>
              </a:rPr>
              <a:t>к </a:t>
            </a:r>
            <a:r>
              <a:rPr lang="en-US" sz="2000" i="1" dirty="0">
                <a:solidFill>
                  <a:schemeClr val="accent1"/>
                </a:solidFill>
                <a:cs typeface="Calibri" panose="020F0502020204030204" pitchFamily="34" charset="0"/>
              </a:rPr>
              <a:t>DLC</a:t>
            </a:r>
            <a:r>
              <a:rPr lang="en-US" sz="2000" dirty="0">
                <a:solidFill>
                  <a:schemeClr val="accent1"/>
                </a:solidFill>
                <a:cs typeface="Calibri" panose="020F0502020204030204" pitchFamily="34" charset="0"/>
              </a:rPr>
              <a:t>. </a:t>
            </a:r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42A8CA7A-C99F-4FCC-A5C1-5F9D78EED6A6}"/>
              </a:ext>
            </a:extLst>
          </p:cNvPr>
          <p:cNvGrpSpPr/>
          <p:nvPr/>
        </p:nvGrpSpPr>
        <p:grpSpPr>
          <a:xfrm>
            <a:off x="7150910" y="3637735"/>
            <a:ext cx="4737139" cy="1139671"/>
            <a:chOff x="7151102" y="3539720"/>
            <a:chExt cx="4737139" cy="113967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33EC1A6-C669-4FEF-9B6F-E644782BE772}"/>
                    </a:ext>
                  </a:extLst>
                </p:cNvPr>
                <p:cNvSpPr txBox="1"/>
                <p:nvPr/>
              </p:nvSpPr>
              <p:spPr>
                <a:xfrm>
                  <a:off x="7151102" y="3539720"/>
                  <a:ext cx="2915478" cy="113967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ru-RU" sz="200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𝜇</m:t>
                                </m:r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=4,3∙</m:t>
                                </m:r>
                                <m:sSup>
                                  <m:sSup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ru-RU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 м</m:t>
                                    </m:r>
                                  </m:e>
                                  <m:sup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/</m:t>
                                </m:r>
                                <m:d>
                                  <m:dPr>
                                    <m:ctrlPr>
                                      <a:rPr lang="ru-RU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ru-RU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В</m:t>
                                    </m:r>
                                    <m:r>
                                      <a:rPr lang="ru-RU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∙</m:t>
                                    </m:r>
                                    <m:r>
                                      <a:rPr lang="ru-RU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с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𝑈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𝑑</m:t>
                                    </m:r>
                                  </m:den>
                                </m:f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=0,66</m:t>
                                </m:r>
                                <m:r>
                                  <a:rPr lang="ru-RU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 кВ/см</m:t>
                                </m:r>
                              </m:e>
                            </m:eqArr>
                          </m:e>
                        </m:d>
                      </m:oMath>
                    </m:oMathPara>
                  </a14:m>
                  <a:endParaRPr lang="LID4096" sz="2000" dirty="0"/>
                </a:p>
              </p:txBody>
            </p:sp>
          </mc:Choice>
          <mc:Fallback xmlns=""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233EC1A6-C669-4FEF-9B6F-E644782BE7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51102" y="3539720"/>
                  <a:ext cx="2915478" cy="113967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Стрелка: вправо 6">
              <a:extLst>
                <a:ext uri="{FF2B5EF4-FFF2-40B4-BE49-F238E27FC236}">
                  <a16:creationId xmlns:a16="http://schemas.microsoft.com/office/drawing/2014/main" id="{10B36E0A-E0BB-4CFA-9E13-672B1853CAE4}"/>
                </a:ext>
              </a:extLst>
            </p:cNvPr>
            <p:cNvSpPr/>
            <p:nvPr/>
          </p:nvSpPr>
          <p:spPr>
            <a:xfrm>
              <a:off x="10010475" y="3976091"/>
              <a:ext cx="345017" cy="267990"/>
            </a:xfrm>
            <a:prstGeom prst="rightArrow">
              <a:avLst>
                <a:gd name="adj1" fmla="val 50000"/>
                <a:gd name="adj2" fmla="val 58021"/>
              </a:avLst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92F4A52-CE38-4E1A-BC31-29D8EEC62F0F}"/>
                    </a:ext>
                  </a:extLst>
                </p:cNvPr>
                <p:cNvSpPr txBox="1"/>
                <p:nvPr/>
              </p:nvSpPr>
              <p:spPr>
                <a:xfrm>
                  <a:off x="10486767" y="3956164"/>
                  <a:ext cx="1401474" cy="29956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𝑠𝑖𝑔</m:t>
                            </m:r>
                          </m:sub>
                        </m:sSub>
                        <m:r>
                          <a:rPr lang="ru-RU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460 нс</m:t>
                        </m:r>
                      </m:oMath>
                    </m:oMathPara>
                  </a14:m>
                  <a:endParaRPr lang="LID4096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292F4A52-CE38-4E1A-BC31-29D8EEC62F0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86767" y="3956164"/>
                  <a:ext cx="1401474" cy="299569"/>
                </a:xfrm>
                <a:prstGeom prst="rect">
                  <a:avLst/>
                </a:prstGeom>
                <a:blipFill>
                  <a:blip r:embed="rId5"/>
                  <a:stretch>
                    <a:fillRect l="-3478" r="-2174" b="-30612"/>
                  </a:stretch>
                </a:blipFill>
              </p:spPr>
              <p:txBody>
                <a:bodyPr/>
                <a:lstStyle/>
                <a:p>
                  <a:r>
                    <a:rPr lang="LID4096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C5E2C5E0-DB96-45A6-ADD0-FEF70329A65B}"/>
              </a:ext>
            </a:extLst>
          </p:cNvPr>
          <p:cNvSpPr txBox="1"/>
          <p:nvPr/>
        </p:nvSpPr>
        <p:spPr>
          <a:xfrm>
            <a:off x="2421933" y="6488668"/>
            <a:ext cx="92057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>
                <a:solidFill>
                  <a:schemeClr val="accent3"/>
                </a:solidFill>
                <a:cs typeface="Calibri" panose="020F0502020204030204" pitchFamily="34" charset="0"/>
              </a:rPr>
              <a:t>Электронная прозрачность будет измеряться в дальнейших исследованиях. </a:t>
            </a:r>
          </a:p>
        </p:txBody>
      </p:sp>
      <p:sp>
        <p:nvSpPr>
          <p:cNvPr id="36" name="Номер слайда 1">
            <a:extLst>
              <a:ext uri="{FF2B5EF4-FFF2-40B4-BE49-F238E27FC236}">
                <a16:creationId xmlns:a16="http://schemas.microsoft.com/office/drawing/2014/main" id="{8C813E94-F669-4F7E-B739-1470AA1364E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119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13</a:t>
            </a:fld>
            <a:r>
              <a:rPr lang="ru-RU" sz="1600" dirty="0"/>
              <a:t>/21</a:t>
            </a: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6D44712-0ED8-45E3-B18F-B36AA30DA4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953173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5BF323E-CEEF-4C7F-BC4E-AFDD264C324E}"/>
              </a:ext>
            </a:extLst>
          </p:cNvPr>
          <p:cNvGrpSpPr/>
          <p:nvPr/>
        </p:nvGrpSpPr>
        <p:grpSpPr>
          <a:xfrm>
            <a:off x="963359" y="185549"/>
            <a:ext cx="10961230" cy="553998"/>
            <a:chOff x="963359" y="346807"/>
            <a:chExt cx="10961230" cy="553998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906B611-2B83-4D57-9066-D74A4B151512}"/>
                </a:ext>
              </a:extLst>
            </p:cNvPr>
            <p:cNvCxnSpPr/>
            <p:nvPr/>
          </p:nvCxnSpPr>
          <p:spPr>
            <a:xfrm flipH="1">
              <a:off x="963359" y="900805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3945D-554E-4841-9E68-B478C66AE418}"/>
                </a:ext>
              </a:extLst>
            </p:cNvPr>
            <p:cNvSpPr txBox="1"/>
            <p:nvPr/>
          </p:nvSpPr>
          <p:spPr>
            <a:xfrm>
              <a:off x="1567547" y="346807"/>
              <a:ext cx="103570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Рабочая точка прототипа </a:t>
              </a:r>
              <a:r>
                <a:rPr lang="en-US" sz="3000" i="1" dirty="0">
                  <a:latin typeface="Source Sans Pro Light"/>
                  <a:cs typeface="Calibri" panose="020F0502020204030204" pitchFamily="34" charset="0"/>
                </a:rPr>
                <a:t>GEM</a:t>
              </a:r>
              <a:r>
                <a:rPr lang="en-US" sz="3000" dirty="0">
                  <a:latin typeface="Source Sans Pro Light"/>
                  <a:cs typeface="Calibri" panose="020F0502020204030204" pitchFamily="34" charset="0"/>
                </a:rPr>
                <a:t>-</a:t>
              </a: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детектора с мембраной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70A203B4-24CF-2D29-6A78-E574A6065D7F}"/>
              </a:ext>
            </a:extLst>
          </p:cNvPr>
          <p:cNvSpPr txBox="1"/>
          <p:nvPr/>
        </p:nvSpPr>
        <p:spPr>
          <a:xfrm>
            <a:off x="6808577" y="6163976"/>
            <a:ext cx="4960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Зависимость центра тяжести спектра сигнала с </a:t>
            </a:r>
            <a:r>
              <a:rPr lang="en-US" sz="1800" i="1" dirty="0"/>
              <a:t>DLC</a:t>
            </a:r>
            <a:r>
              <a:rPr lang="en-US" sz="1800" dirty="0"/>
              <a:t> </a:t>
            </a:r>
            <a:r>
              <a:rPr lang="en-US" sz="1800" i="1" dirty="0" err="1"/>
              <a:t>X</a:t>
            </a:r>
            <a:r>
              <a:rPr lang="en-US" sz="1800" baseline="-25000" dirty="0" err="1"/>
              <a:t>c</a:t>
            </a:r>
            <a:r>
              <a:rPr lang="ru-RU" sz="1800" baseline="-25000" dirty="0"/>
              <a:t> </a:t>
            </a:r>
            <a:r>
              <a:rPr lang="ru-RU" sz="1800" dirty="0"/>
              <a:t>от напряжения на мембране </a:t>
            </a:r>
            <a:r>
              <a:rPr lang="en-US" sz="1800" i="1" dirty="0" err="1"/>
              <a:t>U</a:t>
            </a:r>
            <a:r>
              <a:rPr lang="en-US" sz="1800" baseline="-25000" dirty="0" err="1"/>
              <a:t>mem</a:t>
            </a:r>
            <a:endParaRPr lang="en-US" sz="1800" baseline="-25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186364-C850-4D31-903C-C385B81D4F22}"/>
              </a:ext>
            </a:extLst>
          </p:cNvPr>
          <p:cNvSpPr txBox="1"/>
          <p:nvPr/>
        </p:nvSpPr>
        <p:spPr>
          <a:xfrm>
            <a:off x="1162246" y="6163975"/>
            <a:ext cx="4960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Пример спектра сигнала с </a:t>
            </a:r>
            <a:r>
              <a:rPr lang="en-US" sz="1800" i="1" dirty="0"/>
              <a:t>DLC</a:t>
            </a:r>
            <a:r>
              <a:rPr lang="en-US" sz="1800" dirty="0"/>
              <a:t> </a:t>
            </a:r>
            <a:r>
              <a:rPr lang="ru-RU" sz="1800" dirty="0"/>
              <a:t>при фиксированном напряжения на мембране </a:t>
            </a:r>
            <a:r>
              <a:rPr lang="en-US" sz="1800" i="1" dirty="0" err="1"/>
              <a:t>U</a:t>
            </a:r>
            <a:r>
              <a:rPr lang="en-US" sz="1800" baseline="-25000" dirty="0" err="1"/>
              <a:t>mem</a:t>
            </a:r>
            <a:endParaRPr lang="en-US" sz="1800" baseline="-25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FC1D62-7FAF-4EEA-BA14-331118F521D1}"/>
              </a:ext>
            </a:extLst>
          </p:cNvPr>
          <p:cNvSpPr txBox="1"/>
          <p:nvPr/>
        </p:nvSpPr>
        <p:spPr>
          <a:xfrm>
            <a:off x="264838" y="916103"/>
            <a:ext cx="1165975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cs typeface="Calibri" panose="020F0502020204030204" pitchFamily="34" charset="0"/>
              </a:rPr>
              <a:t>При приложении к мембране потенциала часть электронной лавины из </a:t>
            </a:r>
            <a:r>
              <a:rPr lang="en-US" sz="2400" i="1" dirty="0">
                <a:cs typeface="Calibri" panose="020F0502020204030204" pitchFamily="34" charset="0"/>
              </a:rPr>
              <a:t>GEM</a:t>
            </a:r>
            <a:r>
              <a:rPr lang="ru-RU" sz="2400" i="1" dirty="0">
                <a:cs typeface="Calibri" panose="020F0502020204030204" pitchFamily="34" charset="0"/>
              </a:rPr>
              <a:t> </a:t>
            </a:r>
            <a:r>
              <a:rPr lang="ru-RU" sz="2400" dirty="0">
                <a:cs typeface="Calibri" panose="020F0502020204030204" pitchFamily="34" charset="0"/>
              </a:rPr>
              <a:t>проходит через мембрану и создаёт на </a:t>
            </a:r>
            <a:r>
              <a:rPr lang="en-US" sz="2400" i="1" dirty="0">
                <a:cs typeface="Calibri" panose="020F0502020204030204" pitchFamily="34" charset="0"/>
              </a:rPr>
              <a:t>DLC </a:t>
            </a:r>
            <a:r>
              <a:rPr lang="ru-RU" sz="2400" dirty="0">
                <a:cs typeface="Calibri" panose="020F0502020204030204" pitchFamily="34" charset="0"/>
              </a:rPr>
              <a:t>короткий</a:t>
            </a:r>
            <a:r>
              <a:rPr lang="en-US" sz="2400" dirty="0">
                <a:cs typeface="Calibri" panose="020F0502020204030204" pitchFamily="34" charset="0"/>
              </a:rPr>
              <a:t> (≈500</a:t>
            </a:r>
            <a:r>
              <a:rPr lang="ru-RU" sz="2400" dirty="0" err="1">
                <a:cs typeface="Calibri" panose="020F0502020204030204" pitchFamily="34" charset="0"/>
              </a:rPr>
              <a:t>нс</a:t>
            </a:r>
            <a:r>
              <a:rPr lang="en-US" sz="2400" dirty="0">
                <a:cs typeface="Calibri" panose="020F0502020204030204" pitchFamily="34" charset="0"/>
              </a:rPr>
              <a:t>)</a:t>
            </a:r>
            <a:r>
              <a:rPr lang="ru-RU" sz="2400" dirty="0">
                <a:cs typeface="Calibri" panose="020F0502020204030204" pitchFamily="34" charset="0"/>
              </a:rPr>
              <a:t> положительный сигнал.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22BF7361-4B53-479A-8E99-439FC0CEF8D9}"/>
              </a:ext>
            </a:extLst>
          </p:cNvPr>
          <p:cNvGrpSpPr/>
          <p:nvPr/>
        </p:nvGrpSpPr>
        <p:grpSpPr>
          <a:xfrm>
            <a:off x="4099560" y="2819909"/>
            <a:ext cx="1909426" cy="974342"/>
            <a:chOff x="1733553" y="1267449"/>
            <a:chExt cx="4812315" cy="1980823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90882EB0-E183-49A4-9316-7DD944A31D2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075" b="58172"/>
            <a:stretch/>
          </p:blipFill>
          <p:spPr bwMode="auto">
            <a:xfrm>
              <a:off x="1733553" y="1714385"/>
              <a:ext cx="4812314" cy="15338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A9787C4-9079-47DC-8010-8C7F5C44594E}"/>
                </a:ext>
              </a:extLst>
            </p:cNvPr>
            <p:cNvSpPr txBox="1"/>
            <p:nvPr/>
          </p:nvSpPr>
          <p:spPr>
            <a:xfrm>
              <a:off x="4571344" y="1267449"/>
              <a:ext cx="1974524" cy="504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i="1" dirty="0">
                  <a:solidFill>
                    <a:srgbClr val="00B050"/>
                  </a:solidFill>
                </a:rPr>
                <a:t>DLC </a:t>
              </a:r>
              <a:endParaRPr lang="ru-RU" sz="1400" i="1" dirty="0">
                <a:solidFill>
                  <a:srgbClr val="00B050"/>
                </a:solidFill>
              </a:endParaRPr>
            </a:p>
          </p:txBody>
        </p:sp>
        <p:cxnSp>
          <p:nvCxnSpPr>
            <p:cNvPr id="17" name="Прямая со стрелкой 16">
              <a:extLst>
                <a:ext uri="{FF2B5EF4-FFF2-40B4-BE49-F238E27FC236}">
                  <a16:creationId xmlns:a16="http://schemas.microsoft.com/office/drawing/2014/main" id="{18DEF706-F647-49EA-A967-0E41FC40EAEF}"/>
                </a:ext>
              </a:extLst>
            </p:cNvPr>
            <p:cNvCxnSpPr/>
            <p:nvPr/>
          </p:nvCxnSpPr>
          <p:spPr>
            <a:xfrm flipH="1">
              <a:off x="4248150" y="1558919"/>
              <a:ext cx="790575" cy="828790"/>
            </a:xfrm>
            <a:prstGeom prst="straightConnector1">
              <a:avLst/>
            </a:prstGeom>
            <a:ln w="19050">
              <a:solidFill>
                <a:srgbClr val="00B050"/>
              </a:solidFill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1" name="Номер слайда 1">
            <a:extLst>
              <a:ext uri="{FF2B5EF4-FFF2-40B4-BE49-F238E27FC236}">
                <a16:creationId xmlns:a16="http://schemas.microsoft.com/office/drawing/2014/main" id="{376CB6E9-345A-47CA-9BE3-FECC5C9AABF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119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14</a:t>
            </a:fld>
            <a:r>
              <a:rPr lang="ru-RU" sz="1600" dirty="0"/>
              <a:t>/21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FA8804D-181F-4E00-8D72-2006F187F06B}"/>
              </a:ext>
            </a:extLst>
          </p:cNvPr>
          <p:cNvSpPr txBox="1"/>
          <p:nvPr/>
        </p:nvSpPr>
        <p:spPr>
          <a:xfrm>
            <a:off x="4554911" y="3967779"/>
            <a:ext cx="141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≈ 0,98</a:t>
            </a:r>
            <a:endParaRPr lang="LID409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F0E3FF16-5C2D-416B-BB31-DBAF1BC655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07554" y="4152445"/>
          <a:ext cx="1762587" cy="134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Graph" r:id="rId5" imgW="3920760" imgH="3000960" progId="Origin95.Graph">
                  <p:embed/>
                </p:oleObj>
              </mc:Choice>
              <mc:Fallback>
                <p:oleObj name="Graph" r:id="rId5" imgW="3920760" imgH="3000960" progId="Origin95.Graph">
                  <p:embed/>
                  <p:pic>
                    <p:nvPicPr>
                      <p:cNvPr id="18" name="Объект 17">
                        <a:extLst>
                          <a:ext uri="{FF2B5EF4-FFF2-40B4-BE49-F238E27FC236}">
                            <a16:creationId xmlns:a16="http://schemas.microsoft.com/office/drawing/2014/main" id="{F0E3FF16-5C2D-416B-BB31-DBAF1BC6556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07554" y="4152445"/>
                        <a:ext cx="1762587" cy="1348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AF0BA34-9992-483A-8A92-DAF1A4818F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C0FA7E67-3BC0-9866-656B-B7EE701F56E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39086" y="1655376"/>
          <a:ext cx="6042196" cy="4624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Graph" r:id="rId9" imgW="9802440" imgH="7502760" progId="Origin95.Graph">
                  <p:embed/>
                </p:oleObj>
              </mc:Choice>
              <mc:Fallback>
                <p:oleObj name="Graph" r:id="rId9" imgW="9802440" imgH="7502760" progId="Origin95.Graph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C0FA7E67-3BC0-9866-656B-B7EE701F56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139086" y="1655376"/>
                        <a:ext cx="6042196" cy="4624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2C26578-68CB-FCA9-A480-7573321DDF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1635" y="1747100"/>
          <a:ext cx="6042196" cy="46248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Graph" r:id="rId11" imgW="9802440" imgH="7502760" progId="Origin95.Graph">
                  <p:embed/>
                </p:oleObj>
              </mc:Choice>
              <mc:Fallback>
                <p:oleObj name="Graph" r:id="rId11" imgW="9802440" imgH="7502760" progId="Origin95.Graph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A2C26578-68CB-FCA9-A480-7573321DDF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31635" y="1747100"/>
                        <a:ext cx="6042196" cy="46248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29176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5BF323E-CEEF-4C7F-BC4E-AFDD264C324E}"/>
              </a:ext>
            </a:extLst>
          </p:cNvPr>
          <p:cNvGrpSpPr/>
          <p:nvPr/>
        </p:nvGrpSpPr>
        <p:grpSpPr>
          <a:xfrm>
            <a:off x="963359" y="185549"/>
            <a:ext cx="10961230" cy="553998"/>
            <a:chOff x="963359" y="346807"/>
            <a:chExt cx="10961230" cy="553998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906B611-2B83-4D57-9066-D74A4B151512}"/>
                </a:ext>
              </a:extLst>
            </p:cNvPr>
            <p:cNvCxnSpPr/>
            <p:nvPr/>
          </p:nvCxnSpPr>
          <p:spPr>
            <a:xfrm flipH="1">
              <a:off x="963359" y="900805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3945D-554E-4841-9E68-B478C66AE418}"/>
                </a:ext>
              </a:extLst>
            </p:cNvPr>
            <p:cNvSpPr txBox="1"/>
            <p:nvPr/>
          </p:nvSpPr>
          <p:spPr>
            <a:xfrm>
              <a:off x="1567547" y="346807"/>
              <a:ext cx="103570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Спектры сигнала с</a:t>
              </a:r>
              <a:r>
                <a:rPr lang="en-US" sz="3000" dirty="0">
                  <a:latin typeface="Source Sans Pro Light"/>
                  <a:cs typeface="Calibri" panose="020F0502020204030204" pitchFamily="34" charset="0"/>
                </a:rPr>
                <a:t> </a:t>
              </a:r>
              <a:r>
                <a:rPr lang="en-US" sz="3000" i="1" dirty="0">
                  <a:latin typeface="Source Sans Pro Light"/>
                  <a:cs typeface="Calibri" panose="020F0502020204030204" pitchFamily="34" charset="0"/>
                </a:rPr>
                <a:t>DLC</a:t>
              </a: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 при добавлении мембраны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EDC7BB7-640C-E026-D4BA-9887E8A2BA7A}"/>
              </a:ext>
            </a:extLst>
          </p:cNvPr>
          <p:cNvSpPr txBox="1"/>
          <p:nvPr/>
        </p:nvSpPr>
        <p:spPr>
          <a:xfrm>
            <a:off x="838201" y="5440314"/>
            <a:ext cx="486907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Нормированные на максимум спектры индукционного сигнала для различного положения мембраны: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{2/4, 3/3, 4/2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none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A203B4-24CF-2D29-6A78-E574A6065D7F}"/>
              </a:ext>
            </a:extLst>
          </p:cNvPr>
          <p:cNvSpPr txBox="1"/>
          <p:nvPr/>
        </p:nvSpPr>
        <p:spPr>
          <a:xfrm>
            <a:off x="6907428" y="5445519"/>
            <a:ext cx="44463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Зависимость центра тяжести </a:t>
            </a:r>
            <a:r>
              <a:rPr lang="en-US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18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ширины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фото-пика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расстояния между мембраной и нижней обкладко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й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GEM</a:t>
            </a:r>
            <a:endParaRPr lang="en-US" sz="18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3" name="Объект 12">
            <a:extLst>
              <a:ext uri="{FF2B5EF4-FFF2-40B4-BE49-F238E27FC236}">
                <a16:creationId xmlns:a16="http://schemas.microsoft.com/office/drawing/2014/main" id="{CE1DFF8D-D418-9296-57BC-835A7165E4E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275121"/>
              </p:ext>
            </p:extLst>
          </p:nvPr>
        </p:nvGraphicFramePr>
        <p:xfrm>
          <a:off x="0" y="771353"/>
          <a:ext cx="6170097" cy="47212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13" name="Объект 12">
                        <a:extLst>
                          <a:ext uri="{FF2B5EF4-FFF2-40B4-BE49-F238E27FC236}">
                            <a16:creationId xmlns:a16="http://schemas.microsoft.com/office/drawing/2014/main" id="{CE1DFF8D-D418-9296-57BC-835A7165E4E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771353"/>
                        <a:ext cx="6170097" cy="47212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B6392690-277F-4624-83CA-83EEDC3D69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274437"/>
              </p:ext>
            </p:extLst>
          </p:nvPr>
        </p:nvGraphicFramePr>
        <p:xfrm>
          <a:off x="6021903" y="798891"/>
          <a:ext cx="6170097" cy="4693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Graph" r:id="rId6" imgW="3920760" imgH="3000960" progId="Origin95.Graph">
                  <p:embed/>
                </p:oleObj>
              </mc:Choice>
              <mc:Fallback>
                <p:oleObj name="Graph" r:id="rId6" imgW="3920760" imgH="3000960" progId="Origin95.Graph">
                  <p:embed/>
                  <p:pic>
                    <p:nvPicPr>
                      <p:cNvPr id="0" name="Object 1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1903" y="798891"/>
                        <a:ext cx="6170097" cy="469371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B5861B49-FD51-4247-B24A-12652CB546F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119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15</a:t>
            </a:fld>
            <a:r>
              <a:rPr lang="ru-RU" sz="1600" dirty="0"/>
              <a:t>/21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E5F531A-BECC-4488-AB59-3E84B0BB1BE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5530803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5BF323E-CEEF-4C7F-BC4E-AFDD264C324E}"/>
              </a:ext>
            </a:extLst>
          </p:cNvPr>
          <p:cNvGrpSpPr/>
          <p:nvPr/>
        </p:nvGrpSpPr>
        <p:grpSpPr>
          <a:xfrm>
            <a:off x="963359" y="185549"/>
            <a:ext cx="10961230" cy="553998"/>
            <a:chOff x="963359" y="346807"/>
            <a:chExt cx="10961230" cy="553998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906B611-2B83-4D57-9066-D74A4B151512}"/>
                </a:ext>
              </a:extLst>
            </p:cNvPr>
            <p:cNvCxnSpPr/>
            <p:nvPr/>
          </p:nvCxnSpPr>
          <p:spPr>
            <a:xfrm flipH="1">
              <a:off x="963359" y="900805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3945D-554E-4841-9E68-B478C66AE418}"/>
                </a:ext>
              </a:extLst>
            </p:cNvPr>
            <p:cNvSpPr txBox="1"/>
            <p:nvPr/>
          </p:nvSpPr>
          <p:spPr>
            <a:xfrm>
              <a:off x="1567547" y="346807"/>
              <a:ext cx="103570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Спектры при максимальном напряжении на </a:t>
              </a:r>
              <a:r>
                <a:rPr lang="en-US" sz="3000" i="1" dirty="0">
                  <a:latin typeface="Source Sans Pro Light"/>
                  <a:cs typeface="Calibri" panose="020F0502020204030204" pitchFamily="34" charset="0"/>
                </a:rPr>
                <a:t>GEM</a:t>
              </a:r>
              <a:endParaRPr lang="ru-RU" sz="3000" dirty="0">
                <a:latin typeface="Source Sans Pro Light"/>
                <a:cs typeface="Calibri" panose="020F050202020403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EDC7BB7-640C-E026-D4BA-9887E8A2BA7A}"/>
              </a:ext>
            </a:extLst>
          </p:cNvPr>
          <p:cNvSpPr txBox="1"/>
          <p:nvPr/>
        </p:nvSpPr>
        <p:spPr>
          <a:xfrm>
            <a:off x="6471286" y="5526398"/>
            <a:ext cx="550245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Нормированные на максимум спектры сигналов при напряжении </a:t>
            </a:r>
            <a:r>
              <a:rPr lang="en-US" sz="1800" i="1" dirty="0"/>
              <a:t>U</a:t>
            </a:r>
            <a:r>
              <a:rPr lang="en-US" sz="1800" baseline="-25000" dirty="0"/>
              <a:t>GEM </a:t>
            </a:r>
            <a:r>
              <a:rPr lang="en-US" sz="1800" dirty="0"/>
              <a:t>= 1380V</a:t>
            </a:r>
            <a:r>
              <a:rPr lang="ru-RU" sz="1800" dirty="0"/>
              <a:t> для положения мембраны</a:t>
            </a:r>
            <a:r>
              <a:rPr lang="ru-RU" dirty="0"/>
              <a:t> </a:t>
            </a:r>
            <a:r>
              <a:rPr lang="en-US" sz="1800" dirty="0"/>
              <a:t>3/3</a:t>
            </a:r>
            <a:r>
              <a:rPr lang="ru-RU" sz="1800" dirty="0"/>
              <a:t> и без мембраны</a:t>
            </a:r>
            <a:endParaRPr lang="en-US" sz="1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A203B4-24CF-2D29-6A78-E574A6065D7F}"/>
              </a:ext>
            </a:extLst>
          </p:cNvPr>
          <p:cNvSpPr txBox="1"/>
          <p:nvPr/>
        </p:nvSpPr>
        <p:spPr>
          <a:xfrm>
            <a:off x="1458533" y="5445518"/>
            <a:ext cx="458009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Зависимость коэффициента усиления прототипа </a:t>
            </a:r>
            <a:r>
              <a:rPr lang="en-US" sz="1800" i="1" dirty="0"/>
              <a:t>GEM</a:t>
            </a:r>
            <a:r>
              <a:rPr lang="en-US" sz="1800" dirty="0"/>
              <a:t>-</a:t>
            </a:r>
            <a:r>
              <a:rPr lang="ru-RU" sz="1800" dirty="0"/>
              <a:t>детектора для различного положения мембраны: </a:t>
            </a:r>
            <a:r>
              <a:rPr lang="en-US" sz="1800" dirty="0"/>
              <a:t>{2/4, 3/3, 4/2</a:t>
            </a:r>
            <a:r>
              <a:rPr lang="ru-RU" sz="1800" dirty="0"/>
              <a:t>,0</a:t>
            </a:r>
            <a:r>
              <a:rPr lang="en-US" sz="1800" dirty="0"/>
              <a:t>} </a:t>
            </a:r>
            <a:endParaRPr lang="en-US" sz="1800" i="1" baseline="-25000" dirty="0"/>
          </a:p>
        </p:txBody>
      </p:sp>
      <p:graphicFrame>
        <p:nvGraphicFramePr>
          <p:cNvPr id="17" name="Объект 16">
            <a:extLst>
              <a:ext uri="{FF2B5EF4-FFF2-40B4-BE49-F238E27FC236}">
                <a16:creationId xmlns:a16="http://schemas.microsoft.com/office/drawing/2014/main" id="{D8CAD06B-68F8-EAA6-1D0E-9347F0AD7E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003092"/>
              </p:ext>
            </p:extLst>
          </p:nvPr>
        </p:nvGraphicFramePr>
        <p:xfrm>
          <a:off x="5796180" y="928231"/>
          <a:ext cx="6153244" cy="470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Graph" r:id="rId4" imgW="3920760" imgH="3000960" progId="Origin95.Graph">
                  <p:embed/>
                </p:oleObj>
              </mc:Choice>
              <mc:Fallback>
                <p:oleObj name="Graph" r:id="rId4" imgW="3920760" imgH="3000960" progId="Origin95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796180" y="928231"/>
                        <a:ext cx="6153244" cy="470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7F2CDD8A-7257-4BF2-A922-56B55CD1F025}"/>
              </a:ext>
            </a:extLst>
          </p:cNvPr>
          <p:cNvSpPr txBox="1"/>
          <p:nvPr/>
        </p:nvSpPr>
        <p:spPr>
          <a:xfrm>
            <a:off x="1245618" y="6370612"/>
            <a:ext cx="104908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000" b="1" dirty="0">
                <a:cs typeface="Calibri" panose="020F0502020204030204" pitchFamily="34" charset="0"/>
              </a:rPr>
              <a:t>Вывод: </a:t>
            </a:r>
            <a:r>
              <a:rPr lang="ru-RU" sz="2000" dirty="0">
                <a:solidFill>
                  <a:schemeClr val="accent1"/>
                </a:solidFill>
                <a:cs typeface="Calibri" panose="020F0502020204030204" pitchFamily="34" charset="0"/>
              </a:rPr>
              <a:t>мембрана пропускает часть образовавшихся после усиления в </a:t>
            </a:r>
            <a:r>
              <a:rPr lang="en-US" sz="2000" i="1" dirty="0">
                <a:solidFill>
                  <a:schemeClr val="accent1"/>
                </a:solidFill>
                <a:cs typeface="Calibri" panose="020F0502020204030204" pitchFamily="34" charset="0"/>
              </a:rPr>
              <a:t>GEM</a:t>
            </a:r>
            <a:r>
              <a:rPr lang="en-US" sz="2000" dirty="0">
                <a:solidFill>
                  <a:schemeClr val="accent1"/>
                </a:solidFill>
                <a:cs typeface="Calibri" panose="020F0502020204030204" pitchFamily="34" charset="0"/>
              </a:rPr>
              <a:t> </a:t>
            </a:r>
            <a:r>
              <a:rPr lang="ru-RU" sz="2000" dirty="0">
                <a:solidFill>
                  <a:schemeClr val="accent1"/>
                </a:solidFill>
                <a:cs typeface="Calibri" panose="020F0502020204030204" pitchFamily="34" charset="0"/>
              </a:rPr>
              <a:t>электронов к </a:t>
            </a:r>
            <a:r>
              <a:rPr lang="en-US" sz="2000" i="1" dirty="0">
                <a:solidFill>
                  <a:schemeClr val="accent1"/>
                </a:solidFill>
                <a:cs typeface="Calibri" panose="020F0502020204030204" pitchFamily="34" charset="0"/>
              </a:rPr>
              <a:t>DLC</a:t>
            </a:r>
            <a:r>
              <a:rPr lang="ru-RU" sz="2000" dirty="0">
                <a:solidFill>
                  <a:schemeClr val="accent1"/>
                </a:solidFill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FDDD4E1-C3A0-48C0-A461-18F496573A25}"/>
              </a:ext>
            </a:extLst>
          </p:cNvPr>
          <p:cNvSpPr txBox="1"/>
          <p:nvPr/>
        </p:nvSpPr>
        <p:spPr>
          <a:xfrm>
            <a:off x="1458533" y="1109635"/>
            <a:ext cx="34474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Чем ближе мембрана к </a:t>
            </a:r>
            <a:r>
              <a:rPr lang="en-US" i="1" dirty="0"/>
              <a:t>DLC</a:t>
            </a:r>
            <a:r>
              <a:rPr lang="en-US" dirty="0"/>
              <a:t> – </a:t>
            </a:r>
            <a:r>
              <a:rPr lang="ru-RU" dirty="0"/>
              <a:t>тем меньше объём в котором пролетают электроны – </a:t>
            </a:r>
          </a:p>
          <a:p>
            <a:r>
              <a:rPr lang="ru-RU" dirty="0"/>
              <a:t>тем меньше амплитуда и длительность сигнала </a:t>
            </a:r>
            <a:endParaRPr lang="LID4096" dirty="0"/>
          </a:p>
        </p:txBody>
      </p:sp>
      <p:sp>
        <p:nvSpPr>
          <p:cNvPr id="12" name="Номер слайда 1">
            <a:extLst>
              <a:ext uri="{FF2B5EF4-FFF2-40B4-BE49-F238E27FC236}">
                <a16:creationId xmlns:a16="http://schemas.microsoft.com/office/drawing/2014/main" id="{577B2D51-388D-4F5E-BB6E-36242127182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119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16</a:t>
            </a:fld>
            <a:r>
              <a:rPr lang="ru-RU" sz="1600" dirty="0"/>
              <a:t>/21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78D72A4-E176-40BD-A74F-DE763879CF3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2180CECF-329E-20A2-CE1D-35C21D559F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610589"/>
              </p:ext>
            </p:extLst>
          </p:nvPr>
        </p:nvGraphicFramePr>
        <p:xfrm>
          <a:off x="321627" y="879687"/>
          <a:ext cx="5774373" cy="47083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Graph" r:id="rId8" imgW="3920760" imgH="3000960" progId="Origin95.Graph">
                  <p:embed/>
                </p:oleObj>
              </mc:Choice>
              <mc:Fallback>
                <p:oleObj name="Graph" r:id="rId8" imgW="3920760" imgH="3000960" progId="Origin95.Graph">
                  <p:embed/>
                  <p:pic>
                    <p:nvPicPr>
                      <p:cNvPr id="19" name="Объект 18">
                        <a:extLst>
                          <a:ext uri="{FF2B5EF4-FFF2-40B4-BE49-F238E27FC236}">
                            <a16:creationId xmlns:a16="http://schemas.microsoft.com/office/drawing/2014/main" id="{6B7A6EA8-C8BB-29DB-C44B-797327DA392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1627" y="879687"/>
                        <a:ext cx="5774373" cy="47083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32856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5BF323E-CEEF-4C7F-BC4E-AFDD264C324E}"/>
              </a:ext>
            </a:extLst>
          </p:cNvPr>
          <p:cNvGrpSpPr/>
          <p:nvPr/>
        </p:nvGrpSpPr>
        <p:grpSpPr>
          <a:xfrm>
            <a:off x="963359" y="99392"/>
            <a:ext cx="10961230" cy="613261"/>
            <a:chOff x="963359" y="287544"/>
            <a:chExt cx="10961230" cy="613261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906B611-2B83-4D57-9066-D74A4B151512}"/>
                </a:ext>
              </a:extLst>
            </p:cNvPr>
            <p:cNvCxnSpPr/>
            <p:nvPr/>
          </p:nvCxnSpPr>
          <p:spPr>
            <a:xfrm flipH="1">
              <a:off x="963359" y="900805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3945D-554E-4841-9E68-B478C66AE418}"/>
                </a:ext>
              </a:extLst>
            </p:cNvPr>
            <p:cNvSpPr txBox="1"/>
            <p:nvPr/>
          </p:nvSpPr>
          <p:spPr>
            <a:xfrm>
              <a:off x="963359" y="287544"/>
              <a:ext cx="109612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Энергетическое разрешение </a:t>
              </a:r>
              <a:r>
                <a:rPr lang="en-US" sz="3000" i="1" dirty="0">
                  <a:latin typeface="Source Sans Pro Light"/>
                  <a:cs typeface="Calibri" panose="020F0502020204030204" pitchFamily="34" charset="0"/>
                </a:rPr>
                <a:t>GEM</a:t>
              </a:r>
              <a:r>
                <a:rPr lang="en-US" sz="3000" dirty="0">
                  <a:latin typeface="Source Sans Pro Light"/>
                  <a:cs typeface="Calibri" panose="020F0502020204030204" pitchFamily="34" charset="0"/>
                </a:rPr>
                <a:t>-</a:t>
              </a: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детектора с</a:t>
              </a:r>
              <a:r>
                <a:rPr lang="en-US" sz="3000" dirty="0">
                  <a:latin typeface="Source Sans Pro Light"/>
                  <a:cs typeface="Calibri" panose="020F0502020204030204" pitchFamily="34" charset="0"/>
                </a:rPr>
                <a:t> </a:t>
              </a: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мембраной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EDC7BB7-640C-E026-D4BA-9887E8A2BA7A}"/>
              </a:ext>
            </a:extLst>
          </p:cNvPr>
          <p:cNvSpPr txBox="1"/>
          <p:nvPr/>
        </p:nvSpPr>
        <p:spPr>
          <a:xfrm>
            <a:off x="984515" y="5445518"/>
            <a:ext cx="53173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/>
              <a:t>Энергетическое разрешение прототипа </a:t>
            </a:r>
            <a:r>
              <a:rPr lang="en-US" sz="1800" i="1" dirty="0"/>
              <a:t>GEM</a:t>
            </a:r>
            <a:r>
              <a:rPr lang="en-US" sz="1800" dirty="0"/>
              <a:t>-</a:t>
            </a:r>
            <a:r>
              <a:rPr lang="ru-RU" sz="1800" dirty="0"/>
              <a:t>детектора с мембраной при различном положении мембраны: </a:t>
            </a:r>
            <a:r>
              <a:rPr lang="en-US" sz="1800" dirty="0"/>
              <a:t>{2/4, 3/3, 4/2</a:t>
            </a:r>
            <a:r>
              <a:rPr lang="ru-RU" sz="1800" dirty="0"/>
              <a:t>, 0</a:t>
            </a:r>
            <a:r>
              <a:rPr lang="en-US" sz="1800" dirty="0"/>
              <a:t>}</a:t>
            </a:r>
          </a:p>
        </p:txBody>
      </p:sp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id="{473846CA-8F43-4EAF-9756-80C6D17C2E3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119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17</a:t>
            </a:fld>
            <a:r>
              <a:rPr lang="ru-RU" sz="1600" dirty="0"/>
              <a:t>/21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B0AC87-22A0-447B-A7BF-2529CE6F6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04B7AD92-FB07-411F-93F4-A87E0950503A}"/>
              </a:ext>
            </a:extLst>
          </p:cNvPr>
          <p:cNvGrpSpPr/>
          <p:nvPr/>
        </p:nvGrpSpPr>
        <p:grpSpPr>
          <a:xfrm>
            <a:off x="7175907" y="4043169"/>
            <a:ext cx="3870023" cy="2434111"/>
            <a:chOff x="453372" y="1109201"/>
            <a:chExt cx="5063373" cy="3184687"/>
          </a:xfrm>
        </p:grpSpPr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BE0584D1-9CAE-4582-BE10-32BD8F62C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53372" y="1109201"/>
              <a:ext cx="5063373" cy="3184687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A87196B-3781-4A29-AFDD-F697F5E67F3C}"/>
                </a:ext>
              </a:extLst>
            </p:cNvPr>
            <p:cNvSpPr txBox="1"/>
            <p:nvPr/>
          </p:nvSpPr>
          <p:spPr>
            <a:xfrm>
              <a:off x="3538553" y="2499284"/>
              <a:ext cx="1529538" cy="483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≈ 28%</a:t>
              </a:r>
              <a:endParaRPr lang="ru-RU" dirty="0">
                <a:solidFill>
                  <a:srgbClr val="FF0000"/>
                </a:solidFill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264B6A58-BCAA-4AB7-ABA5-632BA4A6050D}"/>
              </a:ext>
            </a:extLst>
          </p:cNvPr>
          <p:cNvSpPr txBox="1"/>
          <p:nvPr/>
        </p:nvSpPr>
        <p:spPr>
          <a:xfrm>
            <a:off x="7175907" y="6537429"/>
            <a:ext cx="41890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2">
                    <a:lumMod val="50000"/>
                  </a:schemeClr>
                </a:solidFill>
              </a:rPr>
              <a:t>https://sci-hub.se/https://doi.org/10.1016/j.nima.2018.10.060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9651187-75ED-478D-85AF-B488E5340A7D}"/>
              </a:ext>
            </a:extLst>
          </p:cNvPr>
          <p:cNvSpPr txBox="1"/>
          <p:nvPr/>
        </p:nvSpPr>
        <p:spPr>
          <a:xfrm>
            <a:off x="1824494" y="4043169"/>
            <a:ext cx="3072671" cy="584775"/>
          </a:xfrm>
          <a:prstGeom prst="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Энергетическое разрешение </a:t>
            </a:r>
            <a:r>
              <a:rPr lang="en-US" sz="1600" i="1" dirty="0"/>
              <a:t>R</a:t>
            </a:r>
            <a:r>
              <a:rPr lang="en-US" sz="1600" dirty="0"/>
              <a:t> </a:t>
            </a:r>
            <a:r>
              <a:rPr lang="ru-RU" sz="1600" dirty="0"/>
              <a:t>исследованного прототипа ≈ 13%</a:t>
            </a:r>
            <a:endParaRPr lang="LID4096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4DC8DD-E2BE-4300-AB15-1C551ED56CE8}"/>
                  </a:ext>
                </a:extLst>
              </p:cNvPr>
              <p:cNvSpPr txBox="1"/>
              <p:nvPr/>
            </p:nvSpPr>
            <p:spPr>
              <a:xfrm>
                <a:off x="8189455" y="2370381"/>
                <a:ext cx="2088185" cy="57278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2,335∙</m:t>
                          </m:r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w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44DC8DD-E2BE-4300-AB15-1C551ED56C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9455" y="2370381"/>
                <a:ext cx="2088185" cy="5727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5B0523-CEE2-43A1-A612-555BCBB20A21}"/>
              </a:ext>
            </a:extLst>
          </p:cNvPr>
          <p:cNvSpPr txBox="1"/>
          <p:nvPr/>
        </p:nvSpPr>
        <p:spPr>
          <a:xfrm>
            <a:off x="6707573" y="893053"/>
            <a:ext cx="50519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Энергетическое разрешение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ru-RU" dirty="0"/>
              <a:t> определяется как соотношение между энергией, которая необходима для разрешения двух близко расположенных энергетических уровней, и энергией, которую детектор может измерить.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AE274A-4D0E-4AE7-9EDD-D7934A08ABAE}"/>
                  </a:ext>
                </a:extLst>
              </p:cNvPr>
              <p:cNvSpPr txBox="1"/>
              <p:nvPr/>
            </p:nvSpPr>
            <p:spPr>
              <a:xfrm>
                <a:off x="6529061" y="2983487"/>
                <a:ext cx="5253117" cy="81836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= 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2,335∙</m:t>
                                      </m:r>
                                      <m:r>
                                        <a:rPr lang="ru-RU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w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2,335∙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w</m:t>
                                      </m:r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∙∆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c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∙</m:t>
                                      </m:r>
                                      <m:sSubSup>
                                        <m:sSubSupPr>
                                          <m:ctrlPr>
                                            <a:rPr lang="en-US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𝑋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sub>
                                        <m:sup>
                                          <m:r>
                                            <a:rPr lang="en-US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100%</m:t>
                      </m:r>
                    </m:oMath>
                  </m:oMathPara>
                </a14:m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7AE274A-4D0E-4AE7-9EDD-D7934A08A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9061" y="2983487"/>
                <a:ext cx="5253117" cy="818366"/>
              </a:xfrm>
              <a:prstGeom prst="rect">
                <a:avLst/>
              </a:prstGeom>
              <a:blipFill>
                <a:blip r:embed="rId10"/>
                <a:stretch>
                  <a:fillRect b="-741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C38CE56D-80F1-4146-86ED-5CF07AF43FE1}"/>
              </a:ext>
            </a:extLst>
          </p:cNvPr>
          <p:cNvCxnSpPr/>
          <p:nvPr/>
        </p:nvCxnSpPr>
        <p:spPr>
          <a:xfrm>
            <a:off x="6707573" y="3977640"/>
            <a:ext cx="5217016" cy="0"/>
          </a:xfrm>
          <a:prstGeom prst="line">
            <a:avLst/>
          </a:prstGeom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890B655C-3E35-3838-DDC8-DF2AF8E450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848737"/>
              </p:ext>
            </p:extLst>
          </p:nvPr>
        </p:nvGraphicFramePr>
        <p:xfrm>
          <a:off x="321089" y="810799"/>
          <a:ext cx="6079482" cy="46519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Graph" r:id="rId11" imgW="3920760" imgH="3000960" progId="Origin95.Graph">
                  <p:embed/>
                </p:oleObj>
              </mc:Choice>
              <mc:Fallback>
                <p:oleObj name="Graph" r:id="rId11" imgW="3920760" imgH="3000960" progId="Origin95.Graph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id="{121CA044-43FF-E59E-1A51-AC48D8EE483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1089" y="810799"/>
                        <a:ext cx="6079482" cy="465191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4778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5BF323E-CEEF-4C7F-BC4E-AFDD264C324E}"/>
              </a:ext>
            </a:extLst>
          </p:cNvPr>
          <p:cNvGrpSpPr/>
          <p:nvPr/>
        </p:nvGrpSpPr>
        <p:grpSpPr>
          <a:xfrm>
            <a:off x="963359" y="99392"/>
            <a:ext cx="10961230" cy="613261"/>
            <a:chOff x="963359" y="287544"/>
            <a:chExt cx="10961230" cy="613261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906B611-2B83-4D57-9066-D74A4B151512}"/>
                </a:ext>
              </a:extLst>
            </p:cNvPr>
            <p:cNvCxnSpPr/>
            <p:nvPr/>
          </p:nvCxnSpPr>
          <p:spPr>
            <a:xfrm flipH="1">
              <a:off x="963359" y="900805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3945D-554E-4841-9E68-B478C66AE418}"/>
                </a:ext>
              </a:extLst>
            </p:cNvPr>
            <p:cNvSpPr txBox="1"/>
            <p:nvPr/>
          </p:nvSpPr>
          <p:spPr>
            <a:xfrm>
              <a:off x="963359" y="287544"/>
              <a:ext cx="109612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Энергетическое разрешение </a:t>
              </a:r>
              <a:r>
                <a:rPr lang="en-US" sz="3000" i="1" dirty="0">
                  <a:latin typeface="Source Sans Pro Light"/>
                  <a:cs typeface="Calibri" panose="020F0502020204030204" pitchFamily="34" charset="0"/>
                </a:rPr>
                <a:t>GEM</a:t>
              </a:r>
              <a:r>
                <a:rPr lang="en-US" sz="3000" dirty="0">
                  <a:latin typeface="Source Sans Pro Light"/>
                  <a:cs typeface="Calibri" panose="020F0502020204030204" pitchFamily="34" charset="0"/>
                </a:rPr>
                <a:t>-</a:t>
              </a: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детектора с</a:t>
              </a:r>
              <a:r>
                <a:rPr lang="en-US" sz="3000" dirty="0">
                  <a:latin typeface="Source Sans Pro Light"/>
                  <a:cs typeface="Calibri" panose="020F0502020204030204" pitchFamily="34" charset="0"/>
                </a:rPr>
                <a:t> </a:t>
              </a: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мембраной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F952A19-47CE-4426-846A-5C412A11F156}"/>
              </a:ext>
            </a:extLst>
          </p:cNvPr>
          <p:cNvSpPr txBox="1"/>
          <p:nvPr/>
        </p:nvSpPr>
        <p:spPr>
          <a:xfrm>
            <a:off x="963359" y="1135209"/>
            <a:ext cx="70147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Плотность индукционного тока </a:t>
            </a:r>
            <a:r>
              <a:rPr lang="en-US" sz="2000" i="1" dirty="0" err="1"/>
              <a:t>j</a:t>
            </a:r>
            <a:r>
              <a:rPr lang="en-US" sz="2000" baseline="-25000" dirty="0" err="1"/>
              <a:t>ind</a:t>
            </a:r>
            <a:r>
              <a:rPr lang="en-US" sz="2000" dirty="0"/>
              <a:t>:</a:t>
            </a:r>
            <a:r>
              <a:rPr lang="ru-RU" sz="2000" dirty="0"/>
              <a:t> пропорциональна скалярному произведению вектора скорости </a:t>
            </a:r>
            <a:r>
              <a:rPr lang="en-US" sz="2000" b="1" i="1" dirty="0"/>
              <a:t>u</a:t>
            </a:r>
            <a:r>
              <a:rPr lang="ru-RU" sz="2000" dirty="0"/>
              <a:t> заряженной частицы и напряжённости электрического поля</a:t>
            </a:r>
            <a:r>
              <a:rPr lang="en-US" sz="2000" dirty="0"/>
              <a:t> </a:t>
            </a:r>
            <a:r>
              <a:rPr lang="en-US" sz="2000" b="1" i="1" dirty="0"/>
              <a:t>E</a:t>
            </a:r>
            <a:r>
              <a:rPr lang="ru-RU" sz="2000" dirty="0"/>
              <a:t>:</a:t>
            </a:r>
            <a:r>
              <a:rPr lang="en-US" sz="2000" dirty="0"/>
              <a:t> </a:t>
            </a:r>
            <a:endParaRPr lang="LID4096" sz="2000" baseline="-25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5A959A-749B-4A36-9ADD-D742E485DED4}"/>
                  </a:ext>
                </a:extLst>
              </p:cNvPr>
              <p:cNvSpPr txBox="1"/>
              <p:nvPr/>
            </p:nvSpPr>
            <p:spPr>
              <a:xfrm>
                <a:off x="2353603" y="2396770"/>
                <a:ext cx="2244910" cy="1367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𝑖𝑛𝑑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d>
                                <m:d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𝑢</m:t>
                                      </m:r>
                                    </m:e>
                                  </m:acc>
                                  <m:r>
                                    <a:rPr lang="ru-RU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acc>
                                    <m:accPr>
                                      <m:chr m:val="⃗"/>
                                      <m:ctrlPr>
                                        <a:rPr lang="ru-RU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</m:acc>
                                </m:e>
                              </m:d>
                            </m:e>
                            <m:e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𝑖𝑛𝑑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groupChr>
                                <m:groupChrPr>
                                  <m:chr m:val="→"/>
                                  <m:vertJc m:val="bot"/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groupChr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ru-RU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</m:e>
                                      </m:acc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ru-RU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</m:acc>
                                    </m:e>
                                  </m:acc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→0</m:t>
                                  </m:r>
                                </m:e>
                              </m:groupCh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E5A959A-749B-4A36-9ADD-D742E485D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603" y="2396770"/>
                <a:ext cx="2244910" cy="13675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id="{473846CA-8F43-4EAF-9756-80C6D17C2E3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119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18</a:t>
            </a:fld>
            <a:r>
              <a:rPr lang="ru-RU" sz="1600" dirty="0"/>
              <a:t>/21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B0AC87-22A0-447B-A7BF-2529CE6F6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00B42CF-32BD-498C-8367-E326DE4CF449}"/>
                  </a:ext>
                </a:extLst>
              </p:cNvPr>
              <p:cNvSpPr txBox="1"/>
              <p:nvPr/>
            </p:nvSpPr>
            <p:spPr>
              <a:xfrm>
                <a:off x="6096000" y="2378231"/>
                <a:ext cx="6118410" cy="6703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LID4096" smtClean="0">
                          <a:latin typeface="Cambria Math" panose="02040503050406030204" pitchFamily="18" charset="0"/>
                        </a:rPr>
                        <m:t>σt</m:t>
                      </m:r>
                      <m:d>
                        <m:dPr>
                          <m:begChr m:val="["/>
                          <m:endChr m:val="]"/>
                          <m:ctrlPr>
                            <a:rPr lang="LID409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LID4096" i="0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lit/>
                            </m:rPr>
                            <a:rPr lang="LID4096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LID4096" i="0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m:rPr>
                              <m:lit/>
                            </m:rPr>
                            <a:rPr lang="LID4096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LID4096" i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m:rPr>
                              <m:lit/>
                            </m:rPr>
                            <a:rPr lang="LID4096" i="0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LID4096" i="0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lit/>
                            </m:rPr>
                            <a:rPr lang="LID4096" i="0">
                              <a:latin typeface="Cambria Math" panose="02040503050406030204" pitchFamily="18" charset="0"/>
                            </a:rPr>
                            <m:t>_</m:t>
                          </m:r>
                        </m:e>
                      </m:d>
                      <m:r>
                        <a:rPr lang="LID4096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ID4096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ID4096" i="1">
                              <a:latin typeface="Cambria Math" panose="02040503050406030204" pitchFamily="18" charset="0"/>
                            </a:rPr>
                            <m:t>𝑞</m:t>
                          </m:r>
                        </m:num>
                        <m:den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2⁢</m:t>
                          </m:r>
                          <m:r>
                            <m:rPr>
                              <m:sty m:val="p"/>
                            </m:rPr>
                            <a:rPr lang="LID4096" i="0">
                              <a:latin typeface="Cambria Math" panose="02040503050406030204" pitchFamily="18" charset="0"/>
                            </a:rPr>
                            <m:t>Pi</m:t>
                          </m:r>
                        </m:den>
                      </m:f>
                      <m:r>
                        <a:rPr lang="LID4096" i="0">
                          <a:latin typeface="Cambria Math" panose="02040503050406030204" pitchFamily="18" charset="0"/>
                        </a:rPr>
                        <m:t>∗</m:t>
                      </m:r>
                      <m:f>
                        <m:fPr>
                          <m:ctrlPr>
                            <a:rPr lang="LID4096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LID4096" i="0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0−</m:t>
                          </m:r>
                          <m:r>
                            <a:rPr lang="LID4096" i="1"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∗</m:t>
                          </m:r>
                          <m:r>
                            <a:rPr lang="LID4096" i="1">
                              <a:latin typeface="Cambria Math" panose="02040503050406030204" pitchFamily="18" charset="0"/>
                            </a:rPr>
                            <m:t>𝑡</m:t>
                          </m:r>
                        </m:num>
                        <m:den>
                          <m:sSup>
                            <m:sSupPr>
                              <m:ctrlPr>
                                <a:rPr lang="LID4096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LID4096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LID4096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LID4096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LID4096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LID4096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LID4096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LID4096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LID4096" i="0">
                                              <a:latin typeface="Cambria Math" panose="02040503050406030204" pitchFamily="18" charset="0"/>
                                            </a:rPr>
                                            <m:t>z</m:t>
                                          </m:r>
                                          <m:r>
                                            <a:rPr lang="LID4096" i="0">
                                              <a:latin typeface="Cambria Math" panose="02040503050406030204" pitchFamily="18" charset="0"/>
                                            </a:rPr>
                                            <m:t>0−</m:t>
                                          </m:r>
                                          <m:r>
                                            <a:rPr lang="LID4096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LID4096" i="0">
                                              <a:latin typeface="Cambria Math" panose="02040503050406030204" pitchFamily="18" charset="0"/>
                                            </a:rPr>
                                            <m:t>∗</m:t>
                                          </m:r>
                                          <m:r>
                                            <a:rPr lang="LID4096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LID4096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LID4096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00B42CF-32BD-498C-8367-E326DE4CF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378231"/>
                <a:ext cx="6118410" cy="6703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E17E7BCA-3853-47E9-A253-1C16B1C23AE6}"/>
              </a:ext>
            </a:extLst>
          </p:cNvPr>
          <p:cNvGrpSpPr/>
          <p:nvPr/>
        </p:nvGrpSpPr>
        <p:grpSpPr>
          <a:xfrm>
            <a:off x="6507319" y="3286337"/>
            <a:ext cx="5078510" cy="2980764"/>
            <a:chOff x="231468" y="2918818"/>
            <a:chExt cx="5078510" cy="2980764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34198545-A19E-42C4-B13A-6FC040BD9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468" y="2963150"/>
              <a:ext cx="5078510" cy="2936432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E21B519-46EE-4EA5-930C-8D858EEE5A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98419" y="2918818"/>
              <a:ext cx="1911559" cy="2409244"/>
            </a:xfrm>
            <a:prstGeom prst="rect">
              <a:avLst/>
            </a:prstGeom>
          </p:spPr>
        </p:pic>
      </p:grpSp>
      <p:pic>
        <p:nvPicPr>
          <p:cNvPr id="17" name="Picture 6" descr="скол трековой мембраны &lt;&lt;Реатрек&gt;&gt;">
            <a:extLst>
              <a:ext uri="{FF2B5EF4-FFF2-40B4-BE49-F238E27FC236}">
                <a16:creationId xmlns:a16="http://schemas.microsoft.com/office/drawing/2014/main" id="{8CCD5D65-E470-435F-8988-893232DDAA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8"/>
          <a:stretch/>
        </p:blipFill>
        <p:spPr bwMode="auto">
          <a:xfrm>
            <a:off x="606171" y="4144582"/>
            <a:ext cx="2505472" cy="194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BD54B14-B734-4F02-B40A-D134B49A94BF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3" t="15365" r="11568" b="36012"/>
          <a:stretch/>
        </p:blipFill>
        <p:spPr>
          <a:xfrm>
            <a:off x="3394709" y="4144581"/>
            <a:ext cx="2735581" cy="194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3723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5BF323E-CEEF-4C7F-BC4E-AFDD264C324E}"/>
              </a:ext>
            </a:extLst>
          </p:cNvPr>
          <p:cNvGrpSpPr/>
          <p:nvPr/>
        </p:nvGrpSpPr>
        <p:grpSpPr>
          <a:xfrm>
            <a:off x="963359" y="185549"/>
            <a:ext cx="10961230" cy="553998"/>
            <a:chOff x="963359" y="346807"/>
            <a:chExt cx="10961230" cy="553998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906B611-2B83-4D57-9066-D74A4B151512}"/>
                </a:ext>
              </a:extLst>
            </p:cNvPr>
            <p:cNvCxnSpPr/>
            <p:nvPr/>
          </p:nvCxnSpPr>
          <p:spPr>
            <a:xfrm flipH="1">
              <a:off x="963359" y="900805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3945D-554E-4841-9E68-B478C66AE418}"/>
                </a:ext>
              </a:extLst>
            </p:cNvPr>
            <p:cNvSpPr txBox="1"/>
            <p:nvPr/>
          </p:nvSpPr>
          <p:spPr>
            <a:xfrm>
              <a:off x="1567547" y="346807"/>
              <a:ext cx="103570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Заключение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E1732C-F712-4815-A022-21EA01AC0F27}"/>
              </a:ext>
            </a:extLst>
          </p:cNvPr>
          <p:cNvSpPr txBox="1"/>
          <p:nvPr/>
        </p:nvSpPr>
        <p:spPr>
          <a:xfrm>
            <a:off x="747585" y="1149305"/>
            <a:ext cx="10606215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ru-RU" sz="2400" dirty="0">
                <a:latin typeface="+mj-lt"/>
              </a:rPr>
              <a:t>Коэффициент электронной прозрачности при оптимальных условиях ≈ 30%;</a:t>
            </a: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400" dirty="0">
                <a:latin typeface="+mj-lt"/>
              </a:rPr>
              <a:t>п</a:t>
            </a:r>
            <a:r>
              <a:rPr lang="LID4096" sz="2400" dirty="0">
                <a:latin typeface="+mj-lt"/>
              </a:rPr>
              <a:t>оказана принципиальная возможность использования металлизированной ядерной мембраны в качестве сетки </a:t>
            </a:r>
            <a:r>
              <a:rPr lang="ru-RU" sz="2400" dirty="0" err="1">
                <a:latin typeface="+mj-lt"/>
              </a:rPr>
              <a:t>Фриша</a:t>
            </a:r>
            <a:r>
              <a:rPr lang="ru-RU" sz="2400" dirty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2400" dirty="0">
                <a:latin typeface="+mj-lt"/>
              </a:rPr>
              <a:t>для </a:t>
            </a:r>
            <a:r>
              <a:rPr lang="en-US" sz="2400" i="1" dirty="0">
                <a:latin typeface="+mj-lt"/>
              </a:rPr>
              <a:t>GEM-</a:t>
            </a:r>
            <a:r>
              <a:rPr lang="ru-RU" sz="2400" dirty="0">
                <a:latin typeface="+mj-lt"/>
              </a:rPr>
              <a:t>детектора</a:t>
            </a:r>
            <a:r>
              <a:rPr lang="LID4096" sz="2400" dirty="0">
                <a:latin typeface="+mj-lt"/>
              </a:rPr>
              <a:t>;</a:t>
            </a:r>
            <a:endParaRPr lang="ru-RU" sz="2400" dirty="0">
              <a:latin typeface="+mj-lt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400" dirty="0">
                <a:latin typeface="+mj-lt"/>
              </a:rPr>
              <a:t>о</a:t>
            </a:r>
            <a:r>
              <a:rPr lang="LID4096" sz="2400" dirty="0">
                <a:latin typeface="+mj-lt"/>
              </a:rPr>
              <a:t>птимальн</a:t>
            </a:r>
            <a:r>
              <a:rPr lang="ru-RU" sz="2400" dirty="0">
                <a:latin typeface="+mj-lt"/>
              </a:rPr>
              <a:t>ой</a:t>
            </a:r>
            <a:r>
              <a:rPr lang="LID4096" sz="2400" dirty="0">
                <a:latin typeface="+mj-lt"/>
              </a:rPr>
              <a:t> является конфигурация</a:t>
            </a:r>
            <a:r>
              <a:rPr lang="ru-RU" sz="2400" dirty="0">
                <a:latin typeface="+mj-lt"/>
              </a:rPr>
              <a:t>, когда мембрана равноудалена от нижней металлизации </a:t>
            </a:r>
            <a:r>
              <a:rPr lang="en-US" sz="2400" i="1" dirty="0">
                <a:latin typeface="+mj-lt"/>
              </a:rPr>
              <a:t>GEM</a:t>
            </a:r>
            <a:r>
              <a:rPr lang="ru-RU" sz="2400" i="1" dirty="0">
                <a:latin typeface="+mj-lt"/>
              </a:rPr>
              <a:t>-</a:t>
            </a:r>
            <a:r>
              <a:rPr lang="ru-RU" sz="2400" dirty="0">
                <a:latin typeface="+mj-lt"/>
              </a:rPr>
              <a:t>детектора</a:t>
            </a:r>
            <a:r>
              <a:rPr lang="en-US" sz="24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и </a:t>
            </a:r>
            <a:r>
              <a:rPr lang="en-US" sz="2400" i="1" dirty="0">
                <a:latin typeface="+mj-lt"/>
              </a:rPr>
              <a:t>DLC</a:t>
            </a:r>
            <a:r>
              <a:rPr lang="en-US" sz="2400" dirty="0">
                <a:latin typeface="+mj-lt"/>
              </a:rPr>
              <a:t> (</a:t>
            </a:r>
            <a:r>
              <a:rPr lang="ru-RU" sz="2400" dirty="0">
                <a:latin typeface="+mj-lt"/>
              </a:rPr>
              <a:t>конфигурация 3</a:t>
            </a:r>
            <a:r>
              <a:rPr lang="en-US" sz="2400" dirty="0">
                <a:latin typeface="+mj-lt"/>
              </a:rPr>
              <a:t>/3</a:t>
            </a:r>
            <a:r>
              <a:rPr lang="ru-RU" sz="2400" dirty="0">
                <a:latin typeface="+mj-lt"/>
              </a:rPr>
              <a:t> мм</a:t>
            </a:r>
            <a:r>
              <a:rPr lang="en-US" sz="2400" dirty="0">
                <a:latin typeface="+mj-lt"/>
              </a:rPr>
              <a:t>)</a:t>
            </a:r>
            <a:r>
              <a:rPr lang="LID4096" sz="2400" dirty="0">
                <a:latin typeface="+mj-lt"/>
              </a:rPr>
              <a:t>;</a:t>
            </a:r>
            <a:endParaRPr lang="ru-RU" sz="2400" dirty="0">
              <a:latin typeface="+mj-lt"/>
            </a:endParaRPr>
          </a:p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400" dirty="0">
                <a:latin typeface="+mj-lt"/>
              </a:rPr>
              <a:t>п</a:t>
            </a:r>
            <a:r>
              <a:rPr lang="LID4096" sz="2400" dirty="0">
                <a:latin typeface="+mj-lt"/>
              </a:rPr>
              <a:t>ри уменьшении</a:t>
            </a:r>
            <a:r>
              <a:rPr lang="ru-RU" sz="2400" dirty="0">
                <a:latin typeface="+mj-lt"/>
              </a:rPr>
              <a:t> коэффициента</a:t>
            </a:r>
            <a:r>
              <a:rPr lang="LID4096" sz="2400" dirty="0">
                <a:latin typeface="+mj-lt"/>
              </a:rPr>
              <a:t> усиления на </a:t>
            </a:r>
            <a:r>
              <a:rPr lang="ru-RU" sz="2400" dirty="0">
                <a:latin typeface="+mj-lt"/>
              </a:rPr>
              <a:t>≈</a:t>
            </a:r>
            <a:r>
              <a:rPr lang="LID4096" sz="2400" dirty="0">
                <a:latin typeface="+mj-lt"/>
              </a:rPr>
              <a:t>1</a:t>
            </a:r>
            <a:r>
              <a:rPr lang="ru-RU" sz="2400" dirty="0">
                <a:latin typeface="+mj-lt"/>
              </a:rPr>
              <a:t>0</a:t>
            </a:r>
            <a:r>
              <a:rPr lang="LID4096" sz="2400" dirty="0">
                <a:latin typeface="+mj-lt"/>
              </a:rPr>
              <a:t>% энергетическое разрешение улучшается от 1</a:t>
            </a:r>
            <a:r>
              <a:rPr lang="ru-RU" sz="2400" dirty="0">
                <a:latin typeface="+mj-lt"/>
              </a:rPr>
              <a:t>7% </a:t>
            </a:r>
            <a:r>
              <a:rPr lang="LID4096" sz="2400" dirty="0">
                <a:latin typeface="+mj-lt"/>
              </a:rPr>
              <a:t>до 12%. </a:t>
            </a:r>
            <a:endParaRPr lang="ru-RU" sz="2400" dirty="0">
              <a:latin typeface="+mj-lt"/>
            </a:endParaRPr>
          </a:p>
        </p:txBody>
      </p:sp>
      <p:sp>
        <p:nvSpPr>
          <p:cNvPr id="7" name="Номер слайда 1">
            <a:extLst>
              <a:ext uri="{FF2B5EF4-FFF2-40B4-BE49-F238E27FC236}">
                <a16:creationId xmlns:a16="http://schemas.microsoft.com/office/drawing/2014/main" id="{98B09973-CFD7-4082-B232-A72A6682167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119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19</a:t>
            </a:fld>
            <a:r>
              <a:rPr lang="ru-RU" sz="1600" dirty="0"/>
              <a:t>/21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89BB741-145E-44AC-A9E2-BBE8E9392F5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64968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03AAF9-CEAE-4F81-BD23-ED16AD6F3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072" y="3563798"/>
            <a:ext cx="3875409" cy="2832263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5BF323E-CEEF-4C7F-BC4E-AFDD264C324E}"/>
              </a:ext>
            </a:extLst>
          </p:cNvPr>
          <p:cNvGrpSpPr/>
          <p:nvPr/>
        </p:nvGrpSpPr>
        <p:grpSpPr>
          <a:xfrm>
            <a:off x="963359" y="185549"/>
            <a:ext cx="10961230" cy="553998"/>
            <a:chOff x="963359" y="346807"/>
            <a:chExt cx="10961230" cy="553998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906B611-2B83-4D57-9066-D74A4B151512}"/>
                </a:ext>
              </a:extLst>
            </p:cNvPr>
            <p:cNvCxnSpPr/>
            <p:nvPr/>
          </p:nvCxnSpPr>
          <p:spPr>
            <a:xfrm flipH="1">
              <a:off x="963359" y="900805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3945D-554E-4841-9E68-B478C66AE418}"/>
                </a:ext>
              </a:extLst>
            </p:cNvPr>
            <p:cNvSpPr txBox="1"/>
            <p:nvPr/>
          </p:nvSpPr>
          <p:spPr>
            <a:xfrm>
              <a:off x="1567547" y="346807"/>
              <a:ext cx="103570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 </a:t>
              </a:r>
              <a:r>
                <a:rPr lang="en-US" sz="3000" i="1" dirty="0">
                  <a:latin typeface="Source Sans Pro Light"/>
                  <a:cs typeface="Calibri" panose="020F0502020204030204" pitchFamily="34" charset="0"/>
                </a:rPr>
                <a:t>TPC</a:t>
              </a:r>
              <a:r>
                <a:rPr lang="en-US" sz="3000" dirty="0">
                  <a:latin typeface="Source Sans Pro Light"/>
                  <a:cs typeface="Calibri" panose="020F0502020204030204" pitchFamily="34" charset="0"/>
                </a:rPr>
                <a:t>. </a:t>
              </a:r>
              <a:r>
                <a:rPr lang="en-US" sz="3000" i="1" dirty="0">
                  <a:latin typeface="Source Sans Pro Light"/>
                  <a:cs typeface="Calibri" panose="020F0502020204030204" pitchFamily="34" charset="0"/>
                </a:rPr>
                <a:t>GEM</a:t>
              </a:r>
              <a:r>
                <a:rPr lang="en-US" sz="3000" dirty="0">
                  <a:latin typeface="Source Sans Pro Light"/>
                  <a:cs typeface="Calibri" panose="020F0502020204030204" pitchFamily="34" charset="0"/>
                </a:rPr>
                <a:t>-</a:t>
              </a: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детекторы</a:t>
              </a:r>
            </a:p>
          </p:txBody>
        </p:sp>
      </p:grp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138F8-D985-4405-A9C8-C90FEF6F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893-E391-493A-BE95-8891B782670D}" type="slidenum">
              <a:rPr lang="ru-BY" sz="1400" smtClean="0"/>
              <a:t>2</a:t>
            </a:fld>
            <a:r>
              <a:rPr lang="ru-RU" sz="1400" dirty="0"/>
              <a:t>/</a:t>
            </a:r>
            <a:r>
              <a:rPr lang="en-US" sz="1400" dirty="0"/>
              <a:t>23</a:t>
            </a:r>
            <a:endParaRPr lang="ru-BY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2ED749-0648-4C1B-B720-01FF8B00710F}"/>
              </a:ext>
            </a:extLst>
          </p:cNvPr>
          <p:cNvSpPr txBox="1"/>
          <p:nvPr/>
        </p:nvSpPr>
        <p:spPr>
          <a:xfrm>
            <a:off x="2417351" y="3163688"/>
            <a:ext cx="1443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Треки в </a:t>
            </a:r>
            <a:r>
              <a:rPr lang="de-DE" sz="2000" i="1" dirty="0"/>
              <a:t>TPC</a:t>
            </a:r>
            <a:endParaRPr lang="LID4096" sz="20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4F1624-C6FB-4F74-BCE3-3C3EA68F7B75}"/>
              </a:ext>
            </a:extLst>
          </p:cNvPr>
          <p:cNvSpPr txBox="1"/>
          <p:nvPr/>
        </p:nvSpPr>
        <p:spPr>
          <a:xfrm>
            <a:off x="7547656" y="6318298"/>
            <a:ext cx="1726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GEM</a:t>
            </a:r>
            <a:r>
              <a:rPr lang="en-US" sz="2000" dirty="0"/>
              <a:t> </a:t>
            </a:r>
            <a:r>
              <a:rPr lang="ru-RU" sz="2000" dirty="0"/>
              <a:t>детектор</a:t>
            </a:r>
            <a:endParaRPr lang="LID4096" sz="20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11A7DD6-4F82-4DF4-A7CE-3C87E0A247D9}"/>
              </a:ext>
            </a:extLst>
          </p:cNvPr>
          <p:cNvSpPr txBox="1"/>
          <p:nvPr/>
        </p:nvSpPr>
        <p:spPr>
          <a:xfrm>
            <a:off x="6096000" y="945902"/>
            <a:ext cx="53877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i="1" dirty="0"/>
              <a:t>GEM-</a:t>
            </a:r>
            <a:r>
              <a:rPr lang="ru-RU" dirty="0"/>
              <a:t>детектор – представитель газоразрядных детекторов ионизирующего излучения; применяется для регистрации заряженных адронов и фотонов.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617820-8F42-43FB-B583-FAB00DD40018}"/>
              </a:ext>
            </a:extLst>
          </p:cNvPr>
          <p:cNvSpPr txBox="1"/>
          <p:nvPr/>
        </p:nvSpPr>
        <p:spPr>
          <a:xfrm>
            <a:off x="6096000" y="2030568"/>
            <a:ext cx="497490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Основные характеристики </a:t>
            </a:r>
            <a:r>
              <a:rPr lang="en-US" i="1" dirty="0"/>
              <a:t>GEM-</a:t>
            </a:r>
            <a:r>
              <a:rPr lang="ru-RU" dirty="0"/>
              <a:t>детектора:</a:t>
            </a:r>
          </a:p>
          <a:p>
            <a:endParaRPr lang="ru-RU" sz="700" dirty="0"/>
          </a:p>
          <a:p>
            <a:pPr marL="342900" indent="-342900">
              <a:buAutoNum type="arabicPeriod"/>
            </a:pPr>
            <a:r>
              <a:rPr lang="ru-RU" dirty="0"/>
              <a:t>пространственное разрешение ≈ 30…50 мкм;</a:t>
            </a:r>
          </a:p>
          <a:p>
            <a:pPr marL="342900" indent="-342900">
              <a:buAutoNum type="arabicPeriod"/>
            </a:pPr>
            <a:r>
              <a:rPr lang="ru-RU" dirty="0"/>
              <a:t>временное разрешение ≈ 10 </a:t>
            </a:r>
            <a:r>
              <a:rPr lang="ru-RU" dirty="0" err="1"/>
              <a:t>нс</a:t>
            </a:r>
            <a:r>
              <a:rPr lang="ru-RU" dirty="0"/>
              <a:t>;</a:t>
            </a:r>
          </a:p>
          <a:p>
            <a:pPr marL="342900" indent="-342900">
              <a:buAutoNum type="arabicPeriod"/>
            </a:pPr>
            <a:r>
              <a:rPr lang="ru-RU" dirty="0"/>
              <a:t>коэффициент усиления 10</a:t>
            </a:r>
            <a:r>
              <a:rPr lang="ru-RU" baseline="30000" dirty="0"/>
              <a:t>4</a:t>
            </a:r>
            <a:r>
              <a:rPr lang="en-US" baseline="30000" dirty="0"/>
              <a:t>…</a:t>
            </a:r>
            <a:r>
              <a:rPr lang="ru-RU" baseline="30000" dirty="0"/>
              <a:t>5</a:t>
            </a:r>
            <a:r>
              <a:rPr lang="ru-RU" dirty="0"/>
              <a:t>;</a:t>
            </a:r>
          </a:p>
          <a:p>
            <a:pPr marL="342900" indent="-342900">
              <a:buAutoNum type="arabicPeriod"/>
            </a:pPr>
            <a:r>
              <a:rPr lang="ru-RU" dirty="0"/>
              <a:t>энергетическое разрешение от 18 до 25%.</a:t>
            </a:r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4BDCA2F3-9DE3-4D6E-9378-5CCBE755C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01" y="3917154"/>
            <a:ext cx="2872947" cy="241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21470223-51B2-424E-AE56-69BE6E5E4013}"/>
              </a:ext>
            </a:extLst>
          </p:cNvPr>
          <p:cNvSpPr/>
          <p:nvPr/>
        </p:nvSpPr>
        <p:spPr>
          <a:xfrm>
            <a:off x="5396926" y="4979929"/>
            <a:ext cx="501357" cy="420488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62CDB53-939E-4841-BD75-0B641427020B}"/>
              </a:ext>
            </a:extLst>
          </p:cNvPr>
          <p:cNvSpPr txBox="1"/>
          <p:nvPr/>
        </p:nvSpPr>
        <p:spPr>
          <a:xfrm>
            <a:off x="1909751" y="6330429"/>
            <a:ext cx="2734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Проволочный детектор</a:t>
            </a:r>
            <a:endParaRPr lang="LID4096" sz="2000" dirty="0"/>
          </a:p>
        </p:txBody>
      </p:sp>
      <p:pic>
        <p:nvPicPr>
          <p:cNvPr id="20" name="Рисунок 9">
            <a:extLst>
              <a:ext uri="{FF2B5EF4-FFF2-40B4-BE49-F238E27FC236}">
                <a16:creationId xmlns:a16="http://schemas.microsoft.com/office/drawing/2014/main" id="{73D4E0CA-0775-41D0-9695-B1F299A92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62" y="945902"/>
            <a:ext cx="2920384" cy="229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8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99917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5BF323E-CEEF-4C7F-BC4E-AFDD264C324E}"/>
              </a:ext>
            </a:extLst>
          </p:cNvPr>
          <p:cNvGrpSpPr/>
          <p:nvPr/>
        </p:nvGrpSpPr>
        <p:grpSpPr>
          <a:xfrm>
            <a:off x="963359" y="185549"/>
            <a:ext cx="10961230" cy="553998"/>
            <a:chOff x="963359" y="346807"/>
            <a:chExt cx="10961230" cy="553998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906B611-2B83-4D57-9066-D74A4B151512}"/>
                </a:ext>
              </a:extLst>
            </p:cNvPr>
            <p:cNvCxnSpPr/>
            <p:nvPr/>
          </p:nvCxnSpPr>
          <p:spPr>
            <a:xfrm flipH="1">
              <a:off x="963359" y="900805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3945D-554E-4841-9E68-B478C66AE418}"/>
                </a:ext>
              </a:extLst>
            </p:cNvPr>
            <p:cNvSpPr txBox="1"/>
            <p:nvPr/>
          </p:nvSpPr>
          <p:spPr>
            <a:xfrm>
              <a:off x="1567547" y="346807"/>
              <a:ext cx="103570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Продолжение исследований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1E1732C-F712-4815-A022-21EA01AC0F27}"/>
              </a:ext>
            </a:extLst>
          </p:cNvPr>
          <p:cNvSpPr txBox="1"/>
          <p:nvPr/>
        </p:nvSpPr>
        <p:spPr>
          <a:xfrm>
            <a:off x="747585" y="1149305"/>
            <a:ext cx="10606215" cy="39130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AutoNum type="arabicPeriod"/>
            </a:pPr>
            <a:r>
              <a:rPr lang="ru-RU" sz="2400" dirty="0">
                <a:latin typeface="+mj-lt"/>
              </a:rPr>
              <a:t>Исследование влияния превалирующей ориентации направлений отверстий трековых мембран на коэффициент электронной прозрачности и энергетическое разрешение детектора;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ru-RU" sz="2400" dirty="0">
                <a:latin typeface="+mj-lt"/>
              </a:rPr>
              <a:t>исследование эффективности подавления потока ионов (</a:t>
            </a:r>
            <a:r>
              <a:rPr lang="en-US" sz="2400" i="1" dirty="0">
                <a:latin typeface="+mj-lt"/>
              </a:rPr>
              <a:t>IFB</a:t>
            </a:r>
            <a:r>
              <a:rPr lang="en-US" sz="2400" dirty="0">
                <a:latin typeface="+mj-lt"/>
              </a:rPr>
              <a:t>)</a:t>
            </a:r>
            <a:r>
              <a:rPr lang="ru-RU" sz="2400" dirty="0">
                <a:latin typeface="+mj-lt"/>
              </a:rPr>
              <a:t> из усилительной области </a:t>
            </a:r>
            <a:r>
              <a:rPr lang="en-US" sz="2400" i="1" dirty="0">
                <a:latin typeface="+mj-lt"/>
              </a:rPr>
              <a:t>GEM-</a:t>
            </a:r>
            <a:r>
              <a:rPr lang="ru-RU" sz="2400" dirty="0">
                <a:latin typeface="+mj-lt"/>
              </a:rPr>
              <a:t>детектора</a:t>
            </a:r>
            <a:r>
              <a:rPr lang="en-US" sz="2400" dirty="0">
                <a:latin typeface="+mj-lt"/>
              </a:rPr>
              <a:t> </a:t>
            </a:r>
            <a:r>
              <a:rPr lang="ru-RU" sz="2400" dirty="0">
                <a:latin typeface="+mj-lt"/>
              </a:rPr>
              <a:t>в дрейфовый объем прототипа;</a:t>
            </a:r>
          </a:p>
          <a:p>
            <a:pPr marL="457200" indent="-457200" algn="just">
              <a:lnSpc>
                <a:spcPct val="150000"/>
              </a:lnSpc>
              <a:buFontTx/>
              <a:buAutoNum type="arabicPeriod"/>
            </a:pPr>
            <a:r>
              <a:rPr lang="ru-RU" sz="2400" dirty="0">
                <a:latin typeface="+mj-lt"/>
              </a:rPr>
              <a:t>создание физико-математической модели движения ионов и электронов в прототипе с мембраной. </a:t>
            </a:r>
            <a:endParaRPr lang="LID4096" sz="2400" dirty="0">
              <a:latin typeface="+mj-lt"/>
            </a:endParaRPr>
          </a:p>
        </p:txBody>
      </p:sp>
      <p:sp>
        <p:nvSpPr>
          <p:cNvPr id="9" name="Номер слайда 1">
            <a:extLst>
              <a:ext uri="{FF2B5EF4-FFF2-40B4-BE49-F238E27FC236}">
                <a16:creationId xmlns:a16="http://schemas.microsoft.com/office/drawing/2014/main" id="{7411145E-1A20-43D5-BC9E-44EF0C45CD9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119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20</a:t>
            </a:fld>
            <a:r>
              <a:rPr lang="ru-RU" sz="1600" dirty="0"/>
              <a:t>/21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6A13F4-10DC-49FD-9732-1A998650037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7865230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EBD948CC-6CCB-4813-8109-1FFFAE6B2170}"/>
              </a:ext>
            </a:extLst>
          </p:cNvPr>
          <p:cNvGrpSpPr/>
          <p:nvPr/>
        </p:nvGrpSpPr>
        <p:grpSpPr>
          <a:xfrm>
            <a:off x="963359" y="185549"/>
            <a:ext cx="10961230" cy="553998"/>
            <a:chOff x="963359" y="346807"/>
            <a:chExt cx="10961230" cy="553998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08DC6FBC-8240-40D3-864B-05E42800F5FA}"/>
                </a:ext>
              </a:extLst>
            </p:cNvPr>
            <p:cNvCxnSpPr/>
            <p:nvPr/>
          </p:nvCxnSpPr>
          <p:spPr>
            <a:xfrm flipH="1">
              <a:off x="963359" y="900805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2DD8715-E6A3-4BC7-BEAF-C2D49FE8F021}"/>
                </a:ext>
              </a:extLst>
            </p:cNvPr>
            <p:cNvSpPr txBox="1"/>
            <p:nvPr/>
          </p:nvSpPr>
          <p:spPr>
            <a:xfrm>
              <a:off x="1567547" y="346807"/>
              <a:ext cx="103570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Благодарности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C7EF922-0B93-42F2-8753-914B5401148F}"/>
              </a:ext>
            </a:extLst>
          </p:cNvPr>
          <p:cNvSpPr txBox="1"/>
          <p:nvPr/>
        </p:nvSpPr>
        <p:spPr>
          <a:xfrm>
            <a:off x="1671320" y="1059149"/>
            <a:ext cx="8849360" cy="736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dirty="0">
                <a:latin typeface="+mj-lt"/>
              </a:rPr>
              <a:t>Авторы исследования выражают глубокую признательность за плодотворные научные дискуссии и помощь в проведении экспериментов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8F0854B-3FC2-4F2D-98B3-4E479B2BA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7" y="1826590"/>
            <a:ext cx="1834202" cy="1834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BBBC3B-E3BC-408D-B430-579548043853}"/>
              </a:ext>
            </a:extLst>
          </p:cNvPr>
          <p:cNvSpPr txBox="1"/>
          <p:nvPr/>
        </p:nvSpPr>
        <p:spPr>
          <a:xfrm>
            <a:off x="4107623" y="2430167"/>
            <a:ext cx="4851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Федотова Юлия Александровна – НИИ ЯП БГУ</a:t>
            </a:r>
          </a:p>
          <a:p>
            <a:r>
              <a:rPr lang="ru-RU" dirty="0"/>
              <a:t>Казимиров Никита Андреевич – НИИ ЯП БГУ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6AEE991-024B-4E7F-9F52-6749ED67F774}"/>
              </a:ext>
            </a:extLst>
          </p:cNvPr>
          <p:cNvSpPr txBox="1"/>
          <p:nvPr/>
        </p:nvSpPr>
        <p:spPr>
          <a:xfrm>
            <a:off x="4107623" y="4353721"/>
            <a:ext cx="6098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Мовчан Сергей Александрович – ЛФВЭ ОИЯИ</a:t>
            </a:r>
          </a:p>
          <a:p>
            <a:r>
              <a:rPr lang="ru-RU" dirty="0"/>
              <a:t>Апель Павел Юрьевич – ЛЯР ОИЯИ</a:t>
            </a:r>
          </a:p>
        </p:txBody>
      </p:sp>
      <p:pic>
        <p:nvPicPr>
          <p:cNvPr id="31746" name="Picture 2" descr="Объединенный институт ядерных исследований">
            <a:extLst>
              <a:ext uri="{FF2B5EF4-FFF2-40B4-BE49-F238E27FC236}">
                <a16:creationId xmlns:a16="http://schemas.microsoft.com/office/drawing/2014/main" id="{06949A9C-DA23-468C-A0A5-426BBB9DA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47" y="3629188"/>
            <a:ext cx="1834203" cy="1834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Номер слайда 1">
            <a:extLst>
              <a:ext uri="{FF2B5EF4-FFF2-40B4-BE49-F238E27FC236}">
                <a16:creationId xmlns:a16="http://schemas.microsoft.com/office/drawing/2014/main" id="{78570EDB-FD0B-4F99-9A2F-DD9EEB52B99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119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21</a:t>
            </a:fld>
            <a:r>
              <a:rPr lang="ru-RU" sz="1600" dirty="0"/>
              <a:t>/21</a:t>
            </a:r>
          </a:p>
        </p:txBody>
      </p:sp>
    </p:spTree>
    <p:extLst>
      <p:ext uri="{BB962C8B-B14F-4D97-AF65-F5344CB8AC3E}">
        <p14:creationId xmlns:p14="http://schemas.microsoft.com/office/powerpoint/2010/main" val="3289263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CB47246-9C5A-4D1F-A88A-4C23FCE78967}"/>
              </a:ext>
            </a:extLst>
          </p:cNvPr>
          <p:cNvSpPr txBox="1"/>
          <p:nvPr/>
        </p:nvSpPr>
        <p:spPr>
          <a:xfrm>
            <a:off x="3686526" y="2721114"/>
            <a:ext cx="49856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i="1" dirty="0">
                <a:latin typeface="+mj-lt"/>
              </a:rPr>
              <a:t>Спасибо за внимание!</a:t>
            </a:r>
            <a:endParaRPr lang="LID4096" sz="4000" dirty="0">
              <a:latin typeface="+mj-lt"/>
            </a:endParaRPr>
          </a:p>
        </p:txBody>
      </p:sp>
      <p:sp>
        <p:nvSpPr>
          <p:cNvPr id="3" name="Номер слайда 1">
            <a:extLst>
              <a:ext uri="{FF2B5EF4-FFF2-40B4-BE49-F238E27FC236}">
                <a16:creationId xmlns:a16="http://schemas.microsoft.com/office/drawing/2014/main" id="{712FDC61-5113-4E23-BA27-9E027680139C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119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22</a:t>
            </a:fld>
            <a:r>
              <a:rPr lang="ru-RU" sz="1600" dirty="0"/>
              <a:t>/2</a:t>
            </a:r>
            <a:r>
              <a:rPr lang="en-US" sz="1600" dirty="0"/>
              <a:t>3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79384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F67F821-789E-4707-8958-8EE3EE40421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353" y="2245794"/>
            <a:ext cx="4279166" cy="3663161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5BF323E-CEEF-4C7F-BC4E-AFDD264C324E}"/>
              </a:ext>
            </a:extLst>
          </p:cNvPr>
          <p:cNvGrpSpPr/>
          <p:nvPr/>
        </p:nvGrpSpPr>
        <p:grpSpPr>
          <a:xfrm>
            <a:off x="963359" y="99392"/>
            <a:ext cx="10961230" cy="613261"/>
            <a:chOff x="963359" y="287544"/>
            <a:chExt cx="10961230" cy="613261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906B611-2B83-4D57-9066-D74A4B151512}"/>
                </a:ext>
              </a:extLst>
            </p:cNvPr>
            <p:cNvCxnSpPr/>
            <p:nvPr/>
          </p:nvCxnSpPr>
          <p:spPr>
            <a:xfrm flipH="1">
              <a:off x="963359" y="900805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3945D-554E-4841-9E68-B478C66AE418}"/>
                </a:ext>
              </a:extLst>
            </p:cNvPr>
            <p:cNvSpPr txBox="1"/>
            <p:nvPr/>
          </p:nvSpPr>
          <p:spPr>
            <a:xfrm>
              <a:off x="963359" y="287544"/>
              <a:ext cx="1096123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Плотность индукционного заряда от скорости электрона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F952A19-47CE-4426-846A-5C412A11F156}"/>
              </a:ext>
            </a:extLst>
          </p:cNvPr>
          <p:cNvSpPr txBox="1"/>
          <p:nvPr/>
        </p:nvSpPr>
        <p:spPr>
          <a:xfrm>
            <a:off x="963359" y="841762"/>
            <a:ext cx="10495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Плотность индукционного тока </a:t>
            </a:r>
            <a:r>
              <a:rPr lang="en-US" sz="2000" i="1" dirty="0" err="1"/>
              <a:t>j</a:t>
            </a:r>
            <a:r>
              <a:rPr lang="en-US" sz="2000" baseline="-25000" dirty="0" err="1"/>
              <a:t>ind</a:t>
            </a:r>
            <a:r>
              <a:rPr lang="en-US" sz="2000" dirty="0"/>
              <a:t>:</a:t>
            </a:r>
            <a:r>
              <a:rPr lang="ru-RU" sz="2000" dirty="0"/>
              <a:t> пропорциональна скалярному произведению вектора скорости </a:t>
            </a:r>
            <a:r>
              <a:rPr lang="en-US" sz="2000" b="1" i="1" dirty="0"/>
              <a:t>u</a:t>
            </a:r>
            <a:r>
              <a:rPr lang="ru-RU" sz="2000" dirty="0"/>
              <a:t> заряженной частицы и напряжённости электрического поля</a:t>
            </a:r>
            <a:r>
              <a:rPr lang="en-US" sz="2000" dirty="0"/>
              <a:t> </a:t>
            </a:r>
            <a:r>
              <a:rPr lang="en-US" sz="2000" b="1" i="1" dirty="0"/>
              <a:t>E</a:t>
            </a:r>
            <a:r>
              <a:rPr lang="ru-RU" sz="2000" dirty="0"/>
              <a:t>:</a:t>
            </a:r>
            <a:r>
              <a:rPr lang="en-US" sz="2000" dirty="0"/>
              <a:t> </a:t>
            </a:r>
            <a:endParaRPr lang="LID4096" sz="2000" baseline="-25000" dirty="0"/>
          </a:p>
        </p:txBody>
      </p:sp>
      <p:sp>
        <p:nvSpPr>
          <p:cNvPr id="14" name="Номер слайда 1">
            <a:extLst>
              <a:ext uri="{FF2B5EF4-FFF2-40B4-BE49-F238E27FC236}">
                <a16:creationId xmlns:a16="http://schemas.microsoft.com/office/drawing/2014/main" id="{473846CA-8F43-4EAF-9756-80C6D17C2E3A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766119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23</a:t>
            </a:fld>
            <a:r>
              <a:rPr lang="ru-RU" sz="1600" dirty="0"/>
              <a:t>/2</a:t>
            </a:r>
            <a:r>
              <a:rPr lang="en-US" sz="1600" dirty="0"/>
              <a:t>3</a:t>
            </a:r>
            <a:endParaRPr lang="ru-RU" sz="1600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EB0AC87-22A0-447B-A7BF-2529CE6F6D2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27EC067-E4EB-4CCE-AC2E-B383CDA40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974" y="1917160"/>
            <a:ext cx="5217015" cy="411268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824144-38A7-41A1-9CA9-7758FBD95AEB}"/>
                  </a:ext>
                </a:extLst>
              </p:cNvPr>
              <p:cNvSpPr txBox="1"/>
              <p:nvPr/>
            </p:nvSpPr>
            <p:spPr>
              <a:xfrm>
                <a:off x="-149293" y="1556438"/>
                <a:ext cx="6360458" cy="689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LID4096" smtClean="0">
                          <a:latin typeface="Cambria Math" panose="02040503050406030204" pitchFamily="18" charset="0"/>
                        </a:rPr>
                        <m:t>σt</m:t>
                      </m:r>
                      <m:d>
                        <m:dPr>
                          <m:begChr m:val="["/>
                          <m:endChr m:val="]"/>
                          <m:ctrlPr>
                            <a:rPr lang="LID4096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LID4096"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lit/>
                            </m:rPr>
                            <a:rPr lang="LID4096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LID4096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LID4096">
                              <a:latin typeface="Cambria Math" panose="02040503050406030204" pitchFamily="18" charset="0"/>
                            </a:rPr>
                            <m:t>y</m:t>
                          </m:r>
                          <m:r>
                            <m:rPr>
                              <m:lit/>
                            </m:rPr>
                            <a:rPr lang="LID4096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LID4096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LID4096">
                              <a:latin typeface="Cambria Math" panose="02040503050406030204" pitchFamily="18" charset="0"/>
                            </a:rPr>
                            <m:t>z</m:t>
                          </m:r>
                          <m:r>
                            <m:rPr>
                              <m:lit/>
                            </m:rPr>
                            <a:rPr lang="LID4096"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LID4096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LID4096">
                              <a:latin typeface="Cambria Math" panose="02040503050406030204" pitchFamily="18" charset="0"/>
                            </a:rPr>
                            <m:t>t</m:t>
                          </m:r>
                          <m:r>
                            <m:rPr>
                              <m:lit/>
                            </m:rPr>
                            <a:rPr lang="LID4096">
                              <a:latin typeface="Cambria Math" panose="02040503050406030204" pitchFamily="18" charset="0"/>
                            </a:rPr>
                            <m:t>_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LID4096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LID4096" i="1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⁢</m:t>
                          </m:r>
                          <m:d>
                            <m:dPr>
                              <m:ctrlPr>
                                <a:rPr lang="LID409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LID4096" i="0">
                                  <a:latin typeface="Cambria Math" panose="02040503050406030204" pitchFamily="18" charset="0"/>
                                </a:rPr>
                                <m:t>z</m:t>
                              </m:r>
                              <m:r>
                                <a:rPr lang="LID4096" i="0">
                                  <a:latin typeface="Cambria Math" panose="02040503050406030204" pitchFamily="18" charset="0"/>
                                </a:rPr>
                                <m:t>0−</m:t>
                              </m:r>
                              <m:r>
                                <a:rPr lang="LID4096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LID4096" i="0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r>
                                <a:rPr lang="LID4096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  <m:r>
                                <a:rPr lang="LID4096" i="0">
                                  <a:latin typeface="Cambria Math" panose="02040503050406030204" pitchFamily="18" charset="0"/>
                                </a:rPr>
                                <m:t>⁢</m:t>
                              </m:r>
                              <m:r>
                                <m:rPr>
                                  <m:sty m:val="p"/>
                                </m:rPr>
                                <a:rPr lang="LID4096" i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LID4096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LID4096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</m:d>
                            </m:e>
                          </m:d>
                        </m:num>
                        <m:den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2⁢</m:t>
                          </m:r>
                          <m:r>
                            <a:rPr lang="LID4096" i="1">
                              <a:latin typeface="Cambria Math" panose="02040503050406030204" pitchFamily="18" charset="0"/>
                            </a:rPr>
                            <m:t>𝜋</m:t>
                          </m:r>
                          <m:r>
                            <a:rPr lang="LID4096" i="0">
                              <a:latin typeface="Cambria Math" panose="02040503050406030204" pitchFamily="18" charset="0"/>
                            </a:rPr>
                            <m:t>⁢</m:t>
                          </m:r>
                          <m:sSup>
                            <m:sSupPr>
                              <m:ctrlPr>
                                <a:rPr lang="LID4096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LID4096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LID4096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LID4096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LID4096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LID4096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LID4096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LID4096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LID4096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LID4096" i="0">
                                              <a:latin typeface="Cambria Math" panose="02040503050406030204" pitchFamily="18" charset="0"/>
                                            </a:rPr>
                                            <m:t>z</m:t>
                                          </m:r>
                                          <m:r>
                                            <a:rPr lang="LID4096" i="0">
                                              <a:latin typeface="Cambria Math" panose="02040503050406030204" pitchFamily="18" charset="0"/>
                                            </a:rPr>
                                            <m:t>0−</m:t>
                                          </m:r>
                                          <m:r>
                                            <a:rPr lang="LID4096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  <m:r>
                                            <a:rPr lang="LID4096" i="0">
                                              <a:latin typeface="Cambria Math" panose="02040503050406030204" pitchFamily="18" charset="0"/>
                                            </a:rPr>
                                            <m:t>⁢</m:t>
                                          </m:r>
                                          <m:r>
                                            <a:rPr lang="LID4096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LID4096" i="0">
                                              <a:latin typeface="Cambria Math" panose="02040503050406030204" pitchFamily="18" charset="0"/>
                                            </a:rPr>
                                            <m:t>⁢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LID4096" i="0">
                                              <a:latin typeface="Cambria Math" panose="02040503050406030204" pitchFamily="18" charset="0"/>
                                            </a:rPr>
                                            <m:t>Cos</m:t>
                                          </m:r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LID4096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LID4096" i="1">
                                                  <a:latin typeface="Cambria Math" panose="02040503050406030204" pitchFamily="18" charset="0"/>
                                                </a:rPr>
                                                <m:t>𝑓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LID4096" i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f>
                                <m:fPr>
                                  <m:type m:val="lin"/>
                                  <m:ctrlPr>
                                    <a:rPr lang="LID4096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LID4096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53824144-38A7-41A1-9CA9-7758FBD95A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49293" y="1556438"/>
                <a:ext cx="6360458" cy="68935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92AF1F26-47D0-4705-8AF9-AF9C0867E437}"/>
              </a:ext>
            </a:extLst>
          </p:cNvPr>
          <p:cNvSpPr txBox="1"/>
          <p:nvPr/>
        </p:nvSpPr>
        <p:spPr>
          <a:xfrm flipH="1">
            <a:off x="686038" y="6029843"/>
            <a:ext cx="4865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Амплитуда сигнала (на самом деле плотности заряда) от угла между скоростью и полем  </a:t>
            </a:r>
            <a:endParaRPr lang="LID4096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45FC9B-A9A8-4C73-9662-9907AB5A1D01}"/>
              </a:ext>
            </a:extLst>
          </p:cNvPr>
          <p:cNvSpPr txBox="1"/>
          <p:nvPr/>
        </p:nvSpPr>
        <p:spPr>
          <a:xfrm flipH="1">
            <a:off x="6564895" y="6029843"/>
            <a:ext cx="49831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Одномерное сечение сигнала (на самом деле плотности заряда)  в разные моменты времени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39277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5BF323E-CEEF-4C7F-BC4E-AFDD264C324E}"/>
              </a:ext>
            </a:extLst>
          </p:cNvPr>
          <p:cNvGrpSpPr/>
          <p:nvPr/>
        </p:nvGrpSpPr>
        <p:grpSpPr>
          <a:xfrm>
            <a:off x="963359" y="185549"/>
            <a:ext cx="10961230" cy="553998"/>
            <a:chOff x="963359" y="346807"/>
            <a:chExt cx="10961230" cy="553998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906B611-2B83-4D57-9066-D74A4B151512}"/>
                </a:ext>
              </a:extLst>
            </p:cNvPr>
            <p:cNvCxnSpPr/>
            <p:nvPr/>
          </p:nvCxnSpPr>
          <p:spPr>
            <a:xfrm flipH="1">
              <a:off x="963359" y="900805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3945D-554E-4841-9E68-B478C66AE418}"/>
                </a:ext>
              </a:extLst>
            </p:cNvPr>
            <p:cNvSpPr txBox="1"/>
            <p:nvPr/>
          </p:nvSpPr>
          <p:spPr>
            <a:xfrm>
              <a:off x="1567547" y="346807"/>
              <a:ext cx="103570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Выход ионов в </a:t>
              </a:r>
              <a:r>
                <a:rPr lang="en-US" sz="3000" i="1" dirty="0">
                  <a:latin typeface="Source Sans Pro Light"/>
                  <a:cs typeface="Calibri" panose="020F0502020204030204" pitchFamily="34" charset="0"/>
                </a:rPr>
                <a:t>TPC</a:t>
              </a:r>
              <a:endParaRPr lang="ru-RU" sz="3000" i="1" dirty="0">
                <a:latin typeface="Source Sans Pro Light"/>
                <a:cs typeface="Calibri" panose="020F0502020204030204" pitchFamily="34" charset="0"/>
              </a:endParaRPr>
            </a:p>
          </p:txBody>
        </p:sp>
      </p:grp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1138F8-D985-4405-A9C8-C90FEF6FA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893-E391-493A-BE95-8891B782670D}" type="slidenum">
              <a:rPr lang="ru-BY" sz="1400" smtClean="0"/>
              <a:t>3</a:t>
            </a:fld>
            <a:r>
              <a:rPr lang="ru-RU" sz="1400" dirty="0"/>
              <a:t>/</a:t>
            </a:r>
            <a:r>
              <a:rPr lang="en-US" sz="1400" dirty="0"/>
              <a:t>23</a:t>
            </a:r>
            <a:endParaRPr lang="ru-BY" sz="1400" dirty="0"/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2F8CD93-366F-4ACB-91F9-1C9D7581FE82}"/>
              </a:ext>
            </a:extLst>
          </p:cNvPr>
          <p:cNvCxnSpPr>
            <a:cxnSpLocks/>
          </p:cNvCxnSpPr>
          <p:nvPr/>
        </p:nvCxnSpPr>
        <p:spPr>
          <a:xfrm flipV="1">
            <a:off x="4214692" y="1482479"/>
            <a:ext cx="3406140" cy="1143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FDD5C28-24AB-432B-AD87-39426A347D68}"/>
                  </a:ext>
                </a:extLst>
              </p:cNvPr>
              <p:cNvSpPr txBox="1"/>
              <p:nvPr/>
            </p:nvSpPr>
            <p:spPr>
              <a:xfrm>
                <a:off x="5836738" y="1042292"/>
                <a:ext cx="206210" cy="3105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</m:acc>
                    </m:oMath>
                  </m:oMathPara>
                </a14:m>
                <a:endParaRPr lang="LID4096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FDD5C28-24AB-432B-AD87-39426A347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738" y="1042292"/>
                <a:ext cx="206210" cy="310598"/>
              </a:xfrm>
              <a:prstGeom prst="rect">
                <a:avLst/>
              </a:prstGeom>
              <a:blipFill>
                <a:blip r:embed="rId3"/>
                <a:stretch>
                  <a:fillRect l="-26471" r="-23529" b="-5882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Овал 26">
            <a:extLst>
              <a:ext uri="{FF2B5EF4-FFF2-40B4-BE49-F238E27FC236}">
                <a16:creationId xmlns:a16="http://schemas.microsoft.com/office/drawing/2014/main" id="{0B5A6A65-1A44-43F8-9557-E4BB9328152B}"/>
              </a:ext>
            </a:extLst>
          </p:cNvPr>
          <p:cNvSpPr/>
          <p:nvPr/>
        </p:nvSpPr>
        <p:spPr>
          <a:xfrm>
            <a:off x="3178223" y="4093900"/>
            <a:ext cx="172502" cy="1725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>
                <a:solidFill>
                  <a:schemeClr val="tx1"/>
                </a:solidFill>
              </a:rPr>
              <a:t>e</a:t>
            </a:r>
            <a:endParaRPr lang="LID4096" i="1" dirty="0">
              <a:solidFill>
                <a:schemeClr val="tx1"/>
              </a:solidFill>
            </a:endParaRP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4C068BC1-1845-4C6E-90A5-37E830C12F29}"/>
              </a:ext>
            </a:extLst>
          </p:cNvPr>
          <p:cNvSpPr/>
          <p:nvPr/>
        </p:nvSpPr>
        <p:spPr>
          <a:xfrm>
            <a:off x="6499637" y="3485826"/>
            <a:ext cx="467036" cy="4670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Ar</a:t>
            </a:r>
            <a:endParaRPr lang="LID4096" sz="1200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FD199521-D535-42E3-95BB-89E0A21EADF4}"/>
                  </a:ext>
                </a:extLst>
              </p:cNvPr>
              <p:cNvSpPr/>
              <p:nvPr/>
            </p:nvSpPr>
            <p:spPr>
              <a:xfrm>
                <a:off x="4365585" y="4302939"/>
                <a:ext cx="450797" cy="450797"/>
              </a:xfrm>
              <a:prstGeom prst="ellipse">
                <a:avLst/>
              </a:prstGeom>
              <a:solidFill>
                <a:srgbClr val="FFCFC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</m:t>
                          </m:r>
                        </m:e>
                        <m: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FD199521-D535-42E3-95BB-89E0A21EAD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585" y="4302939"/>
                <a:ext cx="450797" cy="450797"/>
              </a:xfrm>
              <a:prstGeom prst="ellipse">
                <a:avLst/>
              </a:prstGeom>
              <a:blipFill>
                <a:blip r:embed="rId4"/>
                <a:stretch>
                  <a:fillRect l="-7895" r="-657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482" name="Picture 2" descr="Download Photon Svg PNG Image with No Background - PNGkey.com">
            <a:extLst>
              <a:ext uri="{FF2B5EF4-FFF2-40B4-BE49-F238E27FC236}">
                <a16:creationId xmlns:a16="http://schemas.microsoft.com/office/drawing/2014/main" id="{C4C0F5C7-7DB6-446C-9F0E-664D623A67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-1002" r="-1111" b="70956"/>
          <a:stretch/>
        </p:blipFill>
        <p:spPr bwMode="auto">
          <a:xfrm rot="10528617">
            <a:off x="4351086" y="3308499"/>
            <a:ext cx="787233" cy="50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Овал 48">
            <a:extLst>
              <a:ext uri="{FF2B5EF4-FFF2-40B4-BE49-F238E27FC236}">
                <a16:creationId xmlns:a16="http://schemas.microsoft.com/office/drawing/2014/main" id="{38DACAB0-D6D9-48FF-B132-FF3EA1E7F95A}"/>
              </a:ext>
            </a:extLst>
          </p:cNvPr>
          <p:cNvSpPr/>
          <p:nvPr/>
        </p:nvSpPr>
        <p:spPr>
          <a:xfrm>
            <a:off x="7513460" y="3586555"/>
            <a:ext cx="180000" cy="1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E6775923-1747-49F2-A678-44330F81D46A}"/>
              </a:ext>
            </a:extLst>
          </p:cNvPr>
          <p:cNvSpPr/>
          <p:nvPr/>
        </p:nvSpPr>
        <p:spPr>
          <a:xfrm>
            <a:off x="7591091" y="3947798"/>
            <a:ext cx="180000" cy="1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51" name="Овал 50">
            <a:extLst>
              <a:ext uri="{FF2B5EF4-FFF2-40B4-BE49-F238E27FC236}">
                <a16:creationId xmlns:a16="http://schemas.microsoft.com/office/drawing/2014/main" id="{1DF1575D-ED6F-461F-8773-9BE4A5A1B16C}"/>
              </a:ext>
            </a:extLst>
          </p:cNvPr>
          <p:cNvSpPr/>
          <p:nvPr/>
        </p:nvSpPr>
        <p:spPr>
          <a:xfrm>
            <a:off x="7771091" y="3710540"/>
            <a:ext cx="180000" cy="1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802C5B3A-4E47-44CD-9BF5-96983B9E5A4C}"/>
              </a:ext>
            </a:extLst>
          </p:cNvPr>
          <p:cNvSpPr/>
          <p:nvPr/>
        </p:nvSpPr>
        <p:spPr>
          <a:xfrm>
            <a:off x="7848722" y="4071783"/>
            <a:ext cx="180000" cy="1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CAE5E49B-D066-4A25-8915-6BEDDD35BD3B}"/>
              </a:ext>
            </a:extLst>
          </p:cNvPr>
          <p:cNvSpPr/>
          <p:nvPr/>
        </p:nvSpPr>
        <p:spPr>
          <a:xfrm>
            <a:off x="7666921" y="4343026"/>
            <a:ext cx="180000" cy="1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C9DCA4D3-303A-4925-A13C-2E4C91EF9203}"/>
              </a:ext>
            </a:extLst>
          </p:cNvPr>
          <p:cNvCxnSpPr>
            <a:cxnSpLocks/>
          </p:cNvCxnSpPr>
          <p:nvPr/>
        </p:nvCxnSpPr>
        <p:spPr>
          <a:xfrm flipH="1">
            <a:off x="3554807" y="4002234"/>
            <a:ext cx="181457" cy="183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id="{89A60B43-4E13-481C-93BC-DC702088805C}"/>
              </a:ext>
            </a:extLst>
          </p:cNvPr>
          <p:cNvCxnSpPr>
            <a:cxnSpLocks/>
          </p:cNvCxnSpPr>
          <p:nvPr/>
        </p:nvCxnSpPr>
        <p:spPr>
          <a:xfrm>
            <a:off x="4144429" y="4135106"/>
            <a:ext cx="172501" cy="205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7531EA3B-6972-4BEE-9F3A-F6C96BD4E643}"/>
              </a:ext>
            </a:extLst>
          </p:cNvPr>
          <p:cNvSpPr txBox="1"/>
          <p:nvPr/>
        </p:nvSpPr>
        <p:spPr>
          <a:xfrm>
            <a:off x="5317603" y="3362783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LID4096" dirty="0"/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5C2379EE-AA32-41AA-B646-191FE0D74119}"/>
              </a:ext>
            </a:extLst>
          </p:cNvPr>
          <p:cNvCxnSpPr/>
          <p:nvPr/>
        </p:nvCxnSpPr>
        <p:spPr>
          <a:xfrm flipH="1">
            <a:off x="6933906" y="4071783"/>
            <a:ext cx="4572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>
            <a:extLst>
              <a:ext uri="{FF2B5EF4-FFF2-40B4-BE49-F238E27FC236}">
                <a16:creationId xmlns:a16="http://schemas.microsoft.com/office/drawing/2014/main" id="{D32A3C59-9D3B-438F-BD74-AF73130F542A}"/>
              </a:ext>
            </a:extLst>
          </p:cNvPr>
          <p:cNvCxnSpPr>
            <a:cxnSpLocks/>
          </p:cNvCxnSpPr>
          <p:nvPr/>
        </p:nvCxnSpPr>
        <p:spPr>
          <a:xfrm>
            <a:off x="5961848" y="4067455"/>
            <a:ext cx="457200" cy="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>
            <a:extLst>
              <a:ext uri="{FF2B5EF4-FFF2-40B4-BE49-F238E27FC236}">
                <a16:creationId xmlns:a16="http://schemas.microsoft.com/office/drawing/2014/main" id="{1E2E1D4F-83A2-49A7-AA63-7A2FEAA20A41}"/>
              </a:ext>
            </a:extLst>
          </p:cNvPr>
          <p:cNvSpPr/>
          <p:nvPr/>
        </p:nvSpPr>
        <p:spPr>
          <a:xfrm>
            <a:off x="2218631" y="3577793"/>
            <a:ext cx="180000" cy="1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77" name="Овал 76">
            <a:extLst>
              <a:ext uri="{FF2B5EF4-FFF2-40B4-BE49-F238E27FC236}">
                <a16:creationId xmlns:a16="http://schemas.microsoft.com/office/drawing/2014/main" id="{B2C60D76-7377-4DF4-8476-17802DE26ECF}"/>
              </a:ext>
            </a:extLst>
          </p:cNvPr>
          <p:cNvSpPr/>
          <p:nvPr/>
        </p:nvSpPr>
        <p:spPr>
          <a:xfrm>
            <a:off x="2218631" y="3911886"/>
            <a:ext cx="180000" cy="1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6CE63B65-9219-40A9-8C4D-08919AD1E648}"/>
              </a:ext>
            </a:extLst>
          </p:cNvPr>
          <p:cNvSpPr/>
          <p:nvPr/>
        </p:nvSpPr>
        <p:spPr>
          <a:xfrm>
            <a:off x="2579005" y="4340615"/>
            <a:ext cx="180000" cy="1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79" name="Овал 78">
            <a:extLst>
              <a:ext uri="{FF2B5EF4-FFF2-40B4-BE49-F238E27FC236}">
                <a16:creationId xmlns:a16="http://schemas.microsoft.com/office/drawing/2014/main" id="{0090151D-7375-47C6-9058-3751ADC12207}"/>
              </a:ext>
            </a:extLst>
          </p:cNvPr>
          <p:cNvSpPr/>
          <p:nvPr/>
        </p:nvSpPr>
        <p:spPr>
          <a:xfrm>
            <a:off x="2579005" y="3787480"/>
            <a:ext cx="180000" cy="1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08EECF96-CAD0-4856-B903-264810CD4E4E}"/>
              </a:ext>
            </a:extLst>
          </p:cNvPr>
          <p:cNvSpPr/>
          <p:nvPr/>
        </p:nvSpPr>
        <p:spPr>
          <a:xfrm>
            <a:off x="2230648" y="4214823"/>
            <a:ext cx="180000" cy="1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E80F2BF4-3857-4A60-8C43-3AFA976F7CF0}"/>
              </a:ext>
            </a:extLst>
          </p:cNvPr>
          <p:cNvSpPr txBox="1"/>
          <p:nvPr/>
        </p:nvSpPr>
        <p:spPr>
          <a:xfrm>
            <a:off x="1989475" y="5517463"/>
            <a:ext cx="84019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Две основные проблемы:</a:t>
            </a:r>
          </a:p>
          <a:p>
            <a:pPr marL="342900" indent="-342900">
              <a:buAutoNum type="arabicPeriod"/>
            </a:pPr>
            <a:r>
              <a:rPr lang="ru-RU" sz="2000" dirty="0"/>
              <a:t>Нежелательная рекомбинация электронов, дрейфующих в объёме </a:t>
            </a:r>
            <a:r>
              <a:rPr lang="ru-RU" sz="2000" i="1" dirty="0"/>
              <a:t>ТРС</a:t>
            </a:r>
            <a:r>
              <a:rPr lang="ru-RU" sz="2000" dirty="0"/>
              <a:t> с ионами, образовавшимися при усилении в </a:t>
            </a:r>
            <a:r>
              <a:rPr lang="en-US" sz="2000" i="1" dirty="0"/>
              <a:t>GEM</a:t>
            </a:r>
            <a:r>
              <a:rPr lang="en-US" sz="2000" dirty="0"/>
              <a:t>;</a:t>
            </a:r>
          </a:p>
          <a:p>
            <a:pPr marL="342900" indent="-342900">
              <a:buAutoNum type="arabicPeriod"/>
            </a:pPr>
            <a:r>
              <a:rPr lang="ru-RU" sz="2000" dirty="0"/>
              <a:t>Создание электрического поля от облака ионов.</a:t>
            </a:r>
            <a:endParaRPr lang="LID4096" sz="2000" dirty="0"/>
          </a:p>
        </p:txBody>
      </p:sp>
      <p:pic>
        <p:nvPicPr>
          <p:cNvPr id="82" name="Picture 2" descr="Download Photon Svg PNG Image with No Background - PNGkey.com">
            <a:extLst>
              <a:ext uri="{FF2B5EF4-FFF2-40B4-BE49-F238E27FC236}">
                <a16:creationId xmlns:a16="http://schemas.microsoft.com/office/drawing/2014/main" id="{47CE7C30-5484-4835-9733-DD44F737E2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36" t="-1002" r="-1111" b="70956"/>
          <a:stretch/>
        </p:blipFill>
        <p:spPr bwMode="auto">
          <a:xfrm rot="20772977">
            <a:off x="6882382" y="3282915"/>
            <a:ext cx="473283" cy="3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AA67B102-95FD-4D40-B3C7-BD1F9045DCDB}"/>
              </a:ext>
            </a:extLst>
          </p:cNvPr>
          <p:cNvSpPr txBox="1"/>
          <p:nvPr/>
        </p:nvSpPr>
        <p:spPr>
          <a:xfrm>
            <a:off x="7295255" y="3073515"/>
            <a:ext cx="475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/>
              <a:t>hv</a:t>
            </a:r>
            <a:endParaRPr lang="LID4096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A5F0AB8-FD56-4F9E-B1AC-F3599AA38DB0}"/>
                  </a:ext>
                </a:extLst>
              </p:cNvPr>
              <p:cNvSpPr txBox="1"/>
              <p:nvPr/>
            </p:nvSpPr>
            <p:spPr>
              <a:xfrm>
                <a:off x="4968577" y="4781929"/>
                <a:ext cx="139640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𝜋𝜌</m:t>
                      </m:r>
                    </m:oMath>
                  </m:oMathPara>
                </a14:m>
                <a:endParaRPr lang="LID4096" sz="2400" dirty="0"/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1A5F0AB8-FD56-4F9E-B1AC-F3599AA38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8577" y="4781929"/>
                <a:ext cx="1396408" cy="369332"/>
              </a:xfrm>
              <a:prstGeom prst="rect">
                <a:avLst/>
              </a:prstGeom>
              <a:blipFill>
                <a:blip r:embed="rId6"/>
                <a:stretch>
                  <a:fillRect l="-4367" r="-6987" b="-32787"/>
                </a:stretch>
              </a:blipFill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0" name="Группа 89">
            <a:extLst>
              <a:ext uri="{FF2B5EF4-FFF2-40B4-BE49-F238E27FC236}">
                <a16:creationId xmlns:a16="http://schemas.microsoft.com/office/drawing/2014/main" id="{093F7EAB-07EE-4620-AF19-D975F6A7BB5F}"/>
              </a:ext>
            </a:extLst>
          </p:cNvPr>
          <p:cNvGrpSpPr/>
          <p:nvPr/>
        </p:nvGrpSpPr>
        <p:grpSpPr>
          <a:xfrm>
            <a:off x="124995" y="908721"/>
            <a:ext cx="11579326" cy="4492340"/>
            <a:chOff x="3768933" y="938655"/>
            <a:chExt cx="8271019" cy="4492340"/>
          </a:xfrm>
        </p:grpSpPr>
        <p:sp>
          <p:nvSpPr>
            <p:cNvPr id="73" name="Блок-схема: память с прямым доступом 72">
              <a:extLst>
                <a:ext uri="{FF2B5EF4-FFF2-40B4-BE49-F238E27FC236}">
                  <a16:creationId xmlns:a16="http://schemas.microsoft.com/office/drawing/2014/main" id="{DADB4888-E3A9-4555-AE14-02C6EAF9CBFE}"/>
                </a:ext>
              </a:extLst>
            </p:cNvPr>
            <p:cNvSpPr/>
            <p:nvPr/>
          </p:nvSpPr>
          <p:spPr>
            <a:xfrm>
              <a:off x="3952206" y="952926"/>
              <a:ext cx="8087746" cy="4478069"/>
            </a:xfrm>
            <a:prstGeom prst="flowChartMagneticDrum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  <p:sp>
          <p:nvSpPr>
            <p:cNvPr id="89" name="Дуга 88">
              <a:extLst>
                <a:ext uri="{FF2B5EF4-FFF2-40B4-BE49-F238E27FC236}">
                  <a16:creationId xmlns:a16="http://schemas.microsoft.com/office/drawing/2014/main" id="{1E354D98-C139-4115-80C5-BE2447541FB8}"/>
                </a:ext>
              </a:extLst>
            </p:cNvPr>
            <p:cNvSpPr/>
            <p:nvPr/>
          </p:nvSpPr>
          <p:spPr>
            <a:xfrm>
              <a:off x="3768933" y="938655"/>
              <a:ext cx="2558971" cy="4478069"/>
            </a:xfrm>
            <a:prstGeom prst="arc">
              <a:avLst>
                <a:gd name="adj1" fmla="val 16577510"/>
                <a:gd name="adj2" fmla="val 5392264"/>
              </a:avLst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LID4096" dirty="0"/>
            </a:p>
          </p:txBody>
        </p:sp>
      </p:grpSp>
      <p:sp>
        <p:nvSpPr>
          <p:cNvPr id="95" name="Овал 94">
            <a:extLst>
              <a:ext uri="{FF2B5EF4-FFF2-40B4-BE49-F238E27FC236}">
                <a16:creationId xmlns:a16="http://schemas.microsoft.com/office/drawing/2014/main" id="{10789BC5-158D-4BA0-AD84-92412DFE6774}"/>
              </a:ext>
            </a:extLst>
          </p:cNvPr>
          <p:cNvSpPr/>
          <p:nvPr/>
        </p:nvSpPr>
        <p:spPr>
          <a:xfrm>
            <a:off x="3785261" y="3650421"/>
            <a:ext cx="467036" cy="467036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Ar</a:t>
            </a:r>
            <a:endParaRPr lang="LID4096" sz="1200" dirty="0">
              <a:solidFill>
                <a:schemeClr val="tx1"/>
              </a:solidFill>
            </a:endParaRPr>
          </a:p>
        </p:txBody>
      </p:sp>
      <p:sp>
        <p:nvSpPr>
          <p:cNvPr id="100" name="Овал 99">
            <a:extLst>
              <a:ext uri="{FF2B5EF4-FFF2-40B4-BE49-F238E27FC236}">
                <a16:creationId xmlns:a16="http://schemas.microsoft.com/office/drawing/2014/main" id="{79BC9B92-8563-4202-9F25-8E1289A6B04A}"/>
              </a:ext>
            </a:extLst>
          </p:cNvPr>
          <p:cNvSpPr/>
          <p:nvPr/>
        </p:nvSpPr>
        <p:spPr>
          <a:xfrm>
            <a:off x="2230648" y="4536347"/>
            <a:ext cx="180000" cy="18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0E1AE83E-116A-48ED-AEBB-A2136F5A9B33}"/>
              </a:ext>
            </a:extLst>
          </p:cNvPr>
          <p:cNvSpPr/>
          <p:nvPr/>
        </p:nvSpPr>
        <p:spPr>
          <a:xfrm>
            <a:off x="2758918" y="4078064"/>
            <a:ext cx="172502" cy="17250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i="1" dirty="0">
                <a:solidFill>
                  <a:schemeClr val="tx1"/>
                </a:solidFill>
              </a:rPr>
              <a:t>e</a:t>
            </a:r>
            <a:endParaRPr lang="LID4096" i="1" dirty="0">
              <a:solidFill>
                <a:schemeClr val="tx1"/>
              </a:solidFill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5B2EC98F-3BCE-40B3-B115-B8C64587A0EE}"/>
              </a:ext>
            </a:extLst>
          </p:cNvPr>
          <p:cNvSpPr/>
          <p:nvPr/>
        </p:nvSpPr>
        <p:spPr>
          <a:xfrm>
            <a:off x="4425574" y="3231014"/>
            <a:ext cx="290160" cy="276809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?</a:t>
            </a:r>
            <a:endParaRPr lang="LID4096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B64095E7-3CFC-4957-B9E1-B5196DE49933}"/>
                  </a:ext>
                </a:extLst>
              </p:cNvPr>
              <p:cNvSpPr/>
              <p:nvPr/>
            </p:nvSpPr>
            <p:spPr>
              <a:xfrm>
                <a:off x="5426312" y="3766555"/>
                <a:ext cx="450797" cy="450797"/>
              </a:xfrm>
              <a:prstGeom prst="ellipse">
                <a:avLst/>
              </a:prstGeom>
              <a:solidFill>
                <a:srgbClr val="FFCFC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</m:t>
                          </m:r>
                        </m:e>
                        <m: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Овал 53">
                <a:extLst>
                  <a:ext uri="{FF2B5EF4-FFF2-40B4-BE49-F238E27FC236}">
                    <a16:creationId xmlns:a16="http://schemas.microsoft.com/office/drawing/2014/main" id="{B64095E7-3CFC-4957-B9E1-B5196DE499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312" y="3766555"/>
                <a:ext cx="450797" cy="450797"/>
              </a:xfrm>
              <a:prstGeom prst="ellipse">
                <a:avLst/>
              </a:prstGeom>
              <a:blipFill>
                <a:blip r:embed="rId7"/>
                <a:stretch>
                  <a:fillRect l="-7895" r="-657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47BC77F5-4D4C-425B-B7A5-240E58F9EAE5}"/>
                  </a:ext>
                </a:extLst>
              </p:cNvPr>
              <p:cNvSpPr/>
              <p:nvPr/>
            </p:nvSpPr>
            <p:spPr>
              <a:xfrm>
                <a:off x="5466965" y="3324731"/>
                <a:ext cx="450797" cy="450797"/>
              </a:xfrm>
              <a:prstGeom prst="ellipse">
                <a:avLst/>
              </a:prstGeom>
              <a:solidFill>
                <a:srgbClr val="FFCFC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</m:t>
                          </m:r>
                        </m:e>
                        <m: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Овал 54">
                <a:extLst>
                  <a:ext uri="{FF2B5EF4-FFF2-40B4-BE49-F238E27FC236}">
                    <a16:creationId xmlns:a16="http://schemas.microsoft.com/office/drawing/2014/main" id="{47BC77F5-4D4C-425B-B7A5-240E58F9E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965" y="3324731"/>
                <a:ext cx="450797" cy="450797"/>
              </a:xfrm>
              <a:prstGeom prst="ellipse">
                <a:avLst/>
              </a:prstGeom>
              <a:blipFill>
                <a:blip r:embed="rId8"/>
                <a:stretch>
                  <a:fillRect l="-9211" r="-657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741CD734-0F67-4815-88F6-2CB0F02FD3DD}"/>
                  </a:ext>
                </a:extLst>
              </p:cNvPr>
              <p:cNvSpPr/>
              <p:nvPr/>
            </p:nvSpPr>
            <p:spPr>
              <a:xfrm>
                <a:off x="4895099" y="3684029"/>
                <a:ext cx="450797" cy="450797"/>
              </a:xfrm>
              <a:prstGeom prst="ellipse">
                <a:avLst/>
              </a:prstGeom>
              <a:solidFill>
                <a:srgbClr val="FFCFC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</m:t>
                          </m:r>
                        </m:e>
                        <m: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Овал 55">
                <a:extLst>
                  <a:ext uri="{FF2B5EF4-FFF2-40B4-BE49-F238E27FC236}">
                    <a16:creationId xmlns:a16="http://schemas.microsoft.com/office/drawing/2014/main" id="{741CD734-0F67-4815-88F6-2CB0F02FD3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5099" y="3684029"/>
                <a:ext cx="450797" cy="450797"/>
              </a:xfrm>
              <a:prstGeom prst="ellipse">
                <a:avLst/>
              </a:prstGeom>
              <a:blipFill>
                <a:blip r:embed="rId9"/>
                <a:stretch>
                  <a:fillRect l="-9211" r="-657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0C3B7E9F-8467-436B-8868-E03718E3100A}"/>
                  </a:ext>
                </a:extLst>
              </p:cNvPr>
              <p:cNvSpPr/>
              <p:nvPr/>
            </p:nvSpPr>
            <p:spPr>
              <a:xfrm>
                <a:off x="4904267" y="4159541"/>
                <a:ext cx="450797" cy="450797"/>
              </a:xfrm>
              <a:prstGeom prst="ellipse">
                <a:avLst/>
              </a:prstGeom>
              <a:solidFill>
                <a:srgbClr val="FFCFC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</m:t>
                          </m:r>
                        </m:e>
                        <m: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Овал 56">
                <a:extLst>
                  <a:ext uri="{FF2B5EF4-FFF2-40B4-BE49-F238E27FC236}">
                    <a16:creationId xmlns:a16="http://schemas.microsoft.com/office/drawing/2014/main" id="{0C3B7E9F-8467-436B-8868-E03718E310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267" y="4159541"/>
                <a:ext cx="450797" cy="450797"/>
              </a:xfrm>
              <a:prstGeom prst="ellipse">
                <a:avLst/>
              </a:prstGeom>
              <a:blipFill>
                <a:blip r:embed="rId10"/>
                <a:stretch>
                  <a:fillRect l="-9333" r="-666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618D296F-A58A-4C5C-9FAE-889C262832E1}"/>
                  </a:ext>
                </a:extLst>
              </p:cNvPr>
              <p:cNvSpPr/>
              <p:nvPr/>
            </p:nvSpPr>
            <p:spPr>
              <a:xfrm>
                <a:off x="5552400" y="4260392"/>
                <a:ext cx="450797" cy="450797"/>
              </a:xfrm>
              <a:prstGeom prst="ellipse">
                <a:avLst/>
              </a:prstGeom>
              <a:solidFill>
                <a:srgbClr val="FFCFC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de-DE" sz="1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sty m:val="p"/>
                            </m:rPr>
                            <a:rPr lang="de-DE" sz="18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Ar</m:t>
                          </m:r>
                        </m:e>
                        <m:sup>
                          <m:r>
                            <a:rPr lang="de-DE" sz="1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LID4096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Овал 57">
                <a:extLst>
                  <a:ext uri="{FF2B5EF4-FFF2-40B4-BE49-F238E27FC236}">
                    <a16:creationId xmlns:a16="http://schemas.microsoft.com/office/drawing/2014/main" id="{618D296F-A58A-4C5C-9FAE-889C262832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2400" y="4260392"/>
                <a:ext cx="450797" cy="450797"/>
              </a:xfrm>
              <a:prstGeom prst="ellipse">
                <a:avLst/>
              </a:prstGeom>
              <a:blipFill>
                <a:blip r:embed="rId11"/>
                <a:stretch>
                  <a:fillRect l="-9211" r="-657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LID4096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Овал 8">
            <a:extLst>
              <a:ext uri="{FF2B5EF4-FFF2-40B4-BE49-F238E27FC236}">
                <a16:creationId xmlns:a16="http://schemas.microsoft.com/office/drawing/2014/main" id="{9ACD26DB-6F55-44D2-98D8-653EE1DA87AC}"/>
              </a:ext>
            </a:extLst>
          </p:cNvPr>
          <p:cNvSpPr/>
          <p:nvPr/>
        </p:nvSpPr>
        <p:spPr>
          <a:xfrm>
            <a:off x="7931957" y="931582"/>
            <a:ext cx="3787227" cy="4455209"/>
          </a:xfrm>
          <a:prstGeom prst="ellipse">
            <a:avLst/>
          </a:prstGeom>
          <a:pattFill prst="wave">
            <a:fgClr>
              <a:schemeClr val="bg1">
                <a:lumMod val="65000"/>
              </a:schemeClr>
            </a:fgClr>
            <a:bgClr>
              <a:schemeClr val="bg1"/>
            </a:bgClr>
          </a:pattFill>
          <a:ln>
            <a:solidFill>
              <a:schemeClr val="tx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A2661549-1666-4B4A-AC89-108F96565877}"/>
              </a:ext>
            </a:extLst>
          </p:cNvPr>
          <p:cNvSpPr/>
          <p:nvPr/>
        </p:nvSpPr>
        <p:spPr>
          <a:xfrm>
            <a:off x="2308631" y="2941961"/>
            <a:ext cx="6833660" cy="196210"/>
          </a:xfrm>
          <a:prstGeom prst="rect">
            <a:avLst/>
          </a:prstGeom>
          <a:gradFill flip="none" rotWithShape="1">
            <a:gsLst>
              <a:gs pos="12000">
                <a:schemeClr val="bg2">
                  <a:lumMod val="90000"/>
                  <a:shade val="30000"/>
                  <a:satMod val="115000"/>
                </a:schemeClr>
              </a:gs>
              <a:gs pos="91000">
                <a:schemeClr val="bg2">
                  <a:lumMod val="90000"/>
                  <a:shade val="67500"/>
                  <a:satMod val="115000"/>
                </a:schemeClr>
              </a:gs>
              <a:gs pos="100000">
                <a:schemeClr val="bg2">
                  <a:lumMod val="9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dirty="0"/>
          </a:p>
        </p:txBody>
      </p:sp>
      <p:sp>
        <p:nvSpPr>
          <p:cNvPr id="94" name="Взрыв: 14 точек 93">
            <a:extLst>
              <a:ext uri="{FF2B5EF4-FFF2-40B4-BE49-F238E27FC236}">
                <a16:creationId xmlns:a16="http://schemas.microsoft.com/office/drawing/2014/main" id="{4BB57F86-8E59-4989-8BA2-0057BBEB8551}"/>
              </a:ext>
            </a:extLst>
          </p:cNvPr>
          <p:cNvSpPr/>
          <p:nvPr/>
        </p:nvSpPr>
        <p:spPr>
          <a:xfrm>
            <a:off x="4940498" y="2581438"/>
            <a:ext cx="882381" cy="752786"/>
          </a:xfrm>
          <a:prstGeom prst="irregularSeal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000FF9-0479-4978-8304-C738FB122DE4}"/>
              </a:ext>
            </a:extLst>
          </p:cNvPr>
          <p:cNvSpPr txBox="1"/>
          <p:nvPr/>
        </p:nvSpPr>
        <p:spPr>
          <a:xfrm>
            <a:off x="1670400" y="1069303"/>
            <a:ext cx="11747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Торец</a:t>
            </a:r>
            <a:endParaRPr lang="LID4096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48F5F1-79D8-4A54-B58E-3E512CBD7F24}"/>
              </a:ext>
            </a:extLst>
          </p:cNvPr>
          <p:cNvSpPr txBox="1"/>
          <p:nvPr/>
        </p:nvSpPr>
        <p:spPr>
          <a:xfrm>
            <a:off x="8890409" y="1233588"/>
            <a:ext cx="21633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err="1"/>
              <a:t>Майларовый</a:t>
            </a:r>
            <a:r>
              <a:rPr lang="ru-RU" dirty="0"/>
              <a:t> электрод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69752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41" grpId="0" animBg="1"/>
      <p:bldP spid="32" grpId="0" animBg="1"/>
      <p:bldP spid="32" grpId="1" animBg="1"/>
      <p:bldP spid="49" grpId="0" animBg="1"/>
      <p:bldP spid="50" grpId="0" animBg="1"/>
      <p:bldP spid="51" grpId="0" animBg="1"/>
      <p:bldP spid="52" grpId="0" animBg="1"/>
      <p:bldP spid="53" grpId="0" animBg="1"/>
      <p:bldP spid="72" grpId="0"/>
      <p:bldP spid="76" grpId="0" animBg="1"/>
      <p:bldP spid="77" grpId="0" animBg="1"/>
      <p:bldP spid="78" grpId="0" animBg="1"/>
      <p:bldP spid="79" grpId="0" animBg="1"/>
      <p:bldP spid="80" grpId="0" animBg="1"/>
      <p:bldP spid="65" grpId="0"/>
      <p:bldP spid="83" grpId="0"/>
      <p:bldP spid="66" grpId="0"/>
      <p:bldP spid="95" grpId="0" animBg="1"/>
      <p:bldP spid="95" grpId="1" animBg="1"/>
      <p:bldP spid="100" grpId="0" animBg="1"/>
      <p:bldP spid="44" grpId="0" animBg="1"/>
      <p:bldP spid="5" grpId="0" animBg="1"/>
      <p:bldP spid="5" grpId="1" animBg="1"/>
      <p:bldP spid="54" grpId="0" animBg="1"/>
      <p:bldP spid="55" grpId="0" animBg="1"/>
      <p:bldP spid="56" grpId="0" animBg="1"/>
      <p:bldP spid="57" grpId="0" animBg="1"/>
      <p:bldP spid="58" grpId="0" animBg="1"/>
      <p:bldP spid="94" grpId="0" animBg="1"/>
      <p:bldP spid="9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E32AB4E7-4C19-482E-AC8B-1468EA9C710F}"/>
              </a:ext>
            </a:extLst>
          </p:cNvPr>
          <p:cNvSpPr txBox="1"/>
          <p:nvPr/>
        </p:nvSpPr>
        <p:spPr>
          <a:xfrm>
            <a:off x="648349" y="2736472"/>
            <a:ext cx="7988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3200" dirty="0">
                <a:cs typeface="Calibri" panose="020F0502020204030204" pitchFamily="34" charset="0"/>
              </a:rPr>
              <a:t>Цели</a:t>
            </a:r>
            <a:r>
              <a:rPr lang="en-US" sz="3200" dirty="0">
                <a:cs typeface="Calibri" panose="020F0502020204030204" pitchFamily="34" charset="0"/>
              </a:rPr>
              <a:t>:</a:t>
            </a:r>
            <a:endParaRPr lang="ru-RU" sz="3200" dirty="0"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2AB4E7-4C19-482E-AC8B-1468EA9C710F}"/>
              </a:ext>
            </a:extLst>
          </p:cNvPr>
          <p:cNvSpPr txBox="1"/>
          <p:nvPr/>
        </p:nvSpPr>
        <p:spPr>
          <a:xfrm>
            <a:off x="648349" y="3877147"/>
            <a:ext cx="7988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3200" dirty="0">
                <a:cs typeface="Calibri" panose="020F0502020204030204" pitchFamily="34" charset="0"/>
              </a:rPr>
              <a:t>Задачи</a:t>
            </a:r>
            <a:r>
              <a:rPr lang="en-US" sz="3200" dirty="0">
                <a:cs typeface="Calibri" panose="020F0502020204030204" pitchFamily="34" charset="0"/>
              </a:rPr>
              <a:t>:</a:t>
            </a:r>
            <a:endParaRPr lang="ru-RU" sz="3200" dirty="0"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32AB4E7-4C19-482E-AC8B-1468EA9C710F}"/>
              </a:ext>
            </a:extLst>
          </p:cNvPr>
          <p:cNvSpPr txBox="1"/>
          <p:nvPr/>
        </p:nvSpPr>
        <p:spPr>
          <a:xfrm>
            <a:off x="1567230" y="4448543"/>
            <a:ext cx="10562635" cy="2050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2400" dirty="0">
                <a:cs typeface="Calibri" panose="020F0502020204030204" pitchFamily="34" charset="0"/>
              </a:rPr>
              <a:t>установить диапазон рабочих напряжений </a:t>
            </a:r>
            <a:r>
              <a:rPr lang="ru-RU" sz="2400" dirty="0"/>
              <a:t>прототипа </a:t>
            </a:r>
            <a:r>
              <a:rPr lang="en-US" sz="2400" i="1" dirty="0"/>
              <a:t>GEM-</a:t>
            </a:r>
            <a:r>
              <a:rPr lang="ru-RU" sz="2400" dirty="0"/>
              <a:t>детектора с сеткой </a:t>
            </a:r>
            <a:r>
              <a:rPr lang="ru-RU" sz="2400" dirty="0" err="1"/>
              <a:t>Фриша</a:t>
            </a:r>
            <a:r>
              <a:rPr lang="ru-RU" sz="2400" dirty="0"/>
              <a:t> из металлизированной мембраны;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2400" dirty="0">
                <a:cs typeface="Calibri" panose="020F0502020204030204" pitchFamily="34" charset="0"/>
              </a:rPr>
              <a:t>получить зависимость электронной прозрачности от электрического поля; 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2400" dirty="0">
                <a:cs typeface="Calibri" panose="020F0502020204030204" pitchFamily="34" charset="0"/>
              </a:rPr>
              <a:t>определить оптимальное для улучшения параметров индукционного сигнала геометрическое расположение мембраны.</a:t>
            </a:r>
            <a:endParaRPr lang="en-US" sz="2400" dirty="0"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F2CDD8A-7257-4BF2-A922-56B55CD1F025}"/>
              </a:ext>
            </a:extLst>
          </p:cNvPr>
          <p:cNvSpPr txBox="1"/>
          <p:nvPr/>
        </p:nvSpPr>
        <p:spPr>
          <a:xfrm>
            <a:off x="648349" y="894916"/>
            <a:ext cx="7988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3200" dirty="0">
                <a:cs typeface="Calibri" panose="020F0502020204030204" pitchFamily="34" charset="0"/>
              </a:rPr>
              <a:t>Актуальность</a:t>
            </a:r>
            <a:r>
              <a:rPr lang="en-US" sz="3200" dirty="0">
                <a:cs typeface="Calibri" panose="020F0502020204030204" pitchFamily="34" charset="0"/>
              </a:rPr>
              <a:t>:</a:t>
            </a:r>
            <a:endParaRPr lang="ru-RU" sz="3200" dirty="0"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27FA34-C60E-4A90-AE50-19A2ADE3740B}"/>
              </a:ext>
            </a:extLst>
          </p:cNvPr>
          <p:cNvSpPr txBox="1"/>
          <p:nvPr/>
        </p:nvSpPr>
        <p:spPr>
          <a:xfrm>
            <a:off x="1788920" y="1363149"/>
            <a:ext cx="99900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dirty="0"/>
              <a:t>Управление передачей первичной ионизации из дрейфового зазора </a:t>
            </a:r>
            <a:r>
              <a:rPr lang="en-US" sz="2400" i="1" dirty="0"/>
              <a:t>TPC</a:t>
            </a:r>
            <a:r>
              <a:rPr lang="ru-RU" sz="2400" dirty="0"/>
              <a:t> к усилительному элементу (</a:t>
            </a:r>
            <a:r>
              <a:rPr lang="en-US" sz="2400" i="1" dirty="0"/>
              <a:t>MWPC</a:t>
            </a:r>
            <a:r>
              <a:rPr lang="en-US" sz="2400" dirty="0"/>
              <a:t>, </a:t>
            </a:r>
            <a:r>
              <a:rPr lang="en-US" sz="2400" i="1" dirty="0"/>
              <a:t>GEM</a:t>
            </a:r>
            <a:r>
              <a:rPr lang="en-US" sz="2400" dirty="0"/>
              <a:t> </a:t>
            </a:r>
            <a:r>
              <a:rPr lang="ru-RU" sz="2400" dirty="0"/>
              <a:t>…</a:t>
            </a:r>
            <a:r>
              <a:rPr lang="en-US" sz="2400" dirty="0"/>
              <a:t>) </a:t>
            </a:r>
            <a:r>
              <a:rPr lang="ru-RU" sz="2400" dirty="0"/>
              <a:t>и захватом ионов, дрейфующих из усилительной области в дрейфовый промежуток (модификация элемента </a:t>
            </a:r>
            <a:r>
              <a:rPr lang="en-US" sz="2400" i="1" dirty="0"/>
              <a:t>GATE</a:t>
            </a:r>
            <a:r>
              <a:rPr lang="en-US" sz="2400" dirty="0"/>
              <a:t> </a:t>
            </a:r>
            <a:r>
              <a:rPr lang="ru-RU" sz="2400" dirty="0"/>
              <a:t>для </a:t>
            </a:r>
            <a:r>
              <a:rPr lang="en-US" sz="2400" i="1" dirty="0"/>
              <a:t>TPC</a:t>
            </a:r>
            <a:r>
              <a:rPr lang="ru-RU" sz="2400" dirty="0"/>
              <a:t>).</a:t>
            </a:r>
            <a:endParaRPr lang="en-US" sz="2400" dirty="0"/>
          </a:p>
        </p:txBody>
      </p:sp>
      <p:sp>
        <p:nvSpPr>
          <p:cNvPr id="20" name="Номер слайда 1">
            <a:extLst>
              <a:ext uri="{FF2B5EF4-FFF2-40B4-BE49-F238E27FC236}">
                <a16:creationId xmlns:a16="http://schemas.microsoft.com/office/drawing/2014/main" id="{90122CFD-A138-4476-8106-9C25BB4CA978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29069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4</a:t>
            </a:fld>
            <a:r>
              <a:rPr lang="ru-RU" sz="1600" dirty="0"/>
              <a:t>/21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6E8D4658-CEE8-4D4D-91AE-6A9B083B8DC9}"/>
              </a:ext>
            </a:extLst>
          </p:cNvPr>
          <p:cNvGrpSpPr/>
          <p:nvPr/>
        </p:nvGrpSpPr>
        <p:grpSpPr>
          <a:xfrm>
            <a:off x="1185424" y="50674"/>
            <a:ext cx="10944441" cy="743325"/>
            <a:chOff x="767408" y="381419"/>
            <a:chExt cx="10944441" cy="743325"/>
          </a:xfrm>
        </p:grpSpPr>
        <p:cxnSp>
          <p:nvCxnSpPr>
            <p:cNvPr id="22" name="Прямая соединительная линия 21">
              <a:extLst>
                <a:ext uri="{FF2B5EF4-FFF2-40B4-BE49-F238E27FC236}">
                  <a16:creationId xmlns:a16="http://schemas.microsoft.com/office/drawing/2014/main" id="{AE653301-950F-4D8E-8E7B-1FD6AE324CB8}"/>
                </a:ext>
              </a:extLst>
            </p:cNvPr>
            <p:cNvCxnSpPr/>
            <p:nvPr/>
          </p:nvCxnSpPr>
          <p:spPr>
            <a:xfrm flipH="1">
              <a:off x="767408" y="1124744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4552C4F-1644-4D81-A690-9013DA32F79E}"/>
                </a:ext>
              </a:extLst>
            </p:cNvPr>
            <p:cNvSpPr txBox="1"/>
            <p:nvPr/>
          </p:nvSpPr>
          <p:spPr>
            <a:xfrm>
              <a:off x="949615" y="381419"/>
              <a:ext cx="10762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200" dirty="0">
                  <a:latin typeface="Source Sans Pro Light"/>
                  <a:cs typeface="Calibri" panose="020F0502020204030204" pitchFamily="34" charset="0"/>
                </a:rPr>
                <a:t>Мотивация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CB11D6E-CDC7-4F5E-BE4B-281008F9D4FA}"/>
              </a:ext>
            </a:extLst>
          </p:cNvPr>
          <p:cNvSpPr txBox="1"/>
          <p:nvPr/>
        </p:nvSpPr>
        <p:spPr>
          <a:xfrm flipH="1">
            <a:off x="1856214" y="3156157"/>
            <a:ext cx="8651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измерить коэффициент электронной прозрачности мембраны;</a:t>
            </a:r>
          </a:p>
          <a:p>
            <a:r>
              <a:rPr lang="ru-RU" sz="2400" dirty="0"/>
              <a:t>улучшить энергетическое разрешения </a:t>
            </a:r>
            <a:r>
              <a:rPr lang="en-US" sz="2400" i="1" dirty="0"/>
              <a:t>GEM</a:t>
            </a:r>
            <a:r>
              <a:rPr lang="en-US" sz="2400" dirty="0"/>
              <a:t>-</a:t>
            </a:r>
            <a:r>
              <a:rPr lang="ru-RU" sz="2400" dirty="0"/>
              <a:t>детекторов.</a:t>
            </a:r>
            <a:endParaRPr lang="LID4096" sz="2400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B495439-09C4-4A67-8CC7-A651F75564D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06996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8E26299-A530-4C8C-97FD-13F851212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629069" cy="474951"/>
          </a:xfrm>
        </p:spPr>
        <p:txBody>
          <a:bodyPr/>
          <a:lstStyle/>
          <a:p>
            <a:pPr algn="ctr"/>
            <a:fld id="{DB8422E9-883B-4393-A89A-8C752FF01E0C}" type="slidenum">
              <a:rPr lang="ru-RU" sz="1600" smtClean="0"/>
              <a:pPr algn="ctr"/>
              <a:t>5</a:t>
            </a:fld>
            <a:r>
              <a:rPr lang="ru-RU" sz="1600" dirty="0"/>
              <a:t>/21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D2AF458-1D53-4B49-AC6F-BC5E3C4B44EA}"/>
              </a:ext>
            </a:extLst>
          </p:cNvPr>
          <p:cNvSpPr txBox="1"/>
          <p:nvPr/>
        </p:nvSpPr>
        <p:spPr>
          <a:xfrm>
            <a:off x="4664148" y="5318452"/>
            <a:ext cx="32471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ID4096" sz="11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http://nuclphys.sinp.msu.ru/experiment/methods/ident.htm#:~:text=</a:t>
            </a:r>
            <a:r>
              <a:rPr lang="ru-RU" sz="1100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сетка </a:t>
            </a:r>
            <a:r>
              <a:rPr lang="ru-RU" sz="1100" dirty="0" err="1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Фриша</a:t>
            </a:r>
            <a:r>
              <a:rPr lang="ru-RU" sz="1100" dirty="0">
                <a:solidFill>
                  <a:schemeClr val="accent3"/>
                </a:solidFill>
              </a:rPr>
              <a:t> </a:t>
            </a:r>
            <a:endParaRPr lang="LID4096" sz="1100" dirty="0">
              <a:solidFill>
                <a:schemeClr val="accent3"/>
              </a:solidFill>
            </a:endParaRPr>
          </a:p>
        </p:txBody>
      </p: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647BD8B4-BA49-41E4-83D9-5A33B31AF6C7}"/>
              </a:ext>
            </a:extLst>
          </p:cNvPr>
          <p:cNvGrpSpPr/>
          <p:nvPr/>
        </p:nvGrpSpPr>
        <p:grpSpPr>
          <a:xfrm>
            <a:off x="1185424" y="50674"/>
            <a:ext cx="10944441" cy="743325"/>
            <a:chOff x="767408" y="381419"/>
            <a:chExt cx="10944441" cy="743325"/>
          </a:xfrm>
        </p:grpSpPr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7C9DE81A-E342-4AA0-B2BC-AD5A9A691D0C}"/>
                </a:ext>
              </a:extLst>
            </p:cNvPr>
            <p:cNvCxnSpPr/>
            <p:nvPr/>
          </p:nvCxnSpPr>
          <p:spPr>
            <a:xfrm flipH="1">
              <a:off x="767408" y="1124744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1A96062-F64C-4EB6-8100-416B70AB67B9}"/>
                </a:ext>
              </a:extLst>
            </p:cNvPr>
            <p:cNvSpPr txBox="1"/>
            <p:nvPr/>
          </p:nvSpPr>
          <p:spPr>
            <a:xfrm>
              <a:off x="949615" y="381419"/>
              <a:ext cx="10762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200" dirty="0">
                  <a:latin typeface="Source Sans Pro Light"/>
                  <a:cs typeface="Calibri" panose="020F0502020204030204" pitchFamily="34" charset="0"/>
                </a:rPr>
                <a:t>Сетка </a:t>
              </a:r>
              <a:r>
                <a:rPr lang="ru-RU" sz="3200" dirty="0" err="1">
                  <a:latin typeface="Source Sans Pro Light"/>
                  <a:cs typeface="Calibri" panose="020F0502020204030204" pitchFamily="34" charset="0"/>
                </a:rPr>
                <a:t>Фриша</a:t>
              </a:r>
              <a:endParaRPr lang="en-US" sz="3200" dirty="0">
                <a:latin typeface="Source Sans Pro Light"/>
                <a:cs typeface="Calibri" panose="020F0502020204030204" pitchFamily="34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B589EFC-A2BD-4A6E-8722-94FE7FA0DF7B}"/>
              </a:ext>
            </a:extLst>
          </p:cNvPr>
          <p:cNvSpPr txBox="1"/>
          <p:nvPr/>
        </p:nvSpPr>
        <p:spPr>
          <a:xfrm flipH="1">
            <a:off x="961338" y="6201535"/>
            <a:ext cx="7836815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/>
              <a:t>Гипотеза исследования:</a:t>
            </a:r>
            <a:r>
              <a:rPr lang="ru-RU" sz="1600" dirty="0"/>
              <a:t> использование металлизированной трековой мембраны в качестве сетки </a:t>
            </a:r>
            <a:r>
              <a:rPr lang="ru-RU" sz="1600" dirty="0" err="1"/>
              <a:t>Фриша</a:t>
            </a:r>
            <a:r>
              <a:rPr lang="ru-RU" sz="1600" dirty="0"/>
              <a:t> улучшит энергетическое разрешение </a:t>
            </a:r>
            <a:r>
              <a:rPr lang="en-US" sz="1600" i="1" dirty="0"/>
              <a:t>GEM</a:t>
            </a:r>
            <a:r>
              <a:rPr lang="en-US" sz="1600" dirty="0"/>
              <a:t>-</a:t>
            </a:r>
            <a:r>
              <a:rPr lang="ru-RU" sz="1600" dirty="0"/>
              <a:t>детекторов.</a:t>
            </a:r>
            <a:endParaRPr lang="LID4096" sz="1600" dirty="0"/>
          </a:p>
        </p:txBody>
      </p:sp>
      <p:pic>
        <p:nvPicPr>
          <p:cNvPr id="17410" name="Picture 2" descr="55 Fe-spectrum of one strip (1 mm × 5 mm) of the 4 mm thick... | Download  Scientific Diagram">
            <a:extLst>
              <a:ext uri="{FF2B5EF4-FFF2-40B4-BE49-F238E27FC236}">
                <a16:creationId xmlns:a16="http://schemas.microsoft.com/office/drawing/2014/main" id="{CB12355A-5C17-416E-B767-CB2A5FD6B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890" y="2383381"/>
            <a:ext cx="2313519" cy="2830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E0939FB8-20BF-4E10-ABD2-E9EC9F9E014C}"/>
              </a:ext>
            </a:extLst>
          </p:cNvPr>
          <p:cNvSpPr txBox="1"/>
          <p:nvPr/>
        </p:nvSpPr>
        <p:spPr>
          <a:xfrm>
            <a:off x="4418695" y="4792784"/>
            <a:ext cx="38035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Схема детектора с сеткой </a:t>
            </a:r>
            <a:r>
              <a:rPr lang="ru-RU" dirty="0" err="1"/>
              <a:t>Фриша</a:t>
            </a:r>
            <a:endParaRPr lang="en-US" sz="1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94FCC8A-4DAF-4478-BAA3-3306B564C0D6}"/>
              </a:ext>
            </a:extLst>
          </p:cNvPr>
          <p:cNvSpPr txBox="1"/>
          <p:nvPr/>
        </p:nvSpPr>
        <p:spPr>
          <a:xfrm>
            <a:off x="8832330" y="5255912"/>
            <a:ext cx="31349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Спектр</a:t>
            </a:r>
            <a:r>
              <a:rPr lang="en-US" dirty="0"/>
              <a:t> </a:t>
            </a:r>
            <a:r>
              <a:rPr lang="en-US" baseline="30000" dirty="0"/>
              <a:t>55</a:t>
            </a:r>
            <a:r>
              <a:rPr lang="en-US" dirty="0"/>
              <a:t>Fe</a:t>
            </a:r>
            <a:r>
              <a:rPr lang="ru-RU" dirty="0"/>
              <a:t> от кремниевого детектора </a:t>
            </a:r>
            <a:endParaRPr lang="en-US" sz="18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A530219-1646-4695-B396-4EF543441219}"/>
              </a:ext>
            </a:extLst>
          </p:cNvPr>
          <p:cNvSpPr txBox="1"/>
          <p:nvPr/>
        </p:nvSpPr>
        <p:spPr>
          <a:xfrm>
            <a:off x="8993528" y="5927437"/>
            <a:ext cx="28051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800" dirty="0">
                <a:solidFill>
                  <a:schemeClr val="accent3"/>
                </a:solidFill>
              </a:rPr>
              <a:t>https://www.researchgate.net/publication/273473349_High-Resolution_X-Ray_Spectroscopy_with_Multi-Element_HPGe-_and_SiLi-Detectors_and_CUBE_Preamplifiers/figures?lo=1&amp;utm_source=google&amp;utm_medium=organic</a:t>
            </a:r>
            <a:endParaRPr lang="LID4096" sz="800" dirty="0">
              <a:solidFill>
                <a:schemeClr val="accent3"/>
              </a:solidFill>
            </a:endParaRPr>
          </a:p>
        </p:txBody>
      </p:sp>
      <p:sp>
        <p:nvSpPr>
          <p:cNvPr id="3" name="Стрелка: вправо 2">
            <a:extLst>
              <a:ext uri="{FF2B5EF4-FFF2-40B4-BE49-F238E27FC236}">
                <a16:creationId xmlns:a16="http://schemas.microsoft.com/office/drawing/2014/main" id="{F0A62BA3-BEEA-453D-91FE-0A78388D0D00}"/>
              </a:ext>
            </a:extLst>
          </p:cNvPr>
          <p:cNvSpPr/>
          <p:nvPr/>
        </p:nvSpPr>
        <p:spPr>
          <a:xfrm>
            <a:off x="8544771" y="3631876"/>
            <a:ext cx="575118" cy="413634"/>
          </a:xfrm>
          <a:prstGeom prst="rightArrow">
            <a:avLst>
              <a:gd name="adj1" fmla="val 50000"/>
              <a:gd name="adj2" fmla="val 6735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9765D1E3-B35B-45E5-8B99-A2107878DACD}"/>
              </a:ext>
            </a:extLst>
          </p:cNvPr>
          <p:cNvGrpSpPr/>
          <p:nvPr/>
        </p:nvGrpSpPr>
        <p:grpSpPr>
          <a:xfrm>
            <a:off x="4526248" y="2260793"/>
            <a:ext cx="3898944" cy="2404098"/>
            <a:chOff x="286165" y="2824100"/>
            <a:chExt cx="3898944" cy="2404098"/>
          </a:xfrm>
        </p:grpSpPr>
        <p:pic>
          <p:nvPicPr>
            <p:cNvPr id="13314" name="Picture 2">
              <a:extLst>
                <a:ext uri="{FF2B5EF4-FFF2-40B4-BE49-F238E27FC236}">
                  <a16:creationId xmlns:a16="http://schemas.microsoft.com/office/drawing/2014/main" id="{A2B138BD-2907-4F18-99A1-2C59BC009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165" y="2924277"/>
              <a:ext cx="3898944" cy="23039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8" name="Рукописный ввод 17">
                  <a:extLst>
                    <a:ext uri="{FF2B5EF4-FFF2-40B4-BE49-F238E27FC236}">
                      <a16:creationId xmlns:a16="http://schemas.microsoft.com/office/drawing/2014/main" id="{6D09C8C8-3B80-4353-8F62-B5A7C8098D3D}"/>
                    </a:ext>
                  </a:extLst>
                </p14:cNvPr>
                <p14:cNvContentPartPr/>
                <p14:nvPr/>
              </p14:nvContentPartPr>
              <p14:xfrm>
                <a:off x="3113048" y="3275180"/>
                <a:ext cx="360" cy="360"/>
              </p14:xfrm>
            </p:contentPart>
          </mc:Choice>
          <mc:Fallback xmlns="">
            <p:pic>
              <p:nvPicPr>
                <p:cNvPr id="18" name="Рукописный ввод 17">
                  <a:extLst>
                    <a:ext uri="{FF2B5EF4-FFF2-40B4-BE49-F238E27FC236}">
                      <a16:creationId xmlns:a16="http://schemas.microsoft.com/office/drawing/2014/main" id="{6D09C8C8-3B80-4353-8F62-B5A7C8098D3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050048" y="3212180"/>
                  <a:ext cx="126000" cy="12600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5AE857AD-10E3-4D09-B0E6-7A0043A03B1E}"/>
                </a:ext>
              </a:extLst>
            </p:cNvPr>
            <p:cNvGrpSpPr/>
            <p:nvPr/>
          </p:nvGrpSpPr>
          <p:grpSpPr>
            <a:xfrm>
              <a:off x="1439768" y="2824100"/>
              <a:ext cx="1766520" cy="405360"/>
              <a:chOff x="1439768" y="2824100"/>
              <a:chExt cx="1766520" cy="405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4" name="Рукописный ввод 3">
                    <a:extLst>
                      <a:ext uri="{FF2B5EF4-FFF2-40B4-BE49-F238E27FC236}">
                        <a16:creationId xmlns:a16="http://schemas.microsoft.com/office/drawing/2014/main" id="{151C9BDD-3A72-4C47-899A-F6439AB89131}"/>
                      </a:ext>
                    </a:extLst>
                  </p14:cNvPr>
                  <p14:cNvContentPartPr/>
                  <p14:nvPr/>
                </p14:nvContentPartPr>
                <p14:xfrm>
                  <a:off x="1439768" y="2824100"/>
                  <a:ext cx="970920" cy="349200"/>
                </p14:xfrm>
              </p:contentPart>
            </mc:Choice>
            <mc:Fallback xmlns="">
              <p:pic>
                <p:nvPicPr>
                  <p:cNvPr id="4" name="Рукописный ввод 3">
                    <a:extLst>
                      <a:ext uri="{FF2B5EF4-FFF2-40B4-BE49-F238E27FC236}">
                        <a16:creationId xmlns:a16="http://schemas.microsoft.com/office/drawing/2014/main" id="{151C9BDD-3A72-4C47-899A-F6439AB89131}"/>
                      </a:ext>
                    </a:extLst>
                  </p:cNvPr>
                  <p:cNvPicPr/>
                  <p:nvPr/>
                </p:nvPicPr>
                <p:blipFill>
                  <a:blip r:embed="rId10"/>
                  <a:stretch>
                    <a:fillRect/>
                  </a:stretch>
                </p:blipFill>
                <p:spPr>
                  <a:xfrm>
                    <a:off x="1376768" y="2761100"/>
                    <a:ext cx="1096560" cy="474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6" name="Рукописный ввод 5">
                    <a:extLst>
                      <a:ext uri="{FF2B5EF4-FFF2-40B4-BE49-F238E27FC236}">
                        <a16:creationId xmlns:a16="http://schemas.microsoft.com/office/drawing/2014/main" id="{F0562877-19B0-4838-AC4E-01E47B8D2979}"/>
                      </a:ext>
                    </a:extLst>
                  </p14:cNvPr>
                  <p14:cNvContentPartPr/>
                  <p14:nvPr/>
                </p14:nvContentPartPr>
                <p14:xfrm>
                  <a:off x="2164448" y="2985740"/>
                  <a:ext cx="777600" cy="360"/>
                </p14:xfrm>
              </p:contentPart>
            </mc:Choice>
            <mc:Fallback xmlns="">
              <p:pic>
                <p:nvPicPr>
                  <p:cNvPr id="6" name="Рукописный ввод 5">
                    <a:extLst>
                      <a:ext uri="{FF2B5EF4-FFF2-40B4-BE49-F238E27FC236}">
                        <a16:creationId xmlns:a16="http://schemas.microsoft.com/office/drawing/2014/main" id="{F0562877-19B0-4838-AC4E-01E47B8D2979}"/>
                      </a:ext>
                    </a:extLst>
                  </p:cNvPr>
                  <p:cNvPicPr/>
                  <p:nvPr/>
                </p:nvPicPr>
                <p:blipFill>
                  <a:blip r:embed="rId12"/>
                  <a:stretch>
                    <a:fillRect/>
                  </a:stretch>
                </p:blipFill>
                <p:spPr>
                  <a:xfrm>
                    <a:off x="2101448" y="2922740"/>
                    <a:ext cx="90324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7" name="Рукописный ввод 6">
                    <a:extLst>
                      <a:ext uri="{FF2B5EF4-FFF2-40B4-BE49-F238E27FC236}">
                        <a16:creationId xmlns:a16="http://schemas.microsoft.com/office/drawing/2014/main" id="{20114A5A-721B-405A-A304-7BBAA260AA85}"/>
                      </a:ext>
                    </a:extLst>
                  </p14:cNvPr>
                  <p14:cNvContentPartPr/>
                  <p14:nvPr/>
                </p14:nvContentPartPr>
                <p14:xfrm>
                  <a:off x="2534528" y="2896820"/>
                  <a:ext cx="546840" cy="206280"/>
                </p14:xfrm>
              </p:contentPart>
            </mc:Choice>
            <mc:Fallback xmlns="">
              <p:pic>
                <p:nvPicPr>
                  <p:cNvPr id="7" name="Рукописный ввод 6">
                    <a:extLst>
                      <a:ext uri="{FF2B5EF4-FFF2-40B4-BE49-F238E27FC236}">
                        <a16:creationId xmlns:a16="http://schemas.microsoft.com/office/drawing/2014/main" id="{20114A5A-721B-405A-A304-7BBAA260AA85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2471528" y="2833820"/>
                    <a:ext cx="672480" cy="3319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9" name="Рукописный ввод 8">
                    <a:extLst>
                      <a:ext uri="{FF2B5EF4-FFF2-40B4-BE49-F238E27FC236}">
                        <a16:creationId xmlns:a16="http://schemas.microsoft.com/office/drawing/2014/main" id="{64897B44-4013-4529-A72F-C72864BC016F}"/>
                      </a:ext>
                    </a:extLst>
                  </p14:cNvPr>
                  <p14:cNvContentPartPr/>
                  <p14:nvPr/>
                </p14:nvContentPartPr>
                <p14:xfrm>
                  <a:off x="2770688" y="2927780"/>
                  <a:ext cx="435600" cy="208440"/>
                </p14:xfrm>
              </p:contentPart>
            </mc:Choice>
            <mc:Fallback xmlns="">
              <p:pic>
                <p:nvPicPr>
                  <p:cNvPr id="9" name="Рукописный ввод 8">
                    <a:extLst>
                      <a:ext uri="{FF2B5EF4-FFF2-40B4-BE49-F238E27FC236}">
                        <a16:creationId xmlns:a16="http://schemas.microsoft.com/office/drawing/2014/main" id="{64897B44-4013-4529-A72F-C72864BC016F}"/>
                      </a:ext>
                    </a:extLst>
                  </p:cNvPr>
                  <p:cNvPicPr/>
                  <p:nvPr/>
                </p:nvPicPr>
                <p:blipFill>
                  <a:blip r:embed="rId16"/>
                  <a:stretch>
                    <a:fillRect/>
                  </a:stretch>
                </p:blipFill>
                <p:spPr>
                  <a:xfrm>
                    <a:off x="2707688" y="2864671"/>
                    <a:ext cx="561240" cy="3342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12" name="Рукописный ввод 11">
                    <a:extLst>
                      <a:ext uri="{FF2B5EF4-FFF2-40B4-BE49-F238E27FC236}">
                        <a16:creationId xmlns:a16="http://schemas.microsoft.com/office/drawing/2014/main" id="{57F3A34C-2755-4238-A829-81FC2026B2AF}"/>
                      </a:ext>
                    </a:extLst>
                  </p14:cNvPr>
                  <p14:cNvContentPartPr/>
                  <p14:nvPr/>
                </p14:nvContentPartPr>
                <p14:xfrm>
                  <a:off x="2928368" y="3055220"/>
                  <a:ext cx="360" cy="360"/>
                </p14:xfrm>
              </p:contentPart>
            </mc:Choice>
            <mc:Fallback xmlns="">
              <p:pic>
                <p:nvPicPr>
                  <p:cNvPr id="12" name="Рукописный ввод 11">
                    <a:extLst>
                      <a:ext uri="{FF2B5EF4-FFF2-40B4-BE49-F238E27FC236}">
                        <a16:creationId xmlns:a16="http://schemas.microsoft.com/office/drawing/2014/main" id="{57F3A34C-2755-4238-A829-81FC2026B2AF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65368" y="299222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4" name="Рукописный ввод 13">
                    <a:extLst>
                      <a:ext uri="{FF2B5EF4-FFF2-40B4-BE49-F238E27FC236}">
                        <a16:creationId xmlns:a16="http://schemas.microsoft.com/office/drawing/2014/main" id="{C67944D1-EC2D-4FE0-B253-95EC6CB4E6D6}"/>
                      </a:ext>
                    </a:extLst>
                  </p14:cNvPr>
                  <p14:cNvContentPartPr/>
                  <p14:nvPr/>
                </p14:nvContentPartPr>
                <p14:xfrm>
                  <a:off x="3055088" y="3229100"/>
                  <a:ext cx="360" cy="360"/>
                </p14:xfrm>
              </p:contentPart>
            </mc:Choice>
            <mc:Fallback xmlns="">
              <p:pic>
                <p:nvPicPr>
                  <p:cNvPr id="14" name="Рукописный ввод 13">
                    <a:extLst>
                      <a:ext uri="{FF2B5EF4-FFF2-40B4-BE49-F238E27FC236}">
                        <a16:creationId xmlns:a16="http://schemas.microsoft.com/office/drawing/2014/main" id="{C67944D1-EC2D-4FE0-B253-95EC6CB4E6D6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992088" y="316610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35" name="Рукописный ввод 34">
                    <a:extLst>
                      <a:ext uri="{FF2B5EF4-FFF2-40B4-BE49-F238E27FC236}">
                        <a16:creationId xmlns:a16="http://schemas.microsoft.com/office/drawing/2014/main" id="{E5E870B4-3F6A-49AD-B4A6-02F2466DCB47}"/>
                      </a:ext>
                    </a:extLst>
                  </p14:cNvPr>
                  <p14:cNvContentPartPr/>
                  <p14:nvPr/>
                </p14:nvContentPartPr>
                <p14:xfrm>
                  <a:off x="2881568" y="2985740"/>
                  <a:ext cx="360" cy="360"/>
                </p14:xfrm>
              </p:contentPart>
            </mc:Choice>
            <mc:Fallback xmlns="">
              <p:pic>
                <p:nvPicPr>
                  <p:cNvPr id="35" name="Рукописный ввод 34">
                    <a:extLst>
                      <a:ext uri="{FF2B5EF4-FFF2-40B4-BE49-F238E27FC236}">
                        <a16:creationId xmlns:a16="http://schemas.microsoft.com/office/drawing/2014/main" id="{E5E870B4-3F6A-49AD-B4A6-02F2466DCB47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18568" y="292274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37" name="Рукописный ввод 36">
                    <a:extLst>
                      <a:ext uri="{FF2B5EF4-FFF2-40B4-BE49-F238E27FC236}">
                        <a16:creationId xmlns:a16="http://schemas.microsoft.com/office/drawing/2014/main" id="{E38C4482-087F-4DDF-BCCF-448AAADC4EF5}"/>
                      </a:ext>
                    </a:extLst>
                  </p14:cNvPr>
                  <p14:cNvContentPartPr/>
                  <p14:nvPr/>
                </p14:nvContentPartPr>
                <p14:xfrm>
                  <a:off x="2904608" y="3066740"/>
                  <a:ext cx="360" cy="360"/>
                </p14:xfrm>
              </p:contentPart>
            </mc:Choice>
            <mc:Fallback xmlns="">
              <p:pic>
                <p:nvPicPr>
                  <p:cNvPr id="37" name="Рукописный ввод 36">
                    <a:extLst>
                      <a:ext uri="{FF2B5EF4-FFF2-40B4-BE49-F238E27FC236}">
                        <a16:creationId xmlns:a16="http://schemas.microsoft.com/office/drawing/2014/main" id="{E38C4482-087F-4DDF-BCCF-448AAADC4EF5}"/>
                      </a:ext>
                    </a:extLst>
                  </p:cNvPr>
                  <p:cNvPicPr/>
                  <p:nvPr/>
                </p:nvPicPr>
                <p:blipFill>
                  <a:blip r:embed="rId8"/>
                  <a:stretch>
                    <a:fillRect/>
                  </a:stretch>
                </p:blipFill>
                <p:spPr>
                  <a:xfrm>
                    <a:off x="2841608" y="3003740"/>
                    <a:ext cx="126000" cy="1260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41" name="Рукописный ввод 40">
                    <a:extLst>
                      <a:ext uri="{FF2B5EF4-FFF2-40B4-BE49-F238E27FC236}">
                        <a16:creationId xmlns:a16="http://schemas.microsoft.com/office/drawing/2014/main" id="{AB3630F7-2053-458B-BDE3-B8668555AE78}"/>
                      </a:ext>
                    </a:extLst>
                  </p14:cNvPr>
                  <p14:cNvContentPartPr/>
                  <p14:nvPr/>
                </p14:nvContentPartPr>
                <p14:xfrm>
                  <a:off x="2747288" y="2870900"/>
                  <a:ext cx="443520" cy="213120"/>
                </p14:xfrm>
              </p:contentPart>
            </mc:Choice>
            <mc:Fallback xmlns="">
              <p:pic>
                <p:nvPicPr>
                  <p:cNvPr id="41" name="Рукописный ввод 40">
                    <a:extLst>
                      <a:ext uri="{FF2B5EF4-FFF2-40B4-BE49-F238E27FC236}">
                        <a16:creationId xmlns:a16="http://schemas.microsoft.com/office/drawing/2014/main" id="{AB3630F7-2053-458B-BDE3-B8668555AE78}"/>
                      </a:ext>
                    </a:extLst>
                  </p:cNvPr>
                  <p:cNvPicPr/>
                  <p:nvPr/>
                </p:nvPicPr>
                <p:blipFill>
                  <a:blip r:embed="rId22"/>
                  <a:stretch>
                    <a:fillRect/>
                  </a:stretch>
                </p:blipFill>
                <p:spPr>
                  <a:xfrm>
                    <a:off x="2684237" y="2807900"/>
                    <a:ext cx="569262" cy="3387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44" name="Рукописный ввод 43">
                  <a:extLst>
                    <a:ext uri="{FF2B5EF4-FFF2-40B4-BE49-F238E27FC236}">
                      <a16:creationId xmlns:a16="http://schemas.microsoft.com/office/drawing/2014/main" id="{32D983A3-4CCE-4CCD-A573-2809B83AE61B}"/>
                    </a:ext>
                  </a:extLst>
                </p14:cNvPr>
                <p14:cNvContentPartPr/>
                <p14:nvPr/>
              </p14:nvContentPartPr>
              <p14:xfrm>
                <a:off x="3136448" y="3298940"/>
                <a:ext cx="81360" cy="59760"/>
              </p14:xfrm>
            </p:contentPart>
          </mc:Choice>
          <mc:Fallback xmlns="">
            <p:pic>
              <p:nvPicPr>
                <p:cNvPr id="44" name="Рукописный ввод 43">
                  <a:extLst>
                    <a:ext uri="{FF2B5EF4-FFF2-40B4-BE49-F238E27FC236}">
                      <a16:creationId xmlns:a16="http://schemas.microsoft.com/office/drawing/2014/main" id="{32D983A3-4CCE-4CCD-A573-2809B83AE61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27448" y="3289940"/>
                  <a:ext cx="99000" cy="7740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49" name="Picture 4" descr="Energy spectrum of 55 Fe 5.9keV X-Ray. The energy | Download Scientific  Diagram">
            <a:extLst>
              <a:ext uri="{FF2B5EF4-FFF2-40B4-BE49-F238E27FC236}">
                <a16:creationId xmlns:a16="http://schemas.microsoft.com/office/drawing/2014/main" id="{3FE0E0B9-0B88-451B-86A3-1EBB8C879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0" y="2580088"/>
            <a:ext cx="3493381" cy="24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2EED8A45-0E9E-4AAD-AA98-F1B683853C58}"/>
              </a:ext>
            </a:extLst>
          </p:cNvPr>
          <p:cNvSpPr txBox="1"/>
          <p:nvPr/>
        </p:nvSpPr>
        <p:spPr>
          <a:xfrm>
            <a:off x="343118" y="5198185"/>
            <a:ext cx="3134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Спектр</a:t>
            </a:r>
            <a:r>
              <a:rPr lang="en-US" dirty="0"/>
              <a:t> </a:t>
            </a:r>
            <a:r>
              <a:rPr lang="en-US" baseline="30000" dirty="0"/>
              <a:t>55</a:t>
            </a:r>
            <a:r>
              <a:rPr lang="en-US" dirty="0"/>
              <a:t>Fe</a:t>
            </a:r>
            <a:r>
              <a:rPr lang="ru-RU" dirty="0"/>
              <a:t> от</a:t>
            </a:r>
            <a:r>
              <a:rPr lang="en-US" dirty="0"/>
              <a:t> </a:t>
            </a:r>
            <a:r>
              <a:rPr lang="en-US" i="1" dirty="0"/>
              <a:t>GEM</a:t>
            </a:r>
            <a:r>
              <a:rPr lang="en-US" dirty="0"/>
              <a:t>-</a:t>
            </a:r>
            <a:r>
              <a:rPr lang="ru-RU" dirty="0"/>
              <a:t>детектора </a:t>
            </a:r>
            <a:endParaRPr lang="en-US" sz="18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C63A11B-CD3D-4F26-B11F-BA242F82770B}"/>
              </a:ext>
            </a:extLst>
          </p:cNvPr>
          <p:cNvSpPr txBox="1"/>
          <p:nvPr/>
        </p:nvSpPr>
        <p:spPr>
          <a:xfrm>
            <a:off x="203811" y="5523180"/>
            <a:ext cx="353934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1100" dirty="0">
                <a:solidFill>
                  <a:schemeClr val="accent3"/>
                </a:solidFill>
              </a:rPr>
              <a:t>https://www.researchgate.net/publication/233846793_The_Reconstruction_Algorithm_Study_of_2D_Interpolating_Resistive_ReadoutStructure/figures?lo=1</a:t>
            </a:r>
            <a:endParaRPr lang="LID4096" sz="1100" dirty="0">
              <a:solidFill>
                <a:schemeClr val="accent3"/>
              </a:solidFill>
            </a:endParaRPr>
          </a:p>
        </p:txBody>
      </p:sp>
      <p:sp>
        <p:nvSpPr>
          <p:cNvPr id="8" name="Крест 7">
            <a:extLst>
              <a:ext uri="{FF2B5EF4-FFF2-40B4-BE49-F238E27FC236}">
                <a16:creationId xmlns:a16="http://schemas.microsoft.com/office/drawing/2014/main" id="{72493100-251A-4EC4-BFAF-72EB2ACF9461}"/>
              </a:ext>
            </a:extLst>
          </p:cNvPr>
          <p:cNvSpPr/>
          <p:nvPr/>
        </p:nvSpPr>
        <p:spPr>
          <a:xfrm>
            <a:off x="3731987" y="3622107"/>
            <a:ext cx="557888" cy="554074"/>
          </a:xfrm>
          <a:prstGeom prst="plus">
            <a:avLst>
              <a:gd name="adj" fmla="val 34756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FF1898B-BE2B-44E7-A035-53306BC4CCE7}"/>
              </a:ext>
            </a:extLst>
          </p:cNvPr>
          <p:cNvSpPr txBox="1"/>
          <p:nvPr/>
        </p:nvSpPr>
        <p:spPr>
          <a:xfrm>
            <a:off x="625592" y="852773"/>
            <a:ext cx="11260298" cy="156966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cs typeface="Calibri" panose="020F0502020204030204" pitchFamily="34" charset="0"/>
              </a:rPr>
              <a:t>	Сетка </a:t>
            </a:r>
            <a:r>
              <a:rPr lang="ru-RU" sz="2400" dirty="0" err="1">
                <a:cs typeface="Calibri" panose="020F0502020204030204" pitchFamily="34" charset="0"/>
              </a:rPr>
              <a:t>Фриша</a:t>
            </a:r>
            <a:r>
              <a:rPr lang="ru-RU" sz="2400" dirty="0">
                <a:cs typeface="Calibri" panose="020F0502020204030204" pitchFamily="34" charset="0"/>
              </a:rPr>
              <a:t> – сеточный или проволочный электрод, который служит для отсечения индукционных сигналов от нежелательных носителей заряда. </a:t>
            </a:r>
          </a:p>
          <a:p>
            <a:pPr algn="just"/>
            <a:r>
              <a:rPr lang="ru-RU" sz="2400" dirty="0">
                <a:cs typeface="Calibri" panose="020F0502020204030204" pitchFamily="34" charset="0"/>
              </a:rPr>
              <a:t>	Собираемый на аноде заряд определяется только электронами, движущимися между сеткой </a:t>
            </a:r>
            <a:r>
              <a:rPr lang="ru-RU" sz="2400" dirty="0" err="1">
                <a:cs typeface="Calibri" panose="020F0502020204030204" pitchFamily="34" charset="0"/>
              </a:rPr>
              <a:t>Фриша</a:t>
            </a:r>
            <a:r>
              <a:rPr lang="ru-RU" sz="2400" dirty="0">
                <a:cs typeface="Calibri" panose="020F0502020204030204" pitchFamily="34" charset="0"/>
              </a:rPr>
              <a:t> и анодом.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348F825-7193-48CE-A8E0-EC107FED596F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6447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2"/>
    </mc:Choice>
    <mc:Fallback xmlns="">
      <p:transition spd="slow" advTm="422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9637E8E3-6097-4F4A-AC92-E2F4FE283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71" y="933665"/>
            <a:ext cx="4136097" cy="2885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B81288-B813-44AE-990A-F0F7099C38D2}"/>
              </a:ext>
            </a:extLst>
          </p:cNvPr>
          <p:cNvSpPr txBox="1"/>
          <p:nvPr/>
        </p:nvSpPr>
        <p:spPr>
          <a:xfrm>
            <a:off x="4935275" y="2563022"/>
            <a:ext cx="6468599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200" b="0" i="0" dirty="0">
                <a:solidFill>
                  <a:srgbClr val="000000"/>
                </a:solidFill>
                <a:effectLst/>
              </a:rPr>
              <a:t>Для создания пор плёнку ПЭТФ будущей мембраны облучают ионами криптона с энергиями от 1 МэВ/</a:t>
            </a:r>
            <a:r>
              <a:rPr lang="ru-RU" sz="2200" b="0" i="0" dirty="0" err="1">
                <a:solidFill>
                  <a:srgbClr val="000000"/>
                </a:solidFill>
                <a:effectLst/>
              </a:rPr>
              <a:t>нук</a:t>
            </a:r>
            <a:r>
              <a:rPr lang="ru-RU" sz="2200" b="0" i="0" dirty="0">
                <a:solidFill>
                  <a:srgbClr val="000000"/>
                </a:solidFill>
                <a:effectLst/>
              </a:rPr>
              <a:t> </a:t>
            </a:r>
          </a:p>
        </p:txBody>
      </p:sp>
      <p:pic>
        <p:nvPicPr>
          <p:cNvPr id="4102" name="Picture 6" descr="скол трековой мембраны &lt;&lt;Реатрек&gt;&gt;">
            <a:extLst>
              <a:ext uri="{FF2B5EF4-FFF2-40B4-BE49-F238E27FC236}">
                <a16:creationId xmlns:a16="http://schemas.microsoft.com/office/drawing/2014/main" id="{215D3418-0576-43D7-8BCF-41838D553F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8"/>
          <a:stretch/>
        </p:blipFill>
        <p:spPr bwMode="auto">
          <a:xfrm>
            <a:off x="360121" y="4004279"/>
            <a:ext cx="2505472" cy="194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BF4C903-CD83-4D97-B3E2-BD45FDA0070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028" y="4060260"/>
            <a:ext cx="2724894" cy="1947517"/>
          </a:xfrm>
          <a:prstGeom prst="rect">
            <a:avLst/>
          </a:prstGeom>
        </p:spPr>
      </p:pic>
      <p:pic>
        <p:nvPicPr>
          <p:cNvPr id="14" name="Picture 8" descr="О трековой мембране / Reatrack.ru">
            <a:extLst>
              <a:ext uri="{FF2B5EF4-FFF2-40B4-BE49-F238E27FC236}">
                <a16:creationId xmlns:a16="http://schemas.microsoft.com/office/drawing/2014/main" id="{3E88830A-2962-47B9-9892-6C692CE06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4" t="2871" r="51439" b="29802"/>
          <a:stretch/>
        </p:blipFill>
        <p:spPr bwMode="auto">
          <a:xfrm>
            <a:off x="9629830" y="4060260"/>
            <a:ext cx="2282965" cy="189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66E79B-937F-4B0C-BF40-5724060365BF}"/>
              </a:ext>
            </a:extLst>
          </p:cNvPr>
          <p:cNvSpPr txBox="1"/>
          <p:nvPr/>
        </p:nvSpPr>
        <p:spPr>
          <a:xfrm>
            <a:off x="610708" y="6192452"/>
            <a:ext cx="538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СЭМ-изображения поперечного сечения и поверхности трековой мембраны</a:t>
            </a:r>
            <a:endParaRPr lang="LID4096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C89C684-747A-4993-BBF3-3477CF36304D}"/>
              </a:ext>
            </a:extLst>
          </p:cNvPr>
          <p:cNvSpPr txBox="1"/>
          <p:nvPr/>
        </p:nvSpPr>
        <p:spPr>
          <a:xfrm>
            <a:off x="6833284" y="6181100"/>
            <a:ext cx="505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Гистограмма распределения пор по диаметрам и </a:t>
            </a:r>
          </a:p>
          <a:p>
            <a:pPr algn="ctr"/>
            <a:r>
              <a:rPr lang="ru-RU" dirty="0"/>
              <a:t>СЭМ-изображение бактерий на поверхности ТМ</a:t>
            </a:r>
            <a:endParaRPr lang="LID4096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CE2E57-D587-4F95-B9A3-1E2F38035D96}"/>
              </a:ext>
            </a:extLst>
          </p:cNvPr>
          <p:cNvSpPr txBox="1"/>
          <p:nvPr/>
        </p:nvSpPr>
        <p:spPr>
          <a:xfrm>
            <a:off x="3696789" y="1122037"/>
            <a:ext cx="7945043" cy="1200329"/>
          </a:xfrm>
          <a:prstGeom prst="rect">
            <a:avLst/>
          </a:prstGeom>
          <a:noFill/>
          <a:ln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dirty="0">
                <a:cs typeface="Calibri" panose="020F0502020204030204" pitchFamily="34" charset="0"/>
              </a:rPr>
              <a:t>Трековая (ядерная) мембрана – плёнка из ПЭТФ, перфорация которой достигается путём ионного облучения и последующего химического травления латентных треков.</a:t>
            </a:r>
          </a:p>
        </p:txBody>
      </p:sp>
      <p:graphicFrame>
        <p:nvGraphicFramePr>
          <p:cNvPr id="18" name="Объект 17">
            <a:extLst>
              <a:ext uri="{FF2B5EF4-FFF2-40B4-BE49-F238E27FC236}">
                <a16:creationId xmlns:a16="http://schemas.microsoft.com/office/drawing/2014/main" id="{A547A560-5803-4FD9-A9E0-5748DACB48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083468"/>
              </p:ext>
            </p:extLst>
          </p:nvPr>
        </p:nvGraphicFramePr>
        <p:xfrm>
          <a:off x="6384055" y="4004279"/>
          <a:ext cx="3058064" cy="23359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" r:id="rId8" imgW="4128897" imgH="3161157" progId="Origin95.Graph">
                  <p:embed/>
                </p:oleObj>
              </mc:Choice>
              <mc:Fallback>
                <p:oleObj name="Graph" r:id="rId8" imgW="4128897" imgH="3161157" progId="Origin95.Graph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id="{8DCC0854-13C5-E857-3C3B-E430A4433BC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4055" y="4004279"/>
                        <a:ext cx="3058064" cy="233594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Номер слайда 1">
            <a:extLst>
              <a:ext uri="{FF2B5EF4-FFF2-40B4-BE49-F238E27FC236}">
                <a16:creationId xmlns:a16="http://schemas.microsoft.com/office/drawing/2014/main" id="{1DC67BB0-F5C3-4A2E-955C-2D702CD77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629069" cy="474951"/>
          </a:xfrm>
        </p:spPr>
        <p:txBody>
          <a:bodyPr/>
          <a:lstStyle/>
          <a:p>
            <a:pPr algn="ctr"/>
            <a:fld id="{DB8422E9-883B-4393-A89A-8C752FF01E0C}" type="slidenum">
              <a:rPr lang="ru-RU" sz="1600" smtClean="0"/>
              <a:pPr algn="ctr"/>
              <a:t>6</a:t>
            </a:fld>
            <a:r>
              <a:rPr lang="ru-RU" sz="1600" dirty="0"/>
              <a:t>/21</a:t>
            </a: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2F31D005-7B2F-4249-9085-8792B4825A25}"/>
              </a:ext>
            </a:extLst>
          </p:cNvPr>
          <p:cNvGrpSpPr/>
          <p:nvPr/>
        </p:nvGrpSpPr>
        <p:grpSpPr>
          <a:xfrm>
            <a:off x="1185424" y="50674"/>
            <a:ext cx="10944441" cy="743325"/>
            <a:chOff x="767408" y="381419"/>
            <a:chExt cx="10944441" cy="743325"/>
          </a:xfrm>
        </p:grpSpPr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750C3172-9A9A-439F-A2A2-C5BA58FD50A6}"/>
                </a:ext>
              </a:extLst>
            </p:cNvPr>
            <p:cNvCxnSpPr/>
            <p:nvPr/>
          </p:nvCxnSpPr>
          <p:spPr>
            <a:xfrm flipH="1">
              <a:off x="767408" y="1124744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4448827-DDE5-489E-A404-092C153E9379}"/>
                </a:ext>
              </a:extLst>
            </p:cNvPr>
            <p:cNvSpPr txBox="1"/>
            <p:nvPr/>
          </p:nvSpPr>
          <p:spPr>
            <a:xfrm>
              <a:off x="949615" y="381419"/>
              <a:ext cx="10762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200" dirty="0">
                  <a:latin typeface="Source Sans Pro Light"/>
                  <a:cs typeface="Calibri" panose="020F0502020204030204" pitchFamily="34" charset="0"/>
                </a:rPr>
                <a:t>Трековая (ядерная) мембрана</a:t>
              </a:r>
              <a:endParaRPr lang="en-US" sz="3200" dirty="0">
                <a:latin typeface="Source Sans Pro Light"/>
                <a:cs typeface="Calibri" panose="020F0502020204030204" pitchFamily="34" charset="0"/>
              </a:endParaRPr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710F6495-C0C2-4597-B09A-AF6F1754E00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703808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5068D492-3BF1-4F2F-AEA3-B71D2BB0A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LID4096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823091C-CD7C-4227-B13E-4CE03B487BA0}"/>
              </a:ext>
            </a:extLst>
          </p:cNvPr>
          <p:cNvSpPr txBox="1"/>
          <p:nvPr/>
        </p:nvSpPr>
        <p:spPr>
          <a:xfrm>
            <a:off x="737286" y="864630"/>
            <a:ext cx="10904546" cy="830997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2400" dirty="0">
                <a:cs typeface="Calibri" panose="020F0502020204030204" pitchFamily="34" charset="0"/>
              </a:rPr>
              <a:t>Двусторонняя металлизация поверхностей трековых мембран производилась на установке </a:t>
            </a:r>
            <a:r>
              <a:rPr lang="en-US" sz="2400" b="1" dirty="0" err="1">
                <a:cs typeface="Calibri" panose="020F0502020204030204" pitchFamily="34" charset="0"/>
              </a:rPr>
              <a:t>Vactime</a:t>
            </a:r>
            <a:r>
              <a:rPr lang="en-US" sz="2400" b="1" dirty="0">
                <a:cs typeface="Calibri" panose="020F0502020204030204" pitchFamily="34" charset="0"/>
              </a:rPr>
              <a:t> M 440 </a:t>
            </a:r>
            <a:r>
              <a:rPr lang="ru-RU" sz="2400" dirty="0">
                <a:cs typeface="Calibri" panose="020F0502020204030204" pitchFamily="34" charset="0"/>
              </a:rPr>
              <a:t>методом магнетронного распыления хрома.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89F64526-9BCF-4740-BA74-B32C8B17FB15}"/>
              </a:ext>
            </a:extLst>
          </p:cNvPr>
          <p:cNvGrpSpPr/>
          <p:nvPr/>
        </p:nvGrpSpPr>
        <p:grpSpPr>
          <a:xfrm>
            <a:off x="273730" y="1846189"/>
            <a:ext cx="4408939" cy="4629896"/>
            <a:chOff x="273730" y="1772047"/>
            <a:chExt cx="4408939" cy="4629896"/>
          </a:xfrm>
        </p:grpSpPr>
        <p:pic>
          <p:nvPicPr>
            <p:cNvPr id="31" name="image1.jpeg">
              <a:extLst>
                <a:ext uri="{FF2B5EF4-FFF2-40B4-BE49-F238E27FC236}">
                  <a16:creationId xmlns:a16="http://schemas.microsoft.com/office/drawing/2014/main" id="{7CF9AC30-0082-43E9-9D94-0AFD1283D6D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40000"/>
                      </a14:imgEffect>
                    </a14:imgLayer>
                  </a14:imgProps>
                </a:ext>
              </a:extLst>
            </a:blip>
            <a:srcRect l="3370" r="-1" b="1031"/>
            <a:stretch/>
          </p:blipFill>
          <p:spPr>
            <a:xfrm>
              <a:off x="273730" y="1783622"/>
              <a:ext cx="3068266" cy="4618321"/>
            </a:xfrm>
            <a:prstGeom prst="rect">
              <a:avLst/>
            </a:prstGeom>
          </p:spPr>
        </p:pic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D4BFEECA-4235-48D4-900E-BEB4BA503ECE}"/>
                </a:ext>
              </a:extLst>
            </p:cNvPr>
            <p:cNvGrpSpPr/>
            <p:nvPr/>
          </p:nvGrpSpPr>
          <p:grpSpPr>
            <a:xfrm>
              <a:off x="2250593" y="1772047"/>
              <a:ext cx="2432076" cy="1897100"/>
              <a:chOff x="4233435" y="2544350"/>
              <a:chExt cx="2847216" cy="2220924"/>
            </a:xfrm>
          </p:grpSpPr>
          <p:pic>
            <p:nvPicPr>
              <p:cNvPr id="33" name="Рисунок 32">
                <a:extLst>
                  <a:ext uri="{FF2B5EF4-FFF2-40B4-BE49-F238E27FC236}">
                    <a16:creationId xmlns:a16="http://schemas.microsoft.com/office/drawing/2014/main" id="{FF9D0126-F029-48C0-87F2-E95C068B350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739" b="11496"/>
              <a:stretch/>
            </p:blipFill>
            <p:spPr bwMode="auto">
              <a:xfrm>
                <a:off x="4268084" y="2544350"/>
                <a:ext cx="2698660" cy="2220924"/>
              </a:xfrm>
              <a:prstGeom prst="rect">
                <a:avLst/>
              </a:prstGeom>
              <a:ln>
                <a:noFill/>
              </a:ln>
              <a:effectLst>
                <a:softEdge rad="50800"/>
              </a:effec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ABD050C-2D6E-46D9-9989-94E5F5855E77}"/>
                  </a:ext>
                </a:extLst>
              </p:cNvPr>
              <p:cNvSpPr txBox="1"/>
              <p:nvPr/>
            </p:nvSpPr>
            <p:spPr>
              <a:xfrm>
                <a:off x="4233435" y="2699355"/>
                <a:ext cx="1117600" cy="3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>
                    <a:solidFill>
                      <a:schemeClr val="bg1"/>
                    </a:solidFill>
                  </a:rPr>
                  <a:t>мишень</a:t>
                </a:r>
                <a:endParaRPr lang="LID4096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7CEB0533-6E31-4E67-9F79-0DBA11A6AADA}"/>
                  </a:ext>
                </a:extLst>
              </p:cNvPr>
              <p:cNvSpPr txBox="1"/>
              <p:nvPr/>
            </p:nvSpPr>
            <p:spPr>
              <a:xfrm>
                <a:off x="6156721" y="2585934"/>
                <a:ext cx="923930" cy="50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>
                    <a:solidFill>
                      <a:schemeClr val="bg1"/>
                    </a:solidFill>
                  </a:rPr>
                  <a:t>ионный источник</a:t>
                </a:r>
                <a:endParaRPr lang="LID4096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3FA4CDA-EA3C-4D0A-AB07-6B89D310DD10}"/>
                  </a:ext>
                </a:extLst>
              </p:cNvPr>
              <p:cNvSpPr txBox="1"/>
              <p:nvPr/>
            </p:nvSpPr>
            <p:spPr>
              <a:xfrm>
                <a:off x="5363260" y="3657960"/>
                <a:ext cx="1143933" cy="5044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1100" dirty="0" err="1">
                    <a:solidFill>
                      <a:schemeClr val="bg1"/>
                    </a:solidFill>
                  </a:rPr>
                  <a:t>подложко</a:t>
                </a:r>
                <a:r>
                  <a:rPr lang="ru-RU" sz="1100" dirty="0">
                    <a:solidFill>
                      <a:schemeClr val="bg1"/>
                    </a:solidFill>
                  </a:rPr>
                  <a:t>-держатель</a:t>
                </a:r>
                <a:endParaRPr lang="LID4096" sz="1100" dirty="0">
                  <a:solidFill>
                    <a:schemeClr val="bg1"/>
                  </a:solidFill>
                </a:endParaRPr>
              </a:p>
            </p:txBody>
          </p:sp>
        </p:grp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A6105ACE-6E67-4CFA-9999-265D49923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17628" y="2686384"/>
              <a:ext cx="863314" cy="772287"/>
            </a:xfrm>
            <a:prstGeom prst="straightConnector1">
              <a:avLst/>
            </a:prstGeom>
            <a:ln>
              <a:solidFill>
                <a:srgbClr val="00B050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BBFC4A79-C445-470D-A673-525DC9F1AC41}"/>
              </a:ext>
            </a:extLst>
          </p:cNvPr>
          <p:cNvGrpSpPr/>
          <p:nvPr/>
        </p:nvGrpSpPr>
        <p:grpSpPr>
          <a:xfrm>
            <a:off x="5147092" y="4466429"/>
            <a:ext cx="5835868" cy="2026171"/>
            <a:chOff x="6127647" y="4212068"/>
            <a:chExt cx="5835868" cy="2026171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E3FFA03-C037-40DB-A3C2-8A4E36CA5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7647" y="4212068"/>
              <a:ext cx="5835868" cy="2026171"/>
            </a:xfrm>
            <a:prstGeom prst="rect">
              <a:avLst/>
            </a:prstGeom>
            <a:noFill/>
          </p:spPr>
        </p:pic>
        <p:graphicFrame>
          <p:nvGraphicFramePr>
            <p:cNvPr id="13" name="Объект 12">
              <a:extLst>
                <a:ext uri="{FF2B5EF4-FFF2-40B4-BE49-F238E27FC236}">
                  <a16:creationId xmlns:a16="http://schemas.microsoft.com/office/drawing/2014/main" id="{DB56CF87-9C17-4F6D-879D-BFC7B1F27D5B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35249459"/>
                </p:ext>
              </p:extLst>
            </p:nvPr>
          </p:nvGraphicFramePr>
          <p:xfrm>
            <a:off x="9287290" y="4240768"/>
            <a:ext cx="2059816" cy="15711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50" name="Graph" r:id="rId8" imgW="2853504" imgH="2181996" progId="Origin95.Graph">
                    <p:embed/>
                  </p:oleObj>
                </mc:Choice>
                <mc:Fallback>
                  <p:oleObj name="Graph" r:id="rId8" imgW="2853504" imgH="2181996" progId="Origin95.Graph">
                    <p:embed/>
                    <p:pic>
                      <p:nvPicPr>
                        <p:cNvPr id="13" name="Объект 12">
                          <a:extLst>
                            <a:ext uri="{FF2B5EF4-FFF2-40B4-BE49-F238E27FC236}">
                              <a16:creationId xmlns:a16="http://schemas.microsoft.com/office/drawing/2014/main" id="{DB56CF87-9C17-4F6D-879D-BFC7B1F27D5B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287290" y="4240768"/>
                          <a:ext cx="2059816" cy="1571182"/>
                        </a:xfrm>
                        <a:prstGeom prst="rect">
                          <a:avLst/>
                        </a:prstGeom>
                        <a:noFill/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695E497C-64BD-4617-B69E-45304535FB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02" t="15365" r="1602" b="36012"/>
            <a:stretch/>
          </p:blipFill>
          <p:spPr>
            <a:xfrm>
              <a:off x="7049190" y="4377553"/>
              <a:ext cx="1991385" cy="1149488"/>
            </a:xfrm>
            <a:prstGeom prst="rect">
              <a:avLst/>
            </a:prstGeom>
          </p:spPr>
        </p:pic>
      </p:grpSp>
      <p:graphicFrame>
        <p:nvGraphicFramePr>
          <p:cNvPr id="38" name="Таблица 15">
            <a:extLst>
              <a:ext uri="{FF2B5EF4-FFF2-40B4-BE49-F238E27FC236}">
                <a16:creationId xmlns:a16="http://schemas.microsoft.com/office/drawing/2014/main" id="{2F8FF3C9-0E62-41B7-AAEB-8AB4A11ABD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0044583"/>
              </p:ext>
            </p:extLst>
          </p:nvPr>
        </p:nvGraphicFramePr>
        <p:xfrm>
          <a:off x="5165891" y="1790535"/>
          <a:ext cx="5817069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76740">
                  <a:extLst>
                    <a:ext uri="{9D8B030D-6E8A-4147-A177-3AD203B41FA5}">
                      <a16:colId xmlns:a16="http://schemas.microsoft.com/office/drawing/2014/main" val="651808999"/>
                    </a:ext>
                  </a:extLst>
                </a:gridCol>
                <a:gridCol w="2440329">
                  <a:extLst>
                    <a:ext uri="{9D8B030D-6E8A-4147-A177-3AD203B41FA5}">
                      <a16:colId xmlns:a16="http://schemas.microsoft.com/office/drawing/2014/main" val="363900905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/>
                        <a:t>Условия металлизации мембран</a:t>
                      </a:r>
                      <a:endParaRPr lang="LID4096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LID4096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1843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Давление аргона в камере, Па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0,1</a:t>
                      </a:r>
                      <a:endParaRPr lang="LID4096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355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Длительность напыления, с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180 (эквивалент 150 </a:t>
                      </a:r>
                      <a:r>
                        <a:rPr lang="ru-RU" sz="1600" dirty="0" err="1"/>
                        <a:t>нм</a:t>
                      </a:r>
                      <a:r>
                        <a:rPr lang="ru-RU" sz="1600" dirty="0"/>
                        <a:t>)</a:t>
                      </a:r>
                      <a:endParaRPr lang="LID4096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4986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Угол, град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45</a:t>
                      </a:r>
                      <a:endParaRPr lang="LID4096" sz="1600" baseline="30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068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Вращение образцов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есть</a:t>
                      </a:r>
                      <a:endParaRPr lang="LID4096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3704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/>
                        <a:t>Температура </a:t>
                      </a:r>
                      <a:r>
                        <a:rPr lang="ru-RU" sz="1600" dirty="0" err="1"/>
                        <a:t>подложкодержателя</a:t>
                      </a:r>
                      <a:r>
                        <a:rPr lang="ru-RU" sz="1600" dirty="0"/>
                        <a:t>, К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323</a:t>
                      </a:r>
                      <a:endParaRPr lang="LID4096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7406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Катодное напряжение, В и ток, А</a:t>
                      </a:r>
                      <a:endParaRPr lang="LID4096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450 и 3 </a:t>
                      </a:r>
                      <a:endParaRPr lang="LID4096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6666818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164AE44E-5132-4590-B683-F4F61CB1FEE9}"/>
              </a:ext>
            </a:extLst>
          </p:cNvPr>
          <p:cNvSpPr txBox="1"/>
          <p:nvPr/>
        </p:nvSpPr>
        <p:spPr>
          <a:xfrm>
            <a:off x="737286" y="6453173"/>
            <a:ext cx="2699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Установка </a:t>
            </a:r>
            <a:r>
              <a:rPr lang="en-US" sz="1800" dirty="0" err="1">
                <a:cs typeface="Calibri" panose="020F0502020204030204" pitchFamily="34" charset="0"/>
              </a:rPr>
              <a:t>Vactime</a:t>
            </a:r>
            <a:r>
              <a:rPr lang="en-US" sz="1800" dirty="0">
                <a:cs typeface="Calibri" panose="020F0502020204030204" pitchFamily="34" charset="0"/>
              </a:rPr>
              <a:t> M 440</a:t>
            </a:r>
            <a:r>
              <a:rPr lang="ru-RU" dirty="0"/>
              <a:t> </a:t>
            </a:r>
            <a:endParaRPr lang="LID4096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5882AF8-CC67-4582-BE61-5376213F21BC}"/>
              </a:ext>
            </a:extLst>
          </p:cNvPr>
          <p:cNvSpPr txBox="1"/>
          <p:nvPr/>
        </p:nvSpPr>
        <p:spPr>
          <a:xfrm>
            <a:off x="5030692" y="6453173"/>
            <a:ext cx="6289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/>
              <a:t>Распределение хрома вдоль поперечного сечения мембраны</a:t>
            </a:r>
            <a:endParaRPr lang="LID4096" dirty="0"/>
          </a:p>
        </p:txBody>
      </p: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5A78D031-8F1F-480E-82C7-92BD3668E7A3}"/>
              </a:ext>
            </a:extLst>
          </p:cNvPr>
          <p:cNvGrpSpPr/>
          <p:nvPr/>
        </p:nvGrpSpPr>
        <p:grpSpPr>
          <a:xfrm>
            <a:off x="1185424" y="50674"/>
            <a:ext cx="10944441" cy="743325"/>
            <a:chOff x="767408" y="381419"/>
            <a:chExt cx="10944441" cy="743325"/>
          </a:xfrm>
        </p:grpSpPr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C931CCB8-F5BE-4FCE-83B4-1019A575873E}"/>
                </a:ext>
              </a:extLst>
            </p:cNvPr>
            <p:cNvCxnSpPr/>
            <p:nvPr/>
          </p:nvCxnSpPr>
          <p:spPr>
            <a:xfrm flipH="1">
              <a:off x="767408" y="1124744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F91EC43-69C4-421F-B0BC-BDF3E6F4A717}"/>
                </a:ext>
              </a:extLst>
            </p:cNvPr>
            <p:cNvSpPr txBox="1"/>
            <p:nvPr/>
          </p:nvSpPr>
          <p:spPr>
            <a:xfrm>
              <a:off x="949615" y="381419"/>
              <a:ext cx="1076223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200" dirty="0">
                  <a:latin typeface="Source Sans Pro Light"/>
                  <a:cs typeface="Calibri" panose="020F0502020204030204" pitchFamily="34" charset="0"/>
                </a:rPr>
                <a:t>Металлизация трековых мембран</a:t>
              </a:r>
            </a:p>
          </p:txBody>
        </p:sp>
      </p:grpSp>
      <p:sp>
        <p:nvSpPr>
          <p:cNvPr id="50" name="Номер слайда 1">
            <a:extLst>
              <a:ext uri="{FF2B5EF4-FFF2-40B4-BE49-F238E27FC236}">
                <a16:creationId xmlns:a16="http://schemas.microsoft.com/office/drawing/2014/main" id="{D9CEF192-8D44-4D3F-BDA3-FE83BA0B6D2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29069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7</a:t>
            </a:fld>
            <a:r>
              <a:rPr lang="ru-RU" sz="1600" dirty="0"/>
              <a:t>/21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9F7F48FA-8409-45DD-BF26-7E280F6ECF5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4938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7.png">
            <a:extLst>
              <a:ext uri="{FF2B5EF4-FFF2-40B4-BE49-F238E27FC236}">
                <a16:creationId xmlns:a16="http://schemas.microsoft.com/office/drawing/2014/main" id="{4E448ED6-A7A0-B90F-EA30-178C8C9F8EC4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2636014" y="720217"/>
            <a:ext cx="7554531" cy="4007660"/>
          </a:xfrm>
          <a:prstGeom prst="rect">
            <a:avLst/>
          </a:prstGeom>
          <a:ln/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5BF323E-CEEF-4C7F-BC4E-AFDD264C324E}"/>
              </a:ext>
            </a:extLst>
          </p:cNvPr>
          <p:cNvGrpSpPr/>
          <p:nvPr/>
        </p:nvGrpSpPr>
        <p:grpSpPr>
          <a:xfrm>
            <a:off x="963359" y="185549"/>
            <a:ext cx="10961230" cy="553998"/>
            <a:chOff x="963359" y="346807"/>
            <a:chExt cx="10961230" cy="553998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906B611-2B83-4D57-9066-D74A4B151512}"/>
                </a:ext>
              </a:extLst>
            </p:cNvPr>
            <p:cNvCxnSpPr/>
            <p:nvPr/>
          </p:nvCxnSpPr>
          <p:spPr>
            <a:xfrm flipH="1">
              <a:off x="963359" y="900805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3945D-554E-4841-9E68-B478C66AE418}"/>
                </a:ext>
              </a:extLst>
            </p:cNvPr>
            <p:cNvSpPr txBox="1"/>
            <p:nvPr/>
          </p:nvSpPr>
          <p:spPr>
            <a:xfrm>
              <a:off x="1567547" y="346807"/>
              <a:ext cx="103570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Стенд для тестирования прототипов </a:t>
              </a:r>
              <a:r>
                <a:rPr lang="de-DE" sz="3000" i="1" dirty="0">
                  <a:latin typeface="Source Sans Pro Light"/>
                  <a:cs typeface="Calibri" panose="020F0502020204030204" pitchFamily="34" charset="0"/>
                </a:rPr>
                <a:t>GEM</a:t>
              </a:r>
              <a:r>
                <a:rPr lang="ru-RU" sz="3000" i="1" dirty="0">
                  <a:latin typeface="Source Sans Pro Light"/>
                  <a:cs typeface="Calibri" panose="020F0502020204030204" pitchFamily="34" charset="0"/>
                </a:rPr>
                <a:t>-</a:t>
              </a: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детекторов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CA8A075-C58C-4F91-BF7F-3D3589CF0D53}"/>
              </a:ext>
            </a:extLst>
          </p:cNvPr>
          <p:cNvSpPr txBox="1"/>
          <p:nvPr/>
        </p:nvSpPr>
        <p:spPr>
          <a:xfrm>
            <a:off x="6945852" y="6299941"/>
            <a:ext cx="4891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Фото камеры для тестирования детекторов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947940-69E0-B9B8-3F3B-6424AEE44595}"/>
              </a:ext>
            </a:extLst>
          </p:cNvPr>
          <p:cNvSpPr txBox="1"/>
          <p:nvPr/>
        </p:nvSpPr>
        <p:spPr>
          <a:xfrm>
            <a:off x="572026" y="924834"/>
            <a:ext cx="6096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Схема стенда для тестирования детекторов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F77EBA8-49EE-CFA6-DBC2-684D08843F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466"/>
          <a:stretch/>
        </p:blipFill>
        <p:spPr>
          <a:xfrm>
            <a:off x="1136392" y="3607165"/>
            <a:ext cx="3316719" cy="253061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6EB304F-6E00-45E1-A552-AF53A1103927}"/>
              </a:ext>
            </a:extLst>
          </p:cNvPr>
          <p:cNvSpPr txBox="1"/>
          <p:nvPr/>
        </p:nvSpPr>
        <p:spPr>
          <a:xfrm>
            <a:off x="354217" y="6299941"/>
            <a:ext cx="48919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Фото стенда для тестирования детекторов</a:t>
            </a:r>
          </a:p>
        </p:txBody>
      </p:sp>
      <p:sp>
        <p:nvSpPr>
          <p:cNvPr id="17" name="Номер слайда 1">
            <a:extLst>
              <a:ext uri="{FF2B5EF4-FFF2-40B4-BE49-F238E27FC236}">
                <a16:creationId xmlns:a16="http://schemas.microsoft.com/office/drawing/2014/main" id="{9E9F471B-499F-45A2-AC0E-B222EBAF0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629069" cy="474951"/>
          </a:xfrm>
        </p:spPr>
        <p:txBody>
          <a:bodyPr/>
          <a:lstStyle/>
          <a:p>
            <a:pPr algn="ctr"/>
            <a:fld id="{DB8422E9-883B-4393-A89A-8C752FF01E0C}" type="slidenum">
              <a:rPr lang="ru-RU" sz="1600" smtClean="0"/>
              <a:pPr algn="ctr"/>
              <a:t>8</a:t>
            </a:fld>
            <a:r>
              <a:rPr lang="ru-RU" sz="1600" dirty="0"/>
              <a:t>/21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FB9FED-D610-4264-A12B-2F829664ED2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09" r="12043"/>
          <a:stretch/>
        </p:blipFill>
        <p:spPr>
          <a:xfrm>
            <a:off x="7506540" y="3607165"/>
            <a:ext cx="3927750" cy="26927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9CACD00-149B-4218-A849-22956C1C9E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255107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5BF323E-CEEF-4C7F-BC4E-AFDD264C324E}"/>
              </a:ext>
            </a:extLst>
          </p:cNvPr>
          <p:cNvGrpSpPr/>
          <p:nvPr/>
        </p:nvGrpSpPr>
        <p:grpSpPr>
          <a:xfrm>
            <a:off x="963359" y="185549"/>
            <a:ext cx="10961230" cy="553998"/>
            <a:chOff x="963359" y="346807"/>
            <a:chExt cx="10961230" cy="553998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6906B611-2B83-4D57-9066-D74A4B151512}"/>
                </a:ext>
              </a:extLst>
            </p:cNvPr>
            <p:cNvCxnSpPr/>
            <p:nvPr/>
          </p:nvCxnSpPr>
          <p:spPr>
            <a:xfrm flipH="1">
              <a:off x="963359" y="900805"/>
              <a:ext cx="10874424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A3945D-554E-4841-9E68-B478C66AE418}"/>
                </a:ext>
              </a:extLst>
            </p:cNvPr>
            <p:cNvSpPr txBox="1"/>
            <p:nvPr/>
          </p:nvSpPr>
          <p:spPr>
            <a:xfrm>
              <a:off x="1567547" y="346807"/>
              <a:ext cx="1035704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buNone/>
              </a:pP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Прототип </a:t>
              </a:r>
              <a:r>
                <a:rPr lang="en-US" sz="3000" i="1" dirty="0">
                  <a:latin typeface="Source Sans Pro Light"/>
                  <a:cs typeface="Calibri" panose="020F0502020204030204" pitchFamily="34" charset="0"/>
                </a:rPr>
                <a:t>GEM</a:t>
              </a:r>
              <a:r>
                <a:rPr lang="en-US" sz="3000" dirty="0">
                  <a:latin typeface="Source Sans Pro Light"/>
                  <a:cs typeface="Calibri" panose="020F0502020204030204" pitchFamily="34" charset="0"/>
                </a:rPr>
                <a:t>-</a:t>
              </a:r>
              <a:r>
                <a:rPr lang="ru-RU" sz="3000" dirty="0">
                  <a:latin typeface="Source Sans Pro Light"/>
                  <a:cs typeface="Calibri" panose="020F0502020204030204" pitchFamily="34" charset="0"/>
                </a:rPr>
                <a:t>детектора с мембраной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561CE29-E137-413D-9EB6-118C89C1CB12}"/>
              </a:ext>
            </a:extLst>
          </p:cNvPr>
          <p:cNvSpPr txBox="1"/>
          <p:nvPr/>
        </p:nvSpPr>
        <p:spPr>
          <a:xfrm>
            <a:off x="6486990" y="4929036"/>
            <a:ext cx="5471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Исследованные конфигурации: </a:t>
            </a:r>
            <a:r>
              <a:rPr lang="en-US" sz="2000" dirty="0"/>
              <a:t>{2/4,3/3,4/2}</a:t>
            </a:r>
            <a:r>
              <a:rPr lang="ru-RU" sz="2000" dirty="0"/>
              <a:t> мм</a:t>
            </a:r>
          </a:p>
        </p:txBody>
      </p: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6B06DAD7-C356-67C9-3BF0-B90A609871BD}"/>
              </a:ext>
            </a:extLst>
          </p:cNvPr>
          <p:cNvGrpSpPr/>
          <p:nvPr/>
        </p:nvGrpSpPr>
        <p:grpSpPr>
          <a:xfrm>
            <a:off x="81441" y="1431177"/>
            <a:ext cx="6592648" cy="4656498"/>
            <a:chOff x="250617" y="2083151"/>
            <a:chExt cx="6592648" cy="465649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CA8A075-C58C-4F91-BF7F-3D3589CF0D53}"/>
                </a:ext>
              </a:extLst>
            </p:cNvPr>
            <p:cNvSpPr txBox="1"/>
            <p:nvPr/>
          </p:nvSpPr>
          <p:spPr>
            <a:xfrm>
              <a:off x="1207927" y="6370317"/>
              <a:ext cx="44264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ru-RU" dirty="0"/>
                <a:t>Прототип </a:t>
              </a:r>
              <a:r>
                <a:rPr lang="en-US" i="1" dirty="0"/>
                <a:t>GEM</a:t>
              </a:r>
              <a:r>
                <a:rPr lang="en-US" dirty="0"/>
                <a:t>-</a:t>
              </a:r>
              <a:r>
                <a:rPr lang="ru-RU" dirty="0"/>
                <a:t>детектора с мембраной</a:t>
              </a: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3AF1603A-6234-AF16-907E-E7B98151A4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925" r="8156" b="44684"/>
            <a:stretch/>
          </p:blipFill>
          <p:spPr>
            <a:xfrm>
              <a:off x="1382196" y="2273642"/>
              <a:ext cx="4077900" cy="36891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761F8D-8681-3E82-53B1-5CB4FFD32617}"/>
                </a:ext>
              </a:extLst>
            </p:cNvPr>
            <p:cNvSpPr txBox="1"/>
            <p:nvPr/>
          </p:nvSpPr>
          <p:spPr>
            <a:xfrm>
              <a:off x="5368859" y="2083151"/>
              <a:ext cx="14744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RCR-</a:t>
              </a:r>
              <a:r>
                <a:rPr lang="ru-RU" dirty="0"/>
                <a:t>фильтр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B491E32-08D8-EBE9-D9CF-CCC570CFACE0}"/>
                </a:ext>
              </a:extLst>
            </p:cNvPr>
            <p:cNvSpPr txBox="1"/>
            <p:nvPr/>
          </p:nvSpPr>
          <p:spPr>
            <a:xfrm>
              <a:off x="280398" y="3269986"/>
              <a:ext cx="90076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Катод</a:t>
              </a:r>
            </a:p>
          </p:txBody>
        </p:sp>
        <p:cxnSp>
          <p:nvCxnSpPr>
            <p:cNvPr id="19" name="Прямая со стрелкой 18">
              <a:extLst>
                <a:ext uri="{FF2B5EF4-FFF2-40B4-BE49-F238E27FC236}">
                  <a16:creationId xmlns:a16="http://schemas.microsoft.com/office/drawing/2014/main" id="{AE4AAFF7-EF5F-F775-5D0D-0DA4DA8816F1}"/>
                </a:ext>
              </a:extLst>
            </p:cNvPr>
            <p:cNvCxnSpPr>
              <a:cxnSpLocks/>
            </p:cNvCxnSpPr>
            <p:nvPr/>
          </p:nvCxnSpPr>
          <p:spPr>
            <a:xfrm>
              <a:off x="1122239" y="4555868"/>
              <a:ext cx="1575718" cy="4074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650A8F8-ED3E-A72C-419C-9A92B1C11C66}"/>
                </a:ext>
              </a:extLst>
            </p:cNvPr>
            <p:cNvSpPr txBox="1"/>
            <p:nvPr/>
          </p:nvSpPr>
          <p:spPr>
            <a:xfrm>
              <a:off x="250617" y="4128532"/>
              <a:ext cx="7295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GEM</a:t>
              </a:r>
              <a:endParaRPr lang="ru-RU" i="1" dirty="0"/>
            </a:p>
          </p:txBody>
        </p: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7A83B65C-46AB-FDE4-137D-DE4CD6729AAF}"/>
                </a:ext>
              </a:extLst>
            </p:cNvPr>
            <p:cNvCxnSpPr>
              <a:cxnSpLocks/>
            </p:cNvCxnSpPr>
            <p:nvPr/>
          </p:nvCxnSpPr>
          <p:spPr>
            <a:xfrm>
              <a:off x="1122239" y="5074152"/>
              <a:ext cx="1575718" cy="4074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D6833E1-4ACE-3FCA-E9E8-DCE775A960E8}"/>
                </a:ext>
              </a:extLst>
            </p:cNvPr>
            <p:cNvSpPr txBox="1"/>
            <p:nvPr/>
          </p:nvSpPr>
          <p:spPr>
            <a:xfrm>
              <a:off x="250617" y="4646816"/>
              <a:ext cx="72951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i="1" dirty="0"/>
                <a:t>DLC</a:t>
              </a:r>
              <a:endParaRPr lang="ru-RU" i="1" dirty="0"/>
            </a:p>
          </p:txBody>
        </p: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D3BA914A-FD8E-AC99-073A-AD913D4EAB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08435" y="4733066"/>
              <a:ext cx="1575718" cy="4074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407ECCD-5E17-75E1-1E5A-D37172B2BAA6}"/>
                </a:ext>
              </a:extLst>
            </p:cNvPr>
            <p:cNvSpPr txBox="1"/>
            <p:nvPr/>
          </p:nvSpPr>
          <p:spPr>
            <a:xfrm>
              <a:off x="5282210" y="4390256"/>
              <a:ext cx="14744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dirty="0"/>
                <a:t>Мембрана</a:t>
              </a:r>
            </a:p>
          </p:txBody>
        </p: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E438F4FD-24D5-A83D-76EE-0CD0C3320B4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357883" y="2575866"/>
              <a:ext cx="1575718" cy="40744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C13D9FC9-8264-4BBE-ED2E-9161FB86DD80}"/>
                </a:ext>
              </a:extLst>
            </p:cNvPr>
            <p:cNvCxnSpPr>
              <a:cxnSpLocks/>
            </p:cNvCxnSpPr>
            <p:nvPr/>
          </p:nvCxnSpPr>
          <p:spPr>
            <a:xfrm>
              <a:off x="1231689" y="3527200"/>
              <a:ext cx="1835675" cy="518284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9117318-AFB4-16C1-72CE-9B3C7A5884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l="25420" r="29375"/>
          <a:stretch/>
        </p:blipFill>
        <p:spPr>
          <a:xfrm>
            <a:off x="6486990" y="1794684"/>
            <a:ext cx="3004941" cy="299132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5CDAC80A-C4AE-D695-646B-CE6583DC11C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6117" t="21935" r="4993" b="38721"/>
          <a:stretch/>
        </p:blipFill>
        <p:spPr>
          <a:xfrm>
            <a:off x="9316400" y="2094751"/>
            <a:ext cx="2743201" cy="2698239"/>
          </a:xfrm>
          <a:prstGeom prst="rect">
            <a:avLst/>
          </a:prstGeom>
        </p:spPr>
      </p:pic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id="{D185037A-E3AF-8DFE-DAFD-B356DC2018E4}"/>
              </a:ext>
            </a:extLst>
          </p:cNvPr>
          <p:cNvCxnSpPr>
            <a:cxnSpLocks/>
          </p:cNvCxnSpPr>
          <p:nvPr/>
        </p:nvCxnSpPr>
        <p:spPr>
          <a:xfrm flipH="1">
            <a:off x="7764319" y="1831491"/>
            <a:ext cx="450282" cy="96371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4236D0FA-B1C5-5F01-F6A7-255AA2875518}"/>
              </a:ext>
            </a:extLst>
          </p:cNvPr>
          <p:cNvSpPr txBox="1"/>
          <p:nvPr/>
        </p:nvSpPr>
        <p:spPr>
          <a:xfrm>
            <a:off x="7530879" y="1437002"/>
            <a:ext cx="1474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Мембрана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08D6C97-D163-6407-FD1B-59B823B6D65C}"/>
              </a:ext>
            </a:extLst>
          </p:cNvPr>
          <p:cNvSpPr txBox="1"/>
          <p:nvPr/>
        </p:nvSpPr>
        <p:spPr>
          <a:xfrm>
            <a:off x="9765108" y="1420927"/>
            <a:ext cx="22171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dirty="0" err="1"/>
              <a:t>Спейсеры</a:t>
            </a:r>
            <a:r>
              <a:rPr lang="ru-RU" sz="1800" dirty="0"/>
              <a:t> на 6 мм</a:t>
            </a:r>
            <a:endParaRPr lang="en-US" sz="1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02B1B80-4A55-489F-890A-0DCBF7936565}"/>
              </a:ext>
            </a:extLst>
          </p:cNvPr>
          <p:cNvSpPr txBox="1"/>
          <p:nvPr/>
        </p:nvSpPr>
        <p:spPr>
          <a:xfrm>
            <a:off x="6096001" y="544016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/>
              <a:t>2</a:t>
            </a:r>
            <a:r>
              <a:rPr lang="en-US" sz="1800" dirty="0"/>
              <a:t>/4:     </a:t>
            </a:r>
            <a:endParaRPr lang="ru-RU" sz="1800" dirty="0"/>
          </a:p>
          <a:p>
            <a:r>
              <a:rPr lang="ru-RU" sz="1800" dirty="0"/>
              <a:t>    2- расстояние от мембраны до нижнего электрода </a:t>
            </a:r>
            <a:r>
              <a:rPr lang="en-US" sz="1800" i="1" dirty="0"/>
              <a:t>GEM</a:t>
            </a:r>
            <a:r>
              <a:rPr lang="ru-RU" sz="1800" dirty="0"/>
              <a:t>;</a:t>
            </a:r>
            <a:endParaRPr lang="en-US" sz="1800" dirty="0"/>
          </a:p>
          <a:p>
            <a:r>
              <a:rPr lang="ru-RU" sz="1800" dirty="0"/>
              <a:t>    </a:t>
            </a:r>
            <a:r>
              <a:rPr lang="en-US" sz="1800" dirty="0"/>
              <a:t>4-</a:t>
            </a:r>
            <a:r>
              <a:rPr lang="ru-RU" sz="1800" dirty="0"/>
              <a:t> расстояние от мембраны до считывающего электрода.</a:t>
            </a:r>
          </a:p>
        </p:txBody>
      </p:sp>
      <p:sp>
        <p:nvSpPr>
          <p:cNvPr id="34" name="Номер слайда 1">
            <a:extLst>
              <a:ext uri="{FF2B5EF4-FFF2-40B4-BE49-F238E27FC236}">
                <a16:creationId xmlns:a16="http://schemas.microsoft.com/office/drawing/2014/main" id="{B306C575-E474-41E9-AC70-B9D998CFE34D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629069" cy="4749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BY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DB8422E9-883B-4393-A89A-8C752FF01E0C}" type="slidenum">
              <a:rPr lang="ru-RU" sz="1600" smtClean="0"/>
              <a:pPr algn="ctr"/>
              <a:t>9</a:t>
            </a:fld>
            <a:r>
              <a:rPr lang="ru-RU" sz="1600" dirty="0"/>
              <a:t>/21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2C683F-5868-4690-86E6-F19259E0E3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t="13801" r="86556" b="3"/>
          <a:stretch/>
        </p:blipFill>
        <p:spPr>
          <a:xfrm>
            <a:off x="-33845" y="6423569"/>
            <a:ext cx="477837" cy="4749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008674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13888</TotalTime>
  <Words>2933</Words>
  <Application>Microsoft Office PowerPoint</Application>
  <PresentationFormat>Широкоэкранный</PresentationFormat>
  <Paragraphs>300</Paragraphs>
  <Slides>23</Slides>
  <Notes>21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Roboto</vt:lpstr>
      <vt:lpstr>Source Sans Pro Light</vt:lpstr>
      <vt:lpstr>Times New Roman</vt:lpstr>
      <vt:lpstr>Тема Office</vt:lpstr>
      <vt:lpstr>Graph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Ilya Zur</dc:creator>
  <cp:lastModifiedBy>Ilya</cp:lastModifiedBy>
  <cp:revision>738</cp:revision>
  <dcterms:created xsi:type="dcterms:W3CDTF">2021-03-24T15:07:33Z</dcterms:created>
  <dcterms:modified xsi:type="dcterms:W3CDTF">2023-08-30T08:49:58Z</dcterms:modified>
</cp:coreProperties>
</file>