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4"/>
  </p:notesMasterIdLst>
  <p:sldIdLst>
    <p:sldId id="256" r:id="rId2"/>
    <p:sldId id="330" r:id="rId3"/>
    <p:sldId id="307" r:id="rId4"/>
    <p:sldId id="317" r:id="rId5"/>
    <p:sldId id="312" r:id="rId6"/>
    <p:sldId id="321" r:id="rId7"/>
    <p:sldId id="322" r:id="rId8"/>
    <p:sldId id="324" r:id="rId9"/>
    <p:sldId id="325" r:id="rId10"/>
    <p:sldId id="326" r:id="rId11"/>
    <p:sldId id="329" r:id="rId12"/>
    <p:sldId id="267" r:id="rId13"/>
    <p:sldId id="310" r:id="rId14"/>
    <p:sldId id="332" r:id="rId15"/>
    <p:sldId id="331" r:id="rId16"/>
    <p:sldId id="301" r:id="rId17"/>
    <p:sldId id="314" r:id="rId18"/>
    <p:sldId id="303" r:id="rId19"/>
    <p:sldId id="328" r:id="rId20"/>
    <p:sldId id="309" r:id="rId21"/>
    <p:sldId id="274" r:id="rId22"/>
    <p:sldId id="33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98B992-9A7F-4C91-9736-A4EADBA121B0}">
          <p14:sldIdLst>
            <p14:sldId id="256"/>
            <p14:sldId id="330"/>
            <p14:sldId id="307"/>
            <p14:sldId id="317"/>
            <p14:sldId id="312"/>
            <p14:sldId id="321"/>
            <p14:sldId id="322"/>
            <p14:sldId id="324"/>
            <p14:sldId id="325"/>
            <p14:sldId id="326"/>
            <p14:sldId id="329"/>
            <p14:sldId id="267"/>
            <p14:sldId id="310"/>
            <p14:sldId id="332"/>
            <p14:sldId id="331"/>
            <p14:sldId id="301"/>
            <p14:sldId id="314"/>
            <p14:sldId id="303"/>
            <p14:sldId id="328"/>
            <p14:sldId id="309"/>
            <p14:sldId id="274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61D"/>
    <a:srgbClr val="37B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3333" autoAdjust="0"/>
  </p:normalViewPr>
  <p:slideViewPr>
    <p:cSldViewPr>
      <p:cViewPr varScale="1">
        <p:scale>
          <a:sx n="94" d="100"/>
          <a:sy n="94" d="100"/>
        </p:scale>
        <p:origin x="1706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30176-06FF-4F4F-AFCC-3F1340DC24FC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57576-B1F3-4504-A511-7587E43DB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4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57576-B1F3-4504-A511-7587E43DBEE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84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57576-B1F3-4504-A511-7587E43DBEE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1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0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7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5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1.fips.ru/fips_servl/fips_servlet?DB=RUPAT&amp;DocNumber=2316848&amp;TypeFile=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0.wdp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46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358045"/>
            <a:ext cx="1676400" cy="546955"/>
          </a:xfrm>
        </p:spPr>
        <p:txBody>
          <a:bodyPr>
            <a:noAutofit/>
          </a:bodyPr>
          <a:lstStyle/>
          <a:p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INNOVATION AND DIGITAL DEVELOPMENT AGENCY,</a:t>
            </a:r>
            <a:br>
              <a:rPr lang="en-US" sz="9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AZERBAIJAN</a:t>
            </a:r>
            <a:endParaRPr lang="ru-RU" sz="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8303" y="6172200"/>
            <a:ext cx="2007394" cy="304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Minsk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2304871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photomultipliers with deep pixels</a:t>
            </a:r>
            <a:endParaRPr lang="ru-RU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657600"/>
            <a:ext cx="838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Akbarov R.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Sadygov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Z., Tyutyunnikov S.</a:t>
            </a:r>
          </a:p>
          <a:p>
            <a:pPr algn="ctr"/>
            <a:endParaRPr lang="ru-RU" sz="1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MAPD collaboration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Mikron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(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Russia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IRP (MSE RA)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IDDA 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Azerbaijan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Zecotek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Photonics (Canada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MIMOS» (Malaysia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Picture 3" descr="E:\Videos\Захват_2017_03_27_18_55_51_93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9884" r="3349" b="15116"/>
          <a:stretch/>
        </p:blipFill>
        <p:spPr bwMode="auto">
          <a:xfrm>
            <a:off x="1008648" y="313843"/>
            <a:ext cx="1599978" cy="10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1374338"/>
            <a:ext cx="1631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JOINT INSTITUTE FOR NUCLEAR RESEARCH,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RUSSIA</a:t>
            </a:r>
            <a:endParaRPr lang="ru-RU" sz="9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482" name="AutoShape 2" descr="https://www.digital.gov.az/images/logos/idda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www.digital.gov.az/images/logos/idda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6" name="Picture 6" descr="F:\64 Gb\Отчетность\Конференции\Минск 2023\logo IDD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19260"/>
            <a:ext cx="997203" cy="1091809"/>
          </a:xfrm>
          <a:prstGeom prst="rect">
            <a:avLst/>
          </a:prstGeom>
          <a:noFill/>
        </p:spPr>
      </p:pic>
      <p:pic>
        <p:nvPicPr>
          <p:cNvPr id="1026" name="Picture 2" descr="C:\Users\Ramil\Documents\oCam\Снимок_2023_08_22_17_26_13_624.png"/>
          <p:cNvPicPr>
            <a:picLocks noChangeAspect="1" noChangeArrowheads="1"/>
          </p:cNvPicPr>
          <p:nvPr/>
        </p:nvPicPr>
        <p:blipFill>
          <a:blip r:embed="rId4" cstate="print"/>
          <a:srcRect l="12500" t="4996" r="12500" b="5076"/>
          <a:stretch>
            <a:fillRect/>
          </a:stretch>
        </p:blipFill>
        <p:spPr bwMode="auto">
          <a:xfrm>
            <a:off x="6781800" y="228600"/>
            <a:ext cx="1219200" cy="12192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705600" y="1397169"/>
            <a:ext cx="1366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INSTITUTE OF RADIATION PROBLEMS,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AZERBAIJAN</a:t>
            </a:r>
            <a:endParaRPr lang="ru-RU" sz="9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95400" y="5638800"/>
            <a:ext cx="74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Z.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Ya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Sadygov. Patent Russia No. 2316848, priority dated 06/01/2006</a:t>
            </a:r>
            <a:r>
              <a:rPr lang="ru-RU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en-GB" u="sng" dirty="0">
                <a:solidFill>
                  <a:srgbClr val="FF0000"/>
                </a:solidFill>
                <a:cs typeface="Arial" panose="020B0604020202020204" pitchFamily="34" charset="0"/>
                <a:hlinkClick r:id="rId2"/>
              </a:rPr>
              <a:t> </a:t>
            </a:r>
            <a:endParaRPr lang="en-US" u="sng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/>
            <a:r>
              <a:rPr lang="es-ES_tradnl" dirty="0">
                <a:solidFill>
                  <a:srgbClr val="FF0000"/>
                </a:solidFill>
                <a:cs typeface="Arial" panose="020B0604020202020204" pitchFamily="34" charset="0"/>
              </a:rPr>
              <a:t>Z. Sadygov, A. Olshevski, I. Chirikov, I. Zheleznykh, A. Novikov.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Nucl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Instrum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and Methods in Phys. Res. A 567 (2006), 70–73.</a:t>
            </a:r>
            <a:endParaRPr lang="ru-RU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6800" y="381000"/>
            <a:ext cx="71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MAPD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with depth pixels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749" y="4191000"/>
            <a:ext cx="7444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</a:rPr>
              <a:t>This is </a:t>
            </a:r>
            <a:r>
              <a:rPr lang="en-US" b="1" dirty="0">
                <a:ea typeface="Calibri" panose="020F0502020204030204" pitchFamily="34" charset="0"/>
              </a:rPr>
              <a:t>the third type of MAPD</a:t>
            </a:r>
            <a:r>
              <a:rPr lang="en-US" dirty="0">
                <a:ea typeface="Calibri" panose="020F0502020204030204" pitchFamily="34" charset="0"/>
              </a:rPr>
              <a:t> and differs from previous avalanche </a:t>
            </a:r>
            <a:r>
              <a:rPr lang="en-US" dirty="0" err="1">
                <a:ea typeface="Calibri" panose="020F0502020204030204" pitchFamily="34" charset="0"/>
              </a:rPr>
              <a:t>photodetectors</a:t>
            </a:r>
            <a:r>
              <a:rPr lang="en-US" dirty="0">
                <a:ea typeface="Calibri" panose="020F0502020204030204" pitchFamily="34" charset="0"/>
              </a:rPr>
              <a:t> in that it has "deeply buried" pixels. One of the advantages of this MLPD is that a much higher pixel density can be achieved in it than in other types.</a:t>
            </a:r>
            <a:endParaRPr lang="ru-RU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3" cstate="print"/>
          <a:srcRect l="3922" r="54633" b="8874"/>
          <a:stretch/>
        </p:blipFill>
        <p:spPr bwMode="auto">
          <a:xfrm>
            <a:off x="5791200" y="1437926"/>
            <a:ext cx="3124200" cy="241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/>
        </p:nvGrpSpPr>
        <p:grpSpPr>
          <a:xfrm>
            <a:off x="76200" y="914400"/>
            <a:ext cx="5105400" cy="2819400"/>
            <a:chOff x="76200" y="914400"/>
            <a:chExt cx="5105400" cy="28194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/>
            <a:srcRect l="49520" r="1788" b="39694"/>
            <a:stretch>
              <a:fillRect/>
            </a:stretch>
          </p:blipFill>
          <p:spPr>
            <a:xfrm>
              <a:off x="381000" y="1143000"/>
              <a:ext cx="4724400" cy="2590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95800" y="3059668"/>
              <a:ext cx="685800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p-Si</a:t>
              </a:r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2400" y="1030069"/>
              <a:ext cx="1524000" cy="6463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             </a:t>
              </a:r>
            </a:p>
            <a:p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200" y="1295400"/>
              <a:ext cx="1143000" cy="9233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     </a:t>
              </a:r>
              <a:r>
                <a:rPr lang="en-US" u="sng" dirty="0"/>
                <a:t>n</a:t>
              </a:r>
              <a:r>
                <a:rPr lang="en-US" u="sng" baseline="30000" dirty="0"/>
                <a:t>++ </a:t>
              </a:r>
              <a:r>
                <a:rPr lang="en-US" u="sng" dirty="0"/>
                <a:t>-Si</a:t>
              </a:r>
              <a:endParaRPr lang="ru-RU" u="sng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2600" y="914400"/>
              <a:ext cx="1524000" cy="6463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              </a:t>
              </a:r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266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4745" y="494111"/>
            <a:ext cx="7942055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MAPT –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Micropixel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avalanche phototransistor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7225" b="26778"/>
          <a:stretch>
            <a:fillRect/>
          </a:stretch>
        </p:blipFill>
        <p:spPr bwMode="auto">
          <a:xfrm>
            <a:off x="4876800" y="1344742"/>
            <a:ext cx="4238313" cy="200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0" y="4189274"/>
            <a:ext cx="4368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MAPT</a:t>
            </a:r>
            <a:r>
              <a:rPr lang="en-US" dirty="0"/>
              <a:t> contains a matrix of micropixels with individual quenching resistors and a matrix of </a:t>
            </a:r>
            <a:r>
              <a:rPr lang="en-US" dirty="0" err="1"/>
              <a:t>microtransistors</a:t>
            </a:r>
            <a:r>
              <a:rPr lang="en-US" dirty="0"/>
              <a:t> with individual ballast resistors. The device has two independent signal pickup outputs: common output and a fast output.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5983069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Z. Sadygov et al. Patent of Russia No. 2528107, priority dated 04/16/2013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A. Sadygov et al.,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Nucl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Instrum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Meth. A 845 (2017) 621.</a:t>
            </a:r>
            <a:endParaRPr lang="ru-RU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752600"/>
            <a:ext cx="836482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n>
                  <a:solidFill>
                    <a:schemeClr val="tx1"/>
                  </a:solidFill>
                </a:ln>
              </a:rPr>
              <a:t>Si  n-p-n</a:t>
            </a:r>
            <a:endParaRPr lang="ru-RU" sz="1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42BA3C-FE00-4F44-9EE9-EC7453CD40C5}"/>
              </a:ext>
            </a:extLst>
          </p:cNvPr>
          <p:cNvSpPr txBox="1"/>
          <p:nvPr/>
        </p:nvSpPr>
        <p:spPr>
          <a:xfrm>
            <a:off x="5459477" y="1376906"/>
            <a:ext cx="609975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Pixels</a:t>
            </a:r>
            <a:endParaRPr lang="ru-RU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E6C81-ABAF-4D0A-A0E7-6428A18C56F0}"/>
              </a:ext>
            </a:extLst>
          </p:cNvPr>
          <p:cNvSpPr txBox="1"/>
          <p:nvPr/>
        </p:nvSpPr>
        <p:spPr>
          <a:xfrm>
            <a:off x="6448113" y="1376906"/>
            <a:ext cx="986296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Transistors</a:t>
            </a:r>
            <a:endParaRPr lang="ru-RU" sz="1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C36415-1C06-42C1-98DF-DE2F11584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36" y="3417706"/>
            <a:ext cx="3470564" cy="2525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690" y="1447800"/>
            <a:ext cx="436831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F4DFAA9-1224-4056-AC1E-0F8306211299}"/>
              </a:ext>
            </a:extLst>
          </p:cNvPr>
          <p:cNvSpPr txBox="1">
            <a:spLocks/>
          </p:cNvSpPr>
          <p:nvPr/>
        </p:nvSpPr>
        <p:spPr>
          <a:xfrm>
            <a:off x="152400" y="228600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cap="none" dirty="0">
                <a:solidFill>
                  <a:schemeClr val="accent4">
                    <a:lumMod val="50000"/>
                  </a:schemeClr>
                </a:solidFill>
              </a:rPr>
              <a:t>The main manufacturers of MAPD of the first design </a:t>
            </a:r>
          </a:p>
          <a:p>
            <a:pPr algn="ctr"/>
            <a:r>
              <a:rPr lang="en-US" sz="2800" b="1" cap="none" dirty="0">
                <a:solidFill>
                  <a:schemeClr val="accent4">
                    <a:lumMod val="50000"/>
                  </a:schemeClr>
                </a:solidFill>
              </a:rPr>
              <a:t>(or </a:t>
            </a:r>
            <a:r>
              <a:rPr lang="en-US" sz="2800" b="1" cap="none" dirty="0" err="1">
                <a:solidFill>
                  <a:schemeClr val="accent4">
                    <a:lumMod val="50000"/>
                  </a:schemeClr>
                </a:solidFill>
              </a:rPr>
              <a:t>SiPM</a:t>
            </a:r>
            <a:r>
              <a:rPr lang="en-US" sz="2800" b="1" cap="none" dirty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sz="2800" b="1" cap="none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488F62-E2BA-4749-952C-7B9F4847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8" y="1600200"/>
            <a:ext cx="847890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6352401"/>
            <a:ext cx="838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Ootani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ICEPP, University of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Tokyo.  Special Workshop on Photon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Detection with MPGDs. June 10th, 2015 CERN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2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91043"/>
              </p:ext>
            </p:extLst>
          </p:nvPr>
        </p:nvGraphicFramePr>
        <p:xfrm>
          <a:off x="685800" y="990600"/>
          <a:ext cx="7924800" cy="52982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244616932"/>
                    </a:ext>
                  </a:extLst>
                </a:gridCol>
              </a:tblGrid>
              <a:tr h="68402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MAPD-3B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MAPD-3NK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MAPD-3NM</a:t>
                      </a:r>
                      <a:r>
                        <a:rPr lang="ru-RU" dirty="0"/>
                        <a:t>-1</a:t>
                      </a:r>
                      <a:r>
                        <a:rPr lang="en-US" dirty="0"/>
                        <a:t>lot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MAPD-3NM-2lot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MAPT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Active area,</a:t>
                      </a:r>
                      <a:r>
                        <a:rPr lang="en-US" sz="1600" baseline="0" dirty="0"/>
                        <a:t> mm</a:t>
                      </a:r>
                      <a:r>
                        <a:rPr lang="en-US" sz="1600" baseline="30000" dirty="0"/>
                        <a:t>2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3×3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3,7×3,7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3,7×3,7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3,7×3,7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Pixel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diam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mkm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7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7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12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Pixel density,</a:t>
                      </a:r>
                      <a:r>
                        <a:rPr lang="en-US" sz="1600" baseline="0" dirty="0"/>
                        <a:t> pix/mm</a:t>
                      </a:r>
                      <a:r>
                        <a:rPr lang="en-US" sz="1600" baseline="30000" dirty="0"/>
                        <a:t>2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40 000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10 000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10 000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5 000</a:t>
                      </a:r>
                      <a:endParaRPr lang="ru-RU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8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Break</a:t>
                      </a:r>
                      <a:r>
                        <a:rPr lang="en-US" sz="1600" baseline="0" dirty="0"/>
                        <a:t>down voltage, V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~66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~88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~71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~51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Gain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4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5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5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5</a:t>
                      </a:r>
                      <a:endParaRPr lang="ru-RU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baseline="30000" dirty="0">
                          <a:solidFill>
                            <a:srgbClr val="FF0000"/>
                          </a:solidFill>
                        </a:rPr>
                        <a:t>...</a:t>
                      </a:r>
                      <a:endParaRPr lang="ru-RU" sz="4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PDE,</a:t>
                      </a:r>
                      <a:r>
                        <a:rPr lang="ru-RU" sz="1600" dirty="0"/>
                        <a:t> </a:t>
                      </a:r>
                      <a:r>
                        <a:rPr lang="en-US" sz="1600" dirty="0"/>
                        <a:t>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88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Dark</a:t>
                      </a:r>
                      <a:r>
                        <a:rPr lang="en-US" sz="1600" baseline="0" dirty="0"/>
                        <a:t> current, </a:t>
                      </a:r>
                      <a:r>
                        <a:rPr lang="en-US" sz="1600" baseline="0" dirty="0" err="1"/>
                        <a:t>nA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~</a:t>
                      </a:r>
                      <a:r>
                        <a:rPr lang="en-US" sz="1600" dirty="0"/>
                        <a:t>50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~</a:t>
                      </a:r>
                      <a:r>
                        <a:rPr lang="en-US" sz="1600" dirty="0"/>
                        <a:t>1000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~</a:t>
                      </a:r>
                      <a:r>
                        <a:rPr lang="en-US" sz="1600" dirty="0"/>
                        <a:t>200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~</a:t>
                      </a:r>
                      <a:r>
                        <a:rPr lang="en-US" sz="1600" dirty="0"/>
                        <a:t>100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Capacity,</a:t>
                      </a:r>
                      <a:r>
                        <a:rPr lang="en-US" sz="1600" baseline="0" dirty="0"/>
                        <a:t> pF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…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381000"/>
            <a:ext cx="677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Parameters of our MAPD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58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43000" y="3591580"/>
            <a:ext cx="4227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MAPD-3NM-2lot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F0D824-6AC7-44F1-90EF-92F6DCC2B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812" t="15421" r="12356" b="11152"/>
          <a:stretch/>
        </p:blipFill>
        <p:spPr>
          <a:xfrm>
            <a:off x="5867400" y="533400"/>
            <a:ext cx="2599670" cy="2664281"/>
          </a:xfrm>
          <a:prstGeom prst="ellipse">
            <a:avLst/>
          </a:prstGeom>
          <a:noFill/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C38536-C4FD-452F-9C98-22EC743AB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257" t="18146" r="7692" b="11538"/>
          <a:stretch/>
        </p:blipFill>
        <p:spPr>
          <a:xfrm>
            <a:off x="5867400" y="3733800"/>
            <a:ext cx="2743200" cy="265747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4112C5-0D98-4AD4-A53E-CD56DEF59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762000"/>
            <a:ext cx="4772025" cy="22383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0663EC-7ED9-4BBC-BCFF-9C7978E43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" y="4057650"/>
            <a:ext cx="4695825" cy="2190750"/>
          </a:xfrm>
          <a:prstGeom prst="rect">
            <a:avLst/>
          </a:prstGeom>
        </p:spPr>
      </p:pic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A6BD3011-187F-40A3-ADF2-65FF788CC7CE}"/>
              </a:ext>
            </a:extLst>
          </p:cNvPr>
          <p:cNvSpPr/>
          <p:nvPr/>
        </p:nvSpPr>
        <p:spPr>
          <a:xfrm rot="5400000">
            <a:off x="7391402" y="4181477"/>
            <a:ext cx="838198" cy="838198"/>
          </a:xfrm>
          <a:prstGeom prst="hexagon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F076FDD-9CB2-40C7-85AB-28543210C15F}"/>
              </a:ext>
            </a:extLst>
          </p:cNvPr>
          <p:cNvCxnSpPr>
            <a:cxnSpLocks/>
          </p:cNvCxnSpPr>
          <p:nvPr/>
        </p:nvCxnSpPr>
        <p:spPr>
          <a:xfrm flipV="1">
            <a:off x="6589914" y="4791075"/>
            <a:ext cx="0" cy="4572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FADEB9D-07D7-42D9-99B2-930590460DB9}"/>
              </a:ext>
            </a:extLst>
          </p:cNvPr>
          <p:cNvCxnSpPr>
            <a:cxnSpLocks/>
          </p:cNvCxnSpPr>
          <p:nvPr/>
        </p:nvCxnSpPr>
        <p:spPr>
          <a:xfrm flipH="1" flipV="1">
            <a:off x="6208914" y="5019673"/>
            <a:ext cx="381000" cy="22860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4CFFF67-F9C3-472F-9D66-B17659C45A95}"/>
              </a:ext>
            </a:extLst>
          </p:cNvPr>
          <p:cNvCxnSpPr>
            <a:cxnSpLocks/>
          </p:cNvCxnSpPr>
          <p:nvPr/>
        </p:nvCxnSpPr>
        <p:spPr>
          <a:xfrm>
            <a:off x="6589914" y="5248275"/>
            <a:ext cx="0" cy="3810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1CDBC97-98BD-4B46-859B-7217AEF07540}"/>
              </a:ext>
            </a:extLst>
          </p:cNvPr>
          <p:cNvCxnSpPr>
            <a:cxnSpLocks/>
          </p:cNvCxnSpPr>
          <p:nvPr/>
        </p:nvCxnSpPr>
        <p:spPr>
          <a:xfrm flipV="1">
            <a:off x="6589914" y="5019673"/>
            <a:ext cx="381000" cy="22860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D9B1ECA9-DCBA-4A91-A064-1EA50689ACFE}"/>
              </a:ext>
            </a:extLst>
          </p:cNvPr>
          <p:cNvCxnSpPr>
            <a:cxnSpLocks/>
          </p:cNvCxnSpPr>
          <p:nvPr/>
        </p:nvCxnSpPr>
        <p:spPr>
          <a:xfrm flipH="1">
            <a:off x="6208914" y="5248275"/>
            <a:ext cx="381000" cy="1905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67955B09-A64F-4164-9D94-7ED498080F64}"/>
              </a:ext>
            </a:extLst>
          </p:cNvPr>
          <p:cNvCxnSpPr>
            <a:cxnSpLocks/>
          </p:cNvCxnSpPr>
          <p:nvPr/>
        </p:nvCxnSpPr>
        <p:spPr>
          <a:xfrm>
            <a:off x="6589914" y="5248275"/>
            <a:ext cx="381000" cy="1905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33F4164E-8CBD-48CB-8E60-292F19EF2A32}"/>
              </a:ext>
            </a:extLst>
          </p:cNvPr>
          <p:cNvCxnSpPr>
            <a:cxnSpLocks/>
          </p:cNvCxnSpPr>
          <p:nvPr/>
        </p:nvCxnSpPr>
        <p:spPr>
          <a:xfrm flipV="1">
            <a:off x="6400800" y="1466739"/>
            <a:ext cx="0" cy="4572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E64535CF-E4A1-481E-B5D2-1D9092BB1CB4}"/>
              </a:ext>
            </a:extLst>
          </p:cNvPr>
          <p:cNvCxnSpPr>
            <a:cxnSpLocks/>
          </p:cNvCxnSpPr>
          <p:nvPr/>
        </p:nvCxnSpPr>
        <p:spPr>
          <a:xfrm flipV="1">
            <a:off x="6400800" y="1524000"/>
            <a:ext cx="379614" cy="39993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8B068CD-268F-49B5-98E0-4513621AE81C}"/>
              </a:ext>
            </a:extLst>
          </p:cNvPr>
          <p:cNvSpPr/>
          <p:nvPr/>
        </p:nvSpPr>
        <p:spPr>
          <a:xfrm>
            <a:off x="7239000" y="1466739"/>
            <a:ext cx="838200" cy="83820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E1060AD-C838-48B1-A673-B24C986E48B2}"/>
              </a:ext>
            </a:extLst>
          </p:cNvPr>
          <p:cNvSpPr/>
          <p:nvPr/>
        </p:nvSpPr>
        <p:spPr>
          <a:xfrm>
            <a:off x="1189263" y="304800"/>
            <a:ext cx="4135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MAPD-3NK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331198D-7715-4EAA-A515-117CB5C23913}"/>
              </a:ext>
            </a:extLst>
          </p:cNvPr>
          <p:cNvCxnSpPr>
            <a:cxnSpLocks/>
          </p:cNvCxnSpPr>
          <p:nvPr/>
        </p:nvCxnSpPr>
        <p:spPr>
          <a:xfrm flipH="1">
            <a:off x="2833687" y="532013"/>
            <a:ext cx="4137227" cy="887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2473B0A7-E1A8-418E-8CC6-63BC3BCB3053}"/>
              </a:ext>
            </a:extLst>
          </p:cNvPr>
          <p:cNvCxnSpPr>
            <a:cxnSpLocks/>
          </p:cNvCxnSpPr>
          <p:nvPr/>
        </p:nvCxnSpPr>
        <p:spPr>
          <a:xfrm>
            <a:off x="2833687" y="1419225"/>
            <a:ext cx="3871913" cy="1704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445ADDB-26B7-457A-B3E3-4A587500C84F}"/>
              </a:ext>
            </a:extLst>
          </p:cNvPr>
          <p:cNvCxnSpPr>
            <a:cxnSpLocks/>
          </p:cNvCxnSpPr>
          <p:nvPr/>
        </p:nvCxnSpPr>
        <p:spPr>
          <a:xfrm flipV="1">
            <a:off x="2971800" y="3733800"/>
            <a:ext cx="3999114" cy="1057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8E49B27-7AF7-4A70-914D-148E238EB827}"/>
              </a:ext>
            </a:extLst>
          </p:cNvPr>
          <p:cNvCxnSpPr/>
          <p:nvPr/>
        </p:nvCxnSpPr>
        <p:spPr>
          <a:xfrm>
            <a:off x="2971800" y="4791075"/>
            <a:ext cx="3808614" cy="1533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99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mil\Pictures\PET-sch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191000"/>
            <a:ext cx="2807094" cy="2057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71600" y="391180"/>
            <a:ext cx="434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MAPD fields &amp; application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4246" y="685800"/>
            <a:ext cx="2426440" cy="15062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2473813" cy="12647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1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4267200"/>
            <a:ext cx="2209800" cy="1431420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0" name="Прямоугольник 2"/>
          <p:cNvSpPr>
            <a:spLocks noChangeArrowheads="1"/>
          </p:cNvSpPr>
          <p:nvPr/>
        </p:nvSpPr>
        <p:spPr bwMode="auto">
          <a:xfrm>
            <a:off x="304800" y="914400"/>
            <a:ext cx="7000892" cy="334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2713" indent="-1127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 err="1">
                <a:solidFill>
                  <a:schemeClr val="tx2"/>
                </a:solidFill>
              </a:rPr>
              <a:t>Dosimetry</a:t>
            </a:r>
            <a:r>
              <a:rPr lang="en-US" altLang="ru-RU" sz="2400" dirty="0">
                <a:solidFill>
                  <a:schemeClr val="tx2"/>
                </a:solidFill>
              </a:rPr>
              <a:t> and spectroscopy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Calorimeter</a:t>
            </a:r>
            <a:r>
              <a:rPr lang="ru-RU" alt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readout</a:t>
            </a:r>
            <a:r>
              <a:rPr lang="ru-RU" alt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in</a:t>
            </a:r>
            <a:r>
              <a:rPr lang="ru-RU" alt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magnetic</a:t>
            </a:r>
            <a:r>
              <a:rPr lang="ru-RU" altLang="ru-RU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fields</a:t>
            </a:r>
            <a:endParaRPr lang="en-US" altLang="ru-RU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2400" dirty="0" err="1">
                <a:solidFill>
                  <a:schemeClr val="tx2"/>
                </a:solidFill>
              </a:rPr>
              <a:t>Medical</a:t>
            </a:r>
            <a:r>
              <a:rPr lang="ru-RU" altLang="ru-RU" sz="2400" dirty="0">
                <a:solidFill>
                  <a:schemeClr val="tx2"/>
                </a:solidFill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</a:rPr>
              <a:t>imaging</a:t>
            </a:r>
            <a:r>
              <a:rPr lang="ru-RU" altLang="ru-RU" sz="2400" dirty="0">
                <a:solidFill>
                  <a:schemeClr val="tx2"/>
                </a:solidFill>
              </a:rPr>
              <a:t> (PET</a:t>
            </a:r>
            <a:r>
              <a:rPr lang="en-US" altLang="ru-RU" sz="2400" dirty="0">
                <a:solidFill>
                  <a:schemeClr val="tx2"/>
                </a:solidFill>
              </a:rPr>
              <a:t>…</a:t>
            </a:r>
            <a:r>
              <a:rPr lang="ru-RU" altLang="ru-RU" sz="2400" dirty="0">
                <a:solidFill>
                  <a:schemeClr val="tx2"/>
                </a:solidFill>
              </a:rPr>
              <a:t>)</a:t>
            </a:r>
            <a:endParaRPr lang="en-US" altLang="ru-RU" sz="24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2400" dirty="0">
                <a:solidFill>
                  <a:schemeClr val="tx2"/>
                </a:solidFill>
                <a:latin typeface="+mn-lt"/>
              </a:rPr>
              <a:t>Space </a:t>
            </a:r>
            <a:r>
              <a:rPr lang="ru-RU" altLang="ru-RU" sz="2400" dirty="0" err="1">
                <a:solidFill>
                  <a:schemeClr val="tx2"/>
                </a:solidFill>
                <a:latin typeface="+mn-lt"/>
              </a:rPr>
              <a:t>applications</a:t>
            </a:r>
            <a:endParaRPr lang="en-US" altLang="ru-RU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ru-RU" sz="2400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chemeClr val="tx2"/>
                </a:solidFill>
                <a:latin typeface="+mn-lt"/>
              </a:rPr>
              <a:t>Laser Imaging, Detection and Ranging systems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9" descr="https://www.bnl.gov/today/body_pics/2014/05/atlas-detector-h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362200"/>
            <a:ext cx="2503130" cy="1676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l="3344"/>
          <a:stretch>
            <a:fillRect/>
          </a:stretch>
        </p:blipFill>
        <p:spPr bwMode="auto">
          <a:xfrm>
            <a:off x="4038600" y="5195910"/>
            <a:ext cx="2202346" cy="16620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C957606-C48E-473C-9179-DA889C04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43100"/>
            <a:ext cx="88392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228600"/>
            <a:ext cx="547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NICA project. MPD detector.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1384433"/>
            <a:ext cx="3886200" cy="234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03470" y="6400800"/>
            <a:ext cx="3537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https://nica.jinr.ru/ru/projects/mpd.php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163" y="990600"/>
            <a:ext cx="503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Calorimeter (ECAL) in the COMPASS project (CERN)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9133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GGhH3cKumpXkycGb1KGjqIxqId-acPQ4uc5AQVqO3ImTQ6i9Zl-v32QH7yzkQTTnbslEvb3ORKwqVgLEyTtv8qJgZH-VUesBvood88mazNFomw9CQiaR5Sz9oke4XwBDx5j-klK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/>
          <a:stretch/>
        </p:blipFill>
        <p:spPr bwMode="auto">
          <a:xfrm>
            <a:off x="1828800" y="1447800"/>
            <a:ext cx="338637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7079" y="76200"/>
            <a:ext cx="5244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Detector module SPECTRIG MAPD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09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 collaboration with the Institute of Experimental and Applied Physics, Prague, Czech Republic.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65970"/>
            <a:ext cx="1905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Dual channel module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Powered by 5V USB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Voltage converter up to +200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Amplifying block up to 30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ADC block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Availability of own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Does not require additional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Compact.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990" y="5638800"/>
            <a:ext cx="5675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https://doi.org/10.1016/j.nima.2020.164440</a:t>
            </a:r>
          </a:p>
          <a:p>
            <a:r>
              <a:rPr lang="en-US" dirty="0">
                <a:solidFill>
                  <a:srgbClr val="FF0000"/>
                </a:solidFill>
              </a:rPr>
              <a:t>https://doi.org/10.1088/1748-0221/16/07/P07020</a:t>
            </a:r>
          </a:p>
          <a:p>
            <a:r>
              <a:rPr lang="en-US" dirty="0">
                <a:solidFill>
                  <a:srgbClr val="FF0000"/>
                </a:solidFill>
              </a:rPr>
              <a:t>https://doi.org/10.1038/s41598-022-20006-z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b="3698"/>
          <a:stretch/>
        </p:blipFill>
        <p:spPr bwMode="auto">
          <a:xfrm>
            <a:off x="5277035" y="990600"/>
            <a:ext cx="3790765" cy="2608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9221" r="13781" b="6689"/>
          <a:stretch/>
        </p:blipFill>
        <p:spPr bwMode="auto">
          <a:xfrm>
            <a:off x="5413489" y="3657600"/>
            <a:ext cx="3273311" cy="2482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957638"/>
            <a:ext cx="12192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1" y="3253733"/>
            <a:ext cx="1219200" cy="7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619621"/>
            <a:ext cx="1219199" cy="7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993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657600" cy="294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4320" r="70866" b="18882"/>
          <a:stretch/>
        </p:blipFill>
        <p:spPr bwMode="auto">
          <a:xfrm>
            <a:off x="330108" y="702644"/>
            <a:ext cx="2172461" cy="21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Scintillation readout with MAPD array for gamma spectrometer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6388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19084" y="3352800"/>
            <a:ext cx="9394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</a:p>
          <a:p>
            <a:r>
              <a:rPr lang="en-US" dirty="0"/>
              <a:t>Co-57</a:t>
            </a:r>
          </a:p>
          <a:p>
            <a:r>
              <a:rPr lang="en-US" dirty="0"/>
              <a:t>Cs-137</a:t>
            </a:r>
          </a:p>
          <a:p>
            <a:r>
              <a:rPr lang="en-US" dirty="0"/>
              <a:t>Eu-152</a:t>
            </a:r>
          </a:p>
          <a:p>
            <a:r>
              <a:rPr lang="en-US" dirty="0"/>
              <a:t>Bi-207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1001" y="5892225"/>
            <a:ext cx="85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energy resolution was 9.25% (LYSO), 9.28% (YSO), and 14.33% (BGO) for 661.7 </a:t>
            </a:r>
            <a:r>
              <a:rPr lang="en-US" sz="1600" dirty="0" err="1"/>
              <a:t>keV</a:t>
            </a:r>
            <a:r>
              <a:rPr lang="en-US" sz="1600" dirty="0"/>
              <a:t> gamma-rays of Cs-137.</a:t>
            </a:r>
            <a:endParaRPr lang="ru-RU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10971"/>
            <a:ext cx="3770505" cy="28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461" y="6374847"/>
            <a:ext cx="4431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https://doi.org/10.1088/1748-0221/15/01/C01001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7070" y="614065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MAPD-3NK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162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lh5.googleusercontent.com/NqwhRsXXJ1D3nI6pBr55EQSgKPv5TVcDpHxfj16h52yegNyHVcf_oaQ-hv1PejH7lRV6t79HhVKW3_eYLVi8CwDqGItrIWxvzRgY1Dd4gxkVEl6x4My3jYihbcctnp02FuDCFmhf40nLxn0q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33" y="2895600"/>
            <a:ext cx="397726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5072" y="5238338"/>
            <a:ext cx="19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keV</a:t>
            </a:r>
            <a:r>
              <a:rPr lang="en-US" dirty="0"/>
              <a:t> – 4440 </a:t>
            </a:r>
            <a:r>
              <a:rPr lang="en-US" dirty="0" err="1"/>
              <a:t>keV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89577"/>
              </p:ext>
            </p:extLst>
          </p:nvPr>
        </p:nvGraphicFramePr>
        <p:xfrm>
          <a:off x="4610100" y="899137"/>
          <a:ext cx="384810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0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MAPD-3NM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LaBr</a:t>
                      </a:r>
                      <a:r>
                        <a:rPr lang="en-US" baseline="0" dirty="0"/>
                        <a:t>3</a:t>
                      </a:r>
                      <a:r>
                        <a:rPr lang="en-US" dirty="0"/>
                        <a:t>:Ce 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Density (g/sm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</a:t>
                      </a:r>
                      <a:r>
                        <a:rPr lang="en-US" sz="1200" kern="1200" dirty="0">
                          <a:effectLst/>
                        </a:rPr>
                        <a:t>5,2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5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Wavelehgth</a:t>
                      </a:r>
                      <a:r>
                        <a:rPr lang="en-US" sz="1200" dirty="0"/>
                        <a:t> (nm)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effectLst/>
                        </a:rPr>
                        <a:t>380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Light output (Photons/MeV)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effectLst/>
                        </a:rPr>
                        <a:t>68000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3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Decay</a:t>
                      </a:r>
                      <a:r>
                        <a:rPr lang="en-US" sz="1200" baseline="0" dirty="0"/>
                        <a:t> time (ns)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3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Size (mm)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15×15×15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image8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2000" y="2895600"/>
            <a:ext cx="3869231" cy="3048000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990601" y="68139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Gamma-ray spectroscopy with MAPD array in the readout of LaBr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:Ce scintillator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9928" y="6477000"/>
            <a:ext cx="4428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https://doi.org/10.1088/1748-0221/16/07/P07020</a:t>
            </a:r>
            <a:endParaRPr lang="ru-RU" sz="1600" dirty="0">
              <a:solidFill>
                <a:srgbClr val="FF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29501" y="787101"/>
            <a:ext cx="2051899" cy="2260899"/>
            <a:chOff x="1605701" y="831372"/>
            <a:chExt cx="2051899" cy="2260899"/>
          </a:xfrm>
        </p:grpSpPr>
        <p:pic>
          <p:nvPicPr>
            <p:cNvPr id="1026" name="Picture 2" descr="C:\Users\PC-R\Desktop\Новый точечный рисунок.bmp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3" t="8655" r="13589" b="5792"/>
            <a:stretch/>
          </p:blipFill>
          <p:spPr bwMode="auto">
            <a:xfrm>
              <a:off x="1605701" y="1066800"/>
              <a:ext cx="2051899" cy="20254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5" t="17823" r="74072" b="68674"/>
            <a:stretch/>
          </p:blipFill>
          <p:spPr bwMode="auto">
            <a:xfrm>
              <a:off x="1752600" y="831372"/>
              <a:ext cx="1696432" cy="38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77352" y="6107668"/>
            <a:ext cx="784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obtained energy resolution for the 662 </a:t>
            </a:r>
            <a:r>
              <a:rPr lang="en-US" dirty="0" err="1"/>
              <a:t>keV</a:t>
            </a:r>
            <a:r>
              <a:rPr lang="en-US" dirty="0"/>
              <a:t> gamma-</a:t>
            </a:r>
            <a:r>
              <a:rPr lang="en-US" dirty="0" err="1"/>
              <a:t>rayswas</a:t>
            </a:r>
            <a:r>
              <a:rPr lang="ru-RU" dirty="0"/>
              <a:t> </a:t>
            </a:r>
            <a:r>
              <a:rPr lang="en-US" dirty="0"/>
              <a:t>equal to 4%.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29586" y="5091499"/>
            <a:ext cx="1303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Energy calibration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5284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81885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Outline</a:t>
            </a:r>
            <a:endParaRPr lang="ru-RU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057400"/>
            <a:ext cx="65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Brief development history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Basic designs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Operating parameters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Application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0587"/>
            <a:ext cx="856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 position sensitive alpha particle detector based on a LYSO crystal and a MAPD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9" descr="alpha_dete_3d.PDF - Adobe Acrobat Reader DC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6884" r="29166" b="13016"/>
          <a:stretch>
            <a:fillRect/>
          </a:stretch>
        </p:blipFill>
        <p:spPr bwMode="auto">
          <a:xfrm>
            <a:off x="533400" y="990600"/>
            <a:ext cx="2412685" cy="20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4785" y="896470"/>
            <a:ext cx="1361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LYSO (6*6*2 mm3)</a:t>
            </a:r>
            <a:endParaRPr lang="ru-RU" sz="12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074787" y="1173469"/>
            <a:ext cx="340460" cy="256401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3068" y="2667000"/>
            <a:ext cx="670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MAPD’s</a:t>
            </a:r>
            <a:endParaRPr lang="ru-RU" sz="1200" dirty="0"/>
          </a:p>
        </p:txBody>
      </p:sp>
      <p:cxnSp>
        <p:nvCxnSpPr>
          <p:cNvPr id="12" name="Прямая со стрелкой 11"/>
          <p:cNvCxnSpPr>
            <a:stCxn id="8" idx="1"/>
          </p:cNvCxnSpPr>
          <p:nvPr/>
        </p:nvCxnSpPr>
        <p:spPr>
          <a:xfrm flipH="1">
            <a:off x="1905000" y="2805500"/>
            <a:ext cx="688068" cy="139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1"/>
          </p:cNvCxnSpPr>
          <p:nvPr/>
        </p:nvCxnSpPr>
        <p:spPr>
          <a:xfrm flipH="1" flipV="1">
            <a:off x="2529042" y="2485104"/>
            <a:ext cx="64026" cy="320396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8422"/>
            <a:ext cx="2055260" cy="166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5715000" y="1295400"/>
                <a:ext cx="3276599" cy="481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/>
                        </a:rPr>
                        <m:t>𝑋</m:t>
                      </m:r>
                      <m:r>
                        <a:rPr lang="en-US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295400"/>
                <a:ext cx="3276599" cy="48179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5715000" y="2163503"/>
                <a:ext cx="3276599" cy="481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/>
                        </a:rPr>
                        <m:t>𝑌</m:t>
                      </m:r>
                      <m:r>
                        <a:rPr lang="en-US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𝑀𝐴𝑃𝐷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</a:rPr>
                                <m:t>𝑀𝐴𝑃𝐷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163503"/>
                <a:ext cx="3276599" cy="48179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71534"/>
            <a:ext cx="5810235" cy="332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30577" y="6463680"/>
            <a:ext cx="5004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http://isinn.jinr.ru/proceedings/isinn-24/pdf/ahmadov.pdf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34938" y="3200400"/>
            <a:ext cx="183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Am-241 (5.5 MeV)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078929" y="5774323"/>
            <a:ext cx="254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Spatial resolution was 2mm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5"/>
          <a:stretch/>
        </p:blipFill>
        <p:spPr bwMode="auto">
          <a:xfrm>
            <a:off x="5868471" y="3481388"/>
            <a:ext cx="3123127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9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5943600"/>
            <a:ext cx="838199" cy="504967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2018</a:t>
            </a:r>
          </a:p>
        </p:txBody>
      </p:sp>
      <p:pic>
        <p:nvPicPr>
          <p:cNvPr id="11" name="Picture 2" descr="C:\Users\Ramil\Documents\Мои принятые файлы\P70408-180548.jpg">
            <a:extLst>
              <a:ext uri="{FF2B5EF4-FFF2-40B4-BE49-F238E27FC236}">
                <a16:creationId xmlns:a16="http://schemas.microsoft.com/office/drawing/2014/main" id="{68126A83-B7A3-4A94-91A5-0119BBE4C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20958" r="28316" b="17203"/>
          <a:stretch/>
        </p:blipFill>
        <p:spPr bwMode="auto">
          <a:xfrm>
            <a:off x="1219200" y="-1"/>
            <a:ext cx="6858000" cy="6845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6222" y="1828800"/>
            <a:ext cx="45851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Thank you </a:t>
            </a:r>
          </a:p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for your </a:t>
            </a:r>
          </a:p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attention!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014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F627B32-DD6A-49EE-BFB7-F41494F3E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88400"/>
              </p:ext>
            </p:extLst>
          </p:nvPr>
        </p:nvGraphicFramePr>
        <p:xfrm>
          <a:off x="533400" y="457200"/>
          <a:ext cx="7848602" cy="5984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159">
                  <a:extLst>
                    <a:ext uri="{9D8B030D-6E8A-4147-A177-3AD203B41FA5}">
                      <a16:colId xmlns:a16="http://schemas.microsoft.com/office/drawing/2014/main" val="1402675704"/>
                    </a:ext>
                  </a:extLst>
                </a:gridCol>
                <a:gridCol w="755275">
                  <a:extLst>
                    <a:ext uri="{9D8B030D-6E8A-4147-A177-3AD203B41FA5}">
                      <a16:colId xmlns:a16="http://schemas.microsoft.com/office/drawing/2014/main" val="430238137"/>
                    </a:ext>
                  </a:extLst>
                </a:gridCol>
                <a:gridCol w="1020956">
                  <a:extLst>
                    <a:ext uri="{9D8B030D-6E8A-4147-A177-3AD203B41FA5}">
                      <a16:colId xmlns:a16="http://schemas.microsoft.com/office/drawing/2014/main" val="920860752"/>
                    </a:ext>
                  </a:extLst>
                </a:gridCol>
                <a:gridCol w="893337">
                  <a:extLst>
                    <a:ext uri="{9D8B030D-6E8A-4147-A177-3AD203B41FA5}">
                      <a16:colId xmlns:a16="http://schemas.microsoft.com/office/drawing/2014/main" val="2894070280"/>
                    </a:ext>
                  </a:extLst>
                </a:gridCol>
                <a:gridCol w="957146">
                  <a:extLst>
                    <a:ext uri="{9D8B030D-6E8A-4147-A177-3AD203B41FA5}">
                      <a16:colId xmlns:a16="http://schemas.microsoft.com/office/drawing/2014/main" val="1074021613"/>
                    </a:ext>
                  </a:extLst>
                </a:gridCol>
                <a:gridCol w="893337">
                  <a:extLst>
                    <a:ext uri="{9D8B030D-6E8A-4147-A177-3AD203B41FA5}">
                      <a16:colId xmlns:a16="http://schemas.microsoft.com/office/drawing/2014/main" val="4226600814"/>
                    </a:ext>
                  </a:extLst>
                </a:gridCol>
                <a:gridCol w="1276196">
                  <a:extLst>
                    <a:ext uri="{9D8B030D-6E8A-4147-A177-3AD203B41FA5}">
                      <a16:colId xmlns:a16="http://schemas.microsoft.com/office/drawing/2014/main" val="3697587319"/>
                    </a:ext>
                  </a:extLst>
                </a:gridCol>
                <a:gridCol w="1276196">
                  <a:extLst>
                    <a:ext uri="{9D8B030D-6E8A-4147-A177-3AD203B41FA5}">
                      <a16:colId xmlns:a16="http://schemas.microsoft.com/office/drawing/2014/main" val="1010558912"/>
                    </a:ext>
                  </a:extLst>
                </a:gridCol>
              </a:tblGrid>
              <a:tr h="7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MAPD-3NK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MAPD-3NM</a:t>
                      </a:r>
                      <a:r>
                        <a:rPr lang="ru-RU" sz="1200">
                          <a:effectLst/>
                          <a:latin typeface="+mn-lt"/>
                        </a:rPr>
                        <a:t>-1</a:t>
                      </a:r>
                      <a:r>
                        <a:rPr lang="en-US" sz="1200">
                          <a:effectLst/>
                          <a:latin typeface="+mn-lt"/>
                        </a:rPr>
                        <a:t>lot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MAPD-3NM-2lot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MPPC</a:t>
                      </a:r>
                      <a:endParaRPr lang="ru-RU" sz="12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S14160-3015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SenseL</a:t>
                      </a:r>
                      <a:endParaRPr lang="ru-RU" sz="12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J-30020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SenseL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C-3mm-20u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Ketek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PM3315-WB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234966"/>
                  </a:ext>
                </a:extLst>
              </a:tr>
              <a:tr h="740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Active area, mm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3,7×3,7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3,7×3,7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3,7×3,7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3x3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07 × 3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07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3x3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3x3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1033340"/>
                  </a:ext>
                </a:extLst>
              </a:tr>
              <a:tr h="479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Pixel diam, mkm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264250"/>
                  </a:ext>
                </a:extLst>
              </a:tr>
              <a:tr h="479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Number of pixels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133000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135000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66500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39984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14410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10998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4209129"/>
                  </a:ext>
                </a:extLst>
              </a:tr>
              <a:tr h="6741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Pixel density, pix/mm</a:t>
                      </a:r>
                      <a:r>
                        <a:rPr lang="en-US" sz="1200" baseline="30000"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10 000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10 000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5 000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4443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1529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1222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4311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3806008"/>
                  </a:ext>
                </a:extLst>
              </a:tr>
              <a:tr h="66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Breakdown voltage, V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~88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~71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~51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~38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~24,4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~24,4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~27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2464902"/>
                  </a:ext>
                </a:extLst>
              </a:tr>
              <a:tr h="428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Gain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>
                          <a:effectLst/>
                          <a:latin typeface="+mn-lt"/>
                        </a:rPr>
                        <a:t>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>
                          <a:effectLst/>
                          <a:latin typeface="+mn-lt"/>
                        </a:rPr>
                        <a:t>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5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5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193156"/>
                  </a:ext>
                </a:extLst>
              </a:tr>
              <a:tr h="428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PDE, %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27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33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32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38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9863135"/>
                  </a:ext>
                </a:extLst>
              </a:tr>
              <a:tr h="669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Dark current, nA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~</a:t>
                      </a:r>
                      <a:r>
                        <a:rPr lang="en-US" sz="1200">
                          <a:effectLst/>
                          <a:latin typeface="+mn-lt"/>
                        </a:rPr>
                        <a:t>1000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~</a:t>
                      </a:r>
                      <a:r>
                        <a:rPr lang="en-US" sz="1200">
                          <a:effectLst/>
                          <a:latin typeface="+mn-lt"/>
                        </a:rPr>
                        <a:t>200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~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100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~8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~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500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~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400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4991509"/>
                  </a:ext>
                </a:extLst>
              </a:tr>
              <a:tr h="479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Capacity, pF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190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230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160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530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1040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491" marR="77491" marT="38746" marB="387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770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537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01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Фотоэлектронный умножитель (ФЭУ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2" y="3733800"/>
            <a:ext cx="3896563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8800" y="152400"/>
            <a:ext cx="586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 counters – vacuum photomultiplier tubes (PMTs)</a:t>
            </a:r>
            <a:endParaRPr lang="ru-RU" sz="2800" b="1" dirty="0"/>
          </a:p>
        </p:txBody>
      </p:sp>
      <p:pic>
        <p:nvPicPr>
          <p:cNvPr id="2056" name="Picture 8" descr="https://hamamatsu.su/files/uploads/_edited/product-subcategory/b0059d43c2c79219c9933ed8f8d55de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r="14084"/>
          <a:stretch/>
        </p:blipFill>
        <p:spPr bwMode="auto">
          <a:xfrm>
            <a:off x="4495800" y="3737753"/>
            <a:ext cx="3663100" cy="2891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1546589"/>
            <a:ext cx="3581400" cy="1577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Main disadvantages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1. Sensitivity to magnetic fields.</a:t>
            </a:r>
          </a:p>
          <a:p>
            <a:pPr marL="342900" indent="-342900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2. High voltage (300-4000V)</a:t>
            </a:r>
          </a:p>
          <a:p>
            <a:pPr marL="342900" indent="-342900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3. Dimensions and mechanical fragility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CF62A83-8496-4B29-96C3-A55E075DAECE}"/>
              </a:ext>
            </a:extLst>
          </p:cNvPr>
          <p:cNvGrpSpPr/>
          <p:nvPr/>
        </p:nvGrpSpPr>
        <p:grpSpPr>
          <a:xfrm>
            <a:off x="381000" y="1160645"/>
            <a:ext cx="4622096" cy="2192155"/>
            <a:chOff x="381000" y="1160645"/>
            <a:chExt cx="4622096" cy="219215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81000" y="1160645"/>
              <a:ext cx="4572000" cy="2192155"/>
              <a:chOff x="381000" y="1160645"/>
              <a:chExt cx="4572000" cy="2192155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381000" y="1160645"/>
                <a:ext cx="4572000" cy="2192155"/>
                <a:chOff x="381000" y="1160645"/>
                <a:chExt cx="4572000" cy="2192155"/>
              </a:xfrm>
            </p:grpSpPr>
            <p:pic>
              <p:nvPicPr>
                <p:cNvPr id="2050" name="Picture 2" descr="https://habrastorage.org/webt/-2/9u/58/-29u585uo0ue-24rhprpkgrbhwk.jpe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hotocopy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2" t="35562" r="82894" b="14812"/>
                <a:stretch/>
              </p:blipFill>
              <p:spPr bwMode="auto">
                <a:xfrm>
                  <a:off x="381000" y="1739766"/>
                  <a:ext cx="912738" cy="16130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2" descr="https://habrastorage.org/webt/-2/9u/58/-29u585uo0ue-24rhprpkgrbhwk.jpe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hotocopy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68" t="17744" r="1071" b="14812"/>
                <a:stretch/>
              </p:blipFill>
              <p:spPr bwMode="auto">
                <a:xfrm>
                  <a:off x="1293738" y="1160645"/>
                  <a:ext cx="3659262" cy="21921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2" descr="https://habrastorage.org/webt/-2/9u/58/-29u585uo0ue-24rhprpkgrbhwk.jpe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biLevel thresh="2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260" t="67012" r="67051" b="17527"/>
                <a:stretch/>
              </p:blipFill>
              <p:spPr bwMode="auto">
                <a:xfrm>
                  <a:off x="445999" y="1371600"/>
                  <a:ext cx="672936" cy="5025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" name="Picture 2" descr="https://habrastorage.org/webt/-2/9u/58/-29u585uo0ue-24rhprpkgrbhwk.jpe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95" t="72677" r="71961" b="20014"/>
              <a:stretch/>
            </p:blipFill>
            <p:spPr bwMode="auto">
              <a:xfrm>
                <a:off x="990600" y="1219200"/>
                <a:ext cx="336468" cy="237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F791A-5D41-4B86-AABD-2ADD7A9A0704}"/>
                </a:ext>
              </a:extLst>
            </p:cNvPr>
            <p:cNvSpPr txBox="1"/>
            <p:nvPr/>
          </p:nvSpPr>
          <p:spPr>
            <a:xfrm>
              <a:off x="990600" y="1163268"/>
              <a:ext cx="990977" cy="2616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photocathode</a:t>
              </a:r>
              <a:endParaRPr lang="ru-RU" sz="11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D25143-3E2D-4439-9FD9-A4B82682D6AF}"/>
                </a:ext>
              </a:extLst>
            </p:cNvPr>
            <p:cNvSpPr txBox="1"/>
            <p:nvPr/>
          </p:nvSpPr>
          <p:spPr>
            <a:xfrm>
              <a:off x="435935" y="1474113"/>
              <a:ext cx="631904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photon </a:t>
              </a:r>
              <a:endParaRPr lang="ru-RU" sz="1100" dirty="0"/>
            </a:p>
            <a:p>
              <a:r>
                <a:rPr lang="en-US" sz="1100" dirty="0"/>
                <a:t>of light</a:t>
              </a:r>
              <a:endParaRPr lang="ru-RU" sz="11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C512FF-7781-4E90-BF7C-F3976276B58A}"/>
                </a:ext>
              </a:extLst>
            </p:cNvPr>
            <p:cNvSpPr txBox="1"/>
            <p:nvPr/>
          </p:nvSpPr>
          <p:spPr>
            <a:xfrm>
              <a:off x="2031673" y="1294073"/>
              <a:ext cx="715260" cy="2616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electrons</a:t>
              </a:r>
              <a:endParaRPr lang="ru-RU" sz="11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17086-8880-4861-A98A-198C913812EF}"/>
                </a:ext>
              </a:extLst>
            </p:cNvPr>
            <p:cNvSpPr txBox="1"/>
            <p:nvPr/>
          </p:nvSpPr>
          <p:spPr>
            <a:xfrm>
              <a:off x="3387801" y="1168178"/>
              <a:ext cx="543739" cy="2616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anode</a:t>
              </a:r>
              <a:endParaRPr lang="ru-RU" sz="11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E348D7-3B44-4226-82B6-54F75F35B804}"/>
                </a:ext>
              </a:extLst>
            </p:cNvPr>
            <p:cNvSpPr txBox="1"/>
            <p:nvPr/>
          </p:nvSpPr>
          <p:spPr>
            <a:xfrm>
              <a:off x="4200400" y="1308879"/>
              <a:ext cx="802696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electrical</a:t>
              </a:r>
              <a:endParaRPr lang="ru-RU" sz="1100" dirty="0"/>
            </a:p>
            <a:p>
              <a:r>
                <a:rPr lang="en-US" sz="1100" dirty="0"/>
                <a:t>contacts</a:t>
              </a:r>
              <a:endParaRPr lang="ru-RU" sz="11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5952B3-5AFC-4614-9D52-26AC2B2CD860}"/>
                </a:ext>
              </a:extLst>
            </p:cNvPr>
            <p:cNvSpPr txBox="1"/>
            <p:nvPr/>
          </p:nvSpPr>
          <p:spPr>
            <a:xfrm>
              <a:off x="2955886" y="3091190"/>
              <a:ext cx="1560042" cy="2616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photomultiplier housing</a:t>
              </a:r>
              <a:endParaRPr lang="ru-RU" sz="11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82F72-CD61-465A-9E9F-72037F1C8AEC}"/>
                </a:ext>
              </a:extLst>
            </p:cNvPr>
            <p:cNvSpPr txBox="1"/>
            <p:nvPr/>
          </p:nvSpPr>
          <p:spPr>
            <a:xfrm>
              <a:off x="2312505" y="2928726"/>
              <a:ext cx="614271" cy="2616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dynode</a:t>
              </a:r>
              <a:endParaRPr lang="ru-RU" sz="11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9F7697-37B2-4E1F-B834-30F55CC6A788}"/>
                </a:ext>
              </a:extLst>
            </p:cNvPr>
            <p:cNvSpPr txBox="1"/>
            <p:nvPr/>
          </p:nvSpPr>
          <p:spPr>
            <a:xfrm>
              <a:off x="1274013" y="2895600"/>
              <a:ext cx="1088187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focusing electrode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76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0" y="1148477"/>
            <a:ext cx="7543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The development of APDs with high gains and low noise has been hampered by the following problems:</a:t>
            </a:r>
            <a:endParaRPr lang="ru-RU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Various </a:t>
            </a:r>
            <a:r>
              <a:rPr lang="en-US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inhomogeneities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of a semiconductor crystal, leading to a local uncontrolled avalanche process and to failure of the device.</a:t>
            </a:r>
          </a:p>
          <a:p>
            <a:pPr marL="342900" lvl="0" indent="-342900" algn="just">
              <a:spcAft>
                <a:spcPts val="0"/>
              </a:spcAft>
            </a:pPr>
            <a:endParaRPr lang="ru-RU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High excess noise of the avalanche process at high multiplication factors.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</a:pPr>
            <a:endParaRPr lang="ru-RU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Therefore, it was necessary to develop other avalanche structures!</a:t>
            </a:r>
            <a:endParaRPr lang="ru-RU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773CEC-DB9A-45A4-900B-09C407861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54" y="3107520"/>
            <a:ext cx="6442846" cy="30646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3000" y="2286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main problems of traditional avalanche photodiodes (APDs)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56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r="48784"/>
          <a:stretch/>
        </p:blipFill>
        <p:spPr bwMode="auto">
          <a:xfrm>
            <a:off x="533400" y="1295400"/>
            <a:ext cx="4038600" cy="2819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9716" b="2374"/>
          <a:stretch/>
        </p:blipFill>
        <p:spPr bwMode="auto">
          <a:xfrm>
            <a:off x="4876800" y="1295400"/>
            <a:ext cx="3862190" cy="28160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5860" y="828020"/>
            <a:ext cx="154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MOS structure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849686"/>
            <a:ext cx="15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MRS structure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2837" y="228600"/>
            <a:ext cx="6495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Multilayer avalanche structures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343400"/>
            <a:ext cx="3733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Disadvantages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Injection and capture of hot charge carriers in the volume of oxide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Recovery time &gt;1ms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Pulse mode didn't help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2411" y="3852446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M≈ 30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994" y="3843143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M≈ 1000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343400"/>
            <a:ext cx="3938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Disadvantages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Spreading of an enhanced charge along the Si–</a:t>
            </a:r>
            <a:r>
              <a:rPr lang="en-US" dirty="0" err="1">
                <a:solidFill>
                  <a:srgbClr val="002060"/>
                </a:solidFill>
              </a:rPr>
              <a:t>SiC</a:t>
            </a:r>
            <a:r>
              <a:rPr lang="en-US" dirty="0">
                <a:solidFill>
                  <a:srgbClr val="002060"/>
                </a:solidFill>
              </a:rPr>
              <a:t> interface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As a consequence, the change in the multiplication factor over the entire sensitive area of the device.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61722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A. </a:t>
            </a:r>
            <a:r>
              <a:rPr lang="en-US" sz="1400" dirty="0" err="1">
                <a:solidFill>
                  <a:srgbClr val="FF0000"/>
                </a:solidFill>
              </a:rPr>
              <a:t>Gasanov</a:t>
            </a:r>
            <a:r>
              <a:rPr lang="en-US" sz="1400" dirty="0">
                <a:solidFill>
                  <a:srgbClr val="FF0000"/>
                </a:solidFill>
              </a:rPr>
              <a:t>, V. </a:t>
            </a:r>
            <a:r>
              <a:rPr lang="en-US" sz="1400" dirty="0" err="1">
                <a:solidFill>
                  <a:srgbClr val="FF0000"/>
                </a:solidFill>
              </a:rPr>
              <a:t>Golovin</a:t>
            </a:r>
            <a:r>
              <a:rPr lang="en-US" sz="1400" dirty="0">
                <a:solidFill>
                  <a:srgbClr val="FF0000"/>
                </a:solidFill>
              </a:rPr>
              <a:t>, Z. Sadygov and N. </a:t>
            </a:r>
            <a:r>
              <a:rPr lang="en-US" sz="1400" dirty="0" err="1">
                <a:solidFill>
                  <a:srgbClr val="FF0000"/>
                </a:solidFill>
              </a:rPr>
              <a:t>Yusipov</a:t>
            </a:r>
            <a:r>
              <a:rPr lang="en-US" sz="1400" dirty="0">
                <a:solidFill>
                  <a:srgbClr val="FF0000"/>
                </a:solidFill>
              </a:rPr>
              <a:t> “An avalanche detector on the basis of metal-resistive layer-semiconductor,” </a:t>
            </a:r>
            <a:r>
              <a:rPr lang="en-US" sz="1400" dirty="0" err="1">
                <a:solidFill>
                  <a:srgbClr val="FF0000"/>
                </a:solidFill>
              </a:rPr>
              <a:t>Sov</a:t>
            </a:r>
            <a:r>
              <a:rPr lang="en-US" sz="1400" dirty="0">
                <a:solidFill>
                  <a:srgbClr val="FF0000"/>
                </a:solidFill>
              </a:rPr>
              <a:t>. Tech. Phys. </a:t>
            </a:r>
            <a:r>
              <a:rPr lang="en-US" sz="1400" dirty="0" err="1">
                <a:solidFill>
                  <a:srgbClr val="FF0000"/>
                </a:solidFill>
              </a:rPr>
              <a:t>Lett</a:t>
            </a:r>
            <a:r>
              <a:rPr lang="en-US" sz="1400" dirty="0">
                <a:solidFill>
                  <a:srgbClr val="FF0000"/>
                </a:solidFill>
              </a:rPr>
              <a:t>. 14, 313 (1988). https://journals.ioffe.ru/articles/viewPDF/31222.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5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143000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One of the ways to prevent the spreading of mobile charges along the Si-</a:t>
            </a:r>
            <a:r>
              <a:rPr lang="en-US" dirty="0" err="1"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 interface is the formation of a matrix of individual p-n junctions on the semiconductor surface, which form independent multiplication channels. Tests of experimental samples of microchannel MRS photodetectors fabricated on a silicon substrate showed that the gain of the photodetector is 1000 times higher than the corresponding parameter of the base sample.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Alfa-Beta_26.03.19\SiPM history\Fig_History\3.5.Ris. test-MRS-n_pix-tif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95600"/>
            <a:ext cx="6605280" cy="25979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81000" y="5715000"/>
            <a:ext cx="8839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Gasanov</a:t>
            </a:r>
            <a:r>
              <a:rPr lang="en-US" dirty="0">
                <a:solidFill>
                  <a:srgbClr val="FF0000"/>
                </a:solidFill>
              </a:rPr>
              <a:t>, V. </a:t>
            </a:r>
            <a:r>
              <a:rPr lang="en-US" dirty="0" err="1">
                <a:solidFill>
                  <a:srgbClr val="FF0000"/>
                </a:solidFill>
              </a:rPr>
              <a:t>Golovin</a:t>
            </a:r>
            <a:r>
              <a:rPr lang="en-US" dirty="0">
                <a:solidFill>
                  <a:srgbClr val="FF0000"/>
                </a:solidFill>
              </a:rPr>
              <a:t>, Z. </a:t>
            </a:r>
            <a:r>
              <a:rPr lang="en-US" dirty="0" err="1">
                <a:solidFill>
                  <a:srgbClr val="FF0000"/>
                </a:solidFill>
              </a:rPr>
              <a:t>Sadygov</a:t>
            </a:r>
            <a:r>
              <a:rPr lang="en-US" dirty="0">
                <a:solidFill>
                  <a:srgbClr val="FF0000"/>
                </a:solidFill>
              </a:rPr>
              <a:t>, N. </a:t>
            </a:r>
            <a:r>
              <a:rPr lang="en-US" dirty="0" err="1">
                <a:solidFill>
                  <a:srgbClr val="FF0000"/>
                </a:solidFill>
              </a:rPr>
              <a:t>Yusipov</a:t>
            </a:r>
            <a:r>
              <a:rPr lang="en-US" dirty="0">
                <a:solidFill>
                  <a:srgbClr val="FF0000"/>
                </a:solidFill>
              </a:rPr>
              <a:t>. Russian patent No. 1702831, priority dated September 11, 1989</a:t>
            </a:r>
            <a:endParaRPr lang="ru-RU" dirty="0">
              <a:solidFill>
                <a:srgbClr val="FF0000"/>
              </a:solidFill>
            </a:endParaRPr>
          </a:p>
          <a:p>
            <a:pPr lvl="0">
              <a:tabLst>
                <a:tab pos="457200" algn="l"/>
              </a:tabLst>
            </a:pP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Gasanov</a:t>
            </a:r>
            <a:r>
              <a:rPr lang="en-US" dirty="0">
                <a:solidFill>
                  <a:srgbClr val="FF0000"/>
                </a:solidFill>
              </a:rPr>
              <a:t>, V. </a:t>
            </a:r>
            <a:r>
              <a:rPr lang="en-US" dirty="0" err="1">
                <a:solidFill>
                  <a:srgbClr val="FF0000"/>
                </a:solidFill>
              </a:rPr>
              <a:t>Golovin</a:t>
            </a:r>
            <a:r>
              <a:rPr lang="en-US" dirty="0">
                <a:solidFill>
                  <a:srgbClr val="FF0000"/>
                </a:solidFill>
              </a:rPr>
              <a:t>, Z. Sadygov and N. </a:t>
            </a:r>
            <a:r>
              <a:rPr lang="en-US" dirty="0" err="1">
                <a:solidFill>
                  <a:srgbClr val="FF0000"/>
                </a:solidFill>
              </a:rPr>
              <a:t>Yusipov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Letters JTP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1990, 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.6, в.1, 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.14-17.</a:t>
            </a:r>
            <a:endParaRPr lang="ru-RU" dirty="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400" y="391180"/>
            <a:ext cx="6050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Avalanche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microchannel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MRS structure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9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1751" y="1557278"/>
            <a:ext cx="6324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The presence of a layer of silicon carbide and a semitransparent metal layer on the surface of the active region of the photodetector significantly reduced its quantum efficiency in the visible spectral region.</a:t>
            </a:r>
            <a:endParaRPr lang="ru-RU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The avalanche region of the photodetector was located directly under the contact regions with a thickness of at least 1 </a:t>
            </a:r>
            <a:r>
              <a:rPr lang="en-US" dirty="0" err="1">
                <a:cs typeface="Arial" panose="020B0604020202020204" pitchFamily="34" charset="0"/>
              </a:rPr>
              <a:t>μm</a:t>
            </a:r>
            <a:r>
              <a:rPr lang="en-US" dirty="0">
                <a:cs typeface="Arial" panose="020B0604020202020204" pitchFamily="34" charset="0"/>
              </a:rPr>
              <a:t> and an impurity concentration of at least 10</a:t>
            </a:r>
            <a:r>
              <a:rPr lang="en-US" baseline="30000" dirty="0">
                <a:cs typeface="Arial" panose="020B0604020202020204" pitchFamily="34" charset="0"/>
              </a:rPr>
              <a:t>19</a:t>
            </a:r>
            <a:r>
              <a:rPr lang="en-US" dirty="0">
                <a:cs typeface="Arial" panose="020B0604020202020204" pitchFamily="34" charset="0"/>
              </a:rPr>
              <a:t> cm</a:t>
            </a:r>
            <a:r>
              <a:rPr lang="en-US" baseline="30000" dirty="0">
                <a:cs typeface="Arial" panose="020B0604020202020204" pitchFamily="34" charset="0"/>
              </a:rPr>
              <a:t>–3</a:t>
            </a:r>
            <a:r>
              <a:rPr lang="en-US" dirty="0">
                <a:cs typeface="Arial" panose="020B0604020202020204" pitchFamily="34" charset="0"/>
              </a:rPr>
              <a:t>; therefore, a significant part of the charge carriers created by light did not reach the avalanche region.</a:t>
            </a:r>
            <a:endParaRPr lang="ru-RU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457200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Disadvantages of the microchannel avalanche MRS photodetector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4687669"/>
            <a:ext cx="6483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new developments were required, as a result of which modern MAPDs (or silicon photomultipliers) appeared.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3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571" y="1370996"/>
            <a:ext cx="5021170" cy="25914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4744" y="4286071"/>
            <a:ext cx="7856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This is the first type of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MAPD with individual film resistors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, which has a high quantum efficiency in the visible region of the spectrum. In the scientific literature, MAPDs based on this design are often referred to as "Silicon Photomultipliers (</a:t>
            </a:r>
            <a:r>
              <a:rPr lang="en-US" dirty="0" err="1">
                <a:ea typeface="Calibri" panose="020F0502020204030204" pitchFamily="34" charset="0"/>
                <a:cs typeface="Arial" panose="020B0604020202020204" pitchFamily="34" charset="0"/>
              </a:rPr>
              <a:t>SiPM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)" or "Micro Pixel Photon Counters (MPPC)".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1420" y="5906869"/>
            <a:ext cx="810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Z. </a:t>
            </a:r>
            <a:r>
              <a:rPr lang="en-US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Sadygov. Russian patent No. 2102820, priority: 10/10/1996, published: 01/20/1998.</a:t>
            </a:r>
            <a:endParaRPr lang="ru-RU" dirty="0"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745" y="494111"/>
            <a:ext cx="7942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MAPD with individual micro-resistors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21" y="1524000"/>
            <a:ext cx="727379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Pixels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2248" t="65554" r="70171" b="7176"/>
          <a:stretch/>
        </p:blipFill>
        <p:spPr>
          <a:xfrm>
            <a:off x="5791200" y="1828800"/>
            <a:ext cx="2711116" cy="1752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1214" y="3657600"/>
            <a:ext cx="182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7B39E"/>
                </a:solidFill>
              </a:rPr>
              <a:t>Equivalent circuit</a:t>
            </a:r>
            <a:endParaRPr lang="ru-RU" b="1" dirty="0">
              <a:solidFill>
                <a:srgbClr val="37B39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2667000"/>
            <a:ext cx="1239442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        Out </a:t>
            </a:r>
            <a:r>
              <a:rPr lang="en-US" sz="1400" b="1" dirty="0" err="1"/>
              <a:t>siq</a:t>
            </a:r>
            <a:r>
              <a:rPr lang="en-US" sz="1400" b="1" dirty="0"/>
              <a:t>    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62451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" y="5699069"/>
            <a:ext cx="769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Z. Sadygov. Russian patent No. 2086047 dated 07/27/1997.</a:t>
            </a:r>
            <a:endParaRPr lang="ru-RU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N.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Anfimov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et al.,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Nucl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. Instr. and Meth. A 572 (2007) 413.</a:t>
            </a:r>
            <a:endParaRPr lang="ru-RU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2737" y="415299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MAPD with a surface drift channel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199" y="1600200"/>
            <a:ext cx="3657601" cy="24176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800" y="44196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This is the second type of MAPD, 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which is characterized by the fact that it uses the resistance of charge carriers drift from the region of pixels to individual drains connected to a common metal contact as an avalanche-quenching resistance.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95400"/>
            <a:ext cx="4694464" cy="27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47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6994</TotalTime>
  <Words>1529</Words>
  <Application>Microsoft Office PowerPoint</Application>
  <PresentationFormat>Экран (4:3)</PresentationFormat>
  <Paragraphs>312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Wingdings</vt:lpstr>
      <vt:lpstr>Тема Office</vt:lpstr>
      <vt:lpstr>INNOVATION AND DIGITAL DEVELOPMENT AGENCY, AZERBAIJAN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ЛФВЭ</dc:creator>
  <cp:lastModifiedBy>PC-R</cp:lastModifiedBy>
  <cp:revision>465</cp:revision>
  <dcterms:created xsi:type="dcterms:W3CDTF">2006-08-16T00:00:00Z</dcterms:created>
  <dcterms:modified xsi:type="dcterms:W3CDTF">2023-08-30T13:59:59Z</dcterms:modified>
</cp:coreProperties>
</file>