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09"/>
  </p:notesMasterIdLst>
  <p:handoutMasterIdLst>
    <p:handoutMasterId r:id="rId110"/>
  </p:handoutMasterIdLst>
  <p:sldIdLst>
    <p:sldId id="646" r:id="rId5"/>
    <p:sldId id="1350" r:id="rId6"/>
    <p:sldId id="1366" r:id="rId7"/>
    <p:sldId id="1349" r:id="rId8"/>
    <p:sldId id="723" r:id="rId9"/>
    <p:sldId id="1367" r:id="rId10"/>
    <p:sldId id="1393" r:id="rId11"/>
    <p:sldId id="857" r:id="rId12"/>
    <p:sldId id="1352" r:id="rId13"/>
    <p:sldId id="1394" r:id="rId14"/>
    <p:sldId id="1364" r:id="rId15"/>
    <p:sldId id="1293" r:id="rId16"/>
    <p:sldId id="615" r:id="rId17"/>
    <p:sldId id="1376" r:id="rId18"/>
    <p:sldId id="611" r:id="rId19"/>
    <p:sldId id="606" r:id="rId20"/>
    <p:sldId id="618" r:id="rId21"/>
    <p:sldId id="569" r:id="rId22"/>
    <p:sldId id="547" r:id="rId23"/>
    <p:sldId id="716" r:id="rId24"/>
    <p:sldId id="1377" r:id="rId25"/>
    <p:sldId id="706" r:id="rId26"/>
    <p:sldId id="717" r:id="rId27"/>
    <p:sldId id="330" r:id="rId28"/>
    <p:sldId id="449" r:id="rId29"/>
    <p:sldId id="624" r:id="rId30"/>
    <p:sldId id="448" r:id="rId31"/>
    <p:sldId id="1204" r:id="rId32"/>
    <p:sldId id="633" r:id="rId33"/>
    <p:sldId id="635" r:id="rId34"/>
    <p:sldId id="1381" r:id="rId35"/>
    <p:sldId id="1382" r:id="rId36"/>
    <p:sldId id="1374" r:id="rId37"/>
    <p:sldId id="592" r:id="rId38"/>
    <p:sldId id="697" r:id="rId39"/>
    <p:sldId id="1379" r:id="rId40"/>
    <p:sldId id="714" r:id="rId41"/>
    <p:sldId id="663" r:id="rId42"/>
    <p:sldId id="476" r:id="rId43"/>
    <p:sldId id="1385" r:id="rId44"/>
    <p:sldId id="597" r:id="rId45"/>
    <p:sldId id="740" r:id="rId46"/>
    <p:sldId id="1360" r:id="rId47"/>
    <p:sldId id="1359" r:id="rId48"/>
    <p:sldId id="1387" r:id="rId49"/>
    <p:sldId id="693" r:id="rId50"/>
    <p:sldId id="704" r:id="rId51"/>
    <p:sldId id="696" r:id="rId52"/>
    <p:sldId id="1361" r:id="rId53"/>
    <p:sldId id="743" r:id="rId54"/>
    <p:sldId id="751" r:id="rId55"/>
    <p:sldId id="568" r:id="rId56"/>
    <p:sldId id="561" r:id="rId57"/>
    <p:sldId id="1357" r:id="rId58"/>
    <p:sldId id="1358" r:id="rId59"/>
    <p:sldId id="1396" r:id="rId60"/>
    <p:sldId id="1372" r:id="rId61"/>
    <p:sldId id="655" r:id="rId62"/>
    <p:sldId id="1386" r:id="rId63"/>
    <p:sldId id="728" r:id="rId64"/>
    <p:sldId id="1397" r:id="rId65"/>
    <p:sldId id="1389" r:id="rId66"/>
    <p:sldId id="906" r:id="rId67"/>
    <p:sldId id="885" r:id="rId68"/>
    <p:sldId id="730" r:id="rId69"/>
    <p:sldId id="1391" r:id="rId70"/>
    <p:sldId id="1392" r:id="rId71"/>
    <p:sldId id="742" r:id="rId72"/>
    <p:sldId id="1362" r:id="rId73"/>
    <p:sldId id="1363" r:id="rId74"/>
    <p:sldId id="744" r:id="rId75"/>
    <p:sldId id="745" r:id="rId76"/>
    <p:sldId id="882" r:id="rId77"/>
    <p:sldId id="881" r:id="rId78"/>
    <p:sldId id="860" r:id="rId79"/>
    <p:sldId id="862" r:id="rId80"/>
    <p:sldId id="739" r:id="rId81"/>
    <p:sldId id="1355" r:id="rId82"/>
    <p:sldId id="861" r:id="rId83"/>
    <p:sldId id="879" r:id="rId84"/>
    <p:sldId id="878" r:id="rId85"/>
    <p:sldId id="904" r:id="rId86"/>
    <p:sldId id="1399" r:id="rId87"/>
    <p:sldId id="896" r:id="rId88"/>
    <p:sldId id="686" r:id="rId89"/>
    <p:sldId id="824" r:id="rId90"/>
    <p:sldId id="813" r:id="rId91"/>
    <p:sldId id="780" r:id="rId92"/>
    <p:sldId id="779" r:id="rId93"/>
    <p:sldId id="757" r:id="rId94"/>
    <p:sldId id="811" r:id="rId95"/>
    <p:sldId id="760" r:id="rId96"/>
    <p:sldId id="758" r:id="rId97"/>
    <p:sldId id="788" r:id="rId98"/>
    <p:sldId id="759" r:id="rId99"/>
    <p:sldId id="787" r:id="rId100"/>
    <p:sldId id="832" r:id="rId101"/>
    <p:sldId id="669" r:id="rId102"/>
    <p:sldId id="668" r:id="rId103"/>
    <p:sldId id="670" r:id="rId104"/>
    <p:sldId id="671" r:id="rId105"/>
    <p:sldId id="873" r:id="rId106"/>
    <p:sldId id="880" r:id="rId107"/>
    <p:sldId id="705" r:id="rId10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95755" autoAdjust="0"/>
  </p:normalViewPr>
  <p:slideViewPr>
    <p:cSldViewPr snapToGrid="0">
      <p:cViewPr varScale="1">
        <p:scale>
          <a:sx n="105" d="100"/>
          <a:sy n="105" d="100"/>
        </p:scale>
        <p:origin x="696" y="18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15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434"/>
    </p:cViewPr>
  </p:sorterViewPr>
  <p:notesViewPr>
    <p:cSldViewPr snapToGrid="0">
      <p:cViewPr varScale="1">
        <p:scale>
          <a:sx n="71" d="100"/>
          <a:sy n="71" d="100"/>
        </p:scale>
        <p:origin x="2573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E68CFD3-7E09-4284-9CFD-F8567B30581E}" type="datetime1">
              <a:rPr lang="ru-RU" smtClean="0"/>
              <a:t>31.08.2023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689B8-04D7-4075-BEA1-7F546872758D}" type="datetime1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EF9EC-8318-4FF6-847E-A85BBD2B7E4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29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2800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8627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6286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9565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71685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104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104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3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254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892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92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94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24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96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16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91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8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13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213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494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621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D4CFF9-772E-44BB-ADB9-3D08D92B1DB7}" type="slidenum">
              <a:rPr lang="ru-RU" altLang="ru-RU" sz="1400" smtClean="0"/>
              <a:pPr>
                <a:spcBef>
                  <a:spcPct val="0"/>
                </a:spcBef>
              </a:pPr>
              <a:t>23</a:t>
            </a:fld>
            <a:endParaRPr lang="ru-RU" altLang="ru-RU" sz="140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5781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83FB44E1-140A-4779-989F-928311E00138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64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56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89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876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312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RDMS CMS Collaboration Conference, Minsk, November 29, 2004 </a:t>
            </a: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8815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385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63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57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291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65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93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D4CFF9-772E-44BB-ADB9-3D08D92B1DB7}" type="slidenum">
              <a:rPr lang="ru-RU" altLang="ru-RU" sz="1400" smtClean="0"/>
              <a:pPr>
                <a:spcBef>
                  <a:spcPct val="0"/>
                </a:spcBef>
              </a:pPr>
              <a:t>34</a:t>
            </a:fld>
            <a:endParaRPr lang="ru-RU" altLang="ru-RU" sz="140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5781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83FB44E1-140A-4779-989F-928311E00138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394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62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00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549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448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86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161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903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A5F9058-C17F-4D71-803B-F96C2C15B60B}" type="slidenum">
              <a:rPr lang="ru-RU" altLang="ru-RU" sz="1400" smtClean="0"/>
              <a:pPr>
                <a:spcBef>
                  <a:spcPct val="0"/>
                </a:spcBef>
              </a:pPr>
              <a:t>41</a:t>
            </a:fld>
            <a:endParaRPr lang="ru-RU" altLang="ru-RU" sz="140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4997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A982DD1A-D79C-4734-8D94-DFF509D702F1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55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93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24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857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45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098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228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743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54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49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0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605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429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30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327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9586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14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21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9476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4262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366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6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491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6018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024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62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4691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494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592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16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5131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67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833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0335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64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210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881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4277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9796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256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242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8608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7156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392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2044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319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21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1552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0411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53873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974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5875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85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85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1499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019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2225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31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63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572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628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2236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1640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3007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900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3210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3505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9359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3846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81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09599" y="6519965"/>
            <a:ext cx="8373036" cy="228600"/>
          </a:xfrm>
        </p:spPr>
        <p:txBody>
          <a:bodyPr rtlCol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 rtlCol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 rtlCol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304800" y="6454589"/>
            <a:ext cx="1141827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r>
              <a:rPr lang="en-US" dirty="0"/>
              <a:t>/40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7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r>
              <a:rPr lang="fi-FI" noProof="0"/>
              <a:t>M. Savina, JINR, Russia					LHCP2020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29.05.2020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r>
              <a:rPr lang="en-US" dirty="0"/>
              <a:t>/40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Savina@cern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emf"/><Relationship Id="rId3" Type="http://schemas.openxmlformats.org/officeDocument/2006/relationships/image" Target="../media/image303.emf"/><Relationship Id="rId7" Type="http://schemas.openxmlformats.org/officeDocument/2006/relationships/image" Target="../media/image307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emf"/><Relationship Id="rId5" Type="http://schemas.openxmlformats.org/officeDocument/2006/relationships/image" Target="../media/image305.emf"/><Relationship Id="rId4" Type="http://schemas.openxmlformats.org/officeDocument/2006/relationships/image" Target="../media/image304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0.png"/><Relationship Id="rId3" Type="http://schemas.openxmlformats.org/officeDocument/2006/relationships/hyperlink" Target="https://cds.cern.ch/record/2686290" TargetMode="External"/><Relationship Id="rId7" Type="http://schemas.openxmlformats.org/officeDocument/2006/relationships/image" Target="../media/image177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emf"/><Relationship Id="rId5" Type="http://schemas.openxmlformats.org/officeDocument/2006/relationships/image" Target="../media/image309.emf"/><Relationship Id="rId10" Type="http://schemas.openxmlformats.org/officeDocument/2006/relationships/image" Target="../media/image312.emf"/><Relationship Id="rId4" Type="http://schemas.openxmlformats.org/officeDocument/2006/relationships/image" Target="../media/image163.emf"/><Relationship Id="rId9" Type="http://schemas.openxmlformats.org/officeDocument/2006/relationships/image" Target="../media/image311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xiv.org/abs/1901.04040" TargetMode="External"/><Relationship Id="rId4" Type="http://schemas.openxmlformats.org/officeDocument/2006/relationships/image" Target="../media/image3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7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3.0361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hyperlink" Target="https://link.springer.com/article/10.1140/epjc/s10052-019-7593-7" TargetMode="External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141.png"/><Relationship Id="rId4" Type="http://schemas.openxmlformats.org/officeDocument/2006/relationships/image" Target="../media/image59.emf"/><Relationship Id="rId9" Type="http://schemas.openxmlformats.org/officeDocument/2006/relationships/hyperlink" Target="https://indico.cern.ch/event/856696/contributions/3742221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hyperlink" Target="https://cds.cern.ch/record/2711489?ln=en" TargetMode="External"/><Relationship Id="rId3" Type="http://schemas.openxmlformats.org/officeDocument/2006/relationships/image" Target="../media/image70.png"/><Relationship Id="rId7" Type="http://schemas.openxmlformats.org/officeDocument/2006/relationships/hyperlink" Target="https://link.springer.com/article/10.1007/JHEP04(2020)171" TargetMode="External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emf"/><Relationship Id="rId5" Type="http://schemas.openxmlformats.org/officeDocument/2006/relationships/image" Target="../media/image40.emf"/><Relationship Id="rId10" Type="http://schemas.openxmlformats.org/officeDocument/2006/relationships/image" Target="../media/image76.png"/><Relationship Id="rId4" Type="http://schemas.openxmlformats.org/officeDocument/2006/relationships/image" Target="../media/image63.emf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tlas.web.cern.ch/Atlas/GROUPS/PHYSICS/PUBNOTES/ATL-PHYS-PUB-2020-021/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hyperlink" Target="https://twiki.cern.ch/twiki/bin/view/CMSPublic/SummaryPlotsEXO13Te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3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10" Type="http://schemas.openxmlformats.org/officeDocument/2006/relationships/image" Target="../media/image99.png"/><Relationship Id="rId4" Type="http://schemas.openxmlformats.org/officeDocument/2006/relationships/image" Target="../media/image87.png"/><Relationship Id="rId9" Type="http://schemas.openxmlformats.org/officeDocument/2006/relationships/hyperlink" Target="https://link.springer.com/article/10.1007/JHEP05(2020)03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4.emf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1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5" Type="http://schemas.openxmlformats.org/officeDocument/2006/relationships/image" Target="../media/image179.png"/><Relationship Id="rId4" Type="http://schemas.openxmlformats.org/officeDocument/2006/relationships/hyperlink" Target="https://indico.cern.ch/event/856696/search?search-phrase=Fady+Bishar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79.png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11" Type="http://schemas.openxmlformats.org/officeDocument/2006/relationships/image" Target="../media/image102.emf"/><Relationship Id="rId5" Type="http://schemas.openxmlformats.org/officeDocument/2006/relationships/image" Target="../media/image96.emf"/><Relationship Id="rId10" Type="http://schemas.openxmlformats.org/officeDocument/2006/relationships/image" Target="../media/image101.emf"/><Relationship Id="rId4" Type="http://schemas.openxmlformats.org/officeDocument/2006/relationships/image" Target="../media/image801.png"/><Relationship Id="rId9" Type="http://schemas.openxmlformats.org/officeDocument/2006/relationships/image" Target="../media/image10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journals.aps.org/prd/abstract/10.1103/PhysRevD.90.075004" TargetMode="External"/><Relationship Id="rId4" Type="http://schemas.openxmlformats.org/officeDocument/2006/relationships/image" Target="../media/image10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6.emf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107.emf"/><Relationship Id="rId4" Type="http://schemas.openxmlformats.org/officeDocument/2006/relationships/hyperlink" Target="https://journals.aps.org/prd/abstract/10.1103/PhysRevD.90.075004" TargetMode="External"/><Relationship Id="rId9" Type="http://schemas.openxmlformats.org/officeDocument/2006/relationships/image" Target="../media/image11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112.emf"/><Relationship Id="rId7" Type="http://schemas.openxmlformats.org/officeDocument/2006/relationships/image" Target="../media/image27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0.png"/><Relationship Id="rId10" Type="http://schemas.openxmlformats.org/officeDocument/2006/relationships/image" Target="../media/image296.png"/><Relationship Id="rId4" Type="http://schemas.openxmlformats.org/officeDocument/2006/relationships/image" Target="../media/image113.emf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1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856696/search?search-phrase=adam+bailey" TargetMode="External"/><Relationship Id="rId5" Type="http://schemas.openxmlformats.org/officeDocument/2006/relationships/hyperlink" Target="https://indico.cern.ch/event/856696/search?search-phrase=renjie&amp;search-field=&amp;search-start_date=&amp;search-end_date=" TargetMode="External"/><Relationship Id="rId4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2.png"/><Relationship Id="rId7" Type="http://schemas.openxmlformats.org/officeDocument/2006/relationships/image" Target="../media/image12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emf"/><Relationship Id="rId5" Type="http://schemas.openxmlformats.org/officeDocument/2006/relationships/image" Target="../media/image127.emf"/><Relationship Id="rId10" Type="http://schemas.openxmlformats.org/officeDocument/2006/relationships/hyperlink" Target="https://indico.cern.ch/event/856696/contributions/3742221/" TargetMode="External"/><Relationship Id="rId4" Type="http://schemas.openxmlformats.org/officeDocument/2006/relationships/image" Target="../media/image126.emf"/><Relationship Id="rId9" Type="http://schemas.openxmlformats.org/officeDocument/2006/relationships/hyperlink" Target="https://link.springer.com/article/10.1140/epjc/s10052-019-6730-7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emf"/><Relationship Id="rId5" Type="http://schemas.openxmlformats.org/officeDocument/2006/relationships/hyperlink" Target="https://link.springer.com/article/10.1007/JHEP05(2019)142" TargetMode="External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19-6730-7" TargetMode="External"/><Relationship Id="rId13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134.emf"/><Relationship Id="rId12" Type="http://schemas.openxmlformats.org/officeDocument/2006/relationships/image" Target="../media/image11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emf"/><Relationship Id="rId11" Type="http://schemas.openxmlformats.org/officeDocument/2006/relationships/image" Target="../media/image480.png"/><Relationship Id="rId5" Type="http://schemas.openxmlformats.org/officeDocument/2006/relationships/image" Target="../media/image29.emf"/><Relationship Id="rId15" Type="http://schemas.openxmlformats.org/officeDocument/2006/relationships/hyperlink" Target="https://cds.cern.ch/record/2632344" TargetMode="External"/><Relationship Id="rId4" Type="http://schemas.openxmlformats.org/officeDocument/2006/relationships/image" Target="../media/image52.png"/><Relationship Id="rId14" Type="http://schemas.openxmlformats.org/officeDocument/2006/relationships/image" Target="../media/image135.emf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8" Type="http://schemas.openxmlformats.org/officeDocument/2006/relationships/image" Target="../media/image262.png"/><Relationship Id="rId3" Type="http://schemas.openxmlformats.org/officeDocument/2006/relationships/image" Target="../media/image136.emf"/><Relationship Id="rId7" Type="http://schemas.openxmlformats.org/officeDocument/2006/relationships/image" Target="../media/image139.jpg"/><Relationship Id="rId12" Type="http://schemas.openxmlformats.org/officeDocument/2006/relationships/image" Target="../media/image301.png"/><Relationship Id="rId17" Type="http://schemas.openxmlformats.org/officeDocument/2006/relationships/image" Target="../media/image25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5" Type="http://schemas.openxmlformats.org/officeDocument/2006/relationships/image" Target="../media/image330.png"/><Relationship Id="rId10" Type="http://schemas.openxmlformats.org/officeDocument/2006/relationships/image" Target="../media/image28.png"/><Relationship Id="rId4" Type="http://schemas.openxmlformats.org/officeDocument/2006/relationships/image" Target="../media/image67.png"/><Relationship Id="rId14" Type="http://schemas.openxmlformats.org/officeDocument/2006/relationships/image" Target="../media/image320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13" Type="http://schemas.openxmlformats.org/officeDocument/2006/relationships/image" Target="../media/image310.png"/><Relationship Id="rId18" Type="http://schemas.openxmlformats.org/officeDocument/2006/relationships/image" Target="../media/image262.png"/><Relationship Id="rId3" Type="http://schemas.openxmlformats.org/officeDocument/2006/relationships/image" Target="../media/image136.emf"/><Relationship Id="rId7" Type="http://schemas.openxmlformats.org/officeDocument/2006/relationships/image" Target="../media/image141.emf"/><Relationship Id="rId12" Type="http://schemas.openxmlformats.org/officeDocument/2006/relationships/image" Target="../media/image301.png"/><Relationship Id="rId17" Type="http://schemas.openxmlformats.org/officeDocument/2006/relationships/image" Target="../media/image25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5" Type="http://schemas.openxmlformats.org/officeDocument/2006/relationships/image" Target="../media/image330.png"/><Relationship Id="rId10" Type="http://schemas.openxmlformats.org/officeDocument/2006/relationships/image" Target="../media/image28.png"/><Relationship Id="rId4" Type="http://schemas.openxmlformats.org/officeDocument/2006/relationships/image" Target="../media/image67.png"/><Relationship Id="rId14" Type="http://schemas.openxmlformats.org/officeDocument/2006/relationships/image" Target="../media/image320.png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emf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67.png"/><Relationship Id="rId7" Type="http://schemas.openxmlformats.org/officeDocument/2006/relationships/image" Target="../media/image33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570.png"/><Relationship Id="rId9" Type="http://schemas.openxmlformats.org/officeDocument/2006/relationships/image" Target="../media/image1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emf"/><Relationship Id="rId5" Type="http://schemas.openxmlformats.org/officeDocument/2006/relationships/hyperlink" Target="https://arxiv.org/abs/1810.09420" TargetMode="External"/><Relationship Id="rId4" Type="http://schemas.openxmlformats.org/officeDocument/2006/relationships/image" Target="../media/image15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9420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image" Target="../media/image157.png"/><Relationship Id="rId7" Type="http://schemas.openxmlformats.org/officeDocument/2006/relationships/image" Target="../media/image120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0.png"/><Relationship Id="rId11" Type="http://schemas.openxmlformats.org/officeDocument/2006/relationships/image" Target="../media/image162.emf"/><Relationship Id="rId5" Type="http://schemas.openxmlformats.org/officeDocument/2006/relationships/image" Target="../media/image1180.png"/><Relationship Id="rId10" Type="http://schemas.openxmlformats.org/officeDocument/2006/relationships/image" Target="../media/image161.emf"/><Relationship Id="rId4" Type="http://schemas.openxmlformats.org/officeDocument/2006/relationships/image" Target="../media/image158.emf"/><Relationship Id="rId9" Type="http://schemas.openxmlformats.org/officeDocument/2006/relationships/image" Target="../media/image16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67.png"/><Relationship Id="rId7" Type="http://schemas.openxmlformats.org/officeDocument/2006/relationships/image" Target="../media/image16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68.png"/><Relationship Id="rId5" Type="http://schemas.openxmlformats.org/officeDocument/2006/relationships/image" Target="../media/image470.png"/><Relationship Id="rId10" Type="http://schemas.openxmlformats.org/officeDocument/2006/relationships/image" Target="../media/image166.png"/><Relationship Id="rId4" Type="http://schemas.openxmlformats.org/officeDocument/2006/relationships/image" Target="../media/image46.png"/><Relationship Id="rId9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PhysicsResultsHI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hyperlink" Target="https://twiki.cern.ch/twiki/bin/view/AtlasPublic/HiggsPublicResults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71.emf"/><Relationship Id="rId7" Type="http://schemas.openxmlformats.org/officeDocument/2006/relationships/hyperlink" Target="https://www.sciencedirect.com/science/article/pii/S0370269319308251?via%3Dihub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ki.cern.ch/twiki/bin/view/CMSPublic/SummaryResultsHIG" TargetMode="External"/><Relationship Id="rId11" Type="http://schemas.openxmlformats.org/officeDocument/2006/relationships/hyperlink" Target="https://journals.aps.org/prl/abstract/10.1103/PhysRevLett.122.121803" TargetMode="External"/><Relationship Id="rId5" Type="http://schemas.openxmlformats.org/officeDocument/2006/relationships/image" Target="../media/image173.png"/><Relationship Id="rId10" Type="http://schemas.openxmlformats.org/officeDocument/2006/relationships/image" Target="../media/image1370.png"/><Relationship Id="rId4" Type="http://schemas.openxmlformats.org/officeDocument/2006/relationships/image" Target="../media/image172.emf"/><Relationship Id="rId9" Type="http://schemas.openxmlformats.org/officeDocument/2006/relationships/hyperlink" Target="https://link.springer.com/article/10.1007/JHEP03(2020)034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emf"/><Relationship Id="rId3" Type="http://schemas.openxmlformats.org/officeDocument/2006/relationships/image" Target="../media/image1270.png"/><Relationship Id="rId7" Type="http://schemas.openxmlformats.org/officeDocument/2006/relationships/hyperlink" Target="https://www.sciencedirect.com/science/article/pii/S0370269319308251?via%3Dihub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1.png"/><Relationship Id="rId10" Type="http://schemas.openxmlformats.org/officeDocument/2006/relationships/hyperlink" Target="https://indico.cern.ch/event/856696/search?search-phrase=ke+li" TargetMode="External"/><Relationship Id="rId4" Type="http://schemas.openxmlformats.org/officeDocument/2006/relationships/image" Target="../media/image174.emf"/><Relationship Id="rId9" Type="http://schemas.openxmlformats.org/officeDocument/2006/relationships/image" Target="../media/image3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emf"/><Relationship Id="rId5" Type="http://schemas.openxmlformats.org/officeDocument/2006/relationships/image" Target="../media/image177.emf"/><Relationship Id="rId4" Type="http://schemas.openxmlformats.org/officeDocument/2006/relationships/image" Target="../media/image176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67.png"/><Relationship Id="rId7" Type="http://schemas.openxmlformats.org/officeDocument/2006/relationships/image" Target="../media/image18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emf"/><Relationship Id="rId5" Type="http://schemas.openxmlformats.org/officeDocument/2006/relationships/image" Target="../media/image180.emf"/><Relationship Id="rId4" Type="http://schemas.openxmlformats.org/officeDocument/2006/relationships/image" Target="../media/image17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18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7" Type="http://schemas.openxmlformats.org/officeDocument/2006/relationships/image" Target="../media/image190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emf"/><Relationship Id="rId11" Type="http://schemas.openxmlformats.org/officeDocument/2006/relationships/image" Target="../media/image380.png"/><Relationship Id="rId5" Type="http://schemas.openxmlformats.org/officeDocument/2006/relationships/image" Target="../media/image28.emf"/><Relationship Id="rId10" Type="http://schemas.openxmlformats.org/officeDocument/2006/relationships/image" Target="../media/image27.emf"/><Relationship Id="rId4" Type="http://schemas.openxmlformats.org/officeDocument/2006/relationships/image" Target="../media/image188.emf"/><Relationship Id="rId9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emf"/><Relationship Id="rId3" Type="http://schemas.openxmlformats.org/officeDocument/2006/relationships/image" Target="../media/image191.png"/><Relationship Id="rId7" Type="http://schemas.openxmlformats.org/officeDocument/2006/relationships/hyperlink" Target="https://link.springer.com/article/10.1007/JHEP05(2019)041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emf"/><Relationship Id="rId11" Type="http://schemas.openxmlformats.org/officeDocument/2006/relationships/image" Target="../media/image196.emf"/><Relationship Id="rId5" Type="http://schemas.openxmlformats.org/officeDocument/2006/relationships/image" Target="../media/image186.emf"/><Relationship Id="rId10" Type="http://schemas.openxmlformats.org/officeDocument/2006/relationships/image" Target="../media/image195.emf"/><Relationship Id="rId4" Type="http://schemas.openxmlformats.org/officeDocument/2006/relationships/image" Target="../media/image192.png"/><Relationship Id="rId9" Type="http://schemas.openxmlformats.org/officeDocument/2006/relationships/image" Target="../media/image2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905.00892" TargetMode="External"/><Relationship Id="rId5" Type="http://schemas.openxmlformats.org/officeDocument/2006/relationships/image" Target="../media/image199.emf"/><Relationship Id="rId4" Type="http://schemas.openxmlformats.org/officeDocument/2006/relationships/image" Target="../media/image19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emf"/><Relationship Id="rId5" Type="http://schemas.openxmlformats.org/officeDocument/2006/relationships/image" Target="../media/image203.emf"/><Relationship Id="rId4" Type="http://schemas.openxmlformats.org/officeDocument/2006/relationships/image" Target="../media/image20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3.emf"/><Relationship Id="rId4" Type="http://schemas.openxmlformats.org/officeDocument/2006/relationships/image" Target="../media/image20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emf"/><Relationship Id="rId5" Type="http://schemas.openxmlformats.org/officeDocument/2006/relationships/image" Target="../media/image23.png"/><Relationship Id="rId4" Type="http://schemas.openxmlformats.org/officeDocument/2006/relationships/image" Target="../media/image2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7" Type="http://schemas.openxmlformats.org/officeDocument/2006/relationships/image" Target="../media/image85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emf"/><Relationship Id="rId5" Type="http://schemas.openxmlformats.org/officeDocument/2006/relationships/image" Target="../media/image210.emf"/><Relationship Id="rId4" Type="http://schemas.openxmlformats.org/officeDocument/2006/relationships/image" Target="../media/image20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emf"/><Relationship Id="rId5" Type="http://schemas.openxmlformats.org/officeDocument/2006/relationships/image" Target="../media/image217.emf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7" Type="http://schemas.openxmlformats.org/officeDocument/2006/relationships/image" Target="../media/image222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emf"/><Relationship Id="rId5" Type="http://schemas.openxmlformats.org/officeDocument/2006/relationships/image" Target="../media/image220.emf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26.emf"/><Relationship Id="rId4" Type="http://schemas.openxmlformats.org/officeDocument/2006/relationships/image" Target="../media/image22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emf"/><Relationship Id="rId5" Type="http://schemas.openxmlformats.org/officeDocument/2006/relationships/image" Target="../media/image229.emf"/><Relationship Id="rId4" Type="http://schemas.openxmlformats.org/officeDocument/2006/relationships/image" Target="../media/image228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emf"/><Relationship Id="rId5" Type="http://schemas.openxmlformats.org/officeDocument/2006/relationships/image" Target="../media/image231.emf"/><Relationship Id="rId4" Type="http://schemas.openxmlformats.org/officeDocument/2006/relationships/image" Target="../media/image228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emf"/><Relationship Id="rId3" Type="http://schemas.openxmlformats.org/officeDocument/2006/relationships/image" Target="../media/image232.emf"/><Relationship Id="rId7" Type="http://schemas.openxmlformats.org/officeDocument/2006/relationships/image" Target="../media/image236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emf"/><Relationship Id="rId5" Type="http://schemas.openxmlformats.org/officeDocument/2006/relationships/image" Target="../media/image234.emf"/><Relationship Id="rId4" Type="http://schemas.openxmlformats.org/officeDocument/2006/relationships/image" Target="../media/image233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38.emf"/><Relationship Id="rId7" Type="http://schemas.openxmlformats.org/officeDocument/2006/relationships/image" Target="../media/image242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emf"/><Relationship Id="rId5" Type="http://schemas.openxmlformats.org/officeDocument/2006/relationships/image" Target="../media/image240.emf"/><Relationship Id="rId10" Type="http://schemas.openxmlformats.org/officeDocument/2006/relationships/image" Target="../media/image440.png"/><Relationship Id="rId4" Type="http://schemas.openxmlformats.org/officeDocument/2006/relationships/image" Target="../media/image239.emf"/><Relationship Id="rId9" Type="http://schemas.openxmlformats.org/officeDocument/2006/relationships/image" Target="../media/image24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244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7.emf"/><Relationship Id="rId4" Type="http://schemas.openxmlformats.org/officeDocument/2006/relationships/image" Target="../media/image24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7.00966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1903.03616" TargetMode="External"/><Relationship Id="rId5" Type="http://schemas.openxmlformats.org/officeDocument/2006/relationships/hyperlink" Target="https://arxiv.org/abs/1506.03116" TargetMode="External"/><Relationship Id="rId4" Type="http://schemas.openxmlformats.org/officeDocument/2006/relationships/hyperlink" Target="https://arxiv.org/abs/1603.04156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8.png"/><Relationship Id="rId4" Type="http://schemas.openxmlformats.org/officeDocument/2006/relationships/hyperlink" Target="https://twiki.cern.ch/twiki/bin/view/LHCPhysics/LHCHXSWG3Flavorful2HD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emf"/><Relationship Id="rId5" Type="http://schemas.openxmlformats.org/officeDocument/2006/relationships/image" Target="../media/image261.png"/><Relationship Id="rId4" Type="http://schemas.openxmlformats.org/officeDocument/2006/relationships/image" Target="../media/image26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5.emf"/><Relationship Id="rId4" Type="http://schemas.openxmlformats.org/officeDocument/2006/relationships/image" Target="../media/image2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3" Type="http://schemas.openxmlformats.org/officeDocument/2006/relationships/image" Target="../media/image268.emf"/><Relationship Id="rId7" Type="http://schemas.openxmlformats.org/officeDocument/2006/relationships/image" Target="../media/image272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emf"/><Relationship Id="rId5" Type="http://schemas.openxmlformats.org/officeDocument/2006/relationships/image" Target="../media/image270.emf"/><Relationship Id="rId4" Type="http://schemas.openxmlformats.org/officeDocument/2006/relationships/image" Target="../media/image269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4.png"/><Relationship Id="rId7" Type="http://schemas.openxmlformats.org/officeDocument/2006/relationships/image" Target="../media/image279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emf"/><Relationship Id="rId11" Type="http://schemas.openxmlformats.org/officeDocument/2006/relationships/image" Target="../media/image283.emf"/><Relationship Id="rId5" Type="http://schemas.openxmlformats.org/officeDocument/2006/relationships/image" Target="../media/image277.emf"/><Relationship Id="rId10" Type="http://schemas.openxmlformats.org/officeDocument/2006/relationships/image" Target="../media/image282.emf"/><Relationship Id="rId4" Type="http://schemas.openxmlformats.org/officeDocument/2006/relationships/image" Target="../media/image276.png"/><Relationship Id="rId9" Type="http://schemas.openxmlformats.org/officeDocument/2006/relationships/image" Target="../media/image281.em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emf"/><Relationship Id="rId3" Type="http://schemas.openxmlformats.org/officeDocument/2006/relationships/image" Target="../media/image284.emf"/><Relationship Id="rId7" Type="http://schemas.openxmlformats.org/officeDocument/2006/relationships/image" Target="../media/image288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emf"/><Relationship Id="rId5" Type="http://schemas.openxmlformats.org/officeDocument/2006/relationships/image" Target="../media/image286.emf"/><Relationship Id="rId4" Type="http://schemas.openxmlformats.org/officeDocument/2006/relationships/image" Target="../media/image285.em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emf"/><Relationship Id="rId3" Type="http://schemas.openxmlformats.org/officeDocument/2006/relationships/image" Target="../media/image284.emf"/><Relationship Id="rId7" Type="http://schemas.openxmlformats.org/officeDocument/2006/relationships/image" Target="../media/image292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1.emf"/><Relationship Id="rId5" Type="http://schemas.openxmlformats.org/officeDocument/2006/relationships/image" Target="../media/image290.emf"/><Relationship Id="rId10" Type="http://schemas.openxmlformats.org/officeDocument/2006/relationships/image" Target="../media/image295.emf"/><Relationship Id="rId4" Type="http://schemas.openxmlformats.org/officeDocument/2006/relationships/image" Target="../media/image130.png"/><Relationship Id="rId9" Type="http://schemas.openxmlformats.org/officeDocument/2006/relationships/image" Target="../media/image294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7.emf"/><Relationship Id="rId4" Type="http://schemas.openxmlformats.org/officeDocument/2006/relationships/hyperlink" Target="https://arxiv.org/abs/2008.07949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5.09787" TargetMode="External"/><Relationship Id="rId7" Type="http://schemas.openxmlformats.org/officeDocument/2006/relationships/image" Target="../media/image301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emf"/><Relationship Id="rId5" Type="http://schemas.openxmlformats.org/officeDocument/2006/relationships/image" Target="../media/image299.emf"/><Relationship Id="rId4" Type="http://schemas.openxmlformats.org/officeDocument/2006/relationships/image" Target="../media/image29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880" y="1129005"/>
            <a:ext cx="11669486" cy="762684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400" dirty="0">
                <a:cs typeface="Arial" panose="020B0604020202020204" pitchFamily="34" charset="0"/>
              </a:rPr>
              <a:t>Portals to Dark Matter and Search Perspectives at the LHC</a:t>
            </a:r>
            <a:endParaRPr lang="ru-RU" sz="3400" dirty="0"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04567" y="4637794"/>
            <a:ext cx="5873784" cy="1320950"/>
          </a:xfrm>
        </p:spPr>
        <p:txBody>
          <a:bodyPr rtlCol="0">
            <a:norm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Maria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Savina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, BLTP JINR </a:t>
            </a:r>
            <a:endParaRPr lang="ru-RU" sz="2000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US" sz="180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hlinkClick r:id="rId3"/>
              </a:rPr>
              <a:t>Maria.Savina@cern.ch</a:t>
            </a:r>
            <a:endParaRPr lang="ru-RU" sz="1800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</a:pPr>
            <a:endParaRPr lang="ru-RU" sz="2000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06" y="4077003"/>
            <a:ext cx="3731105" cy="2694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B464D8-0D8A-4813-969C-EF8DE1F7E7E0}"/>
              </a:ext>
            </a:extLst>
          </p:cNvPr>
          <p:cNvSpPr txBox="1"/>
          <p:nvPr/>
        </p:nvSpPr>
        <p:spPr>
          <a:xfrm>
            <a:off x="360583" y="189193"/>
            <a:ext cx="11545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The </a:t>
            </a:r>
            <a:r>
              <a:rPr lang="en-US" sz="2400" dirty="0" err="1">
                <a:latin typeface="+mj-lt"/>
              </a:rPr>
              <a:t>XV</a:t>
            </a:r>
            <a:r>
              <a:rPr lang="en-US" sz="2400" baseline="30000" dirty="0" err="1">
                <a:latin typeface="+mj-lt"/>
              </a:rPr>
              <a:t>th</a:t>
            </a:r>
            <a:r>
              <a:rPr lang="en-US" sz="2400" dirty="0">
                <a:latin typeface="+mj-lt"/>
              </a:rPr>
              <a:t> International School-Conference “The Actual Problems of Microworld Physics”, Minsk, Belarus, September  1, 2023</a:t>
            </a: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B2FD4277-1DB9-4F80-821A-5C9A19EE1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050" y="2060664"/>
            <a:ext cx="4780817" cy="1872254"/>
          </a:xfrm>
          <a:prstGeom prst="rect">
            <a:avLst/>
          </a:prstGeom>
        </p:spPr>
      </p:pic>
      <p:pic>
        <p:nvPicPr>
          <p:cNvPr id="5" name="Picture 6" descr="hadron">
            <a:extLst>
              <a:ext uri="{FF2B5EF4-FFF2-40B4-BE49-F238E27FC236}">
                <a16:creationId xmlns:a16="http://schemas.microsoft.com/office/drawing/2014/main" id="{4F6CE75D-3F88-C343-65C3-653BEBE5F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25276" r="2983"/>
          <a:stretch/>
        </p:blipFill>
        <p:spPr bwMode="auto">
          <a:xfrm>
            <a:off x="7485888" y="4077003"/>
            <a:ext cx="4596495" cy="26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9293" y="1643641"/>
            <a:ext cx="4969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Prompt DM production I &amp; II:</a:t>
            </a:r>
          </a:p>
          <a:p>
            <a:pPr algn="ctr"/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fully visible + MET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04FDC-2EA4-08FE-27EF-6C61BF94F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69" y="3398011"/>
            <a:ext cx="3379781" cy="21081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8F1D6-D8EB-3F5C-BBF8-E2513C59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054" y="3429001"/>
            <a:ext cx="4921420" cy="20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47" y="181260"/>
            <a:ext cx="11809975" cy="6188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6611" y="6425058"/>
            <a:ext cx="957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From a talk by </a:t>
            </a:r>
            <a:r>
              <a:rPr lang="en-US" dirty="0" err="1">
                <a:solidFill>
                  <a:srgbClr val="92D050"/>
                </a:solidFill>
              </a:rPr>
              <a:t>Miaoran</a:t>
            </a:r>
            <a:r>
              <a:rPr lang="en-US" dirty="0">
                <a:solidFill>
                  <a:srgbClr val="92D050"/>
                </a:solidFill>
              </a:rPr>
              <a:t> Lu at the LHCP2020, on behalf of the ATLAS &amp; CMS Collaborations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8" y="113217"/>
            <a:ext cx="3852322" cy="5405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01" y="3988638"/>
            <a:ext cx="2804028" cy="2715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885" y="1019889"/>
            <a:ext cx="2574690" cy="2012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896" y="4177317"/>
            <a:ext cx="3097450" cy="2412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0725" y="639042"/>
            <a:ext cx="8121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92D050"/>
                </a:solidFill>
              </a:rPr>
              <a:t>From a talk by </a:t>
            </a:r>
            <a:r>
              <a:rPr lang="en-US" sz="1600" i="1" dirty="0" err="1">
                <a:solidFill>
                  <a:srgbClr val="92D050"/>
                </a:solidFill>
              </a:rPr>
              <a:t>Miaoran</a:t>
            </a:r>
            <a:r>
              <a:rPr lang="en-US" sz="1600" i="1" dirty="0">
                <a:solidFill>
                  <a:srgbClr val="92D050"/>
                </a:solidFill>
              </a:rPr>
              <a:t> Lu at the LHCP2020, on behalf of the ATLAS &amp; CMS Collab.</a:t>
            </a:r>
            <a:endParaRPr lang="ru-RU" sz="1600" i="1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4951" y="1145785"/>
            <a:ext cx="264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vector-like quark search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000" y="1630295"/>
            <a:ext cx="3649375" cy="1998979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10800000">
            <a:off x="3751332" y="2535444"/>
            <a:ext cx="532737" cy="18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460188" y="2629784"/>
            <a:ext cx="0" cy="17593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710901" y="2629784"/>
            <a:ext cx="1741336" cy="14651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5553" y="2966162"/>
            <a:ext cx="3063617" cy="2257519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8452237" y="2629784"/>
            <a:ext cx="1351721" cy="9994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flipH="1">
            <a:off x="5146946" y="140783"/>
            <a:ext cx="525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Additional fermions in extended DM models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102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7906" y="143436"/>
            <a:ext cx="6231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Dark Higgs model, h</a:t>
            </a:r>
            <a:r>
              <a:rPr lang="en-US" sz="2000" baseline="-25000" dirty="0">
                <a:solidFill>
                  <a:schemeClr val="accent1"/>
                </a:solidFill>
              </a:rPr>
              <a:t>125</a:t>
            </a:r>
            <a:r>
              <a:rPr lang="en-US" sz="2000" dirty="0">
                <a:solidFill>
                  <a:schemeClr val="accent1"/>
                </a:solidFill>
              </a:rPr>
              <a:t>-s mixing, resolved jets + MET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6117" y="2746353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ATL-PHYS-PUB-2019-032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723" y="107263"/>
            <a:ext cx="3743954" cy="30084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636" y="3198781"/>
            <a:ext cx="4048809" cy="3127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727" y="3208018"/>
            <a:ext cx="4203364" cy="3127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024499" y="2372096"/>
                <a:ext cx="5265224" cy="36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Model parameters : </a:t>
                </a:r>
                <a:r>
                  <a:rPr lang="en-US" sz="1600" i="1" dirty="0" err="1">
                    <a:solidFill>
                      <a:srgbClr val="FFFF00"/>
                    </a:solidFill>
                  </a:rPr>
                  <a:t>m</a:t>
                </a:r>
                <a:r>
                  <a:rPr lang="en-US" sz="1600" i="1" baseline="-25000" dirty="0" err="1">
                    <a:solidFill>
                      <a:srgbClr val="FFFF00"/>
                    </a:solidFill>
                  </a:rPr>
                  <a:t>s</a:t>
                </a:r>
                <a:r>
                  <a:rPr lang="en-US" sz="1600" i="1" dirty="0">
                    <a:solidFill>
                      <a:srgbClr val="FFFF00"/>
                    </a:solidFill>
                  </a:rPr>
                  <a:t>, </a:t>
                </a:r>
                <a:r>
                  <a:rPr lang="en-US" sz="1600" i="1" dirty="0" err="1">
                    <a:solidFill>
                      <a:srgbClr val="FFFF00"/>
                    </a:solidFill>
                  </a:rPr>
                  <a:t>m</a:t>
                </a:r>
                <a:r>
                  <a:rPr lang="en-US" sz="1600" i="1" baseline="-25000" dirty="0" err="1">
                    <a:solidFill>
                      <a:srgbClr val="FFFF00"/>
                    </a:solidFill>
                  </a:rPr>
                  <a:t>Z</a:t>
                </a:r>
                <a:r>
                  <a:rPr lang="en-US" sz="1600" i="1" baseline="-25000" dirty="0">
                    <a:solidFill>
                      <a:srgbClr val="FFFF00"/>
                    </a:solidFill>
                  </a:rPr>
                  <a:t>’</a:t>
                </a:r>
                <a:r>
                  <a:rPr lang="en-US" sz="1600" i="1" dirty="0">
                    <a:solidFill>
                      <a:srgbClr val="FFFF00"/>
                    </a:solidFill>
                  </a:rPr>
                  <a:t>, </a:t>
                </a:r>
                <a:r>
                  <a:rPr lang="en-US" sz="1600" i="1" dirty="0" err="1">
                    <a:solidFill>
                      <a:srgbClr val="FFFF00"/>
                    </a:solidFill>
                  </a:rPr>
                  <a:t>g</a:t>
                </a:r>
                <a:r>
                  <a:rPr lang="en-US" sz="1600" i="1" baseline="-25000" dirty="0" err="1">
                    <a:solidFill>
                      <a:srgbClr val="FFFF00"/>
                    </a:solidFill>
                  </a:rPr>
                  <a:t>q</a:t>
                </a:r>
                <a:r>
                  <a:rPr lang="en-US" sz="1600" i="1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rgbClr val="FFFF00"/>
                    </a:solidFill>
                  </a:rPr>
                  <a:t>=</a:t>
                </a:r>
                <a:r>
                  <a:rPr lang="en-US" sz="1600" i="1" dirty="0" err="1">
                    <a:solidFill>
                      <a:srgbClr val="FFFF00"/>
                    </a:solidFill>
                  </a:rPr>
                  <a:t>q</a:t>
                </a:r>
                <a:r>
                  <a:rPr lang="en-US" sz="1600" i="1" baseline="-25000" dirty="0" err="1">
                    <a:solidFill>
                      <a:srgbClr val="FFFF00"/>
                    </a:solidFill>
                  </a:rPr>
                  <a:t>s</a:t>
                </a:r>
                <a:r>
                  <a:rPr lang="en-US" sz="1600" i="1" dirty="0">
                    <a:solidFill>
                      <a:srgbClr val="FFFF00"/>
                    </a:solidFill>
                  </a:rPr>
                  <a:t>/2</a:t>
                </a:r>
                <a:r>
                  <a:rPr lang="en-US" sz="1600" i="1" baseline="-25000" dirty="0">
                    <a:solidFill>
                      <a:srgbClr val="FFFF00"/>
                    </a:solidFill>
                  </a:rPr>
                  <a:t> </a:t>
                </a:r>
                <a:endParaRPr lang="ru-RU" sz="1600" i="1" baseline="-25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499" y="2372096"/>
                <a:ext cx="5265224" cy="360291"/>
              </a:xfrm>
              <a:prstGeom prst="rect">
                <a:avLst/>
              </a:prstGeom>
              <a:blipFill>
                <a:blip r:embed="rId7"/>
                <a:stretch>
                  <a:fillRect l="-579" t="-5085" b="-15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19743" y="635958"/>
                <a:ext cx="492859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“Double portal”: both “dark </a:t>
                </a:r>
                <a:r>
                  <a:rPr lang="en-US" sz="1600" dirty="0" err="1"/>
                  <a:t>higgs</a:t>
                </a:r>
                <a:r>
                  <a:rPr lang="en-US" sz="1600" dirty="0"/>
                  <a:t>” </a:t>
                </a:r>
                <a:r>
                  <a:rPr lang="en-US" sz="1600" dirty="0">
                    <a:solidFill>
                      <a:srgbClr val="FFC000"/>
                    </a:solidFill>
                  </a:rPr>
                  <a:t>s</a:t>
                </a:r>
                <a:r>
                  <a:rPr lang="en-US" sz="1600" dirty="0"/>
                  <a:t> and massive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6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600" b="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coupled to SM.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 new </a:t>
                </a:r>
                <a:r>
                  <a:rPr lang="en-US" sz="1600" dirty="0" err="1"/>
                  <a:t>higgs</a:t>
                </a:r>
                <a:r>
                  <a:rPr lang="en-US" sz="1600" dirty="0"/>
                  <a:t> state is weakly mixed with SM h, </a:t>
                </a:r>
              </a:p>
              <a:p>
                <a:r>
                  <a:rPr lang="en-US" sz="1600" dirty="0"/>
                  <a:t>a new U(1)’ </a:t>
                </a:r>
                <a:r>
                  <a:rPr lang="en-US" sz="1600" dirty="0">
                    <a:sym typeface="Wingdings" panose="05000000000000000000" pitchFamily="2" charset="2"/>
                  </a:rPr>
                  <a:t> SSB(s)  massive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600" dirty="0"/>
                  <a:t> coupled to </a:t>
                </a:r>
              </a:p>
              <a:p>
                <a:r>
                  <a:rPr lang="en-US" sz="1600" dirty="0"/>
                  <a:t>quarks only</a:t>
                </a:r>
                <a:endParaRPr lang="ru-RU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743" y="635958"/>
                <a:ext cx="4928593" cy="1569660"/>
              </a:xfrm>
              <a:prstGeom prst="rect">
                <a:avLst/>
              </a:prstGeom>
              <a:blipFill>
                <a:blip r:embed="rId8"/>
                <a:stretch>
                  <a:fillRect l="-618" t="-1163" b="-38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194722" y="751381"/>
            <a:ext cx="2701918" cy="3336866"/>
            <a:chOff x="177137" y="2873386"/>
            <a:chExt cx="2701918" cy="333686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0458" y="2873386"/>
              <a:ext cx="2655276" cy="1624178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7137" y="4616307"/>
              <a:ext cx="2701918" cy="159394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9096" y="4246492"/>
              <a:ext cx="1823812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C000"/>
                  </a:solidFill>
                </a:rPr>
                <a:t>b-jets: resolved or </a:t>
              </a:r>
            </a:p>
            <a:p>
              <a:pPr algn="ctr"/>
              <a:r>
                <a:rPr lang="en-US" sz="1600" dirty="0">
                  <a:solidFill>
                    <a:srgbClr val="FFC000"/>
                  </a:solidFill>
                </a:rPr>
                <a:t>merged</a:t>
              </a:r>
              <a:endParaRPr lang="ru-RU" sz="16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49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5178" y="253721"/>
            <a:ext cx="4113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Signatures and benchmark models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4" y="1200326"/>
            <a:ext cx="11582579" cy="5255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4158" y="653831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LLP White paper – arXiv:1903.04497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25/27</a:t>
            </a:r>
          </a:p>
        </p:txBody>
      </p:sp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F2335F-A90D-43FC-8A32-76853DBE5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58" y="837153"/>
            <a:ext cx="7245300" cy="54576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C9B907-5F10-449C-B6B2-CFD149176668}"/>
              </a:ext>
            </a:extLst>
          </p:cNvPr>
          <p:cNvSpPr/>
          <p:nvPr/>
        </p:nvSpPr>
        <p:spPr>
          <a:xfrm>
            <a:off x="8327520" y="652487"/>
            <a:ext cx="374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https://arxiv.org/abs/1901.04040</a:t>
            </a:r>
            <a:r>
              <a:rPr lang="ru-RU" dirty="0"/>
              <a:t>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53989" y="169202"/>
            <a:ext cx="6239137" cy="5349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Inelastic dark matter at the LHC/LLP                                        </a:t>
            </a:r>
            <a:endParaRPr lang="ru-RU" sz="2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8117840" y="848122"/>
            <a:ext cx="3801685" cy="2031325"/>
            <a:chOff x="8117840" y="746522"/>
            <a:chExt cx="3801685" cy="203132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8117840" y="955040"/>
              <a:ext cx="3801685" cy="164592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2373" y="746522"/>
              <a:ext cx="364715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rgbClr val="7030A0"/>
                  </a:solidFill>
                </a:rPr>
                <a:t>Dark photon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solidFill>
                  <a:srgbClr val="7030A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rgbClr val="7030A0"/>
                  </a:solidFill>
                </a:rPr>
                <a:t>Heavy neutral leptons (quarks)</a:t>
              </a:r>
            </a:p>
            <a:p>
              <a:endParaRPr lang="en-US" dirty="0">
                <a:solidFill>
                  <a:srgbClr val="7030A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rgbClr val="7030A0"/>
                  </a:solidFill>
                </a:rPr>
                <a:t>Dark GB and/or Higgs(</a:t>
              </a:r>
              <a:r>
                <a:rPr lang="en-US" dirty="0" err="1">
                  <a:solidFill>
                    <a:srgbClr val="7030A0"/>
                  </a:solidFill>
                </a:rPr>
                <a:t>es</a:t>
              </a:r>
              <a:r>
                <a:rPr lang="en-US" dirty="0">
                  <a:solidFill>
                    <a:srgbClr val="7030A0"/>
                  </a:solidFill>
                </a:rPr>
                <a:t>)…</a:t>
              </a:r>
            </a:p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169291" y="2753586"/>
            <a:ext cx="3801685" cy="923330"/>
            <a:chOff x="8117840" y="2865884"/>
            <a:chExt cx="3801685" cy="92333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8117841" y="2986365"/>
              <a:ext cx="3801684" cy="6813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17840" y="2865884"/>
              <a:ext cx="3647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Higgs/GB/gluon/SUSY portals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865703" y="3490547"/>
            <a:ext cx="3769072" cy="2862322"/>
            <a:chOff x="7935248" y="3414934"/>
            <a:chExt cx="3769072" cy="2862322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8575039" y="3591821"/>
              <a:ext cx="3129281" cy="266797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35248" y="3414934"/>
              <a:ext cx="364715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en-US" dirty="0"/>
                <a:t>(Asymmetric DM/</a:t>
              </a:r>
            </a:p>
            <a:p>
              <a:pPr lvl="2"/>
              <a:r>
                <a:rPr lang="en-US" dirty="0"/>
                <a:t>     </a:t>
              </a:r>
              <a:r>
                <a:rPr lang="en-US" dirty="0" err="1"/>
                <a:t>Baryogenesis</a:t>
              </a:r>
              <a:r>
                <a:rPr lang="en-US" dirty="0"/>
                <a:t>)</a:t>
              </a:r>
            </a:p>
            <a:p>
              <a:pPr marL="1657350" lvl="3" indent="-285750">
                <a:buFont typeface="Wingdings" panose="05000000000000000000" pitchFamily="2" charset="2"/>
                <a:buChar char="§"/>
              </a:pPr>
              <a:r>
                <a:rPr lang="ru-RU" dirty="0"/>
                <a:t>     </a:t>
              </a:r>
              <a:r>
                <a:rPr lang="en-US" dirty="0"/>
                <a:t>Dark SUSY</a:t>
              </a:r>
            </a:p>
            <a:p>
              <a:pPr marL="1657350" lvl="3" indent="-285750">
                <a:buFont typeface="Wingdings" panose="05000000000000000000" pitchFamily="2" charset="2"/>
                <a:buChar char="§"/>
              </a:pPr>
              <a:r>
                <a:rPr lang="ru-RU" dirty="0"/>
                <a:t>     </a:t>
              </a:r>
              <a:r>
                <a:rPr lang="en-US" dirty="0"/>
                <a:t>Dark QCD</a:t>
              </a:r>
              <a:endParaRPr lang="ru-RU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en-US" dirty="0"/>
                <a:t>Twin Higgs</a:t>
              </a:r>
            </a:p>
            <a:p>
              <a:pPr lvl="2"/>
              <a:endParaRPr lang="en-US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en-US" dirty="0"/>
                <a:t>ALPs (CP-violation)…</a:t>
              </a:r>
            </a:p>
            <a:p>
              <a:endParaRPr lang="ru-RU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96692" y="5752652"/>
            <a:ext cx="9397124" cy="461665"/>
          </a:xfrm>
          <a:prstGeom prst="rect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DS: small couplings, compressed spectra, large hierarchy </a:t>
            </a:r>
            <a:r>
              <a:rPr lang="en-US" sz="2400" dirty="0">
                <a:sym typeface="Wingdings" panose="05000000000000000000" pitchFamily="2" charset="2"/>
              </a:rPr>
              <a:t> large c</a:t>
            </a:r>
            <a:r>
              <a:rPr lang="el-GR" sz="2400" dirty="0">
                <a:sym typeface="Wingdings" panose="05000000000000000000" pitchFamily="2" charset="2"/>
              </a:rPr>
              <a:t>τ</a:t>
            </a:r>
            <a:r>
              <a:rPr lang="en-US" sz="2400" dirty="0"/>
              <a:t> </a:t>
            </a:r>
            <a:endParaRPr lang="ru-RU" sz="2400" dirty="0"/>
          </a:p>
        </p:txBody>
      </p:sp>
      <p:sp>
        <p:nvSpPr>
          <p:cNvPr id="22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8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07174" y="5665023"/>
            <a:ext cx="10123171" cy="473561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31863" y="114307"/>
            <a:ext cx="99790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Spin of DM mediator: Higgs/gauge (or both) portals to dark matter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38479" y="582775"/>
                <a:ext cx="11304493" cy="553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Higgs portal: </a:t>
                </a:r>
                <a:r>
                  <a:rPr lang="en-US" dirty="0"/>
                  <a:t>DM interacts with our world only through coupling with the Higgs sector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                                 </a:t>
                </a:r>
                <a:r>
                  <a:rPr lang="en-US" u="sng" dirty="0"/>
                  <a:t>special importance</a:t>
                </a:r>
                <a:r>
                  <a:rPr lang="ru-RU" u="sng" dirty="0"/>
                  <a:t> </a:t>
                </a:r>
                <a:r>
                  <a:rPr lang="en-US" u="sng" dirty="0"/>
                  <a:t>of Higgs connected studies </a:t>
                </a:r>
              </a:p>
              <a:p>
                <a:endParaRPr lang="en-US" dirty="0"/>
              </a:p>
              <a:p>
                <a:r>
                  <a:rPr lang="en-US" dirty="0"/>
                  <a:t>Additional </a:t>
                </a:r>
                <a:r>
                  <a:rPr lang="en-US" dirty="0" err="1"/>
                  <a:t>higgs</a:t>
                </a:r>
                <a:r>
                  <a:rPr lang="en-US" dirty="0"/>
                  <a:t> bosons needed to accommodate DM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an extended Higgs sector</a:t>
                </a:r>
                <a:r>
                  <a:rPr lang="en-US" dirty="0">
                    <a:sym typeface="Wingdings" panose="05000000000000000000" pitchFamily="2" charset="2"/>
                  </a:rPr>
                  <a:t>. How to extend?</a:t>
                </a:r>
              </a:p>
              <a:p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SM style…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ym typeface="Wingdings" panose="05000000000000000000" pitchFamily="2" charset="2"/>
                  </a:rPr>
                  <a:t>SM + one singlet (real/complex) – 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SM + S</a:t>
                </a:r>
                <a:r>
                  <a:rPr lang="en-US" sz="1600" dirty="0">
                    <a:sym typeface="Wingdings" panose="05000000000000000000" pitchFamily="2" charset="2"/>
                  </a:rPr>
                  <a:t>, the simplest singlet-doublet model (the doublet corresponds to the SM)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ym typeface="Wingdings" panose="05000000000000000000" pitchFamily="2" charset="2"/>
                  </a:rPr>
                  <a:t>SM + one doublet (real/complex) – 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2H</a:t>
                </a:r>
                <a:r>
                  <a:rPr lang="en-US" sz="1600" dirty="0">
                    <a:sym typeface="Wingdings" panose="05000000000000000000" pitchFamily="2" charset="2"/>
                  </a:rPr>
                  <a:t>(iggs)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D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n-US" sz="1600" dirty="0" err="1">
                    <a:sym typeface="Wingdings" panose="05000000000000000000" pitchFamily="2" charset="2"/>
                  </a:rPr>
                  <a:t>oublet</a:t>
                </a:r>
                <a:r>
                  <a:rPr lang="en-US" sz="1600" dirty="0">
                    <a:sym typeface="Wingdings" panose="05000000000000000000" pitchFamily="2" charset="2"/>
                  </a:rPr>
                  <a:t>)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M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n-US" sz="1600" dirty="0" err="1">
                    <a:sym typeface="Wingdings" panose="05000000000000000000" pitchFamily="2" charset="2"/>
                  </a:rPr>
                  <a:t>odel</a:t>
                </a:r>
                <a:r>
                  <a:rPr lang="en-US" sz="1600" dirty="0">
                    <a:sym typeface="Wingdings" panose="05000000000000000000" pitchFamily="2" charset="2"/>
                  </a:rPr>
                  <a:t>), flavor conserving 4 types (type II – MSSM), 5 physical states</a:t>
                </a:r>
                <a:r>
                  <a:rPr lang="en-US" sz="1600" dirty="0">
                    <a:solidFill>
                      <a:srgbClr val="92D050"/>
                    </a:solidFill>
                    <a:sym typeface="Wingdings" panose="05000000000000000000" pitchFamily="2" charset="2"/>
                  </a:rPr>
                  <a:t>: h, H (CP-even), A (CP-odd),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+/−</m:t>
                        </m:r>
                      </m:sup>
                    </m:sSup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 ; h–H mixing, “the </a:t>
                </a:r>
                <a:r>
                  <a:rPr lang="en-US" sz="1600" dirty="0" err="1">
                    <a:sym typeface="Wingdings" panose="05000000000000000000" pitchFamily="2" charset="2"/>
                  </a:rPr>
                  <a:t>aligment</a:t>
                </a:r>
                <a:r>
                  <a:rPr lang="en-US" sz="1600" dirty="0">
                    <a:sym typeface="Wingdings" panose="05000000000000000000" pitchFamily="2" charset="2"/>
                  </a:rPr>
                  <a:t> (decoupling) limit”  h</a:t>
                </a:r>
                <a:r>
                  <a:rPr lang="en-US" sz="1600" baseline="-25000" dirty="0">
                    <a:sym typeface="Wingdings" panose="05000000000000000000" pitchFamily="2" charset="2"/>
                  </a:rPr>
                  <a:t>125 </a:t>
                </a:r>
                <a:r>
                  <a:rPr lang="en-US" sz="1600" dirty="0">
                    <a:sym typeface="Wingdings" panose="05000000000000000000" pitchFamily="2" charset="2"/>
                  </a:rPr>
                  <a:t>= h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ym typeface="Wingdings" panose="05000000000000000000" pitchFamily="2" charset="2"/>
                  </a:rPr>
                  <a:t>SM + doublet + scalar singlet (r/c) – 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2HDM+S</a:t>
                </a:r>
                <a:r>
                  <a:rPr lang="en-US" sz="1600" dirty="0">
                    <a:sym typeface="Wingdings" panose="05000000000000000000" pitchFamily="2" charset="2"/>
                  </a:rPr>
                  <a:t> or 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N</a:t>
                </a:r>
                <a:r>
                  <a:rPr lang="en-US" sz="1600" dirty="0">
                    <a:sym typeface="Wingdings" panose="05000000000000000000" pitchFamily="2" charset="2"/>
                  </a:rPr>
                  <a:t>(</a:t>
                </a:r>
                <a:r>
                  <a:rPr lang="en-US" sz="1600" dirty="0" err="1">
                    <a:sym typeface="Wingdings" panose="05000000000000000000" pitchFamily="2" charset="2"/>
                  </a:rPr>
                  <a:t>ext</a:t>
                </a:r>
                <a:r>
                  <a:rPr lang="en-US" sz="1600" dirty="0">
                    <a:sym typeface="Wingdings" panose="05000000000000000000" pitchFamily="2" charset="2"/>
                  </a:rPr>
                  <a:t>/non-minimal)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2HDM</a:t>
                </a:r>
                <a:r>
                  <a:rPr lang="en-US" sz="1600" dirty="0">
                    <a:sym typeface="Wingdings" panose="05000000000000000000" pitchFamily="2" charset="2"/>
                  </a:rPr>
                  <a:t>, flavor conserving 4 types (type II – NMSSM), 7 physical states, one is the </a:t>
                </a:r>
                <a:r>
                  <a:rPr lang="en-US" sz="1600" dirty="0" err="1">
                    <a:sym typeface="Wingdings" panose="05000000000000000000" pitchFamily="2" charset="2"/>
                  </a:rPr>
                  <a:t>pseudoscalar</a:t>
                </a:r>
                <a:r>
                  <a:rPr lang="en-US" sz="1600" dirty="0">
                    <a:sym typeface="Wingdings" panose="05000000000000000000" pitchFamily="2" charset="2"/>
                  </a:rPr>
                  <a:t>  2HDM+a in the simplified description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ym typeface="Wingdings" panose="05000000000000000000" pitchFamily="2" charset="2"/>
                  </a:rPr>
                  <a:t>SM + 2 doublets – 3HDM etc.</a:t>
                </a:r>
              </a:p>
              <a:p>
                <a:endParaRPr lang="en-US" sz="1600" dirty="0">
                  <a:sym typeface="Wingdings" panose="05000000000000000000" pitchFamily="2" charset="2"/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and non-SM style </a:t>
                </a:r>
                <a:r>
                  <a:rPr lang="en-US" sz="1600" dirty="0">
                    <a:sym typeface="Wingdings" panose="05000000000000000000" pitchFamily="2" charset="2"/>
                  </a:rPr>
                  <a:t>(SM: </a:t>
                </a:r>
                <a:r>
                  <a:rPr lang="en-US" sz="1600" dirty="0" err="1">
                    <a:sym typeface="Wingdings" panose="05000000000000000000" pitchFamily="2" charset="2"/>
                  </a:rPr>
                  <a:t>isosinglet</a:t>
                </a:r>
                <a:r>
                  <a:rPr lang="en-US" sz="1600" dirty="0">
                    <a:sym typeface="Wingdings" panose="05000000000000000000" pitchFamily="2" charset="2"/>
                  </a:rPr>
                  <a:t> and </a:t>
                </a:r>
                <a:r>
                  <a:rPr lang="en-US" sz="1600" dirty="0" err="1">
                    <a:sym typeface="Wingdings" panose="05000000000000000000" pitchFamily="2" charset="2"/>
                  </a:rPr>
                  <a:t>isodoublet</a:t>
                </a:r>
                <a:r>
                  <a:rPr lang="en-US" sz="1600" dirty="0">
                    <a:sym typeface="Wingdings" panose="05000000000000000000" pitchFamily="2" charset="2"/>
                  </a:rPr>
                  <a:t> reps. under SU(2) weak symmetry group). Then how?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 err="1">
                    <a:sym typeface="Wingdings" panose="05000000000000000000" pitchFamily="2" charset="2"/>
                  </a:rPr>
                  <a:t>isotriplet</a:t>
                </a:r>
                <a:r>
                  <a:rPr lang="en-US" sz="1600" dirty="0">
                    <a:sym typeface="Wingdings" panose="05000000000000000000" pitchFamily="2" charset="2"/>
                  </a:rPr>
                  <a:t> representations of SU(3) for Higgs fields (</a:t>
                </a:r>
                <a:r>
                  <a:rPr lang="en-US" sz="1600" dirty="0" err="1">
                    <a:sym typeface="Wingdings" panose="05000000000000000000" pitchFamily="2" charset="2"/>
                  </a:rPr>
                  <a:t>Georgi-Machacek</a:t>
                </a:r>
                <a:r>
                  <a:rPr lang="en-US" sz="1600" dirty="0">
                    <a:sym typeface="Wingdings" panose="05000000000000000000" pitchFamily="2" charset="2"/>
                  </a:rPr>
                  <a:t> model etc.)…</a:t>
                </a:r>
              </a:p>
              <a:p>
                <a:r>
                  <a:rPr lang="en-US" sz="1600" dirty="0">
                    <a:sym typeface="Wingdings" panose="05000000000000000000" pitchFamily="2" charset="2"/>
                  </a:rPr>
                  <a:t>                 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endParaRPr lang="en-US" sz="1600" dirty="0">
                  <a:sym typeface="Wingdings" panose="05000000000000000000" pitchFamily="2" charset="2"/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Bright experimental signatures: </a:t>
                </a:r>
                <a:r>
                  <a:rPr lang="en-US" sz="1600" dirty="0">
                    <a:sym typeface="Wingdings" panose="05000000000000000000" pitchFamily="2" charset="2"/>
                  </a:rPr>
                  <a:t>extra Higgs states, neutral and (doubly)charged, CP-odd and CP-even ones, lighter and heavier than the SM Higgs h</a:t>
                </a:r>
                <a:r>
                  <a:rPr lang="en-US" sz="1600" baseline="-25000" dirty="0">
                    <a:sym typeface="Wingdings" panose="05000000000000000000" pitchFamily="2" charset="2"/>
                  </a:rPr>
                  <a:t>125</a:t>
                </a:r>
              </a:p>
              <a:p>
                <a:endParaRPr lang="en-US" sz="1600" baseline="-25000" dirty="0">
                  <a:sym typeface="Wingdings" panose="05000000000000000000" pitchFamily="2" charset="2"/>
                </a:endParaRPr>
              </a:p>
              <a:p>
                <a:endParaRPr lang="en-US" sz="1600" baseline="-250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               Also: gauge portal  the (axial)vector mediator and double portal  both vector + scalar mediators </a:t>
                </a:r>
                <a:endParaRPr lang="ru-RU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9" y="582775"/>
                <a:ext cx="11304493" cy="5538952"/>
              </a:xfrm>
              <a:prstGeom prst="rect">
                <a:avLst/>
              </a:prstGeom>
              <a:blipFill>
                <a:blip r:embed="rId3"/>
                <a:stretch>
                  <a:fillRect l="-561" t="-688" b="-9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155155"/>
          </a:xfrm>
        </p:spPr>
        <p:txBody>
          <a:bodyPr/>
          <a:lstStyle/>
          <a:p>
            <a:r>
              <a:rPr lang="en-US" dirty="0"/>
              <a:t>23/27</a:t>
            </a:r>
          </a:p>
        </p:txBody>
      </p:sp>
    </p:spTree>
    <p:extLst>
      <p:ext uri="{BB962C8B-B14F-4D97-AF65-F5344CB8AC3E}">
        <p14:creationId xmlns:p14="http://schemas.microsoft.com/office/powerpoint/2010/main" val="21477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6554" y="948022"/>
            <a:ext cx="976531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7030A0"/>
                </a:solidFill>
              </a:rPr>
              <a:t>SM+V/AV, SM+S/P.</a:t>
            </a:r>
            <a:r>
              <a:rPr lang="en-US" sz="2000" dirty="0">
                <a:solidFill>
                  <a:srgbClr val="7030A0"/>
                </a:solidFill>
              </a:rPr>
              <a:t> Free parameters</a:t>
            </a:r>
            <a:r>
              <a:rPr lang="ru-RU" sz="2000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sz="2000" b="1" dirty="0" err="1">
                <a:solidFill>
                  <a:srgbClr val="7030A0"/>
                </a:solidFill>
              </a:rPr>
              <a:t>m</a:t>
            </a:r>
            <a:r>
              <a:rPr lang="en-US" sz="2000" b="1" baseline="-25000" dirty="0" err="1">
                <a:solidFill>
                  <a:srgbClr val="7030A0"/>
                </a:solidFill>
              </a:rPr>
              <a:t>med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m</a:t>
            </a:r>
            <a:r>
              <a:rPr lang="en-US" sz="2000" b="1" baseline="-25000" dirty="0" err="1">
                <a:solidFill>
                  <a:srgbClr val="7030A0"/>
                </a:solidFill>
              </a:rPr>
              <a:t>DM</a:t>
            </a:r>
            <a:r>
              <a:rPr lang="en-US" sz="2000" b="1" dirty="0">
                <a:solidFill>
                  <a:srgbClr val="7030A0"/>
                </a:solidFill>
              </a:rPr>
              <a:t>, g</a:t>
            </a:r>
            <a:r>
              <a:rPr lang="en-US" sz="2000" b="1" baseline="-25000" dirty="0">
                <a:solidFill>
                  <a:srgbClr val="7030A0"/>
                </a:solidFill>
              </a:rPr>
              <a:t>DM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g</a:t>
            </a:r>
            <a:r>
              <a:rPr lang="en-US" sz="2000" b="1" baseline="-25000" dirty="0" err="1">
                <a:solidFill>
                  <a:srgbClr val="7030A0"/>
                </a:solidFill>
              </a:rPr>
              <a:t>l</a:t>
            </a:r>
            <a:r>
              <a:rPr lang="en-US" sz="2000" b="1" dirty="0">
                <a:solidFill>
                  <a:srgbClr val="7030A0"/>
                </a:solidFill>
              </a:rPr>
              <a:t>, </a:t>
            </a:r>
            <a:r>
              <a:rPr lang="en-US" sz="2000" b="1" dirty="0" err="1">
                <a:solidFill>
                  <a:srgbClr val="7030A0"/>
                </a:solidFill>
              </a:rPr>
              <a:t>g</a:t>
            </a:r>
            <a:r>
              <a:rPr lang="en-US" sz="2000" b="1" baseline="-25000" dirty="0" err="1">
                <a:solidFill>
                  <a:srgbClr val="7030A0"/>
                </a:solidFill>
              </a:rPr>
              <a:t>q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– five only</a:t>
            </a:r>
            <a:r>
              <a:rPr lang="ru-RU" sz="2000" dirty="0">
                <a:solidFill>
                  <a:srgbClr val="7030A0"/>
                </a:solidFill>
              </a:rPr>
              <a:t> (</a:t>
            </a:r>
            <a:r>
              <a:rPr lang="en-US" sz="2000" dirty="0">
                <a:solidFill>
                  <a:srgbClr val="7030A0"/>
                </a:solidFill>
              </a:rPr>
              <a:t>four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only when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</a:t>
            </a:r>
            <a:r>
              <a:rPr lang="en-US" sz="2000" baseline="-25000" dirty="0" err="1">
                <a:solidFill>
                  <a:srgbClr val="7030A0"/>
                </a:solidFill>
              </a:rPr>
              <a:t>l</a:t>
            </a:r>
            <a:r>
              <a:rPr lang="en-US" sz="2000" dirty="0">
                <a:solidFill>
                  <a:srgbClr val="7030A0"/>
                </a:solidFill>
              </a:rPr>
              <a:t>=0 – “leptophobic”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mediator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,  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</a:rPr>
              <a:t>or limitations from the </a:t>
            </a:r>
            <a:r>
              <a:rPr lang="en-US" sz="2000" dirty="0" err="1">
                <a:solidFill>
                  <a:srgbClr val="7030A0"/>
                </a:solidFill>
              </a:rPr>
              <a:t>Drell</a:t>
            </a:r>
            <a:r>
              <a:rPr lang="en-US" sz="2000" dirty="0">
                <a:solidFill>
                  <a:srgbClr val="7030A0"/>
                </a:solidFill>
              </a:rPr>
              <a:t>-Yan for “leptophilic” mediator)</a:t>
            </a:r>
            <a:r>
              <a:rPr lang="en-US" sz="2000" dirty="0"/>
              <a:t> </a:t>
            </a:r>
            <a:endParaRPr lang="ru-RU" sz="2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54" y="4870406"/>
            <a:ext cx="8770994" cy="1900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45137" y="2311745"/>
            <a:ext cx="345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</a:t>
            </a:r>
            <a:r>
              <a:rPr lang="en-US" dirty="0"/>
              <a:t>axial</a:t>
            </a:r>
            <a:r>
              <a:rPr lang="ru-RU" dirty="0"/>
              <a:t>)</a:t>
            </a:r>
            <a:r>
              <a:rPr lang="en-US" dirty="0"/>
              <a:t>vector mediator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824193" y="4424726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</a:t>
            </a:r>
            <a:r>
              <a:rPr lang="en-US" dirty="0"/>
              <a:t>pseudo</a:t>
            </a:r>
            <a:r>
              <a:rPr lang="ru-RU" dirty="0"/>
              <a:t>)</a:t>
            </a:r>
            <a:r>
              <a:rPr lang="en-US" dirty="0"/>
              <a:t>scalar mediator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873603" y="3166588"/>
            <a:ext cx="3130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visible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process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«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tag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Mono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Х,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where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Х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jet/photon/W/Z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/H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98723" y="3285604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FF33"/>
                </a:solidFill>
              </a:rPr>
              <a:t>Invisible final state DM pair</a:t>
            </a:r>
            <a:endParaRPr lang="ru-RU" dirty="0">
              <a:solidFill>
                <a:srgbClr val="66FF3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713" y="2605579"/>
            <a:ext cx="3816424" cy="2020105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6248886" y="2588137"/>
            <a:ext cx="583051" cy="2133597"/>
          </a:xfrm>
          <a:prstGeom prst="ellipse">
            <a:avLst/>
          </a:prstGeom>
          <a:noFill/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126080" y="2691025"/>
            <a:ext cx="923131" cy="50405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6801734" y="3101404"/>
            <a:ext cx="1022459" cy="543621"/>
          </a:xfrm>
          <a:prstGeom prst="straightConnector1">
            <a:avLst/>
          </a:prstGeom>
          <a:ln w="2857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480364" y="2943054"/>
            <a:ext cx="1477284" cy="7184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51">
            <a:extLst>
              <a:ext uri="{FF2B5EF4-FFF2-40B4-BE49-F238E27FC236}">
                <a16:creationId xmlns:a16="http://schemas.microsoft.com/office/drawing/2014/main" id="{E44C4749-1314-4289-A778-4CEE3525BC6F}"/>
              </a:ext>
            </a:extLst>
          </p:cNvPr>
          <p:cNvSpPr/>
          <p:nvPr/>
        </p:nvSpPr>
        <p:spPr>
          <a:xfrm>
            <a:off x="1004364" y="138298"/>
            <a:ext cx="9810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7CB98"/>
                </a:solidFill>
                <a:latin typeface="Georgia"/>
              </a:rPr>
              <a:t>The simplest s-channel DM: V/AV or S/PS mediator</a:t>
            </a:r>
            <a:r>
              <a:rPr lang="ru-RU" sz="2400" dirty="0">
                <a:solidFill>
                  <a:srgbClr val="07CB98"/>
                </a:solidFill>
                <a:latin typeface="Georgia"/>
              </a:rPr>
              <a:t> + </a:t>
            </a:r>
            <a:r>
              <a:rPr lang="en-US" sz="2400" dirty="0">
                <a:solidFill>
                  <a:srgbClr val="07CB98"/>
                </a:solidFill>
                <a:latin typeface="Georgia"/>
              </a:rPr>
              <a:t>one DM particle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923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1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514" y="5880302"/>
            <a:ext cx="3299063" cy="5201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767" y="3480841"/>
            <a:ext cx="9758000" cy="17404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1916" y="150655"/>
            <a:ext cx="10022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C000"/>
                </a:solidFill>
                <a:latin typeface="Georgia"/>
              </a:rPr>
              <a:t>S</a:t>
            </a:r>
            <a:r>
              <a:rPr lang="en-US" sz="2400" dirty="0">
                <a:solidFill>
                  <a:srgbClr val="07CB98"/>
                </a:solidFill>
                <a:latin typeface="Georgia"/>
              </a:rPr>
              <a:t>implified </a:t>
            </a:r>
            <a:r>
              <a:rPr lang="en-US" sz="2400" dirty="0">
                <a:solidFill>
                  <a:srgbClr val="FFC000"/>
                </a:solidFill>
                <a:latin typeface="Georgia"/>
              </a:rPr>
              <a:t>D</a:t>
            </a:r>
            <a:r>
              <a:rPr lang="en-US" sz="2400" dirty="0">
                <a:solidFill>
                  <a:srgbClr val="07CB98"/>
                </a:solidFill>
                <a:latin typeface="Georgia"/>
              </a:rPr>
              <a:t>ark matter </a:t>
            </a:r>
            <a:r>
              <a:rPr lang="en-US" sz="2400" dirty="0">
                <a:solidFill>
                  <a:srgbClr val="FFC000"/>
                </a:solidFill>
                <a:latin typeface="Georgia"/>
              </a:rPr>
              <a:t>M</a:t>
            </a:r>
            <a:r>
              <a:rPr lang="en-US" sz="2400" dirty="0">
                <a:solidFill>
                  <a:srgbClr val="07CB98"/>
                </a:solidFill>
                <a:latin typeface="Georgia"/>
              </a:rPr>
              <a:t>odel (SMD),  (pseudo)scalar mediator S/PS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1304" y="1442241"/>
            <a:ext cx="7904005" cy="1712525"/>
            <a:chOff x="142716" y="737933"/>
            <a:chExt cx="9464788" cy="235949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716" y="737933"/>
              <a:ext cx="9464788" cy="23594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19137" y="2552181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MET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82121" y="5510970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parameter set: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8397" y="885697"/>
            <a:ext cx="1132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S/PS mediator, one spin-1/2 DM particle (a piece of Higgs portal singlet-</a:t>
            </a:r>
            <a:r>
              <a:rPr lang="en-US" dirty="0" err="1"/>
              <a:t>isodoublet</a:t>
            </a:r>
            <a:r>
              <a:rPr lang="en-US" dirty="0"/>
              <a:t> model in some limit)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8478537" y="1436351"/>
            <a:ext cx="3432190" cy="1737281"/>
            <a:chOff x="8478537" y="1243842"/>
            <a:chExt cx="3432190" cy="173728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78537" y="1243842"/>
              <a:ext cx="3432190" cy="17372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08165" y="2448163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visible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98157" y="1713827"/>
              <a:ext cx="48442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φ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/a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8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en-US" dirty="0"/>
              <a:t>3</a:t>
            </a:r>
            <a:r>
              <a:rPr lang="ru-RU" dirty="0"/>
              <a:t>.0</a:t>
            </a:r>
            <a:r>
              <a:rPr lang="en-US" dirty="0"/>
              <a:t>6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6811" y="209191"/>
            <a:ext cx="662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SM + scalar SU(2) singlet model (SM+S)</a:t>
            </a:r>
            <a:endParaRPr lang="ru-RU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375" y="793967"/>
            <a:ext cx="6252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simplest case: one additional scalar boson S: SU(2) real singlet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822922" y="1016932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See, f. e. </a:t>
            </a:r>
            <a:r>
              <a:rPr lang="en-US" i="1" dirty="0">
                <a:solidFill>
                  <a:srgbClr val="FFC000"/>
                </a:solidFill>
                <a:hlinkClick r:id="rId3"/>
              </a:rPr>
              <a:t>arXiv:1903.03616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7905" y="1386264"/>
                <a:ext cx="10440166" cy="4736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potential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r>
                  <a:rPr lang="en-US" sz="1600" b="0" dirty="0">
                    <a:solidFill>
                      <a:schemeClr val="tx2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l-GR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sSup>
                      <m:sSupPr>
                        <m:ctrlPr>
                          <a:rPr lang="el-G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ru-RU" sz="1600" dirty="0"/>
                          <m:t> 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1600" dirty="0"/>
                  <a:t> – SM complex doublet, S –SM singlet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     Five free parameters: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1,2,3</m:t>
                        </m:r>
                      </m:sub>
                    </m:sSub>
                  </m:oMath>
                </a14:m>
                <a:r>
                  <a:rPr lang="en-US" sz="1600" dirty="0"/>
                  <a:t> and non-zero VEVs </a:t>
                </a:r>
                <a:r>
                  <a:rPr lang="en-US" sz="1600" i="1" dirty="0">
                    <a:solidFill>
                      <a:srgbClr val="FFC000"/>
                    </a:solidFill>
                  </a:rPr>
                  <a:t>v</a:t>
                </a:r>
                <a:r>
                  <a:rPr lang="en-US" sz="1600" dirty="0"/>
                  <a:t> and </a:t>
                </a:r>
                <a:r>
                  <a:rPr lang="en-US" sz="1600" i="1" dirty="0">
                    <a:solidFill>
                      <a:srgbClr val="FFC000"/>
                    </a:solidFill>
                  </a:rPr>
                  <a:t>x</a:t>
                </a:r>
                <a:r>
                  <a:rPr lang="en-US" sz="1600" i="1" dirty="0"/>
                  <a:t> </a:t>
                </a:r>
                <a:r>
                  <a:rPr lang="en-US" sz="1600" dirty="0"/>
                  <a:t>for SM doublet and additional singlet.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1600" dirty="0"/>
              </a:p>
              <a:p>
                <a:r>
                  <a:rPr lang="en-US" sz="1600" dirty="0"/>
                  <a:t>    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Physical neutral spin-0 states h, H with mixing between them,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     Free parameters in terms of observable fields: a new scalar mass  </a:t>
                </a:r>
                <a:r>
                  <a:rPr lang="en-US" sz="1600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</a:t>
                </a:r>
                <a:r>
                  <a:rPr lang="en-US" sz="1600" i="1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</a:t>
                </a:r>
                <a:r>
                  <a:rPr lang="en-US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, </a:t>
                </a:r>
                <a:r>
                  <a:rPr lang="en-US" sz="1600" dirty="0"/>
                  <a:t>mixing angle </a:t>
                </a:r>
                <a:r>
                  <a:rPr lang="el-GR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α</a:t>
                </a:r>
                <a:r>
                  <a:rPr lang="en-US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1600" dirty="0"/>
                  <a:t>and</a:t>
                </a:r>
                <a:r>
                  <a:rPr lang="en-US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6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Total and partial H-&gt;</a:t>
                </a:r>
                <a:r>
                  <a:rPr lang="en-US" sz="1600" dirty="0" err="1"/>
                  <a:t>hh</a:t>
                </a:r>
                <a:r>
                  <a:rPr lang="en-US" sz="1600" dirty="0"/>
                  <a:t> widths: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sSup>
                      <m:sSupPr>
                        <m:ctrlPr>
                          <a:rPr lang="en-US" sz="16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𝑆𝑀</m:t>
                        </m:r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hh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Decoupling regime: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600" dirty="0"/>
                  <a:t>, the light </a:t>
                </a:r>
                <a:r>
                  <a:rPr lang="en-US" sz="1600" dirty="0" err="1"/>
                  <a:t>higgs</a:t>
                </a:r>
                <a:r>
                  <a:rPr lang="en-US" sz="1600" dirty="0"/>
                  <a:t> state h has properties identical to the SM </a:t>
                </a:r>
              </a:p>
              <a:p>
                <a:r>
                  <a:rPr lang="en-US" sz="1600" dirty="0"/>
                  <a:t>      h</a:t>
                </a:r>
                <a:r>
                  <a:rPr lang="en-US" sz="1600" baseline="-25000" dirty="0"/>
                  <a:t>125 </a:t>
                </a:r>
                <a:r>
                  <a:rPr lang="en-US" sz="1600" dirty="0"/>
                  <a:t>ones, heavy H does not contribute</a:t>
                </a:r>
                <a:endParaRPr lang="en-US" sz="1600" baseline="-250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US" sz="1600" baseline="-250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Model limit planes as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Limits on the model</a:t>
                </a:r>
                <a:r>
                  <a:rPr lang="en-US" sz="1600" dirty="0"/>
                  <a:t>, both from theory and experiment (see the next slide):</a:t>
                </a:r>
              </a:p>
              <a:p>
                <a:r>
                  <a:rPr lang="en-US" sz="1600" dirty="0"/>
                  <a:t>      Perturbative </a:t>
                </a:r>
                <a:r>
                  <a:rPr lang="en-US" sz="1600" dirty="0" err="1"/>
                  <a:t>unitarity</a:t>
                </a:r>
                <a:r>
                  <a:rPr lang="en-US" sz="1600" dirty="0"/>
                  <a:t>, EW precision data on S, T, U </a:t>
                </a:r>
                <a:r>
                  <a:rPr lang="en-US" sz="1600" dirty="0" err="1"/>
                  <a:t>param</a:t>
                </a:r>
                <a:r>
                  <a:rPr lang="en-US" sz="1600" dirty="0"/>
                  <a:t>. + singlet-induced NLO correction to W mass, </a:t>
                </a:r>
              </a:p>
              <a:p>
                <a:r>
                  <a:rPr lang="en-US" sz="1600" dirty="0"/>
                  <a:t>      </a:t>
                </a:r>
                <a:r>
                  <a:rPr lang="en-US" sz="1600" dirty="0" err="1"/>
                  <a:t>perturbativity</a:t>
                </a:r>
                <a:r>
                  <a:rPr lang="en-US" sz="1600" dirty="0"/>
                  <a:t> of the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1,2,3</m:t>
                        </m:r>
                      </m:sub>
                    </m:sSub>
                  </m:oMath>
                </a14:m>
                <a:r>
                  <a:rPr lang="en-US" sz="1600" dirty="0"/>
                  <a:t> and finite potential bound </a:t>
                </a:r>
                <a:endParaRPr lang="ru-RU" sz="1600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5" y="1386264"/>
                <a:ext cx="10440166" cy="4736618"/>
              </a:xfrm>
              <a:prstGeom prst="rect">
                <a:avLst/>
              </a:prstGeom>
              <a:blipFill>
                <a:blip r:embed="rId4"/>
                <a:stretch>
                  <a:fillRect l="-1110" t="-9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id="{EEE275B8-9C14-4F6A-97DE-4E25C234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60" y="380212"/>
            <a:ext cx="7876081" cy="249740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39760" y="2996906"/>
            <a:ext cx="4190330" cy="3659856"/>
            <a:chOff x="605031" y="2996906"/>
            <a:chExt cx="4190330" cy="36598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031" y="2996906"/>
              <a:ext cx="4141897" cy="36598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20039" y="5955527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0000"/>
                  </a:solidFill>
                </a:rPr>
                <a:t>m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MED</a:t>
              </a:r>
              <a:r>
                <a:rPr lang="en-US" sz="1600" dirty="0">
                  <a:solidFill>
                    <a:srgbClr val="FF0000"/>
                  </a:solidFill>
                </a:rPr>
                <a:t>, GeV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616386" y="2996906"/>
            <a:ext cx="4390241" cy="3659856"/>
            <a:chOff x="5387663" y="2996907"/>
            <a:chExt cx="4390241" cy="36598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7663" y="2996907"/>
              <a:ext cx="4293376" cy="365985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2502" y="6011433"/>
              <a:ext cx="1225402" cy="432854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926" y="1197024"/>
            <a:ext cx="3657657" cy="717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4871" y="2035926"/>
            <a:ext cx="968203" cy="654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8445" y="4485637"/>
            <a:ext cx="2653594" cy="14619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6330" y="2853072"/>
            <a:ext cx="1290938" cy="3946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5524" y="6019403"/>
            <a:ext cx="896484" cy="4215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86961" y="769382"/>
            <a:ext cx="2885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Narrow width approx. (NWA)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990849" y="2909143"/>
            <a:ext cx="1534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Minimal width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9031214" y="610238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Off-shell production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296088" y="142337"/>
            <a:ext cx="3919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7CB98"/>
                </a:solidFill>
                <a:latin typeface="Georgia"/>
              </a:rPr>
              <a:t>SDM S/PS mediator decays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5107" y="3419077"/>
            <a:ext cx="1620271" cy="338559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8964372" y="3920063"/>
            <a:ext cx="3095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Decay dominantly into DM/SM </a:t>
            </a:r>
          </a:p>
          <a:p>
            <a:r>
              <a:rPr lang="en-US" sz="1600" dirty="0"/>
              <a:t>particles</a:t>
            </a:r>
            <a:endParaRPr lang="ru-RU" sz="16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10673074" y="4212450"/>
            <a:ext cx="578725" cy="61438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0673074" y="4233576"/>
            <a:ext cx="993629" cy="125282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7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04" y="1065766"/>
            <a:ext cx="5760379" cy="4020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118" y="2369488"/>
            <a:ext cx="5667204" cy="42925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97200" y="219804"/>
            <a:ext cx="500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7CB98"/>
                </a:solidFill>
                <a:latin typeface="Georgia"/>
              </a:rPr>
              <a:t>MET</a:t>
            </a:r>
            <a:r>
              <a:rPr lang="en-US" sz="2400" i="1" baseline="-25000" dirty="0">
                <a:solidFill>
                  <a:srgbClr val="07CB98"/>
                </a:solidFill>
                <a:latin typeface="Georgia"/>
              </a:rPr>
              <a:t> </a:t>
            </a:r>
            <a:r>
              <a:rPr lang="en-US" sz="2400" i="1" dirty="0">
                <a:solidFill>
                  <a:srgbClr val="07CB98"/>
                </a:solidFill>
                <a:latin typeface="Georgia"/>
              </a:rPr>
              <a:t> </a:t>
            </a:r>
            <a:r>
              <a:rPr lang="en-US" sz="2400" dirty="0">
                <a:solidFill>
                  <a:srgbClr val="07CB98"/>
                </a:solidFill>
                <a:latin typeface="Georgia"/>
              </a:rPr>
              <a:t>spectra, SDM scalar mediator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260027" y="2081364"/>
            <a:ext cx="7951" cy="262393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8744" y="5105141"/>
            <a:ext cx="445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approximate scaling above 3</a:t>
            </a:r>
            <a:r>
              <a:rPr lang="ru-RU" dirty="0"/>
              <a:t>5</a:t>
            </a:r>
            <a:r>
              <a:rPr lang="en-US" dirty="0"/>
              <a:t>0</a:t>
            </a:r>
            <a:r>
              <a:rPr lang="ru-RU" dirty="0"/>
              <a:t>-400</a:t>
            </a:r>
            <a:r>
              <a:rPr lang="en-US" dirty="0"/>
              <a:t> GeV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0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340" y="3665591"/>
            <a:ext cx="5877729" cy="2871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25" y="594739"/>
            <a:ext cx="5748216" cy="2833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67" y="3691634"/>
            <a:ext cx="5671195" cy="2845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48152" y="5795593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M</a:t>
            </a:r>
            <a:r>
              <a:rPr lang="en-US" baseline="-25000" dirty="0" err="1">
                <a:solidFill>
                  <a:srgbClr val="C00000"/>
                </a:solidFill>
              </a:rPr>
              <a:t>med</a:t>
            </a:r>
            <a:r>
              <a:rPr lang="en-US" dirty="0">
                <a:solidFill>
                  <a:srgbClr val="C00000"/>
                </a:solidFill>
              </a:rPr>
              <a:t>=500 GeV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618" y="2630096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baseline="-25000" dirty="0">
                <a:solidFill>
                  <a:srgbClr val="C00000"/>
                </a:solidFill>
              </a:rPr>
              <a:t>DM</a:t>
            </a:r>
            <a:r>
              <a:rPr lang="en-US" dirty="0">
                <a:solidFill>
                  <a:srgbClr val="C00000"/>
                </a:solidFill>
              </a:rPr>
              <a:t>=10 GeV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7673" y="5795593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baseline="-25000" dirty="0">
                <a:solidFill>
                  <a:srgbClr val="C00000"/>
                </a:solidFill>
              </a:rPr>
              <a:t>DM</a:t>
            </a:r>
            <a:r>
              <a:rPr lang="en-US" dirty="0">
                <a:solidFill>
                  <a:srgbClr val="C00000"/>
                </a:solidFill>
              </a:rPr>
              <a:t>=1000 GeV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98230" y="61824"/>
            <a:ext cx="8060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7CB98"/>
                </a:solidFill>
                <a:latin typeface="Georgia"/>
              </a:rPr>
              <a:t>SDM scalar mediator: MET</a:t>
            </a:r>
            <a:r>
              <a:rPr lang="en-US" sz="2400" i="1" baseline="-25000" dirty="0">
                <a:solidFill>
                  <a:srgbClr val="07CB98"/>
                </a:solidFill>
                <a:latin typeface="Georgia"/>
              </a:rPr>
              <a:t> </a:t>
            </a:r>
            <a:r>
              <a:rPr lang="en-US" sz="2400" i="1" dirty="0">
                <a:solidFill>
                  <a:srgbClr val="07CB98"/>
                </a:solidFill>
                <a:latin typeface="Georgia"/>
              </a:rPr>
              <a:t> </a:t>
            </a:r>
            <a:r>
              <a:rPr lang="en-US" sz="2400" dirty="0">
                <a:solidFill>
                  <a:srgbClr val="07CB98"/>
                </a:solidFill>
                <a:latin typeface="Georgia"/>
              </a:rPr>
              <a:t>spectra and scaling for x-secs</a:t>
            </a:r>
            <a:r>
              <a:rPr lang="en-US" sz="2400" i="1" dirty="0">
                <a:solidFill>
                  <a:srgbClr val="07CB98"/>
                </a:solidFill>
                <a:latin typeface="Georgia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58" y="543647"/>
            <a:ext cx="1725318" cy="8900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1740" y="1805185"/>
            <a:ext cx="4374844" cy="726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924" y="2642072"/>
            <a:ext cx="6063660" cy="5995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50477" y="831687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couplings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406636" y="1783769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</a:t>
            </a:r>
          </a:p>
          <a:p>
            <a:r>
              <a:rPr lang="en-US" dirty="0"/>
              <a:t>widths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4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4219" y="2937461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C000"/>
                </a:solidFill>
                <a:hlinkClick r:id="rId3"/>
              </a:rPr>
              <a:t>EPJC 80 (2020) 75</a:t>
            </a:r>
            <a:endParaRPr lang="ru-RU" i="1" dirty="0">
              <a:solidFill>
                <a:srgbClr val="FFC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7" y="3402222"/>
            <a:ext cx="3101330" cy="3117743"/>
          </a:xfrm>
          <a:prstGeom prst="rect">
            <a:avLst/>
          </a:prstGeom>
        </p:spPr>
      </p:pic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49122" y="58118"/>
                <a:ext cx="2404313" cy="414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Fully visible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FS</a:t>
                </a:r>
                <a:endParaRPr lang="ru-RU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122" y="58118"/>
                <a:ext cx="2404313" cy="414152"/>
              </a:xfrm>
              <a:prstGeom prst="rect">
                <a:avLst/>
              </a:prstGeom>
              <a:blipFill>
                <a:blip r:embed="rId5"/>
                <a:stretch>
                  <a:fillRect l="-2532" t="-5970" r="-1772" b="-268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28" y="613508"/>
            <a:ext cx="2019127" cy="18162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9582" y="180824"/>
            <a:ext cx="7056035" cy="34305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44319" y="1191928"/>
            <a:ext cx="2401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 non-specific </a:t>
            </a:r>
          </a:p>
          <a:p>
            <a:pPr algn="ctr"/>
            <a:r>
              <a:rPr lang="en-US" dirty="0"/>
              <a:t>limits for generalized </a:t>
            </a:r>
          </a:p>
          <a:p>
            <a:pPr algn="ctr"/>
            <a:r>
              <a:rPr lang="en-US" dirty="0"/>
              <a:t>treatment </a:t>
            </a:r>
          </a:p>
          <a:p>
            <a:pPr algn="ctr"/>
            <a:r>
              <a:rPr lang="en-US" dirty="0"/>
              <a:t>of S, PS mediators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006" y="3416054"/>
            <a:ext cx="3292634" cy="30900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89187" y="4879967"/>
            <a:ext cx="475963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For more details see a talk by </a:t>
            </a:r>
            <a:r>
              <a:rPr lang="en-US" dirty="0">
                <a:hlinkClick r:id="rId9"/>
              </a:rPr>
              <a:t>Varun Sharma</a:t>
            </a:r>
            <a:r>
              <a:rPr lang="en-US" dirty="0"/>
              <a:t> 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on DM@CMS!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89870" y="0"/>
                <a:ext cx="8131265" cy="546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, generalized interpretation for S/PS</a:t>
                </a:r>
                <a:endParaRPr lang="ru-RU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70" y="0"/>
                <a:ext cx="8131265" cy="546753"/>
              </a:xfrm>
              <a:prstGeom prst="rect">
                <a:avLst/>
              </a:prstGeom>
              <a:blipFill>
                <a:blip r:embed="rId3"/>
                <a:stretch>
                  <a:fillRect t="-9091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19F9F58-2E6D-52F3-BE47-C15F6E653DA9}"/>
              </a:ext>
            </a:extLst>
          </p:cNvPr>
          <p:cNvGrpSpPr/>
          <p:nvPr/>
        </p:nvGrpSpPr>
        <p:grpSpPr>
          <a:xfrm>
            <a:off x="905758" y="2683265"/>
            <a:ext cx="3728174" cy="3635584"/>
            <a:chOff x="152400" y="3263221"/>
            <a:chExt cx="2796473" cy="289666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3263221"/>
              <a:ext cx="2796473" cy="28966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27125" y="4220102"/>
              <a:ext cx="1369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C00000"/>
                  </a:solidFill>
                </a:rPr>
                <a:t>pseudoscalar</a:t>
              </a:r>
              <a:endParaRPr lang="ru-RU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5A1A20C-FAFF-F736-4200-78805FBC2A16}"/>
              </a:ext>
            </a:extLst>
          </p:cNvPr>
          <p:cNvGrpSpPr/>
          <p:nvPr/>
        </p:nvGrpSpPr>
        <p:grpSpPr>
          <a:xfrm>
            <a:off x="1014318" y="626490"/>
            <a:ext cx="3555790" cy="1985169"/>
            <a:chOff x="270251" y="638439"/>
            <a:chExt cx="3012188" cy="152468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251" y="638439"/>
              <a:ext cx="3012188" cy="15246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765489" y="738307"/>
                  <a:ext cx="2183384" cy="1229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&gt;2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400" b="0" i="1" dirty="0">
                    <a:solidFill>
                      <a:srgbClr val="C00000"/>
                    </a:solidFill>
                    <a:latin typeface="Cambria Math" panose="02040503050406030204" pitchFamily="18" charset="0"/>
                  </a:endParaRPr>
                </a:p>
                <a:p>
                  <a:endParaRPr lang="en-US" sz="1400" b="0" i="1" dirty="0">
                    <a:solidFill>
                      <a:srgbClr val="C00000"/>
                    </a:solidFill>
                    <a:latin typeface="Cambria Math" panose="02040503050406030204" pitchFamily="18" charset="0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sz="1400" i="1" dirty="0">
                    <a:solidFill>
                      <a:srgbClr val="C00000"/>
                    </a:solidFill>
                    <a:latin typeface="Cambria Math" panose="02040503050406030204" pitchFamily="18" charset="0"/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sz="1400" b="0" i="1" dirty="0">
                    <a:solidFill>
                      <a:srgbClr val="C00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:endParaRPr lang="en-US" sz="1400" b="0" i="1" dirty="0">
                    <a:solidFill>
                      <a:srgbClr val="C00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𝑞𝑞</m:t>
                        </m:r>
                        <m:r>
                          <a:rPr lang="en-US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′)</m:t>
                        </m:r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</a:endParaRPr>
                </a:p>
                <a:p>
                  <a:r>
                    <a:rPr lang="en-US" sz="1400" dirty="0">
                      <a:solidFill>
                        <a:srgbClr val="C00000"/>
                      </a:solidFill>
                    </a:rPr>
                    <a:t>            at least 2 b-tag. jets</a:t>
                  </a: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489" y="738307"/>
                  <a:ext cx="2183384" cy="1229199"/>
                </a:xfrm>
                <a:prstGeom prst="rect">
                  <a:avLst/>
                </a:prstGeom>
                <a:blipFill>
                  <a:blip r:embed="rId6"/>
                  <a:stretch>
                    <a:fillRect b="-315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/>
          <p:cNvSpPr txBox="1"/>
          <p:nvPr/>
        </p:nvSpPr>
        <p:spPr>
          <a:xfrm>
            <a:off x="858491" y="6101480"/>
            <a:ext cx="2249334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7"/>
              </a:rPr>
              <a:t>JHEP 04 (2020) 171</a:t>
            </a:r>
            <a:endParaRPr lang="ru-RU" i="1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59040" y="1475279"/>
            <a:ext cx="294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channel provides </a:t>
            </a:r>
          </a:p>
          <a:p>
            <a:r>
              <a:rPr lang="en-US" dirty="0">
                <a:solidFill>
                  <a:srgbClr val="FFC000"/>
                </a:solidFill>
              </a:rPr>
              <a:t>the most stringent </a:t>
            </a:r>
            <a:r>
              <a:rPr lang="en-US" dirty="0"/>
              <a:t>limits !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2146" y="698095"/>
            <a:ext cx="2325042" cy="1985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4637655" y="799657"/>
                <a:ext cx="517065" cy="47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bar>
                        <m:barPr>
                          <m:pos m:val="top"/>
                          <m:ctrlPr>
                            <a:rPr lang="en-US" sz="24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bar>
                    </m:oMath>
                  </m:oMathPara>
                </a14:m>
                <a:endParaRPr lang="ru-RU" sz="24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655" y="799657"/>
                <a:ext cx="517065" cy="4784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9201163" y="812252"/>
                <a:ext cx="2657651" cy="481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400" dirty="0">
                    <a:solidFill>
                      <a:srgbClr val="92D050"/>
                    </a:solidFill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400" dirty="0"/>
                  <a:t>, </a:t>
                </a:r>
                <a:r>
                  <a:rPr lang="en-US" dirty="0"/>
                  <a:t>full RUN 2</a:t>
                </a:r>
                <a:endParaRPr lang="ru-RU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163" y="812252"/>
                <a:ext cx="2657651" cy="481863"/>
              </a:xfrm>
              <a:prstGeom prst="rect">
                <a:avLst/>
              </a:prstGeom>
              <a:blipFill>
                <a:blip r:embed="rId10"/>
                <a:stretch>
                  <a:fillRect t="-5128" r="-1429" b="-3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5140" y="2763495"/>
            <a:ext cx="4664096" cy="347512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2337ECF4-F9B0-9D9F-A545-BFF50EC0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0" y="612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AB9E7A1-265C-0001-3CDC-0DA20C12DF4D}"/>
              </a:ext>
            </a:extLst>
          </p:cNvPr>
          <p:cNvCxnSpPr/>
          <p:nvPr/>
        </p:nvCxnSpPr>
        <p:spPr>
          <a:xfrm>
            <a:off x="5775158" y="809478"/>
            <a:ext cx="0" cy="52920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11112" y="5382721"/>
            <a:ext cx="2472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ATLAS-CONF-2020-003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>
            <a:extLst>
              <a:ext uri="{FF2B5EF4-FFF2-40B4-BE49-F238E27FC236}">
                <a16:creationId xmlns:a16="http://schemas.microsoft.com/office/drawing/2014/main" id="{4DD23F03-8E6E-4DA6-98A4-CB12C4929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560" y="531859"/>
            <a:ext cx="403056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Dark matter candidates: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7C1DF39-996C-4ED8-B98C-D8EAFDAA2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1" y="1468030"/>
            <a:ext cx="849172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stable (non-interacting directly, MET signatures)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2A6162C9-619F-4662-BECF-55458B19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0" y="2224024"/>
            <a:ext cx="367790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electrically neutral 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8D81EBDB-3F04-4695-9B36-4E1BCCDD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0" y="2966288"/>
            <a:ext cx="523282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 mass reachable at the LHC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72DD541B-22BD-4F12-9E4D-6C1FECC5A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0" y="3738869"/>
            <a:ext cx="10126788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interaction transfer to a visible sector – portals to DM,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mediators (“messengers”), simplified models of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DM/SM interaction)</a:t>
            </a:r>
            <a:endParaRPr lang="en-US" altLang="ru-RU" sz="24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endParaRPr lang="en-US" altLang="ru-RU" sz="2400" b="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advantages and drawbacks of a phenomenological approach</a:t>
            </a:r>
          </a:p>
        </p:txBody>
      </p:sp>
    </p:spTree>
    <p:extLst>
      <p:ext uri="{BB962C8B-B14F-4D97-AF65-F5344CB8AC3E}">
        <p14:creationId xmlns:p14="http://schemas.microsoft.com/office/powerpoint/2010/main" val="38093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77775" y="140154"/>
                <a:ext cx="4073103" cy="851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S/PS limits combined: </a:t>
                </a:r>
              </a:p>
              <a:p>
                <a:r>
                  <a:rPr lang="en-US" sz="2400" dirty="0">
                    <a:solidFill>
                      <a:schemeClr val="accent1"/>
                    </a:solidFill>
                  </a:rPr>
                  <a:t>Jet/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V(</a:t>
                </a:r>
                <a:r>
                  <a:rPr lang="en-US" sz="2400" i="1" dirty="0" err="1">
                    <a:solidFill>
                      <a:schemeClr val="accent1"/>
                    </a:solidFill>
                  </a:rPr>
                  <a:t>qq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)/Z(</a:t>
                </a:r>
                <a:r>
                  <a:rPr lang="en-US" sz="2400" i="1" dirty="0" err="1">
                    <a:solidFill>
                      <a:schemeClr val="accent1"/>
                    </a:solidFill>
                  </a:rPr>
                  <a:t>ll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)/t(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)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endParaRPr lang="ru-RU" sz="2400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775" y="140154"/>
                <a:ext cx="4073103" cy="851195"/>
              </a:xfrm>
              <a:prstGeom prst="rect">
                <a:avLst/>
              </a:prstGeom>
              <a:blipFill>
                <a:blip r:embed="rId3"/>
                <a:stretch>
                  <a:fillRect l="-2242" t="-5714" b="-1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18315" y="5767259"/>
            <a:ext cx="362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non-specific interpretation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60" y="1188153"/>
            <a:ext cx="5380301" cy="4360997"/>
          </a:xfrm>
          <a:prstGeom prst="rect">
            <a:avLst/>
          </a:prstGeom>
        </p:spPr>
      </p:pic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11" name="Дата 15">
            <a:extLst>
              <a:ext uri="{FF2B5EF4-FFF2-40B4-BE49-F238E27FC236}">
                <a16:creationId xmlns:a16="http://schemas.microsoft.com/office/drawing/2014/main" id="{61D4266D-5321-4098-9F1F-1C41B8A7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477EA-8F04-4BE3-ABCD-5EC6B3796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737" y="106486"/>
            <a:ext cx="5309835" cy="1685009"/>
          </a:xfrm>
          <a:prstGeom prst="rect">
            <a:avLst/>
          </a:prstGeom>
        </p:spPr>
      </p:pic>
      <p:sp>
        <p:nvSpPr>
          <p:cNvPr id="13" name="Нижний колонтитул 16">
            <a:extLst>
              <a:ext uri="{FF2B5EF4-FFF2-40B4-BE49-F238E27FC236}">
                <a16:creationId xmlns:a16="http://schemas.microsoft.com/office/drawing/2014/main" id="{9DF3DD0C-1B19-4EF1-9756-197EC354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7B08A-A733-8E51-B90B-BF68095C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453" y="1908810"/>
            <a:ext cx="6096797" cy="4414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DE3AE-23CA-0CDA-4540-709545D0CC82}"/>
              </a:ext>
            </a:extLst>
          </p:cNvPr>
          <p:cNvSpPr txBox="1"/>
          <p:nvPr/>
        </p:nvSpPr>
        <p:spPr>
          <a:xfrm>
            <a:off x="7126347" y="5223729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 DM summary plots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698" y="4518047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EXO summary plots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801" y="192702"/>
            <a:ext cx="482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SM+S DM direct detection limits </a:t>
            </a:r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25</a:t>
            </a:r>
          </a:p>
        </p:txBody>
      </p:sp>
      <p:sp>
        <p:nvSpPr>
          <p:cNvPr id="10" name="Дата 15">
            <a:extLst>
              <a:ext uri="{FF2B5EF4-FFF2-40B4-BE49-F238E27FC236}">
                <a16:creationId xmlns:a16="http://schemas.microsoft.com/office/drawing/2014/main" id="{3ABC1EE7-ED2E-45C6-8809-62186193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9" name="Нижний колонтитул 16">
            <a:extLst>
              <a:ext uri="{FF2B5EF4-FFF2-40B4-BE49-F238E27FC236}">
                <a16:creationId xmlns:a16="http://schemas.microsoft.com/office/drawing/2014/main" id="{39A716F1-0390-4635-934B-9ED1091B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B679BD-D9B7-4431-9023-7183C6BFE77E}"/>
              </a:ext>
            </a:extLst>
          </p:cNvPr>
          <p:cNvGrpSpPr/>
          <p:nvPr/>
        </p:nvGrpSpPr>
        <p:grpSpPr>
          <a:xfrm>
            <a:off x="5724383" y="281421"/>
            <a:ext cx="6264696" cy="5961845"/>
            <a:chOff x="2999656" y="866330"/>
            <a:chExt cx="6264696" cy="5961845"/>
          </a:xfrm>
        </p:grpSpPr>
        <p:pic>
          <p:nvPicPr>
            <p:cNvPr id="14" name="Рисунок 1">
              <a:extLst>
                <a:ext uri="{FF2B5EF4-FFF2-40B4-BE49-F238E27FC236}">
                  <a16:creationId xmlns:a16="http://schemas.microsoft.com/office/drawing/2014/main" id="{18B59F9D-3EAB-4384-A3BA-8453E3DC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9656" y="866330"/>
              <a:ext cx="6264696" cy="59618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C52427-E13A-40ED-A152-790F805471BB}"/>
                </a:ext>
              </a:extLst>
            </p:cNvPr>
            <p:cNvSpPr txBox="1"/>
            <p:nvPr/>
          </p:nvSpPr>
          <p:spPr>
            <a:xfrm>
              <a:off x="3287688" y="4021325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i="1" dirty="0">
                  <a:solidFill>
                    <a:srgbClr val="0099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Scalar DM</a:t>
              </a:r>
              <a:endPara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B115C9-B914-4650-BF12-D98ED36B3181}"/>
                </a:ext>
              </a:extLst>
            </p:cNvPr>
            <p:cNvSpPr txBox="1"/>
            <p:nvPr/>
          </p:nvSpPr>
          <p:spPr>
            <a:xfrm>
              <a:off x="7680176" y="4022323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i="1" dirty="0">
                  <a:solidFill>
                    <a:srgbClr val="0099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Fermion DM</a:t>
              </a:r>
              <a:endPara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1A567A-F640-444A-A6EF-8FA469DB84ED}"/>
                </a:ext>
              </a:extLst>
            </p:cNvPr>
            <p:cNvSpPr txBox="1"/>
            <p:nvPr/>
          </p:nvSpPr>
          <p:spPr>
            <a:xfrm>
              <a:off x="3503712" y="5915581"/>
              <a:ext cx="1266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i="1" dirty="0">
                  <a:solidFill>
                    <a:srgbClr val="0099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Vector DM</a:t>
              </a:r>
              <a:endPara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18" name="Прямая со стрелкой 7">
              <a:extLst>
                <a:ext uri="{FF2B5EF4-FFF2-40B4-BE49-F238E27FC236}">
                  <a16:creationId xmlns:a16="http://schemas.microsoft.com/office/drawing/2014/main" id="{869FCBEB-9473-4814-B5AA-FAF434D39F9C}"/>
                </a:ext>
              </a:extLst>
            </p:cNvPr>
            <p:cNvCxnSpPr/>
            <p:nvPr/>
          </p:nvCxnSpPr>
          <p:spPr>
            <a:xfrm flipV="1">
              <a:off x="4007768" y="3717032"/>
              <a:ext cx="188954" cy="400690"/>
            </a:xfrm>
            <a:prstGeom prst="straightConnector1">
              <a:avLst/>
            </a:prstGeom>
            <a:ln w="28575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0">
              <a:extLst>
                <a:ext uri="{FF2B5EF4-FFF2-40B4-BE49-F238E27FC236}">
                  <a16:creationId xmlns:a16="http://schemas.microsoft.com/office/drawing/2014/main" id="{621A92AD-9443-4BB9-9459-136A32C3D924}"/>
                </a:ext>
              </a:extLst>
            </p:cNvPr>
            <p:cNvCxnSpPr/>
            <p:nvPr/>
          </p:nvCxnSpPr>
          <p:spPr>
            <a:xfrm flipH="1" flipV="1">
              <a:off x="8256241" y="3746010"/>
              <a:ext cx="211651" cy="371712"/>
            </a:xfrm>
            <a:prstGeom prst="straightConnector1">
              <a:avLst/>
            </a:prstGeom>
            <a:ln w="28575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10C5B2E-6C51-48CD-BF47-7EA809BB4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72" y="713109"/>
            <a:ext cx="3958278" cy="2908874"/>
          </a:xfrm>
          <a:prstGeom prst="rect">
            <a:avLst/>
          </a:prstGeom>
        </p:spPr>
      </p:pic>
      <p:pic>
        <p:nvPicPr>
          <p:cNvPr id="21" name="Рисунок 5">
            <a:extLst>
              <a:ext uri="{FF2B5EF4-FFF2-40B4-BE49-F238E27FC236}">
                <a16:creationId xmlns:a16="http://schemas.microsoft.com/office/drawing/2014/main" id="{EDD775B6-0BB7-4D85-A108-0A9552557F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2" y="3812996"/>
            <a:ext cx="4320480" cy="24302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76DB0C-54F8-41CC-B9A1-B83591548FEC}"/>
              </a:ext>
            </a:extLst>
          </p:cNvPr>
          <p:cNvSpPr txBox="1"/>
          <p:nvPr/>
        </p:nvSpPr>
        <p:spPr>
          <a:xfrm>
            <a:off x="876134" y="551533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LUX-ZEPLIN (LZ)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F7BFFA-8053-487C-AF54-0570E804DFE6}"/>
              </a:ext>
            </a:extLst>
          </p:cNvPr>
          <p:cNvSpPr txBox="1"/>
          <p:nvPr/>
        </p:nvSpPr>
        <p:spPr>
          <a:xfrm>
            <a:off x="876134" y="67814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XENON 1T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900EF8-855E-4D60-84E1-2DE624FC9B0E}"/>
              </a:ext>
            </a:extLst>
          </p:cNvPr>
          <p:cNvGrpSpPr/>
          <p:nvPr/>
        </p:nvGrpSpPr>
        <p:grpSpPr>
          <a:xfrm rot="1167269">
            <a:off x="6959018" y="3173012"/>
            <a:ext cx="3761166" cy="719601"/>
            <a:chOff x="1140311" y="3894267"/>
            <a:chExt cx="2657138" cy="71960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C797B13-1C40-4040-900F-435D4BC960B0}"/>
                </a:ext>
              </a:extLst>
            </p:cNvPr>
            <p:cNvSpPr/>
            <p:nvPr/>
          </p:nvSpPr>
          <p:spPr>
            <a:xfrm>
              <a:off x="1140311" y="3894267"/>
              <a:ext cx="2657138" cy="71960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467779-2D24-419B-8222-66D6C878973F}"/>
                </a:ext>
              </a:extLst>
            </p:cNvPr>
            <p:cNvSpPr txBox="1"/>
            <p:nvPr/>
          </p:nvSpPr>
          <p:spPr>
            <a:xfrm>
              <a:off x="1558999" y="3990736"/>
              <a:ext cx="18812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almost closed 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9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779" y="377395"/>
            <a:ext cx="5443727" cy="133631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119" y="1959282"/>
            <a:ext cx="4059457" cy="1076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309" y="1928564"/>
            <a:ext cx="3285676" cy="1088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688" y="3141166"/>
            <a:ext cx="2114559" cy="375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1451" y="964902"/>
            <a:ext cx="28857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AV: pert. </a:t>
            </a:r>
            <a:r>
              <a:rPr lang="en-US" sz="1600" dirty="0" err="1"/>
              <a:t>unitarity</a:t>
            </a:r>
            <a:r>
              <a:rPr lang="en-US" sz="1600" dirty="0"/>
              <a:t> violation</a:t>
            </a:r>
          </a:p>
          <a:p>
            <a:r>
              <a:rPr lang="en-US" sz="1600" dirty="0"/>
              <a:t>due to DM Yukawa couplings</a:t>
            </a:r>
          </a:p>
          <a:p>
            <a:r>
              <a:rPr lang="en-US" sz="1600" dirty="0"/>
              <a:t>non-</a:t>
            </a:r>
            <a:r>
              <a:rPr lang="en-US" sz="1600" dirty="0" err="1"/>
              <a:t>perturbativity</a:t>
            </a:r>
            <a:r>
              <a:rPr lang="en-US" sz="1600" dirty="0"/>
              <a:t> for </a:t>
            </a:r>
          </a:p>
          <a:p>
            <a:r>
              <a:rPr lang="en-US" sz="1600" dirty="0" err="1"/>
              <a:t>m</a:t>
            </a:r>
            <a:r>
              <a:rPr lang="en-US" sz="1600" baseline="-25000" dirty="0" err="1"/>
              <a:t>DM</a:t>
            </a:r>
            <a:r>
              <a:rPr lang="en-US" sz="1600" dirty="0"/>
              <a:t>&gt;&gt;</a:t>
            </a:r>
            <a:r>
              <a:rPr lang="en-US" sz="1600" dirty="0" err="1"/>
              <a:t>m</a:t>
            </a:r>
            <a:r>
              <a:rPr lang="en-US" sz="1600" baseline="-25000" dirty="0" err="1"/>
              <a:t>med</a:t>
            </a:r>
            <a:r>
              <a:rPr lang="en-US" sz="1600" baseline="-25000" dirty="0"/>
              <a:t> 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251" y="2116924"/>
            <a:ext cx="1990277" cy="3522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12283" y="2848779"/>
            <a:ext cx="2400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 Z’ couples only to q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r>
              <a:rPr lang="en-US" sz="1600" dirty="0"/>
              <a:t>anomalies </a:t>
            </a:r>
            <a:r>
              <a:rPr lang="en-US" sz="1600" dirty="0">
                <a:sym typeface="Wingdings" panose="05000000000000000000" pitchFamily="2" charset="2"/>
              </a:rPr>
              <a:t> new VLL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43226" y="151063"/>
            <a:ext cx="31806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7CB98"/>
                </a:solidFill>
                <a:latin typeface="Georgia"/>
              </a:rPr>
              <a:t>SDM, V/AV mediator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1451" y="63789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NB: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71" y="3622448"/>
            <a:ext cx="9222012" cy="3011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5265" y="4469041"/>
            <a:ext cx="1798207" cy="710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9634" y="5344108"/>
            <a:ext cx="1062294" cy="3594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3358" y="5868509"/>
            <a:ext cx="2412020" cy="38181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9831537" y="4097033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 for V, EWPO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0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299641" y="4130652"/>
            <a:ext cx="11170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A cross section as a function of the 3 parameters :  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M</a:t>
            </a:r>
            <a:r>
              <a:rPr lang="en-US" baseline="-25000" dirty="0">
                <a:solidFill>
                  <a:srgbClr val="FFC000"/>
                </a:solidFill>
                <a:latin typeface="Calibri" panose="020F0502020204030204" pitchFamily="34" charset="0"/>
              </a:rPr>
              <a:t>med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Calibri" panose="020F0502020204030204" pitchFamily="34" charset="0"/>
              </a:rPr>
              <a:t>g</a:t>
            </a:r>
            <a:r>
              <a:rPr lang="en-US" baseline="-25000" dirty="0" err="1">
                <a:solidFill>
                  <a:srgbClr val="FFC000"/>
                </a:solidFill>
                <a:latin typeface="Calibri" panose="020F0502020204030204" pitchFamily="34" charset="0"/>
              </a:rPr>
              <a:t>q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Calibri" panose="020F0502020204030204" pitchFamily="34" charset="0"/>
              </a:rPr>
              <a:t>g</a:t>
            </a:r>
            <a:r>
              <a:rPr lang="en-US" baseline="-25000" dirty="0" err="1">
                <a:solidFill>
                  <a:srgbClr val="FFC000"/>
                </a:solidFill>
                <a:latin typeface="Calibri" panose="020F0502020204030204" pitchFamily="34" charset="0"/>
              </a:rPr>
              <a:t>l</a:t>
            </a:r>
            <a:r>
              <a:rPr lang="en-US" baseline="-250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Calibri" panose="020F0502020204030204" pitchFamily="34" charset="0"/>
              </a:rPr>
              <a:t>m</a:t>
            </a:r>
            <a:r>
              <a:rPr lang="en-US" baseline="-25000" dirty="0" err="1">
                <a:latin typeface="Calibri" panose="020F0502020204030204" pitchFamily="34" charset="0"/>
              </a:rPr>
              <a:t>DM</a:t>
            </a:r>
            <a:r>
              <a:rPr lang="en-US" baseline="-25000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= 1 GeV (can differ)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</a:rPr>
              <a:t>limits on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baseline="-25000" dirty="0" err="1">
                <a:solidFill>
                  <a:srgbClr val="92D050"/>
                </a:solidFill>
                <a:latin typeface="Calibri" panose="020F0502020204030204" pitchFamily="34" charset="0"/>
              </a:rPr>
              <a:t>l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</a:rPr>
              <a:t> from DY (the V mediator):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baseline="-25000" dirty="0" err="1">
                <a:solidFill>
                  <a:srgbClr val="92D050"/>
                </a:solidFill>
                <a:latin typeface="Calibri" panose="020F0502020204030204" pitchFamily="34" charset="0"/>
              </a:rPr>
              <a:t>l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</a:rPr>
              <a:t> ≤ 0.01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Universal quark coupling: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BBD80F-15CB-48E2-910C-B953B19A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464325" y="1014732"/>
            <a:ext cx="2263366" cy="1926051"/>
            <a:chOff x="540339" y="4200849"/>
            <a:chExt cx="2070781" cy="1819673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42" name="Овал 41"/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1249532" y="1222951"/>
                <a:ext cx="435558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q,l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99641" y="554319"/>
            <a:ext cx="641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One DM particle (spin-1/2), one mediator + SM, 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</a:rPr>
              <a:t>fully visible decay</a:t>
            </a:r>
            <a:r>
              <a:rPr lang="ru-RU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15807" y="138298"/>
            <a:ext cx="8044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7CB98"/>
                </a:solidFill>
                <a:latin typeface="Georgia"/>
              </a:rPr>
              <a:t>The simplest s-channel DM: (axial)vector mediator V/AV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6483" y="3444036"/>
            <a:ext cx="485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mediator on/off-shell production, </a:t>
            </a:r>
            <a:r>
              <a:rPr lang="en-US" sz="1600" dirty="0" err="1">
                <a:solidFill>
                  <a:srgbClr val="92D050"/>
                </a:solidFill>
              </a:rPr>
              <a:t>dijet</a:t>
            </a:r>
            <a:r>
              <a:rPr lang="en-US" sz="1600" dirty="0">
                <a:solidFill>
                  <a:srgbClr val="92D050"/>
                </a:solidFill>
              </a:rPr>
              <a:t>/</a:t>
            </a:r>
            <a:r>
              <a:rPr lang="en-US" sz="1600" dirty="0" err="1">
                <a:solidFill>
                  <a:srgbClr val="92D050"/>
                </a:solidFill>
              </a:rPr>
              <a:t>dilepton</a:t>
            </a:r>
            <a:r>
              <a:rPr lang="en-US" sz="1600" dirty="0">
                <a:solidFill>
                  <a:srgbClr val="92D050"/>
                </a:solidFill>
              </a:rPr>
              <a:t> FS</a:t>
            </a:r>
            <a:endParaRPr lang="ru-RU" sz="1600" dirty="0">
              <a:solidFill>
                <a:srgbClr val="92D05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54103" y="1560517"/>
            <a:ext cx="3373011" cy="1504057"/>
            <a:chOff x="4085326" y="1594742"/>
            <a:chExt cx="3373011" cy="1504057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358638" y="1594742"/>
              <a:ext cx="2743202" cy="150405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5326" y="1772712"/>
                  <a:ext cx="3373011" cy="11947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𝑚𝑒𝑑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𝑚𝑒𝑑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oMath>
                    </m:oMathPara>
                  </a14:m>
                  <a:endPara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(18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+1)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𝑚𝑒𝑑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5326" y="1772712"/>
                  <a:ext cx="3373011" cy="1194751"/>
                </a:xfrm>
                <a:prstGeom prst="rect">
                  <a:avLst/>
                </a:prstGeom>
                <a:blipFill>
                  <a:blip r:embed="rId4"/>
                  <a:stretch>
                    <a:fillRect b="-631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Группа 7"/>
          <p:cNvGrpSpPr/>
          <p:nvPr/>
        </p:nvGrpSpPr>
        <p:grpSpPr>
          <a:xfrm>
            <a:off x="5109515" y="5455341"/>
            <a:ext cx="2915920" cy="925601"/>
            <a:chOff x="7837612" y="1990833"/>
            <a:chExt cx="2915920" cy="925601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837612" y="1990833"/>
              <a:ext cx="2915920" cy="925601"/>
            </a:xfrm>
            <a:prstGeom prst="roundRect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951197" y="2086545"/>
                  <a:ext cx="2688749" cy="7341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ru-RU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𝑚𝑒𝑑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e>
                            </m:rad>
                          </m:den>
                        </m:f>
                      </m:oMath>
                    </m:oMathPara>
                  </a14:m>
                  <a:endParaRPr lang="ru-RU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1197" y="2086545"/>
                  <a:ext cx="2688749" cy="734175"/>
                </a:xfrm>
                <a:prstGeom prst="rect">
                  <a:avLst/>
                </a:prstGeom>
                <a:blipFill>
                  <a:blip r:embed="rId6"/>
                  <a:stretch>
                    <a:fillRect l="-1361" t="-1667" b="-68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191740" y="5679343"/>
                <a:ext cx="867289" cy="4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ru-RU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740" y="5679343"/>
                <a:ext cx="867289" cy="4725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Стрелка вправо 33"/>
          <p:cNvSpPr/>
          <p:nvPr/>
        </p:nvSpPr>
        <p:spPr>
          <a:xfrm>
            <a:off x="4272868" y="5675927"/>
            <a:ext cx="6228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0341" y="1086384"/>
            <a:ext cx="4736803" cy="426253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9592797" y="718038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9"/>
              </a:rPr>
              <a:t>JHEP 05 (2020) 033</a:t>
            </a:r>
            <a:endParaRPr lang="ru-RU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195706" y="5422272"/>
                <a:ext cx="3718560" cy="9811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𝑚𝑒𝑑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1−4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𝑚𝑒𝑑</m:t>
                                          </m:r>
                                        </m:sub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𝑚𝑒𝑑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706" y="5422272"/>
                <a:ext cx="3718560" cy="9811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1437162" y="26497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med</a:t>
            </a:r>
            <a:endParaRPr lang="ru-RU" baseline="-25000" dirty="0">
              <a:solidFill>
                <a:srgbClr val="FF0000"/>
              </a:solidFill>
            </a:endParaRPr>
          </a:p>
        </p:txBody>
      </p:sp>
      <p:sp>
        <p:nvSpPr>
          <p:cNvPr id="30" name="Дата 15">
            <a:extLst>
              <a:ext uri="{FF2B5EF4-FFF2-40B4-BE49-F238E27FC236}">
                <a16:creationId xmlns:a16="http://schemas.microsoft.com/office/drawing/2014/main" id="{60A845DF-EC2C-4971-ACCE-BAB3A87B1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32" name="Нижний колонтитул 16">
            <a:extLst>
              <a:ext uri="{FF2B5EF4-FFF2-40B4-BE49-F238E27FC236}">
                <a16:creationId xmlns:a16="http://schemas.microsoft.com/office/drawing/2014/main" id="{5B3F95A6-690B-46C6-AF17-FBC59228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3256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33" y="3106652"/>
            <a:ext cx="6284603" cy="3641913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24</a:t>
            </a:fld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96" y="4714739"/>
            <a:ext cx="1739155" cy="15580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378" y="4704786"/>
            <a:ext cx="1654355" cy="1567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34198" y="345771"/>
                <a:ext cx="5766771" cy="970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/>
                    </a:solidFill>
                  </a:rPr>
                  <a:t>ATLAS &amp; CMS: combined </a:t>
                </a:r>
                <a:r>
                  <a:rPr lang="en-US" sz="2000" dirty="0" err="1">
                    <a:solidFill>
                      <a:schemeClr val="accent1"/>
                    </a:solidFill>
                  </a:rPr>
                  <a:t>dijet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&amp; Mono X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endParaRPr lang="en-US" sz="2000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interpretation for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u="sng" dirty="0" err="1"/>
                  <a:t>leptophobic</a:t>
                </a:r>
                <a:r>
                  <a:rPr lang="en-US" dirty="0"/>
                  <a:t> AV mediator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98" y="345771"/>
                <a:ext cx="5766771" cy="970971"/>
              </a:xfrm>
              <a:prstGeom prst="rect">
                <a:avLst/>
              </a:prstGeom>
              <a:blipFill>
                <a:blip r:embed="rId6"/>
                <a:stretch>
                  <a:fillRect l="-740" t="-2516" b="-94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62942" y="4229080"/>
            <a:ext cx="5400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Visible (</a:t>
            </a:r>
            <a:r>
              <a:rPr lang="en-US" sz="1600" dirty="0" err="1"/>
              <a:t>ffbar</a:t>
            </a:r>
            <a:r>
              <a:rPr lang="en-US" sz="1600" dirty="0"/>
              <a:t>) and invisible (X+MET) channels combined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8" y="80976"/>
            <a:ext cx="5974793" cy="40009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8493" y="2081475"/>
            <a:ext cx="3083907" cy="529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8627" y="1696645"/>
            <a:ext cx="2016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On-shell production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110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58645" y="562141"/>
                <a:ext cx="4897495" cy="13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1"/>
                    </a:solidFill>
                  </a:rPr>
                  <a:t>ATLAS &amp; CMS: </a:t>
                </a:r>
              </a:p>
              <a:p>
                <a:pPr algn="ctr"/>
                <a:r>
                  <a:rPr lang="en-US" sz="2000" dirty="0">
                    <a:solidFill>
                      <a:schemeClr val="accent1"/>
                    </a:solidFill>
                  </a:rPr>
                  <a:t>combined </a:t>
                </a:r>
                <a:r>
                  <a:rPr lang="en-US" sz="2000" dirty="0" err="1">
                    <a:solidFill>
                      <a:schemeClr val="accent1"/>
                    </a:solidFill>
                  </a:rPr>
                  <a:t>dijet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&amp; Mono X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2000" dirty="0"/>
                  <a:t>interpretation for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u="sng" dirty="0" err="1"/>
                  <a:t>leptophobic</a:t>
                </a:r>
                <a:r>
                  <a:rPr lang="en-US" sz="2000" dirty="0"/>
                  <a:t> V mediator</a:t>
                </a:r>
                <a:endParaRPr lang="ru-RU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645" y="562141"/>
                <a:ext cx="4897495" cy="1340303"/>
              </a:xfrm>
              <a:prstGeom prst="rect">
                <a:avLst/>
              </a:prstGeom>
              <a:blipFill>
                <a:blip r:embed="rId3"/>
                <a:stretch>
                  <a:fillRect l="-996" t="-2727" r="-872" b="-6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819" y="3145069"/>
            <a:ext cx="6241774" cy="36034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" y="155052"/>
            <a:ext cx="6193000" cy="42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M. Savina, JINR, Russia					LHCP2020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29.05.2020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32808" y="294250"/>
                <a:ext cx="5362365" cy="1032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ATLAS: combined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dijet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&amp; Mono X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𝑚𝑖𝑠</m:t>
                        </m:r>
                      </m:sup>
                    </m:sSub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7CB98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7CB98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interpretation for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r>
                  <a:rPr kumimoji="0" lang="en-US" sz="20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leptophilic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V</a:t>
                </a: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(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AV</a:t>
                </a:r>
                <a:r>
                  <a:rPr kumimoji="0" 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)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mediator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808" y="294250"/>
                <a:ext cx="5362365" cy="1032527"/>
              </a:xfrm>
              <a:prstGeom prst="rect">
                <a:avLst/>
              </a:prstGeom>
              <a:blipFill>
                <a:blip r:embed="rId3"/>
                <a:stretch>
                  <a:fillRect t="-1765" r="-682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2954" y="4425142"/>
                <a:ext cx="4976041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DM mediator non-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lephtophobic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≠0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(reasonably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small)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 limits from resonance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searches in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dilepton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 channel are also added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  <a:sym typeface="Wingdings" panose="05000000000000000000" pitchFamily="2" charset="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g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q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=0.1 for AV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g</a:t>
                </a:r>
                <a:r>
                  <a:rPr kumimoji="0" lang="en-US" sz="1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q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=0.01 for V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(very strong constraints from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Drell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-Yan for V) 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54" y="4425142"/>
                <a:ext cx="4976041" cy="2031325"/>
              </a:xfrm>
              <a:prstGeom prst="rect">
                <a:avLst/>
              </a:prstGeom>
              <a:blipFill>
                <a:blip r:embed="rId4"/>
                <a:stretch>
                  <a:fillRect l="-490" t="-1802" r="-613" b="-39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09" y="83187"/>
            <a:ext cx="6607967" cy="42229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134" y="2194669"/>
            <a:ext cx="6120086" cy="41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55" y="2024594"/>
            <a:ext cx="6153647" cy="4723971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37541" y="135915"/>
            <a:ext cx="11835963" cy="6219721"/>
            <a:chOff x="147533" y="78682"/>
            <a:chExt cx="11835963" cy="6219721"/>
          </a:xfrm>
        </p:grpSpPr>
        <p:sp>
          <p:nvSpPr>
            <p:cNvPr id="9" name="TextBox 8"/>
            <p:cNvSpPr txBox="1"/>
            <p:nvPr/>
          </p:nvSpPr>
          <p:spPr>
            <a:xfrm>
              <a:off x="7110046" y="78682"/>
              <a:ext cx="48734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ATLAS: combination of collider and DD 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constraints on DM </a:t>
              </a:r>
            </a:p>
            <a:p>
              <a:pPr algn="ctr"/>
              <a:endParaRPr lang="en-US" sz="2000" dirty="0">
                <a:solidFill>
                  <a:schemeClr val="accent1"/>
                </a:solidFill>
              </a:endParaRPr>
            </a:p>
            <a:p>
              <a:pPr lvl="0"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interpretation for</a:t>
              </a:r>
              <a:r>
                <a:rPr lang="en-US" dirty="0">
                  <a:solidFill>
                    <a:srgbClr val="07CB98"/>
                  </a:solidFill>
                </a:rPr>
                <a:t> </a:t>
              </a:r>
              <a:r>
                <a:rPr lang="en-US" u="sng" dirty="0" err="1">
                  <a:solidFill>
                    <a:prstClr val="white"/>
                  </a:solidFill>
                </a:rPr>
                <a:t>leptophobic</a:t>
              </a:r>
              <a:r>
                <a:rPr lang="en-US" u="sng" dirty="0">
                  <a:solidFill>
                    <a:prstClr val="white"/>
                  </a:solidFill>
                </a:rPr>
                <a:t> and </a:t>
              </a:r>
              <a:r>
                <a:rPr lang="en-US" u="sng" dirty="0" err="1">
                  <a:solidFill>
                    <a:prstClr val="white"/>
                  </a:solidFill>
                </a:rPr>
                <a:t>leptophilic</a:t>
              </a:r>
              <a:r>
                <a:rPr lang="en-US" dirty="0">
                  <a:solidFill>
                    <a:prstClr val="white"/>
                  </a:solidFill>
                </a:rPr>
                <a:t> </a:t>
              </a:r>
            </a:p>
            <a:p>
              <a:pPr lvl="0"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V mediator, </a:t>
              </a:r>
              <a:r>
                <a:rPr lang="el-GR" dirty="0">
                  <a:solidFill>
                    <a:srgbClr val="FFC000"/>
                  </a:solidFill>
                </a:rPr>
                <a:t>σ</a:t>
              </a:r>
              <a:r>
                <a:rPr lang="en-US" baseline="30000" dirty="0">
                  <a:solidFill>
                    <a:srgbClr val="FFC000"/>
                  </a:solidFill>
                </a:rPr>
                <a:t>SI</a:t>
              </a:r>
              <a:endParaRPr lang="ru-RU" baseline="30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7533" y="4677395"/>
              <a:ext cx="52373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 comparison of the inferred limits with the </a:t>
              </a:r>
            </a:p>
            <a:p>
              <a:r>
                <a:rPr lang="en-US" sz="1400" dirty="0"/>
                <a:t>constraints from direct-detection experiments </a:t>
              </a:r>
            </a:p>
            <a:p>
              <a:r>
                <a:rPr lang="en-US" sz="1400" dirty="0"/>
                <a:t>on spin-independent WIMP-nucleon scattering </a:t>
              </a:r>
            </a:p>
            <a:p>
              <a:r>
                <a:rPr lang="en-US" sz="1400" dirty="0"/>
                <a:t>cross- section</a:t>
              </a:r>
              <a:endParaRPr lang="ru-RU" sz="14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74376" y="4972878"/>
              <a:ext cx="6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876" y="5682850"/>
              <a:ext cx="4200027" cy="615553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</a:rPr>
                <a:t>See a talk by </a:t>
              </a:r>
              <a:r>
                <a:rPr lang="en-US" sz="1600" dirty="0" err="1">
                  <a:hlinkClick r:id="rId4"/>
                </a:rPr>
                <a:t>Fady</a:t>
              </a:r>
              <a:r>
                <a:rPr lang="en-US" sz="1600" dirty="0">
                  <a:hlinkClick r:id="rId4"/>
                </a:rPr>
                <a:t> </a:t>
              </a:r>
              <a:r>
                <a:rPr lang="en-US" sz="1600" dirty="0" err="1">
                  <a:hlinkClick r:id="rId4"/>
                </a:rPr>
                <a:t>Bishara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chemeClr val="accent5"/>
                  </a:solidFill>
                </a:rPr>
                <a:t>on EFT for </a:t>
              </a:r>
            </a:p>
            <a:p>
              <a:r>
                <a:rPr lang="en-US" sz="1600" dirty="0">
                  <a:solidFill>
                    <a:schemeClr val="accent5"/>
                  </a:solidFill>
                </a:rPr>
                <a:t>DD experiments and collider data decoding! </a:t>
              </a:r>
              <a:r>
                <a:rPr lang="en-US" dirty="0">
                  <a:solidFill>
                    <a:schemeClr val="accent5"/>
                  </a:solidFill>
                </a:rPr>
                <a:t>  </a:t>
              </a:r>
              <a:endParaRPr lang="ru-RU" dirty="0">
                <a:solidFill>
                  <a:schemeClr val="accent5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Прямоугольник 2"/>
                <p:cNvSpPr/>
                <p:nvPr/>
              </p:nvSpPr>
              <p:spPr>
                <a:xfrm>
                  <a:off x="4018028" y="4790374"/>
                  <a:ext cx="2460271" cy="728148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b="0" i="1" baseline="3000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𝑆𝐼</m:t>
                            </m:r>
                          </m:e>
                          <m:sub/>
                        </m:sSub>
                        <m:r>
                          <a:rPr lang="en-US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𝑚𝑒𝑑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" name="Прямоугольник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8028" y="4790374"/>
                  <a:ext cx="2460271" cy="72814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9" y="79833"/>
            <a:ext cx="6141682" cy="44488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51368" y="2552162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leptophobic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3788" y="4490554"/>
            <a:ext cx="163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leptophilic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22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566400" y="6356351"/>
            <a:ext cx="1016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 rtl="0">
              <a:defRPr lang="ru-ru"/>
            </a:defPPr>
            <a:lvl1pPr marL="0" algn="r" defTabSz="914400" rtl="0" eaLnBrk="1" latinLnBrk="0" hangingPunct="1">
              <a:defRPr sz="1200" b="0" kern="1200" smtClean="0">
                <a:solidFill>
                  <a:srgbClr val="E0D3B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fld id="{1D4DF0B5-D024-4D88-9F19-7322EC076F71}" type="slidenum">
              <a:rPr lang="ru-RU" altLang="ru-RU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 2" panose="05020102010507070707" pitchFamily="18" charset="2"/>
                <a:buNone/>
                <a:tabLst/>
                <a:defRPr/>
              </a:pPr>
              <a:t>28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715A51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1584" y="413352"/>
            <a:ext cx="7836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DD: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суммарные ограничения разных экспериментов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1124744"/>
            <a:ext cx="8424936" cy="5487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2174" y="501317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neutrino floor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6" name="Прямая со стрелкой 5"/>
          <p:cNvCxnSpPr>
            <a:stCxn id="4" idx="0"/>
          </p:cNvCxnSpPr>
          <p:nvPr/>
        </p:nvCxnSpPr>
        <p:spPr>
          <a:xfrm flipH="1" flipV="1">
            <a:off x="3863752" y="3717032"/>
            <a:ext cx="144016" cy="12961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4" idx="0"/>
          </p:cNvCxnSpPr>
          <p:nvPr/>
        </p:nvCxnSpPr>
        <p:spPr>
          <a:xfrm>
            <a:off x="4007768" y="5013176"/>
            <a:ext cx="14401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0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0282" y="197224"/>
            <a:ext cx="534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Next step: Two doublet Higgs Model (2HDM)</a:t>
            </a:r>
            <a:endParaRPr lang="ru-RU" sz="2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76518" y="776156"/>
                <a:ext cx="6659195" cy="353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Two complex scalar doublets,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, 8 real </a:t>
                </a:r>
                <a:r>
                  <a:rPr lang="en-US" sz="1600" dirty="0" err="1"/>
                  <a:t>d.o.f</a:t>
                </a:r>
                <a:r>
                  <a:rPr lang="en-US" sz="1600" dirty="0"/>
                  <a:t>, after SSB – </a:t>
                </a: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5 physical scalar states: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neutral CP-even </a:t>
                </a:r>
                <a:r>
                  <a:rPr lang="en-US" sz="1600" dirty="0" err="1"/>
                  <a:t>h,H</a:t>
                </a: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neutral CR-odd A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charged H</a:t>
                </a:r>
                <a:r>
                  <a:rPr lang="en-US" sz="1600" baseline="30000" dirty="0"/>
                  <a:t>+</a:t>
                </a:r>
                <a:r>
                  <a:rPr lang="en-US" sz="1600" dirty="0"/>
                  <a:t>, H</a:t>
                </a:r>
                <a:r>
                  <a:rPr lang="en-US" sz="1600" baseline="30000" dirty="0"/>
                  <a:t>-</a:t>
                </a:r>
                <a:endParaRPr lang="ru-RU" sz="1600" baseline="30000" dirty="0"/>
              </a:p>
              <a:p>
                <a:endParaRPr lang="en-US" sz="1600" dirty="0"/>
              </a:p>
              <a:p>
                <a:r>
                  <a:rPr lang="en-US" sz="1600" dirty="0"/>
                  <a:t>Mass hierarchy is not fixed exactly, but the state h considered light and </a:t>
                </a:r>
              </a:p>
              <a:p>
                <a:r>
                  <a:rPr lang="en-US" sz="1600" dirty="0"/>
                  <a:t>the rest 4 are considered heavy.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Decoupling limit:                                   (H does not contribute)</a:t>
                </a:r>
              </a:p>
              <a:p>
                <a:r>
                  <a:rPr lang="en-US" sz="1600" dirty="0"/>
                  <a:t>Most LHC studies, including for dark matter, are done in this limit</a:t>
                </a:r>
              </a:p>
              <a:p>
                <a:endParaRPr lang="ru-RU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18" y="776156"/>
                <a:ext cx="6659195" cy="3539430"/>
              </a:xfrm>
              <a:prstGeom prst="rect">
                <a:avLst/>
              </a:prstGeom>
              <a:blipFill>
                <a:blip r:embed="rId3"/>
                <a:stretch>
                  <a:fillRect l="-549" t="-5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04143" y="4141531"/>
            <a:ext cx="413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 types of flavor conserving models 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37040" y="1330340"/>
                <a:ext cx="3999108" cy="741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 non-zero VEVs: v</a:t>
                </a:r>
                <a:r>
                  <a:rPr lang="en-US" sz="1600" baseline="-25000" dirty="0"/>
                  <a:t>1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) and v</a:t>
                </a:r>
                <a:r>
                  <a:rPr lang="en-US" sz="1600" baseline="-25000" dirty="0"/>
                  <a:t>2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):</a:t>
                </a:r>
                <a:endParaRPr lang="en-US" dirty="0"/>
              </a:p>
              <a:p>
                <a:r>
                  <a:rPr lang="en-US" baseline="-25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C000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246 </m:t>
                            </m:r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040" y="1330340"/>
                <a:ext cx="3999108" cy="741998"/>
              </a:xfrm>
              <a:prstGeom prst="rect">
                <a:avLst/>
              </a:prstGeom>
              <a:blipFill>
                <a:blip r:embed="rId4"/>
                <a:stretch>
                  <a:fillRect l="-762" t="-24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Группа 2"/>
          <p:cNvGrpSpPr/>
          <p:nvPr/>
        </p:nvGrpSpPr>
        <p:grpSpPr>
          <a:xfrm>
            <a:off x="136238" y="4603464"/>
            <a:ext cx="6239532" cy="1739938"/>
            <a:chOff x="136238" y="4603464"/>
            <a:chExt cx="6239532" cy="173993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238" y="4603464"/>
              <a:ext cx="6239532" cy="1739938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 flipV="1">
              <a:off x="141997" y="5228316"/>
              <a:ext cx="5889812" cy="39716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68357" y="5255106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MSSM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664" y="1372243"/>
            <a:ext cx="2734292" cy="23703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004" y="197224"/>
            <a:ext cx="5172687" cy="9144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004" y="3961249"/>
            <a:ext cx="2606865" cy="25742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975" y="3955592"/>
            <a:ext cx="2572546" cy="25454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324" y="2853264"/>
            <a:ext cx="5428880" cy="50609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5725807" y="3327447"/>
            <a:ext cx="2333567" cy="1628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753438" y="3324537"/>
            <a:ext cx="5013356" cy="15781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0243" y="3422817"/>
            <a:ext cx="1326797" cy="3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42136" y="115311"/>
            <a:ext cx="2714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How to search?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DF83A-41C8-424F-A06C-5C51806C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01" y="782916"/>
            <a:ext cx="8655618" cy="4628802"/>
          </a:xfrm>
          <a:prstGeom prst="rect">
            <a:avLst/>
          </a:prstGeom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D2ED9A98-17BD-4FF6-816E-7FD4523AA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424" y="411124"/>
            <a:ext cx="1636100" cy="2761200"/>
          </a:xfrm>
          <a:prstGeom prst="rect">
            <a:avLst/>
          </a:prstGeom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321502D3-AA8D-4556-BADF-0A24E85DB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115" y="3441036"/>
            <a:ext cx="1607909" cy="2656159"/>
          </a:xfrm>
          <a:prstGeom prst="rect">
            <a:avLst/>
          </a:prstGeom>
        </p:spPr>
      </p:pic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4349823A-CB67-4700-9981-197304523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447" y="5660651"/>
            <a:ext cx="2555073" cy="87142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28CEB259-1DA1-4466-BAC7-AA74EF1FA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654" y="5664447"/>
            <a:ext cx="3290745" cy="86763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CE3F54CE-B5B4-4F18-BD23-57B3B50C7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231" y="5647263"/>
            <a:ext cx="1211082" cy="8923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BF3871-9B5D-83A0-00B0-4C87C5B75E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24" r="36250"/>
          <a:stretch/>
        </p:blipFill>
        <p:spPr>
          <a:xfrm>
            <a:off x="152402" y="1636366"/>
            <a:ext cx="1754044" cy="292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9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4237" y="699636"/>
            <a:ext cx="865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2HDM, couplings to SM fermions and gauge bosons, normalized to these of the SM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73" y="1144756"/>
            <a:ext cx="10398229" cy="413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1453" y="5458821"/>
            <a:ext cx="8204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coupling in Yukawa sector like in the SM (MFV), the strongest with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the third generation</a:t>
            </a:r>
            <a:endParaRPr lang="ru-RU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33" y="500526"/>
            <a:ext cx="9375786" cy="6185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54" y="1528537"/>
            <a:ext cx="1613672" cy="3201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7729" y="100416"/>
            <a:ext cx="252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2HDM+S extension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7CB98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7564" y="82196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PRD 90, 075004 (2014)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.202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6239" y="133735"/>
            <a:ext cx="835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2HDM+S light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pseudoscalar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production and decays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7CB9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86" y="1012242"/>
            <a:ext cx="4006036" cy="38100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803" y="523126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PRD 90, 075004 (2014)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91803" y="1031720"/>
            <a:ext cx="4050452" cy="2642046"/>
            <a:chOff x="2438272" y="3656711"/>
            <a:chExt cx="4050452" cy="264204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272" y="3656711"/>
              <a:ext cx="4050452" cy="26420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201400" y="3747518"/>
                  <a:ext cx="1326638" cy="3693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1400" y="3747518"/>
                  <a:ext cx="132663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234" y="3982952"/>
            <a:ext cx="2518942" cy="23287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153" y="987557"/>
            <a:ext cx="3327434" cy="4588881"/>
          </a:xfrm>
          <a:prstGeom prst="rect">
            <a:avLst/>
          </a:prstGeom>
        </p:spPr>
      </p:pic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CC9EBDB4-A7EB-41B2-BB6C-04893BAF9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7536" y="4847425"/>
            <a:ext cx="2362433" cy="1346276"/>
          </a:xfrm>
          <a:prstGeom prst="rect">
            <a:avLst/>
          </a:prstGeom>
        </p:spPr>
      </p:pic>
      <p:sp>
        <p:nvSpPr>
          <p:cNvPr id="18" name="Нижний колонтитул 16">
            <a:extLst>
              <a:ext uri="{FF2B5EF4-FFF2-40B4-BE49-F238E27FC236}">
                <a16:creationId xmlns:a16="http://schemas.microsoft.com/office/drawing/2014/main" id="{04434A35-1F88-448E-A7A2-1A7ABB97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en-US" dirty="0"/>
              <a:t>3</a:t>
            </a:r>
            <a:r>
              <a:rPr lang="ru-RU" dirty="0"/>
              <a:t>.0</a:t>
            </a:r>
            <a:r>
              <a:rPr lang="en-US" dirty="0"/>
              <a:t>6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49122" y="63451"/>
            <a:ext cx="9728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SDM with (pseudo)scalar mediator: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SCC</a:t>
            </a:r>
            <a:r>
              <a:rPr lang="en-US" sz="2800" baseline="-25000" dirty="0" err="1">
                <a:solidFill>
                  <a:schemeClr val="accent1"/>
                </a:solidFill>
                <a:latin typeface="+mj-lt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</a:rPr>
              <a:t>SCC</a:t>
            </a:r>
            <a:r>
              <a:rPr lang="en-US" sz="2800" baseline="-25000" dirty="0" err="1">
                <a:solidFill>
                  <a:schemeClr val="accent1"/>
                </a:solidFill>
                <a:latin typeface="+mj-lt"/>
              </a:rPr>
              <a:t>t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, 2HDM(+a)</a:t>
            </a:r>
            <a:endParaRPr lang="ru-RU" sz="28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938459" y="1239563"/>
            <a:ext cx="7804094" cy="4985882"/>
            <a:chOff x="332711" y="1371240"/>
            <a:chExt cx="6705704" cy="468168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32711" y="1371240"/>
              <a:ext cx="6705704" cy="4681688"/>
              <a:chOff x="188207" y="1509675"/>
              <a:chExt cx="6705704" cy="4681688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207" y="1509675"/>
                <a:ext cx="6705704" cy="4681688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050597" y="1599387"/>
                <a:ext cx="704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S, PS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398666" y="1460952"/>
              <a:ext cx="6537611" cy="21653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9418" y="682212"/>
            <a:ext cx="1113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       </a:t>
            </a:r>
            <a:r>
              <a:rPr lang="en-US" sz="2000" dirty="0">
                <a:solidFill>
                  <a:srgbClr val="FFC000"/>
                </a:solidFill>
              </a:rPr>
              <a:t>S/PS simplified vs extended:  </a:t>
            </a:r>
            <a:r>
              <a:rPr lang="en-US" sz="2000" dirty="0"/>
              <a:t>model specific vs model non-specific channels</a:t>
            </a:r>
            <a:endParaRPr lang="ru-RU" sz="20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818094" y="770965"/>
            <a:ext cx="44824" cy="5591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ижний колонтитул 16">
            <a:extLst>
              <a:ext uri="{FF2B5EF4-FFF2-40B4-BE49-F238E27FC236}">
                <a16:creationId xmlns:a16="http://schemas.microsoft.com/office/drawing/2014/main" id="{23D479B9-90C7-B469-EAE3-1A6B25CD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BBD80F-15CB-48E2-910C-B953B19A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25" y="726190"/>
            <a:ext cx="10691206" cy="769441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defTabSz="914296">
              <a:defRPr/>
            </a:pPr>
            <a:r>
              <a:rPr lang="en-US" sz="2400" dirty="0">
                <a:solidFill>
                  <a:srgbClr val="FFC000"/>
                </a:solidFill>
                <a:latin typeface="Calibri"/>
              </a:rPr>
              <a:t>Extended gauge portal DM: </a:t>
            </a:r>
            <a:r>
              <a:rPr lang="ru-RU" sz="2400" dirty="0">
                <a:solidFill>
                  <a:srgbClr val="FFC000"/>
                </a:solidFill>
                <a:latin typeface="Calibri"/>
              </a:rPr>
              <a:t>2</a:t>
            </a:r>
            <a:r>
              <a:rPr lang="en-US" sz="2400" dirty="0">
                <a:solidFill>
                  <a:srgbClr val="FFC000"/>
                </a:solidFill>
                <a:latin typeface="Calibri"/>
              </a:rPr>
              <a:t>HDM-based DM; Dark portal, t-channel VFC SDM… </a:t>
            </a:r>
            <a:r>
              <a:rPr lang="en-US" sz="2000" dirty="0">
                <a:latin typeface="Calibri"/>
              </a:rPr>
              <a:t>(primary area of interest during RUN3 period and beyond)</a:t>
            </a:r>
            <a:endParaRPr lang="ru-RU" sz="2000" dirty="0">
              <a:latin typeface="Calibri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868915" y="3256541"/>
            <a:ext cx="58001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4830267" y="1621753"/>
            <a:ext cx="6784165" cy="448702"/>
            <a:chOff x="7943843" y="1359753"/>
            <a:chExt cx="6884735" cy="44870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8064149" y="1365995"/>
              <a:ext cx="6764429" cy="4424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43843" y="1359753"/>
              <a:ext cx="68847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  SM </a:t>
              </a: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</a:rPr>
                <a:t>extended </a:t>
              </a:r>
              <a:r>
                <a:rPr lang="en-US" sz="2000" dirty="0" err="1">
                  <a:solidFill>
                    <a:srgbClr val="7030A0"/>
                  </a:solidFill>
                  <a:latin typeface="Calibri" panose="020F0502020204030204" pitchFamily="34" charset="0"/>
                </a:rPr>
                <a:t>higgs</a:t>
              </a: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</a:rPr>
                <a:t>/gauge sector: extra states = extra graphs</a:t>
              </a:r>
              <a:endParaRPr lang="ru-RU" sz="2000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557970" y="2538950"/>
            <a:ext cx="2544418" cy="1882564"/>
            <a:chOff x="3557379" y="3069112"/>
            <a:chExt cx="2544418" cy="1882564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3557379" y="3069112"/>
              <a:ext cx="2544418" cy="1882564"/>
              <a:chOff x="3703484" y="3511656"/>
              <a:chExt cx="2544418" cy="1882564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3703484" y="3511656"/>
                <a:ext cx="2544418" cy="1882564"/>
                <a:chOff x="4070529" y="1832274"/>
                <a:chExt cx="2383649" cy="1818701"/>
              </a:xfrm>
            </p:grpSpPr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70529" y="1832274"/>
                  <a:ext cx="2383649" cy="1818701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4764068" y="1996973"/>
                  <a:ext cx="542421" cy="356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  <a:latin typeface="Calibri" panose="020F0502020204030204" pitchFamily="34" charset="0"/>
                    </a:rPr>
                    <a:t>VBC</a:t>
                  </a:r>
                  <a:r>
                    <a:rPr lang="en-US" dirty="0"/>
                    <a:t> </a:t>
                  </a:r>
                  <a:endParaRPr lang="ru-RU" dirty="0"/>
                </a:p>
              </p:txBody>
            </p:sp>
          </p:grpSp>
          <p:sp>
            <p:nvSpPr>
              <p:cNvPr id="18" name="Овал 17"/>
              <p:cNvSpPr/>
              <p:nvPr/>
            </p:nvSpPr>
            <p:spPr>
              <a:xfrm>
                <a:off x="4897120" y="4199010"/>
                <a:ext cx="233182" cy="2100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821651" y="4464964"/>
              <a:ext cx="1526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</a:rPr>
                <a:t>new couplings</a:t>
              </a:r>
              <a:endParaRPr lang="ru-RU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316341" y="2543049"/>
            <a:ext cx="2437004" cy="1895891"/>
            <a:chOff x="6352591" y="3072568"/>
            <a:chExt cx="2437004" cy="1895891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6352591" y="3072568"/>
              <a:ext cx="2437004" cy="1895891"/>
              <a:chOff x="6545631" y="3440822"/>
              <a:chExt cx="2437004" cy="1895891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6545631" y="3440822"/>
                <a:ext cx="2437004" cy="1895891"/>
                <a:chOff x="9130189" y="1748820"/>
                <a:chExt cx="2395103" cy="1857882"/>
              </a:xfrm>
            </p:grpSpPr>
            <p:pic>
              <p:nvPicPr>
                <p:cNvPr id="26" name="Рисунок 2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30189" y="1748820"/>
                  <a:ext cx="2395103" cy="185788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Прямоугольник 26"/>
                    <p:cNvSpPr/>
                    <p:nvPr/>
                  </p:nvSpPr>
                  <p:spPr>
                    <a:xfrm>
                      <a:off x="9727101" y="2045693"/>
                      <a:ext cx="1029709" cy="33176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2HDM</a:t>
                      </a:r>
                      <a:r>
                        <a:rPr lang="en-US" sz="16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US" sz="16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a14:m>
                      <a:endParaRPr lang="ru-RU" sz="16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Прямоугольник 2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27101" y="2045693"/>
                      <a:ext cx="1029709" cy="33176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488"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5" name="Овал 24"/>
              <p:cNvSpPr/>
              <p:nvPr/>
            </p:nvSpPr>
            <p:spPr>
              <a:xfrm>
                <a:off x="8147194" y="4199010"/>
                <a:ext cx="391607" cy="253928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948660" y="4543321"/>
              <a:ext cx="1188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 panose="020F0502020204030204" pitchFamily="34" charset="0"/>
                </a:rPr>
                <a:t>new states</a:t>
              </a:r>
              <a:endParaRPr lang="ru-RU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968904" y="2797469"/>
            <a:ext cx="3025132" cy="1620339"/>
            <a:chOff x="9255106" y="2305639"/>
            <a:chExt cx="2874743" cy="1513682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255106" y="2305639"/>
              <a:ext cx="2874743" cy="1513682"/>
              <a:chOff x="402290" y="4007603"/>
              <a:chExt cx="2874743" cy="1513682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2290" y="4007603"/>
                <a:ext cx="2874743" cy="1513682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113422" y="4179438"/>
                <a:ext cx="477467" cy="34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Z</a:t>
                </a:r>
                <a:r>
                  <a:rPr lang="en-US" sz="1600" baseline="-250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VFC</a:t>
                </a:r>
                <a:endParaRPr lang="ru-RU" sz="1600" baseline="-25000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9562381" y="3442560"/>
              <a:ext cx="1506800" cy="345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flavor violation</a:t>
              </a:r>
              <a:endParaRPr lang="ru-RU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10423936" y="2932129"/>
              <a:ext cx="264309" cy="2747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37947" y="1617022"/>
            <a:ext cx="4110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92D050"/>
                </a:solidFill>
                <a:latin typeface="Calibri" panose="020F0502020204030204" pitchFamily="34" charset="0"/>
              </a:rPr>
              <a:t>The simplified vs the simplest DM:</a:t>
            </a:r>
            <a:endParaRPr lang="ru-RU" sz="22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449184" y="2538950"/>
            <a:ext cx="2263366" cy="1926051"/>
            <a:chOff x="449184" y="2538950"/>
            <a:chExt cx="2263366" cy="1926051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449184" y="2538950"/>
              <a:ext cx="2263366" cy="1926051"/>
              <a:chOff x="540339" y="4200849"/>
              <a:chExt cx="2070781" cy="1819673"/>
            </a:xfrm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540339" y="4200849"/>
                <a:ext cx="2070781" cy="1819673"/>
                <a:chOff x="9646962" y="416424"/>
                <a:chExt cx="2213140" cy="1982386"/>
              </a:xfrm>
            </p:grpSpPr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46962" y="416424"/>
                  <a:ext cx="2213140" cy="1982386"/>
                </a:xfrm>
                <a:prstGeom prst="rect">
                  <a:avLst/>
                </a:prstGeom>
              </p:spPr>
            </p:pic>
            <p:sp>
              <p:nvSpPr>
                <p:cNvPr id="42" name="Овал 41"/>
                <p:cNvSpPr/>
                <p:nvPr/>
              </p:nvSpPr>
              <p:spPr>
                <a:xfrm>
                  <a:off x="11009280" y="1269566"/>
                  <a:ext cx="271989" cy="32652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Овал 42"/>
                <p:cNvSpPr/>
                <p:nvPr/>
              </p:nvSpPr>
              <p:spPr>
                <a:xfrm>
                  <a:off x="10176388" y="1278531"/>
                  <a:ext cx="303352" cy="3175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1249532" y="1222951"/>
                  <a:ext cx="465339" cy="380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g</a:t>
                  </a:r>
                  <a:r>
                    <a:rPr lang="en-US" baseline="-25000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q</a:t>
                  </a:r>
                  <a:r>
                    <a:rPr lang="en-US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,</a:t>
                  </a:r>
                  <a:r>
                    <a:rPr lang="el-GR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χ</a:t>
                  </a:r>
                  <a:endParaRPr lang="ru-RU" baseline="-25000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9815185" y="1231911"/>
                  <a:ext cx="363457" cy="380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g</a:t>
                  </a:r>
                  <a:r>
                    <a:rPr lang="en-US" baseline="-25000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q</a:t>
                  </a:r>
                  <a:endParaRPr lang="ru-RU" baseline="-25000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1228205" y="4349639"/>
                <a:ext cx="596264" cy="348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V/VA</a:t>
                </a:r>
                <a:r>
                  <a:rPr lang="en-US" dirty="0"/>
                  <a:t> </a:t>
                </a:r>
                <a:endParaRPr lang="ru-RU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271991" y="2540609"/>
              <a:ext cx="42672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f, </a:t>
              </a:r>
              <a:r>
                <a:rPr lang="el-GR" sz="1400" i="1" dirty="0">
                  <a:solidFill>
                    <a:schemeClr val="bg1"/>
                  </a:solidFill>
                </a:rPr>
                <a:t>χ</a:t>
              </a:r>
              <a:endParaRPr lang="ru-RU" sz="1400" i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207220" y="4120223"/>
                  <a:ext cx="505330" cy="33201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ru-RU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̿"/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oMath>
                    </m:oMathPara>
                  </a14:m>
                  <a:endParaRPr lang="ru-RU" sz="1400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220" y="4120223"/>
                  <a:ext cx="505330" cy="332014"/>
                </a:xfrm>
                <a:prstGeom prst="rect">
                  <a:avLst/>
                </a:prstGeom>
                <a:blipFill>
                  <a:blip r:embed="rId10"/>
                  <a:stretch>
                    <a:fillRect r="-39759" b="-925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/>
          <p:cNvSpPr txBox="1"/>
          <p:nvPr/>
        </p:nvSpPr>
        <p:spPr>
          <a:xfrm>
            <a:off x="1006889" y="4915914"/>
            <a:ext cx="9746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“powerful”/specific signatures: one for many models / specific for the selected theoretical scenario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 not only s-channel processes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9762" y="2110691"/>
            <a:ext cx="402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One DM particle/mediator + SM</a:t>
            </a:r>
            <a:r>
              <a:rPr lang="ru-RU" dirty="0">
                <a:latin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963457" y="2538950"/>
                <a:ext cx="1141915" cy="33150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̿"/>
                          <m:ctrlP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𝑙𝑙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57" y="2538950"/>
                <a:ext cx="1141915" cy="331501"/>
              </a:xfrm>
              <a:prstGeom prst="rect">
                <a:avLst/>
              </a:prstGeom>
              <a:blipFill>
                <a:blip r:embed="rId11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Нижний колонтитул 16">
            <a:extLst>
              <a:ext uri="{FF2B5EF4-FFF2-40B4-BE49-F238E27FC236}">
                <a16:creationId xmlns:a16="http://schemas.microsoft.com/office/drawing/2014/main" id="{2464D6F1-AC72-47FD-866D-780250A0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53" name="Дата 15">
            <a:extLst>
              <a:ext uri="{FF2B5EF4-FFF2-40B4-BE49-F238E27FC236}">
                <a16:creationId xmlns:a16="http://schemas.microsoft.com/office/drawing/2014/main" id="{E1B18B66-1312-456F-A7B8-26634B51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48" name="Прямоугольник 5">
            <a:extLst>
              <a:ext uri="{FF2B5EF4-FFF2-40B4-BE49-F238E27FC236}">
                <a16:creationId xmlns:a16="http://schemas.microsoft.com/office/drawing/2014/main" id="{C00DA8DE-57A4-4DFF-9250-0CBFAD5E9521}"/>
              </a:ext>
            </a:extLst>
          </p:cNvPr>
          <p:cNvSpPr/>
          <p:nvPr/>
        </p:nvSpPr>
        <p:spPr>
          <a:xfrm>
            <a:off x="1981500" y="154378"/>
            <a:ext cx="8871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From the simplest to simplified DM (V/AV mediator)</a:t>
            </a:r>
            <a:r>
              <a:rPr lang="en-US" sz="2400" dirty="0">
                <a:solidFill>
                  <a:srgbClr val="07CB98"/>
                </a:solidFill>
                <a:latin typeface="+mj-lt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160697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/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94" y="1350828"/>
            <a:ext cx="4948594" cy="5004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290" y="1376546"/>
            <a:ext cx="4914567" cy="4953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438003" y="333533"/>
                <a:ext cx="44830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r>
                  <a:rPr lang="en-US" sz="2000" dirty="0">
                    <a:solidFill>
                      <a:srgbClr val="07CB98"/>
                    </a:solidFill>
                    <a:latin typeface="Georgia"/>
                  </a:rPr>
                  <a:t>MET spectra vs SDM S/V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003" y="333533"/>
                <a:ext cx="4483087" cy="400110"/>
              </a:xfrm>
              <a:prstGeom prst="rect">
                <a:avLst/>
              </a:prstGeom>
              <a:blipFill>
                <a:blip r:embed="rId5"/>
                <a:stretch>
                  <a:fillRect l="-1497" t="-10769" b="-2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en-US" dirty="0"/>
              <a:t>3</a:t>
            </a:r>
            <a:r>
              <a:rPr lang="ru-RU" dirty="0"/>
              <a:t>.0</a:t>
            </a:r>
            <a:r>
              <a:rPr lang="en-US" dirty="0"/>
              <a:t>6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3444079" y="101601"/>
            <a:ext cx="662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2HDM </a:t>
            </a:r>
            <a:r>
              <a:rPr lang="en-US" sz="2400" dirty="0" err="1">
                <a:solidFill>
                  <a:schemeClr val="accent1"/>
                </a:solidFill>
                <a:latin typeface="+mj-lt"/>
              </a:rPr>
              <a:t>hMSSM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 combined results, RUN2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1" y="919688"/>
            <a:ext cx="5188358" cy="5298141"/>
          </a:xfrm>
          <a:prstGeom prst="rect">
            <a:avLst/>
          </a:prstGeom>
        </p:spPr>
      </p:pic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id="{F08555FE-25F7-4AF0-BFB1-71D0AF81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3CE6D9-CCC8-4792-B32F-8B2452370B34}"/>
              </a:ext>
            </a:extLst>
          </p:cNvPr>
          <p:cNvGrpSpPr/>
          <p:nvPr/>
        </p:nvGrpSpPr>
        <p:grpSpPr>
          <a:xfrm>
            <a:off x="5924134" y="1011749"/>
            <a:ext cx="6195890" cy="2691542"/>
            <a:chOff x="5616007" y="362847"/>
            <a:chExt cx="6331047" cy="2899233"/>
          </a:xfrm>
        </p:grpSpPr>
        <p:pic>
          <p:nvPicPr>
            <p:cNvPr id="13" name="Рисунок 4">
              <a:extLst>
                <a:ext uri="{FF2B5EF4-FFF2-40B4-BE49-F238E27FC236}">
                  <a16:creationId xmlns:a16="http://schemas.microsoft.com/office/drawing/2014/main" id="{9568DD09-2EAD-4FAD-B6D9-B2366014B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6007" y="362847"/>
              <a:ext cx="3379557" cy="2899233"/>
            </a:xfrm>
            <a:prstGeom prst="rect">
              <a:avLst/>
            </a:prstGeom>
          </p:spPr>
        </p:pic>
        <p:pic>
          <p:nvPicPr>
            <p:cNvPr id="14" name="Рисунок 5">
              <a:extLst>
                <a:ext uri="{FF2B5EF4-FFF2-40B4-BE49-F238E27FC236}">
                  <a16:creationId xmlns:a16="http://schemas.microsoft.com/office/drawing/2014/main" id="{DD86FA3E-22F2-4824-850A-8133E451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2823" y="362896"/>
              <a:ext cx="2834231" cy="2899184"/>
            </a:xfrm>
            <a:prstGeom prst="rect">
              <a:avLst/>
            </a:prstGeom>
          </p:spPr>
        </p:pic>
      </p:grpSp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E2C557F8-9006-4C3C-A0A6-34E3F358B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427" y="3825794"/>
            <a:ext cx="2891169" cy="280026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F8CD944-6E68-4057-8C5B-ED16625D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CCDD3E-A034-444B-9552-249BE1036038}"/>
              </a:ext>
            </a:extLst>
          </p:cNvPr>
          <p:cNvSpPr txBox="1"/>
          <p:nvPr/>
        </p:nvSpPr>
        <p:spPr>
          <a:xfrm>
            <a:off x="8935957" y="550388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H </a:t>
            </a:r>
            <a:r>
              <a:rPr lang="en-US" sz="2000" i="1" dirty="0">
                <a:sym typeface="Wingdings" panose="05000000000000000000" pitchFamily="2" charset="2"/>
              </a:rPr>
              <a:t> ZA (A  ZH)  </a:t>
            </a:r>
            <a:r>
              <a:rPr lang="en-US" sz="2000" i="1" dirty="0" err="1">
                <a:sym typeface="Wingdings" panose="05000000000000000000" pitchFamily="2" charset="2"/>
              </a:rPr>
              <a:t>llbb</a:t>
            </a:r>
            <a:endParaRPr lang="ru-RU" sz="20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FE327-B537-4BD0-883D-E642EC0948C0}"/>
              </a:ext>
            </a:extLst>
          </p:cNvPr>
          <p:cNvSpPr txBox="1"/>
          <p:nvPr/>
        </p:nvSpPr>
        <p:spPr>
          <a:xfrm>
            <a:off x="6387841" y="5225928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H</a:t>
            </a:r>
            <a:r>
              <a:rPr lang="en-US" sz="2000" i="1" baseline="30000" dirty="0"/>
              <a:t>+</a:t>
            </a:r>
            <a:r>
              <a:rPr lang="en-US" sz="2000" i="1" dirty="0"/>
              <a:t> </a:t>
            </a:r>
            <a:r>
              <a:rPr lang="en-US" sz="2000" i="1" dirty="0">
                <a:sym typeface="Wingdings" panose="05000000000000000000" pitchFamily="2" charset="2"/>
              </a:rPr>
              <a:t> </a:t>
            </a:r>
            <a:r>
              <a:rPr lang="en-US" sz="2000" i="1" dirty="0" err="1">
                <a:sym typeface="Wingdings" panose="05000000000000000000" pitchFamily="2" charset="2"/>
              </a:rPr>
              <a:t>tb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5055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8044" y="102946"/>
            <a:ext cx="6582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noProof="0" dirty="0">
                <a:solidFill>
                  <a:srgbClr val="07CB98"/>
                </a:solidFill>
              </a:rPr>
              <a:t>Astrophysics constraints on 2HDM Type-II DM (MSSM)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72" y="630158"/>
            <a:ext cx="4434081" cy="1492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319" y="608638"/>
            <a:ext cx="3790546" cy="4045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81" y="2631340"/>
            <a:ext cx="4051769" cy="4065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550" y="2631341"/>
            <a:ext cx="3870110" cy="40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5357710" y="196874"/>
            <a:ext cx="673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PS in 2HDM+S type II combined results, RUN 1+2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5120" y="301208"/>
            <a:ext cx="11986236" cy="6079502"/>
            <a:chOff x="107152" y="251013"/>
            <a:chExt cx="11986236" cy="607950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2" y="251013"/>
              <a:ext cx="5158887" cy="428523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509" y="2046532"/>
              <a:ext cx="6692879" cy="428398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7153" y="4725702"/>
              <a:ext cx="435888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“Strictly” model search</a:t>
              </a:r>
              <a:r>
                <a:rPr lang="ru-RU" sz="1600" dirty="0"/>
                <a:t> </a:t>
              </a:r>
              <a:r>
                <a:rPr lang="en-US" sz="1600" dirty="0"/>
                <a:t>following from </a:t>
              </a:r>
              <a:endParaRPr lang="ru-RU" sz="1600" dirty="0"/>
            </a:p>
            <a:p>
              <a:pPr algn="ctr"/>
              <a:r>
                <a:rPr lang="en-US" sz="1600" dirty="0"/>
                <a:t>expected properties: </a:t>
              </a:r>
            </a:p>
            <a:p>
              <a:pPr algn="ctr"/>
              <a:r>
                <a:rPr lang="en-US" sz="1600" dirty="0">
                  <a:solidFill>
                    <a:srgbClr val="FFC000"/>
                  </a:solidFill>
                </a:rPr>
                <a:t>m</a:t>
              </a:r>
              <a:r>
                <a:rPr lang="en-US" sz="1600" baseline="-25000" dirty="0">
                  <a:solidFill>
                    <a:srgbClr val="FFC000"/>
                  </a:solidFill>
                </a:rPr>
                <a:t>a</a:t>
              </a:r>
              <a:r>
                <a:rPr lang="en-US" sz="1600" dirty="0">
                  <a:solidFill>
                    <a:srgbClr val="FFC000"/>
                  </a:solidFill>
                </a:rPr>
                <a:t>&lt;1/2 m</a:t>
              </a:r>
              <a:r>
                <a:rPr lang="en-US" sz="1600" baseline="-25000" dirty="0">
                  <a:solidFill>
                    <a:srgbClr val="FFC000"/>
                  </a:solidFill>
                </a:rPr>
                <a:t>h125</a:t>
              </a:r>
              <a:endParaRPr lang="en-US" sz="1600" dirty="0"/>
            </a:p>
            <a:p>
              <a:pPr algn="ctr"/>
              <a:r>
                <a:rPr lang="en-US" sz="1600" dirty="0"/>
                <a:t>light additional </a:t>
              </a:r>
              <a:r>
                <a:rPr lang="en-US" sz="1600" dirty="0" err="1"/>
                <a:t>pseudoscalar</a:t>
              </a:r>
              <a:r>
                <a:rPr lang="en-US" sz="1600" dirty="0"/>
                <a:t> a in NMSSM,</a:t>
              </a:r>
            </a:p>
            <a:p>
              <a:pPr algn="ctr"/>
              <a:r>
                <a:rPr lang="en-US" sz="1600" dirty="0"/>
                <a:t>Higgs sector structure is identical to  </a:t>
              </a:r>
            </a:p>
            <a:p>
              <a:pPr algn="ctr"/>
              <a:r>
                <a:rPr lang="en-US" sz="1600" dirty="0"/>
                <a:t>type II 2HDM +S, </a:t>
              </a:r>
              <a:r>
                <a:rPr lang="en-US" sz="1600" dirty="0">
                  <a:solidFill>
                    <a:srgbClr val="FFC000"/>
                  </a:solidFill>
                </a:rPr>
                <a:t>mixing in </a:t>
              </a:r>
              <a:r>
                <a:rPr lang="en-US" sz="1600" dirty="0" err="1">
                  <a:solidFill>
                    <a:srgbClr val="FFC000"/>
                  </a:solidFill>
                </a:rPr>
                <a:t>higgs</a:t>
              </a:r>
              <a:r>
                <a:rPr lang="en-US" sz="1600" dirty="0">
                  <a:solidFill>
                    <a:srgbClr val="FFC000"/>
                  </a:solidFill>
                </a:rPr>
                <a:t> sector only!</a:t>
              </a:r>
              <a:endParaRPr lang="ru-RU" sz="1600" dirty="0">
                <a:solidFill>
                  <a:srgbClr val="FFC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85888" y="634255"/>
              <a:ext cx="4782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  <a:r>
                <a:rPr lang="en-US" i="1" baseline="-25000" dirty="0"/>
                <a:t>125</a:t>
              </a:r>
              <a:r>
                <a:rPr lang="en-US" i="1" dirty="0">
                  <a:sym typeface="Wingdings" panose="05000000000000000000" pitchFamily="2" charset="2"/>
                </a:rPr>
                <a:t> aa 4b/2b2</a:t>
              </a:r>
              <a:r>
                <a:rPr lang="el-GR" i="1" dirty="0">
                  <a:sym typeface="Wingdings" panose="05000000000000000000" pitchFamily="2" charset="2"/>
                </a:rPr>
                <a:t>μ</a:t>
              </a:r>
              <a:r>
                <a:rPr lang="en-US" i="1" dirty="0">
                  <a:sym typeface="Wingdings" panose="05000000000000000000" pitchFamily="2" charset="2"/>
                </a:rPr>
                <a:t>/4</a:t>
              </a:r>
              <a:r>
                <a:rPr lang="el-GR" i="1" dirty="0">
                  <a:sym typeface="Wingdings" panose="05000000000000000000" pitchFamily="2" charset="2"/>
                </a:rPr>
                <a:t>τ</a:t>
              </a:r>
              <a:r>
                <a:rPr lang="en-US" i="1" dirty="0">
                  <a:sym typeface="Wingdings" panose="05000000000000000000" pitchFamily="2" charset="2"/>
                </a:rPr>
                <a:t>/2b2</a:t>
              </a:r>
              <a:r>
                <a:rPr lang="el-GR" i="1" dirty="0">
                  <a:sym typeface="Wingdings" panose="05000000000000000000" pitchFamily="2" charset="2"/>
                </a:rPr>
                <a:t>τ</a:t>
              </a:r>
              <a:r>
                <a:rPr lang="en-US" i="1" dirty="0">
                  <a:sym typeface="Wingdings" panose="05000000000000000000" pitchFamily="2" charset="2"/>
                </a:rPr>
                <a:t>/2</a:t>
              </a:r>
              <a:r>
                <a:rPr lang="el-GR" i="1" dirty="0">
                  <a:sym typeface="Wingdings" panose="05000000000000000000" pitchFamily="2" charset="2"/>
                </a:rPr>
                <a:t>μ</a:t>
              </a:r>
              <a:r>
                <a:rPr lang="en-US" i="1" dirty="0">
                  <a:sym typeface="Wingdings" panose="05000000000000000000" pitchFamily="2" charset="2"/>
                </a:rPr>
                <a:t>2</a:t>
              </a:r>
              <a:r>
                <a:rPr lang="el-GR" i="1" dirty="0">
                  <a:sym typeface="Wingdings" panose="05000000000000000000" pitchFamily="2" charset="2"/>
                </a:rPr>
                <a:t>τ</a:t>
              </a:r>
              <a:r>
                <a:rPr lang="en-US" i="1" dirty="0">
                  <a:sym typeface="Wingdings" panose="05000000000000000000" pitchFamily="2" charset="2"/>
                </a:rPr>
                <a:t>/4</a:t>
              </a:r>
              <a:r>
                <a:rPr lang="el-GR" i="1" dirty="0">
                  <a:sym typeface="Wingdings" panose="05000000000000000000" pitchFamily="2" charset="2"/>
                </a:rPr>
                <a:t>μ</a:t>
              </a:r>
              <a:r>
                <a:rPr lang="en-US" i="1" dirty="0">
                  <a:sym typeface="Wingdings" panose="05000000000000000000" pitchFamily="2" charset="2"/>
                </a:rPr>
                <a:t>/gg</a:t>
              </a:r>
              <a:r>
                <a:rPr lang="el-GR" i="1" dirty="0">
                  <a:sym typeface="Wingdings" panose="05000000000000000000" pitchFamily="2" charset="2"/>
                </a:rPr>
                <a:t>γγ</a:t>
              </a:r>
              <a:endParaRPr lang="ru-RU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52174" y="1201894"/>
              <a:ext cx="6260047" cy="646331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More detail see in talks by </a:t>
              </a:r>
              <a:r>
                <a:rPr lang="en-US" dirty="0">
                  <a:hlinkClick r:id="rId5"/>
                </a:rPr>
                <a:t>Ren-</a:t>
              </a:r>
              <a:r>
                <a:rPr lang="en-US" dirty="0" err="1">
                  <a:hlinkClick r:id="rId5"/>
                </a:rPr>
                <a:t>Jie</a:t>
              </a:r>
              <a:r>
                <a:rPr lang="en-US" dirty="0">
                  <a:hlinkClick r:id="rId5"/>
                </a:rPr>
                <a:t> Wang</a:t>
              </a:r>
              <a:r>
                <a:rPr lang="en-US" dirty="0"/>
                <a:t>  </a:t>
              </a:r>
              <a:r>
                <a:rPr lang="en-US" dirty="0">
                  <a:solidFill>
                    <a:schemeClr val="accent5"/>
                  </a:solidFill>
                </a:rPr>
                <a:t>for NMSSM and</a:t>
              </a:r>
            </a:p>
            <a:p>
              <a:r>
                <a:rPr lang="en-US" dirty="0">
                  <a:solidFill>
                    <a:schemeClr val="accent5"/>
                  </a:solidFill>
                </a:rPr>
                <a:t>by </a:t>
              </a:r>
              <a:r>
                <a:rPr lang="en-US" dirty="0">
                  <a:hlinkClick r:id="rId6"/>
                </a:rPr>
                <a:t>Adam Bailey</a:t>
              </a:r>
              <a:r>
                <a:rPr lang="en-US" dirty="0">
                  <a:solidFill>
                    <a:schemeClr val="accent5"/>
                  </a:solidFill>
                </a:rPr>
                <a:t> for 2HDM + comprehensive</a:t>
              </a:r>
              <a:r>
                <a:rPr lang="ru-RU" dirty="0">
                  <a:solidFill>
                    <a:schemeClr val="accent5"/>
                  </a:solidFill>
                </a:rPr>
                <a:t> </a:t>
              </a:r>
              <a:r>
                <a:rPr lang="en-US" dirty="0">
                  <a:solidFill>
                    <a:schemeClr val="accent5"/>
                  </a:solidFill>
                </a:rPr>
                <a:t>list of analyses</a:t>
              </a:r>
              <a:endParaRPr lang="ru-RU" dirty="0">
                <a:solidFill>
                  <a:schemeClr val="accent5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7961" y="5849086"/>
              <a:ext cx="16834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m</a:t>
              </a:r>
              <a:r>
                <a:rPr lang="en-US" sz="2000" baseline="-25000" dirty="0">
                  <a:solidFill>
                    <a:srgbClr val="C00000"/>
                  </a:solidFill>
                </a:rPr>
                <a:t>a</a:t>
              </a:r>
              <a:r>
                <a:rPr lang="en-US" sz="2000" dirty="0">
                  <a:solidFill>
                    <a:srgbClr val="C00000"/>
                  </a:solidFill>
                </a:rPr>
                <a:t>&lt;1/2 m</a:t>
              </a:r>
              <a:r>
                <a:rPr lang="en-US" sz="2000" baseline="-25000" dirty="0">
                  <a:solidFill>
                    <a:srgbClr val="C00000"/>
                  </a:solidFill>
                </a:rPr>
                <a:t>h125</a:t>
              </a:r>
              <a:endParaRPr lang="ru-RU" sz="2000" baseline="-25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3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0101" y="42693"/>
                <a:ext cx="6613221" cy="442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Mono h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, boosted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pair, 2HDM+a interpretation</a:t>
                </a:r>
                <a:endParaRPr lang="ru-RU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01" y="42693"/>
                <a:ext cx="6613221" cy="442557"/>
              </a:xfrm>
              <a:prstGeom prst="rect">
                <a:avLst/>
              </a:prstGeom>
              <a:blipFill>
                <a:blip r:embed="rId3"/>
                <a:stretch>
                  <a:fillRect l="-1015" r="-277" b="-219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18" y="688658"/>
            <a:ext cx="2906125" cy="2251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4" y="3064438"/>
            <a:ext cx="3729375" cy="3309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60" y="3042643"/>
            <a:ext cx="3846977" cy="3331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0959" y="3001404"/>
            <a:ext cx="3765235" cy="3354313"/>
          </a:xfrm>
          <a:prstGeom prst="rect">
            <a:avLst/>
          </a:prstGeom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M. Savina, JINR, Russia					LHCP2020</a:t>
            </a:r>
            <a:endParaRPr lang="en-US" dirty="0"/>
          </a:p>
        </p:txBody>
      </p:sp>
      <p:sp>
        <p:nvSpPr>
          <p:cNvPr id="18" name="Дата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39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61938" y="805711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57449" y="1164918"/>
                <a:ext cx="6492323" cy="135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Decay h</a:t>
                </a:r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 , new </a:t>
                </a:r>
                <a:r>
                  <a:rPr lang="en-US" sz="1600" dirty="0" err="1">
                    <a:sym typeface="Wingdings" panose="05000000000000000000" pitchFamily="2" charset="2"/>
                  </a:rPr>
                  <a:t>pseudoscalar</a:t>
                </a:r>
                <a:r>
                  <a:rPr lang="en-US" sz="1600" dirty="0">
                    <a:sym typeface="Wingdings" panose="05000000000000000000" pitchFamily="2" charset="2"/>
                  </a:rPr>
                  <a:t> in invisible mode</a:t>
                </a:r>
              </a:p>
              <a:p>
                <a:endParaRPr lang="en-US" sz="1600" dirty="0">
                  <a:sym typeface="Wingdings" panose="05000000000000000000" pitchFamily="2" charset="2"/>
                </a:endParaRPr>
              </a:p>
              <a:p>
                <a:r>
                  <a:rPr lang="en-US" sz="1600" dirty="0">
                    <a:sym typeface="Wingdings" panose="05000000000000000000" pitchFamily="2" charset="2"/>
                  </a:rPr>
                  <a:t>Free parameters of a simplified description used in</a:t>
                </a:r>
              </a:p>
              <a:p>
                <a:r>
                  <a:rPr lang="en-US" sz="1600" dirty="0">
                    <a:sym typeface="Wingdings" panose="05000000000000000000" pitchFamily="2" charset="2"/>
                  </a:rPr>
                  <a:t>an analyses: 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m</a:t>
                </a:r>
                <a:r>
                  <a:rPr lang="en-US" sz="1600" baseline="-250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en-US" sz="1600" dirty="0" err="1">
                    <a:solidFill>
                      <a:srgbClr val="FFC000"/>
                    </a:solidFill>
                    <a:sym typeface="Wingdings" panose="05000000000000000000" pitchFamily="2" charset="2"/>
                  </a:rPr>
                  <a:t>m</a:t>
                </a:r>
                <a:r>
                  <a:rPr lang="en-US" sz="1600" baseline="-25000" dirty="0" err="1">
                    <a:solidFill>
                      <a:srgbClr val="FFC00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en-US" sz="1600" dirty="0" err="1">
                    <a:solidFill>
                      <a:srgbClr val="FFC000"/>
                    </a:solidFill>
                    <a:sym typeface="Wingdings" panose="05000000000000000000" pitchFamily="2" charset="2"/>
                  </a:rPr>
                  <a:t>m</a:t>
                </a:r>
                <a:r>
                  <a:rPr lang="en-US" sz="1600" baseline="-25000" dirty="0" err="1">
                    <a:solidFill>
                      <a:srgbClr val="FFC000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en-US" sz="1600" dirty="0">
                    <a:sym typeface="Wingdings" panose="05000000000000000000" pitchFamily="2" charset="2"/>
                  </a:rPr>
                  <a:t>mixing angle between a and A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𝑠𝑖𝑛</m:t>
                    </m:r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, VEV ratio for two </a:t>
                </a:r>
                <a:r>
                  <a:rPr lang="en-US" sz="1600" dirty="0" err="1">
                    <a:sym typeface="Wingdings" panose="05000000000000000000" pitchFamily="2" charset="2"/>
                  </a:rPr>
                  <a:t>higgs</a:t>
                </a:r>
                <a:r>
                  <a:rPr lang="en-US" sz="1600" dirty="0">
                    <a:sym typeface="Wingdings" panose="05000000000000000000" pitchFamily="2" charset="2"/>
                  </a:rPr>
                  <a:t> doublets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rgbClr val="FFC000"/>
                    </a:solidFill>
                  </a:rPr>
                  <a:t>, </a:t>
                </a:r>
                <a:r>
                  <a:rPr lang="en-US" sz="1600" dirty="0"/>
                  <a:t>couplings to SM and DM particles</a:t>
                </a:r>
                <a:endParaRPr lang="ru-RU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449" y="1164918"/>
                <a:ext cx="6492323" cy="1357359"/>
              </a:xfrm>
              <a:prstGeom prst="rect">
                <a:avLst/>
              </a:prstGeom>
              <a:blipFill>
                <a:blip r:embed="rId8"/>
                <a:stretch>
                  <a:fillRect l="-563" b="-49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773862" y="12943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C000"/>
                </a:solidFill>
                <a:hlinkClick r:id="rId9"/>
              </a:rPr>
              <a:t>EPJC 79 (2019) 280</a:t>
            </a:r>
            <a:endParaRPr lang="ru-RU" i="1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05784" y="580143"/>
            <a:ext cx="35045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For more details on this analyses </a:t>
            </a:r>
          </a:p>
          <a:p>
            <a:r>
              <a:rPr lang="en-US" sz="1600" dirty="0">
                <a:solidFill>
                  <a:srgbClr val="7030A0"/>
                </a:solidFill>
              </a:rPr>
              <a:t>see a talk by </a:t>
            </a:r>
            <a:r>
              <a:rPr lang="en-US" sz="1600" dirty="0">
                <a:hlinkClick r:id="rId10"/>
              </a:rPr>
              <a:t>Varun Sharma</a:t>
            </a:r>
            <a:r>
              <a:rPr lang="en-US" sz="1600" dirty="0"/>
              <a:t> </a:t>
            </a: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8">
            <a:extLst>
              <a:ext uri="{FF2B5EF4-FFF2-40B4-BE49-F238E27FC236}">
                <a16:creationId xmlns:a16="http://schemas.microsoft.com/office/drawing/2014/main" id="{2116B935-6A2D-4126-94BF-F2DA2287F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26" y="1241255"/>
            <a:ext cx="2047650" cy="1599117"/>
          </a:xfrm>
          <a:prstGeom prst="rect">
            <a:avLst/>
          </a:prstGeom>
        </p:spPr>
      </p:pic>
      <p:pic>
        <p:nvPicPr>
          <p:cNvPr id="4" name="Рисунок 9">
            <a:extLst>
              <a:ext uri="{FF2B5EF4-FFF2-40B4-BE49-F238E27FC236}">
                <a16:creationId xmlns:a16="http://schemas.microsoft.com/office/drawing/2014/main" id="{65984A1C-FA3D-4A6C-B436-FF09DA216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010" y="1230653"/>
            <a:ext cx="2047650" cy="1585484"/>
          </a:xfrm>
          <a:prstGeom prst="rect">
            <a:avLst/>
          </a:prstGeom>
        </p:spPr>
      </p:pic>
      <p:pic>
        <p:nvPicPr>
          <p:cNvPr id="5" name="Рисунок 12">
            <a:extLst>
              <a:ext uri="{FF2B5EF4-FFF2-40B4-BE49-F238E27FC236}">
                <a16:creationId xmlns:a16="http://schemas.microsoft.com/office/drawing/2014/main" id="{59235D5F-CFF2-4FD7-B3BF-CE7B599C3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326" y="3159093"/>
            <a:ext cx="2047650" cy="1654666"/>
          </a:xfrm>
          <a:prstGeom prst="rect">
            <a:avLst/>
          </a:prstGeom>
        </p:spPr>
      </p:pic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651AD696-CB67-4E65-A708-405917ED2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010" y="3095649"/>
            <a:ext cx="2385476" cy="1718110"/>
          </a:xfrm>
          <a:prstGeom prst="rect">
            <a:avLst/>
          </a:prstGeom>
        </p:spPr>
      </p:pic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31A5ECE4-11A5-4AC3-ACC1-B5F8B922C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327" y="5126673"/>
            <a:ext cx="2047650" cy="15941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288579-04DE-4D63-94D0-606331633F40}"/>
              </a:ext>
            </a:extLst>
          </p:cNvPr>
          <p:cNvGrpSpPr/>
          <p:nvPr/>
        </p:nvGrpSpPr>
        <p:grpSpPr>
          <a:xfrm>
            <a:off x="6617010" y="5045459"/>
            <a:ext cx="2081377" cy="1718110"/>
            <a:chOff x="6617010" y="4945083"/>
            <a:chExt cx="2295423" cy="1888543"/>
          </a:xfrm>
        </p:grpSpPr>
        <p:pic>
          <p:nvPicPr>
            <p:cNvPr id="16" name="Рисунок 13">
              <a:extLst>
                <a:ext uri="{FF2B5EF4-FFF2-40B4-BE49-F238E27FC236}">
                  <a16:creationId xmlns:a16="http://schemas.microsoft.com/office/drawing/2014/main" id="{BE233EED-BB31-442A-8297-F54707D4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7010" y="4945083"/>
              <a:ext cx="2295423" cy="18885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126682-B684-407C-B88A-79249338A83C}"/>
                </a:ext>
              </a:extLst>
            </p:cNvPr>
            <p:cNvSpPr txBox="1"/>
            <p:nvPr/>
          </p:nvSpPr>
          <p:spPr>
            <a:xfrm>
              <a:off x="7915228" y="5676619"/>
              <a:ext cx="351378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Х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8C5285-74F7-47EE-9CB9-8E633B2ACA75}"/>
              </a:ext>
            </a:extLst>
          </p:cNvPr>
          <p:cNvGrpSpPr/>
          <p:nvPr/>
        </p:nvGrpSpPr>
        <p:grpSpPr>
          <a:xfrm>
            <a:off x="9059797" y="5052510"/>
            <a:ext cx="2438062" cy="1675406"/>
            <a:chOff x="9383824" y="4149577"/>
            <a:chExt cx="2648877" cy="1896374"/>
          </a:xfrm>
        </p:grpSpPr>
        <p:pic>
          <p:nvPicPr>
            <p:cNvPr id="13" name="Рисунок 22">
              <a:extLst>
                <a:ext uri="{FF2B5EF4-FFF2-40B4-BE49-F238E27FC236}">
                  <a16:creationId xmlns:a16="http://schemas.microsoft.com/office/drawing/2014/main" id="{F66D8C00-A823-4A24-AF64-4348F7EA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83824" y="4149577"/>
              <a:ext cx="2648877" cy="189637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372ECB-B21E-44BA-9559-8C32B0EC2C18}"/>
                </a:ext>
              </a:extLst>
            </p:cNvPr>
            <p:cNvSpPr txBox="1"/>
            <p:nvPr/>
          </p:nvSpPr>
          <p:spPr>
            <a:xfrm>
              <a:off x="10995886" y="5529381"/>
              <a:ext cx="351378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Х</a:t>
              </a:r>
            </a:p>
          </p:txBody>
        </p:sp>
      </p:grpSp>
      <p:sp>
        <p:nvSpPr>
          <p:cNvPr id="23" name="Стрелка вправо 7">
            <a:extLst>
              <a:ext uri="{FF2B5EF4-FFF2-40B4-BE49-F238E27FC236}">
                <a16:creationId xmlns:a16="http://schemas.microsoft.com/office/drawing/2014/main" id="{67FE1A6F-DC4D-4586-86B2-FB989CF832B7}"/>
              </a:ext>
            </a:extLst>
          </p:cNvPr>
          <p:cNvSpPr/>
          <p:nvPr/>
        </p:nvSpPr>
        <p:spPr>
          <a:xfrm>
            <a:off x="5436540" y="1911452"/>
            <a:ext cx="781595" cy="369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4" name="Стрелка вправо 7">
            <a:extLst>
              <a:ext uri="{FF2B5EF4-FFF2-40B4-BE49-F238E27FC236}">
                <a16:creationId xmlns:a16="http://schemas.microsoft.com/office/drawing/2014/main" id="{8834C9FB-B35B-4206-A816-418F87E81DF2}"/>
              </a:ext>
            </a:extLst>
          </p:cNvPr>
          <p:cNvSpPr/>
          <p:nvPr/>
        </p:nvSpPr>
        <p:spPr>
          <a:xfrm>
            <a:off x="5436541" y="3801673"/>
            <a:ext cx="781595" cy="369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5" name="Стрелка вправо 7">
            <a:extLst>
              <a:ext uri="{FF2B5EF4-FFF2-40B4-BE49-F238E27FC236}">
                <a16:creationId xmlns:a16="http://schemas.microsoft.com/office/drawing/2014/main" id="{0F20A09C-1CD0-47EF-A465-5F3178AE86CB}"/>
              </a:ext>
            </a:extLst>
          </p:cNvPr>
          <p:cNvSpPr/>
          <p:nvPr/>
        </p:nvSpPr>
        <p:spPr>
          <a:xfrm>
            <a:off x="5436542" y="5739016"/>
            <a:ext cx="781595" cy="369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555F8E-E95E-4322-8C06-5594675DC4B9}"/>
              </a:ext>
            </a:extLst>
          </p:cNvPr>
          <p:cNvSpPr txBox="1"/>
          <p:nvPr/>
        </p:nvSpPr>
        <p:spPr>
          <a:xfrm>
            <a:off x="4760040" y="335817"/>
            <a:ext cx="5306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From EFT to simplified models 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pic>
        <p:nvPicPr>
          <p:cNvPr id="27" name="Рисунок 4">
            <a:extLst>
              <a:ext uri="{FF2B5EF4-FFF2-40B4-BE49-F238E27FC236}">
                <a16:creationId xmlns:a16="http://schemas.microsoft.com/office/drawing/2014/main" id="{B2C3EFC0-6B33-4384-88B6-216F82AE75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908" y="167226"/>
            <a:ext cx="2864723" cy="75530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231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29" y="2447824"/>
            <a:ext cx="5433101" cy="3888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143083" y="148724"/>
                <a:ext cx="10257420" cy="512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2HDM+a limits combined: 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h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/</a:t>
                </a:r>
                <a:r>
                  <a:rPr lang="el-GR" sz="2400" i="1" dirty="0">
                    <a:solidFill>
                      <a:schemeClr val="accent1"/>
                    </a:solidFill>
                  </a:rPr>
                  <a:t>γγ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)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 /Z(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</m:oMath>
                </a14:m>
                <a:r>
                  <a:rPr lang="en-US" sz="2400" i="1" dirty="0">
                    <a:solidFill>
                      <a:schemeClr val="accent1"/>
                    </a:solidFill>
                  </a:rPr>
                  <a:t>/</a:t>
                </a:r>
                <a:r>
                  <a:rPr lang="en-US" sz="2400" i="1" dirty="0" err="1">
                    <a:solidFill>
                      <a:schemeClr val="accent1"/>
                    </a:solidFill>
                  </a:rPr>
                  <a:t>ll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h(invisible)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for S/PS</a:t>
                </a:r>
                <a:r>
                  <a:rPr lang="en-US" sz="2400" dirty="0"/>
                  <a:t> </a:t>
                </a:r>
                <a:endParaRPr lang="ru-RU" sz="24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83" y="148724"/>
                <a:ext cx="10257420" cy="512576"/>
              </a:xfrm>
              <a:prstGeom prst="rect">
                <a:avLst/>
              </a:prstGeom>
              <a:blipFill>
                <a:blip r:embed="rId4"/>
                <a:stretch>
                  <a:fillRect l="-990" r="-371" b="-268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001979" y="1591257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hlinkClick r:id="rId5"/>
              </a:rPr>
              <a:t>JHEP 05 (2019) 142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573" y="2438859"/>
            <a:ext cx="6102781" cy="388858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517715" y="1415339"/>
            <a:ext cx="4620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An example of 2HDM+a limit comparison </a:t>
            </a:r>
          </a:p>
          <a:p>
            <a:pPr algn="ctr"/>
            <a:r>
              <a:rPr lang="en-US" sz="1600" dirty="0"/>
              <a:t>with the relic density derived for </a:t>
            </a:r>
          </a:p>
          <a:p>
            <a:pPr algn="ctr"/>
            <a:r>
              <a:rPr lang="en-US" sz="1600" dirty="0"/>
              <a:t>the light </a:t>
            </a:r>
            <a:r>
              <a:rPr lang="en-US" sz="1600" dirty="0" err="1"/>
              <a:t>pseudoscalar</a:t>
            </a:r>
            <a:r>
              <a:rPr lang="en-US" sz="1600" dirty="0"/>
              <a:t> mass value m</a:t>
            </a:r>
            <a:r>
              <a:rPr lang="en-US" sz="1600" baseline="-25000" dirty="0"/>
              <a:t>a</a:t>
            </a:r>
            <a:r>
              <a:rPr lang="en-US" sz="1600" dirty="0"/>
              <a:t>=250 GeV  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29" y="702220"/>
            <a:ext cx="1955747" cy="169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3970" name="Text Box 1"/>
              <p:cNvSpPr txBox="1">
                <a:spLocks noChangeArrowheads="1"/>
              </p:cNvSpPr>
              <p:nvPr/>
            </p:nvSpPr>
            <p:spPr bwMode="auto">
              <a:xfrm>
                <a:off x="1142206" y="1"/>
                <a:ext cx="9805988" cy="582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3200" b="1">
                    <a:solidFill>
                      <a:srgbClr val="3333CC"/>
                    </a:solidFill>
                    <a:latin typeface="Arial" panose="020B0604020202020204" pitchFamily="34" charset="0"/>
                    <a:cs typeface="PingFang SC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800">
                    <a:solidFill>
                      <a:srgbClr val="FF3300"/>
                    </a:solidFill>
                    <a:latin typeface="Arial" panose="020B0604020202020204" pitchFamily="34" charset="0"/>
                    <a:cs typeface="PingFang SC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PingFang SC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FF00FF"/>
                    </a:solidFill>
                    <a:latin typeface="Arial" panose="020B0604020202020204" pitchFamily="34" charset="0"/>
                    <a:cs typeface="PingFang SC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5pPr>
                <a:lvl6pPr marL="25146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6pPr>
                <a:lvl7pPr marL="29718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7pPr>
                <a:lvl8pPr marL="34290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8pPr>
                <a:lvl9pPr marL="38862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</a:pPr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Mono h(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)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, SDM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 interpretations</a:t>
                </a:r>
                <a:endParaRPr lang="ru-RU" sz="2800" b="0" dirty="0">
                  <a:solidFill>
                    <a:schemeClr val="accent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3970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206" y="1"/>
                <a:ext cx="9805988" cy="582613"/>
              </a:xfrm>
              <a:prstGeom prst="rect">
                <a:avLst/>
              </a:prstGeom>
              <a:blipFill>
                <a:blip r:embed="rId3"/>
                <a:stretch>
                  <a:fillRect b="-27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5DEB7A5-C947-49A2-95E8-D0AFD293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63025" y="673225"/>
                <a:ext cx="7106126" cy="2976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Decay h</a:t>
                </a:r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, new vector/</a:t>
                </a:r>
                <a:r>
                  <a:rPr lang="en-US" sz="2200" dirty="0" err="1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pseudoscalar</a:t>
                </a:r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in invisible mode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en-US" i="1" dirty="0" err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Z</a:t>
                </a:r>
                <a:r>
                  <a:rPr lang="en-US" i="1" baseline="-25000" dirty="0" err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i="1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’</a:t>
                </a:r>
                <a:r>
                  <a:rPr lang="en-US" i="1" baseline="-25000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: </a:t>
                </a:r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V</a:t>
                </a:r>
                <a:r>
                  <a:rPr lang="en-US" dirty="0">
                    <a:latin typeface="Calibri" panose="020F0502020204030204" pitchFamily="34" charset="0"/>
                  </a:rPr>
                  <a:t>ector</a:t>
                </a:r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dirty="0">
                    <a:latin typeface="Calibri" panose="020F0502020204030204" pitchFamily="34" charset="0"/>
                  </a:rPr>
                  <a:t>aryon-number-</a:t>
                </a:r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C</a:t>
                </a:r>
                <a:r>
                  <a:rPr lang="en-US" dirty="0">
                    <a:latin typeface="Calibri" panose="020F0502020204030204" pitchFamily="34" charset="0"/>
                  </a:rPr>
                  <a:t>harged mediator (VBC)</a:t>
                </a:r>
              </a:p>
              <a:p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Free parameters of the SDM used in the analyses: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i="1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m</a:t>
                </a:r>
                <a:r>
                  <a:rPr lang="en-US" i="1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Z</a:t>
                </a:r>
                <a:r>
                  <a:rPr lang="en-US" i="1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’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to SM matter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ru-RU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(=0.25),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to DM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(=1.0)</a:t>
                </a:r>
              </a:p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i="1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m</a:t>
                </a:r>
                <a:r>
                  <a:rPr lang="en-US" i="1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Z</a:t>
                </a:r>
                <a:r>
                  <a:rPr lang="en-US" i="1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’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(=100 GeV),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to SM matter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ru-RU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(=0.8),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to DM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(=1.0),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=1</a:t>
                </a:r>
              </a:p>
              <a:p>
                <a:endParaRPr lang="en-US" sz="1600" dirty="0">
                  <a:solidFill>
                    <a:srgbClr val="FFC000"/>
                  </a:solidFill>
                  <a:sym typeface="Wingdings" panose="05000000000000000000" pitchFamily="2" charset="2"/>
                </a:endParaRPr>
              </a:p>
              <a:p>
                <a:endParaRPr lang="en-US" sz="1600" dirty="0">
                  <a:solidFill>
                    <a:srgbClr val="FFC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025" y="673225"/>
                <a:ext cx="7106126" cy="2976456"/>
              </a:xfrm>
              <a:prstGeom prst="rect">
                <a:avLst/>
              </a:prstGeom>
              <a:blipFill>
                <a:blip r:embed="rId4"/>
                <a:stretch>
                  <a:fillRect l="-1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158" y="902980"/>
            <a:ext cx="2305376" cy="1940165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137126" y="3428999"/>
            <a:ext cx="3807653" cy="2882173"/>
            <a:chOff x="6815947" y="3231743"/>
            <a:chExt cx="3842536" cy="296773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5947" y="3231743"/>
              <a:ext cx="3842536" cy="2967731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8491795" y="4536918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C00000"/>
                  </a:solidFill>
                </a:rPr>
                <a:t>Z</a:t>
              </a:r>
              <a:r>
                <a:rPr lang="en-US" i="1" baseline="-25000" dirty="0" err="1">
                  <a:solidFill>
                    <a:srgbClr val="C00000"/>
                  </a:solidFill>
                </a:rPr>
                <a:t>b</a:t>
              </a:r>
              <a:r>
                <a:rPr lang="en-US" i="1" dirty="0">
                  <a:solidFill>
                    <a:srgbClr val="C00000"/>
                  </a:solidFill>
                </a:rPr>
                <a:t>’</a:t>
              </a:r>
              <a:r>
                <a:rPr lang="en-US" i="1" baseline="-25000" dirty="0">
                  <a:solidFill>
                    <a:srgbClr val="C00000"/>
                  </a:solidFill>
                </a:rPr>
                <a:t> 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1597" y="3429000"/>
            <a:ext cx="3966790" cy="2882172"/>
            <a:chOff x="1574248" y="3181077"/>
            <a:chExt cx="3925734" cy="296773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4248" y="3181077"/>
              <a:ext cx="3925734" cy="2967731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3270278" y="4715609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C00000"/>
                  </a:solidFill>
                </a:rPr>
                <a:t>Z</a:t>
              </a:r>
              <a:r>
                <a:rPr lang="en-US" i="1" baseline="-25000" dirty="0" err="1">
                  <a:solidFill>
                    <a:srgbClr val="C00000"/>
                  </a:solidFill>
                </a:rPr>
                <a:t>b</a:t>
              </a:r>
              <a:r>
                <a:rPr lang="en-US" i="1" dirty="0">
                  <a:solidFill>
                    <a:srgbClr val="C00000"/>
                  </a:solidFill>
                </a:rPr>
                <a:t>’</a:t>
              </a:r>
              <a:r>
                <a:rPr lang="en-US" i="1" baseline="-25000" dirty="0">
                  <a:solidFill>
                    <a:srgbClr val="C00000"/>
                  </a:solidFill>
                </a:rPr>
                <a:t> 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4056" y="303614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C000"/>
                </a:solidFill>
                <a:hlinkClick r:id="rId8"/>
              </a:rPr>
              <a:t>EPJC 79 (2019) 280</a:t>
            </a:r>
            <a:endParaRPr lang="ru-RU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0123089" y="2293174"/>
                <a:ext cx="11559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ru-R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089" y="2293174"/>
                <a:ext cx="1155957" cy="369332"/>
              </a:xfrm>
              <a:prstGeom prst="rect">
                <a:avLst/>
              </a:prstGeom>
              <a:blipFill>
                <a:blip r:embed="rId11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Группа 24"/>
          <p:cNvGrpSpPr/>
          <p:nvPr/>
        </p:nvGrpSpPr>
        <p:grpSpPr>
          <a:xfrm>
            <a:off x="209496" y="972292"/>
            <a:ext cx="2544416" cy="1882564"/>
            <a:chOff x="8781120" y="2024302"/>
            <a:chExt cx="2544416" cy="1882564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8781120" y="2024302"/>
              <a:ext cx="2544416" cy="1882564"/>
              <a:chOff x="3703481" y="3511656"/>
              <a:chExt cx="2544416" cy="1882564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3703481" y="3511656"/>
                <a:ext cx="2544416" cy="1882564"/>
                <a:chOff x="4070529" y="1832274"/>
                <a:chExt cx="2383649" cy="1818701"/>
              </a:xfrm>
            </p:grpSpPr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70529" y="1832274"/>
                  <a:ext cx="2383649" cy="1818701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4764068" y="1996973"/>
                  <a:ext cx="542421" cy="356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  <a:latin typeface="Calibri" panose="020F0502020204030204" pitchFamily="34" charset="0"/>
                    </a:rPr>
                    <a:t>VBC</a:t>
                  </a:r>
                  <a:r>
                    <a:rPr lang="en-US" dirty="0"/>
                    <a:t> </a:t>
                  </a:r>
                  <a:endParaRPr lang="ru-RU" dirty="0"/>
                </a:p>
              </p:txBody>
            </p:sp>
          </p:grpSp>
          <p:sp>
            <p:nvSpPr>
              <p:cNvPr id="29" name="Овал 28"/>
              <p:cNvSpPr/>
              <p:nvPr/>
            </p:nvSpPr>
            <p:spPr>
              <a:xfrm>
                <a:off x="4897120" y="4199010"/>
                <a:ext cx="233182" cy="2100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0150060" y="2024302"/>
                  <a:ext cx="1141915" cy="33150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̿"/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0060" y="2024302"/>
                  <a:ext cx="1141915" cy="331501"/>
                </a:xfrm>
                <a:prstGeom prst="rect">
                  <a:avLst/>
                </a:prstGeom>
                <a:blipFill>
                  <a:blip r:embed="rId13"/>
                  <a:stretch>
                    <a:fillRect b="-72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Нижний колонтитул 16">
            <a:extLst>
              <a:ext uri="{FF2B5EF4-FFF2-40B4-BE49-F238E27FC236}">
                <a16:creationId xmlns:a16="http://schemas.microsoft.com/office/drawing/2014/main" id="{57F86CF6-8D31-44DA-8ECA-65F956BF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36" name="Дата 15">
            <a:extLst>
              <a:ext uri="{FF2B5EF4-FFF2-40B4-BE49-F238E27FC236}">
                <a16:creationId xmlns:a16="http://schemas.microsoft.com/office/drawing/2014/main" id="{F3A492D4-0609-470D-AF63-934306DF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DA15456-753D-BD77-AA48-3EF6483BB7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8146" y="3426718"/>
            <a:ext cx="4138697" cy="28607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F8EF8B-65CB-6904-B032-A995EE149DE3}"/>
              </a:ext>
            </a:extLst>
          </p:cNvPr>
          <p:cNvSpPr txBox="1"/>
          <p:nvPr/>
        </p:nvSpPr>
        <p:spPr>
          <a:xfrm>
            <a:off x="8830536" y="2987389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5"/>
              </a:rPr>
              <a:t>ATLAS-CONF-2018-039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124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7/27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1F233-DBAC-4EBF-97ED-BC09FD578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3" y="1177358"/>
            <a:ext cx="4053187" cy="27696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DAE229-EDAC-491F-B2E3-0D6DA418A76F}"/>
              </a:ext>
            </a:extLst>
          </p:cNvPr>
          <p:cNvSpPr txBox="1"/>
          <p:nvPr/>
        </p:nvSpPr>
        <p:spPr>
          <a:xfrm>
            <a:off x="9585657" y="625181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PAS HIG-22-003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5D9EE-5C7A-38EA-8161-BD670A8B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CB829-94BC-E3E9-922A-429C1D321083}"/>
              </a:ext>
            </a:extLst>
          </p:cNvPr>
          <p:cNvSpPr txBox="1"/>
          <p:nvPr/>
        </p:nvSpPr>
        <p:spPr>
          <a:xfrm>
            <a:off x="4347727" y="1008520"/>
            <a:ext cx="759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search of such type for axion-like particles (ALPs) at the LHC. Pseudoscalar portal, the light enough ALP,  Z</a:t>
            </a:r>
            <a:r>
              <a:rPr lang="en-US" baseline="30000" dirty="0"/>
              <a:t>0</a:t>
            </a:r>
            <a:r>
              <a:rPr lang="en-US" dirty="0"/>
              <a:t>-ALPs interactions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773AF-4349-73FF-C196-EF7352EDA069}"/>
              </a:ext>
            </a:extLst>
          </p:cNvPr>
          <p:cNvSpPr txBox="1"/>
          <p:nvPr/>
        </p:nvSpPr>
        <p:spPr>
          <a:xfrm>
            <a:off x="2800551" y="132738"/>
            <a:ext cx="72346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Exotic </a:t>
            </a:r>
            <a:r>
              <a:rPr lang="en-US" sz="2600" dirty="0" err="1">
                <a:solidFill>
                  <a:schemeClr val="accent1"/>
                </a:solidFill>
              </a:rPr>
              <a:t>higgs</a:t>
            </a:r>
            <a:r>
              <a:rPr lang="en-US" sz="2600" dirty="0">
                <a:solidFill>
                  <a:schemeClr val="accent1"/>
                </a:solidFill>
              </a:rPr>
              <a:t> decays h 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 Za, Z </a:t>
            </a:r>
            <a:r>
              <a:rPr lang="en-US" sz="2600" dirty="0" err="1">
                <a:solidFill>
                  <a:schemeClr val="accent1"/>
                </a:solidFill>
                <a:sym typeface="Wingdings" pitchFamily="2" charset="2"/>
              </a:rPr>
              <a:t>ll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, a 2 gamma</a:t>
            </a:r>
            <a:endParaRPr lang="ru-RU" sz="2600" dirty="0">
              <a:solidFill>
                <a:schemeClr val="accent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4F492EA-39A3-7203-F9FA-7B84750C03B7}"/>
              </a:ext>
            </a:extLst>
          </p:cNvPr>
          <p:cNvGrpSpPr/>
          <p:nvPr/>
        </p:nvGrpSpPr>
        <p:grpSpPr>
          <a:xfrm>
            <a:off x="1460033" y="4975395"/>
            <a:ext cx="8412482" cy="1066654"/>
            <a:chOff x="1008273" y="1700808"/>
            <a:chExt cx="7826807" cy="90206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95F5E2F-971C-5AAE-F017-C71D583DB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273" y="1700808"/>
              <a:ext cx="1115455" cy="902064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D12C70B-0C6B-FA0A-E9E5-382AAC16C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3728" y="1700808"/>
              <a:ext cx="6711352" cy="90206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5589A68-110B-E6DA-9F35-1DB0F06FBF0C}"/>
              </a:ext>
            </a:extLst>
          </p:cNvPr>
          <p:cNvGrpSpPr/>
          <p:nvPr/>
        </p:nvGrpSpPr>
        <p:grpSpPr>
          <a:xfrm>
            <a:off x="5052068" y="1907132"/>
            <a:ext cx="2121493" cy="2066920"/>
            <a:chOff x="1372208" y="4575174"/>
            <a:chExt cx="2121493" cy="206692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84B852E-E075-7830-C2A7-783EC79E2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08" y="4575174"/>
              <a:ext cx="2121493" cy="20669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C37A245-157D-8153-9A7D-348E66D2BA7B}"/>
                    </a:ext>
                  </a:extLst>
                </p:cNvPr>
                <p:cNvSpPr txBox="1"/>
                <p:nvPr/>
              </p:nvSpPr>
              <p:spPr>
                <a:xfrm>
                  <a:off x="1475656" y="4846081"/>
                  <a:ext cx="255455" cy="311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0198" name="TextBox 501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656" y="4846081"/>
                  <a:ext cx="255455" cy="311111"/>
                </a:xfrm>
                <a:prstGeom prst="rect">
                  <a:avLst/>
                </a:prstGeom>
                <a:blipFill>
                  <a:blip r:embed="rId12"/>
                  <a:stretch>
                    <a:fillRect l="-30952" r="-52381" b="-3529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9E70B75-0727-558D-3CEC-77090D300A88}"/>
                    </a:ext>
                  </a:extLst>
                </p:cNvPr>
                <p:cNvSpPr txBox="1"/>
                <p:nvPr/>
              </p:nvSpPr>
              <p:spPr>
                <a:xfrm>
                  <a:off x="3098562" y="4753245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0200" name="TextBox 501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562" y="4753245"/>
                  <a:ext cx="216149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25000" r="-38889" b="-3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D267D98-834A-5561-032A-AB9CD32E2E2E}"/>
                    </a:ext>
                  </a:extLst>
                </p:cNvPr>
                <p:cNvSpPr txBox="1"/>
                <p:nvPr/>
              </p:nvSpPr>
              <p:spPr>
                <a:xfrm>
                  <a:off x="1541328" y="5977135"/>
                  <a:ext cx="25545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0201" name="TextBox 502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1328" y="5977135"/>
                  <a:ext cx="255455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30952" r="-30952" b="-372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BF4EF02-B56E-C124-3741-91C9DE6DAC14}"/>
                    </a:ext>
                  </a:extLst>
                </p:cNvPr>
                <p:cNvSpPr txBox="1"/>
                <p:nvPr/>
              </p:nvSpPr>
              <p:spPr>
                <a:xfrm>
                  <a:off x="3125233" y="6049257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0203" name="TextBox 502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5233" y="6049257"/>
                  <a:ext cx="216149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25714" r="-25714" b="-2745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BB4B23-B63C-0BE7-3452-8DA25E91F8F1}"/>
                </a:ext>
              </a:extLst>
            </p:cNvPr>
            <p:cNvSpPr txBox="1"/>
            <p:nvPr/>
          </p:nvSpPr>
          <p:spPr>
            <a:xfrm>
              <a:off x="2160300" y="533363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</a:t>
              </a:r>
              <a:endParaRPr lang="ru-RU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1990225-CF80-4FB2-4DB0-8F08B0C68ECD}"/>
              </a:ext>
            </a:extLst>
          </p:cNvPr>
          <p:cNvGrpSpPr/>
          <p:nvPr/>
        </p:nvGrpSpPr>
        <p:grpSpPr>
          <a:xfrm>
            <a:off x="8628330" y="2120773"/>
            <a:ext cx="2372621" cy="1361834"/>
            <a:chOff x="5528569" y="5003303"/>
            <a:chExt cx="2372621" cy="136183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D46B968-E4EA-AC85-2051-5F70E920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569" y="5009354"/>
              <a:ext cx="2372621" cy="13557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585D641-C2FC-7A15-CE8A-5213C85E8997}"/>
                    </a:ext>
                  </a:extLst>
                </p:cNvPr>
                <p:cNvSpPr txBox="1"/>
                <p:nvPr/>
              </p:nvSpPr>
              <p:spPr>
                <a:xfrm>
                  <a:off x="5879512" y="5009354"/>
                  <a:ext cx="255455" cy="311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512" y="5009354"/>
                  <a:ext cx="255455" cy="311111"/>
                </a:xfrm>
                <a:prstGeom prst="rect">
                  <a:avLst/>
                </a:prstGeom>
                <a:blipFill>
                  <a:blip r:embed="rId17"/>
                  <a:stretch>
                    <a:fillRect l="-30952" r="-52381" b="-372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14F48BF-BC7E-B6E7-7C7E-484DCC4E2BD8}"/>
                    </a:ext>
                  </a:extLst>
                </p:cNvPr>
                <p:cNvSpPr txBox="1"/>
                <p:nvPr/>
              </p:nvSpPr>
              <p:spPr>
                <a:xfrm>
                  <a:off x="7447434" y="5003303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7434" y="5003303"/>
                  <a:ext cx="216149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5714" r="-40000" b="-2745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BA24203-279C-9E24-8AB5-1018452D3AC4}"/>
                    </a:ext>
                  </a:extLst>
                </p:cNvPr>
                <p:cNvSpPr txBox="1"/>
                <p:nvPr/>
              </p:nvSpPr>
              <p:spPr>
                <a:xfrm>
                  <a:off x="5879512" y="5977136"/>
                  <a:ext cx="25545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512" y="5977136"/>
                  <a:ext cx="25545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30952" r="-33333" b="-372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F4ED753-1249-DF38-EC91-D0A0ECF801E8}"/>
                    </a:ext>
                  </a:extLst>
                </p:cNvPr>
                <p:cNvSpPr txBox="1"/>
                <p:nvPr/>
              </p:nvSpPr>
              <p:spPr>
                <a:xfrm>
                  <a:off x="7380187" y="5951606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187" y="5951606"/>
                  <a:ext cx="216149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5714" r="-25714" b="-3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Стрелка вправо 35">
            <a:extLst>
              <a:ext uri="{FF2B5EF4-FFF2-40B4-BE49-F238E27FC236}">
                <a16:creationId xmlns:a16="http://schemas.microsoft.com/office/drawing/2014/main" id="{87DDC16A-BAE1-1FDB-5F4E-71538B49210D}"/>
              </a:ext>
            </a:extLst>
          </p:cNvPr>
          <p:cNvSpPr/>
          <p:nvPr/>
        </p:nvSpPr>
        <p:spPr>
          <a:xfrm>
            <a:off x="7431909" y="25562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3A42EE-0E9B-A24E-7CB3-F575FDD2174A}"/>
              </a:ext>
            </a:extLst>
          </p:cNvPr>
          <p:cNvSpPr txBox="1"/>
          <p:nvPr/>
        </p:nvSpPr>
        <p:spPr>
          <a:xfrm>
            <a:off x="9557149" y="22275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EFT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E848A7-97B5-F28F-B13D-FC65D98305E9}"/>
              </a:ext>
            </a:extLst>
          </p:cNvPr>
          <p:cNvSpPr txBox="1"/>
          <p:nvPr/>
        </p:nvSpPr>
        <p:spPr>
          <a:xfrm>
            <a:off x="1448136" y="4424663"/>
            <a:ext cx="865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are Wilson coefficients in the EFT approach that describe the ALP/SM couplings 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291BEC-0577-5317-10FF-6A8C37B1ADA4}"/>
              </a:ext>
            </a:extLst>
          </p:cNvPr>
          <p:cNvSpPr txBox="1"/>
          <p:nvPr/>
        </p:nvSpPr>
        <p:spPr>
          <a:xfrm>
            <a:off x="5472785" y="185975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propagator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7/27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1F233-DBAC-4EBF-97ED-BC09FD578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3" y="1177358"/>
            <a:ext cx="4053187" cy="27696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DAE229-EDAC-491F-B2E3-0D6DA418A76F}"/>
              </a:ext>
            </a:extLst>
          </p:cNvPr>
          <p:cNvSpPr txBox="1"/>
          <p:nvPr/>
        </p:nvSpPr>
        <p:spPr>
          <a:xfrm>
            <a:off x="9585657" y="625181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PAS HIG-22-003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5D9EE-5C7A-38EA-8161-BD670A8B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CB829-94BC-E3E9-922A-429C1D321083}"/>
              </a:ext>
            </a:extLst>
          </p:cNvPr>
          <p:cNvSpPr txBox="1"/>
          <p:nvPr/>
        </p:nvSpPr>
        <p:spPr>
          <a:xfrm>
            <a:off x="4347727" y="1008520"/>
            <a:ext cx="759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search of such type for axion-like particles (ALPs) at the LHC. Pseudoscalar portal, the light enough ALP,  Z</a:t>
            </a:r>
            <a:r>
              <a:rPr lang="en-US" baseline="30000" dirty="0"/>
              <a:t>0</a:t>
            </a:r>
            <a:r>
              <a:rPr lang="en-US" dirty="0"/>
              <a:t>-ALPs interactions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773AF-4349-73FF-C196-EF7352EDA069}"/>
              </a:ext>
            </a:extLst>
          </p:cNvPr>
          <p:cNvSpPr txBox="1"/>
          <p:nvPr/>
        </p:nvSpPr>
        <p:spPr>
          <a:xfrm>
            <a:off x="2800551" y="132738"/>
            <a:ext cx="72346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Exotic </a:t>
            </a:r>
            <a:r>
              <a:rPr lang="en-US" sz="2600" dirty="0" err="1">
                <a:solidFill>
                  <a:schemeClr val="accent1"/>
                </a:solidFill>
              </a:rPr>
              <a:t>higgs</a:t>
            </a:r>
            <a:r>
              <a:rPr lang="en-US" sz="2600" dirty="0">
                <a:solidFill>
                  <a:schemeClr val="accent1"/>
                </a:solidFill>
              </a:rPr>
              <a:t> decays h 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 Za, Z </a:t>
            </a:r>
            <a:r>
              <a:rPr lang="en-US" sz="2600" dirty="0" err="1">
                <a:solidFill>
                  <a:schemeClr val="accent1"/>
                </a:solidFill>
                <a:sym typeface="Wingdings" pitchFamily="2" charset="2"/>
              </a:rPr>
              <a:t>ll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, a 2 gamma</a:t>
            </a:r>
            <a:endParaRPr lang="ru-RU" sz="2600" dirty="0">
              <a:solidFill>
                <a:schemeClr val="accent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4F492EA-39A3-7203-F9FA-7B84750C03B7}"/>
              </a:ext>
            </a:extLst>
          </p:cNvPr>
          <p:cNvGrpSpPr/>
          <p:nvPr/>
        </p:nvGrpSpPr>
        <p:grpSpPr>
          <a:xfrm>
            <a:off x="1460033" y="4975395"/>
            <a:ext cx="8412482" cy="1066654"/>
            <a:chOff x="1008273" y="1700808"/>
            <a:chExt cx="7826807" cy="90206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95F5E2F-971C-5AAE-F017-C71D583DB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273" y="1700808"/>
              <a:ext cx="1115455" cy="902064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D12C70B-0C6B-FA0A-E9E5-382AAC16C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3728" y="1700808"/>
              <a:ext cx="6711352" cy="90206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6488A-07CD-CB6C-B592-CE2F2D31A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551" y="1275516"/>
            <a:ext cx="1025815" cy="55236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E4E5F5A7-E717-F8DE-A786-628FFF875F88}"/>
              </a:ext>
            </a:extLst>
          </p:cNvPr>
          <p:cNvSpPr/>
          <p:nvPr/>
        </p:nvSpPr>
        <p:spPr>
          <a:xfrm rot="3129223">
            <a:off x="2494704" y="2459544"/>
            <a:ext cx="908257" cy="364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5589A68-110B-E6DA-9F35-1DB0F06FBF0C}"/>
              </a:ext>
            </a:extLst>
          </p:cNvPr>
          <p:cNvGrpSpPr/>
          <p:nvPr/>
        </p:nvGrpSpPr>
        <p:grpSpPr>
          <a:xfrm>
            <a:off x="5052068" y="1907132"/>
            <a:ext cx="2121493" cy="2066920"/>
            <a:chOff x="1372208" y="4575174"/>
            <a:chExt cx="2121493" cy="206692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84B852E-E075-7830-C2A7-783EC79E2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08" y="4575174"/>
              <a:ext cx="2121493" cy="20669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C37A245-157D-8153-9A7D-348E66D2BA7B}"/>
                    </a:ext>
                  </a:extLst>
                </p:cNvPr>
                <p:cNvSpPr txBox="1"/>
                <p:nvPr/>
              </p:nvSpPr>
              <p:spPr>
                <a:xfrm>
                  <a:off x="1475656" y="4846081"/>
                  <a:ext cx="255455" cy="311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0198" name="TextBox 501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656" y="4846081"/>
                  <a:ext cx="255455" cy="311111"/>
                </a:xfrm>
                <a:prstGeom prst="rect">
                  <a:avLst/>
                </a:prstGeom>
                <a:blipFill>
                  <a:blip r:embed="rId12"/>
                  <a:stretch>
                    <a:fillRect l="-30952" r="-52381" b="-3529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9E70B75-0727-558D-3CEC-77090D300A88}"/>
                    </a:ext>
                  </a:extLst>
                </p:cNvPr>
                <p:cNvSpPr txBox="1"/>
                <p:nvPr/>
              </p:nvSpPr>
              <p:spPr>
                <a:xfrm>
                  <a:off x="3098562" y="4753245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0200" name="TextBox 501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562" y="4753245"/>
                  <a:ext cx="216149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25000" r="-38889" b="-3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D267D98-834A-5561-032A-AB9CD32E2E2E}"/>
                    </a:ext>
                  </a:extLst>
                </p:cNvPr>
                <p:cNvSpPr txBox="1"/>
                <p:nvPr/>
              </p:nvSpPr>
              <p:spPr>
                <a:xfrm>
                  <a:off x="1541328" y="5977135"/>
                  <a:ext cx="25545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0201" name="TextBox 502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1328" y="5977135"/>
                  <a:ext cx="255455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30952" r="-30952" b="-372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BF4EF02-B56E-C124-3741-91C9DE6DAC14}"/>
                    </a:ext>
                  </a:extLst>
                </p:cNvPr>
                <p:cNvSpPr txBox="1"/>
                <p:nvPr/>
              </p:nvSpPr>
              <p:spPr>
                <a:xfrm>
                  <a:off x="3125233" y="6049257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0203" name="TextBox 502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5233" y="6049257"/>
                  <a:ext cx="216149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25714" r="-25714" b="-2745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BB4B23-B63C-0BE7-3452-8DA25E91F8F1}"/>
                </a:ext>
              </a:extLst>
            </p:cNvPr>
            <p:cNvSpPr txBox="1"/>
            <p:nvPr/>
          </p:nvSpPr>
          <p:spPr>
            <a:xfrm>
              <a:off x="2160300" y="533363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A</a:t>
              </a:r>
              <a:endParaRPr lang="ru-RU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11990225-CF80-4FB2-4DB0-8F08B0C68ECD}"/>
              </a:ext>
            </a:extLst>
          </p:cNvPr>
          <p:cNvGrpSpPr/>
          <p:nvPr/>
        </p:nvGrpSpPr>
        <p:grpSpPr>
          <a:xfrm>
            <a:off x="8628330" y="2120773"/>
            <a:ext cx="2372621" cy="1361834"/>
            <a:chOff x="5528569" y="5003303"/>
            <a:chExt cx="2372621" cy="136183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D46B968-E4EA-AC85-2051-5F70E920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569" y="5009354"/>
              <a:ext cx="2372621" cy="13557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585D641-C2FC-7A15-CE8A-5213C85E8997}"/>
                    </a:ext>
                  </a:extLst>
                </p:cNvPr>
                <p:cNvSpPr txBox="1"/>
                <p:nvPr/>
              </p:nvSpPr>
              <p:spPr>
                <a:xfrm>
                  <a:off x="5879512" y="5009354"/>
                  <a:ext cx="255455" cy="311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0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512" y="5009354"/>
                  <a:ext cx="255455" cy="311111"/>
                </a:xfrm>
                <a:prstGeom prst="rect">
                  <a:avLst/>
                </a:prstGeom>
                <a:blipFill>
                  <a:blip r:embed="rId17"/>
                  <a:stretch>
                    <a:fillRect l="-30952" r="-52381" b="-372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14F48BF-BC7E-B6E7-7C7E-484DCC4E2BD8}"/>
                    </a:ext>
                  </a:extLst>
                </p:cNvPr>
                <p:cNvSpPr txBox="1"/>
                <p:nvPr/>
              </p:nvSpPr>
              <p:spPr>
                <a:xfrm>
                  <a:off x="7447434" y="5003303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7434" y="5003303"/>
                  <a:ext cx="216149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25714" r="-40000" b="-2745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BA24203-279C-9E24-8AB5-1018452D3AC4}"/>
                    </a:ext>
                  </a:extLst>
                </p:cNvPr>
                <p:cNvSpPr txBox="1"/>
                <p:nvPr/>
              </p:nvSpPr>
              <p:spPr>
                <a:xfrm>
                  <a:off x="5879512" y="5977136"/>
                  <a:ext cx="25545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9512" y="5977136"/>
                  <a:ext cx="25545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30952" r="-33333" b="-372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F4ED753-1249-DF38-EC91-D0A0ECF801E8}"/>
                    </a:ext>
                  </a:extLst>
                </p:cNvPr>
                <p:cNvSpPr txBox="1"/>
                <p:nvPr/>
              </p:nvSpPr>
              <p:spPr>
                <a:xfrm>
                  <a:off x="7380187" y="5951606"/>
                  <a:ext cx="2161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ru-RU" sz="2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187" y="5951606"/>
                  <a:ext cx="216149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5714" r="-25714" b="-3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Стрелка вправо 35">
            <a:extLst>
              <a:ext uri="{FF2B5EF4-FFF2-40B4-BE49-F238E27FC236}">
                <a16:creationId xmlns:a16="http://schemas.microsoft.com/office/drawing/2014/main" id="{87DDC16A-BAE1-1FDB-5F4E-71538B49210D}"/>
              </a:ext>
            </a:extLst>
          </p:cNvPr>
          <p:cNvSpPr/>
          <p:nvPr/>
        </p:nvSpPr>
        <p:spPr>
          <a:xfrm>
            <a:off x="7431909" y="25562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3A42EE-0E9B-A24E-7CB3-F575FDD2174A}"/>
              </a:ext>
            </a:extLst>
          </p:cNvPr>
          <p:cNvSpPr txBox="1"/>
          <p:nvPr/>
        </p:nvSpPr>
        <p:spPr>
          <a:xfrm>
            <a:off x="9557149" y="2227575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EFT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E848A7-97B5-F28F-B13D-FC65D98305E9}"/>
              </a:ext>
            </a:extLst>
          </p:cNvPr>
          <p:cNvSpPr txBox="1"/>
          <p:nvPr/>
        </p:nvSpPr>
        <p:spPr>
          <a:xfrm>
            <a:off x="1448136" y="4424663"/>
            <a:ext cx="865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are Wilson coefficients in the EFT approach that describe the ALP/SM couplings 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291BEC-0577-5317-10FF-6A8C37B1ADA4}"/>
              </a:ext>
            </a:extLst>
          </p:cNvPr>
          <p:cNvSpPr txBox="1"/>
          <p:nvPr/>
        </p:nvSpPr>
        <p:spPr>
          <a:xfrm>
            <a:off x="5472785" y="185975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propagator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8/27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AE229-EDAC-491F-B2E3-0D6DA418A76F}"/>
              </a:ext>
            </a:extLst>
          </p:cNvPr>
          <p:cNvSpPr txBox="1"/>
          <p:nvPr/>
        </p:nvSpPr>
        <p:spPr>
          <a:xfrm>
            <a:off x="406049" y="1225246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PAS HIG-22-003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5D9EE-5C7A-38EA-8161-BD670A8B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79C891-D954-2A71-BD3A-FC181E53E65E}"/>
              </a:ext>
            </a:extLst>
          </p:cNvPr>
          <p:cNvSpPr txBox="1"/>
          <p:nvPr/>
        </p:nvSpPr>
        <p:spPr>
          <a:xfrm>
            <a:off x="2800551" y="132738"/>
            <a:ext cx="72346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Exotic </a:t>
            </a:r>
            <a:r>
              <a:rPr lang="en-US" sz="2600" dirty="0" err="1">
                <a:solidFill>
                  <a:schemeClr val="accent1"/>
                </a:solidFill>
              </a:rPr>
              <a:t>higgs</a:t>
            </a:r>
            <a:r>
              <a:rPr lang="en-US" sz="2600" dirty="0">
                <a:solidFill>
                  <a:schemeClr val="accent1"/>
                </a:solidFill>
              </a:rPr>
              <a:t> decays h 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 Za, Z </a:t>
            </a:r>
            <a:r>
              <a:rPr lang="en-US" sz="2600" dirty="0" err="1">
                <a:solidFill>
                  <a:schemeClr val="accent1"/>
                </a:solidFill>
                <a:sym typeface="Wingdings" pitchFamily="2" charset="2"/>
              </a:rPr>
              <a:t>ll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, a 2 gamma</a:t>
            </a:r>
            <a:endParaRPr lang="ru-RU" sz="2600" dirty="0">
              <a:solidFill>
                <a:schemeClr val="accent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720058-74A7-DE47-1D59-98B6116C9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44" y="1785752"/>
            <a:ext cx="5653921" cy="41096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7261F1-70A8-6FBF-52D3-C866B7803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34" y="1854172"/>
            <a:ext cx="5751975" cy="40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4A3ED4-5E4E-A3AB-056D-F9F736E4EC8A}"/>
              </a:ext>
            </a:extLst>
          </p:cNvPr>
          <p:cNvSpPr txBox="1"/>
          <p:nvPr/>
        </p:nvSpPr>
        <p:spPr>
          <a:xfrm>
            <a:off x="6627197" y="992082"/>
            <a:ext cx="4392549" cy="89255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Limit on                  , when ALP decays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</a:rPr>
              <a:t>exclusively in a diphoton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Λ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is large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6E8FD0-BDBE-00BC-179C-AC1A5E894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0569" y="892596"/>
            <a:ext cx="1063041" cy="572407"/>
          </a:xfrm>
          <a:prstGeom prst="rect">
            <a:avLst/>
          </a:prstGeom>
          <a:noFill/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48406F6-A062-E67B-E35D-190D64C3879E}"/>
              </a:ext>
            </a:extLst>
          </p:cNvPr>
          <p:cNvCxnSpPr>
            <a:cxnSpLocks/>
          </p:cNvCxnSpPr>
          <p:nvPr/>
        </p:nvCxnSpPr>
        <p:spPr>
          <a:xfrm flipH="1">
            <a:off x="8461094" y="1922565"/>
            <a:ext cx="312516" cy="234849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"/>
              <p:cNvSpPr txBox="1">
                <a:spLocks noChangeArrowheads="1"/>
              </p:cNvSpPr>
              <p:nvPr/>
            </p:nvSpPr>
            <p:spPr bwMode="auto">
              <a:xfrm>
                <a:off x="1327315" y="62647"/>
                <a:ext cx="9805988" cy="582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3200" b="1">
                    <a:solidFill>
                      <a:srgbClr val="3333CC"/>
                    </a:solidFill>
                    <a:latin typeface="Arial" panose="020B0604020202020204" pitchFamily="34" charset="0"/>
                    <a:cs typeface="PingFang SC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800">
                    <a:solidFill>
                      <a:srgbClr val="FF3300"/>
                    </a:solidFill>
                    <a:latin typeface="Arial" panose="020B0604020202020204" pitchFamily="34" charset="0"/>
                    <a:cs typeface="PingFang SC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PingFang SC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FF00FF"/>
                    </a:solidFill>
                    <a:latin typeface="Arial" panose="020B0604020202020204" pitchFamily="34" charset="0"/>
                    <a:cs typeface="PingFang SC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5pPr>
                <a:lvl6pPr marL="25146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6pPr>
                <a:lvl7pPr marL="29718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7pPr>
                <a:lvl8pPr marL="34290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8pPr>
                <a:lvl9pPr marL="38862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</a:pPr>
                <a:r>
                  <a:rPr lang="en-US" sz="2600" b="0" dirty="0">
                    <a:solidFill>
                      <a:schemeClr val="accent1"/>
                    </a:solidFill>
                    <a:latin typeface="+mj-lt"/>
                  </a:rPr>
                  <a:t>Mono </a:t>
                </a:r>
                <a:r>
                  <a:rPr lang="en-US" sz="2600" b="0" i="1" dirty="0">
                    <a:solidFill>
                      <a:schemeClr val="accent1"/>
                    </a:solidFill>
                    <a:latin typeface="+mj-lt"/>
                  </a:rPr>
                  <a:t>Z(</a:t>
                </a:r>
                <a:r>
                  <a:rPr lang="en-US" sz="2600" b="0" i="1" dirty="0" err="1">
                    <a:solidFill>
                      <a:schemeClr val="accent1"/>
                    </a:solidFill>
                    <a:latin typeface="+mj-lt"/>
                  </a:rPr>
                  <a:t>ll</a:t>
                </a:r>
                <a:r>
                  <a:rPr lang="en-US" sz="2600" b="0" i="1" dirty="0">
                    <a:solidFill>
                      <a:schemeClr val="accent1"/>
                    </a:solidFill>
                    <a:latin typeface="+mj-lt"/>
                  </a:rPr>
                  <a:t>)</a:t>
                </a:r>
                <a:r>
                  <a:rPr lang="en-US" sz="2600" b="0" dirty="0">
                    <a:solidFill>
                      <a:schemeClr val="accent1"/>
                    </a:solidFill>
                    <a:latin typeface="+mj-lt"/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6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600" b="0" dirty="0">
                    <a:solidFill>
                      <a:schemeClr val="accent1"/>
                    </a:solidFill>
                    <a:latin typeface="+mj-lt"/>
                  </a:rPr>
                  <a:t>, different SDM interpretations</a:t>
                </a:r>
                <a:endParaRPr lang="ru-RU" sz="2600" b="0" dirty="0">
                  <a:solidFill>
                    <a:schemeClr val="accent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7315" y="62647"/>
                <a:ext cx="9805988" cy="582613"/>
              </a:xfrm>
              <a:prstGeom prst="rect">
                <a:avLst/>
              </a:prstGeom>
              <a:blipFill>
                <a:blip r:embed="rId4"/>
                <a:stretch>
                  <a:fillRect b="-208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2228972" y="5936310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EPJC 81 (2021) 13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788" y="868444"/>
            <a:ext cx="2633254" cy="1913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838" y="868444"/>
            <a:ext cx="2926564" cy="18764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874" y="855175"/>
            <a:ext cx="2501108" cy="19030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87600" y="2370001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V/AV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3067" y="229587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1301" y="2173418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Higgs portal</a:t>
            </a:r>
          </a:p>
          <a:p>
            <a:r>
              <a:rPr lang="en-US" sz="1600" dirty="0">
                <a:solidFill>
                  <a:srgbClr val="C00000"/>
                </a:solidFill>
              </a:rPr>
              <a:t>(h </a:t>
            </a:r>
            <a:r>
              <a:rPr lang="en-US" sz="1600" dirty="0">
                <a:solidFill>
                  <a:srgbClr val="C00000"/>
                </a:solidFill>
                <a:sym typeface="Wingdings" panose="05000000000000000000" pitchFamily="2" charset="2"/>
              </a:rPr>
              <a:t> invisible</a:t>
            </a:r>
            <a:r>
              <a:rPr lang="en-US" sz="1600" dirty="0">
                <a:solidFill>
                  <a:srgbClr val="C00000"/>
                </a:solidFill>
              </a:rPr>
              <a:t>)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0" y="3198045"/>
            <a:ext cx="3053438" cy="26123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686" y="3454534"/>
            <a:ext cx="3022784" cy="28951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1346" y="3454534"/>
            <a:ext cx="3017831" cy="289515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8462" y="3198045"/>
            <a:ext cx="2824660" cy="26345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754800" y="5012801"/>
            <a:ext cx="11544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8109" y="426311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54116" y="5113043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AV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Дата 15">
            <a:extLst>
              <a:ext uri="{FF2B5EF4-FFF2-40B4-BE49-F238E27FC236}">
                <a16:creationId xmlns:a16="http://schemas.microsoft.com/office/drawing/2014/main" id="{C34B5579-3347-4642-B8F0-73206F15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4E8743BF-D51F-46A9-8591-80405027A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811" y="45825"/>
            <a:ext cx="906330" cy="69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Нижний колонтитул 16">
            <a:extLst>
              <a:ext uri="{FF2B5EF4-FFF2-40B4-BE49-F238E27FC236}">
                <a16:creationId xmlns:a16="http://schemas.microsoft.com/office/drawing/2014/main" id="{972C3434-6711-462D-896E-732975E0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01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39" y="630285"/>
            <a:ext cx="7803108" cy="3842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47" y="4603691"/>
            <a:ext cx="7411467" cy="1832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3074505" y="223316"/>
            <a:ext cx="673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2HDM+a DD combined results, 2016-2017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0388" y="6426818"/>
            <a:ext cx="985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dirty="0">
                <a:hlinkClick r:id="rId5"/>
              </a:rPr>
              <a:t>LHC Dark Matter Working Group: Next generation spin-0 dark matter models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55338" y="1232612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neutrino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floor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>
          <a:xfrm flipV="1">
            <a:off x="4810527" y="1398682"/>
            <a:ext cx="1956033" cy="1570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>
            <a:off x="3291840" y="1684803"/>
            <a:ext cx="650789" cy="2778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190" y="2394198"/>
            <a:ext cx="3732035" cy="27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074505" y="223316"/>
            <a:ext cx="673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2HDM+a DM relic density predicted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2680" y="6426817"/>
            <a:ext cx="985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dirty="0">
                <a:hlinkClick r:id="rId3"/>
              </a:rPr>
              <a:t>LHC Dark Matter Working Group: Next generation spin-0 dark matter models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012" y="782627"/>
            <a:ext cx="8964845" cy="3336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249" y="4186210"/>
            <a:ext cx="7902578" cy="21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M. Savina, JINR, Russia					LHCP2020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29.05.2020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/>
              <p:cNvSpPr/>
              <p:nvPr/>
            </p:nvSpPr>
            <p:spPr>
              <a:xfrm>
                <a:off x="941293" y="214264"/>
                <a:ext cx="59275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7CB9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extension and “double portal”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93" y="214264"/>
                <a:ext cx="5927520" cy="461665"/>
              </a:xfrm>
              <a:prstGeom prst="rect">
                <a:avLst/>
              </a:prstGeom>
              <a:blipFill>
                <a:blip r:embed="rId3"/>
                <a:stretch>
                  <a:fillRect l="-1496"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5" y="3649077"/>
            <a:ext cx="4482422" cy="2170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73074" y="3649077"/>
                <a:ext cx="6575839" cy="2790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s-channel exchange and visible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dilepton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FS (plus invisible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“classic”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MET+jet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) is non-specific signatures for extended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versions – only a part of possible signature volume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Specific model limits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come,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f.e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. from Mono H(=h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125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) + MET:</a:t>
                </a:r>
                <a:endPara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                                 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H(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bar>
                      <m:barPr>
                        <m:pos m:val="top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ar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</m:ba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𝛾𝛾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/</a:t>
                </a:r>
                <a:r>
                  <a:rPr kumimoji="0" 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ll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)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𝑚𝑖𝑠</m:t>
                        </m:r>
                      </m:sup>
                    </m:sSubSup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The signature can be also interpreted in terms of 2HDM+a parameters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074" y="3649077"/>
                <a:ext cx="6575839" cy="2790123"/>
              </a:xfrm>
              <a:prstGeom prst="rect">
                <a:avLst/>
              </a:prstGeom>
              <a:blipFill>
                <a:blip r:embed="rId5"/>
                <a:stretch>
                  <a:fillRect l="-463" t="-6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267600" y="5819515"/>
                <a:ext cx="23678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vs V(VA) 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600" y="5819515"/>
                <a:ext cx="2367828" cy="369332"/>
              </a:xfrm>
              <a:prstGeom prst="rect">
                <a:avLst/>
              </a:prstGeom>
              <a:blipFill>
                <a:blip r:embed="rId6"/>
                <a:stretch>
                  <a:fillRect l="-2320" t="-10000" r="-103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3695" y="1702945"/>
                <a:ext cx="8338180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additional gauge group U(1)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 SSB  a new massive vector boson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sub>
                      <m:sup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  <a:sym typeface="Wingdings" panose="05000000000000000000" pitchFamily="2" charset="2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Z’ can mix with Z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coupled only to right-handed quarks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(“baryonic”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vector mediator)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in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higgs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 sector interacts only with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higgs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 doublet which coupled to up-type fermions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A new decay mode: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sub>
                      <m:sup>
                        <m:r>
                          <a:rPr kumimoji="0" lang="en-US" sz="1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  <a:sym typeface="Wingdings" panose="05000000000000000000" pitchFamily="2" charset="2"/>
                  </a:rPr>
                  <a:t>   Ah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, h = the SM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higgs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 (decoupling limit), A = CP-odd neutral 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Georgia"/>
                  </a:rPr>
                  <a:t>     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rPr>
                  <a:t>2HDM state  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95" y="1702945"/>
                <a:ext cx="8338180" cy="1815882"/>
              </a:xfrm>
              <a:prstGeom prst="rect">
                <a:avLst/>
              </a:prstGeom>
              <a:blipFill>
                <a:blip r:embed="rId7"/>
                <a:stretch>
                  <a:fillRect l="-292" b="-33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9177" y="112688"/>
            <a:ext cx="2943988" cy="2730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519" y="729439"/>
            <a:ext cx="2438438" cy="457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3259" y="732739"/>
            <a:ext cx="2558638" cy="4781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890" y="1245589"/>
            <a:ext cx="8011790" cy="69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034476" y="3549615"/>
            <a:ext cx="5820978" cy="484041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11/27</a:t>
            </a:r>
          </a:p>
        </p:txBody>
      </p:sp>
      <p:sp>
        <p:nvSpPr>
          <p:cNvPr id="8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9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33814" y="96140"/>
                <a:ext cx="7576690" cy="481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Dark Higgs model, resolved decay of s(W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W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-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)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endParaRPr lang="ru-RU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814" y="96140"/>
                <a:ext cx="7576690" cy="481863"/>
              </a:xfrm>
              <a:prstGeom prst="rect">
                <a:avLst/>
              </a:prstGeom>
              <a:blipFill>
                <a:blip r:embed="rId4"/>
                <a:stretch>
                  <a:fillRect l="-334" t="-5128" b="-3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27802" y="1186184"/>
                <a:ext cx="6029086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/>
                  <a:t>“Double portal”: both “dark </a:t>
                </a:r>
                <a:r>
                  <a:rPr lang="en-US" dirty="0" err="1"/>
                  <a:t>higgs</a:t>
                </a:r>
                <a:r>
                  <a:rPr lang="en-US" dirty="0"/>
                  <a:t>” </a:t>
                </a:r>
                <a:r>
                  <a:rPr lang="en-US" dirty="0">
                    <a:solidFill>
                      <a:srgbClr val="FFC000"/>
                    </a:solidFill>
                  </a:rPr>
                  <a:t>s</a:t>
                </a:r>
                <a:r>
                  <a:rPr lang="en-US" dirty="0"/>
                  <a:t> and massive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 coupled to SM. </a:t>
                </a:r>
              </a:p>
              <a:p>
                <a:endParaRPr lang="en-US" sz="8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/>
                  <a:t>A new </a:t>
                </a:r>
                <a:r>
                  <a:rPr lang="en-US" dirty="0" err="1"/>
                  <a:t>higgs</a:t>
                </a:r>
                <a:r>
                  <a:rPr lang="en-US" dirty="0"/>
                  <a:t> state is weakly mixed with SM h, </a:t>
                </a:r>
              </a:p>
              <a:p>
                <a:r>
                  <a:rPr lang="en-US" dirty="0"/>
                  <a:t>     a new U(1)’ </a:t>
                </a:r>
                <a:r>
                  <a:rPr lang="en-US" dirty="0">
                    <a:sym typeface="Wingdings" panose="05000000000000000000" pitchFamily="2" charset="2"/>
                  </a:rPr>
                  <a:t> SSB(s)  massive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coupled to quarks </a:t>
                </a:r>
              </a:p>
              <a:p>
                <a:r>
                  <a:rPr lang="en-US" dirty="0"/>
                  <a:t>     only</a:t>
                </a:r>
                <a:endParaRPr lang="en-US" sz="800" dirty="0"/>
              </a:p>
              <a:p>
                <a:endParaRPr lang="ru-RU" sz="800" dirty="0">
                  <a:solidFill>
                    <a:srgbClr val="D0753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D07530"/>
                    </a:solidFill>
                  </a:rPr>
                  <a:t>s </a:t>
                </a:r>
                <a:r>
                  <a:rPr lang="en-US" dirty="0">
                    <a:solidFill>
                      <a:srgbClr val="D07530"/>
                    </a:solidFill>
                    <a:sym typeface="Wingdings" panose="05000000000000000000" pitchFamily="2" charset="2"/>
                  </a:rPr>
                  <a:t> W</a:t>
                </a:r>
                <a:r>
                  <a:rPr lang="en-US" baseline="30000" dirty="0">
                    <a:solidFill>
                      <a:srgbClr val="D07530"/>
                    </a:solidFill>
                    <a:sym typeface="Wingdings" panose="05000000000000000000" pitchFamily="2" charset="2"/>
                  </a:rPr>
                  <a:t>+</a:t>
                </a:r>
                <a:r>
                  <a:rPr lang="en-US" dirty="0">
                    <a:solidFill>
                      <a:srgbClr val="D07530"/>
                    </a:solidFill>
                    <a:sym typeface="Wingdings" panose="05000000000000000000" pitchFamily="2" charset="2"/>
                  </a:rPr>
                  <a:t>W</a:t>
                </a:r>
                <a:r>
                  <a:rPr lang="en-US" baseline="30000" dirty="0">
                    <a:solidFill>
                      <a:srgbClr val="D07530"/>
                    </a:solidFill>
                    <a:sym typeface="Wingdings" panose="05000000000000000000" pitchFamily="2" charset="2"/>
                  </a:rPr>
                  <a:t>-</a:t>
                </a:r>
                <a:r>
                  <a:rPr lang="en-US" dirty="0">
                    <a:solidFill>
                      <a:srgbClr val="D0753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dirty="0">
                    <a:solidFill>
                      <a:srgbClr val="D07530"/>
                    </a:solidFill>
                  </a:rPr>
                  <a:t>decay dominates at large s mass values </a:t>
                </a:r>
              </a:p>
              <a:p>
                <a:endParaRPr lang="ru-RU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802" y="1186184"/>
                <a:ext cx="6029086" cy="2246769"/>
              </a:xfrm>
              <a:prstGeom prst="rect">
                <a:avLst/>
              </a:prstGeom>
              <a:blipFill>
                <a:blip r:embed="rId5"/>
                <a:stretch>
                  <a:fillRect l="-630" t="-11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31488" y="3570749"/>
                <a:ext cx="5732018" cy="393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Model parameters : </a:t>
                </a:r>
                <a:r>
                  <a:rPr lang="en-US" i="1" dirty="0" err="1">
                    <a:solidFill>
                      <a:srgbClr val="FFFF00"/>
                    </a:solidFill>
                  </a:rPr>
                  <a:t>m</a:t>
                </a:r>
                <a:r>
                  <a:rPr lang="en-US" i="1" baseline="-25000" dirty="0" err="1">
                    <a:solidFill>
                      <a:srgbClr val="FFFF00"/>
                    </a:solidFill>
                  </a:rPr>
                  <a:t>s</a:t>
                </a:r>
                <a:r>
                  <a:rPr lang="en-US" i="1" dirty="0">
                    <a:solidFill>
                      <a:srgbClr val="FFFF00"/>
                    </a:solidFill>
                  </a:rPr>
                  <a:t>, </a:t>
                </a:r>
                <a:r>
                  <a:rPr lang="en-US" i="1" dirty="0" err="1">
                    <a:solidFill>
                      <a:srgbClr val="FFFF00"/>
                    </a:solidFill>
                  </a:rPr>
                  <a:t>m</a:t>
                </a:r>
                <a:r>
                  <a:rPr lang="en-US" i="1" baseline="-25000" dirty="0" err="1">
                    <a:solidFill>
                      <a:srgbClr val="FFFF00"/>
                    </a:solidFill>
                  </a:rPr>
                  <a:t>Z</a:t>
                </a:r>
                <a:r>
                  <a:rPr lang="en-US" i="1" baseline="-25000" dirty="0">
                    <a:solidFill>
                      <a:srgbClr val="FFFF00"/>
                    </a:solidFill>
                  </a:rPr>
                  <a:t>’</a:t>
                </a:r>
                <a:r>
                  <a:rPr lang="en-US" i="1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FFFF00"/>
                    </a:solidFill>
                  </a:rPr>
                  <a:t>, </a:t>
                </a:r>
                <a:r>
                  <a:rPr lang="en-US" i="1" dirty="0" err="1">
                    <a:solidFill>
                      <a:srgbClr val="FFFF00"/>
                    </a:solidFill>
                  </a:rPr>
                  <a:t>g</a:t>
                </a:r>
                <a:r>
                  <a:rPr lang="en-US" i="1" baseline="-25000" dirty="0" err="1">
                    <a:solidFill>
                      <a:srgbClr val="FFFF00"/>
                    </a:solidFill>
                  </a:rPr>
                  <a:t>q</a:t>
                </a:r>
                <a:r>
                  <a:rPr lang="en-US" i="1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i="1" baseline="-25000" dirty="0">
                    <a:solidFill>
                      <a:srgbClr val="FFFF00"/>
                    </a:solidFill>
                  </a:rPr>
                  <a:t>, </a:t>
                </a:r>
                <a:r>
                  <a:rPr lang="en-US" i="1" dirty="0">
                    <a:solidFill>
                      <a:srgbClr val="FFFF00"/>
                    </a:solidFill>
                  </a:rPr>
                  <a:t>sin</a:t>
                </a:r>
                <a:r>
                  <a:rPr lang="el-GR" i="1" dirty="0">
                    <a:solidFill>
                      <a:srgbClr val="FFFF00"/>
                    </a:solidFill>
                  </a:rPr>
                  <a:t>θ</a:t>
                </a:r>
                <a:r>
                  <a:rPr lang="en-US" i="1" dirty="0">
                    <a:solidFill>
                      <a:srgbClr val="FFFF00"/>
                    </a:solidFill>
                  </a:rPr>
                  <a:t> </a:t>
                </a:r>
                <a:r>
                  <a:rPr lang="en-US" i="1" dirty="0"/>
                  <a:t>(h–s mix.)</a:t>
                </a:r>
                <a:endParaRPr lang="ru-RU" i="1" baseline="-25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488" y="3570749"/>
                <a:ext cx="5732018" cy="393890"/>
              </a:xfrm>
              <a:prstGeom prst="rect">
                <a:avLst/>
              </a:prstGeom>
              <a:blipFill>
                <a:blip r:embed="rId6"/>
                <a:stretch>
                  <a:fillRect l="-883" t="-9677" b="-161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247" y="365057"/>
            <a:ext cx="2909579" cy="2337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96" y="3366706"/>
            <a:ext cx="2688085" cy="2989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296" y="949299"/>
            <a:ext cx="2688085" cy="2356944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cxnSpLocks/>
          </p:cNvCxnSpPr>
          <p:nvPr/>
        </p:nvCxnSpPr>
        <p:spPr>
          <a:xfrm flipV="1">
            <a:off x="8312175" y="1228882"/>
            <a:ext cx="2441357" cy="1611742"/>
          </a:xfrm>
          <a:prstGeom prst="straightConnector1">
            <a:avLst/>
          </a:prstGeom>
          <a:ln w="38100">
            <a:solidFill>
              <a:srgbClr val="D075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право 16"/>
          <p:cNvSpPr/>
          <p:nvPr/>
        </p:nvSpPr>
        <p:spPr>
          <a:xfrm>
            <a:off x="4817045" y="45151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67244" y="1542191"/>
            <a:ext cx="18069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arXiv:1701.08780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998721" y="4629875"/>
            <a:ext cx="2313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CMS-PAS-EXO-20-012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2192" y="5299658"/>
            <a:ext cx="3890034" cy="5659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7569" y="2774420"/>
            <a:ext cx="3286257" cy="36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3683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15615" y="136153"/>
            <a:ext cx="719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Portals to DM: DM particle(s) + mediator(s)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273DB82-9FBA-4307-B6AC-65B462036D44}"/>
              </a:ext>
            </a:extLst>
          </p:cNvPr>
          <p:cNvSpPr/>
          <p:nvPr/>
        </p:nvSpPr>
        <p:spPr>
          <a:xfrm>
            <a:off x="461393" y="2262930"/>
            <a:ext cx="3305263" cy="2332140"/>
          </a:xfrm>
          <a:prstGeom prst="cloud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4E893A5-CCCB-438A-9C20-68D72A35F032}"/>
              </a:ext>
            </a:extLst>
          </p:cNvPr>
          <p:cNvSpPr/>
          <p:nvPr/>
        </p:nvSpPr>
        <p:spPr>
          <a:xfrm>
            <a:off x="6352892" y="1235543"/>
            <a:ext cx="5492569" cy="4529002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739D95B0-03E4-4557-8A9E-13A130C16435}"/>
              </a:ext>
            </a:extLst>
          </p:cNvPr>
          <p:cNvSpPr/>
          <p:nvPr/>
        </p:nvSpPr>
        <p:spPr>
          <a:xfrm>
            <a:off x="3265656" y="3074086"/>
            <a:ext cx="4077254" cy="5504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EE287-5BC0-4AA8-BE2A-0FA5A73EDCDD}"/>
              </a:ext>
            </a:extLst>
          </p:cNvPr>
          <p:cNvSpPr txBox="1"/>
          <p:nvPr/>
        </p:nvSpPr>
        <p:spPr>
          <a:xfrm>
            <a:off x="4145937" y="2704754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mediator: </a:t>
            </a:r>
            <a:r>
              <a:rPr lang="en-US" i="1" dirty="0"/>
              <a:t>S</a:t>
            </a:r>
            <a:r>
              <a:rPr lang="en-US" i="1" baseline="-25000" dirty="0"/>
              <a:t>med</a:t>
            </a:r>
            <a:r>
              <a:rPr lang="en-US" dirty="0"/>
              <a:t>, </a:t>
            </a:r>
            <a:r>
              <a:rPr lang="en-US" i="1" dirty="0"/>
              <a:t>M</a:t>
            </a:r>
            <a:r>
              <a:rPr lang="en-US" i="1" baseline="-25000" dirty="0"/>
              <a:t>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2B655-7BAC-4673-8957-1125B2DA2235}"/>
              </a:ext>
            </a:extLst>
          </p:cNvPr>
          <p:cNvSpPr txBox="1"/>
          <p:nvPr/>
        </p:nvSpPr>
        <p:spPr>
          <a:xfrm>
            <a:off x="4454554" y="3518138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S=0,1/2, 1…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F048A1-AFD5-477B-97F5-D2F1FF53306B}"/>
              </a:ext>
            </a:extLst>
          </p:cNvPr>
          <p:cNvSpPr txBox="1"/>
          <p:nvPr/>
        </p:nvSpPr>
        <p:spPr>
          <a:xfrm>
            <a:off x="851068" y="2830203"/>
            <a:ext cx="2024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Visible sector: SM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H, q, l, G, V…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1E2CBE-82C4-49C1-A848-ACD8E973E4BE}"/>
              </a:ext>
            </a:extLst>
          </p:cNvPr>
          <p:cNvSpPr txBox="1"/>
          <p:nvPr/>
        </p:nvSpPr>
        <p:spPr>
          <a:xfrm>
            <a:off x="8399043" y="2752629"/>
            <a:ext cx="2141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Hidden sector: DM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Φ, S..,</a:t>
            </a:r>
            <a:r>
              <a:rPr lang="el-GR" dirty="0"/>
              <a:t>Ψ</a:t>
            </a:r>
            <a:r>
              <a:rPr lang="en-US" dirty="0"/>
              <a:t>.., V’…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3CBD02-811F-449B-B4ED-F90EB47E9CA6}"/>
              </a:ext>
            </a:extLst>
          </p:cNvPr>
          <p:cNvGrpSpPr/>
          <p:nvPr/>
        </p:nvGrpSpPr>
        <p:grpSpPr>
          <a:xfrm>
            <a:off x="8229893" y="3214296"/>
            <a:ext cx="3397271" cy="820545"/>
            <a:chOff x="3484828" y="5282589"/>
            <a:chExt cx="3397271" cy="8205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DCC82FD-72EC-4592-8A52-8C92999156DC}"/>
                </a:ext>
              </a:extLst>
            </p:cNvPr>
            <p:cNvSpPr/>
            <p:nvPr/>
          </p:nvSpPr>
          <p:spPr>
            <a:xfrm>
              <a:off x="3484828" y="5282589"/>
              <a:ext cx="3241964" cy="82054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346A94-EA69-4A6F-9643-5ED05619B877}"/>
                </a:ext>
              </a:extLst>
            </p:cNvPr>
            <p:cNvSpPr txBox="1"/>
            <p:nvPr/>
          </p:nvSpPr>
          <p:spPr>
            <a:xfrm>
              <a:off x="3569974" y="5295546"/>
              <a:ext cx="331212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only one/a few DM particle(s):</a:t>
              </a:r>
            </a:p>
            <a:p>
              <a:r>
                <a:rPr lang="en-US" dirty="0"/>
                <a:t> </a:t>
              </a:r>
              <a:r>
                <a:rPr lang="en-US" i="1" dirty="0"/>
                <a:t>S</a:t>
              </a:r>
              <a:r>
                <a:rPr lang="en-US" i="1" baseline="-25000" dirty="0"/>
                <a:t>DM </a:t>
              </a:r>
              <a:r>
                <a:rPr lang="en-US" dirty="0"/>
                <a:t> = 0, ½, 1…, </a:t>
              </a:r>
              <a:r>
                <a:rPr lang="en-US" i="1" dirty="0"/>
                <a:t>M</a:t>
              </a:r>
              <a:r>
                <a:rPr lang="en-US" i="1" baseline="-25000" dirty="0"/>
                <a:t>DM</a:t>
              </a:r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53DF23-274F-4AB8-9676-7FCC02AE8D6D}"/>
              </a:ext>
            </a:extLst>
          </p:cNvPr>
          <p:cNvGrpSpPr/>
          <p:nvPr/>
        </p:nvGrpSpPr>
        <p:grpSpPr>
          <a:xfrm>
            <a:off x="2436414" y="3015013"/>
            <a:ext cx="910383" cy="687791"/>
            <a:chOff x="3168073" y="5144655"/>
            <a:chExt cx="910383" cy="68779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D61758-42FE-4C93-9B6C-3AC762455439}"/>
                </a:ext>
              </a:extLst>
            </p:cNvPr>
            <p:cNvSpPr/>
            <p:nvPr/>
          </p:nvSpPr>
          <p:spPr>
            <a:xfrm>
              <a:off x="3168073" y="5144655"/>
              <a:ext cx="812800" cy="6877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9932BE-6C7F-4F9D-8A7F-E0098F63D964}"/>
                </a:ext>
              </a:extLst>
            </p:cNvPr>
            <p:cNvSpPr txBox="1"/>
            <p:nvPr/>
          </p:nvSpPr>
          <p:spPr>
            <a:xfrm>
              <a:off x="3265656" y="5260354"/>
              <a:ext cx="812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rgbClr val="002060"/>
                  </a:solidFill>
                </a:rPr>
                <a:t>g</a:t>
              </a:r>
              <a:r>
                <a:rPr lang="en-US" i="1" baseline="-25000" dirty="0">
                  <a:solidFill>
                    <a:srgbClr val="002060"/>
                  </a:solidFill>
                </a:rPr>
                <a:t>f,V,H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A732F4-9F99-4AA0-A276-CE5178ABFBE0}"/>
              </a:ext>
            </a:extLst>
          </p:cNvPr>
          <p:cNvGrpSpPr/>
          <p:nvPr/>
        </p:nvGrpSpPr>
        <p:grpSpPr>
          <a:xfrm>
            <a:off x="7417093" y="3052071"/>
            <a:ext cx="812800" cy="687791"/>
            <a:chOff x="7181273" y="5551907"/>
            <a:chExt cx="812800" cy="68779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62720E-6D76-4926-8DD1-0A2675048D62}"/>
                </a:ext>
              </a:extLst>
            </p:cNvPr>
            <p:cNvSpPr/>
            <p:nvPr/>
          </p:nvSpPr>
          <p:spPr>
            <a:xfrm>
              <a:off x="7181273" y="5551907"/>
              <a:ext cx="812800" cy="6877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2B599C-02E8-4FAC-9976-9ECA060373B5}"/>
                </a:ext>
              </a:extLst>
            </p:cNvPr>
            <p:cNvSpPr txBox="1"/>
            <p:nvPr/>
          </p:nvSpPr>
          <p:spPr>
            <a:xfrm>
              <a:off x="7278255" y="5672277"/>
              <a:ext cx="6188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 err="1">
                  <a:solidFill>
                    <a:schemeClr val="accent6">
                      <a:lumMod val="75000"/>
                    </a:schemeClr>
                  </a:solidFill>
                </a:rPr>
                <a:t>g</a:t>
              </a:r>
              <a:r>
                <a:rPr lang="en-US" i="1" baseline="-25000" dirty="0" err="1">
                  <a:solidFill>
                    <a:schemeClr val="accent6">
                      <a:lumMod val="75000"/>
                    </a:schemeClr>
                  </a:solidFill>
                </a:rPr>
                <a:t>DM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7238CC-87A8-448F-9E19-4492EB259926}"/>
              </a:ext>
            </a:extLst>
          </p:cNvPr>
          <p:cNvSpPr txBox="1"/>
          <p:nvPr/>
        </p:nvSpPr>
        <p:spPr>
          <a:xfrm>
            <a:off x="726931" y="5596615"/>
            <a:ext cx="1038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Model free parameters: </a:t>
            </a:r>
          </a:p>
          <a:p>
            <a:r>
              <a:rPr lang="en-US" dirty="0">
                <a:solidFill>
                  <a:srgbClr val="FFFF00"/>
                </a:solidFill>
              </a:rPr>
              <a:t>a mass of mediator(s) and DM particle(s), couplings to the visible and hidden sector, mixing angle(s) </a:t>
            </a:r>
          </a:p>
        </p:txBody>
      </p:sp>
      <p:sp>
        <p:nvSpPr>
          <p:cNvPr id="27" name="Нижний колонтитул 16">
            <a:extLst>
              <a:ext uri="{FF2B5EF4-FFF2-40B4-BE49-F238E27FC236}">
                <a16:creationId xmlns:a16="http://schemas.microsoft.com/office/drawing/2014/main" id="{ACFCEEA2-CDE3-4ABA-8F59-5DA668C3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28" name="Дата 15">
            <a:extLst>
              <a:ext uri="{FF2B5EF4-FFF2-40B4-BE49-F238E27FC236}">
                <a16:creationId xmlns:a16="http://schemas.microsoft.com/office/drawing/2014/main" id="{556281E7-5D99-4C81-B9FC-6DDFA58E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</p:spTree>
    <p:extLst>
      <p:ext uri="{BB962C8B-B14F-4D97-AF65-F5344CB8AC3E}">
        <p14:creationId xmlns:p14="http://schemas.microsoft.com/office/powerpoint/2010/main" val="19745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12/27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C02CA-13B8-4FE6-B72D-D3F505B4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80" y="548105"/>
            <a:ext cx="8412480" cy="5852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4129E7-0633-8E4D-C830-1B995A10C46C}"/>
                  </a:ext>
                </a:extLst>
              </p:cNvPr>
              <p:cNvSpPr txBox="1"/>
              <p:nvPr/>
            </p:nvSpPr>
            <p:spPr>
              <a:xfrm>
                <a:off x="2406089" y="37153"/>
                <a:ext cx="7576690" cy="481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Dark Higgs model, resolved decay of s(W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W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-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)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endParaRPr lang="ru-RU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4129E7-0633-8E4D-C830-1B995A10C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089" y="37153"/>
                <a:ext cx="7576690" cy="481863"/>
              </a:xfrm>
              <a:prstGeom prst="rect">
                <a:avLst/>
              </a:prstGeom>
              <a:blipFill>
                <a:blip r:embed="rId4"/>
                <a:stretch>
                  <a:fillRect l="-502" t="-5128" b="-3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FF046C00-F46C-9A77-AA34-EE871369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3D1977-F2B3-42CA-9C52-AF26A6662E79}"/>
              </a:ext>
            </a:extLst>
          </p:cNvPr>
          <p:cNvSpPr txBox="1"/>
          <p:nvPr/>
        </p:nvSpPr>
        <p:spPr>
          <a:xfrm>
            <a:off x="4993049" y="3279059"/>
            <a:ext cx="24705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CMS PAS EXO-21-012</a:t>
            </a:r>
          </a:p>
        </p:txBody>
      </p:sp>
    </p:spTree>
    <p:extLst>
      <p:ext uri="{BB962C8B-B14F-4D97-AF65-F5344CB8AC3E}">
        <p14:creationId xmlns:p14="http://schemas.microsoft.com/office/powerpoint/2010/main" val="38080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5833" y="3074977"/>
            <a:ext cx="73116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https://twiki.cern.ch/twiki/bin/view/CMSPublic/PhysicsResultsHIG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https://twiki.cern.ch/twiki/bin/view/AtlasPublic/HiggsPublicResults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803" y="1954235"/>
            <a:ext cx="3995810" cy="39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4C287A-B820-5A40-7969-95557F55130D}"/>
              </a:ext>
            </a:extLst>
          </p:cNvPr>
          <p:cNvSpPr txBox="1"/>
          <p:nvPr/>
        </p:nvSpPr>
        <p:spPr>
          <a:xfrm>
            <a:off x="5099920" y="891031"/>
            <a:ext cx="50738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Prompt DM production III:</a:t>
            </a:r>
          </a:p>
          <a:p>
            <a:pPr algn="ctr"/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non-standard Higgs properties</a:t>
            </a: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en-US" dirty="0"/>
              <a:t>3</a:t>
            </a:r>
            <a:r>
              <a:rPr lang="ru-RU" dirty="0"/>
              <a:t>.05</a:t>
            </a:r>
            <a:r>
              <a:rPr lang="en-US" dirty="0"/>
              <a:t>6</a:t>
            </a:r>
            <a:r>
              <a:rPr lang="ru-RU" dirty="0"/>
              <a:t>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52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263" y="318439"/>
            <a:ext cx="56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  <a:sym typeface="Wingdings" panose="05000000000000000000" pitchFamily="2" charset="2"/>
              </a:rPr>
              <a:t>Heavy scalar XHH, combination</a:t>
            </a:r>
            <a:endParaRPr lang="ru-RU" sz="28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39" y="2886699"/>
            <a:ext cx="3980391" cy="3327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805" y="195702"/>
            <a:ext cx="2689453" cy="2771344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73357" y="1210991"/>
            <a:ext cx="6014909" cy="4079677"/>
            <a:chOff x="262334" y="1683300"/>
            <a:chExt cx="6014909" cy="407967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334" y="1683300"/>
              <a:ext cx="6014909" cy="407967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1317" y="1684220"/>
              <a:ext cx="2755883" cy="369332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6"/>
                </a:rPr>
                <a:t>CMS HIG summary plots</a:t>
              </a:r>
              <a:endParaRPr lang="ru-RU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85198" y="2469989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7"/>
              </a:rPr>
              <a:t>PLB 800 (2020) 135103</a:t>
            </a:r>
            <a:endParaRPr lang="ru-RU" i="1" dirty="0">
              <a:solidFill>
                <a:srgbClr val="FFC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1050" y="195702"/>
            <a:ext cx="2401585" cy="12592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5087" y="5321284"/>
                <a:ext cx="673010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Also complementary studies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𝑍𝑍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→4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/>
                  <a:t>/2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600" dirty="0"/>
                  <a:t>; </a:t>
                </a: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WW 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/>
                  <a:t>/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1600" dirty="0">
                    <a:sym typeface="Wingdings" panose="05000000000000000000" pitchFamily="2" charset="2"/>
                  </a:rPr>
                  <a:t> </a:t>
                </a:r>
                <a:endParaRPr lang="en-US" sz="1600" dirty="0"/>
              </a:p>
              <a:p>
                <a:r>
                  <a:rPr lang="en-US" sz="1600" dirty="0"/>
                  <a:t>with a higher sensitivity in low mass region:</a:t>
                </a:r>
              </a:p>
              <a:p>
                <a:endParaRPr lang="en-US" sz="1600" dirty="0"/>
              </a:p>
              <a:p>
                <a:r>
                  <a:rPr lang="en-US" dirty="0">
                    <a:hlinkClick r:id="rId9"/>
                  </a:rPr>
                  <a:t>JHEP 03 (2020) 034</a:t>
                </a:r>
                <a:r>
                  <a:rPr lang="en-US" dirty="0"/>
                  <a:t> </a:t>
                </a:r>
                <a:r>
                  <a:rPr lang="en-US" sz="1600" dirty="0"/>
                  <a:t>and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87" y="5321284"/>
                <a:ext cx="6730105" cy="1107996"/>
              </a:xfrm>
              <a:prstGeom prst="rect">
                <a:avLst/>
              </a:prstGeom>
              <a:blipFill>
                <a:blip r:embed="rId10"/>
                <a:stretch>
                  <a:fillRect l="-725" t="-2198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904203" y="6059948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  <a:hlinkClick r:id="rId11"/>
              </a:rPr>
              <a:t>PRL 122, 121803 (2019)</a:t>
            </a:r>
            <a:endParaRPr lang="ru-RU" i="1" dirty="0">
              <a:solidFill>
                <a:srgbClr val="FFC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42753" y="1502291"/>
            <a:ext cx="2721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X can be connected to gg </a:t>
            </a:r>
          </a:p>
          <a:p>
            <a:r>
              <a:rPr lang="en-US" sz="1600" dirty="0"/>
              <a:t>via vector-like fermion </a:t>
            </a:r>
          </a:p>
          <a:p>
            <a:r>
              <a:rPr lang="en-US" sz="1600" dirty="0"/>
              <a:t>loop, op. Dim5</a:t>
            </a:r>
          </a:p>
        </p:txBody>
      </p:sp>
      <p:sp>
        <p:nvSpPr>
          <p:cNvPr id="19" name="Нижний колонтитул 16">
            <a:extLst>
              <a:ext uri="{FF2B5EF4-FFF2-40B4-BE49-F238E27FC236}">
                <a16:creationId xmlns:a16="http://schemas.microsoft.com/office/drawing/2014/main" id="{3C191B28-4A61-05AD-B79C-DF05ABD0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53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81694" y="5812269"/>
                <a:ext cx="566569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Invalid parameter space regions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&gt;10%</m:t>
                    </m:r>
                  </m:oMath>
                </a14:m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94" y="5812269"/>
                <a:ext cx="5665694" cy="276999"/>
              </a:xfrm>
              <a:prstGeom prst="rect">
                <a:avLst/>
              </a:prstGeom>
              <a:blipFill>
                <a:blip r:embed="rId3"/>
                <a:stretch>
                  <a:fillRect l="-2476" t="-30435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02" y="2356336"/>
            <a:ext cx="7521808" cy="3006518"/>
          </a:xfrm>
          <a:prstGeom prst="rect">
            <a:avLst/>
          </a:prstGeom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3137685" y="4897495"/>
            <a:ext cx="3980329" cy="80316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137685" y="3267385"/>
            <a:ext cx="3935505" cy="242577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158190" y="3292813"/>
            <a:ext cx="385482" cy="240784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2941748" y="4870031"/>
            <a:ext cx="206189" cy="80316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81694" y="2018869"/>
                <a:ext cx="1142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en-US" b="0" i="1" smtClean="0">
                          <a:solidFill>
                            <a:schemeClr val="tx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ru-RU" dirty="0">
                  <a:solidFill>
                    <a:schemeClr val="tx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94" y="2018869"/>
                <a:ext cx="1142942" cy="276999"/>
              </a:xfrm>
              <a:prstGeom prst="rect">
                <a:avLst/>
              </a:prstGeom>
              <a:blipFill>
                <a:blip r:embed="rId5"/>
                <a:stretch>
                  <a:fillRect l="-3723" r="-4255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127849" y="2026031"/>
                <a:ext cx="1142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tx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en-US" b="0" i="1" smtClean="0">
                          <a:solidFill>
                            <a:schemeClr val="tx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=2.0</m:t>
                      </m:r>
                    </m:oMath>
                  </m:oMathPara>
                </a14:m>
                <a:endParaRPr lang="ru-RU" dirty="0">
                  <a:solidFill>
                    <a:schemeClr val="tx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849" y="2026031"/>
                <a:ext cx="1142942" cy="276999"/>
              </a:xfrm>
              <a:prstGeom prst="rect">
                <a:avLst/>
              </a:prstGeom>
              <a:blipFill>
                <a:blip r:embed="rId6"/>
                <a:stretch>
                  <a:fillRect l="-3723" r="-4255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8055148" y="2599434"/>
            <a:ext cx="363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Results obtained for M</a:t>
            </a:r>
            <a:r>
              <a:rPr lang="en-US" baseline="-25000" dirty="0">
                <a:solidFill>
                  <a:srgbClr val="FFC000"/>
                </a:solidFill>
              </a:rPr>
              <a:t>S</a:t>
            </a:r>
            <a:r>
              <a:rPr lang="en-US" dirty="0">
                <a:solidFill>
                  <a:srgbClr val="FFC000"/>
                </a:solidFill>
              </a:rPr>
              <a:t>=260 GeV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74004" y="1662838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7"/>
              </a:rPr>
              <a:t>PLB 800 (2020) 135103</a:t>
            </a:r>
            <a:endParaRPr lang="ru-RU" i="1" dirty="0">
              <a:solidFill>
                <a:srgbClr val="FFC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2446" y="3116223"/>
            <a:ext cx="3953734" cy="31883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7442" y="112917"/>
            <a:ext cx="960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Resonant Higgs boson pair production X -&gt; HH, interpretation for scalar mediator 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96633" y="879415"/>
            <a:ext cx="440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H - SM Higgs boson, X - a new heavy scalar</a:t>
            </a:r>
            <a:endParaRPr lang="en-US" sz="1600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EWK singlet interpretation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4V/2V2b/4b/2b2</a:t>
            </a:r>
            <a:r>
              <a:rPr lang="el-GR" sz="1600" dirty="0"/>
              <a:t>τ</a:t>
            </a:r>
            <a:r>
              <a:rPr lang="en-US" sz="1600" dirty="0"/>
              <a:t> combination</a:t>
            </a:r>
            <a:endParaRPr lang="ru-RU" sz="16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2" y="674938"/>
            <a:ext cx="2236334" cy="11725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834733" y="668409"/>
            <a:ext cx="317840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Also see a talk by </a:t>
            </a:r>
            <a:r>
              <a:rPr lang="en-US" sz="1600" dirty="0" err="1">
                <a:solidFill>
                  <a:srgbClr val="7030A0"/>
                </a:solidFill>
                <a:hlinkClick r:id="rId10"/>
              </a:rPr>
              <a:t>Ke</a:t>
            </a:r>
            <a:r>
              <a:rPr lang="en-US" sz="1600" dirty="0">
                <a:solidFill>
                  <a:srgbClr val="7030A0"/>
                </a:solidFill>
                <a:hlinkClick r:id="rId10"/>
              </a:rPr>
              <a:t> Li</a:t>
            </a:r>
            <a:r>
              <a:rPr lang="en-US" sz="1600" dirty="0">
                <a:solidFill>
                  <a:srgbClr val="7030A0"/>
                </a:solidFill>
              </a:rPr>
              <a:t> for a list of ATLAS &amp; CMS HH analyses</a:t>
            </a: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1971" y="75588"/>
            <a:ext cx="86821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Combination of h</a:t>
            </a:r>
            <a:r>
              <a:rPr lang="en-US" sz="2600" baseline="-25000" dirty="0">
                <a:solidFill>
                  <a:schemeClr val="accent1"/>
                </a:solidFill>
              </a:rPr>
              <a:t>125</a:t>
            </a:r>
            <a:r>
              <a:rPr lang="en-US" sz="2600" dirty="0">
                <a:solidFill>
                  <a:schemeClr val="accent1"/>
                </a:solidFill>
              </a:rPr>
              <a:t> 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 invisible searches for ttbar and VH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5/27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71F35-0189-AFD9-6C4A-35363715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4CA4D-589F-40F4-CDDE-30221EAEAC44}"/>
              </a:ext>
            </a:extLst>
          </p:cNvPr>
          <p:cNvSpPr txBox="1"/>
          <p:nvPr/>
        </p:nvSpPr>
        <p:spPr>
          <a:xfrm>
            <a:off x="9022079" y="1005748"/>
            <a:ext cx="311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HIG-21-007,</a:t>
            </a:r>
          </a:p>
          <a:p>
            <a:r>
              <a:rPr lang="en-US" dirty="0"/>
              <a:t>arXiv:2303.01214 [hep-ex]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231A058-F758-2116-A04A-B440F5008113}"/>
              </a:ext>
            </a:extLst>
          </p:cNvPr>
          <p:cNvGrpSpPr/>
          <p:nvPr/>
        </p:nvGrpSpPr>
        <p:grpSpPr>
          <a:xfrm>
            <a:off x="2774466" y="586744"/>
            <a:ext cx="5611916" cy="1720931"/>
            <a:chOff x="451883" y="982448"/>
            <a:chExt cx="7279840" cy="256154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053F1FF-8756-E419-49AC-29B9A553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241" y="1041213"/>
              <a:ext cx="7223482" cy="25027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3C4322-7309-CF28-5C70-5ED1532AD382}"/>
                </a:ext>
              </a:extLst>
            </p:cNvPr>
            <p:cNvSpPr txBox="1"/>
            <p:nvPr/>
          </p:nvSpPr>
          <p:spPr>
            <a:xfrm>
              <a:off x="451883" y="982448"/>
              <a:ext cx="3134122" cy="503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resolved/boosted </a:t>
              </a:r>
              <a:r>
                <a:rPr lang="en-US" sz="1600" dirty="0" err="1">
                  <a:solidFill>
                    <a:srgbClr val="C00000"/>
                  </a:solidFill>
                </a:rPr>
                <a:t>ttbarH</a:t>
              </a:r>
              <a:endParaRPr lang="ru-RU" sz="1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0" name="Picture 7">
            <a:extLst>
              <a:ext uri="{FF2B5EF4-FFF2-40B4-BE49-F238E27FC236}">
                <a16:creationId xmlns:a16="http://schemas.microsoft.com/office/drawing/2014/main" id="{A62E3DD0-D629-A9FA-2238-CA4011E66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206" y="2381975"/>
            <a:ext cx="4059941" cy="3971681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3B4E4ECC-F055-03DC-69DE-C60918BB0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019" y="2387878"/>
            <a:ext cx="3971681" cy="39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6/27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213CB-E4C9-8805-27E1-CE68BC62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C00D20A-B375-4877-9286-B73A951EB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008" y="5666728"/>
            <a:ext cx="4683512" cy="6021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CD5018-AAB8-D74F-FDB7-30A248521B52}"/>
              </a:ext>
            </a:extLst>
          </p:cNvPr>
          <p:cNvSpPr txBox="1"/>
          <p:nvPr/>
        </p:nvSpPr>
        <p:spPr>
          <a:xfrm>
            <a:off x="9499823" y="232648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HIG-21-007</a:t>
            </a:r>
          </a:p>
          <a:p>
            <a:r>
              <a:rPr lang="en-US" dirty="0"/>
              <a:t>ATLAS HIGG-2021-05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84010-1F8C-0F77-AEFA-EA8825863CD5}"/>
              </a:ext>
            </a:extLst>
          </p:cNvPr>
          <p:cNvSpPr txBox="1"/>
          <p:nvPr/>
        </p:nvSpPr>
        <p:spPr>
          <a:xfrm>
            <a:off x="2511185" y="109588"/>
            <a:ext cx="63321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Combination of h</a:t>
            </a:r>
            <a:r>
              <a:rPr lang="en-US" sz="2600" baseline="-25000" dirty="0">
                <a:solidFill>
                  <a:schemeClr val="accent1"/>
                </a:solidFill>
              </a:rPr>
              <a:t>125</a:t>
            </a:r>
            <a:r>
              <a:rPr lang="en-US" sz="2600" dirty="0">
                <a:solidFill>
                  <a:schemeClr val="accent1"/>
                </a:solidFill>
              </a:rPr>
              <a:t> </a:t>
            </a:r>
            <a:r>
              <a:rPr lang="en-US" sz="2600" dirty="0">
                <a:solidFill>
                  <a:schemeClr val="accent1"/>
                </a:solidFill>
                <a:sym typeface="Wingdings" pitchFamily="2" charset="2"/>
              </a:rPr>
              <a:t> invisible searches</a:t>
            </a:r>
            <a:endParaRPr lang="ru-RU" sz="2600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0BA115-4C8E-446C-BABA-18294FBD1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43" y="904711"/>
            <a:ext cx="5642071" cy="4616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26573D-28B0-4A82-8790-23334B82C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44" y="985735"/>
            <a:ext cx="4975642" cy="4415883"/>
          </a:xfrm>
          <a:prstGeom prst="rect">
            <a:avLst/>
          </a:prstGeom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666532F4-A0D6-20D6-AD5F-4466AD650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335" y="999776"/>
            <a:ext cx="6635758" cy="44158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063EDF-E106-9894-3E39-1CADF28CF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335" y="1056753"/>
            <a:ext cx="6699515" cy="43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8441" y="1204328"/>
            <a:ext cx="45015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Prompt DM production IV:</a:t>
            </a:r>
          </a:p>
          <a:p>
            <a:pPr algn="ctr"/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flavor violating processes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74E54-B2C5-20F4-9512-EE9C4884D73A}"/>
              </a:ext>
            </a:extLst>
          </p:cNvPr>
          <p:cNvSpPr txBox="1"/>
          <p:nvPr/>
        </p:nvSpPr>
        <p:spPr>
          <a:xfrm>
            <a:off x="6947016" y="3249745"/>
            <a:ext cx="41857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</a:rPr>
              <a:t>RPV SUSY</a:t>
            </a:r>
            <a:endParaRPr lang="en-US" sz="1400" dirty="0">
              <a:solidFill>
                <a:schemeClr val="accent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1400" dirty="0">
              <a:solidFill>
                <a:schemeClr val="accent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</a:rPr>
              <a:t>Flavorful Higgs model</a:t>
            </a:r>
            <a:endParaRPr lang="en-US" sz="1400" dirty="0">
              <a:solidFill>
                <a:schemeClr val="accent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1400" dirty="0">
              <a:solidFill>
                <a:schemeClr val="accent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</a:rPr>
              <a:t>Flavor violating Z’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4B281C-49C5-78B8-A13B-2F59BD6B4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93" y="211267"/>
            <a:ext cx="3392172" cy="178613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D9BB44-F686-A4E9-6FE5-EC85E61F4D6B}"/>
              </a:ext>
            </a:extLst>
          </p:cNvPr>
          <p:cNvGrpSpPr/>
          <p:nvPr/>
        </p:nvGrpSpPr>
        <p:grpSpPr>
          <a:xfrm>
            <a:off x="188759" y="4042606"/>
            <a:ext cx="5165297" cy="2728133"/>
            <a:chOff x="3913430" y="3685872"/>
            <a:chExt cx="5171088" cy="2846264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7C7478F-226D-2784-BEA4-F95B7E426DD0}"/>
                </a:ext>
              </a:extLst>
            </p:cNvPr>
            <p:cNvGrpSpPr/>
            <p:nvPr/>
          </p:nvGrpSpPr>
          <p:grpSpPr>
            <a:xfrm>
              <a:off x="3971950" y="3685872"/>
              <a:ext cx="5112568" cy="2846264"/>
              <a:chOff x="996476" y="1287247"/>
              <a:chExt cx="5112568" cy="2846264"/>
            </a:xfrm>
          </p:grpSpPr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3E37DC25-6B6F-B494-B91C-F2C87AC18E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96476" y="1287247"/>
                <a:ext cx="5112568" cy="2846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B81ADCC2-2DB1-F8E1-91F5-3DD25432D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87624" y="3429000"/>
                <a:ext cx="1569913" cy="485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32950D3-C760-322D-EDE1-0542CAEF4373}"/>
                </a:ext>
              </a:extLst>
            </p:cNvPr>
            <p:cNvSpPr/>
            <p:nvPr/>
          </p:nvSpPr>
          <p:spPr>
            <a:xfrm>
              <a:off x="3913430" y="4557844"/>
              <a:ext cx="1802422" cy="629169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52FDB33-CE34-7610-E3D7-BBC59B57D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8244" y="5760090"/>
              <a:ext cx="1865598" cy="620695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6B71D6-CB9B-469F-2566-8B239D239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92" y="2068189"/>
            <a:ext cx="3392172" cy="19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en-US" dirty="0"/>
              <a:t>3</a:t>
            </a:r>
            <a:r>
              <a:rPr lang="ru-RU" dirty="0"/>
              <a:t>.0</a:t>
            </a:r>
            <a:r>
              <a:rPr lang="en-US" dirty="0"/>
              <a:t>6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57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32" y="107894"/>
            <a:ext cx="764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Flavor-changing vector mediator Z</a:t>
            </a:r>
            <a:r>
              <a:rPr lang="en-US" sz="2000" baseline="-25000" dirty="0">
                <a:solidFill>
                  <a:schemeClr val="accent1"/>
                </a:solidFill>
              </a:rPr>
              <a:t>VFC</a:t>
            </a:r>
            <a:r>
              <a:rPr lang="en-US" sz="2000" dirty="0">
                <a:solidFill>
                  <a:schemeClr val="accent1"/>
                </a:solidFill>
              </a:rPr>
              <a:t>, non-resonant production 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882158" y="290456"/>
            <a:ext cx="4140014" cy="2943049"/>
            <a:chOff x="188257" y="3474034"/>
            <a:chExt cx="3872813" cy="280721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257" y="3474034"/>
              <a:ext cx="3872813" cy="280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6075" y="5942699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accent5">
                      <a:lumMod val="75000"/>
                    </a:schemeClr>
                  </a:solidFill>
                </a:rPr>
                <a:t>JHEP 12 (2018) 039</a:t>
              </a:r>
              <a:endParaRPr lang="ru-RU" sz="1600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6622" y="577840"/>
            <a:ext cx="187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same-sign top pair</a:t>
            </a:r>
            <a:endParaRPr lang="ru-RU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75" y="4753551"/>
            <a:ext cx="2415506" cy="15366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87" y="3179906"/>
            <a:ext cx="2874743" cy="1513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241" y="3392843"/>
            <a:ext cx="4060959" cy="30671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200" y="3392843"/>
            <a:ext cx="4020750" cy="3067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356296" y="2702969"/>
                <a:ext cx="973664" cy="416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endParaRPr lang="ru-R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296" y="2702969"/>
                <a:ext cx="973664" cy="416974"/>
              </a:xfrm>
              <a:prstGeom prst="rect">
                <a:avLst/>
              </a:prstGeom>
              <a:blipFill>
                <a:blip r:embed="rId9"/>
                <a:stretch>
                  <a:fillRect t="-4348" b="-231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370900" y="3332880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7030A0"/>
                </a:solidFill>
              </a:rPr>
              <a:t>JHEP 05 (2019) 41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1699" y="2582653"/>
            <a:ext cx="195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Model parameters: </a:t>
            </a:r>
            <a:endParaRPr lang="ru-RU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976805" y="559861"/>
            <a:ext cx="3530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t </a:t>
            </a:r>
            <a:r>
              <a:rPr lang="en-US" sz="1600" dirty="0">
                <a:solidFill>
                  <a:srgbClr val="FFC000"/>
                </a:solidFill>
                <a:sym typeface="Wingdings" panose="05000000000000000000" pitchFamily="2" charset="2"/>
              </a:rPr>
              <a:t> u transition via exchange by </a:t>
            </a:r>
            <a:r>
              <a:rPr lang="en-US" sz="1600" i="1" dirty="0">
                <a:solidFill>
                  <a:srgbClr val="FFC000"/>
                </a:solidFill>
                <a:sym typeface="Wingdings" panose="05000000000000000000" pitchFamily="2" charset="2"/>
              </a:rPr>
              <a:t>Z</a:t>
            </a:r>
            <a:r>
              <a:rPr lang="en-US" sz="1600" i="1" baseline="-25000" dirty="0">
                <a:solidFill>
                  <a:srgbClr val="FFC000"/>
                </a:solidFill>
                <a:sym typeface="Wingdings" panose="05000000000000000000" pitchFamily="2" charset="2"/>
              </a:rPr>
              <a:t>VFC</a:t>
            </a:r>
            <a:endParaRPr lang="ru-RU" sz="1600" i="1" baseline="-25000" dirty="0">
              <a:solidFill>
                <a:srgbClr val="FFC00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38579" y="1024180"/>
            <a:ext cx="6886240" cy="1477159"/>
            <a:chOff x="438579" y="1024180"/>
            <a:chExt cx="6886240" cy="147715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8579" y="1042408"/>
              <a:ext cx="6886240" cy="1396897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2191727" y="2124689"/>
              <a:ext cx="372179" cy="376611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260329" y="1044240"/>
              <a:ext cx="377845" cy="338554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942978" y="1632203"/>
              <a:ext cx="381841" cy="335210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942978" y="1044240"/>
              <a:ext cx="381841" cy="332966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4542060" y="2160491"/>
              <a:ext cx="370600" cy="340848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4998513" y="1024180"/>
              <a:ext cx="372388" cy="331719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84958" y="1210723"/>
              <a:ext cx="8242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on-shell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08719" y="1454830"/>
              <a:ext cx="833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off-shell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0370" y="3238954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s-channel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4796" y="4752636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t-channel</a:t>
            </a:r>
            <a:endParaRPr lang="ru-RU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4055592" y="2900117"/>
                <a:ext cx="3191451" cy="3938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(=1.0 GeV)</a:t>
                </a:r>
                <a:r>
                  <a:rPr lang="en-US" dirty="0">
                    <a:sym typeface="Wingdings" panose="05000000000000000000" pitchFamily="2" charset="2"/>
                  </a:rPr>
                  <a:t>,</a:t>
                </a:r>
                <a:r>
                  <a:rPr lang="en-US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i="1" dirty="0"/>
                  <a:t>,</a:t>
                </a:r>
                <a:r>
                  <a:rPr lang="en-US" i="1" dirty="0">
                    <a:solidFill>
                      <a:srgbClr val="FFC000"/>
                    </a:solidFill>
                  </a:rPr>
                  <a:t> </a:t>
                </a:r>
                <a:r>
                  <a:rPr lang="en-US" i="1" dirty="0" err="1">
                    <a:solidFill>
                      <a:srgbClr val="FFC000"/>
                    </a:solidFill>
                  </a:rPr>
                  <a:t>g</a:t>
                </a:r>
                <a:r>
                  <a:rPr lang="en-US" i="1" baseline="-25000" dirty="0" err="1">
                    <a:solidFill>
                      <a:srgbClr val="FFC000"/>
                    </a:solidFill>
                  </a:rPr>
                  <a:t>SM</a:t>
                </a:r>
                <a:r>
                  <a:rPr lang="en-US" i="1" dirty="0">
                    <a:solidFill>
                      <a:srgbClr val="FFC000"/>
                    </a:solidFill>
                  </a:rPr>
                  <a:t>=a</a:t>
                </a:r>
                <a:endParaRPr lang="ru-RU" i="1" baseline="-25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592" y="2900117"/>
                <a:ext cx="3191451" cy="393890"/>
              </a:xfrm>
              <a:prstGeom prst="rect">
                <a:avLst/>
              </a:prstGeom>
              <a:blipFill>
                <a:blip r:embed="rId11"/>
                <a:stretch>
                  <a:fillRect t="-9375" r="-954" b="-18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Нижний колонтитул 16">
            <a:extLst>
              <a:ext uri="{FF2B5EF4-FFF2-40B4-BE49-F238E27FC236}">
                <a16:creationId xmlns:a16="http://schemas.microsoft.com/office/drawing/2014/main" id="{E8F73E9F-7971-AA76-BB46-8D2A6886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58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133567" y="109435"/>
                <a:ext cx="3971023" cy="481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: </a:t>
                </a:r>
                <a:r>
                  <a:rPr lang="en-US" sz="2400" dirty="0" err="1">
                    <a:solidFill>
                      <a:schemeClr val="accent1"/>
                    </a:solidFill>
                  </a:rPr>
                  <a:t>CCS</a:t>
                </a:r>
                <a:r>
                  <a:rPr lang="en-US" sz="2400" baseline="-25000" dirty="0" err="1">
                    <a:solidFill>
                      <a:schemeClr val="accent1"/>
                    </a:solidFill>
                  </a:rPr>
                  <a:t>t</a:t>
                </a:r>
                <a:r>
                  <a:rPr lang="en-US" sz="2400" baseline="-25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interpretation</a:t>
                </a:r>
                <a:endParaRPr lang="ru-RU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567" y="109435"/>
                <a:ext cx="3971023" cy="481863"/>
              </a:xfrm>
              <a:prstGeom prst="rect">
                <a:avLst/>
              </a:prstGeom>
              <a:blipFill>
                <a:blip r:embed="rId3"/>
                <a:stretch>
                  <a:fillRect t="-5128" r="-1597" b="-3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774447" y="750055"/>
                <a:ext cx="4740400" cy="2176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Resonant production of </a:t>
                </a:r>
                <a:r>
                  <a:rPr lang="en-US" dirty="0">
                    <a:solidFill>
                      <a:srgbClr val="FFFF00"/>
                    </a:solidFill>
                  </a:rPr>
                  <a:t>C</a:t>
                </a:r>
                <a:r>
                  <a:rPr lang="en-US" dirty="0"/>
                  <a:t>olored </a:t>
                </a:r>
                <a:r>
                  <a:rPr lang="en-US" dirty="0">
                    <a:solidFill>
                      <a:srgbClr val="FFFF00"/>
                    </a:solidFill>
                  </a:rPr>
                  <a:t>C</a:t>
                </a:r>
                <a:r>
                  <a:rPr lang="en-US" dirty="0"/>
                  <a:t>harge-2/3 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S</a:t>
                </a:r>
                <a:r>
                  <a:rPr lang="en-US" dirty="0"/>
                  <a:t>calar mediator preferably coupled to the </a:t>
                </a:r>
                <a:endParaRPr lang="ru-RU" dirty="0"/>
              </a:p>
              <a:p>
                <a:r>
                  <a:rPr lang="en-US" dirty="0"/>
                  <a:t>upper component of the third generation </a:t>
                </a:r>
              </a:p>
              <a:p>
                <a:r>
                  <a:rPr lang="en-US" dirty="0"/>
                  <a:t>(</a:t>
                </a:r>
                <a:r>
                  <a:rPr lang="en-US" dirty="0" err="1"/>
                  <a:t>CCS</a:t>
                </a:r>
                <a:r>
                  <a:rPr lang="en-US" baseline="-25000" dirty="0" err="1"/>
                  <a:t>t</a:t>
                </a:r>
                <a:r>
                  <a:rPr lang="en-US" dirty="0"/>
                  <a:t>) with DM particle emission.</a:t>
                </a:r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2000" dirty="0">
                    <a:solidFill>
                      <a:srgbClr val="92D050"/>
                    </a:solidFill>
                  </a:rPr>
                  <a:t>“fermionic portal”</a:t>
                </a:r>
                <a:endParaRPr lang="en-US" sz="1000" dirty="0">
                  <a:solidFill>
                    <a:srgbClr val="92D050"/>
                  </a:solidFill>
                </a:endParaRPr>
              </a:p>
              <a:p>
                <a:pPr algn="ctr"/>
                <a:endParaRPr lang="en-US" sz="1000" dirty="0"/>
              </a:p>
              <a:p>
                <a:pPr algn="ctr"/>
                <a:r>
                  <a:rPr lang="en-US" sz="1600" dirty="0"/>
                  <a:t>Decay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sz="1600" dirty="0"/>
                  <a:t> and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endParaRPr lang="ru-RU" sz="1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447" y="750055"/>
                <a:ext cx="4740400" cy="2176365"/>
              </a:xfrm>
              <a:prstGeom prst="rect">
                <a:avLst/>
              </a:prstGeom>
              <a:blipFill>
                <a:blip r:embed="rId4"/>
                <a:stretch>
                  <a:fillRect l="-1070" t="-1163" r="-267" b="-17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96" y="298783"/>
            <a:ext cx="3254188" cy="18269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49" y="2979940"/>
            <a:ext cx="8090956" cy="30304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649" y="2514995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  <a:hlinkClick r:id="rId7"/>
              </a:rPr>
              <a:t>JHEP 05 (2019) 41</a:t>
            </a:r>
            <a:endParaRPr lang="ru-RU" i="1" dirty="0">
              <a:solidFill>
                <a:srgbClr val="FFC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600941" y="3094580"/>
            <a:ext cx="3373887" cy="3170596"/>
            <a:chOff x="8852834" y="569374"/>
            <a:chExt cx="3276349" cy="296082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52834" y="569374"/>
              <a:ext cx="3276349" cy="2960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916645" y="2978621"/>
              <a:ext cx="10935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scalar mass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-86470" y="6004683"/>
                <a:ext cx="8440075" cy="394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sz="1600" dirty="0"/>
                  <a:t>up to 3.4 </a:t>
                </a:r>
                <a:r>
                  <a:rPr lang="en-US" sz="1600" dirty="0" err="1"/>
                  <a:t>TeV</a:t>
                </a:r>
                <a:r>
                  <a:rPr lang="en-US" sz="1600" dirty="0"/>
                  <a:t> are excluded at  95% CL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sz="1600" dirty="0"/>
                  <a:t> = 10 GeV, y = 0.4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600" dirty="0"/>
                  <a:t>= 0.2</a:t>
                </a:r>
                <a:endParaRPr lang="ru-RU" sz="16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470" y="6004683"/>
                <a:ext cx="8440075" cy="394082"/>
              </a:xfrm>
              <a:prstGeom prst="rect">
                <a:avLst/>
              </a:prstGeom>
              <a:blipFill>
                <a:blip r:embed="rId9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7838" y="63994"/>
            <a:ext cx="3460094" cy="2946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0769014" y="3391571"/>
            <a:ext cx="335670" cy="20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3106" y="170329"/>
            <a:ext cx="43220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SDM models and signatures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7CB98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/>
            </p:nvGraphicFramePr>
            <p:xfrm>
              <a:off x="176008" y="2390012"/>
              <a:ext cx="5856941" cy="269596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769036">
                      <a:extLst>
                        <a:ext uri="{9D8B030D-6E8A-4147-A177-3AD203B41FA5}">
                          <a16:colId xmlns:a16="http://schemas.microsoft.com/office/drawing/2014/main" val="1089694351"/>
                        </a:ext>
                      </a:extLst>
                    </a:gridCol>
                    <a:gridCol w="4087905">
                      <a:extLst>
                        <a:ext uri="{9D8B030D-6E8A-4147-A177-3AD203B41FA5}">
                          <a16:colId xmlns:a16="http://schemas.microsoft.com/office/drawing/2014/main" val="1015582484"/>
                        </a:ext>
                      </a:extLst>
                    </a:gridCol>
                  </a:tblGrid>
                  <a:tr h="426979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/A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xial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 err="1"/>
                            <a:t>dijet</a:t>
                          </a:r>
                          <a:r>
                            <a:rPr lang="en-US" sz="1600" b="0" dirty="0"/>
                            <a:t> (</a:t>
                          </a:r>
                          <a:r>
                            <a:rPr lang="en-US" sz="1600" b="0" dirty="0" err="1"/>
                            <a:t>dilepton</a:t>
                          </a:r>
                          <a:r>
                            <a:rPr lang="en-US" sz="1600" b="0" dirty="0"/>
                            <a:t>), </a:t>
                          </a:r>
                          <a:r>
                            <a:rPr lang="en-US" sz="1600" b="0" dirty="0" err="1"/>
                            <a:t>diboson</a:t>
                          </a:r>
                          <a:r>
                            <a:rPr lang="en-US" sz="1600" b="0" baseline="0" dirty="0"/>
                            <a:t> </a:t>
                          </a:r>
                          <a:r>
                            <a:rPr lang="en-US" sz="1600" b="0" i="1" baseline="0" dirty="0" err="1"/>
                            <a:t>hW</a:t>
                          </a:r>
                          <a:r>
                            <a:rPr lang="en-US" sz="1600" b="0" i="1" baseline="0" dirty="0"/>
                            <a:t>/Z </a:t>
                          </a:r>
                          <a:r>
                            <a:rPr lang="en-US" sz="1600" b="0" i="0" baseline="0" dirty="0"/>
                            <a:t>pair</a:t>
                          </a:r>
                          <a:r>
                            <a:rPr lang="en-US" sz="1600" b="0" baseline="0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 resonance</a:t>
                          </a:r>
                          <a:endParaRPr lang="ru-RU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84203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F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lavour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(changing)</a:t>
                          </a:r>
                          <a:endParaRPr lang="ru-RU" sz="1200" baseline="-2500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n-US" sz="1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kumimoji="0" lang="en-US" sz="16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𝑚𝑖𝑠</m:t>
                                  </m:r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, same-sign </a:t>
                          </a:r>
                          <a:r>
                            <a:rPr lang="en-US" sz="1600" i="1" dirty="0" err="1"/>
                            <a:t>tt</a:t>
                          </a:r>
                          <a:endParaRPr lang="ru-RU" sz="160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517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aryon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-number)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harged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endParaRPr lang="ru-RU" sz="1200" dirty="0">
                            <a:solidFill>
                              <a:srgbClr val="92D05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γγ</a:t>
                          </a: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ττ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539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2HDM</a:t>
                          </a:r>
                          <a:r>
                            <a:rPr lang="en-US" sz="1600" i="1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 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(vector</a:t>
                          </a:r>
                          <a:r>
                            <a:rPr lang="en-US" sz="1200" baseline="0" dirty="0">
                              <a:solidFill>
                                <a:srgbClr val="92D050"/>
                              </a:solidFill>
                            </a:rPr>
                            <a:t> 2HDM based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γγ</a:t>
                          </a: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ττ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, </a:t>
                          </a:r>
                          <a:r>
                            <a:rPr lang="en-US" sz="1600" dirty="0" err="1"/>
                            <a:t>diboson</a:t>
                          </a:r>
                          <a:r>
                            <a:rPr lang="en-US" sz="1600" dirty="0"/>
                            <a:t> </a:t>
                          </a:r>
                          <a:r>
                            <a:rPr lang="en-US" sz="1600" b="0" i="1" baseline="0" dirty="0"/>
                            <a:t>W/Z/h </a:t>
                          </a:r>
                          <a:r>
                            <a:rPr lang="en-US" sz="1600" b="0" i="0" baseline="0" dirty="0"/>
                            <a:t>pairs,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 resonance</a:t>
                          </a:r>
                          <a:endParaRPr lang="ru-RU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3247392"/>
                      </a:ext>
                    </a:extLst>
                  </a:tr>
                  <a:tr h="384627">
                    <a:tc>
                      <a:txBody>
                        <a:bodyPr/>
                        <a:lstStyle/>
                        <a:p>
                          <a:r>
                            <a:rPr lang="en-US" sz="16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Dark</a:t>
                          </a:r>
                          <a:r>
                            <a:rPr lang="en-US" sz="160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600" i="0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higgs</a:t>
                          </a:r>
                          <a:r>
                            <a:rPr lang="en-US" sz="160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+s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7933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7723548"/>
                  </p:ext>
                </p:extLst>
              </p:nvPr>
            </p:nvGraphicFramePr>
            <p:xfrm>
              <a:off x="176008" y="2390012"/>
              <a:ext cx="5856941" cy="269596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769036">
                      <a:extLst>
                        <a:ext uri="{9D8B030D-6E8A-4147-A177-3AD203B41FA5}">
                          <a16:colId xmlns:a16="http://schemas.microsoft.com/office/drawing/2014/main" val="1089694351"/>
                        </a:ext>
                      </a:extLst>
                    </a:gridCol>
                    <a:gridCol w="4087905">
                      <a:extLst>
                        <a:ext uri="{9D8B030D-6E8A-4147-A177-3AD203B41FA5}">
                          <a16:colId xmlns:a16="http://schemas.microsoft.com/office/drawing/2014/main" val="1015582484"/>
                        </a:ext>
                      </a:extLst>
                    </a:gridCol>
                  </a:tblGrid>
                  <a:tr h="590233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/A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xial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3093" r="-447" b="-367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84203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F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lavour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(changing)</a:t>
                          </a:r>
                          <a:endParaRPr lang="ru-RU" sz="1200" baseline="-2500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117647" r="-447" b="-31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351708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aryon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-number)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harged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endParaRPr lang="ru-RU" sz="1200" dirty="0">
                            <a:solidFill>
                              <a:srgbClr val="92D05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194737" r="-447" b="-18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0539178"/>
                      </a:ext>
                    </a:extLst>
                  </a:tr>
                  <a:tr h="62382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344" t="-271845" r="-231615" b="-708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271845" r="-447" b="-708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3247392"/>
                      </a:ext>
                    </a:extLst>
                  </a:tr>
                  <a:tr h="38462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344" t="-607937" r="-231615" b="-158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607937" r="-447" b="-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7933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1290917" y="1655793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(axial)vector mediator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3166" y="1655793"/>
            <a:ext cx="31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(pseudo)scalar mediator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Таблица 10"/>
              <p:cNvGraphicFramePr>
                <a:graphicFrameLocks noGrp="1"/>
              </p:cNvGraphicFramePr>
              <p:nvPr/>
            </p:nvGraphicFramePr>
            <p:xfrm>
              <a:off x="6499722" y="2403942"/>
              <a:ext cx="5600837" cy="2306743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069790">
                      <a:extLst>
                        <a:ext uri="{9D8B030D-6E8A-4147-A177-3AD203B41FA5}">
                          <a16:colId xmlns:a16="http://schemas.microsoft.com/office/drawing/2014/main" val="3408815922"/>
                        </a:ext>
                      </a:extLst>
                    </a:gridCol>
                    <a:gridCol w="3531047">
                      <a:extLst>
                        <a:ext uri="{9D8B030D-6E8A-4147-A177-3AD203B41FA5}">
                          <a16:colId xmlns:a16="http://schemas.microsoft.com/office/drawing/2014/main" val="1637851770"/>
                        </a:ext>
                      </a:extLst>
                    </a:gridCol>
                  </a:tblGrid>
                  <a:tr h="641111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S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/PS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eudoscalar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solidFill>
                                <a:schemeClr val="tx1"/>
                              </a:solidFill>
                            </a:rPr>
                            <a:t>jet/V/h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1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 resonance,</a:t>
                          </a:r>
                          <a:r>
                            <a:rPr lang="en-US" sz="16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</a:t>
                          </a:r>
                          <a:r>
                            <a:rPr lang="en-US" sz="1600" b="1" dirty="0"/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1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  <a:r>
                            <a:rPr lang="en-US" sz="1600" b="0" i="1" dirty="0"/>
                            <a:t>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inv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, X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hh</a:t>
                          </a:r>
                          <a:endParaRPr 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0610096"/>
                      </a:ext>
                    </a:extLst>
                  </a:tr>
                  <a:tr h="367861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S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C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olor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C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harged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baseline="-25000" dirty="0"/>
                            <a:t>b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16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6264708"/>
                      </a:ext>
                    </a:extLst>
                  </a:tr>
                  <a:tr h="367861">
                    <a:tc>
                      <a:txBody>
                        <a:bodyPr/>
                        <a:lstStyle/>
                        <a:p>
                          <a:r>
                            <a:rPr lang="en-US" sz="1600" b="0" dirty="0" err="1"/>
                            <a:t>SCC</a:t>
                          </a:r>
                          <a:r>
                            <a:rPr lang="en-US" sz="1600" b="0" baseline="-25000" dirty="0" err="1"/>
                            <a:t>t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t(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076866"/>
                      </a:ext>
                    </a:extLst>
                  </a:tr>
                  <a:tr h="923707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2HDM+a 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pseudoscalar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 2HDM based)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  <a:r>
                            <a:rPr lang="en-US" sz="1600" b="0" i="1" dirty="0"/>
                            <a:t>Z(</a:t>
                          </a:r>
                          <a:r>
                            <a:rPr lang="en-US" sz="1600" b="0" i="1" dirty="0" err="1"/>
                            <a:t>ll</a:t>
                          </a:r>
                          <a:r>
                            <a:rPr lang="en-US" sz="1600" b="0" i="1" dirty="0"/>
                            <a:t>)/V(</a:t>
                          </a:r>
                          <a:r>
                            <a:rPr lang="en-US" sz="1600" b="0" i="1" dirty="0" err="1"/>
                            <a:t>qq</a:t>
                          </a:r>
                          <a:r>
                            <a:rPr lang="en-US" sz="1600" b="0" i="1" dirty="0"/>
                            <a:t>’)/Z(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i="1" dirty="0"/>
                            <a:t>)+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/>
                            <a:t>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inv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, X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hh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, </a:t>
                          </a:r>
                          <a:r>
                            <a:rPr lang="en-US" sz="1600" b="0" i="0" dirty="0" err="1">
                              <a:sym typeface="Wingdings" panose="05000000000000000000" pitchFamily="2" charset="2"/>
                            </a:rPr>
                            <a:t>diboson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Zh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(+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),</a:t>
                          </a:r>
                          <a:endParaRPr lang="en-US" sz="1600" b="1" dirty="0"/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 resonance,</a:t>
                          </a:r>
                          <a:r>
                            <a:rPr lang="en-US" sz="16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</a:t>
                          </a:r>
                          <a:r>
                            <a:rPr lang="en-US" sz="1600" b="1" dirty="0"/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endParaRPr lang="ru-RU" sz="1600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65874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197663"/>
                  </p:ext>
                </p:extLst>
              </p:nvPr>
            </p:nvGraphicFramePr>
            <p:xfrm>
              <a:off x="6499722" y="2403942"/>
              <a:ext cx="5600837" cy="2306743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069790">
                      <a:extLst>
                        <a:ext uri="{9D8B030D-6E8A-4147-A177-3AD203B41FA5}">
                          <a16:colId xmlns:a16="http://schemas.microsoft.com/office/drawing/2014/main" val="3408815922"/>
                        </a:ext>
                      </a:extLst>
                    </a:gridCol>
                    <a:gridCol w="3531047">
                      <a:extLst>
                        <a:ext uri="{9D8B030D-6E8A-4147-A177-3AD203B41FA5}">
                          <a16:colId xmlns:a16="http://schemas.microsoft.com/office/drawing/2014/main" val="1637851770"/>
                        </a:ext>
                      </a:extLst>
                    </a:gridCol>
                  </a:tblGrid>
                  <a:tr h="646303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/>
                            <a:t>S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 smtClean="0"/>
                            <a:t>/PS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eudoscalar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2830" r="-691" b="-2669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0610096"/>
                      </a:ext>
                    </a:extLst>
                  </a:tr>
                  <a:tr h="368872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/>
                            <a:t>S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 smtClean="0"/>
                            <a:t>C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olor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 smtClean="0"/>
                            <a:t>C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harged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baseline="-25000" dirty="0" smtClean="0"/>
                            <a:t>b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178689" r="-691" b="-3639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264708"/>
                      </a:ext>
                    </a:extLst>
                  </a:tr>
                  <a:tr h="367861">
                    <a:tc>
                      <a:txBody>
                        <a:bodyPr/>
                        <a:lstStyle/>
                        <a:p>
                          <a:r>
                            <a:rPr lang="en-US" sz="1600" b="0" dirty="0" err="1" smtClean="0"/>
                            <a:t>SCC</a:t>
                          </a:r>
                          <a:r>
                            <a:rPr lang="en-US" sz="1600" b="0" baseline="-25000" dirty="0" err="1" smtClean="0"/>
                            <a:t>t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283333" r="-691" b="-2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4076866"/>
                      </a:ext>
                    </a:extLst>
                  </a:tr>
                  <a:tr h="923707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/>
                            <a:t>2HDM+a 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pseudoscalar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 2HDM based)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151316" r="-691" b="-6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658748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Прямая соединительная линия 13"/>
          <p:cNvCxnSpPr/>
          <p:nvPr/>
        </p:nvCxnSpPr>
        <p:spPr>
          <a:xfrm>
            <a:off x="6266335" y="1642041"/>
            <a:ext cx="0" cy="3763677"/>
          </a:xfrm>
          <a:prstGeom prst="line">
            <a:avLst/>
          </a:prstGeom>
          <a:ln w="190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048870" y="5639055"/>
            <a:ext cx="10811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 key: separation/reinterpretation and a wide complementary search with all available signatures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36" y="921574"/>
            <a:ext cx="856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Generalized or model specific search, combinations of visible and MET signatures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37</a:t>
            </a:r>
          </a:p>
        </p:txBody>
      </p:sp>
      <p:sp>
        <p:nvSpPr>
          <p:cNvPr id="19" name="Дата 15">
            <a:extLst>
              <a:ext uri="{FF2B5EF4-FFF2-40B4-BE49-F238E27FC236}">
                <a16:creationId xmlns:a16="http://schemas.microsoft.com/office/drawing/2014/main" id="{6D9EE3CC-C145-4E49-9779-076FD814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21" name="Нижний колонтитул 16">
            <a:extLst>
              <a:ext uri="{FF2B5EF4-FFF2-40B4-BE49-F238E27FC236}">
                <a16:creationId xmlns:a16="http://schemas.microsoft.com/office/drawing/2014/main" id="{475161B1-0460-4C5A-A402-905186EC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89410" y="100920"/>
            <a:ext cx="83118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Dark matter approaches: from EFT to complete models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977" y="654998"/>
            <a:ext cx="8208826" cy="5652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" y="2929498"/>
            <a:ext cx="2166311" cy="16005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8" y="4803460"/>
            <a:ext cx="2166311" cy="1492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08" y="1082952"/>
            <a:ext cx="2188690" cy="1598769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1417437" y="2573574"/>
            <a:ext cx="484632" cy="439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450437" y="4423881"/>
            <a:ext cx="484632" cy="439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69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79265" y="168732"/>
            <a:ext cx="673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DM projections for RUN 3 and HL LHC</a:t>
            </a:r>
            <a:endParaRPr lang="ru-RU" sz="2400" dirty="0">
              <a:solidFill>
                <a:schemeClr val="accent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79044" y="1246593"/>
            <a:ext cx="5868060" cy="4512288"/>
            <a:chOff x="923289" y="943853"/>
            <a:chExt cx="4925740" cy="366628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289" y="943853"/>
              <a:ext cx="4925740" cy="366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Овал 19"/>
            <p:cNvSpPr/>
            <p:nvPr/>
          </p:nvSpPr>
          <p:spPr>
            <a:xfrm>
              <a:off x="4557111" y="174957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48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296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445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592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740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888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036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184" algn="l" defTabSz="914296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356761" y="716316"/>
            <a:ext cx="3955342" cy="5572842"/>
            <a:chOff x="9131492" y="2452129"/>
            <a:chExt cx="2787549" cy="426927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1492" y="2452129"/>
              <a:ext cx="2787548" cy="21329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900269" y="3393485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s-channel</a:t>
              </a:r>
              <a:endParaRPr lang="ru-RU" sz="14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85585" y="2838219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t-channel</a:t>
              </a:r>
              <a:endParaRPr lang="ru-RU" sz="1400" dirty="0">
                <a:solidFill>
                  <a:srgbClr val="C00000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1493" y="4594973"/>
              <a:ext cx="2787548" cy="21264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5523" y="5020929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6"/>
              </a:rPr>
              <a:t>arXiv:1905.00892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37AC2-4E50-32E3-B6DA-7671403EF72E}"/>
              </a:ext>
            </a:extLst>
          </p:cNvPr>
          <p:cNvSpPr txBox="1"/>
          <p:nvPr/>
        </p:nvSpPr>
        <p:spPr>
          <a:xfrm>
            <a:off x="1206994" y="5991639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mass tail – and the end of story?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F020AA-BBD3-F535-E145-52FE19F0D3DF}"/>
              </a:ext>
            </a:extLst>
          </p:cNvPr>
          <p:cNvSpPr txBox="1"/>
          <p:nvPr/>
        </p:nvSpPr>
        <p:spPr>
          <a:xfrm>
            <a:off x="8110127" y="6384663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t-channel contributions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3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5642" y="717210"/>
            <a:ext cx="59907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/>
                </a:solidFill>
              </a:rPr>
              <a:t>DM connected LLP signatures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B44ACB-BE13-508A-E8A0-70DBEB39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34" y="1706795"/>
            <a:ext cx="4703781" cy="43136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F40767-C320-8F26-E759-2FA4BC4E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" y="1703026"/>
            <a:ext cx="5581090" cy="43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7668" y="83035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Dark sector with </a:t>
            </a:r>
            <a:r>
              <a:rPr lang="en-US" sz="2400" dirty="0">
                <a:solidFill>
                  <a:srgbClr val="FFFF00"/>
                </a:solidFill>
              </a:rPr>
              <a:t>L</a:t>
            </a:r>
            <a:r>
              <a:rPr lang="en-US" sz="2400" dirty="0">
                <a:solidFill>
                  <a:schemeClr val="accent1"/>
                </a:solidFill>
              </a:rPr>
              <a:t>ong-</a:t>
            </a:r>
            <a:r>
              <a:rPr lang="en-US" sz="2400" dirty="0">
                <a:solidFill>
                  <a:srgbClr val="FFFF00"/>
                </a:solidFill>
              </a:rPr>
              <a:t>L</a:t>
            </a:r>
            <a:r>
              <a:rPr lang="en-US" sz="2400" dirty="0">
                <a:solidFill>
                  <a:schemeClr val="accent1"/>
                </a:solidFill>
              </a:rPr>
              <a:t>ived </a:t>
            </a:r>
            <a:r>
              <a:rPr lang="en-US" sz="2400" dirty="0">
                <a:solidFill>
                  <a:srgbClr val="FFFF00"/>
                </a:solidFill>
              </a:rPr>
              <a:t>P</a:t>
            </a:r>
            <a:r>
              <a:rPr lang="en-US" sz="2400" dirty="0">
                <a:solidFill>
                  <a:schemeClr val="accent1"/>
                </a:solidFill>
              </a:rPr>
              <a:t>articles at the LHC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4939" y="401615"/>
            <a:ext cx="26661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LLP White Paper: </a:t>
            </a:r>
          </a:p>
          <a:p>
            <a:r>
              <a:rPr lang="en-US" dirty="0">
                <a:solidFill>
                  <a:srgbClr val="92D050"/>
                </a:solidFill>
              </a:rPr>
              <a:t>arXiv:1903.04497</a:t>
            </a:r>
          </a:p>
          <a:p>
            <a:endParaRPr lang="en-US" dirty="0">
              <a:solidFill>
                <a:srgbClr val="92D050"/>
              </a:solidFill>
            </a:endParaRPr>
          </a:p>
          <a:p>
            <a:r>
              <a:rPr lang="en-US" dirty="0">
                <a:solidFill>
                  <a:srgbClr val="92D050"/>
                </a:solidFill>
              </a:rPr>
              <a:t>LLP theory motivations:</a:t>
            </a:r>
          </a:p>
          <a:p>
            <a:r>
              <a:rPr lang="en-US" dirty="0">
                <a:solidFill>
                  <a:srgbClr val="92D050"/>
                </a:solidFill>
              </a:rPr>
              <a:t> arXiv:1806.07396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194" y="577887"/>
            <a:ext cx="6983281" cy="57950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404" y="864968"/>
            <a:ext cx="2232019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LLP:</a:t>
            </a:r>
            <a:r>
              <a:rPr lang="en-US" dirty="0"/>
              <a:t> </a:t>
            </a:r>
          </a:p>
          <a:p>
            <a:r>
              <a:rPr lang="en-US" sz="1700" dirty="0"/>
              <a:t>a proper lifetime c</a:t>
            </a:r>
            <a:r>
              <a:rPr lang="el-GR" sz="1700" dirty="0"/>
              <a:t>τ</a:t>
            </a:r>
            <a:r>
              <a:rPr lang="en-US" sz="1700" baseline="-25000" dirty="0"/>
              <a:t>0</a:t>
            </a:r>
            <a:r>
              <a:rPr lang="en-US" sz="1700" dirty="0"/>
              <a:t> is greater than or comparable to the characteristic size of the (sub)detectors</a:t>
            </a:r>
          </a:p>
          <a:p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/>
              <a:t>small c</a:t>
            </a:r>
            <a:r>
              <a:rPr lang="el-GR" sz="1700" dirty="0"/>
              <a:t>τ</a:t>
            </a:r>
            <a:r>
              <a:rPr lang="en-US" sz="1700" baseline="-25000" dirty="0"/>
              <a:t>0</a:t>
            </a:r>
            <a:r>
              <a:rPr lang="en-US" sz="1700" dirty="0"/>
              <a:t> that </a:t>
            </a:r>
          </a:p>
          <a:p>
            <a:r>
              <a:rPr lang="en-US" sz="1700" dirty="0"/>
              <a:t>comparable to the</a:t>
            </a:r>
          </a:p>
          <a:p>
            <a:r>
              <a:rPr lang="en-US" sz="1700" dirty="0"/>
              <a:t>inner tracker size, no</a:t>
            </a:r>
          </a:p>
          <a:p>
            <a:r>
              <a:rPr lang="en-US" sz="1700" dirty="0"/>
              <a:t>displaced tracks </a:t>
            </a:r>
            <a:r>
              <a:rPr lang="en-US" sz="1700" dirty="0">
                <a:sym typeface="Wingdings" panose="05000000000000000000" pitchFamily="2" charset="2"/>
              </a:rPr>
              <a:t></a:t>
            </a:r>
            <a:endParaRPr lang="en-US" sz="1700" dirty="0"/>
          </a:p>
          <a:p>
            <a:r>
              <a:rPr lang="en-US" sz="1700" dirty="0"/>
              <a:t>“standard” prompt decay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700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rgbClr val="FFFF00"/>
                </a:solidFill>
              </a:rPr>
              <a:t>intermediate c</a:t>
            </a:r>
            <a:r>
              <a:rPr lang="el-GR" sz="1700" dirty="0">
                <a:solidFill>
                  <a:srgbClr val="FFFF00"/>
                </a:solidFill>
              </a:rPr>
              <a:t>τ</a:t>
            </a:r>
            <a:r>
              <a:rPr lang="en-US" sz="1700" baseline="-25000" dirty="0">
                <a:solidFill>
                  <a:srgbClr val="FFFF00"/>
                </a:solidFill>
              </a:rPr>
              <a:t>0 </a:t>
            </a:r>
            <a:r>
              <a:rPr lang="en-US" sz="1700" dirty="0">
                <a:solidFill>
                  <a:srgbClr val="FFFF00"/>
                </a:solidFill>
                <a:sym typeface="Wingdings" panose="05000000000000000000" pitchFamily="2" charset="2"/>
              </a:rPr>
              <a:t> LLP</a:t>
            </a:r>
            <a:r>
              <a:rPr lang="en-US" sz="1700" baseline="-25000" dirty="0">
                <a:solidFill>
                  <a:srgbClr val="FFFF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700" baseline="-25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/>
              <a:t>very large/infinite</a:t>
            </a:r>
          </a:p>
          <a:p>
            <a:r>
              <a:rPr lang="en-US" sz="1700" dirty="0"/>
              <a:t>large c</a:t>
            </a:r>
            <a:r>
              <a:rPr lang="el-GR" sz="1700" dirty="0"/>
              <a:t>τ</a:t>
            </a:r>
            <a:r>
              <a:rPr lang="en-US" sz="1700" baseline="-25000" dirty="0"/>
              <a:t>0 </a:t>
            </a:r>
            <a:r>
              <a:rPr lang="en-US" sz="1700" dirty="0">
                <a:sym typeface="Wingdings" panose="05000000000000000000" pitchFamily="2" charset="2"/>
              </a:rPr>
              <a:t> stable particles, “standard” MET </a:t>
            </a:r>
            <a:r>
              <a:rPr lang="en-US" dirty="0">
                <a:sym typeface="Wingdings" panose="05000000000000000000" pitchFamily="2" charset="2"/>
              </a:rPr>
              <a:t>signatures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650" y="2468951"/>
            <a:ext cx="2347415" cy="23217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650" y="4866575"/>
            <a:ext cx="2509520" cy="1480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7680" y="205231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displaced jets </a:t>
            </a:r>
            <a:endParaRPr lang="ru-RU" dirty="0"/>
          </a:p>
        </p:txBody>
      </p:sp>
      <p:sp>
        <p:nvSpPr>
          <p:cNvPr id="14" name="Дата 15">
            <a:extLst>
              <a:ext uri="{FF2B5EF4-FFF2-40B4-BE49-F238E27FC236}">
                <a16:creationId xmlns:a16="http://schemas.microsoft.com/office/drawing/2014/main" id="{78461B67-B76F-4286-89FE-D78173BD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16" name="Нижний колонтитул 16">
            <a:extLst>
              <a:ext uri="{FF2B5EF4-FFF2-40B4-BE49-F238E27FC236}">
                <a16:creationId xmlns:a16="http://schemas.microsoft.com/office/drawing/2014/main" id="{153F1D0B-A7E5-C7AC-3ADD-9FC69701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0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8151" y="205619"/>
            <a:ext cx="650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origin of LLP – where do they come from  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361" y="796581"/>
            <a:ext cx="9723516" cy="580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03109" y="95460"/>
            <a:ext cx="3679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Displaced jets (hadron/lepton)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2764" y="1389907"/>
            <a:ext cx="70070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 pair(s) of displaced jets and at least one secondary vertex (SV)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 Many DM models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Besides DM: GMSB/Split/RPV SUSY, </a:t>
            </a:r>
          </a:p>
          <a:p>
            <a:r>
              <a:rPr lang="en-US" dirty="0"/>
              <a:t>     exotic Higgs decay (H </a:t>
            </a:r>
            <a:r>
              <a:rPr lang="en-US" dirty="0">
                <a:sym typeface="Wingdings" panose="05000000000000000000" pitchFamily="2" charset="2"/>
              </a:rPr>
              <a:t> SS</a:t>
            </a:r>
            <a:r>
              <a:rPr lang="en-US" dirty="0"/>
              <a:t>)…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801" y="3856299"/>
            <a:ext cx="4374844" cy="147087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99" y="4301591"/>
            <a:ext cx="3944532" cy="2326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99" y="165799"/>
            <a:ext cx="3944532" cy="39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6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7693" y="262513"/>
            <a:ext cx="425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Dark photon, prompt/displaced jets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38497" y="1037492"/>
            <a:ext cx="11754210" cy="5548036"/>
            <a:chOff x="212120" y="1099038"/>
            <a:chExt cx="11754210" cy="5548036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12120" y="1099038"/>
              <a:ext cx="11754210" cy="5548036"/>
              <a:chOff x="80236" y="1106320"/>
              <a:chExt cx="12017980" cy="5646262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237" y="1106320"/>
                <a:ext cx="12017979" cy="5646262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20969" y="1106320"/>
                <a:ext cx="914400" cy="3165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 rot="5400000">
                <a:off x="-218702" y="2361708"/>
                <a:ext cx="914400" cy="3165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2910254" y="3314700"/>
              <a:ext cx="2769577" cy="324436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79831" y="3130034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LLP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451" y="1271555"/>
              <a:ext cx="3272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The coupling to SM particles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proportional to electric charge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781754" y="1410055"/>
                  <a:ext cx="3947684" cy="372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</a:rPr>
                    <a:t>1 or 2 loops: naively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endParaRPr lang="ru-RU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1754" y="1410055"/>
                  <a:ext cx="3947684" cy="372410"/>
                </a:xfrm>
                <a:prstGeom prst="rect">
                  <a:avLst/>
                </a:prstGeom>
                <a:blipFill>
                  <a:blip r:embed="rId4"/>
                  <a:stretch>
                    <a:fillRect l="-1391" t="-6557" b="-2623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108330" y="1835059"/>
                  <a:ext cx="142519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𝝐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𝑬𝑴</m:t>
                            </m:r>
                          </m:sub>
                        </m:sSub>
                      </m:oMath>
                    </m:oMathPara>
                  </a14:m>
                  <a:endParaRPr lang="ru-RU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8330" y="1835059"/>
                  <a:ext cx="1425198" cy="37555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769" y="2421789"/>
            <a:ext cx="2362433" cy="13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1" y="2761271"/>
            <a:ext cx="4680799" cy="2834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8175" y="79155"/>
            <a:ext cx="604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photon from dark SUSY, displaced LJ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1" y="429567"/>
            <a:ext cx="2712014" cy="219933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95923" y="944588"/>
            <a:ext cx="2727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SUSY portal</a:t>
            </a:r>
            <a:endParaRPr lang="en-US" dirty="0"/>
          </a:p>
          <a:p>
            <a:r>
              <a:rPr lang="en-US" dirty="0"/>
              <a:t>h – Higgs boson (visible)</a:t>
            </a:r>
          </a:p>
          <a:p>
            <a:r>
              <a:rPr lang="en-US" dirty="0"/>
              <a:t>n</a:t>
            </a:r>
            <a:r>
              <a:rPr lang="en-US" baseline="-25000" dirty="0"/>
              <a:t>1</a:t>
            </a:r>
            <a:r>
              <a:rPr lang="en-US" dirty="0"/>
              <a:t> – </a:t>
            </a:r>
            <a:r>
              <a:rPr lang="en-US" dirty="0" err="1"/>
              <a:t>neutralino</a:t>
            </a:r>
            <a:r>
              <a:rPr lang="en-US" dirty="0"/>
              <a:t>, 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D</a:t>
            </a:r>
            <a:r>
              <a:rPr lang="en-US" dirty="0"/>
              <a:t> – dark </a:t>
            </a:r>
            <a:r>
              <a:rPr lang="en-US" dirty="0" err="1"/>
              <a:t>neutralino</a:t>
            </a:r>
            <a:endParaRPr lang="en-US" dirty="0"/>
          </a:p>
          <a:p>
            <a:r>
              <a:rPr lang="en-US" dirty="0"/>
              <a:t>γ</a:t>
            </a:r>
            <a:r>
              <a:rPr lang="en-US" baseline="-25000" dirty="0"/>
              <a:t>D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l-GR" dirty="0"/>
              <a:t>γ</a:t>
            </a:r>
            <a:r>
              <a:rPr lang="en-US" dirty="0"/>
              <a:t> conversion, </a:t>
            </a:r>
            <a:r>
              <a:rPr lang="el-GR" dirty="0"/>
              <a:t>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937" y="43279"/>
            <a:ext cx="3299063" cy="735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960" y="944588"/>
            <a:ext cx="5927384" cy="5786701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5368919" y="3403073"/>
            <a:ext cx="3727947" cy="17624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354320" y="4255478"/>
            <a:ext cx="4537026" cy="9972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Умножение 1"/>
          <p:cNvSpPr/>
          <p:nvPr/>
        </p:nvSpPr>
        <p:spPr>
          <a:xfrm>
            <a:off x="1746716" y="1006092"/>
            <a:ext cx="285283" cy="30351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множение 10"/>
          <p:cNvSpPr/>
          <p:nvPr/>
        </p:nvSpPr>
        <p:spPr>
          <a:xfrm>
            <a:off x="1767037" y="1756205"/>
            <a:ext cx="285283" cy="30351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625" y="5832124"/>
                <a:ext cx="586891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92D050"/>
                    </a:solidFill>
                  </a:rPr>
                  <a:t>See also full RUN 2 statistics of 137 fb</a:t>
                </a:r>
                <a:r>
                  <a:rPr lang="en-US" sz="1600" baseline="30000" dirty="0">
                    <a:solidFill>
                      <a:srgbClr val="92D050"/>
                    </a:solidFill>
                  </a:rPr>
                  <a:t>-1</a:t>
                </a:r>
                <a:r>
                  <a:rPr lang="en-US" sz="1600" dirty="0">
                    <a:solidFill>
                      <a:srgbClr val="92D050"/>
                    </a:solidFill>
                  </a:rPr>
                  <a:t> analyses for </a:t>
                </a:r>
                <a:r>
                  <a:rPr lang="el-GR" sz="1600" dirty="0">
                    <a:solidFill>
                      <a:srgbClr val="92D050"/>
                    </a:solidFill>
                  </a:rPr>
                  <a:t>γ</a:t>
                </a:r>
                <a:r>
                  <a:rPr lang="en-US" sz="1600" baseline="-25000" dirty="0">
                    <a:solidFill>
                      <a:srgbClr val="92D050"/>
                    </a:solidFill>
                  </a:rPr>
                  <a:t>D</a:t>
                </a:r>
                <a:r>
                  <a:rPr lang="en-US" sz="1600" dirty="0">
                    <a:solidFill>
                      <a:srgbClr val="92D050"/>
                    </a:solidFill>
                  </a:rPr>
                  <a:t> in VBF </a:t>
                </a:r>
              </a:p>
              <a:p>
                <a:r>
                  <a:rPr lang="en-US" sz="1600" dirty="0">
                    <a:solidFill>
                      <a:srgbClr val="92D050"/>
                    </a:solidFill>
                  </a:rPr>
                  <a:t>and ZH associated prod. and for the light narrow vector </a:t>
                </a:r>
              </a:p>
              <a:p>
                <a:r>
                  <a:rPr lang="en-US" sz="1600" dirty="0">
                    <a:solidFill>
                      <a:srgbClr val="92D050"/>
                    </a:solidFill>
                  </a:rPr>
                  <a:t>resonance </a:t>
                </a:r>
                <a:r>
                  <a:rPr lang="en-US" sz="1600" i="1" dirty="0">
                    <a:solidFill>
                      <a:srgbClr val="92D050"/>
                    </a:solidFill>
                  </a:rPr>
                  <a:t>Z</a:t>
                </a:r>
                <a:r>
                  <a:rPr lang="en-US" sz="1600" i="1" baseline="-25000" dirty="0">
                    <a:solidFill>
                      <a:srgbClr val="92D050"/>
                    </a:solidFill>
                  </a:rPr>
                  <a:t>D</a:t>
                </a:r>
                <a:r>
                  <a:rPr lang="en-US" sz="1600" dirty="0">
                    <a:solidFill>
                      <a:srgbClr val="92D050"/>
                    </a:solidFill>
                  </a:rPr>
                  <a:t> -&gt;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</m:oMath>
                </a14:m>
                <a:r>
                  <a:rPr lang="en-US" sz="1600" dirty="0">
                    <a:solidFill>
                      <a:srgbClr val="92D050"/>
                    </a:solidFill>
                  </a:rPr>
                  <a:t> in Backup slides 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25" y="5832124"/>
                <a:ext cx="5868914" cy="830997"/>
              </a:xfrm>
              <a:prstGeom prst="rect">
                <a:avLst/>
              </a:prstGeom>
              <a:blipFill>
                <a:blip r:embed="rId7"/>
                <a:stretch>
                  <a:fillRect l="-623" t="-220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61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49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142206" y="1"/>
            <a:ext cx="9805988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ru-RU" sz="26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Higgs decay to dark photons: displaced muon jets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8231" y="785378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CMS-PAS-EXO-20-014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51" y="1408079"/>
            <a:ext cx="3107483" cy="1765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51" y="3899803"/>
            <a:ext cx="3107483" cy="1894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744" y="536933"/>
            <a:ext cx="5781216" cy="5981521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4534828" y="35276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95263" y="3236383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Z–Z</a:t>
            </a:r>
            <a:r>
              <a:rPr lang="en-US" baseline="-25000" dirty="0"/>
              <a:t>D </a:t>
            </a:r>
            <a:r>
              <a:rPr lang="en-US" dirty="0"/>
              <a:t> conversion, </a:t>
            </a:r>
            <a:r>
              <a:rPr lang="el-GR" dirty="0">
                <a:solidFill>
                  <a:srgbClr val="FFFF00"/>
                </a:solidFill>
              </a:rPr>
              <a:t>ε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/>
              <a:t>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95263" y="5856544"/>
            <a:ext cx="350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 – dark </a:t>
            </a:r>
            <a:r>
              <a:rPr lang="en-US" dirty="0" err="1"/>
              <a:t>higgs</a:t>
            </a:r>
            <a:r>
              <a:rPr lang="en-US" dirty="0"/>
              <a:t> conversion, </a:t>
            </a:r>
            <a:r>
              <a:rPr lang="el-GR" dirty="0">
                <a:solidFill>
                  <a:srgbClr val="FFFF00"/>
                </a:solidFill>
              </a:rPr>
              <a:t>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Дата 15">
            <a:extLst>
              <a:ext uri="{FF2B5EF4-FFF2-40B4-BE49-F238E27FC236}">
                <a16:creationId xmlns:a16="http://schemas.microsoft.com/office/drawing/2014/main" id="{B442B5FB-EFCF-4EA7-85D0-7768B47B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:a16="http://schemas.microsoft.com/office/drawing/2014/main" id="{7AD2E42C-48EB-14E6-5ED7-1D6651BD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89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692" y="109435"/>
            <a:ext cx="72362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Search for prompt GeV-scale dimuon resonance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14/27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504B5-3D9E-4C39-95EF-7F3FA09A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02" y="698383"/>
            <a:ext cx="3342107" cy="1711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21868-C191-47DE-811B-671BE71B92A8}"/>
              </a:ext>
            </a:extLst>
          </p:cNvPr>
          <p:cNvSpPr txBox="1"/>
          <p:nvPr/>
        </p:nvSpPr>
        <p:spPr>
          <a:xfrm>
            <a:off x="8983433" y="762421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PAS EXP-21-005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EA03F5-B834-53F1-E94D-DA6CAD01B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62B31-9B27-49C4-972A-4506CA245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02" y="2479946"/>
            <a:ext cx="10571356" cy="3936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2C8FAB-5FC9-4A9F-8ADB-7E29584DB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81" y="2456796"/>
            <a:ext cx="10571356" cy="41062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12EED3-E42D-FF2C-F049-CB14FED86648}"/>
              </a:ext>
            </a:extLst>
          </p:cNvPr>
          <p:cNvSpPr txBox="1"/>
          <p:nvPr/>
        </p:nvSpPr>
        <p:spPr>
          <a:xfrm>
            <a:off x="8984890" y="1235391"/>
            <a:ext cx="3342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See also backup for Higgs</a:t>
            </a:r>
            <a:r>
              <a:rPr lang="en-US" dirty="0">
                <a:solidFill>
                  <a:srgbClr val="92D050"/>
                </a:solidFill>
                <a:sym typeface="Wingdings" pitchFamily="2" charset="2"/>
              </a:rPr>
              <a:t></a:t>
            </a:r>
          </a:p>
          <a:p>
            <a:r>
              <a:rPr lang="en-US" dirty="0">
                <a:solidFill>
                  <a:srgbClr val="92D050"/>
                </a:solidFill>
                <a:sym typeface="Wingdings" pitchFamily="2" charset="2"/>
              </a:rPr>
              <a:t>displaced muon pair analyses, </a:t>
            </a:r>
          </a:p>
          <a:p>
            <a:r>
              <a:rPr lang="en-US" dirty="0">
                <a:solidFill>
                  <a:srgbClr val="92D050"/>
                </a:solidFill>
                <a:sym typeface="Wingdings" pitchFamily="2" charset="2"/>
              </a:rPr>
              <a:t>CMS PAS EXO-20-014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92D1ED-31A6-C2BE-FC3E-57F1BEB9726E}"/>
              </a:ext>
            </a:extLst>
          </p:cNvPr>
          <p:cNvSpPr txBox="1"/>
          <p:nvPr/>
        </p:nvSpPr>
        <p:spPr>
          <a:xfrm>
            <a:off x="4398379" y="761350"/>
            <a:ext cx="45560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minimal dark photon model and</a:t>
            </a:r>
            <a:endParaRPr lang="en-US" sz="800" dirty="0"/>
          </a:p>
          <a:p>
            <a:pPr marL="285750" indent="-285750">
              <a:buFont typeface="Wingdings" pitchFamily="2" charset="2"/>
              <a:buChar char="ü"/>
            </a:pPr>
            <a:endParaRPr lang="en-US" sz="8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light scalar decay to dimuon (2HDM+S)</a:t>
            </a:r>
            <a:endParaRPr lang="en-US" sz="800" dirty="0"/>
          </a:p>
          <a:p>
            <a:pPr marL="285750" indent="-285750">
              <a:buFont typeface="Wingdings" pitchFamily="2" charset="2"/>
              <a:buChar char="ü"/>
            </a:pPr>
            <a:endParaRPr lang="en-US" sz="800" dirty="0"/>
          </a:p>
          <a:p>
            <a:r>
              <a:rPr lang="en-US" sz="800" dirty="0"/>
              <a:t>  </a:t>
            </a:r>
            <a:r>
              <a:rPr lang="en-US" dirty="0"/>
              <a:t>    interpretations</a:t>
            </a:r>
            <a:endParaRPr lang="ru-RU" dirty="0"/>
          </a:p>
        </p:txBody>
      </p:sp>
      <p:sp>
        <p:nvSpPr>
          <p:cNvPr id="19" name="Oval 50179">
            <a:extLst>
              <a:ext uri="{FF2B5EF4-FFF2-40B4-BE49-F238E27FC236}">
                <a16:creationId xmlns:a16="http://schemas.microsoft.com/office/drawing/2014/main" id="{27737F50-BF70-E4EB-F2AF-73B97FCA3EDF}"/>
              </a:ext>
            </a:extLst>
          </p:cNvPr>
          <p:cNvSpPr/>
          <p:nvPr/>
        </p:nvSpPr>
        <p:spPr>
          <a:xfrm>
            <a:off x="9972072" y="5914663"/>
            <a:ext cx="1582183" cy="60530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16/27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E77AA-B7EF-4635-B384-6E1EE76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1" y="893296"/>
            <a:ext cx="2552302" cy="1846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46B6E-7D34-7C45-050D-3790156A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" y="57785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66800-067C-A0ED-3E9A-2C5B18E8F57B}"/>
              </a:ext>
            </a:extLst>
          </p:cNvPr>
          <p:cNvSpPr txBox="1"/>
          <p:nvPr/>
        </p:nvSpPr>
        <p:spPr>
          <a:xfrm>
            <a:off x="2858426" y="122770"/>
            <a:ext cx="5631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LLP decays in the CMS Muon system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2FEE6-4451-91AD-23B3-78239E978873}"/>
              </a:ext>
            </a:extLst>
          </p:cNvPr>
          <p:cNvSpPr txBox="1"/>
          <p:nvPr/>
        </p:nvSpPr>
        <p:spPr>
          <a:xfrm>
            <a:off x="9351670" y="557338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CMS PAS EXO-21-008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90AC0-0458-752A-D5CA-D979FD0F18A7}"/>
              </a:ext>
            </a:extLst>
          </p:cNvPr>
          <p:cNvSpPr txBox="1"/>
          <p:nvPr/>
        </p:nvSpPr>
        <p:spPr>
          <a:xfrm>
            <a:off x="3361223" y="1007001"/>
            <a:ext cx="81902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 unique technique for LLP decays reconstruction in the muon system </a:t>
            </a: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Sensitivity to long lived scalars with masses between 0.4 and 55 GeV</a:t>
            </a: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Decays in hadronic showers (</a:t>
            </a:r>
            <a:r>
              <a:rPr lang="en-US" dirty="0" err="1"/>
              <a:t>bbbar</a:t>
            </a:r>
            <a:r>
              <a:rPr lang="en-US" dirty="0"/>
              <a:t>, </a:t>
            </a:r>
            <a:r>
              <a:rPr lang="en-US" dirty="0" err="1"/>
              <a:t>ddbar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K</a:t>
            </a:r>
            <a:r>
              <a:rPr lang="en-US" baseline="30000" dirty="0"/>
              <a:t>-</a:t>
            </a:r>
            <a:r>
              <a:rPr lang="en-US" dirty="0"/>
              <a:t>, K</a:t>
            </a:r>
            <a:r>
              <a:rPr lang="en-US" baseline="30000" dirty="0"/>
              <a:t>0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dirty="0"/>
              <a:t> , 2π, 2τ, 2γ etc.)</a:t>
            </a: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Interpretations for dark showers and twin Higgs models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8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1004" y="837526"/>
            <a:ext cx="301717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/>
                </a:solidFill>
              </a:rPr>
              <a:t>DM signatures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1FEDE-8129-41C4-4627-51669F284F7C}"/>
              </a:ext>
            </a:extLst>
          </p:cNvPr>
          <p:cNvSpPr txBox="1"/>
          <p:nvPr/>
        </p:nvSpPr>
        <p:spPr>
          <a:xfrm>
            <a:off x="6376739" y="3128214"/>
            <a:ext cx="4386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/>
              <a:t>Prompt DM production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48473-32EA-2515-BAFE-25336F957915}"/>
              </a:ext>
            </a:extLst>
          </p:cNvPr>
          <p:cNvSpPr txBox="1"/>
          <p:nvPr/>
        </p:nvSpPr>
        <p:spPr>
          <a:xfrm>
            <a:off x="6400807" y="4038602"/>
            <a:ext cx="302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LLP signatures</a:t>
            </a:r>
            <a:endParaRPr lang="ru-RU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6D6576-017A-001C-B400-5AB56A3EF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95" y="1830548"/>
            <a:ext cx="4605695" cy="39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16/27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E77AA-B7EF-4635-B384-6E1EE76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1" y="893296"/>
            <a:ext cx="2552302" cy="1846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46B6E-7D34-7C45-050D-3790156A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" y="57785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66800-067C-A0ED-3E9A-2C5B18E8F57B}"/>
              </a:ext>
            </a:extLst>
          </p:cNvPr>
          <p:cNvSpPr txBox="1"/>
          <p:nvPr/>
        </p:nvSpPr>
        <p:spPr>
          <a:xfrm>
            <a:off x="2858426" y="122770"/>
            <a:ext cx="5631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LLP decays in the CMS Muon system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2FEE6-4451-91AD-23B3-78239E978873}"/>
              </a:ext>
            </a:extLst>
          </p:cNvPr>
          <p:cNvSpPr txBox="1"/>
          <p:nvPr/>
        </p:nvSpPr>
        <p:spPr>
          <a:xfrm>
            <a:off x="9351670" y="557338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CMS PAS EXO-21-008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90AC0-0458-752A-D5CA-D979FD0F18A7}"/>
              </a:ext>
            </a:extLst>
          </p:cNvPr>
          <p:cNvSpPr txBox="1"/>
          <p:nvPr/>
        </p:nvSpPr>
        <p:spPr>
          <a:xfrm>
            <a:off x="3361223" y="1007001"/>
            <a:ext cx="81902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 unique technique for LLP decays reconstruction in the muon system </a:t>
            </a: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Sensitivity to long lived scalars with masses between 0.4 and 55 GeV</a:t>
            </a: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Decays in hadronic showers (</a:t>
            </a:r>
            <a:r>
              <a:rPr lang="en-US" dirty="0" err="1"/>
              <a:t>bbbar</a:t>
            </a:r>
            <a:r>
              <a:rPr lang="en-US" dirty="0"/>
              <a:t>, </a:t>
            </a:r>
            <a:r>
              <a:rPr lang="en-US" dirty="0" err="1"/>
              <a:t>ddbar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K</a:t>
            </a:r>
            <a:r>
              <a:rPr lang="en-US" baseline="30000" dirty="0"/>
              <a:t>-</a:t>
            </a:r>
            <a:r>
              <a:rPr lang="en-US" dirty="0"/>
              <a:t>, K</a:t>
            </a:r>
            <a:r>
              <a:rPr lang="en-US" baseline="30000" dirty="0"/>
              <a:t>0</a:t>
            </a:r>
            <a:r>
              <a:rPr lang="en-US" dirty="0"/>
              <a:t>K</a:t>
            </a:r>
            <a:r>
              <a:rPr lang="en-US" baseline="30000" dirty="0"/>
              <a:t>0</a:t>
            </a:r>
            <a:r>
              <a:rPr lang="en-US" dirty="0"/>
              <a:t> , 2π, 2τ, 2γ etc.)</a:t>
            </a: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endParaRPr lang="en-US" sz="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Interpretations for dark showers and twin Higgs models</a:t>
            </a:r>
          </a:p>
          <a:p>
            <a:endParaRPr lang="ru-RU" dirty="0"/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BFF7EBB0-A1DD-900C-D354-BCA3471A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5" y="2874226"/>
            <a:ext cx="3959438" cy="3814580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88E354CD-96E0-D203-ED3D-186BAC224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717" y="2874226"/>
            <a:ext cx="4053101" cy="3840438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A36F7C69-F303-2D59-EA30-40E0ACBD5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1727" y="2877154"/>
            <a:ext cx="3966246" cy="38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5817" y="101601"/>
            <a:ext cx="86581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Search for inelastic DM with two displaced muons + MET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18/27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698FD-6B85-4AC5-A530-27ED34F6FC88}"/>
              </a:ext>
            </a:extLst>
          </p:cNvPr>
          <p:cNvSpPr txBox="1"/>
          <p:nvPr/>
        </p:nvSpPr>
        <p:spPr>
          <a:xfrm>
            <a:off x="10095426" y="621344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CMS EXO-20-010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744B2A5-E0CB-6C9A-0564-1BD822C2C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90" y="1170169"/>
            <a:ext cx="6341355" cy="25236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EB87A2-F664-AD41-8B7A-45793F62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" y="57785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075D34-EC91-EE5E-1AC3-852813673D98}"/>
              </a:ext>
            </a:extLst>
          </p:cNvPr>
          <p:cNvSpPr txBox="1"/>
          <p:nvPr/>
        </p:nvSpPr>
        <p:spPr>
          <a:xfrm>
            <a:off x="2189996" y="3997784"/>
            <a:ext cx="8211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first LHC search of such a type – mixed LLP + MET signature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A pair of displaced muons (soft, collimated)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B0F0"/>
                </a:solidFill>
              </a:rPr>
              <a:t>Large MET collimated with muons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IS energetic jet as a tag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E83CC-CE3C-ABCD-6A1D-F3FC3AB0CAB2}"/>
              </a:ext>
            </a:extLst>
          </p:cNvPr>
          <p:cNvSpPr txBox="1"/>
          <p:nvPr/>
        </p:nvSpPr>
        <p:spPr>
          <a:xfrm>
            <a:off x="6782762" y="1185078"/>
            <a:ext cx="535755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Inelastic DM – dark photon A’ (</a:t>
            </a:r>
            <a:r>
              <a:rPr lang="en-US" dirty="0">
                <a:solidFill>
                  <a:srgbClr val="FFC000"/>
                </a:solidFill>
              </a:rPr>
              <a:t>m</a:t>
            </a:r>
            <a:r>
              <a:rPr lang="en-US" baseline="-25000" dirty="0">
                <a:solidFill>
                  <a:srgbClr val="FFC000"/>
                </a:solidFill>
              </a:rPr>
              <a:t>A</a:t>
            </a:r>
            <a:r>
              <a:rPr lang="en-US" baseline="-25000" dirty="0"/>
              <a:t>’</a:t>
            </a:r>
            <a:r>
              <a:rPr lang="en-US" dirty="0"/>
              <a:t>, kinematic</a:t>
            </a:r>
            <a:endParaRPr lang="en-US" sz="500" dirty="0"/>
          </a:p>
          <a:p>
            <a:pPr marL="285750" indent="-285750">
              <a:buFont typeface="Wingdings" pitchFamily="2" charset="2"/>
              <a:buChar char="Ø"/>
            </a:pPr>
            <a:endParaRPr lang="en-US" sz="500" dirty="0"/>
          </a:p>
          <a:p>
            <a:r>
              <a:rPr lang="en-US" sz="500" dirty="0"/>
              <a:t>    </a:t>
            </a:r>
            <a:r>
              <a:rPr lang="en-US" dirty="0"/>
              <a:t>    mixing </a:t>
            </a:r>
            <a:r>
              <a:rPr lang="en-US" dirty="0" err="1">
                <a:solidFill>
                  <a:srgbClr val="FFC000"/>
                </a:solidFill>
              </a:rPr>
              <a:t>ε</a:t>
            </a:r>
            <a:r>
              <a:rPr lang="en-US" dirty="0"/>
              <a:t>),  and two closely degenerated by mass</a:t>
            </a:r>
            <a:endParaRPr lang="en-US" sz="500" dirty="0"/>
          </a:p>
          <a:p>
            <a:r>
              <a:rPr lang="en-US" sz="500" dirty="0"/>
              <a:t> </a:t>
            </a:r>
          </a:p>
          <a:p>
            <a:r>
              <a:rPr lang="en-US" dirty="0"/>
              <a:t>     DM states (mass splitting </a:t>
            </a:r>
            <a:r>
              <a:rPr lang="en-US" dirty="0" err="1">
                <a:solidFill>
                  <a:srgbClr val="FFC000"/>
                </a:solidFill>
              </a:rPr>
              <a:t>Δ</a:t>
            </a:r>
            <a:r>
              <a:rPr lang="en-US" dirty="0"/>
              <a:t>, mass of χ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m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  <a:r>
              <a:rPr lang="en-US" dirty="0"/>
              <a:t>), </a:t>
            </a:r>
            <a:endParaRPr lang="en-US" sz="500" dirty="0"/>
          </a:p>
          <a:p>
            <a:endParaRPr lang="en-US" sz="500" dirty="0"/>
          </a:p>
          <a:p>
            <a:r>
              <a:rPr lang="en-US" sz="500" dirty="0"/>
              <a:t>  </a:t>
            </a:r>
            <a:r>
              <a:rPr lang="en-US" dirty="0"/>
              <a:t>    LLP χ</a:t>
            </a:r>
            <a:r>
              <a:rPr lang="en-US" baseline="-25000" dirty="0"/>
              <a:t>2</a:t>
            </a:r>
            <a:r>
              <a:rPr lang="en-US" dirty="0"/>
              <a:t>( lifetime </a:t>
            </a:r>
            <a:r>
              <a:rPr lang="en-US" dirty="0" err="1">
                <a:solidFill>
                  <a:srgbClr val="FFC000"/>
                </a:solidFill>
              </a:rPr>
              <a:t>cτ</a:t>
            </a:r>
            <a:r>
              <a:rPr lang="en-US" dirty="0"/>
              <a:t>), dark gauge-fermion </a:t>
            </a:r>
            <a:endParaRPr lang="en-US" sz="500" dirty="0"/>
          </a:p>
          <a:p>
            <a:endParaRPr lang="en-US" sz="500" dirty="0"/>
          </a:p>
          <a:p>
            <a:r>
              <a:rPr lang="en-US" sz="500" dirty="0"/>
              <a:t>    </a:t>
            </a:r>
            <a:r>
              <a:rPr lang="en-US" dirty="0"/>
              <a:t>   coupling  </a:t>
            </a:r>
            <a:r>
              <a:rPr lang="en-US" dirty="0">
                <a:solidFill>
                  <a:srgbClr val="FFC000"/>
                </a:solidFill>
              </a:rPr>
              <a:t>α</a:t>
            </a:r>
            <a:r>
              <a:rPr lang="en-US" baseline="-25000" dirty="0">
                <a:solidFill>
                  <a:srgbClr val="FFC000"/>
                </a:solidFill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C2C46-A516-FF99-C5B0-2E01AED49063}"/>
              </a:ext>
            </a:extLst>
          </p:cNvPr>
          <p:cNvSpPr txBox="1"/>
          <p:nvPr/>
        </p:nvSpPr>
        <p:spPr>
          <a:xfrm>
            <a:off x="3854368" y="2792902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10-40% of m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endParaRPr lang="ru-RU" sz="1600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E06C6-C997-C4CF-DB43-11A65CAE7516}"/>
                  </a:ext>
                </a:extLst>
              </p:cNvPr>
              <p:cNvSpPr txBox="1"/>
              <p:nvPr/>
            </p:nvSpPr>
            <p:spPr>
              <a:xfrm>
                <a:off x="9882761" y="2922346"/>
                <a:ext cx="1846018" cy="58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E06C6-C997-C4CF-DB43-11A65CAE7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761" y="2922346"/>
                <a:ext cx="1846018" cy="584584"/>
              </a:xfrm>
              <a:prstGeom prst="rect">
                <a:avLst/>
              </a:prstGeom>
              <a:blipFill>
                <a:blip r:embed="rId5"/>
                <a:stretch>
                  <a:fillRect l="-2740" r="-685" b="-148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F6E2DCE-3F15-E71A-54A5-11782A81AFCD}"/>
              </a:ext>
            </a:extLst>
          </p:cNvPr>
          <p:cNvSpPr txBox="1"/>
          <p:nvPr/>
        </p:nvSpPr>
        <p:spPr>
          <a:xfrm>
            <a:off x="6800393" y="3075198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interaction strength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D4E56B5-B70C-A611-89DE-A322D8F6AA94}"/>
              </a:ext>
            </a:extLst>
          </p:cNvPr>
          <p:cNvSpPr/>
          <p:nvPr/>
        </p:nvSpPr>
        <p:spPr>
          <a:xfrm>
            <a:off x="3669792" y="2063758"/>
            <a:ext cx="646176" cy="633984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72E4B80-2DBD-2DBA-987B-DF84971DBCCA}"/>
              </a:ext>
            </a:extLst>
          </p:cNvPr>
          <p:cNvSpPr/>
          <p:nvPr/>
        </p:nvSpPr>
        <p:spPr>
          <a:xfrm>
            <a:off x="6096000" y="1170169"/>
            <a:ext cx="591211" cy="162273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CE0C546-B0E4-251F-322B-8E95E456539C}"/>
              </a:ext>
            </a:extLst>
          </p:cNvPr>
          <p:cNvSpPr/>
          <p:nvPr/>
        </p:nvSpPr>
        <p:spPr>
          <a:xfrm>
            <a:off x="3854367" y="3219872"/>
            <a:ext cx="2211821" cy="33855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3FEFAAD-0097-1EA4-41DD-B00A2BA75430}"/>
              </a:ext>
            </a:extLst>
          </p:cNvPr>
          <p:cNvSpPr/>
          <p:nvPr/>
        </p:nvSpPr>
        <p:spPr>
          <a:xfrm>
            <a:off x="1927716" y="3134528"/>
            <a:ext cx="914400" cy="47389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6CCC0-AD12-580D-93C1-CDC45EB1A9B0}"/>
              </a:ext>
            </a:extLst>
          </p:cNvPr>
          <p:cNvSpPr txBox="1"/>
          <p:nvPr/>
        </p:nvSpPr>
        <p:spPr>
          <a:xfrm>
            <a:off x="3659295" y="166244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LLP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 animBg="1"/>
      <p:bldP spid="14" grpId="0" animBg="1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19/27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F576A-2E8F-4698-92C4-411482E251B6}"/>
              </a:ext>
            </a:extLst>
          </p:cNvPr>
          <p:cNvSpPr txBox="1"/>
          <p:nvPr/>
        </p:nvSpPr>
        <p:spPr>
          <a:xfrm>
            <a:off x="9732258" y="1491665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EXO-20-010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E75874-4CED-45A6-9E94-74E5CEF6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95" y="983790"/>
            <a:ext cx="5174166" cy="4650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C06792-630C-4B9B-A904-35E1D2D3A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315" y="2149737"/>
            <a:ext cx="4751783" cy="38968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6CC78C-4A2B-433C-9C34-5B39B6B1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793" y="2134773"/>
            <a:ext cx="4657177" cy="389682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B6B099-A961-44D3-E2F5-64A511063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" y="57785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EDC5CA-01E1-1707-F6F0-D2C94D8FD8D7}"/>
              </a:ext>
            </a:extLst>
          </p:cNvPr>
          <p:cNvSpPr txBox="1"/>
          <p:nvPr/>
        </p:nvSpPr>
        <p:spPr>
          <a:xfrm>
            <a:off x="1965817" y="101601"/>
            <a:ext cx="86581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Search for inelastic DM with two displaced muons + MET</a:t>
            </a:r>
            <a:endParaRPr lang="ru-RU" sz="2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38" y="1256277"/>
            <a:ext cx="4914471" cy="4506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536" y="394071"/>
            <a:ext cx="5553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QCD: emerging jets/dark showers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9611" y="2104102"/>
            <a:ext cx="71288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One of the most striking DM-targeted signatures (Dark QCD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r>
              <a:rPr lang="en-US" dirty="0">
                <a:sym typeface="Wingdings" panose="05000000000000000000" pitchFamily="2" charset="2"/>
              </a:rPr>
              <a:t>      dark showers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 Tracks start near the edge of the tracker, in the ECAL and HCAL </a:t>
            </a:r>
          </a:p>
          <a:p>
            <a:r>
              <a:rPr lang="en-US" dirty="0"/>
              <a:t>      and even in the inner muon stations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8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5178" y="253721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QCD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98" y="2931729"/>
            <a:ext cx="5062404" cy="3644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1246" y="293342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Mediator (</a:t>
            </a:r>
            <a:r>
              <a:rPr lang="en-US" i="1" u="sng" dirty="0" err="1"/>
              <a:t>X</a:t>
            </a:r>
            <a:r>
              <a:rPr lang="en-US" i="1" u="sng" baseline="-25000" dirty="0" err="1"/>
              <a:t>d</a:t>
            </a:r>
            <a:r>
              <a:rPr lang="en-US" u="sng" dirty="0"/>
              <a:t>):</a:t>
            </a:r>
            <a:endParaRPr lang="ru-RU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266263" y="970926"/>
            <a:ext cx="434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 </a:t>
            </a:r>
            <a:r>
              <a:rPr lang="en-US" dirty="0">
                <a:solidFill>
                  <a:srgbClr val="FFFF00"/>
                </a:solidFill>
              </a:rPr>
              <a:t>Scalar</a:t>
            </a:r>
            <a:r>
              <a:rPr lang="en-US" dirty="0"/>
              <a:t> charged under both </a:t>
            </a:r>
            <a:r>
              <a:rPr lang="en-US" dirty="0" err="1"/>
              <a:t>colour</a:t>
            </a:r>
            <a:r>
              <a:rPr lang="en-US" dirty="0"/>
              <a:t> and </a:t>
            </a:r>
          </a:p>
          <a:p>
            <a:r>
              <a:rPr lang="en-US" dirty="0"/>
              <a:t>     dark </a:t>
            </a:r>
            <a:r>
              <a:rPr lang="en-US" dirty="0" err="1"/>
              <a:t>colour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988" y="1669484"/>
            <a:ext cx="5020661" cy="2036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98" y="833911"/>
            <a:ext cx="5062404" cy="200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21526" y="3941970"/>
            <a:ext cx="501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 </a:t>
            </a:r>
            <a:r>
              <a:rPr lang="en-US" dirty="0">
                <a:solidFill>
                  <a:srgbClr val="FFFF00"/>
                </a:solidFill>
              </a:rPr>
              <a:t>Vector</a:t>
            </a:r>
            <a:r>
              <a:rPr lang="en-US" dirty="0"/>
              <a:t> </a:t>
            </a:r>
            <a:r>
              <a:rPr lang="en-US" dirty="0" err="1"/>
              <a:t>Z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r>
              <a:rPr lang="en-US" dirty="0"/>
              <a:t>coupled to quarks and dark quarks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988" y="4423491"/>
            <a:ext cx="5131844" cy="180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5178" y="253721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QCD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98" y="2931729"/>
            <a:ext cx="5062404" cy="3644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1246" y="293342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Mediator (</a:t>
            </a:r>
            <a:r>
              <a:rPr lang="en-US" i="1" u="sng" dirty="0" err="1"/>
              <a:t>X</a:t>
            </a:r>
            <a:r>
              <a:rPr lang="en-US" i="1" u="sng" baseline="-25000" dirty="0" err="1"/>
              <a:t>d</a:t>
            </a:r>
            <a:r>
              <a:rPr lang="en-US" u="sng" dirty="0"/>
              <a:t>):</a:t>
            </a:r>
            <a:endParaRPr lang="ru-RU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266263" y="970926"/>
            <a:ext cx="434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 </a:t>
            </a:r>
            <a:r>
              <a:rPr lang="en-US" dirty="0">
                <a:solidFill>
                  <a:srgbClr val="FFFF00"/>
                </a:solidFill>
              </a:rPr>
              <a:t>Scalar</a:t>
            </a:r>
            <a:r>
              <a:rPr lang="en-US" dirty="0"/>
              <a:t> charged under both </a:t>
            </a:r>
            <a:r>
              <a:rPr lang="en-US" dirty="0" err="1"/>
              <a:t>colour</a:t>
            </a:r>
            <a:r>
              <a:rPr lang="en-US" dirty="0"/>
              <a:t> and </a:t>
            </a:r>
          </a:p>
          <a:p>
            <a:r>
              <a:rPr lang="en-US" dirty="0"/>
              <a:t>     dark </a:t>
            </a:r>
            <a:r>
              <a:rPr lang="en-US" dirty="0" err="1"/>
              <a:t>colour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988" y="1669484"/>
            <a:ext cx="5020661" cy="2036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1526" y="3941970"/>
            <a:ext cx="51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 </a:t>
            </a:r>
            <a:r>
              <a:rPr lang="en-US" dirty="0">
                <a:solidFill>
                  <a:srgbClr val="FFFF00"/>
                </a:solidFill>
              </a:rPr>
              <a:t>Higgs </a:t>
            </a:r>
            <a:r>
              <a:rPr lang="en-US" dirty="0"/>
              <a:t> h</a:t>
            </a:r>
            <a:r>
              <a:rPr lang="en-US" baseline="-25000" dirty="0"/>
              <a:t>125  </a:t>
            </a:r>
            <a:r>
              <a:rPr lang="en-US" dirty="0"/>
              <a:t>coupled to quarks and dark quarks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945" y="4509099"/>
            <a:ext cx="5070647" cy="1810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598" y="833911"/>
            <a:ext cx="5062404" cy="20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8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9452" y="164559"/>
            <a:ext cx="5325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QCD. Dark shower classification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4" y="1093736"/>
            <a:ext cx="5991064" cy="2958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704" y="626224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Semi-visible jets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4" y="4150722"/>
            <a:ext cx="5532139" cy="612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476" y="1523525"/>
            <a:ext cx="5183230" cy="2696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4810" y="583493"/>
            <a:ext cx="5183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dark sector is approximately conformal –</a:t>
            </a:r>
          </a:p>
          <a:p>
            <a:r>
              <a:rPr lang="en-US" dirty="0">
                <a:solidFill>
                  <a:srgbClr val="FFFF00"/>
                </a:solidFill>
              </a:rPr>
              <a:t>“soft bombs” </a:t>
            </a:r>
            <a:r>
              <a:rPr lang="en-US" dirty="0"/>
              <a:t>instead of jets</a:t>
            </a:r>
          </a:p>
          <a:p>
            <a:r>
              <a:rPr lang="en-US" dirty="0"/>
              <a:t>(Soft </a:t>
            </a:r>
            <a:r>
              <a:rPr lang="en-US" dirty="0" err="1"/>
              <a:t>Unclustered</a:t>
            </a:r>
            <a:r>
              <a:rPr lang="en-US" dirty="0"/>
              <a:t> Energy Patterns – SUEP)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458" y="4335318"/>
            <a:ext cx="5703536" cy="427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326" y="4861450"/>
            <a:ext cx="9753751" cy="1946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924" y="1183657"/>
            <a:ext cx="4374844" cy="34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9/27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BD900A-8D71-4E68-8052-8DF99998F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23" y="985011"/>
            <a:ext cx="2856023" cy="181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D3F2B4-C64F-47BB-92A6-E2C748257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10" y="2902028"/>
            <a:ext cx="2512228" cy="335537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7FB3C4E-42A8-FCC1-4A86-097884BE5463}"/>
              </a:ext>
            </a:extLst>
          </p:cNvPr>
          <p:cNvGrpSpPr/>
          <p:nvPr/>
        </p:nvGrpSpPr>
        <p:grpSpPr>
          <a:xfrm>
            <a:off x="4502168" y="2067812"/>
            <a:ext cx="2796349" cy="4166439"/>
            <a:chOff x="4189649" y="2067812"/>
            <a:chExt cx="2796349" cy="41664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013381-EF56-4503-A143-5FC3FD08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343" y="2067812"/>
              <a:ext cx="2794655" cy="33393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F190E7-7D28-4CA2-B7F3-A675B2259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649" y="5400757"/>
              <a:ext cx="2794656" cy="83349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BB0D407-2A80-4E89-A1FA-C3EC978CC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314" y="2069389"/>
            <a:ext cx="4203876" cy="4193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307AB-AB86-C21F-97C4-F986D86B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2E635-AD33-5A6B-1CFC-372C5FBA3AB7}"/>
              </a:ext>
            </a:extLst>
          </p:cNvPr>
          <p:cNvSpPr txBox="1"/>
          <p:nvPr/>
        </p:nvSpPr>
        <p:spPr>
          <a:xfrm>
            <a:off x="9650811" y="785378"/>
            <a:ext cx="227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JHEP 06 (2022) 156</a:t>
            </a:r>
          </a:p>
          <a:p>
            <a:r>
              <a:rPr lang="en-US" dirty="0">
                <a:solidFill>
                  <a:srgbClr val="92D050"/>
                </a:solidFill>
              </a:rPr>
              <a:t>CMS EXO-19-020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A599F-84A3-0AA0-BCFB-27B4912F53C6}"/>
              </a:ext>
            </a:extLst>
          </p:cNvPr>
          <p:cNvSpPr txBox="1"/>
          <p:nvPr/>
        </p:nvSpPr>
        <p:spPr>
          <a:xfrm>
            <a:off x="1483185" y="165043"/>
            <a:ext cx="96568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Resonant production of strongly coupled DM for </a:t>
            </a:r>
            <a:r>
              <a:rPr lang="en-US" sz="2600" dirty="0" err="1">
                <a:solidFill>
                  <a:schemeClr val="accent1"/>
                </a:solidFill>
              </a:rPr>
              <a:t>semivisible</a:t>
            </a:r>
            <a:r>
              <a:rPr lang="en-US" sz="2600" dirty="0">
                <a:solidFill>
                  <a:schemeClr val="accent1"/>
                </a:solidFill>
              </a:rPr>
              <a:t> jets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57493-E54C-BDE4-A89A-998AD7E75573}"/>
              </a:ext>
            </a:extLst>
          </p:cNvPr>
          <p:cNvSpPr txBox="1"/>
          <p:nvPr/>
        </p:nvSpPr>
        <p:spPr>
          <a:xfrm>
            <a:off x="3334818" y="759133"/>
            <a:ext cx="6106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Hidden valley concept, hidden  sector, new non-abelian </a:t>
            </a:r>
          </a:p>
          <a:p>
            <a:r>
              <a:rPr lang="en-US" dirty="0"/>
              <a:t>symmetries in DS, strongly interacting DM (“dark QCD”), </a:t>
            </a:r>
          </a:p>
          <a:p>
            <a:r>
              <a:rPr lang="en-US" dirty="0"/>
              <a:t>vector mediator Z’. A large-scale suppression of SM/DM</a:t>
            </a:r>
          </a:p>
          <a:p>
            <a:r>
              <a:rPr lang="en-US" dirty="0"/>
              <a:t>interactions, “</a:t>
            </a:r>
            <a:r>
              <a:rPr lang="en-US" dirty="0" err="1"/>
              <a:t>semivisible</a:t>
            </a:r>
            <a:r>
              <a:rPr lang="en-US" dirty="0"/>
              <a:t>” jet substructure</a:t>
            </a:r>
            <a:endParaRPr lang="ru-RU" dirty="0"/>
          </a:p>
        </p:txBody>
      </p:sp>
      <p:sp>
        <p:nvSpPr>
          <p:cNvPr id="18" name="Двойная стрелка вверх/вниз 17">
            <a:extLst>
              <a:ext uri="{FF2B5EF4-FFF2-40B4-BE49-F238E27FC236}">
                <a16:creationId xmlns:a16="http://schemas.microsoft.com/office/drawing/2014/main" id="{3D22A5DF-9479-65D9-6491-56AD6ECA8559}"/>
              </a:ext>
            </a:extLst>
          </p:cNvPr>
          <p:cNvSpPr/>
          <p:nvPr/>
        </p:nvSpPr>
        <p:spPr>
          <a:xfrm rot="5400000">
            <a:off x="3456444" y="3002711"/>
            <a:ext cx="396703" cy="140554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A2D6F2-5DEA-DDDE-884F-8753A0FBAB96}"/>
              </a:ext>
            </a:extLst>
          </p:cNvPr>
          <p:cNvSpPr txBox="1"/>
          <p:nvPr/>
        </p:nvSpPr>
        <p:spPr>
          <a:xfrm>
            <a:off x="3100494" y="2840744"/>
            <a:ext cx="125707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semi-</a:t>
            </a:r>
          </a:p>
          <a:p>
            <a:r>
              <a:rPr lang="en-US" dirty="0"/>
              <a:t>visible jets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DM part </a:t>
            </a:r>
          </a:p>
          <a:p>
            <a:r>
              <a:rPr lang="en-US" dirty="0"/>
              <a:t>(visible) +</a:t>
            </a:r>
            <a:endParaRPr lang="en-US" sz="800" dirty="0"/>
          </a:p>
          <a:p>
            <a:endParaRPr lang="en-US" sz="800" dirty="0"/>
          </a:p>
          <a:p>
            <a:r>
              <a:rPr lang="en-US" dirty="0"/>
              <a:t>SM part </a:t>
            </a:r>
          </a:p>
          <a:p>
            <a:r>
              <a:rPr lang="en-US" dirty="0"/>
              <a:t>(invisible)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BCE2526-258E-E3C5-173E-D5A07A51A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433" y="5667721"/>
            <a:ext cx="3633648" cy="720962"/>
          </a:xfrm>
          <a:prstGeom prst="rect">
            <a:avLst/>
          </a:prstGeom>
          <a:solidFill>
            <a:srgbClr val="FFFF00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FE609D-B883-38B6-E050-B1F22B1E6617}"/>
                  </a:ext>
                </a:extLst>
              </p:cNvPr>
              <p:cNvSpPr txBox="1"/>
              <p:nvPr/>
            </p:nvSpPr>
            <p:spPr>
              <a:xfrm>
                <a:off x="3017935" y="5371958"/>
                <a:ext cx="154907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>
                    <a:solidFill>
                      <a:srgbClr val="FFFF00"/>
                    </a:solidFill>
                  </a:rPr>
                  <a:t>xsec</a:t>
                </a:r>
                <a:r>
                  <a:rPr lang="en-US" i="1" dirty="0">
                    <a:solidFill>
                      <a:srgbClr val="FFFF00"/>
                    </a:solidFill>
                  </a:rPr>
                  <a:t>., </a:t>
                </a:r>
                <a:r>
                  <a:rPr lang="en-US" i="1" dirty="0" err="1">
                    <a:solidFill>
                      <a:srgbClr val="FFFF00"/>
                    </a:solidFill>
                  </a:rPr>
                  <a:t>m</a:t>
                </a:r>
                <a:r>
                  <a:rPr lang="en-US" i="1" baseline="-25000" dirty="0" err="1">
                    <a:solidFill>
                      <a:srgbClr val="FFFF00"/>
                    </a:solidFill>
                  </a:rPr>
                  <a:t>Z</a:t>
                </a:r>
                <a:r>
                  <a:rPr lang="en-US" i="1" baseline="-25000" dirty="0">
                    <a:solidFill>
                      <a:srgbClr val="FFFF00"/>
                    </a:solidFill>
                  </a:rPr>
                  <a:t>’</a:t>
                </a:r>
                <a:r>
                  <a:rPr lang="en-US" i="1" dirty="0">
                    <a:solidFill>
                      <a:srgbClr val="FFFF00"/>
                    </a:solidFill>
                  </a:rPr>
                  <a:t>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𝑑𝑎𝑟𝑘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𝑑𝑎𝑟𝑘</m:t>
                        </m:r>
                      </m:sub>
                    </m:sSub>
                  </m:oMath>
                </a14:m>
                <a:r>
                  <a:rPr lang="en-US" i="1" baseline="-25000" dirty="0">
                    <a:solidFill>
                      <a:srgbClr val="FFFF00"/>
                    </a:solidFill>
                  </a:rPr>
                  <a:t>, </a:t>
                </a:r>
              </a:p>
              <a:p>
                <a:r>
                  <a:rPr lang="en-US" i="1" dirty="0" err="1">
                    <a:solidFill>
                      <a:srgbClr val="FFFF00"/>
                    </a:solidFill>
                  </a:rPr>
                  <a:t>r</a:t>
                </a:r>
                <a:r>
                  <a:rPr lang="en-US" i="1" baseline="-25000" dirty="0" err="1">
                    <a:solidFill>
                      <a:srgbClr val="FFFF00"/>
                    </a:solidFill>
                  </a:rPr>
                  <a:t>inv</a:t>
                </a:r>
                <a:endParaRPr lang="ru-RU" i="1" baseline="-25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FE609D-B883-38B6-E050-B1F22B1E6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5" y="5371958"/>
                <a:ext cx="1549078" cy="923330"/>
              </a:xfrm>
              <a:prstGeom prst="rect">
                <a:avLst/>
              </a:prstGeom>
              <a:blipFill>
                <a:blip r:embed="rId10"/>
                <a:stretch>
                  <a:fillRect l="-3252" t="-2703" b="-10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9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3185" y="165043"/>
            <a:ext cx="96568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Resonant production of strongly coupled DM for </a:t>
            </a:r>
            <a:r>
              <a:rPr lang="en-US" sz="2600" dirty="0" err="1">
                <a:solidFill>
                  <a:schemeClr val="accent1"/>
                </a:solidFill>
              </a:rPr>
              <a:t>semivisible</a:t>
            </a:r>
            <a:r>
              <a:rPr lang="en-US" sz="2600" dirty="0">
                <a:solidFill>
                  <a:schemeClr val="accent1"/>
                </a:solidFill>
              </a:rPr>
              <a:t> jets</a:t>
            </a:r>
            <a:endParaRPr lang="ru-RU" sz="2600" dirty="0">
              <a:solidFill>
                <a:schemeClr val="accent1"/>
              </a:solidFill>
            </a:endParaRPr>
          </a:p>
        </p:txBody>
      </p:sp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ru-RU" dirty="0"/>
              <a:t>2</a:t>
            </a:r>
            <a:r>
              <a:rPr lang="en-US" dirty="0"/>
              <a:t>9</a:t>
            </a:r>
            <a:r>
              <a:rPr lang="ru-RU" dirty="0"/>
              <a:t>.0</a:t>
            </a:r>
            <a:r>
              <a:rPr lang="en-US" dirty="0"/>
              <a:t>8</a:t>
            </a:r>
            <a:r>
              <a:rPr lang="ru-RU" dirty="0"/>
              <a:t>.202</a:t>
            </a:r>
            <a:r>
              <a:rPr lang="en-US" dirty="0"/>
              <a:t>3</a:t>
            </a: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JINR, Russia	 	The  21th  Lomonosov Conference </a:t>
            </a:r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10/27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190E7-7D28-4CA2-B7F3-A675B2259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697" y="4506054"/>
            <a:ext cx="2542478" cy="758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B9A901-1A0D-4BDA-B7F7-928F6B938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8" y="1761556"/>
            <a:ext cx="11999585" cy="4142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B64FFB-8A36-3F85-4589-2A34B76E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" y="37153"/>
            <a:ext cx="736124" cy="7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B6FCE-0FF2-37C8-3A04-79D2D097469D}"/>
              </a:ext>
            </a:extLst>
          </p:cNvPr>
          <p:cNvSpPr txBox="1"/>
          <p:nvPr/>
        </p:nvSpPr>
        <p:spPr>
          <a:xfrm>
            <a:off x="9766164" y="807530"/>
            <a:ext cx="227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JHEP 06 (2022) 156</a:t>
            </a:r>
          </a:p>
          <a:p>
            <a:r>
              <a:rPr lang="en-US" dirty="0">
                <a:solidFill>
                  <a:srgbClr val="92D050"/>
                </a:solidFill>
              </a:rPr>
              <a:t>CMS EXO-19-020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8B6B0-00CE-1F24-15A7-DD558C82DFF9}"/>
              </a:ext>
            </a:extLst>
          </p:cNvPr>
          <p:cNvSpPr txBox="1"/>
          <p:nvPr/>
        </p:nvSpPr>
        <p:spPr>
          <a:xfrm>
            <a:off x="1280929" y="746159"/>
            <a:ext cx="7782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CMS study of jet </a:t>
            </a:r>
            <a:r>
              <a:rPr lang="en-US" dirty="0" err="1"/>
              <a:t>ivsisible</a:t>
            </a:r>
            <a:r>
              <a:rPr lang="en-US" dirty="0"/>
              <a:t>  contribution with dark sector I</a:t>
            </a:r>
          </a:p>
          <a:p>
            <a:r>
              <a:rPr lang="en-US" dirty="0" err="1"/>
              <a:t>nterpretation</a:t>
            </a:r>
            <a:r>
              <a:rPr lang="en-US" dirty="0"/>
              <a:t>. </a:t>
            </a:r>
            <a:r>
              <a:rPr lang="en-US" sz="800" dirty="0"/>
              <a:t> </a:t>
            </a:r>
            <a:r>
              <a:rPr lang="en-US" dirty="0"/>
              <a:t>The fraction </a:t>
            </a:r>
            <a:r>
              <a:rPr lang="en-US" dirty="0" err="1"/>
              <a:t>r</a:t>
            </a:r>
            <a:r>
              <a:rPr lang="en-US" baseline="-25000" dirty="0" err="1"/>
              <a:t>inv</a:t>
            </a:r>
            <a:r>
              <a:rPr lang="en-US" dirty="0"/>
              <a:t> of stable invisible dark hadrons in between </a:t>
            </a:r>
          </a:p>
          <a:p>
            <a:r>
              <a:rPr lang="en-US" dirty="0"/>
              <a:t>0 (</a:t>
            </a:r>
            <a:r>
              <a:rPr lang="en-US" dirty="0" err="1"/>
              <a:t>dijet</a:t>
            </a:r>
            <a:r>
              <a:rPr lang="en-US" dirty="0"/>
              <a:t>, small MET)</a:t>
            </a:r>
            <a:r>
              <a:rPr lang="en-US" sz="800" dirty="0"/>
              <a:t>  </a:t>
            </a:r>
            <a:r>
              <a:rPr lang="en-US" dirty="0"/>
              <a:t>and 1 (large MET)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95663-BBB1-E34B-0582-B41C1874CF9A}"/>
              </a:ext>
            </a:extLst>
          </p:cNvPr>
          <p:cNvSpPr txBox="1"/>
          <p:nvPr/>
        </p:nvSpPr>
        <p:spPr>
          <a:xfrm>
            <a:off x="5383643" y="6023983"/>
            <a:ext cx="6735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See also backup for LLP dark showers – emerging jet signature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6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5178" y="253721"/>
            <a:ext cx="358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QCD, emerging jets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14" y="1224027"/>
            <a:ext cx="5950539" cy="50239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294" y="41532"/>
            <a:ext cx="2940085" cy="3376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038" y="2160479"/>
            <a:ext cx="4123829" cy="44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40" y="985404"/>
            <a:ext cx="10399836" cy="5547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3396" y="146957"/>
            <a:ext cx="5141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Prompt (“ordinary”) signatures</a:t>
            </a: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4555" y="139421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sector LLP future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6" y="1177108"/>
            <a:ext cx="10972970" cy="547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5066" y="17459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LLP future 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79" y="653831"/>
            <a:ext cx="10720182" cy="6003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464" y="1177108"/>
            <a:ext cx="7387032" cy="53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81" y="241243"/>
            <a:ext cx="10614136" cy="64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7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360D23-1DEA-2A3D-72E7-0ECF2FA8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112" y="343662"/>
            <a:ext cx="8567928" cy="642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3601" y="2262554"/>
            <a:ext cx="8226490" cy="1082467"/>
          </a:xfrm>
        </p:spPr>
        <p:txBody>
          <a:bodyPr rtlCol="0">
            <a:normAutofit/>
          </a:bodyPr>
          <a:lstStyle/>
          <a:p>
            <a:pPr algn="ctr" rtl="0"/>
            <a:r>
              <a:rPr lang="en-US" sz="4400" dirty="0">
                <a:solidFill>
                  <a:schemeClr val="accent1"/>
                </a:solidFill>
                <a:latin typeface="Arial" panose="020B0604020202020204" pitchFamily="34" charset="0"/>
              </a:rPr>
              <a:t>Backup slides</a:t>
            </a:r>
            <a:endParaRPr lang="ru-RU" sz="44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87411" y="128074"/>
            <a:ext cx="98762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j-lt"/>
              </a:rPr>
              <a:t>LHC Dark Matter Working Group documents for RUN 2 analyses</a:t>
            </a:r>
          </a:p>
          <a:p>
            <a:pPr algn="ctr"/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pPr lvl="4" algn="r"/>
            <a:r>
              <a:rPr lang="en-US" dirty="0">
                <a:hlinkClick r:id="rId3"/>
              </a:rPr>
              <a:t>arXiv:1507.00966</a:t>
            </a:r>
            <a:endParaRPr lang="en-US" dirty="0"/>
          </a:p>
          <a:p>
            <a:pPr lvl="4" algn="r"/>
            <a:r>
              <a:rPr lang="en-US" dirty="0"/>
              <a:t> </a:t>
            </a:r>
            <a:r>
              <a:rPr lang="en-US" dirty="0">
                <a:hlinkClick r:id="rId4"/>
              </a:rPr>
              <a:t>arXiv:1603.04156</a:t>
            </a:r>
            <a:endParaRPr lang="en-US" dirty="0"/>
          </a:p>
          <a:p>
            <a:pPr lvl="4" algn="r"/>
            <a:r>
              <a:rPr lang="en-US" dirty="0">
                <a:hlinkClick r:id="rId5"/>
              </a:rPr>
              <a:t>arXiv:1506.03116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926" y="1003578"/>
            <a:ext cx="11078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Simplified DM models – main requirements:</a:t>
            </a:r>
            <a:endParaRPr lang="en-US" dirty="0"/>
          </a:p>
          <a:p>
            <a:pPr lvl="1"/>
            <a:r>
              <a:rPr lang="en-US" dirty="0"/>
              <a:t>1. Minimal set of  DM fields, s- and t-channel mediated models</a:t>
            </a:r>
          </a:p>
          <a:p>
            <a:pPr lvl="1"/>
            <a:r>
              <a:rPr lang="en-US" dirty="0"/>
              <a:t>2. Minimal set of physically relevant parameters (couplings, masses and widths)</a:t>
            </a:r>
          </a:p>
          <a:p>
            <a:pPr lvl="1"/>
            <a:r>
              <a:rPr lang="en-US" dirty="0"/>
              <a:t>3. </a:t>
            </a:r>
            <a:r>
              <a:rPr lang="en-US" dirty="0">
                <a:solidFill>
                  <a:srgbClr val="92D050"/>
                </a:solidFill>
              </a:rPr>
              <a:t>Minimal flavor violation (MVF)</a:t>
            </a:r>
            <a:r>
              <a:rPr lang="en-US" dirty="0"/>
              <a:t>: new interactions are invariant under global flavor symmetry group </a:t>
            </a:r>
          </a:p>
          <a:p>
            <a:pPr lvl="1"/>
            <a:r>
              <a:rPr lang="en-US" dirty="0"/>
              <a:t>or all violating transitions are governed by the CKM matrix (SM FCNC structure, also CPV)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98926" y="3822391"/>
            <a:ext cx="114537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DM particle(s): spin-0, ½, 1 </a:t>
            </a:r>
            <a:r>
              <a:rPr lang="en-US" dirty="0"/>
              <a:t>(and even spin-2 for </a:t>
            </a:r>
            <a:r>
              <a:rPr lang="en-US" dirty="0" err="1"/>
              <a:t>Kaluza</a:t>
            </a:r>
            <a:r>
              <a:rPr lang="en-US" dirty="0"/>
              <a:t>-Klein DM in </a:t>
            </a:r>
            <a:r>
              <a:rPr lang="en-US" dirty="0" err="1"/>
              <a:t>TeV</a:t>
            </a:r>
            <a:r>
              <a:rPr lang="en-US" dirty="0"/>
              <a:t>-scale gravity models)</a:t>
            </a:r>
          </a:p>
          <a:p>
            <a:pPr lvl="1"/>
            <a:r>
              <a:rPr lang="en-US" dirty="0"/>
              <a:t>Spin-1/2 DM: for fermion case only one DM particle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nonperturbative</a:t>
            </a:r>
            <a:r>
              <a:rPr lang="en-US" dirty="0">
                <a:sym typeface="Wingdings" panose="05000000000000000000" pitchFamily="2" charset="2"/>
              </a:rPr>
              <a:t> description for the scalar mediator</a:t>
            </a:r>
          </a:p>
          <a:p>
            <a:pPr lvl="1"/>
            <a:r>
              <a:rPr lang="en-US" dirty="0">
                <a:solidFill>
                  <a:prstClr val="white"/>
                </a:solidFill>
              </a:rPr>
              <a:t>(see f. e. </a:t>
            </a:r>
            <a:r>
              <a:rPr lang="en-US" i="1" dirty="0">
                <a:solidFill>
                  <a:srgbClr val="FFC000"/>
                </a:solidFill>
                <a:hlinkClick r:id="rId6"/>
              </a:rPr>
              <a:t>arXiv:1903.03616</a:t>
            </a:r>
            <a:r>
              <a:rPr lang="en-US" dirty="0">
                <a:solidFill>
                  <a:prstClr val="white"/>
                </a:solidFill>
              </a:rPr>
              <a:t>) </a:t>
            </a:r>
            <a:r>
              <a:rPr lang="en-US" dirty="0">
                <a:sym typeface="Wingdings" panose="05000000000000000000" pitchFamily="2" charset="2"/>
              </a:rPr>
              <a:t> need to extend fermion sector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err="1">
                <a:sym typeface="Wingdings" panose="05000000000000000000" pitchFamily="2" charset="2"/>
              </a:rPr>
              <a:t>Isodoublet-isosinglet</a:t>
            </a:r>
            <a:r>
              <a:rPr lang="en-US" dirty="0">
                <a:sym typeface="Wingdings" panose="05000000000000000000" pitchFamily="2" charset="2"/>
              </a:rPr>
              <a:t> model (faces difficulties in imposing collider and astrophysical constraints</a:t>
            </a:r>
            <a:r>
              <a:rPr lang="ru-RU" dirty="0">
                <a:sym typeface="Wingdings" panose="05000000000000000000" pitchFamily="2" charset="2"/>
              </a:rPr>
              <a:t> 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     for minimal mediator models, </a:t>
            </a:r>
            <a:r>
              <a:rPr lang="en-US" dirty="0" err="1">
                <a:sym typeface="Wingdings" panose="05000000000000000000" pitchFamily="2" charset="2"/>
              </a:rPr>
              <a:t>higgs</a:t>
            </a:r>
            <a:r>
              <a:rPr lang="en-US" dirty="0">
                <a:sym typeface="Wingdings" panose="05000000000000000000" pitchFamily="2" charset="2"/>
              </a:rPr>
              <a:t> portals)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>
                <a:sym typeface="Wingdings" panose="05000000000000000000" pitchFamily="2" charset="2"/>
              </a:rPr>
              <a:t>New vector-like fermion family (VLL, VLQ, VLF in general)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Spin-0 DM: 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inert </a:t>
            </a:r>
            <a:r>
              <a:rPr lang="en-US" dirty="0" err="1">
                <a:solidFill>
                  <a:srgbClr val="92D050"/>
                </a:solidFill>
                <a:sym typeface="Wingdings" panose="05000000000000000000" pitchFamily="2" charset="2"/>
              </a:rPr>
              <a:t>higgs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 doublet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Spin-1 DM: 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dark photon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926" y="2509812"/>
            <a:ext cx="102980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DM mediator(s): spin-0, ½, 1</a:t>
            </a:r>
            <a:endParaRPr lang="en-US" dirty="0"/>
          </a:p>
          <a:p>
            <a:pPr lvl="1"/>
            <a:r>
              <a:rPr lang="en-US" dirty="0"/>
              <a:t>1. The (axial)vector Z’, spin-1</a:t>
            </a:r>
            <a:r>
              <a:rPr lang="ru-RU" dirty="0"/>
              <a:t> – </a:t>
            </a:r>
            <a:r>
              <a:rPr lang="en-US" dirty="0">
                <a:solidFill>
                  <a:srgbClr val="92D050"/>
                </a:solidFill>
              </a:rPr>
              <a:t>gauge portals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2. The (pseudo)scalar, spin-0 – </a:t>
            </a:r>
            <a:r>
              <a:rPr lang="en-US" dirty="0">
                <a:solidFill>
                  <a:srgbClr val="92D050"/>
                </a:solidFill>
              </a:rPr>
              <a:t>Higgs portals </a:t>
            </a:r>
            <a:r>
              <a:rPr lang="en-US" dirty="0"/>
              <a:t>(special importance of Higgs connected studies). </a:t>
            </a:r>
          </a:p>
          <a:p>
            <a:pPr lvl="1"/>
            <a:r>
              <a:rPr lang="en-US" dirty="0"/>
              <a:t>3. Fermionic portals, spin-1/2 – SUSY, dark SUSY… (often – with </a:t>
            </a:r>
            <a:r>
              <a:rPr lang="en-US" dirty="0" err="1"/>
              <a:t>flavour</a:t>
            </a:r>
            <a:r>
              <a:rPr lang="en-US" dirty="0"/>
              <a:t> violation) </a:t>
            </a:r>
          </a:p>
          <a:p>
            <a:pPr lvl="1"/>
            <a:r>
              <a:rPr lang="en-US" dirty="0"/>
              <a:t>4. “Double” (scalar-vector) portals…</a:t>
            </a:r>
            <a:endParaRPr lang="ru-RU" dirty="0"/>
          </a:p>
        </p:txBody>
      </p:sp>
      <p:sp>
        <p:nvSpPr>
          <p:cNvPr id="14" name="Дата 15">
            <a:extLst>
              <a:ext uri="{FF2B5EF4-FFF2-40B4-BE49-F238E27FC236}">
                <a16:creationId xmlns:a16="http://schemas.microsoft.com/office/drawing/2014/main" id="{E74625F3-BBCF-496A-ADC9-3B2C93F7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23</a:t>
            </a:r>
            <a:r>
              <a:rPr lang="ru-RU" dirty="0"/>
              <a:t>.06.2022</a:t>
            </a:r>
          </a:p>
        </p:txBody>
      </p:sp>
      <p:sp>
        <p:nvSpPr>
          <p:cNvPr id="16" name="Нижний колонтитул 16">
            <a:extLst>
              <a:ext uri="{FF2B5EF4-FFF2-40B4-BE49-F238E27FC236}">
                <a16:creationId xmlns:a16="http://schemas.microsoft.com/office/drawing/2014/main" id="{629CE4CF-5734-458F-B1CB-276AF44D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The Physics of the Dimuons at the LHC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6186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5132" y="253721"/>
            <a:ext cx="3530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Brief introduction in 2HDM’s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65" y="732728"/>
            <a:ext cx="10829532" cy="595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Savina, JINR, Russia					LHCP2020</a:t>
            </a:r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87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5510" y="104517"/>
            <a:ext cx="865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2HDM, couplings to SM fermions and gauge bosons, normalized to these of the SM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34" y="589770"/>
            <a:ext cx="9733087" cy="3870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1450" y="4544511"/>
            <a:ext cx="8204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coupling in Yukawa sector like in the SM (MFV), the strongest with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the third generation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4883065"/>
            <a:ext cx="10829532" cy="1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5178" y="253721"/>
            <a:ext cx="4687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FV 2HDM: additional sources of EWSB</a:t>
            </a:r>
          </a:p>
          <a:p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523" y="2188961"/>
            <a:ext cx="8640960" cy="425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66406" y="882595"/>
            <a:ext cx="7630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  The origin of the 1st and 2nd generation fermion masses is </a:t>
            </a:r>
            <a:r>
              <a:rPr lang="en-US" dirty="0">
                <a:solidFill>
                  <a:srgbClr val="FFC000"/>
                </a:solidFill>
              </a:rPr>
              <a:t>NOT</a:t>
            </a:r>
            <a:r>
              <a:rPr lang="en-US" dirty="0"/>
              <a:t> h</a:t>
            </a:r>
            <a:r>
              <a:rPr lang="en-US" baseline="-25000" dirty="0"/>
              <a:t>125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  There are additional sources of EWSB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968" y="817014"/>
            <a:ext cx="9549665" cy="58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5178" y="253721"/>
            <a:ext cx="5474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Flavorful 2HDM couplings for heavy neutral H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48476" y="1242091"/>
            <a:ext cx="8352928" cy="4176465"/>
            <a:chOff x="971600" y="1556792"/>
            <a:chExt cx="7534356" cy="3456385"/>
          </a:xfrm>
        </p:grpSpPr>
        <p:pic>
          <p:nvPicPr>
            <p:cNvPr id="5" name="Picture 2" descr="img71960b289cacb1c34965ed49bfda2c9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1556792"/>
              <a:ext cx="7534356" cy="3456385"/>
            </a:xfrm>
            <a:prstGeom prst="rect">
              <a:avLst/>
            </a:prstGeom>
            <a:noFill/>
          </p:spPr>
        </p:pic>
        <p:sp>
          <p:nvSpPr>
            <p:cNvPr id="6" name="Прямоугольник 5"/>
            <p:cNvSpPr/>
            <p:nvPr/>
          </p:nvSpPr>
          <p:spPr>
            <a:xfrm>
              <a:off x="3203848" y="4005064"/>
              <a:ext cx="5112568" cy="648072"/>
            </a:xfrm>
            <a:prstGeom prst="rect">
              <a:avLst/>
            </a:prstGeom>
            <a:noFill/>
            <a:ln>
              <a:solidFill>
                <a:srgbClr val="C94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35622" y="829051"/>
            <a:ext cx="775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hlinkClick r:id="rId4"/>
              </a:rPr>
              <a:t>https://twiki.cern.ch/twiki/bin/view/LHCPhysics/LHCHXSWG3Flavorful 2HDM</a:t>
            </a:r>
            <a:endParaRPr lang="en-US" sz="1600" i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2977" y="5567529"/>
            <a:ext cx="6840760" cy="87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60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>
            <a:extLst>
              <a:ext uri="{FF2B5EF4-FFF2-40B4-BE49-F238E27FC236}">
                <a16:creationId xmlns:a16="http://schemas.microsoft.com/office/drawing/2014/main" id="{4DD23F03-8E6E-4DA6-98A4-CB12C4929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670" y="11374"/>
            <a:ext cx="391835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Prompt DM signatures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7C1DF39-996C-4ED8-B98C-D8EAFDAA2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09" y="786142"/>
            <a:ext cx="5696091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n-US" altLang="ru-RU" sz="20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fully visible 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(a new resonance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  in </a:t>
            </a:r>
            <a:r>
              <a:rPr lang="en-US" altLang="ru-RU" sz="20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dijet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/dilepton/</a:t>
            </a:r>
            <a:r>
              <a:rPr lang="en-US" altLang="ru-RU" sz="20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diboson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etc. spectra)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2A6162C9-619F-4662-BECF-55458B19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899" y="745132"/>
            <a:ext cx="442009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n-US" altLang="ru-RU" sz="20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MET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- decay to DM particle pair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  (+ a visible “tag”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8D81EBDB-3F04-4695-9B36-4E1BCCDD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2" y="4213027"/>
            <a:ext cx="8566613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n-US" altLang="ru-RU" sz="20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non-standard properties 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of SM particles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  (</a:t>
            </a:r>
            <a:r>
              <a:rPr lang="en-US" altLang="ru-RU" sz="20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higgs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sector – </a:t>
            </a:r>
            <a:r>
              <a:rPr lang="en-US" altLang="ru-RU" sz="20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higgs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boson pair production,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  h</a:t>
            </a:r>
            <a:r>
              <a:rPr lang="en-US" altLang="ru-RU" sz="2000" b="0" baseline="-25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125  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to invisible…)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72DD541B-22BD-4F12-9E4D-6C1FECC5A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099" y="4997760"/>
            <a:ext cx="349997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n-US" altLang="ru-RU" sz="2000" b="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flavor violating </a:t>
            </a:r>
            <a:r>
              <a:rPr lang="en-US" altLang="ru-RU" sz="2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processes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1186D4-A2A2-2ACB-7F9A-256BDEF80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190" y="1586965"/>
            <a:ext cx="2697604" cy="11385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7624B6-3E38-F975-6FF3-5AF0030C5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737" y="1596582"/>
            <a:ext cx="1717260" cy="1107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CB013E-E054-4075-A85E-CCEDCF55394A}"/>
              </a:ext>
            </a:extLst>
          </p:cNvPr>
          <p:cNvSpPr txBox="1"/>
          <p:nvPr/>
        </p:nvSpPr>
        <p:spPr>
          <a:xfrm>
            <a:off x="9177372" y="1050465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X(=jet/gamma/Z/H)</a:t>
            </a:r>
            <a:endParaRPr lang="ru-RU" sz="2000" dirty="0">
              <a:solidFill>
                <a:srgbClr val="FFFF00"/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E411348-4091-127D-AF5F-DE81453BDBB6}"/>
              </a:ext>
            </a:extLst>
          </p:cNvPr>
          <p:cNvCxnSpPr>
            <a:cxnSpLocks/>
          </p:cNvCxnSpPr>
          <p:nvPr/>
        </p:nvCxnSpPr>
        <p:spPr>
          <a:xfrm>
            <a:off x="6005117" y="729205"/>
            <a:ext cx="106308" cy="599614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2373AB9-C444-620B-8FD2-AEAF7E9166C7}"/>
              </a:ext>
            </a:extLst>
          </p:cNvPr>
          <p:cNvCxnSpPr>
            <a:cxnSpLocks/>
          </p:cNvCxnSpPr>
          <p:nvPr/>
        </p:nvCxnSpPr>
        <p:spPr>
          <a:xfrm>
            <a:off x="6121805" y="4868575"/>
            <a:ext cx="5967696" cy="4448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729E46C-D75D-B31A-774A-47595321C474}"/>
              </a:ext>
            </a:extLst>
          </p:cNvPr>
          <p:cNvGrpSpPr/>
          <p:nvPr/>
        </p:nvGrpSpPr>
        <p:grpSpPr>
          <a:xfrm>
            <a:off x="6258764" y="5562104"/>
            <a:ext cx="5837216" cy="1096085"/>
            <a:chOff x="438579" y="1024180"/>
            <a:chExt cx="6886240" cy="147715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3F107AE-F542-6AA2-8080-664EC5F4E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579" y="1042408"/>
              <a:ext cx="6886240" cy="1396897"/>
            </a:xfrm>
            <a:prstGeom prst="rect">
              <a:avLst/>
            </a:prstGeom>
          </p:spPr>
        </p:pic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ECB84FF0-4430-CC08-AB23-3F98CC3F6A2B}"/>
                </a:ext>
              </a:extLst>
            </p:cNvPr>
            <p:cNvSpPr/>
            <p:nvPr/>
          </p:nvSpPr>
          <p:spPr>
            <a:xfrm>
              <a:off x="2191727" y="2124689"/>
              <a:ext cx="372179" cy="376611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EDE5BAE4-21A2-ECC8-FC65-07F1CB7166CB}"/>
                </a:ext>
              </a:extLst>
            </p:cNvPr>
            <p:cNvSpPr/>
            <p:nvPr/>
          </p:nvSpPr>
          <p:spPr>
            <a:xfrm>
              <a:off x="2260329" y="1044240"/>
              <a:ext cx="377845" cy="338554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449F657-5A97-52EE-9FAC-3F6946A795D5}"/>
                </a:ext>
              </a:extLst>
            </p:cNvPr>
            <p:cNvSpPr/>
            <p:nvPr/>
          </p:nvSpPr>
          <p:spPr>
            <a:xfrm>
              <a:off x="6942978" y="1632203"/>
              <a:ext cx="381841" cy="335210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259851EC-EE3A-89DF-1356-9DB14F9E7C42}"/>
                </a:ext>
              </a:extLst>
            </p:cNvPr>
            <p:cNvSpPr/>
            <p:nvPr/>
          </p:nvSpPr>
          <p:spPr>
            <a:xfrm>
              <a:off x="6942978" y="1044240"/>
              <a:ext cx="381841" cy="332966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9A7B5EAF-78E9-6923-8B8B-E9318E9B28FA}"/>
                </a:ext>
              </a:extLst>
            </p:cNvPr>
            <p:cNvSpPr/>
            <p:nvPr/>
          </p:nvSpPr>
          <p:spPr>
            <a:xfrm>
              <a:off x="4542060" y="2160491"/>
              <a:ext cx="370600" cy="340848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392AB1BF-1E8D-94F9-33F1-603ADEE8F123}"/>
                </a:ext>
              </a:extLst>
            </p:cNvPr>
            <p:cNvSpPr/>
            <p:nvPr/>
          </p:nvSpPr>
          <p:spPr>
            <a:xfrm>
              <a:off x="4998513" y="1024180"/>
              <a:ext cx="372388" cy="331719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412260-3998-97C2-7C0B-0235C8460349}"/>
                </a:ext>
              </a:extLst>
            </p:cNvPr>
            <p:cNvSpPr txBox="1"/>
            <p:nvPr/>
          </p:nvSpPr>
          <p:spPr>
            <a:xfrm>
              <a:off x="3384958" y="1210723"/>
              <a:ext cx="8242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on-shell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F7C7E7-B5B5-11D5-C8CD-769E03CED944}"/>
                </a:ext>
              </a:extLst>
            </p:cNvPr>
            <p:cNvSpPr txBox="1"/>
            <p:nvPr/>
          </p:nvSpPr>
          <p:spPr>
            <a:xfrm>
              <a:off x="5408719" y="1454830"/>
              <a:ext cx="833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off-shell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D44A28-4C67-0CE4-3666-C3B9D8926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431" y="5593116"/>
            <a:ext cx="1931337" cy="10169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26D3105-2AAA-8AB1-5047-A302E6EB6C96}"/>
              </a:ext>
            </a:extLst>
          </p:cNvPr>
          <p:cNvSpPr txBox="1"/>
          <p:nvPr/>
        </p:nvSpPr>
        <p:spPr>
          <a:xfrm>
            <a:off x="6628587" y="6263343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MET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4C411F-6EB8-0D68-7662-908C03037DDB}"/>
              </a:ext>
            </a:extLst>
          </p:cNvPr>
          <p:cNvSpPr txBox="1"/>
          <p:nvPr/>
        </p:nvSpPr>
        <p:spPr>
          <a:xfrm>
            <a:off x="8767294" y="6321093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Visible, </a:t>
            </a:r>
            <a:r>
              <a:rPr lang="en-US" sz="1200" dirty="0" err="1">
                <a:solidFill>
                  <a:srgbClr val="FF0000"/>
                </a:solidFill>
              </a:rPr>
              <a:t>sst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7DF0558-1542-085F-FDEE-2EAA31B91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040" y="2879743"/>
            <a:ext cx="1990024" cy="16747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E7CD79B-3DB4-9816-EA64-9F7F06FEE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65" y="5526867"/>
            <a:ext cx="2088716" cy="1095166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5F4A3955-E43C-9EC8-AAE3-6A81F5508614}"/>
              </a:ext>
            </a:extLst>
          </p:cNvPr>
          <p:cNvCxnSpPr/>
          <p:nvPr/>
        </p:nvCxnSpPr>
        <p:spPr>
          <a:xfrm>
            <a:off x="236311" y="4132164"/>
            <a:ext cx="57548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>
            <a:extLst>
              <a:ext uri="{FF2B5EF4-FFF2-40B4-BE49-F238E27FC236}">
                <a16:creationId xmlns:a16="http://schemas.microsoft.com/office/drawing/2014/main" id="{0E22FBF2-26B1-AC0C-5151-C71916CD97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6" y="1731543"/>
            <a:ext cx="2945926" cy="183752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588A3BF-0927-2D5A-BAD6-6C03B602F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2248" y="5311733"/>
            <a:ext cx="1984500" cy="132446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7A305F5-F4EA-03D9-0AC1-F1794A6E1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4179" y="5319453"/>
            <a:ext cx="1731700" cy="131759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9A7824C-AF77-2CDA-FB2A-45FD50D08828}"/>
              </a:ext>
            </a:extLst>
          </p:cNvPr>
          <p:cNvGrpSpPr/>
          <p:nvPr/>
        </p:nvGrpSpPr>
        <p:grpSpPr>
          <a:xfrm>
            <a:off x="3309147" y="1721205"/>
            <a:ext cx="2281702" cy="1831975"/>
            <a:chOff x="540339" y="4200849"/>
            <a:chExt cx="2070781" cy="181967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73A4171F-A44F-2E6A-5BBA-B61D3F909CF9}"/>
                </a:ext>
              </a:extLst>
            </p:cNvPr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D55A04C-2A46-7FE0-E008-8353EC9F2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41A8AC49-C5AD-1008-AB86-3D09D549A28C}"/>
                  </a:ext>
                </a:extLst>
              </p:cNvPr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6E013D02-6087-B1D7-E902-AEEB9A7D0896}"/>
                  </a:ext>
                </a:extLst>
              </p:cNvPr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7C9868-2774-C9EF-B522-1B9994104E8C}"/>
                  </a:ext>
                </a:extLst>
              </p:cNvPr>
              <p:cNvSpPr txBox="1"/>
              <p:nvPr/>
            </p:nvSpPr>
            <p:spPr>
              <a:xfrm>
                <a:off x="11249532" y="1222951"/>
                <a:ext cx="435558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q,l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64A9C4-2B2B-DD33-1C25-E94887911336}"/>
                  </a:ext>
                </a:extLst>
              </p:cNvPr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929100-6E79-6B8D-5CB7-2F2937969ED9}"/>
                </a:ext>
              </a:extLst>
            </p:cNvPr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55575CD-0A29-C7CA-AB61-14AE713937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2891" y="2901102"/>
            <a:ext cx="3136436" cy="1660174"/>
          </a:xfrm>
          <a:prstGeom prst="rect">
            <a:avLst/>
          </a:pr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8050FFEA-1419-219F-B8FB-91C80D1DA397}"/>
              </a:ext>
            </a:extLst>
          </p:cNvPr>
          <p:cNvSpPr/>
          <p:nvPr/>
        </p:nvSpPr>
        <p:spPr>
          <a:xfrm>
            <a:off x="181567" y="550301"/>
            <a:ext cx="11828868" cy="416820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12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355" y="1472199"/>
            <a:ext cx="9143999" cy="497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37145" y="878349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Neutral H decay modes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862679" y="254109"/>
            <a:ext cx="2741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Flavorful vs FC 2HDM</a:t>
            </a:r>
          </a:p>
          <a:p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8354" y="1472199"/>
            <a:ext cx="9143999" cy="497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3593" y="3894548"/>
            <a:ext cx="3644055" cy="21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958101" y="438775"/>
            <a:ext cx="3021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92D050"/>
                </a:solidFill>
              </a:rPr>
              <a:t>Phys. Rev. D 94, 115032 (2016)</a:t>
            </a:r>
            <a:endParaRPr lang="ru-RU" sz="1600" i="1" dirty="0">
              <a:solidFill>
                <a:srgbClr val="92D05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015" y="1226344"/>
            <a:ext cx="5594063" cy="53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2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6300" y="155544"/>
            <a:ext cx="2741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Flavorful vs FC 2HDM</a:t>
            </a:r>
          </a:p>
          <a:p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53" y="1223559"/>
            <a:ext cx="8043983" cy="43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653" y="5635650"/>
            <a:ext cx="5544615" cy="982758"/>
          </a:xfrm>
          <a:prstGeom prst="rect">
            <a:avLst/>
          </a:prstGeom>
          <a:noFill/>
          <a:ln w="222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99875" y="5942363"/>
            <a:ext cx="368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 production in “an usual” 2HDM</a:t>
            </a:r>
            <a:endParaRPr lang="ru-RU" dirty="0"/>
          </a:p>
        </p:txBody>
      </p:sp>
      <p:sp>
        <p:nvSpPr>
          <p:cNvPr id="2" name="Стрелка вправо 1"/>
          <p:cNvSpPr/>
          <p:nvPr/>
        </p:nvSpPr>
        <p:spPr>
          <a:xfrm rot="10800000">
            <a:off x="6683649" y="5988701"/>
            <a:ext cx="532737" cy="276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01574" y="700529"/>
            <a:ext cx="355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Neutral H production in F2HDM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26216" y="1185635"/>
            <a:ext cx="3021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92D050"/>
                </a:solidFill>
              </a:rPr>
              <a:t>Phys. Rev. D 94, 115032 (2016)</a:t>
            </a:r>
            <a:endParaRPr lang="ru-RU" sz="1600" i="1" dirty="0">
              <a:solidFill>
                <a:srgbClr val="92D05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828" y="1646291"/>
            <a:ext cx="4085535" cy="37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3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7501" y="262513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LHC limits on F2HDM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67470" y="1262145"/>
            <a:ext cx="11206491" cy="5094530"/>
            <a:chOff x="496070" y="1490910"/>
            <a:chExt cx="11206491" cy="509453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70" y="1490910"/>
              <a:ext cx="11206491" cy="509453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93775" y="3453400"/>
              <a:ext cx="15055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most stringent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constraints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H="1" flipV="1">
              <a:off x="4360984" y="3574205"/>
              <a:ext cx="311921" cy="1497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96070" y="746940"/>
            <a:ext cx="991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Non-standard phenomenology </a:t>
            </a:r>
            <a:r>
              <a:rPr lang="en-US" dirty="0">
                <a:sym typeface="Wingdings" panose="05000000000000000000" pitchFamily="2" charset="2"/>
              </a:rPr>
              <a:t> the standard searches are not necessarily the most sensitive !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59724" y="6467431"/>
            <a:ext cx="3021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92D050"/>
                </a:solidFill>
              </a:rPr>
              <a:t>Phys. Rev. D 94, 115032 (2016)</a:t>
            </a:r>
            <a:endParaRPr lang="ru-RU" sz="1600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4894" y="192175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Flavorful 2HDM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38" y="841123"/>
            <a:ext cx="6659127" cy="2659931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731050" y="3811401"/>
            <a:ext cx="5112568" cy="2846264"/>
            <a:chOff x="3731050" y="3811401"/>
            <a:chExt cx="5112568" cy="2846264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731050" y="3811401"/>
              <a:ext cx="5112568" cy="2846264"/>
              <a:chOff x="755576" y="1412776"/>
              <a:chExt cx="5112568" cy="2846264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5576" y="1412776"/>
                <a:ext cx="5112568" cy="2846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87624" y="3429000"/>
                <a:ext cx="1569913" cy="485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Овал 11"/>
            <p:cNvSpPr/>
            <p:nvPr/>
          </p:nvSpPr>
          <p:spPr>
            <a:xfrm>
              <a:off x="3913430" y="4557844"/>
              <a:ext cx="1802422" cy="629169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8244" y="5760090"/>
              <a:ext cx="1865598" cy="62069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696915" y="5234533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2 analyses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2813538" y="4941277"/>
            <a:ext cx="1144706" cy="293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5" idx="1"/>
          </p:cNvCxnSpPr>
          <p:nvPr/>
        </p:nvCxnSpPr>
        <p:spPr>
          <a:xfrm>
            <a:off x="2795954" y="5603865"/>
            <a:ext cx="1162290" cy="466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9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8463" y="139421"/>
            <a:ext cx="490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Properties of the SM-like h</a:t>
            </a:r>
            <a:r>
              <a:rPr lang="en-US" sz="2000" baseline="-25000" dirty="0">
                <a:solidFill>
                  <a:schemeClr val="accent1"/>
                </a:solidFill>
              </a:rPr>
              <a:t>125</a:t>
            </a:r>
            <a:r>
              <a:rPr lang="en-US" sz="2000" dirty="0">
                <a:solidFill>
                  <a:schemeClr val="accent1"/>
                </a:solidFill>
              </a:rPr>
              <a:t> in F2HDM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1" y="1457594"/>
            <a:ext cx="4195547" cy="2098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89" y="3639996"/>
            <a:ext cx="4217207" cy="21354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411" y="5803883"/>
            <a:ext cx="4948594" cy="9955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24387" y="641074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 data on h</a:t>
            </a:r>
            <a:r>
              <a:rPr lang="en-US" baseline="-25000" dirty="0"/>
              <a:t>125</a:t>
            </a:r>
            <a:r>
              <a:rPr lang="en-US" dirty="0"/>
              <a:t> rates, RUN2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81638" y="3233116"/>
            <a:ext cx="2125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Universal for t, b, </a:t>
            </a:r>
            <a:r>
              <a:rPr lang="el-GR" dirty="0">
                <a:solidFill>
                  <a:srgbClr val="FFFF00"/>
                </a:solidFill>
              </a:rPr>
              <a:t>τ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2HDM type I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3610184" y="1397221"/>
            <a:ext cx="1375129" cy="224277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682641" y="3633151"/>
            <a:ext cx="1375129" cy="224277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998" y="1075626"/>
            <a:ext cx="4912735" cy="470859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224108" y="1075626"/>
            <a:ext cx="4800747" cy="4643374"/>
            <a:chOff x="7386358" y="1300636"/>
            <a:chExt cx="4149150" cy="394210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86358" y="1300636"/>
              <a:ext cx="4149150" cy="394210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119944" y="1521013"/>
              <a:ext cx="1366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decoupling 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limit</a:t>
              </a:r>
              <a:endParaRPr lang="ru-RU" dirty="0">
                <a:solidFill>
                  <a:srgbClr val="7030A0"/>
                </a:solidFill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9750670" y="1300636"/>
              <a:ext cx="26376" cy="334170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H="1">
              <a:off x="9777046" y="1784838"/>
              <a:ext cx="404446" cy="57150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76049" y="73671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SMEFT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467" y="589314"/>
            <a:ext cx="3195992" cy="7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98102" y="389185"/>
            <a:ext cx="4315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FV decays: h</a:t>
            </a:r>
            <a:r>
              <a:rPr lang="en-US" sz="2000" baseline="-25000" dirty="0">
                <a:solidFill>
                  <a:schemeClr val="accent1"/>
                </a:solidFill>
              </a:rPr>
              <a:t>125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l-GR" sz="2000" dirty="0">
                <a:solidFill>
                  <a:schemeClr val="accent1"/>
                </a:solidFill>
                <a:sym typeface="Wingdings" panose="05000000000000000000" pitchFamily="2" charset="2"/>
              </a:rPr>
              <a:t>μτ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/e</a:t>
            </a:r>
            <a:r>
              <a:rPr lang="el-GR" sz="2000" dirty="0">
                <a:solidFill>
                  <a:schemeClr val="accent1"/>
                </a:solidFill>
                <a:sym typeface="Wingdings" panose="05000000000000000000" pitchFamily="2" charset="2"/>
              </a:rPr>
              <a:t>τ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, LHC RUN2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49" y="1908694"/>
            <a:ext cx="4023766" cy="3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0770" y="1937602"/>
            <a:ext cx="4125651" cy="386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556" y="2044288"/>
            <a:ext cx="1861920" cy="1685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969" y="3942377"/>
            <a:ext cx="1836507" cy="1749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107" y="5903793"/>
            <a:ext cx="4850750" cy="82762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557" y="116904"/>
            <a:ext cx="1027276" cy="10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654376" y="1421812"/>
            <a:ext cx="228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92D050"/>
                </a:solidFill>
              </a:rPr>
              <a:t>JHEP 06 (2018) 001</a:t>
            </a:r>
            <a:endParaRPr lang="ru-RU" i="1" dirty="0">
              <a:solidFill>
                <a:srgbClr val="92D05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677" y="469757"/>
            <a:ext cx="5056172" cy="1300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134" y="6022882"/>
            <a:ext cx="4482422" cy="7085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0394" y="1164939"/>
            <a:ext cx="4903133" cy="46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7886" y="174590"/>
            <a:ext cx="494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</a:t>
            </a:r>
            <a:r>
              <a:rPr lang="en-US" sz="2000" baseline="-25000" dirty="0">
                <a:solidFill>
                  <a:schemeClr val="accent1"/>
                </a:solidFill>
              </a:rPr>
              <a:t>125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l-GR" sz="2000" dirty="0">
                <a:solidFill>
                  <a:schemeClr val="accent1"/>
                </a:solidFill>
                <a:sym typeface="Wingdings" panose="05000000000000000000" pitchFamily="2" charset="2"/>
              </a:rPr>
              <a:t>μμ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and h</a:t>
            </a:r>
            <a:r>
              <a:rPr lang="en-US" sz="2000" baseline="-25000" dirty="0">
                <a:solidFill>
                  <a:schemeClr val="accent1"/>
                </a:solidFill>
                <a:sym typeface="Wingdings" panose="05000000000000000000" pitchFamily="2" charset="2"/>
              </a:rPr>
              <a:t>125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 cc decays in F2HDM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89628" y="792202"/>
            <a:ext cx="4911323" cy="4637433"/>
            <a:chOff x="197009" y="1310026"/>
            <a:chExt cx="4531866" cy="444893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009" y="1345222"/>
              <a:ext cx="4531866" cy="4413740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>
            <a:xfrm>
              <a:off x="712177" y="3965329"/>
              <a:ext cx="589085" cy="29014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712177" y="1644162"/>
              <a:ext cx="650631" cy="334108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0365" y="35959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00B050"/>
                  </a:solidFill>
                </a:rPr>
                <a:t>μμ</a:t>
              </a:r>
              <a:endParaRPr lang="ru-RU" b="1" dirty="0">
                <a:solidFill>
                  <a:srgbClr val="00B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9734" y="1310026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cc</a:t>
              </a:r>
              <a:endParaRPr lang="ru-RU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230" y="1531867"/>
            <a:ext cx="3985023" cy="3684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543" y="2082763"/>
            <a:ext cx="4539119" cy="39937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40938" y="1224810"/>
            <a:ext cx="20938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125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</a:t>
            </a:r>
            <a:r>
              <a:rPr lang="el-GR" sz="2400" dirty="0"/>
              <a:t>μμ</a:t>
            </a:r>
            <a:r>
              <a:rPr lang="en-US" sz="2400" dirty="0"/>
              <a:t>, </a:t>
            </a:r>
          </a:p>
          <a:p>
            <a:r>
              <a:rPr lang="en-US" sz="2000" dirty="0"/>
              <a:t>November 2020</a:t>
            </a:r>
            <a:r>
              <a:rPr lang="el-GR" sz="2000" dirty="0"/>
              <a:t> 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794" y="749072"/>
            <a:ext cx="3693913" cy="5922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889" y="4881006"/>
            <a:ext cx="7824364" cy="19569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26" y="5971072"/>
            <a:ext cx="4303125" cy="48431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615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7886" y="174590"/>
            <a:ext cx="494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</a:t>
            </a:r>
            <a:r>
              <a:rPr lang="en-US" sz="2000" baseline="-25000" dirty="0">
                <a:solidFill>
                  <a:schemeClr val="accent1"/>
                </a:solidFill>
              </a:rPr>
              <a:t>125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l-GR" sz="2000" dirty="0">
                <a:solidFill>
                  <a:schemeClr val="accent1"/>
                </a:solidFill>
                <a:sym typeface="Wingdings" panose="05000000000000000000" pitchFamily="2" charset="2"/>
              </a:rPr>
              <a:t>μμ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and h</a:t>
            </a:r>
            <a:r>
              <a:rPr lang="en-US" sz="2000" baseline="-25000" dirty="0">
                <a:solidFill>
                  <a:schemeClr val="accent1"/>
                </a:solidFill>
                <a:sym typeface="Wingdings" panose="05000000000000000000" pitchFamily="2" charset="2"/>
              </a:rPr>
              <a:t>125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 cc decays in F2HDM</a:t>
            </a:r>
            <a:endParaRPr lang="ru-RU" sz="2000" dirty="0">
              <a:solidFill>
                <a:schemeClr val="accent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36875" y="1204546"/>
            <a:ext cx="4911323" cy="4637433"/>
            <a:chOff x="197009" y="1310026"/>
            <a:chExt cx="4531866" cy="444893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009" y="1345222"/>
              <a:ext cx="4531866" cy="4413740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>
            <a:xfrm>
              <a:off x="712177" y="3965329"/>
              <a:ext cx="589085" cy="29014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712177" y="1644162"/>
              <a:ext cx="650631" cy="334108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0365" y="359599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00B050"/>
                  </a:solidFill>
                </a:rPr>
                <a:t>μμ</a:t>
              </a:r>
              <a:endParaRPr lang="ru-RU" b="1" dirty="0">
                <a:solidFill>
                  <a:srgbClr val="00B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9734" y="1310026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cc</a:t>
              </a:r>
              <a:endParaRPr lang="ru-RU" b="1" dirty="0">
                <a:solidFill>
                  <a:srgbClr val="00B05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5740938" y="1224810"/>
                <a:ext cx="209384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h</a:t>
                </a:r>
                <a:r>
                  <a:rPr lang="en-US" sz="2400" baseline="-25000" dirty="0"/>
                  <a:t>125</a:t>
                </a:r>
                <a:r>
                  <a:rPr lang="en-US" sz="2400" dirty="0"/>
                  <a:t> </a:t>
                </a:r>
                <a:r>
                  <a:rPr lang="en-US" sz="2400" dirty="0">
                    <a:sym typeface="Wingdings" panose="05000000000000000000" pitchFamily="2" charset="2"/>
                  </a:rPr>
                  <a:t>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</a:p>
              <a:p>
                <a:r>
                  <a:rPr lang="en-US" sz="2000" dirty="0"/>
                  <a:t>November 2020</a:t>
                </a:r>
                <a:r>
                  <a:rPr lang="el-GR" sz="2000" dirty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938" y="1224810"/>
                <a:ext cx="2093843" cy="769441"/>
              </a:xfrm>
              <a:prstGeom prst="rect">
                <a:avLst/>
              </a:prstGeom>
              <a:blipFill>
                <a:blip r:embed="rId4"/>
                <a:stretch>
                  <a:fillRect l="-4665" t="-6349" b="-126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561" y="775194"/>
            <a:ext cx="1972266" cy="968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632" y="2016605"/>
            <a:ext cx="2679787" cy="18192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632" y="3920689"/>
            <a:ext cx="2845115" cy="19212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667" y="5926844"/>
            <a:ext cx="7940160" cy="7970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154" y="1962051"/>
            <a:ext cx="4102633" cy="32506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875" y="6075055"/>
            <a:ext cx="3800006" cy="54197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975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0094" y="248727"/>
            <a:ext cx="6728270" cy="2183620"/>
            <a:chOff x="419953" y="703465"/>
            <a:chExt cx="7216086" cy="238660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953" y="703465"/>
              <a:ext cx="7213299" cy="2386604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>
            <a:xfrm rot="18052886">
              <a:off x="3264507" y="578958"/>
              <a:ext cx="512582" cy="1143857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58846" y="814329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SS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73150" y="781554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OS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6" name="Овал 5"/>
            <p:cNvSpPr/>
            <p:nvPr/>
          </p:nvSpPr>
          <p:spPr>
            <a:xfrm rot="18052886">
              <a:off x="6528142" y="732323"/>
              <a:ext cx="459730" cy="412053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 rot="18052886">
              <a:off x="7211420" y="2308838"/>
              <a:ext cx="441797" cy="407440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 flipH="1">
            <a:off x="6856477" y="350401"/>
            <a:ext cx="525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Additional fermions in extended DM models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130" y="1687458"/>
            <a:ext cx="3682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Collab., </a:t>
            </a:r>
            <a:r>
              <a:rPr lang="en-US" dirty="0">
                <a:hlinkClick r:id="rId4"/>
              </a:rPr>
              <a:t>arXiv:2008.07949</a:t>
            </a:r>
            <a:endParaRPr lang="en-US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890" y="2333789"/>
            <a:ext cx="5939947" cy="42603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7949" y="2568489"/>
            <a:ext cx="470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lepton FS, the same- and opposite-sign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82540" y="3134807"/>
            <a:ext cx="5771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Z</a:t>
            </a:r>
            <a:r>
              <a:rPr lang="en-US" baseline="-25000" dirty="0"/>
              <a:t>2</a:t>
            </a:r>
            <a:r>
              <a:rPr lang="en-US" dirty="0"/>
              <a:t>-odd fermion triplets, Y=0 SU(2)</a:t>
            </a:r>
            <a:r>
              <a:rPr lang="en-US" baseline="-25000" dirty="0"/>
              <a:t>L</a:t>
            </a:r>
            <a:r>
              <a:rPr lang="en-US" dirty="0"/>
              <a:t> + neutral singlet</a:t>
            </a:r>
          </a:p>
          <a:p>
            <a:r>
              <a:rPr lang="en-US" dirty="0"/>
              <a:t>(DM heavy sterile neutrino), mixing, </a:t>
            </a:r>
          </a:p>
          <a:p>
            <a:r>
              <a:rPr lang="en-US" dirty="0"/>
              <a:t>the lightest neutral state N</a:t>
            </a:r>
            <a:r>
              <a:rPr lang="en-US" baseline="30000" dirty="0"/>
              <a:t>0</a:t>
            </a:r>
            <a:r>
              <a:rPr lang="en-US" dirty="0"/>
              <a:t>. </a:t>
            </a:r>
          </a:p>
          <a:p>
            <a:r>
              <a:rPr lang="en-US" dirty="0"/>
              <a:t>H</a:t>
            </a:r>
            <a:r>
              <a:rPr lang="en-US" dirty="0">
                <a:sym typeface="Wingdings" panose="05000000000000000000" pitchFamily="2" charset="2"/>
              </a:rPr>
              <a:t> invisible limit gives </a:t>
            </a:r>
            <a:r>
              <a:rPr lang="en-US" dirty="0" err="1">
                <a:solidFill>
                  <a:srgbClr val="92D050"/>
                </a:solidFill>
              </a:rPr>
              <a:t>m</a:t>
            </a:r>
            <a:r>
              <a:rPr lang="en-US" baseline="-25000" dirty="0" err="1">
                <a:solidFill>
                  <a:srgbClr val="92D050"/>
                </a:solidFill>
              </a:rPr>
              <a:t>DM</a:t>
            </a:r>
            <a:r>
              <a:rPr lang="en-US" dirty="0">
                <a:solidFill>
                  <a:srgbClr val="92D050"/>
                </a:solidFill>
              </a:rPr>
              <a:t>&gt;1/2 </a:t>
            </a:r>
            <a:r>
              <a:rPr lang="en-US" dirty="0" err="1">
                <a:solidFill>
                  <a:srgbClr val="92D050"/>
                </a:solidFill>
              </a:rPr>
              <a:t>m</a:t>
            </a:r>
            <a:r>
              <a:rPr lang="en-US" baseline="-25000" dirty="0" err="1">
                <a:solidFill>
                  <a:srgbClr val="92D050"/>
                </a:solidFill>
              </a:rPr>
              <a:t>h</a:t>
            </a:r>
            <a:r>
              <a:rPr lang="en-US" baseline="-25000" dirty="0"/>
              <a:t> </a:t>
            </a:r>
            <a:endParaRPr lang="ru-RU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7588887" y="1101215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Heavy leptons in Type-III seesaw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3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29233" y="512726"/>
            <a:ext cx="517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Heavy neutral leptons (HNL) in Type-I Seesaw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08230" y="377899"/>
            <a:ext cx="361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Collab., </a:t>
            </a:r>
            <a:r>
              <a:rPr lang="en-US" dirty="0">
                <a:hlinkClick r:id="rId3"/>
              </a:rPr>
              <a:t>arXiv:1905.09787</a:t>
            </a:r>
            <a:endParaRPr lang="en-US" dirty="0"/>
          </a:p>
          <a:p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5" y="916181"/>
            <a:ext cx="3070954" cy="1941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85" y="2927185"/>
            <a:ext cx="3074907" cy="1833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85" y="4830193"/>
            <a:ext cx="3070954" cy="1833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624" y="864290"/>
            <a:ext cx="6131631" cy="5808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0866" y="1773142"/>
            <a:ext cx="23807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Three leptons</a:t>
            </a:r>
          </a:p>
          <a:p>
            <a:r>
              <a:rPr lang="en-US" sz="1600" dirty="0"/>
              <a:t>      (</a:t>
            </a:r>
            <a:r>
              <a:rPr lang="en-US" sz="1600" dirty="0" err="1"/>
              <a:t>e,mu</a:t>
            </a:r>
            <a:r>
              <a:rPr lang="en-US" sz="1600" dirty="0"/>
              <a:t> combinations)</a:t>
            </a:r>
          </a:p>
          <a:p>
            <a:r>
              <a:rPr lang="en-US" sz="1600" dirty="0"/>
              <a:t>      produced at the </a:t>
            </a:r>
          </a:p>
          <a:p>
            <a:r>
              <a:rPr lang="en-US" sz="1600" dirty="0"/>
              <a:t>      interaction point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Veto on same-flavor</a:t>
            </a:r>
          </a:p>
          <a:p>
            <a:r>
              <a:rPr lang="en-US" sz="1600" dirty="0"/>
              <a:t>     opposite-charge </a:t>
            </a:r>
          </a:p>
          <a:p>
            <a:r>
              <a:rPr lang="en-US" sz="1600" dirty="0"/>
              <a:t>     topologies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Displaced signature</a:t>
            </a:r>
          </a:p>
          <a:p>
            <a:r>
              <a:rPr lang="en-US" sz="1600" dirty="0"/>
              <a:t>     plus prompt lepton</a:t>
            </a:r>
          </a:p>
          <a:p>
            <a:r>
              <a:rPr lang="en-US" sz="1600" dirty="0"/>
              <a:t>     from W decay 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634334" y="69476"/>
            <a:ext cx="525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Additional fermions in extended DM models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Шлифованный металл 16 х 9">
  <a:themeElements>
    <a:clrScheme name="Другая 5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92D050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2161_TF03030981.potx" id="{A9F9FE2A-D2B8-4BB9-A3DB-5B4410328550}" vid="{4F97FC31-6800-4C43-B147-47BB4AC3F0B5}"/>
    </a:ext>
  </a:extLst>
</a:theme>
</file>

<file path=ppt/theme/theme2.xml><?xml version="1.0" encoding="utf-8"?>
<a:theme xmlns:a="http://schemas.openxmlformats.org/drawingml/2006/main" name="Тема Offic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61EA76-1630-4788-A629-8FDAFC920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A16170-AED4-43FB-90C7-1F1653EBFAC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41111</TotalTime>
  <Words>6341</Words>
  <Application>Microsoft Macintosh PowerPoint</Application>
  <PresentationFormat>Широкоэкранный</PresentationFormat>
  <Paragraphs>1048</Paragraphs>
  <Slides>104</Slides>
  <Notes>104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14" baseType="lpstr">
      <vt:lpstr>Arial</vt:lpstr>
      <vt:lpstr>Arial Narrow</vt:lpstr>
      <vt:lpstr>Calibri</vt:lpstr>
      <vt:lpstr>Cambria Math</vt:lpstr>
      <vt:lpstr>Constantia</vt:lpstr>
      <vt:lpstr>Georgia</vt:lpstr>
      <vt:lpstr>Times New Roman</vt:lpstr>
      <vt:lpstr>Wingdings</vt:lpstr>
      <vt:lpstr>Wingdings 2</vt:lpstr>
      <vt:lpstr>Шлифованный металл 16 х 9</vt:lpstr>
      <vt:lpstr>Portals to Dark Matter and Search Perspectives at the LHC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Backup slides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Сергей Шматов</dc:creator>
  <cp:lastModifiedBy>Microsoft Office User</cp:lastModifiedBy>
  <cp:revision>1527</cp:revision>
  <dcterms:created xsi:type="dcterms:W3CDTF">2020-05-10T23:13:59Z</dcterms:created>
  <dcterms:modified xsi:type="dcterms:W3CDTF">2023-08-31T20:50:06Z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