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81" r:id="rId10"/>
    <p:sldId id="265" r:id="rId11"/>
    <p:sldId id="282" r:id="rId12"/>
    <p:sldId id="267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63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6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6.w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27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C50A0-1B76-4A3E-A651-3DEFE77816F2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553C7-5995-4562-9112-9A09562C2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612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553C7-5995-4562-9112-9A09562C2BE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013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175E-3BA4-48DC-AA71-F184CC909085}" type="datetime1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42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4B14-0F5F-459F-8E00-23838D5730B4}" type="datetime1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82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3C5E-E724-44E7-8415-4F23616572AE}" type="datetime1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66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F170-627B-40A1-9AEF-3BAC3093C19F}" type="datetime1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896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7B81-EF1D-4BAD-B408-248EF9E26C69}" type="datetime1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8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1CF1-AC13-4C1E-98F1-C7D74FBB293D}" type="datetime1">
              <a:rPr lang="ru-RU" smtClean="0"/>
              <a:t>31.08.2023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6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673B-17C8-4D57-837C-DFBA5FF71B52}" type="datetime1">
              <a:rPr lang="ru-RU" smtClean="0"/>
              <a:t>31.08.2023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07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9010-D3F7-4BB3-ADC0-E96F851D4F96}" type="datetime1">
              <a:rPr lang="ru-RU" smtClean="0"/>
              <a:t>31.08.2023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7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342D-21EF-4DFB-BCA7-00D9E8CBAB11}" type="datetime1">
              <a:rPr lang="ru-RU" smtClean="0"/>
              <a:t>31.08.2023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98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28F5-9D31-4197-888D-E1556A65619B}" type="datetime1">
              <a:rPr lang="ru-RU" smtClean="0"/>
              <a:t>31.08.2023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42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FBC7-1AE1-4570-A2EA-C429F49944E7}" type="datetime1">
              <a:rPr lang="ru-RU" smtClean="0"/>
              <a:t>31.08.2023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81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6AB32-FB05-4BBC-BAFD-73119B9E3AAD}" type="datetime1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CC723-0188-4802-AF46-BB834760A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27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2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38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3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6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6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71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0" Type="http://schemas.openxmlformats.org/officeDocument/2006/relationships/image" Target="../media/image65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6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6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71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8.png"/><Relationship Id="rId4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1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100" dirty="0">
                <a:latin typeface="Comic Sans MS" panose="030F0702030302020204" pitchFamily="66" charset="0"/>
              </a:rPr>
              <a:t>Приближённые аналитические решения </a:t>
            </a:r>
            <a:r>
              <a:rPr lang="ru-RU" sz="3100" dirty="0" err="1">
                <a:latin typeface="Comic Sans MS" panose="030F0702030302020204" pitchFamily="66" charset="0"/>
              </a:rPr>
              <a:t>квазипотенциальных</a:t>
            </a:r>
            <a:r>
              <a:rPr lang="ru-RU" sz="3100" dirty="0">
                <a:latin typeface="Comic Sans MS" panose="030F0702030302020204" pitchFamily="66" charset="0"/>
              </a:rPr>
              <a:t> уравнений </a:t>
            </a:r>
            <a:r>
              <a:rPr lang="ru-RU" sz="3100" dirty="0" smtClean="0">
                <a:latin typeface="Comic Sans MS" panose="030F0702030302020204" pitchFamily="66" charset="0"/>
              </a:rPr>
              <a:t/>
            </a:r>
            <a:br>
              <a:rPr lang="ru-RU" sz="3100" dirty="0" smtClean="0">
                <a:latin typeface="Comic Sans MS" panose="030F0702030302020204" pitchFamily="66" charset="0"/>
              </a:rPr>
            </a:br>
            <a:r>
              <a:rPr lang="ru-RU" sz="3100" dirty="0" smtClean="0">
                <a:latin typeface="Comic Sans MS" panose="030F0702030302020204" pitchFamily="66" charset="0"/>
              </a:rPr>
              <a:t>с </a:t>
            </a:r>
            <a:r>
              <a:rPr lang="ru-RU" sz="3100" dirty="0">
                <a:latin typeface="Comic Sans MS" panose="030F0702030302020204" pitchFamily="66" charset="0"/>
              </a:rPr>
              <a:t>запирающими потенциалами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u="sng" dirty="0" smtClean="0">
                <a:latin typeface="Comic Sans MS" panose="030F0702030302020204" pitchFamily="66" charset="0"/>
              </a:rPr>
              <a:t>Гришечкин Ю.А.</a:t>
            </a:r>
          </a:p>
          <a:p>
            <a:pPr algn="l"/>
            <a:r>
              <a:rPr lang="ru-RU" dirty="0" err="1" smtClean="0">
                <a:latin typeface="Comic Sans MS" panose="030F0702030302020204" pitchFamily="66" charset="0"/>
              </a:rPr>
              <a:t>Капшай</a:t>
            </a:r>
            <a:r>
              <a:rPr lang="ru-RU" dirty="0" smtClean="0">
                <a:latin typeface="Comic Sans MS" panose="030F0702030302020204" pitchFamily="66" charset="0"/>
              </a:rPr>
              <a:t> В.Н.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395479" y="291976"/>
            <a:ext cx="7560840" cy="468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Comic Sans MS" pitchFamily="66" charset="0"/>
              </a:rPr>
              <a:t>Гомельский государственный университет имени Ф. Скорины</a:t>
            </a:r>
            <a:endParaRPr lang="ru-RU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537181" y="5167250"/>
            <a:ext cx="9027246" cy="4680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chemeClr val="tx1"/>
                </a:solidFill>
                <a:latin typeface="Comic Sans MS" pitchFamily="66" charset="0"/>
              </a:rPr>
              <a:t>Актуальные проблемы физики микромира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1800" dirty="0" smtClean="0">
                <a:solidFill>
                  <a:schemeClr val="tx1"/>
                </a:solidFill>
                <a:latin typeface="Comic Sans MS" pitchFamily="66" charset="0"/>
              </a:rPr>
              <a:t>Минск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1800" dirty="0" smtClean="0">
                <a:solidFill>
                  <a:schemeClr val="tx1"/>
                </a:solidFill>
                <a:latin typeface="Comic Sans MS" pitchFamily="66" charset="0"/>
              </a:rPr>
              <a:t>Беларусь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, 27 </a:t>
            </a:r>
            <a:r>
              <a:rPr lang="ru-RU" sz="1800" dirty="0" smtClean="0">
                <a:solidFill>
                  <a:schemeClr val="tx1"/>
                </a:solidFill>
                <a:latin typeface="Comic Sans MS" pitchFamily="66" charset="0"/>
              </a:rPr>
              <a:t>августа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- 3 </a:t>
            </a:r>
            <a:r>
              <a:rPr lang="ru-RU" sz="1800" dirty="0" smtClean="0">
                <a:solidFill>
                  <a:schemeClr val="tx1"/>
                </a:solidFill>
                <a:latin typeface="Comic Sans MS" pitchFamily="66" charset="0"/>
              </a:rPr>
              <a:t>сентября</a:t>
            </a: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, 2023</a:t>
            </a:r>
            <a:endParaRPr lang="ru-RU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4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10</a:t>
            </a:fld>
            <a:r>
              <a:rPr lang="en-US" dirty="0" smtClean="0"/>
              <a:t>/24</a:t>
            </a:r>
            <a:endParaRPr lang="ru-RU" dirty="0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11100619" y="371006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671901" y="63751"/>
            <a:ext cx="10365554" cy="879875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Представим функцию </a:t>
            </a:r>
            <a:r>
              <a:rPr lang="en-US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180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2E</a:t>
            </a:r>
            <a:r>
              <a:rPr 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</a:t>
            </a:r>
            <a:r>
              <a:rPr 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8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</a:t>
            </a:r>
            <a:r>
              <a:rPr 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)) </a:t>
            </a:r>
            <a:r>
              <a:rPr lang="ru-RU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 форме рядов Тейлора в окрестности точек 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±</a:t>
            </a:r>
            <a:r>
              <a:rPr lang="en-US" sz="18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l-GR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χ</a:t>
            </a:r>
            <a:r>
              <a:rPr lang="en-US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ru-RU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и ограничимся в этих рядах первыми двумя слагаемыми 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052357"/>
              </p:ext>
            </p:extLst>
          </p:nvPr>
        </p:nvGraphicFramePr>
        <p:xfrm>
          <a:off x="3142695" y="932452"/>
          <a:ext cx="4978159" cy="337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53" name="Equation" r:id="rId3" imgW="4178160" imgH="291960" progId="Equation.DSMT4">
                  <p:embed/>
                </p:oleObj>
              </mc:Choice>
              <mc:Fallback>
                <p:oleObj name="Equation" r:id="rId3" imgW="4178160" imgH="29196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2695" y="932452"/>
                        <a:ext cx="4978159" cy="3370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819819"/>
              </p:ext>
            </p:extLst>
          </p:nvPr>
        </p:nvGraphicFramePr>
        <p:xfrm>
          <a:off x="4864099" y="3054349"/>
          <a:ext cx="1639123" cy="557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54" name="Equation" r:id="rId5" imgW="1447560" imgH="495000" progId="Equation.DSMT4">
                  <p:embed/>
                </p:oleObj>
              </mc:Choice>
              <mc:Fallback>
                <p:oleObj name="Equation" r:id="rId5" imgW="1447560" imgH="495000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099" y="3054349"/>
                        <a:ext cx="1639123" cy="55769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794919"/>
              </p:ext>
            </p:extLst>
          </p:nvPr>
        </p:nvGraphicFramePr>
        <p:xfrm>
          <a:off x="5071970" y="5419738"/>
          <a:ext cx="991478" cy="249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55" name="Equation" r:id="rId7" imgW="914400" imgH="228600" progId="Equation.DSMT4">
                  <p:embed/>
                </p:oleObj>
              </mc:Choice>
              <mc:Fallback>
                <p:oleObj name="Equation" r:id="rId7" imgW="914400" imgH="228600" progId="Equation.DSMT4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1970" y="5419738"/>
                        <a:ext cx="991478" cy="2495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Стрелка вниз 28"/>
          <p:cNvSpPr/>
          <p:nvPr/>
        </p:nvSpPr>
        <p:spPr>
          <a:xfrm>
            <a:off x="5365066" y="1307972"/>
            <a:ext cx="390617" cy="42582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19008"/>
              </p:ext>
            </p:extLst>
          </p:nvPr>
        </p:nvGraphicFramePr>
        <p:xfrm>
          <a:off x="2842163" y="1805707"/>
          <a:ext cx="5437388" cy="64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56" name="Equation" r:id="rId9" imgW="4940280" imgH="596880" progId="Equation.DSMT4">
                  <p:embed/>
                </p:oleObj>
              </mc:Choice>
              <mc:Fallback>
                <p:oleObj name="Equation" r:id="rId9" imgW="49402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2163" y="1805707"/>
                        <a:ext cx="5437388" cy="647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Стрелка вниз 32"/>
          <p:cNvSpPr/>
          <p:nvPr/>
        </p:nvSpPr>
        <p:spPr>
          <a:xfrm>
            <a:off x="5375423" y="2507936"/>
            <a:ext cx="390617" cy="42582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5368024" y="3716779"/>
            <a:ext cx="390617" cy="42582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7" name="Объект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659813"/>
              </p:ext>
            </p:extLst>
          </p:nvPr>
        </p:nvGraphicFramePr>
        <p:xfrm>
          <a:off x="4021138" y="4228980"/>
          <a:ext cx="310356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57" name="Equation" r:id="rId11" imgW="2654280" imgH="495000" progId="Equation.DSMT4">
                  <p:embed/>
                </p:oleObj>
              </mc:Choice>
              <mc:Fallback>
                <p:oleObj name="Equation" r:id="rId11" imgW="265428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1138" y="4228980"/>
                        <a:ext cx="3103562" cy="574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Стрелка вниз 37"/>
          <p:cNvSpPr/>
          <p:nvPr/>
        </p:nvSpPr>
        <p:spPr>
          <a:xfrm>
            <a:off x="5369503" y="4854603"/>
            <a:ext cx="390617" cy="42582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лево 2"/>
          <p:cNvSpPr/>
          <p:nvPr/>
        </p:nvSpPr>
        <p:spPr>
          <a:xfrm>
            <a:off x="6516208" y="5166802"/>
            <a:ext cx="4154750" cy="678124"/>
          </a:xfrm>
          <a:prstGeom prst="leftArrow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Условие </a:t>
            </a:r>
            <a:r>
              <a:rPr lang="ru-RU" dirty="0">
                <a:latin typeface="Comic Sans MS" pitchFamily="66" charset="0"/>
              </a:rPr>
              <a:t>квантования энергии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42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3" grpId="0" animBg="1"/>
      <p:bldP spid="35" grpId="0" animBg="1"/>
      <p:bldP spid="38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11</a:t>
            </a:fld>
            <a:r>
              <a:rPr lang="en-US" dirty="0" smtClean="0"/>
              <a:t>/24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531537" y="2131758"/>
            <a:ext cx="4136256" cy="508190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Замена переменной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= ix</a:t>
            </a:r>
            <a:r>
              <a:rPr lang="ru-RU" sz="14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при        </a:t>
            </a:r>
            <a:r>
              <a:rPr lang="ru-RU" sz="14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400" i="1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258374"/>
              </p:ext>
            </p:extLst>
          </p:nvPr>
        </p:nvGraphicFramePr>
        <p:xfrm>
          <a:off x="3516728" y="156950"/>
          <a:ext cx="28384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3" name="Equation" r:id="rId3" imgW="2844720" imgH="571320" progId="Equation.DSMT4">
                  <p:embed/>
                </p:oleObj>
              </mc:Choice>
              <mc:Fallback>
                <p:oleObj name="Equation" r:id="rId3" imgW="284472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728" y="156950"/>
                        <a:ext cx="2838450" cy="5715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Стрелка вниз 8"/>
          <p:cNvSpPr/>
          <p:nvPr/>
        </p:nvSpPr>
        <p:spPr>
          <a:xfrm>
            <a:off x="4967050" y="838931"/>
            <a:ext cx="390617" cy="42582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78124"/>
              </p:ext>
            </p:extLst>
          </p:nvPr>
        </p:nvGraphicFramePr>
        <p:xfrm>
          <a:off x="3603886" y="1370363"/>
          <a:ext cx="310356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4" name="Equation" r:id="rId5" imgW="2654280" imgH="495000" progId="Equation.DSMT4">
                  <p:embed/>
                </p:oleObj>
              </mc:Choice>
              <mc:Fallback>
                <p:oleObj name="Equation" r:id="rId5" imgW="265428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886" y="1370363"/>
                        <a:ext cx="3103562" cy="574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Стрелка вниз 10"/>
          <p:cNvSpPr/>
          <p:nvPr/>
        </p:nvSpPr>
        <p:spPr>
          <a:xfrm>
            <a:off x="4959652" y="2180938"/>
            <a:ext cx="390617" cy="42582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068471"/>
              </p:ext>
            </p:extLst>
          </p:nvPr>
        </p:nvGraphicFramePr>
        <p:xfrm>
          <a:off x="8278674" y="2282276"/>
          <a:ext cx="479425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5" name="Equation" r:id="rId7" imgW="482391" imgH="190417" progId="Equation.DSMT4">
                  <p:embed/>
                </p:oleObj>
              </mc:Choice>
              <mc:Fallback>
                <p:oleObj name="Equation" r:id="rId7" imgW="482391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8674" y="2282276"/>
                        <a:ext cx="479425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187338"/>
              </p:ext>
            </p:extLst>
          </p:nvPr>
        </p:nvGraphicFramePr>
        <p:xfrm>
          <a:off x="3287850" y="2681661"/>
          <a:ext cx="38417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6" name="Equation" r:id="rId9" imgW="3848040" imgH="495000" progId="Equation.DSMT4">
                  <p:embed/>
                </p:oleObj>
              </mc:Choice>
              <mc:Fallback>
                <p:oleObj name="Equation" r:id="rId9" imgW="384804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850" y="2681661"/>
                        <a:ext cx="38417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Стрелка вниз 13"/>
          <p:cNvSpPr/>
          <p:nvPr/>
        </p:nvSpPr>
        <p:spPr>
          <a:xfrm>
            <a:off x="4961127" y="3301004"/>
            <a:ext cx="390617" cy="42582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111343"/>
              </p:ext>
            </p:extLst>
          </p:nvPr>
        </p:nvGraphicFramePr>
        <p:xfrm>
          <a:off x="3214654" y="3895632"/>
          <a:ext cx="41116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7" name="Equation" r:id="rId11" imgW="4114800" imgH="571320" progId="Equation.DSMT4">
                  <p:embed/>
                </p:oleObj>
              </mc:Choice>
              <mc:Fallback>
                <p:oleObj name="Equation" r:id="rId11" imgW="411480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54" y="3895632"/>
                        <a:ext cx="4111625" cy="579438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5427340" y="3196924"/>
            <a:ext cx="4027376" cy="508190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ыражение через функцию Макдональда  </a:t>
            </a:r>
            <a:r>
              <a:rPr lang="ru-RU" sz="14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400" i="1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980361" y="4740666"/>
            <a:ext cx="390617" cy="42582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5490962" y="4645464"/>
            <a:ext cx="4027376" cy="508190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Приравнивание к нулю при </a:t>
            </a:r>
            <a:r>
              <a:rPr lang="en-US" sz="1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0</a:t>
            </a:r>
            <a:r>
              <a:rPr lang="ru-RU" sz="1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ru-RU" sz="1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941521"/>
              </p:ext>
            </p:extLst>
          </p:nvPr>
        </p:nvGraphicFramePr>
        <p:xfrm>
          <a:off x="4363251" y="5335934"/>
          <a:ext cx="14319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8" name="Equation" r:id="rId13" imgW="1435100" imgH="571500" progId="Equation.DSMT4">
                  <p:embed/>
                </p:oleObj>
              </mc:Choice>
              <mc:Fallback>
                <p:oleObj name="Equation" r:id="rId13" imgW="1435100" imgH="571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3251" y="5335934"/>
                        <a:ext cx="1431925" cy="5715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Стрелка влево 19"/>
          <p:cNvSpPr/>
          <p:nvPr/>
        </p:nvSpPr>
        <p:spPr>
          <a:xfrm>
            <a:off x="6516208" y="5277636"/>
            <a:ext cx="4837592" cy="678124"/>
          </a:xfrm>
          <a:prstGeom prst="leftArrow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Условие </a:t>
            </a:r>
            <a:r>
              <a:rPr lang="ru-RU" dirty="0">
                <a:latin typeface="Comic Sans MS" pitchFamily="66" charset="0"/>
              </a:rPr>
              <a:t>квантования </a:t>
            </a:r>
            <a:r>
              <a:rPr lang="ru-RU" dirty="0" smtClean="0">
                <a:latin typeface="Comic Sans MS" pitchFamily="66" charset="0"/>
              </a:rPr>
              <a:t>энергии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лево 20"/>
          <p:cNvSpPr/>
          <p:nvPr/>
        </p:nvSpPr>
        <p:spPr>
          <a:xfrm>
            <a:off x="7758494" y="3804436"/>
            <a:ext cx="2835612" cy="678124"/>
          </a:xfrm>
          <a:prstGeom prst="leftArrow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Волновая функция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11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4" grpId="0" animBg="1"/>
      <p:bldP spid="16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12</a:t>
            </a:fld>
            <a:r>
              <a:rPr lang="en-US" dirty="0" smtClean="0"/>
              <a:t>/24</a:t>
            </a: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26976" y="274198"/>
            <a:ext cx="10515600" cy="4708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u="sng" dirty="0" smtClean="0">
                <a:latin typeface="Comic Sans MS" panose="030F0702030302020204" pitchFamily="66" charset="0"/>
              </a:rPr>
              <a:t>Анализ полученных результатов</a:t>
            </a:r>
            <a:r>
              <a:rPr lang="ru-RU" sz="2000" dirty="0">
                <a:latin typeface="Comic Sans MS" panose="030F0702030302020204" pitchFamily="66" charset="0"/>
              </a:rPr>
              <a:t/>
            </a:r>
            <a:br>
              <a:rPr lang="ru-RU" sz="2000" dirty="0">
                <a:latin typeface="Comic Sans MS" panose="030F0702030302020204" pitchFamily="66" charset="0"/>
              </a:rPr>
            </a:br>
            <a:endParaRPr lang="ru-RU" sz="2000" dirty="0">
              <a:latin typeface="Comic Sans MS" panose="030F0702030302020204" pitchFamily="66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09474" y="551580"/>
            <a:ext cx="11223908" cy="1012054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ru-RU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рассмотренного метода к уравнению </a:t>
            </a:r>
            <a:r>
              <a:rPr lang="ru-RU" sz="1800" dirty="0" err="1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Шрёдингера</a:t>
            </a:r>
            <a:r>
              <a:rPr lang="ru-RU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 интегральной форме с </a:t>
            </a:r>
            <a:r>
              <a:rPr lang="ru-RU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линейным потенциалом в координатном представлении приводит к известному точному решению </a:t>
            </a:r>
            <a:r>
              <a:rPr lang="ru-RU" sz="18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200" i="1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705544"/>
              </p:ext>
            </p:extLst>
          </p:nvPr>
        </p:nvGraphicFramePr>
        <p:xfrm>
          <a:off x="2297260" y="1475515"/>
          <a:ext cx="382587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94" name="Equation" r:id="rId3" imgW="2997000" imgH="342720" progId="Equation.DSMT4">
                  <p:embed/>
                </p:oleObj>
              </mc:Choice>
              <mc:Fallback>
                <p:oleObj name="Equation" r:id="rId3" imgW="2997000" imgH="3427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7260" y="1475515"/>
                        <a:ext cx="3825875" cy="436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906038"/>
              </p:ext>
            </p:extLst>
          </p:nvPr>
        </p:nvGraphicFramePr>
        <p:xfrm>
          <a:off x="4655133" y="2120978"/>
          <a:ext cx="1443808" cy="576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95" name="Equation" r:id="rId5" imgW="1231366" imgH="495085" progId="Equation.DSMT4">
                  <p:embed/>
                </p:oleObj>
              </mc:Choice>
              <mc:Fallback>
                <p:oleObj name="Equation" r:id="rId5" imgW="1231366" imgH="49508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5133" y="2120978"/>
                        <a:ext cx="1443808" cy="5760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714094" y="2689809"/>
            <a:ext cx="10733102" cy="637850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1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Для нахождения нерелятивистского предела в </a:t>
            </a:r>
            <a:r>
              <a:rPr lang="ru-RU" sz="1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интегральной </a:t>
            </a:r>
            <a:r>
              <a:rPr lang="ru-RU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формуле </a:t>
            </a:r>
            <a:r>
              <a:rPr lang="ru-RU" sz="18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200" i="1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332871"/>
              </p:ext>
            </p:extLst>
          </p:nvPr>
        </p:nvGraphicFramePr>
        <p:xfrm>
          <a:off x="3698022" y="3245005"/>
          <a:ext cx="4642416" cy="598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96" name="Equation" r:id="rId7" imgW="3848040" imgH="495000" progId="Equation.DSMT4">
                  <p:embed/>
                </p:oleObj>
              </mc:Choice>
              <mc:Fallback>
                <p:oleObj name="Equation" r:id="rId7" imgW="384804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022" y="3245005"/>
                        <a:ext cx="4642416" cy="5985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Заголовок 1"/>
          <p:cNvSpPr txBox="1">
            <a:spLocks/>
          </p:cNvSpPr>
          <p:nvPr/>
        </p:nvSpPr>
        <p:spPr>
          <a:xfrm>
            <a:off x="995801" y="3812028"/>
            <a:ext cx="10733102" cy="704574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выполнить замену переменной </a:t>
            </a:r>
            <a:r>
              <a:rPr lang="en-US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= y/m</a:t>
            </a:r>
            <a:r>
              <a:rPr lang="en-US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и использовать нерелятивистские приближения  </a:t>
            </a:r>
            <a:r>
              <a:rPr lang="ru-RU" sz="18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200" i="1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484897"/>
              </p:ext>
            </p:extLst>
          </p:nvPr>
        </p:nvGraphicFramePr>
        <p:xfrm>
          <a:off x="4073244" y="4562793"/>
          <a:ext cx="1377456" cy="304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97" name="Equation" r:id="rId9" imgW="1104900" imgH="241300" progId="Equation.DSMT4">
                  <p:embed/>
                </p:oleObj>
              </mc:Choice>
              <mc:Fallback>
                <p:oleObj name="Equation" r:id="rId9" imgW="1104900" imgH="2413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3244" y="4562793"/>
                        <a:ext cx="1377456" cy="3047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6114490" y="5430996"/>
            <a:ext cx="1228526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176219"/>
              </p:ext>
            </p:extLst>
          </p:nvPr>
        </p:nvGraphicFramePr>
        <p:xfrm>
          <a:off x="6197617" y="4387296"/>
          <a:ext cx="1779988" cy="609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98" name="Equation" r:id="rId11" imgW="1612900" imgH="546100" progId="Equation.DSMT4">
                  <p:embed/>
                </p:oleObj>
              </mc:Choice>
              <mc:Fallback>
                <p:oleObj name="Equation" r:id="rId11" imgW="1612900" imgH="5461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617" y="4387296"/>
                        <a:ext cx="1779988" cy="6095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Заголовок 1"/>
          <p:cNvSpPr txBox="1">
            <a:spLocks/>
          </p:cNvSpPr>
          <p:nvPr/>
        </p:nvSpPr>
        <p:spPr>
          <a:xfrm>
            <a:off x="701741" y="5000501"/>
            <a:ext cx="10733102" cy="467441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При малых значениях </a:t>
            </a:r>
            <a:r>
              <a:rPr lang="el-G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полученное условие квантование принимает вид  </a:t>
            </a:r>
            <a:r>
              <a:rPr lang="ru-RU" sz="1800" i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200" i="1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15297"/>
              </p:ext>
            </p:extLst>
          </p:nvPr>
        </p:nvGraphicFramePr>
        <p:xfrm>
          <a:off x="3934397" y="5435611"/>
          <a:ext cx="4878388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99" name="Equation" r:id="rId13" imgW="4012920" imgH="583920" progId="Equation.DSMT4">
                  <p:embed/>
                </p:oleObj>
              </mc:Choice>
              <mc:Fallback>
                <p:oleObj name="Equation" r:id="rId13" imgW="401292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4397" y="5435611"/>
                        <a:ext cx="4878388" cy="69691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Стрелка влево 7"/>
          <p:cNvSpPr/>
          <p:nvPr/>
        </p:nvSpPr>
        <p:spPr>
          <a:xfrm>
            <a:off x="6440684" y="1447807"/>
            <a:ext cx="4412043" cy="617755"/>
          </a:xfrm>
          <a:prstGeom prst="leftArrow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Волновая функция</a:t>
            </a:r>
            <a:endParaRPr lang="ru-RU" dirty="0"/>
          </a:p>
        </p:txBody>
      </p:sp>
      <p:sp>
        <p:nvSpPr>
          <p:cNvPr id="20" name="Стрелка влево 19"/>
          <p:cNvSpPr/>
          <p:nvPr/>
        </p:nvSpPr>
        <p:spPr>
          <a:xfrm>
            <a:off x="6436067" y="2098967"/>
            <a:ext cx="4412043" cy="617755"/>
          </a:xfrm>
          <a:prstGeom prst="leftArrow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Условие квантования энергии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5000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 animBg="1"/>
      <p:bldP spid="24" grpId="0" animBg="1"/>
      <p:bldP spid="8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13</a:t>
            </a:fld>
            <a:r>
              <a:rPr lang="en-US" dirty="0"/>
              <a:t>/</a:t>
            </a:r>
            <a:r>
              <a:rPr lang="ru-RU" dirty="0" smtClean="0"/>
              <a:t>24</a:t>
            </a:r>
            <a:endParaRPr lang="ru-RU" dirty="0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660908"/>
              </p:ext>
            </p:extLst>
          </p:nvPr>
        </p:nvGraphicFramePr>
        <p:xfrm>
          <a:off x="3195962" y="-354737"/>
          <a:ext cx="7679183" cy="6640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9" name="Документ" r:id="rId3" imgW="6149895" imgH="6324719" progId="Word.Document.12">
                  <p:embed/>
                </p:oleObj>
              </mc:Choice>
              <mc:Fallback>
                <p:oleObj name="Документ" r:id="rId3" imgW="6149895" imgH="632471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5962" y="-354737"/>
                        <a:ext cx="7679183" cy="66401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729449" y="24750"/>
            <a:ext cx="10733102" cy="1262512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1400" dirty="0" smtClean="0">
                <a:latin typeface="Comic Sans MS" panose="030F0702030302020204" pitchFamily="66" charset="0"/>
              </a:rPr>
              <a:t> </a:t>
            </a:r>
            <a:r>
              <a:rPr lang="ru-RU" sz="1400" dirty="0" err="1">
                <a:latin typeface="Comic Sans MS" panose="030F0702030302020204" pitchFamily="66" charset="0"/>
              </a:rPr>
              <a:t>обезразмеренные</a:t>
            </a:r>
            <a:r>
              <a:rPr lang="ru-RU" sz="1400" dirty="0">
                <a:latin typeface="Comic Sans MS" panose="030F0702030302020204" pitchFamily="66" charset="0"/>
              </a:rPr>
              <a:t> значения </a:t>
            </a:r>
            <a:r>
              <a:rPr lang="ru-RU" sz="1400" dirty="0" smtClean="0">
                <a:latin typeface="Comic Sans MS" panose="030F0702030302020204" pitchFamily="66" charset="0"/>
              </a:rPr>
              <a:t>энергии</a:t>
            </a:r>
            <a:r>
              <a:rPr lang="en-US" sz="1400" dirty="0" smtClean="0">
                <a:latin typeface="Comic Sans MS" panose="030F0702030302020204" pitchFamily="66" charset="0"/>
              </a:rPr>
              <a:t>:</a:t>
            </a:r>
            <a:r>
              <a:rPr lang="ru-RU" sz="1400" dirty="0" smtClean="0">
                <a:latin typeface="Comic Sans MS" panose="030F0702030302020204" pitchFamily="66" charset="0"/>
              </a:rPr>
              <a:t>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1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sz="1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=2E</a:t>
            </a:r>
            <a:r>
              <a:rPr lang="en-US" sz="1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/m</a:t>
            </a:r>
            <a:r>
              <a:rPr lang="en-US" sz="14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 -</a:t>
            </a:r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численные решения интегрального уравнения</a:t>
            </a:r>
            <a:r>
              <a:rPr lang="en-US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;</a:t>
            </a:r>
            <a:endParaRPr lang="ru-RU" sz="14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1400" dirty="0" smtClean="0">
                <a:latin typeface="Comic Sans MS" panose="030F0702030302020204" pitchFamily="66" charset="0"/>
              </a:rPr>
              <a:t>                                                                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1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</a:t>
            </a:r>
            <a:r>
              <a:rPr lang="en-US" sz="1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en-US" sz="1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– численные решения трансцендентного уравнения</a:t>
            </a:r>
            <a:r>
              <a:rPr lang="en-US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;</a:t>
            </a:r>
            <a:endParaRPr lang="ru-RU" sz="14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                                                               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1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en-US" sz="1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</a:t>
            </a:r>
            <a:r>
              <a:rPr lang="ru-RU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численные решения асимптотического уравнения.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67667" y="1928387"/>
            <a:ext cx="2041864" cy="109889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В</a:t>
            </a:r>
            <a:r>
              <a:rPr lang="ru-RU" sz="1400" dirty="0">
                <a:latin typeface="Comic Sans MS" panose="030F0702030302020204" pitchFamily="66" charset="0"/>
              </a:rPr>
              <a:t>еличины энергии найдены с максимальной погрешностью</a:t>
            </a:r>
            <a:r>
              <a:rPr lang="ru-RU" sz="14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ru-RU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endParaRPr lang="ru-RU" sz="1400" i="1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91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1016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10168"/>
            <a:ext cx="2743200" cy="365125"/>
          </a:xfrm>
        </p:spPr>
        <p:txBody>
          <a:bodyPr/>
          <a:lstStyle/>
          <a:p>
            <a:fld id="{109CC723-0188-4802-AF46-BB834760A435}" type="slidenum">
              <a:rPr lang="ru-RU" smtClean="0"/>
              <a:t>14</a:t>
            </a:fld>
            <a:r>
              <a:rPr lang="en-US" dirty="0" smtClean="0"/>
              <a:t>/24</a:t>
            </a: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8200" y="160938"/>
            <a:ext cx="10515600" cy="1152957"/>
          </a:xfrm>
          <a:ln w="28575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sz="2700" dirty="0" smtClean="0">
                <a:latin typeface="Comic Sans MS" pitchFamily="66" charset="0"/>
              </a:rPr>
              <a:t>2) Решение одномерного </a:t>
            </a:r>
            <a:r>
              <a:rPr lang="ru-RU" sz="2700" dirty="0">
                <a:latin typeface="Comic Sans MS" pitchFamily="66" charset="0"/>
              </a:rPr>
              <a:t>уравнения </a:t>
            </a:r>
            <a:r>
              <a:rPr lang="ru-RU" sz="2700" dirty="0" smtClean="0">
                <a:latin typeface="Comic Sans MS" pitchFamily="66" charset="0"/>
              </a:rPr>
              <a:t>Логунова-</a:t>
            </a:r>
            <a:r>
              <a:rPr lang="ru-RU" sz="2700" dirty="0" err="1" smtClean="0">
                <a:latin typeface="Comic Sans MS" pitchFamily="66" charset="0"/>
              </a:rPr>
              <a:t>Тавхелидзе</a:t>
            </a:r>
            <a:r>
              <a:rPr lang="ru-RU" sz="2700" dirty="0" smtClean="0">
                <a:latin typeface="Comic Sans MS" pitchFamily="66" charset="0"/>
              </a:rPr>
              <a:t> </a:t>
            </a:r>
            <a:r>
              <a:rPr lang="ru-RU" sz="2700" dirty="0">
                <a:latin typeface="Comic Sans MS" pitchFamily="66" charset="0"/>
              </a:rPr>
              <a:t>с </a:t>
            </a:r>
            <a:r>
              <a:rPr lang="ru-RU" sz="2700" dirty="0" smtClean="0">
                <a:latin typeface="Comic Sans MS" pitchFamily="66" charset="0"/>
              </a:rPr>
              <a:t>потенциалом гармонического осциллятора </a:t>
            </a:r>
            <a:r>
              <a:rPr lang="ru-RU" sz="2700" dirty="0">
                <a:latin typeface="Comic Sans MS" pitchFamily="66" charset="0"/>
              </a:rPr>
              <a:t>в </a:t>
            </a:r>
            <a:r>
              <a:rPr lang="ru-RU" sz="2700" dirty="0" smtClean="0">
                <a:latin typeface="Comic Sans MS" pitchFamily="66" charset="0"/>
              </a:rPr>
              <a:t>РКП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77818" y="1504308"/>
            <a:ext cx="4676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28600"/>
            <a:r>
              <a:rPr lang="ru-RU" u="sng" dirty="0" err="1">
                <a:latin typeface="Comic Sans MS" pitchFamily="66" charset="0"/>
              </a:rPr>
              <a:t>Квазипотенциальное</a:t>
            </a:r>
            <a:r>
              <a:rPr lang="ru-RU" u="sng" dirty="0">
                <a:latin typeface="Comic Sans MS" pitchFamily="66" charset="0"/>
              </a:rPr>
              <a:t> уравнение в </a:t>
            </a:r>
            <a:r>
              <a:rPr lang="ru-RU" u="sng" dirty="0" smtClean="0">
                <a:latin typeface="Comic Sans MS" pitchFamily="66" charset="0"/>
              </a:rPr>
              <a:t>ИП</a:t>
            </a:r>
            <a:endParaRPr lang="ru-RU" u="sng" dirty="0">
              <a:latin typeface="Comic Sans MS" pitchFamily="66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163811"/>
              </p:ext>
            </p:extLst>
          </p:nvPr>
        </p:nvGraphicFramePr>
        <p:xfrm>
          <a:off x="3060299" y="3876250"/>
          <a:ext cx="5103813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08" name="Equation" r:id="rId3" imgW="4127400" imgH="495000" progId="Equation.DSMT4">
                  <p:embed/>
                </p:oleObj>
              </mc:Choice>
              <mc:Fallback>
                <p:oleObj name="Equation" r:id="rId3" imgW="412740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299" y="3876250"/>
                        <a:ext cx="5103813" cy="611187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082114"/>
              </p:ext>
            </p:extLst>
          </p:nvPr>
        </p:nvGraphicFramePr>
        <p:xfrm>
          <a:off x="2601527" y="1961641"/>
          <a:ext cx="638175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09" name="Equation" r:id="rId5" imgW="4267080" imgH="457200" progId="Equation.DSMT4">
                  <p:embed/>
                </p:oleObj>
              </mc:Choice>
              <mc:Fallback>
                <p:oleObj name="Equation" r:id="rId5" imgW="4267080" imgH="4572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527" y="1961641"/>
                        <a:ext cx="6381750" cy="684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10541"/>
              </p:ext>
            </p:extLst>
          </p:nvPr>
        </p:nvGraphicFramePr>
        <p:xfrm>
          <a:off x="3778173" y="2717704"/>
          <a:ext cx="264477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10" name="Equation" r:id="rId7" imgW="2260440" imgH="533160" progId="Equation.DSMT4">
                  <p:embed/>
                </p:oleObj>
              </mc:Choice>
              <mc:Fallback>
                <p:oleObj name="Equation" r:id="rId7" imgW="226044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173" y="2717704"/>
                        <a:ext cx="2644775" cy="627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995209" y="3405613"/>
            <a:ext cx="4700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28600"/>
            <a:r>
              <a:rPr lang="ru-RU" u="sng" dirty="0" err="1">
                <a:latin typeface="Comic Sans MS" pitchFamily="66" charset="0"/>
              </a:rPr>
              <a:t>Квазипотенциальное</a:t>
            </a:r>
            <a:r>
              <a:rPr lang="ru-RU" u="sng" dirty="0">
                <a:latin typeface="Comic Sans MS" pitchFamily="66" charset="0"/>
              </a:rPr>
              <a:t> уравнение </a:t>
            </a:r>
            <a:r>
              <a:rPr lang="ru-RU" u="sng" dirty="0" smtClean="0">
                <a:latin typeface="Comic Sans MS" pitchFamily="66" charset="0"/>
              </a:rPr>
              <a:t>в РКП</a:t>
            </a:r>
            <a:endParaRPr lang="ru-RU" u="sng" dirty="0">
              <a:latin typeface="Comic Sans MS" pitchFamily="66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472228" y="2707462"/>
            <a:ext cx="3319855" cy="557855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 smtClean="0">
                <a:latin typeface="Comic Sans MS" panose="030F0702030302020204" pitchFamily="66" charset="0"/>
              </a:rPr>
              <a:t>- функция Грина в </a:t>
            </a:r>
            <a:r>
              <a:rPr lang="ru-RU" sz="1800" dirty="0">
                <a:latin typeface="Comic Sans MS" panose="030F0702030302020204" pitchFamily="66" charset="0"/>
              </a:rPr>
              <a:t>И</a:t>
            </a:r>
            <a:r>
              <a:rPr lang="ru-RU" sz="1800" dirty="0" smtClean="0">
                <a:latin typeface="Comic Sans MS" panose="030F0702030302020204" pitchFamily="66" charset="0"/>
              </a:rPr>
              <a:t>П </a:t>
            </a:r>
            <a:endParaRPr lang="ru-RU" sz="1800" dirty="0">
              <a:latin typeface="Comic Sans MS" panose="030F0702030302020204" pitchFamily="66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027068"/>
              </p:ext>
            </p:extLst>
          </p:nvPr>
        </p:nvGraphicFramePr>
        <p:xfrm>
          <a:off x="3068544" y="4647538"/>
          <a:ext cx="3951287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11" name="Equation" r:id="rId9" imgW="3327120" imgH="558720" progId="Equation.DSMT4">
                  <p:embed/>
                </p:oleObj>
              </mc:Choice>
              <mc:Fallback>
                <p:oleObj name="Equation" r:id="rId9" imgW="332712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8544" y="4647538"/>
                        <a:ext cx="3951287" cy="652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6899837" y="4706420"/>
            <a:ext cx="3319855" cy="557855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 smtClean="0">
                <a:latin typeface="Comic Sans MS" panose="030F0702030302020204" pitchFamily="66" charset="0"/>
              </a:rPr>
              <a:t>- функция Грина в РКП </a:t>
            </a:r>
            <a:endParaRPr lang="ru-RU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63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15</a:t>
            </a:fld>
            <a:r>
              <a:rPr lang="en-US" dirty="0" smtClean="0"/>
              <a:t>/24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6028" y="417024"/>
            <a:ext cx="4323424" cy="557855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u="sng" dirty="0" smtClean="0">
                <a:latin typeface="Comic Sans MS" panose="030F0702030302020204" pitchFamily="66" charset="0"/>
              </a:rPr>
              <a:t>Интегральные преобразования</a:t>
            </a:r>
            <a:r>
              <a:rPr lang="en-US" sz="1800" dirty="0" smtClean="0">
                <a:latin typeface="Comic Sans MS" panose="030F0702030302020204" pitchFamily="66" charset="0"/>
              </a:rPr>
              <a:t>:</a:t>
            </a:r>
            <a:r>
              <a:rPr lang="ru-RU" sz="1800" dirty="0" smtClean="0">
                <a:latin typeface="Comic Sans MS" panose="030F0702030302020204" pitchFamily="66" charset="0"/>
              </a:rPr>
              <a:t> </a:t>
            </a:r>
            <a:endParaRPr lang="ru-RU" sz="1800" dirty="0">
              <a:latin typeface="Comic Sans MS" panose="030F0702030302020204" pitchFamily="66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159530"/>
              </p:ext>
            </p:extLst>
          </p:nvPr>
        </p:nvGraphicFramePr>
        <p:xfrm>
          <a:off x="3036170" y="1038690"/>
          <a:ext cx="3675497" cy="665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4" name="Equation" r:id="rId3" imgW="3035300" imgH="546100" progId="Equation.DSMT4">
                  <p:embed/>
                </p:oleObj>
              </mc:Choice>
              <mc:Fallback>
                <p:oleObj name="Equation" r:id="rId3" imgW="3035300" imgH="5461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6170" y="1038690"/>
                        <a:ext cx="3675497" cy="6658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045943"/>
              </p:ext>
            </p:extLst>
          </p:nvPr>
        </p:nvGraphicFramePr>
        <p:xfrm>
          <a:off x="3009539" y="1811051"/>
          <a:ext cx="4499096" cy="665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5" name="Equation" r:id="rId5" imgW="3708400" imgH="546100" progId="Equation.DSMT4">
                  <p:embed/>
                </p:oleObj>
              </mc:Choice>
              <mc:Fallback>
                <p:oleObj name="Equation" r:id="rId5" imgW="3708400" imgH="546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539" y="1811051"/>
                        <a:ext cx="4499096" cy="6658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620039"/>
              </p:ext>
            </p:extLst>
          </p:nvPr>
        </p:nvGraphicFramePr>
        <p:xfrm>
          <a:off x="3045049" y="2734328"/>
          <a:ext cx="3609733" cy="639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6" name="Equation" r:id="rId7" imgW="3098800" imgH="546100" progId="Equation.DSMT4">
                  <p:embed/>
                </p:oleObj>
              </mc:Choice>
              <mc:Fallback>
                <p:oleObj name="Equation" r:id="rId7" imgW="3098800" imgH="546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5049" y="2734328"/>
                        <a:ext cx="3609733" cy="6391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Стрелка влево 13"/>
          <p:cNvSpPr/>
          <p:nvPr/>
        </p:nvSpPr>
        <p:spPr>
          <a:xfrm>
            <a:off x="7679184" y="1020933"/>
            <a:ext cx="3089429" cy="683587"/>
          </a:xfrm>
          <a:prstGeom prst="leftArrow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Comic Sans MS" panose="030F0702030302020204" pitchFamily="66" charset="0"/>
              </a:rPr>
              <a:t>для волновой функции</a:t>
            </a:r>
            <a:endParaRPr lang="ru-RU" sz="1600" dirty="0">
              <a:latin typeface="Comic Sans MS" panose="030F0702030302020204" pitchFamily="66" charset="0"/>
            </a:endParaRPr>
          </a:p>
        </p:txBody>
      </p:sp>
      <p:sp>
        <p:nvSpPr>
          <p:cNvPr id="15" name="Стрелка влево 14"/>
          <p:cNvSpPr/>
          <p:nvPr/>
        </p:nvSpPr>
        <p:spPr>
          <a:xfrm>
            <a:off x="7689539" y="1848042"/>
            <a:ext cx="3089429" cy="683587"/>
          </a:xfrm>
          <a:prstGeom prst="leftArrow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Comic Sans MS" panose="030F0702030302020204" pitchFamily="66" charset="0"/>
              </a:rPr>
              <a:t>для функции Грина</a:t>
            </a:r>
            <a:endParaRPr lang="ru-RU" sz="1600" dirty="0">
              <a:latin typeface="Comic Sans MS" panose="030F0702030302020204" pitchFamily="66" charset="0"/>
            </a:endParaRPr>
          </a:p>
        </p:txBody>
      </p:sp>
      <p:sp>
        <p:nvSpPr>
          <p:cNvPr id="16" name="Стрелка влево 15"/>
          <p:cNvSpPr/>
          <p:nvPr/>
        </p:nvSpPr>
        <p:spPr>
          <a:xfrm>
            <a:off x="7699894" y="2701779"/>
            <a:ext cx="3089429" cy="683587"/>
          </a:xfrm>
          <a:prstGeom prst="leftArrow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Comic Sans MS" panose="030F0702030302020204" pitchFamily="66" charset="0"/>
              </a:rPr>
              <a:t>для потенциала</a:t>
            </a:r>
            <a:endParaRPr lang="ru-RU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5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18410" y="4367813"/>
            <a:ext cx="4270159" cy="1260629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16</a:t>
            </a:fld>
            <a:r>
              <a:rPr lang="en-US" dirty="0" smtClean="0"/>
              <a:t>/24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80770" y="110656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28600"/>
            <a:r>
              <a:rPr lang="ru-RU" dirty="0" smtClean="0">
                <a:latin typeface="Comic Sans MS" pitchFamily="66" charset="0"/>
              </a:rPr>
              <a:t>Потенциал </a:t>
            </a:r>
            <a:r>
              <a:rPr lang="ru-RU" dirty="0">
                <a:latin typeface="Comic Sans MS" pitchFamily="66" charset="0"/>
              </a:rPr>
              <a:t>в </a:t>
            </a:r>
            <a:r>
              <a:rPr lang="ru-RU" dirty="0" smtClean="0">
                <a:latin typeface="Comic Sans MS" pitchFamily="66" charset="0"/>
              </a:rPr>
              <a:t>РКП</a:t>
            </a:r>
            <a:endParaRPr lang="ru-RU" dirty="0">
              <a:latin typeface="Comic Sans MS" pitchFamily="66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853425"/>
              </p:ext>
            </p:extLst>
          </p:nvPr>
        </p:nvGraphicFramePr>
        <p:xfrm>
          <a:off x="4598648" y="133159"/>
          <a:ext cx="1085789" cy="301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48" name="Equation" r:id="rId3" imgW="825500" imgH="228600" progId="Equation.DSMT4">
                  <p:embed/>
                </p:oleObj>
              </mc:Choice>
              <mc:Fallback>
                <p:oleObj name="Equation" r:id="rId3" imgW="8255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8648" y="133159"/>
                        <a:ext cx="1085789" cy="3018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633750"/>
              </p:ext>
            </p:extLst>
          </p:nvPr>
        </p:nvGraphicFramePr>
        <p:xfrm>
          <a:off x="4481901" y="2006997"/>
          <a:ext cx="3005671" cy="665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49" name="Equation" r:id="rId5" imgW="2323800" imgH="469800" progId="Equation.DSMT4">
                  <p:embed/>
                </p:oleObj>
              </mc:Choice>
              <mc:Fallback>
                <p:oleObj name="Equation" r:id="rId5" imgW="2323800" imgH="469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1901" y="2006997"/>
                        <a:ext cx="3005671" cy="6651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187345" y="2162736"/>
            <a:ext cx="2323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28600"/>
            <a:r>
              <a:rPr lang="ru-RU" dirty="0" smtClean="0">
                <a:latin typeface="Comic Sans MS" pitchFamily="66" charset="0"/>
              </a:rPr>
              <a:t>Потенциал </a:t>
            </a:r>
            <a:r>
              <a:rPr lang="ru-RU" dirty="0">
                <a:latin typeface="Comic Sans MS" pitchFamily="66" charset="0"/>
              </a:rPr>
              <a:t>в И</a:t>
            </a:r>
            <a:r>
              <a:rPr lang="ru-RU" dirty="0" smtClean="0">
                <a:latin typeface="Comic Sans MS" pitchFamily="66" charset="0"/>
              </a:rPr>
              <a:t>П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74251" y="3220657"/>
            <a:ext cx="3807453" cy="369332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indent="228600"/>
            <a:r>
              <a:rPr lang="ru-RU" dirty="0" smtClean="0">
                <a:latin typeface="Comic Sans MS" pitchFamily="66" charset="0"/>
              </a:rPr>
              <a:t>Интегральное уравнение </a:t>
            </a:r>
            <a:r>
              <a:rPr lang="ru-RU" dirty="0">
                <a:latin typeface="Comic Sans MS" pitchFamily="66" charset="0"/>
              </a:rPr>
              <a:t>в И</a:t>
            </a:r>
            <a:r>
              <a:rPr lang="ru-RU" dirty="0" smtClean="0">
                <a:latin typeface="Comic Sans MS" pitchFamily="66" charset="0"/>
              </a:rPr>
              <a:t>П</a:t>
            </a:r>
            <a:endParaRPr lang="ru-RU" dirty="0">
              <a:latin typeface="Comic Sans MS" pitchFamily="66" charset="0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225107"/>
              </p:ext>
            </p:extLst>
          </p:nvPr>
        </p:nvGraphicFramePr>
        <p:xfrm>
          <a:off x="3296439" y="4446927"/>
          <a:ext cx="36449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50" name="Equation" r:id="rId7" imgW="3035160" imgH="469800" progId="Equation.DSMT4">
                  <p:embed/>
                </p:oleObj>
              </mc:Choice>
              <mc:Fallback>
                <p:oleObj name="Equation" r:id="rId7" imgW="3035160" imgH="4698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6439" y="4446927"/>
                        <a:ext cx="3644900" cy="568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744373"/>
              </p:ext>
            </p:extLst>
          </p:nvPr>
        </p:nvGraphicFramePr>
        <p:xfrm>
          <a:off x="4247351" y="5126854"/>
          <a:ext cx="15049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51" name="Equation" r:id="rId9" imgW="1231560" imgH="317160" progId="Equation.DSMT4">
                  <p:embed/>
                </p:oleObj>
              </mc:Choice>
              <mc:Fallback>
                <p:oleObj name="Equation" r:id="rId9" imgW="1231560" imgH="31716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7351" y="5126854"/>
                        <a:ext cx="1504950" cy="392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Стрелка вниз 20"/>
          <p:cNvSpPr/>
          <p:nvPr/>
        </p:nvSpPr>
        <p:spPr>
          <a:xfrm>
            <a:off x="4901955" y="560770"/>
            <a:ext cx="328474" cy="41864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149095" y="1082617"/>
            <a:ext cx="3805850" cy="369332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indent="228600"/>
            <a:r>
              <a:rPr lang="ru-RU" dirty="0" smtClean="0">
                <a:latin typeface="Comic Sans MS" pitchFamily="66" charset="0"/>
              </a:rPr>
              <a:t>Интегральное преобразование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4885678" y="1547674"/>
            <a:ext cx="328474" cy="41864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4896035" y="2658862"/>
            <a:ext cx="328474" cy="41864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897513" y="3796684"/>
            <a:ext cx="328474" cy="41864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лево 18"/>
          <p:cNvSpPr/>
          <p:nvPr/>
        </p:nvSpPr>
        <p:spPr>
          <a:xfrm>
            <a:off x="7424554" y="4590158"/>
            <a:ext cx="4409381" cy="741630"/>
          </a:xfrm>
          <a:prstGeom prst="leftArrow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228600" algn="ctr"/>
            <a:r>
              <a:rPr lang="ru-RU" dirty="0">
                <a:latin typeface="Comic Sans MS" pitchFamily="66" charset="0"/>
              </a:rPr>
              <a:t>Задача </a:t>
            </a:r>
            <a:r>
              <a:rPr lang="ru-RU" dirty="0" smtClean="0">
                <a:latin typeface="Comic Sans MS" pitchFamily="66" charset="0"/>
              </a:rPr>
              <a:t>Штурма-</a:t>
            </a:r>
            <a:r>
              <a:rPr lang="ru-RU" dirty="0" err="1" smtClean="0">
                <a:latin typeface="Comic Sans MS" pitchFamily="66" charset="0"/>
              </a:rPr>
              <a:t>Лиувилля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(ЗШЛ</a:t>
            </a:r>
            <a:r>
              <a:rPr lang="ru-RU" dirty="0">
                <a:latin typeface="Comic Sans MS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3550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3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778709" y="2099441"/>
            <a:ext cx="5042517" cy="1442746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17</a:t>
            </a:fld>
            <a:r>
              <a:rPr lang="en-US" dirty="0" smtClean="0"/>
              <a:t>/24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43921" y="569872"/>
            <a:ext cx="25946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Выполним замену переменной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в ЗШЛ</a:t>
            </a:r>
            <a:endParaRPr lang="ru-RU" dirty="0">
              <a:latin typeface="Comic Sans MS" pitchFamily="66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525794"/>
              </p:ext>
            </p:extLst>
          </p:nvPr>
        </p:nvGraphicFramePr>
        <p:xfrm>
          <a:off x="4180899" y="303213"/>
          <a:ext cx="1868920" cy="121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9" name="Equation" r:id="rId3" imgW="1333440" imgH="863280" progId="Equation.DSMT4">
                  <p:embed/>
                </p:oleObj>
              </mc:Choice>
              <mc:Fallback>
                <p:oleObj name="Equation" r:id="rId3" imgW="1333440" imgH="863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0899" y="303213"/>
                        <a:ext cx="1868920" cy="1218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798178"/>
              </p:ext>
            </p:extLst>
          </p:nvPr>
        </p:nvGraphicFramePr>
        <p:xfrm>
          <a:off x="3275013" y="2197099"/>
          <a:ext cx="4311607" cy="684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90" name="Equation" r:id="rId5" imgW="3225600" imgH="507960" progId="Equation.DSMT4">
                  <p:embed/>
                </p:oleObj>
              </mc:Choice>
              <mc:Fallback>
                <p:oleObj name="Equation" r:id="rId5" imgW="3225600" imgH="50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2197099"/>
                        <a:ext cx="4311607" cy="6846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Стрелка вниз 10"/>
          <p:cNvSpPr/>
          <p:nvPr/>
        </p:nvSpPr>
        <p:spPr>
          <a:xfrm>
            <a:off x="4844338" y="1611968"/>
            <a:ext cx="328474" cy="41864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4544290" y="313339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056685"/>
              </p:ext>
            </p:extLst>
          </p:nvPr>
        </p:nvGraphicFramePr>
        <p:xfrm>
          <a:off x="4632679" y="3071579"/>
          <a:ext cx="1190930" cy="340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91" name="Equation" r:id="rId7" imgW="876240" imgH="253800" progId="Equation.DSMT4">
                  <p:embed/>
                </p:oleObj>
              </mc:Choice>
              <mc:Fallback>
                <p:oleObj name="Equation" r:id="rId7" imgW="876240" imgH="253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679" y="3071579"/>
                        <a:ext cx="1190930" cy="3408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562468" y="3909363"/>
            <a:ext cx="3195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где введено обозначение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4561253" y="446853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046018"/>
              </p:ext>
            </p:extLst>
          </p:nvPr>
        </p:nvGraphicFramePr>
        <p:xfrm>
          <a:off x="4579724" y="3942062"/>
          <a:ext cx="1645584" cy="330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92" name="Equation" r:id="rId9" imgW="1485900" imgH="279400" progId="Equation.DSMT4">
                  <p:embed/>
                </p:oleObj>
              </mc:Choice>
              <mc:Fallback>
                <p:oleObj name="Equation" r:id="rId9" imgW="1485900" imgH="2794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724" y="3942062"/>
                        <a:ext cx="1645584" cy="3305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588655" y="4717539"/>
            <a:ext cx="38885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и выполнено </a:t>
            </a:r>
            <a:r>
              <a:rPr lang="ru-RU" dirty="0" err="1" smtClean="0">
                <a:latin typeface="Comic Sans MS" pitchFamily="66" charset="0"/>
              </a:rPr>
              <a:t>переобозначение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9" name="Rectangle 5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691846"/>
              </p:ext>
            </p:extLst>
          </p:nvPr>
        </p:nvGraphicFramePr>
        <p:xfrm>
          <a:off x="5304272" y="4586722"/>
          <a:ext cx="2342623" cy="648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93" name="Equation" r:id="rId11" imgW="1930320" imgH="533160" progId="Equation.DSMT4">
                  <p:embed/>
                </p:oleObj>
              </mc:Choice>
              <mc:Fallback>
                <p:oleObj name="Equation" r:id="rId11" imgW="1930320" imgH="53316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4272" y="4586722"/>
                        <a:ext cx="2342623" cy="6489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848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  <p:bldP spid="15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18</a:t>
            </a:fld>
            <a:r>
              <a:rPr lang="en-US" dirty="0" smtClean="0"/>
              <a:t>/24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8309" y="110510"/>
            <a:ext cx="54713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28600"/>
            <a:r>
              <a:rPr lang="ru-RU" u="sng" dirty="0" smtClean="0">
                <a:latin typeface="Comic Sans MS" pitchFamily="66" charset="0"/>
              </a:rPr>
              <a:t>Приближённое аналитическое решение ЗШЛ</a:t>
            </a:r>
            <a:endParaRPr lang="ru-RU" u="sng" dirty="0"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40240" y="525481"/>
            <a:ext cx="90761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Будем искать решение отдельно в каждой из двух областей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≤ 0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0.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2843" y="1001922"/>
            <a:ext cx="3837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Условия сшивания в точке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117909" y="27391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797581"/>
              </p:ext>
            </p:extLst>
          </p:nvPr>
        </p:nvGraphicFramePr>
        <p:xfrm>
          <a:off x="4751572" y="1072361"/>
          <a:ext cx="3966298" cy="272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1" name="Equation" r:id="rId3" imgW="2946240" imgH="203040" progId="Equation.DSMT4">
                  <p:embed/>
                </p:oleObj>
              </mc:Choice>
              <mc:Fallback>
                <p:oleObj name="Equation" r:id="rId3" imgW="294624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572" y="1072361"/>
                        <a:ext cx="3966298" cy="2722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828179" y="1500639"/>
            <a:ext cx="51876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Пренебрежём в уравнении правой частью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626167"/>
              </p:ext>
            </p:extLst>
          </p:nvPr>
        </p:nvGraphicFramePr>
        <p:xfrm>
          <a:off x="5676469" y="1387343"/>
          <a:ext cx="4311607" cy="684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2" name="Equation" r:id="rId5" imgW="3225600" imgH="507960" progId="Equation.DSMT4">
                  <p:embed/>
                </p:oleObj>
              </mc:Choice>
              <mc:Fallback>
                <p:oleObj name="Equation" r:id="rId5" imgW="32256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469" y="1387343"/>
                        <a:ext cx="4311607" cy="6846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Группа 18"/>
          <p:cNvGrpSpPr/>
          <p:nvPr/>
        </p:nvGrpSpPr>
        <p:grpSpPr>
          <a:xfrm>
            <a:off x="8019159" y="1427241"/>
            <a:ext cx="852055" cy="581891"/>
            <a:chOff x="8134928" y="4572000"/>
            <a:chExt cx="852055" cy="581891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8134928" y="4608946"/>
              <a:ext cx="852055" cy="52647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H="1">
              <a:off x="8153400" y="4572000"/>
              <a:ext cx="759692" cy="58189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Стрелка вниз 19"/>
          <p:cNvSpPr/>
          <p:nvPr/>
        </p:nvSpPr>
        <p:spPr>
          <a:xfrm>
            <a:off x="7687260" y="2101401"/>
            <a:ext cx="328474" cy="41864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739061"/>
              </p:ext>
            </p:extLst>
          </p:nvPr>
        </p:nvGraphicFramePr>
        <p:xfrm>
          <a:off x="5758090" y="2587434"/>
          <a:ext cx="240982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3" name="Equation" r:id="rId7" imgW="1803240" imgH="507960" progId="Equation.DSMT4">
                  <p:embed/>
                </p:oleObj>
              </mc:Choice>
              <mc:Fallback>
                <p:oleObj name="Equation" r:id="rId7" imgW="18032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8090" y="2587434"/>
                        <a:ext cx="2409825" cy="684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927312" y="2718354"/>
            <a:ext cx="51876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Модифицированное уравнение Бесселя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7697613" y="3292493"/>
            <a:ext cx="328474" cy="41864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73181" y="3829542"/>
            <a:ext cx="5711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Регулярное решение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– это функция Макдональда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463769"/>
              </p:ext>
            </p:extLst>
          </p:nvPr>
        </p:nvGraphicFramePr>
        <p:xfrm>
          <a:off x="7011479" y="3844748"/>
          <a:ext cx="1704672" cy="381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4" name="Equation" r:id="rId9" imgW="1091880" imgH="241200" progId="Equation.DSMT4">
                  <p:embed/>
                </p:oleObj>
              </mc:Choice>
              <mc:Fallback>
                <p:oleObj name="Equation" r:id="rId9" imgW="1091880" imgH="2412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1479" y="3844748"/>
                        <a:ext cx="1704672" cy="3810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109007"/>
              </p:ext>
            </p:extLst>
          </p:nvPr>
        </p:nvGraphicFramePr>
        <p:xfrm>
          <a:off x="6299488" y="4833572"/>
          <a:ext cx="3099081" cy="1256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5" name="Equation" r:id="rId11" imgW="2603160" imgH="1041120" progId="Equation.DSMT4">
                  <p:embed/>
                </p:oleObj>
              </mc:Choice>
              <mc:Fallback>
                <p:oleObj name="Equation" r:id="rId11" imgW="2603160" imgH="1041120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488" y="4833572"/>
                        <a:ext cx="3099081" cy="12566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Стрелка вниз 24"/>
          <p:cNvSpPr/>
          <p:nvPr/>
        </p:nvSpPr>
        <p:spPr>
          <a:xfrm>
            <a:off x="7699093" y="4323779"/>
            <a:ext cx="328474" cy="41864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>
            <a:off x="4891596" y="5273337"/>
            <a:ext cx="1115069" cy="310717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555533" y="4965560"/>
            <a:ext cx="17871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Comic Sans MS" pitchFamily="66" charset="0"/>
              </a:rPr>
              <a:t>Условия сшивания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435293"/>
              </p:ext>
            </p:extLst>
          </p:nvPr>
        </p:nvGraphicFramePr>
        <p:xfrm>
          <a:off x="1484347" y="4822328"/>
          <a:ext cx="2989261" cy="1276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6" name="Equation" r:id="rId13" imgW="2539800" imgH="990360" progId="Equation.DSMT4">
                  <p:embed/>
                </p:oleObj>
              </mc:Choice>
              <mc:Fallback>
                <p:oleObj name="Equation" r:id="rId13" imgW="2539800" imgH="990360" progId="Equation.DSMT4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47" y="4822328"/>
                        <a:ext cx="2989261" cy="12766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502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20" grpId="0" animBg="1"/>
      <p:bldP spid="24" grpId="0"/>
      <p:bldP spid="18" grpId="0" animBg="1"/>
      <p:bldP spid="21" grpId="0"/>
      <p:bldP spid="25" grpId="0" animBg="1"/>
      <p:bldP spid="16" grpId="0" animBg="1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19</a:t>
            </a:fld>
            <a:r>
              <a:rPr lang="en-US" dirty="0" smtClean="0"/>
              <a:t>/24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946892" y="251944"/>
            <a:ext cx="4735478" cy="6430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8600" algn="ctr"/>
            <a:r>
              <a:rPr lang="ru-RU" sz="1800" dirty="0" smtClean="0">
                <a:latin typeface="Comic Sans MS" pitchFamily="66" charset="0"/>
              </a:rPr>
              <a:t>Условия квантования энергии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886421"/>
              </p:ext>
            </p:extLst>
          </p:nvPr>
        </p:nvGraphicFramePr>
        <p:xfrm>
          <a:off x="4660022" y="863025"/>
          <a:ext cx="3635375" cy="711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60" name="Equation" r:id="rId3" imgW="2641320" imgH="520560" progId="Equation.DSMT4">
                  <p:embed/>
                </p:oleObj>
              </mc:Choice>
              <mc:Fallback>
                <p:oleObj name="Equation" r:id="rId3" imgW="2641320" imgH="5205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022" y="863025"/>
                        <a:ext cx="3635375" cy="711791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317395" y="1885215"/>
            <a:ext cx="10513360" cy="6430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8600" algn="ctr"/>
            <a:r>
              <a:rPr lang="ru-RU" sz="1800" dirty="0" smtClean="0">
                <a:latin typeface="Comic Sans MS" pitchFamily="66" charset="0"/>
              </a:rPr>
              <a:t>Корни первого уравнения</a:t>
            </a:r>
            <a:r>
              <a:rPr lang="en-US" sz="1800" dirty="0" smtClean="0">
                <a:latin typeface="Comic Sans MS" pitchFamily="66" charset="0"/>
              </a:rPr>
              <a:t> –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, </a:t>
            </a:r>
            <a:r>
              <a:rPr lang="ru-RU" sz="1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корни второго уравнения </a:t>
            </a:r>
            <a:r>
              <a:rPr lang="en-US" sz="1800" dirty="0">
                <a:latin typeface="Comic Sans MS" pitchFamily="66" charset="0"/>
              </a:rPr>
              <a:t>–</a:t>
            </a:r>
            <a:r>
              <a:rPr lang="ru-RU" sz="1800" dirty="0">
                <a:latin typeface="Comic Sans MS" pitchFamily="66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+1)</a:t>
            </a:r>
            <a:r>
              <a:rPr lang="ru-RU" sz="1800" baseline="-25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, где 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0,1,…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725766" y="2700623"/>
            <a:ext cx="3508141" cy="6430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8600" algn="ctr"/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Волновые функции</a:t>
            </a:r>
            <a:r>
              <a:rPr lang="en-US" sz="1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в ИП</a:t>
            </a:r>
            <a:endParaRPr lang="ru-RU" sz="1800" i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4154846" y="36043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493429"/>
              </p:ext>
            </p:extLst>
          </p:nvPr>
        </p:nvGraphicFramePr>
        <p:xfrm>
          <a:off x="4152479" y="2808232"/>
          <a:ext cx="4442024" cy="1353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61" name="Equation" r:id="rId5" imgW="3530520" imgH="1015920" progId="Equation.DSMT4">
                  <p:embed/>
                </p:oleObj>
              </mc:Choice>
              <mc:Fallback>
                <p:oleObj name="Equation" r:id="rId5" imgW="3530520" imgH="101592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479" y="2808232"/>
                        <a:ext cx="4442024" cy="13532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Двойная стрелка вверх/вниз 12"/>
          <p:cNvSpPr/>
          <p:nvPr/>
        </p:nvSpPr>
        <p:spPr>
          <a:xfrm>
            <a:off x="5846618" y="4325253"/>
            <a:ext cx="434109" cy="706415"/>
          </a:xfrm>
          <a:prstGeom prst="up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3103424" y="46736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598599"/>
              </p:ext>
            </p:extLst>
          </p:nvPr>
        </p:nvGraphicFramePr>
        <p:xfrm>
          <a:off x="3034729" y="5221103"/>
          <a:ext cx="7210280" cy="675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62" name="Equation" r:id="rId7" imgW="5549760" imgH="507960" progId="Equation.DSMT4">
                  <p:embed/>
                </p:oleObj>
              </mc:Choice>
              <mc:Fallback>
                <p:oleObj name="Equation" r:id="rId7" imgW="5549760" imgH="50796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4729" y="5221103"/>
                        <a:ext cx="7210280" cy="67555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574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0165" y="453902"/>
            <a:ext cx="5766786" cy="931015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latin typeface="Comic Sans MS" panose="030F0702030302020204" pitchFamily="66" charset="0"/>
              </a:rPr>
              <a:t>План доклада</a:t>
            </a:r>
            <a:r>
              <a:rPr lang="en-US" sz="2400" dirty="0" smtClean="0">
                <a:latin typeface="Comic Sans MS" panose="030F0702030302020204" pitchFamily="66" charset="0"/>
              </a:rPr>
              <a:t>: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27582" y="1384917"/>
            <a:ext cx="10411548" cy="4263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mic Sans MS" pitchFamily="66" charset="0"/>
              </a:rPr>
              <a:t>1) </a:t>
            </a:r>
            <a:r>
              <a:rPr lang="ru-RU" sz="1800" dirty="0" smtClean="0">
                <a:latin typeface="Comic Sans MS" pitchFamily="66" charset="0"/>
              </a:rPr>
              <a:t>Решение модифицированного уравнения </a:t>
            </a:r>
            <a:r>
              <a:rPr lang="ru-RU" sz="1800" dirty="0" err="1" smtClean="0">
                <a:latin typeface="Comic Sans MS" pitchFamily="66" charset="0"/>
              </a:rPr>
              <a:t>Кадышевского</a:t>
            </a:r>
            <a:r>
              <a:rPr lang="ru-RU" sz="1800" dirty="0" smtClean="0">
                <a:latin typeface="Comic Sans MS" pitchFamily="66" charset="0"/>
              </a:rPr>
              <a:t> для </a:t>
            </a:r>
            <a:r>
              <a:rPr lang="en-US" sz="1800" dirty="0" smtClean="0">
                <a:latin typeface="Comic Sans MS" pitchFamily="66" charset="0"/>
              </a:rPr>
              <a:t>s-</a:t>
            </a:r>
            <a:r>
              <a:rPr lang="ru-RU" sz="1800" dirty="0" smtClean="0">
                <a:latin typeface="Comic Sans MS" pitchFamily="66" charset="0"/>
              </a:rPr>
              <a:t>состояний с линейным потенциалом в РКП</a:t>
            </a:r>
          </a:p>
          <a:p>
            <a:pPr indent="228600"/>
            <a:r>
              <a:rPr lang="ru-RU" sz="1800" dirty="0" err="1" smtClean="0">
                <a:latin typeface="Comic Sans MS" pitchFamily="66" charset="0"/>
              </a:rPr>
              <a:t>Квазипотенциальное</a:t>
            </a:r>
            <a:r>
              <a:rPr lang="ru-RU" sz="1800" dirty="0" smtClean="0">
                <a:latin typeface="Comic Sans MS" pitchFamily="66" charset="0"/>
              </a:rPr>
              <a:t> уравнение в РКП</a:t>
            </a:r>
          </a:p>
          <a:p>
            <a:pPr indent="228600"/>
            <a:r>
              <a:rPr lang="ru-RU" sz="1800" dirty="0" smtClean="0">
                <a:latin typeface="Comic Sans MS" pitchFamily="66" charset="0"/>
              </a:rPr>
              <a:t>Приближённое аналитическое решение </a:t>
            </a:r>
            <a:r>
              <a:rPr lang="ru-RU" sz="1800" dirty="0" err="1" smtClean="0">
                <a:latin typeface="Comic Sans MS" pitchFamily="66" charset="0"/>
              </a:rPr>
              <a:t>квазипотенциального</a:t>
            </a:r>
            <a:r>
              <a:rPr lang="ru-RU" sz="1800" dirty="0" smtClean="0">
                <a:latin typeface="Comic Sans MS" pitchFamily="66" charset="0"/>
              </a:rPr>
              <a:t> уравнения</a:t>
            </a:r>
          </a:p>
          <a:p>
            <a:pPr indent="228600"/>
            <a:r>
              <a:rPr lang="ru-RU" sz="1800" dirty="0" smtClean="0">
                <a:latin typeface="Comic Sans MS" pitchFamily="66" charset="0"/>
              </a:rPr>
              <a:t>Анализ полученных решений</a:t>
            </a:r>
          </a:p>
          <a:p>
            <a:pPr marL="0" indent="0">
              <a:buNone/>
            </a:pPr>
            <a:r>
              <a:rPr lang="ru-RU" sz="1800" dirty="0" smtClean="0">
                <a:latin typeface="Comic Sans MS" pitchFamily="66" charset="0"/>
              </a:rPr>
              <a:t>2</a:t>
            </a:r>
            <a:r>
              <a:rPr lang="ru-RU" sz="1800" dirty="0">
                <a:latin typeface="Comic Sans MS" panose="030F0702030302020204" pitchFamily="66" charset="0"/>
              </a:rPr>
              <a:t>) </a:t>
            </a:r>
            <a:r>
              <a:rPr lang="ru-RU" sz="1800" dirty="0" smtClean="0">
                <a:latin typeface="Comic Sans MS" panose="030F0702030302020204" pitchFamily="66" charset="0"/>
              </a:rPr>
              <a:t>Решение одномерного уравнения Логунова-</a:t>
            </a:r>
            <a:r>
              <a:rPr lang="ru-RU" sz="1800" dirty="0" err="1" smtClean="0">
                <a:latin typeface="Comic Sans MS" panose="030F0702030302020204" pitchFamily="66" charset="0"/>
              </a:rPr>
              <a:t>Тавхелидзе</a:t>
            </a:r>
            <a:r>
              <a:rPr lang="ru-RU" sz="1800" dirty="0" smtClean="0">
                <a:latin typeface="Comic Sans MS" panose="030F0702030302020204" pitchFamily="66" charset="0"/>
              </a:rPr>
              <a:t> с потенциалом гармонического осциллятора в РКП</a:t>
            </a:r>
          </a:p>
          <a:p>
            <a:pPr indent="228600"/>
            <a:r>
              <a:rPr lang="ru-RU" sz="1800" dirty="0" err="1" smtClean="0">
                <a:latin typeface="Comic Sans MS" pitchFamily="66" charset="0"/>
              </a:rPr>
              <a:t>Квазипотенциальное</a:t>
            </a:r>
            <a:r>
              <a:rPr lang="ru-RU" sz="1800" dirty="0" smtClean="0">
                <a:latin typeface="Comic Sans MS" pitchFamily="66" charset="0"/>
              </a:rPr>
              <a:t> уравнение в ИП и в РКП</a:t>
            </a:r>
          </a:p>
          <a:p>
            <a:pPr indent="228600"/>
            <a:r>
              <a:rPr lang="ru-RU" sz="1800" dirty="0" smtClean="0">
                <a:latin typeface="Comic Sans MS" pitchFamily="66" charset="0"/>
              </a:rPr>
              <a:t>Задача Штурма-</a:t>
            </a:r>
            <a:r>
              <a:rPr lang="ru-RU" sz="1800" dirty="0" err="1" smtClean="0">
                <a:latin typeface="Comic Sans MS" pitchFamily="66" charset="0"/>
              </a:rPr>
              <a:t>Лиувилля</a:t>
            </a:r>
            <a:r>
              <a:rPr lang="ru-RU" sz="1800" dirty="0" smtClean="0">
                <a:latin typeface="Comic Sans MS" pitchFamily="66" charset="0"/>
              </a:rPr>
              <a:t> в ИП</a:t>
            </a:r>
          </a:p>
          <a:p>
            <a:pPr indent="228600"/>
            <a:r>
              <a:rPr lang="ru-RU" sz="1800" dirty="0" smtClean="0">
                <a:latin typeface="Comic Sans MS" pitchFamily="66" charset="0"/>
              </a:rPr>
              <a:t>Приближённое аналитическое решение задачи Штурма-</a:t>
            </a:r>
            <a:r>
              <a:rPr lang="ru-RU" sz="1800" dirty="0" err="1" smtClean="0">
                <a:latin typeface="Comic Sans MS" pitchFamily="66" charset="0"/>
              </a:rPr>
              <a:t>Лиувилля</a:t>
            </a:r>
            <a:r>
              <a:rPr lang="ru-RU" sz="1800" dirty="0" smtClean="0">
                <a:latin typeface="Comic Sans MS" pitchFamily="66" charset="0"/>
              </a:rPr>
              <a:t> в ИП</a:t>
            </a:r>
          </a:p>
          <a:p>
            <a:pPr indent="228600"/>
            <a:r>
              <a:rPr lang="ru-RU" sz="1800" dirty="0" smtClean="0">
                <a:latin typeface="Comic Sans MS" pitchFamily="66" charset="0"/>
              </a:rPr>
              <a:t>Анализ полученных результатов</a:t>
            </a:r>
          </a:p>
          <a:p>
            <a:endParaRPr lang="ru-RU" sz="1800" dirty="0">
              <a:latin typeface="Comic Sans MS" pitchFamily="66" charset="0"/>
            </a:endParaRPr>
          </a:p>
          <a:p>
            <a:pPr marL="0" indent="0">
              <a:buNone/>
            </a:pPr>
            <a:endParaRPr lang="ru-RU" sz="1800" dirty="0">
              <a:latin typeface="Comic Sans MS" pitchFamily="66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2</a:t>
            </a:fld>
            <a:r>
              <a:rPr lang="en-US" dirty="0" smtClean="0"/>
              <a:t>/24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30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20</a:t>
            </a:fld>
            <a:r>
              <a:rPr lang="en-US" dirty="0" smtClean="0"/>
              <a:t>/24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64782" y="152728"/>
            <a:ext cx="3943886" cy="6430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8600" algn="ctr"/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Волновые функции в РКП</a:t>
            </a:r>
            <a:endParaRPr lang="ru-RU" sz="1800" i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920754" y="10653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752499"/>
              </p:ext>
            </p:extLst>
          </p:nvPr>
        </p:nvGraphicFramePr>
        <p:xfrm>
          <a:off x="2999388" y="763478"/>
          <a:ext cx="49498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0" name="Equation" r:id="rId3" imgW="4190760" imgH="507960" progId="Equation.DSMT4">
                  <p:embed/>
                </p:oleObj>
              </mc:Choice>
              <mc:Fallback>
                <p:oleObj name="Equation" r:id="rId3" imgW="4190760" imgH="5079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9388" y="763478"/>
                        <a:ext cx="4949825" cy="60325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03175" y="1610042"/>
            <a:ext cx="3195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где введено обозначение</a:t>
            </a:r>
            <a:endParaRPr lang="ru-RU" dirty="0">
              <a:latin typeface="Comic Sans MS" pitchFamily="66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349466"/>
              </p:ext>
            </p:extLst>
          </p:nvPr>
        </p:nvGraphicFramePr>
        <p:xfrm>
          <a:off x="1830388" y="2336800"/>
          <a:ext cx="9317037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1" name="Equation" r:id="rId5" imgW="7696080" imgH="1041120" progId="Equation.DSMT4">
                  <p:embed/>
                </p:oleObj>
              </mc:Choice>
              <mc:Fallback>
                <p:oleObj name="Equation" r:id="rId5" imgW="7696080" imgH="10411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388" y="2336800"/>
                        <a:ext cx="9317037" cy="1258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246048" y="4860751"/>
            <a:ext cx="5069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-</a:t>
            </a:r>
            <a:endParaRPr lang="ru-RU" dirty="0">
              <a:latin typeface="Comic Sans MS" pitchFamily="66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979886"/>
              </p:ext>
            </p:extLst>
          </p:nvPr>
        </p:nvGraphicFramePr>
        <p:xfrm>
          <a:off x="1171852" y="4083735"/>
          <a:ext cx="1028167" cy="275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2" name="Equation" r:id="rId7" imgW="850900" imgH="228600" progId="Equation.DSMT4">
                  <p:embed/>
                </p:oleObj>
              </mc:Choice>
              <mc:Fallback>
                <p:oleObj name="Equation" r:id="rId7" imgW="8509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852" y="4083735"/>
                        <a:ext cx="1028167" cy="2751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Стрелка влево 1"/>
          <p:cNvSpPr/>
          <p:nvPr/>
        </p:nvSpPr>
        <p:spPr>
          <a:xfrm>
            <a:off x="2254928" y="3879541"/>
            <a:ext cx="5237825" cy="692458"/>
          </a:xfrm>
          <a:prstGeom prst="leftArrow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Обобщённый </a:t>
            </a:r>
            <a:r>
              <a:rPr lang="ru-RU" dirty="0">
                <a:latin typeface="Comic Sans MS" pitchFamily="66" charset="0"/>
              </a:rPr>
              <a:t>гипергеометрический ряд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07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21</a:t>
            </a:fld>
            <a:r>
              <a:rPr lang="en-US" dirty="0" smtClean="0"/>
              <a:t>/24</a:t>
            </a: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26976" y="274198"/>
            <a:ext cx="10515600" cy="4708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u="sng" dirty="0" smtClean="0">
                <a:latin typeface="Comic Sans MS" panose="030F0702030302020204" pitchFamily="66" charset="0"/>
              </a:rPr>
              <a:t>Анализ полученных результатов</a:t>
            </a:r>
            <a:r>
              <a:rPr lang="ru-RU" sz="2000" dirty="0">
                <a:latin typeface="Comic Sans MS" panose="030F0702030302020204" pitchFamily="66" charset="0"/>
              </a:rPr>
              <a:t/>
            </a:r>
            <a:br>
              <a:rPr lang="ru-RU" sz="2000" dirty="0">
                <a:latin typeface="Comic Sans MS" panose="030F0702030302020204" pitchFamily="66" charset="0"/>
              </a:rPr>
            </a:br>
            <a:endParaRPr lang="ru-RU" sz="2000" dirty="0">
              <a:latin typeface="Comic Sans MS" panose="030F0702030302020204" pitchFamily="66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20571" y="521900"/>
            <a:ext cx="10733102" cy="1218123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1400" u="sng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О</a:t>
            </a:r>
            <a:r>
              <a:rPr lang="ru-RU" sz="1400" u="sng" dirty="0" err="1" smtClean="0">
                <a:latin typeface="Comic Sans MS" panose="030F0702030302020204" pitchFamily="66" charset="0"/>
              </a:rPr>
              <a:t>безразмеренные</a:t>
            </a:r>
            <a:r>
              <a:rPr lang="ru-RU" sz="1400" u="sng" dirty="0" smtClean="0">
                <a:latin typeface="Comic Sans MS" panose="030F0702030302020204" pitchFamily="66" charset="0"/>
              </a:rPr>
              <a:t> </a:t>
            </a:r>
            <a:r>
              <a:rPr lang="ru-RU" sz="1400" u="sng" dirty="0">
                <a:latin typeface="Comic Sans MS" panose="030F0702030302020204" pitchFamily="66" charset="0"/>
              </a:rPr>
              <a:t>значения </a:t>
            </a:r>
            <a:r>
              <a:rPr lang="ru-RU" sz="1400" u="sng" dirty="0" smtClean="0">
                <a:latin typeface="Comic Sans MS" panose="030F0702030302020204" pitchFamily="66" charset="0"/>
              </a:rPr>
              <a:t>энергии</a:t>
            </a:r>
            <a:r>
              <a:rPr lang="en-US" sz="1400" dirty="0" smtClean="0">
                <a:latin typeface="Comic Sans MS" panose="030F0702030302020204" pitchFamily="66" charset="0"/>
              </a:rPr>
              <a:t>:</a:t>
            </a:r>
            <a:r>
              <a:rPr lang="ru-RU" sz="1400" dirty="0" smtClean="0">
                <a:latin typeface="Comic Sans MS" panose="030F0702030302020204" pitchFamily="66" charset="0"/>
              </a:rPr>
              <a:t>    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1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sz="1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=2E</a:t>
            </a:r>
            <a:r>
              <a:rPr lang="en-US" sz="1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/m</a:t>
            </a:r>
            <a:r>
              <a:rPr lang="en-US" sz="14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 -</a:t>
            </a:r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численные решения интегрального уравнения</a:t>
            </a:r>
            <a:r>
              <a:rPr lang="en-US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;</a:t>
            </a:r>
            <a:endParaRPr lang="ru-RU" sz="14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1400" dirty="0" smtClean="0">
                <a:latin typeface="Comic Sans MS" panose="030F0702030302020204" pitchFamily="66" charset="0"/>
              </a:rPr>
              <a:t>                                                                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1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</a:t>
            </a:r>
            <a:r>
              <a:rPr lang="en-US" sz="1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en-US" sz="1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– численные решения трансцендентного уравнения</a:t>
            </a:r>
            <a:r>
              <a:rPr lang="ru-RU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  <a:r>
              <a:rPr lang="ru-RU" sz="1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990215" y="2741769"/>
          <a:ext cx="6211570" cy="2519050"/>
        </p:xfrm>
        <a:graphic>
          <a:graphicData uri="http://schemas.openxmlformats.org/drawingml/2006/table">
            <a:tbl>
              <a:tblPr firstRow="1" firstCol="1" bandRow="1"/>
              <a:tblGrid>
                <a:gridCol w="360680"/>
                <a:gridCol w="810260"/>
                <a:gridCol w="810260"/>
                <a:gridCol w="1170305"/>
                <a:gridCol w="899795"/>
                <a:gridCol w="900430"/>
                <a:gridCol w="1259840"/>
              </a:tblGrid>
              <a:tr h="1631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2ε</a:t>
                      </a:r>
                      <a:r>
                        <a:rPr lang="en-US" sz="14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2ε</a:t>
                      </a:r>
                      <a:r>
                        <a:rPr lang="en-US" sz="14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2ε</a:t>
                      </a:r>
                      <a:r>
                        <a:rPr lang="en-US" sz="14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- 2ε</a:t>
                      </a:r>
                      <a:r>
                        <a:rPr lang="en-US" sz="14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2ε</a:t>
                      </a:r>
                      <a:r>
                        <a:rPr lang="en-US" sz="14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2ε</a:t>
                      </a:r>
                      <a:r>
                        <a:rPr lang="en-US" sz="14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|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2ε</a:t>
                      </a:r>
                      <a:r>
                        <a:rPr lang="en-US" sz="14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- 2ε</a:t>
                      </a:r>
                      <a:r>
                        <a:rPr lang="en-US" sz="1400" baseline="-25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|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ω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0,5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ω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1,0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2,4953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2,3824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0,1129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2,9742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2,8943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0,0799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3,3267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3,2828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4,4575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4,4341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4,0770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4,0411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0,0359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5,7707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5,7495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4,7746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4,7499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6,9821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6,9689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ω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ω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10,0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6,3275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9,9250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9,9114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11,5099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11,5060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18,7459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18,7442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16,1611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16,1554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0,0057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26,8142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26,8110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20,4845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20,4818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34,3783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34,3771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506029" y="2965447"/>
            <a:ext cx="2041864" cy="109889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В</a:t>
            </a:r>
            <a:r>
              <a:rPr lang="ru-RU" sz="1400" dirty="0">
                <a:latin typeface="Comic Sans MS" panose="030F0702030302020204" pitchFamily="66" charset="0"/>
              </a:rPr>
              <a:t>еличины энергии найдены с максимальной погрешностью</a:t>
            </a:r>
            <a:r>
              <a:rPr lang="ru-RU" sz="14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ru-RU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endParaRPr lang="ru-RU" sz="1400" i="1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1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22</a:t>
            </a:fld>
            <a:r>
              <a:rPr lang="en-US" dirty="0" smtClean="0"/>
              <a:t>/24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906496" y="161603"/>
            <a:ext cx="7006682" cy="6430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8600" algn="ctr"/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Волновые функции</a:t>
            </a:r>
            <a:r>
              <a:rPr lang="en-US" sz="1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запирающих потенциалов в РКП</a:t>
            </a:r>
            <a:endParaRPr lang="ru-RU" sz="1800" i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277" y="2050625"/>
            <a:ext cx="7682396" cy="2690049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54635" y="1805459"/>
            <a:ext cx="2903721" cy="9199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Волновые функции</a:t>
            </a:r>
            <a:r>
              <a:rPr lang="en-US" sz="1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линейного потенциала</a:t>
            </a:r>
            <a:endParaRPr lang="ru-RU" sz="1800" i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767492" y="4772085"/>
            <a:ext cx="2903721" cy="9199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477708" y="4754330"/>
            <a:ext cx="2340342" cy="545639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20,0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=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1,0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8225573" y="4729173"/>
            <a:ext cx="2340342" cy="545639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=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1,0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37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23</a:t>
            </a:fld>
            <a:r>
              <a:rPr lang="en-US" dirty="0" smtClean="0"/>
              <a:t>/24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1672" y="358398"/>
            <a:ext cx="3220720" cy="20030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Волновые функции</a:t>
            </a:r>
            <a:r>
              <a:rPr lang="en-US" sz="1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одномерного </a:t>
            </a:r>
          </a:p>
          <a:p>
            <a:r>
              <a:rPr lang="ru-RU" sz="1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потенциала гармонического осциллятора</a:t>
            </a:r>
            <a:endParaRPr lang="ru-RU" sz="1800" i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992" y="438524"/>
            <a:ext cx="8399754" cy="519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2107" y="1572488"/>
            <a:ext cx="6352713" cy="1325563"/>
          </a:xfrm>
        </p:spPr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Спасибо за внимание!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79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6886"/>
            <a:ext cx="10515600" cy="940366"/>
          </a:xfrm>
          <a:ln w="28575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Comic Sans MS" pitchFamily="66" charset="0"/>
              </a:rPr>
              <a:t>1) Решение </a:t>
            </a:r>
            <a:r>
              <a:rPr lang="ru-RU" sz="2700" dirty="0">
                <a:latin typeface="Comic Sans MS" pitchFamily="66" charset="0"/>
              </a:rPr>
              <a:t>модифицированного уравнения </a:t>
            </a:r>
            <a:r>
              <a:rPr lang="ru-RU" sz="2700" dirty="0" err="1">
                <a:latin typeface="Comic Sans MS" pitchFamily="66" charset="0"/>
              </a:rPr>
              <a:t>Кадышевского</a:t>
            </a:r>
            <a:r>
              <a:rPr lang="ru-RU" sz="2700" dirty="0">
                <a:latin typeface="Comic Sans MS" pitchFamily="66" charset="0"/>
              </a:rPr>
              <a:t> для </a:t>
            </a:r>
            <a:r>
              <a:rPr lang="ru-RU" sz="2700" dirty="0" smtClean="0">
                <a:latin typeface="Comic Sans MS" pitchFamily="66" charset="0"/>
              </a:rPr>
              <a:t/>
            </a:r>
            <a:br>
              <a:rPr lang="ru-RU" sz="2700" dirty="0" smtClean="0">
                <a:latin typeface="Comic Sans MS" pitchFamily="66" charset="0"/>
              </a:rPr>
            </a:br>
            <a:r>
              <a:rPr lang="en-US" sz="2700" dirty="0" smtClean="0">
                <a:latin typeface="Comic Sans MS" pitchFamily="66" charset="0"/>
              </a:rPr>
              <a:t>s-</a:t>
            </a:r>
            <a:r>
              <a:rPr lang="ru-RU" sz="2700" dirty="0">
                <a:latin typeface="Comic Sans MS" pitchFamily="66" charset="0"/>
              </a:rPr>
              <a:t>состояний с линейным потенциалом в </a:t>
            </a:r>
            <a:r>
              <a:rPr lang="ru-RU" sz="2700" dirty="0" smtClean="0">
                <a:latin typeface="Comic Sans MS" pitchFamily="66" charset="0"/>
              </a:rPr>
              <a:t>РКП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85369" y="1178614"/>
            <a:ext cx="6968231" cy="650354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8600" algn="ctr"/>
            <a:r>
              <a:rPr lang="ru-RU" sz="2000" u="sng" dirty="0" err="1">
                <a:latin typeface="Comic Sans MS" pitchFamily="66" charset="0"/>
              </a:rPr>
              <a:t>Квазипотенциальное</a:t>
            </a:r>
            <a:r>
              <a:rPr lang="ru-RU" sz="2000" u="sng" dirty="0">
                <a:latin typeface="Comic Sans MS" pitchFamily="66" charset="0"/>
              </a:rPr>
              <a:t> </a:t>
            </a:r>
            <a:r>
              <a:rPr lang="ru-RU" sz="2000" u="sng" dirty="0" smtClean="0">
                <a:latin typeface="Comic Sans MS" pitchFamily="66" charset="0"/>
              </a:rPr>
              <a:t>уравнение </a:t>
            </a:r>
            <a:r>
              <a:rPr lang="ru-RU" sz="2000" u="sng" dirty="0">
                <a:latin typeface="Comic Sans MS" pitchFamily="66" charset="0"/>
              </a:rPr>
              <a:t>в РКП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65320" y="21676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664911"/>
              </p:ext>
            </p:extLst>
          </p:nvPr>
        </p:nvGraphicFramePr>
        <p:xfrm>
          <a:off x="4470648" y="1739236"/>
          <a:ext cx="3394511" cy="592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53" name="Equation" r:id="rId4" imgW="2832100" imgH="495300" progId="Equation.DSMT4">
                  <p:embed/>
                </p:oleObj>
              </mc:Choice>
              <mc:Fallback>
                <p:oleObj name="Equation" r:id="rId4" imgW="2832100" imgH="495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648" y="1739236"/>
                        <a:ext cx="3394511" cy="59299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800796"/>
              </p:ext>
            </p:extLst>
          </p:nvPr>
        </p:nvGraphicFramePr>
        <p:xfrm>
          <a:off x="4612452" y="2652450"/>
          <a:ext cx="750005" cy="264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54" name="Equation" r:id="rId6" imgW="647700" imgH="228600" progId="Equation.DSMT4">
                  <p:embed/>
                </p:oleObj>
              </mc:Choice>
              <mc:Fallback>
                <p:oleObj name="Equation" r:id="rId6" imgW="6477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2452" y="2652450"/>
                        <a:ext cx="750005" cy="2647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245190"/>
              </p:ext>
            </p:extLst>
          </p:nvPr>
        </p:nvGraphicFramePr>
        <p:xfrm>
          <a:off x="4600400" y="3431369"/>
          <a:ext cx="806101" cy="247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55" name="Equation" r:id="rId8" imgW="660113" imgH="190417" progId="Equation.DSMT4">
                  <p:embed/>
                </p:oleObj>
              </mc:Choice>
              <mc:Fallback>
                <p:oleObj name="Equation" r:id="rId8" imgW="660113" imgH="190417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400" y="3431369"/>
                        <a:ext cx="806101" cy="2470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052218"/>
              </p:ext>
            </p:extLst>
          </p:nvPr>
        </p:nvGraphicFramePr>
        <p:xfrm>
          <a:off x="4861129" y="4239735"/>
          <a:ext cx="487312" cy="243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56" name="Equation" r:id="rId10" imgW="380835" imgH="190417" progId="Equation.DSMT4">
                  <p:embed/>
                </p:oleObj>
              </mc:Choice>
              <mc:Fallback>
                <p:oleObj name="Equation" r:id="rId10" imgW="380835" imgH="190417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1129" y="4239735"/>
                        <a:ext cx="487312" cy="2436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028238"/>
              </p:ext>
            </p:extLst>
          </p:nvPr>
        </p:nvGraphicFramePr>
        <p:xfrm>
          <a:off x="4919488" y="4951939"/>
          <a:ext cx="370594" cy="29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57" name="Equation" r:id="rId12" imgW="304668" imgH="190417" progId="Equation.DSMT4">
                  <p:embed/>
                </p:oleObj>
              </mc:Choice>
              <mc:Fallback>
                <p:oleObj name="Equation" r:id="rId12" imgW="304668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9488" y="4951939"/>
                        <a:ext cx="370594" cy="293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344144"/>
              </p:ext>
            </p:extLst>
          </p:nvPr>
        </p:nvGraphicFramePr>
        <p:xfrm>
          <a:off x="4373118" y="5729656"/>
          <a:ext cx="934720" cy="306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58" name="Equation" r:id="rId14" imgW="736600" imgH="241300" progId="Equation.DSMT4">
                  <p:embed/>
                </p:oleObj>
              </mc:Choice>
              <mc:Fallback>
                <p:oleObj name="Equation" r:id="rId14" imgW="736600" imgH="2413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3118" y="5729656"/>
                        <a:ext cx="934720" cy="3062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53"/>
          <p:cNvSpPr>
            <a:spLocks noChangeArrowheads="1"/>
          </p:cNvSpPr>
          <p:nvPr/>
        </p:nvSpPr>
        <p:spPr bwMode="auto">
          <a:xfrm>
            <a:off x="3883288" y="52630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Нижний колонтитул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3</a:t>
            </a:fld>
            <a:r>
              <a:rPr lang="en-US" dirty="0" smtClean="0"/>
              <a:t>/24</a:t>
            </a:r>
            <a:endParaRPr lang="ru-RU" dirty="0"/>
          </a:p>
        </p:txBody>
      </p:sp>
      <p:sp>
        <p:nvSpPr>
          <p:cNvPr id="26" name="Стрелка влево 25"/>
          <p:cNvSpPr/>
          <p:nvPr/>
        </p:nvSpPr>
        <p:spPr>
          <a:xfrm>
            <a:off x="5650053" y="2436422"/>
            <a:ext cx="3227616" cy="678124"/>
          </a:xfrm>
          <a:prstGeom prst="leftArrow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Comic Sans MS" pitchFamily="66" charset="0"/>
              </a:rPr>
              <a:t>Волновая функция</a:t>
            </a:r>
            <a:r>
              <a:rPr lang="en-US" sz="1400" dirty="0" smtClean="0">
                <a:latin typeface="Comic Sans MS" pitchFamily="66" charset="0"/>
              </a:rPr>
              <a:t> 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трелка влево 26"/>
          <p:cNvSpPr/>
          <p:nvPr/>
        </p:nvSpPr>
        <p:spPr>
          <a:xfrm>
            <a:off x="5658932" y="3209612"/>
            <a:ext cx="3218737" cy="678124"/>
          </a:xfrm>
          <a:prstGeom prst="leftArrow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Comic Sans MS" pitchFamily="66" charset="0"/>
              </a:rPr>
              <a:t>Энергия </a:t>
            </a:r>
            <a:r>
              <a:rPr lang="ru-RU" sz="1400" dirty="0">
                <a:latin typeface="Comic Sans MS" pitchFamily="66" charset="0"/>
              </a:rPr>
              <a:t>системы двух частиц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трелка влево 28"/>
          <p:cNvSpPr/>
          <p:nvPr/>
        </p:nvSpPr>
        <p:spPr>
          <a:xfrm>
            <a:off x="5642656" y="4010081"/>
            <a:ext cx="3235013" cy="678124"/>
          </a:xfrm>
          <a:prstGeom prst="leftArrow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228600" algn="ctr"/>
            <a:r>
              <a:rPr lang="ru-RU" sz="1400" dirty="0">
                <a:latin typeface="Comic Sans MS" pitchFamily="66" charset="0"/>
              </a:rPr>
              <a:t>М</a:t>
            </a:r>
            <a:r>
              <a:rPr lang="ru-RU" sz="1400" dirty="0" smtClean="0">
                <a:latin typeface="Comic Sans MS" pitchFamily="66" charset="0"/>
              </a:rPr>
              <a:t>одуль </a:t>
            </a:r>
            <a:r>
              <a:rPr lang="ru-RU" sz="1400" dirty="0">
                <a:latin typeface="Comic Sans MS" pitchFamily="66" charset="0"/>
              </a:rPr>
              <a:t>радиус-вектора в РКП</a:t>
            </a:r>
          </a:p>
        </p:txBody>
      </p:sp>
      <p:sp>
        <p:nvSpPr>
          <p:cNvPr id="30" name="Стрелка влево 29"/>
          <p:cNvSpPr/>
          <p:nvPr/>
        </p:nvSpPr>
        <p:spPr>
          <a:xfrm>
            <a:off x="5644134" y="4766167"/>
            <a:ext cx="3235013" cy="678124"/>
          </a:xfrm>
          <a:prstGeom prst="leftArrow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228600" algn="ctr"/>
            <a:r>
              <a:rPr lang="ru-RU" sz="1400" dirty="0" smtClean="0">
                <a:latin typeface="Comic Sans MS" pitchFamily="66" charset="0"/>
              </a:rPr>
              <a:t>Потенциал</a:t>
            </a:r>
            <a:endParaRPr lang="ru-RU" sz="1400" dirty="0">
              <a:latin typeface="Comic Sans MS" pitchFamily="66" charset="0"/>
            </a:endParaRPr>
          </a:p>
        </p:txBody>
      </p:sp>
      <p:sp>
        <p:nvSpPr>
          <p:cNvPr id="33" name="Стрелка влево 32"/>
          <p:cNvSpPr/>
          <p:nvPr/>
        </p:nvSpPr>
        <p:spPr>
          <a:xfrm>
            <a:off x="5654489" y="5504494"/>
            <a:ext cx="3235013" cy="678124"/>
          </a:xfrm>
          <a:prstGeom prst="leftArrow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228600" algn="ctr"/>
            <a:r>
              <a:rPr lang="ru-RU" sz="1400" dirty="0" smtClean="0">
                <a:latin typeface="Comic Sans MS" pitchFamily="66" charset="0"/>
              </a:rPr>
              <a:t>Функция Грина</a:t>
            </a:r>
            <a:endParaRPr lang="ru-RU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4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8123" y="2966085"/>
            <a:ext cx="2504440" cy="661035"/>
          </a:xfrm>
          <a:ln w="190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Comic Sans MS" panose="030F0702030302020204" pitchFamily="66" charset="0"/>
              </a:rPr>
              <a:t>Потенциал</a:t>
            </a:r>
            <a:endParaRPr lang="ru-RU" sz="2000" dirty="0">
              <a:latin typeface="Comic Sans MS" panose="030F0702030302020204" pitchFamily="66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4</a:t>
            </a:fld>
            <a:r>
              <a:rPr lang="en-US" dirty="0" smtClean="0"/>
              <a:t>/24</a:t>
            </a:r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944731"/>
              </p:ext>
            </p:extLst>
          </p:nvPr>
        </p:nvGraphicFramePr>
        <p:xfrm>
          <a:off x="5010655" y="3883343"/>
          <a:ext cx="919628" cy="290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93" name="Equation" r:id="rId3" imgW="723586" imgH="228501" progId="Equation.DSMT4">
                  <p:embed/>
                </p:oleObj>
              </mc:Choice>
              <mc:Fallback>
                <p:oleObj name="Equation" r:id="rId3" imgW="723586" imgH="22850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655" y="3883343"/>
                        <a:ext cx="919628" cy="2904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10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58986"/>
              </p:ext>
            </p:extLst>
          </p:nvPr>
        </p:nvGraphicFramePr>
        <p:xfrm>
          <a:off x="3351222" y="4813276"/>
          <a:ext cx="466176" cy="220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94" name="Equation" r:id="rId5" imgW="406224" imgH="190417" progId="Equation.DSMT4">
                  <p:embed/>
                </p:oleObj>
              </mc:Choice>
              <mc:Fallback>
                <p:oleObj name="Equation" r:id="rId5" imgW="406224" imgH="19041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222" y="4813276"/>
                        <a:ext cx="466176" cy="2202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3578099" y="283846"/>
            <a:ext cx="4023360" cy="693760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Comic Sans MS" panose="030F0702030302020204" pitchFamily="66" charset="0"/>
              </a:rPr>
              <a:t>Функция Грина в РКП </a:t>
            </a:r>
            <a:endParaRPr lang="ru-RU" sz="2000" dirty="0">
              <a:latin typeface="Comic Sans MS" panose="030F0702030302020204" pitchFamily="66" charset="0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703072"/>
              </p:ext>
            </p:extLst>
          </p:nvPr>
        </p:nvGraphicFramePr>
        <p:xfrm>
          <a:off x="2719705" y="1127602"/>
          <a:ext cx="6183313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95" name="Equation" r:id="rId7" imgW="4914720" imgH="596880" progId="Equation.DSMT4">
                  <p:embed/>
                </p:oleObj>
              </mc:Choice>
              <mc:Fallback>
                <p:oleObj name="Equation" r:id="rId7" imgW="491472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9705" y="1127602"/>
                        <a:ext cx="6183313" cy="738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452855"/>
              </p:ext>
            </p:extLst>
          </p:nvPr>
        </p:nvGraphicFramePr>
        <p:xfrm>
          <a:off x="3216694" y="2331400"/>
          <a:ext cx="518669" cy="273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96" name="Equation" r:id="rId9" imgW="406048" imgH="215713" progId="Equation.DSMT4">
                  <p:embed/>
                </p:oleObj>
              </mc:Choice>
              <mc:Fallback>
                <p:oleObj name="Equation" r:id="rId9" imgW="406048" imgH="2157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694" y="2331400"/>
                        <a:ext cx="518669" cy="2736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Стрелка влево 15"/>
          <p:cNvSpPr/>
          <p:nvPr/>
        </p:nvSpPr>
        <p:spPr>
          <a:xfrm>
            <a:off x="3951847" y="2104544"/>
            <a:ext cx="5467359" cy="707959"/>
          </a:xfrm>
          <a:prstGeom prst="leftArrow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Comic Sans MS" panose="030F0702030302020204" pitchFamily="66" charset="0"/>
              </a:rPr>
              <a:t>Параметр, связанный с энергией равенством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лево 16"/>
          <p:cNvSpPr/>
          <p:nvPr/>
        </p:nvSpPr>
        <p:spPr>
          <a:xfrm>
            <a:off x="3997716" y="4574020"/>
            <a:ext cx="2429717" cy="707959"/>
          </a:xfrm>
          <a:prstGeom prst="leftArrow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Comic Sans MS" pitchFamily="66" charset="0"/>
              </a:rPr>
              <a:t>константа связи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34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36872" y="1298121"/>
            <a:ext cx="3905703" cy="1029446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6976" y="181838"/>
            <a:ext cx="10515600" cy="877749"/>
          </a:xfrm>
        </p:spPr>
        <p:txBody>
          <a:bodyPr>
            <a:normAutofit/>
          </a:bodyPr>
          <a:lstStyle/>
          <a:p>
            <a:pPr algn="ctr"/>
            <a:r>
              <a:rPr lang="ru-RU" sz="2000" u="sng" dirty="0">
                <a:latin typeface="Comic Sans MS" pitchFamily="66" charset="0"/>
              </a:rPr>
              <a:t>Приближённое аналитическое решение </a:t>
            </a:r>
            <a:r>
              <a:rPr lang="ru-RU" sz="2000" u="sng" dirty="0" err="1">
                <a:latin typeface="Comic Sans MS" pitchFamily="66" charset="0"/>
              </a:rPr>
              <a:t>квазипотенциального</a:t>
            </a:r>
            <a:r>
              <a:rPr lang="ru-RU" sz="2000" u="sng" dirty="0">
                <a:latin typeface="Comic Sans MS" panose="030F0702030302020204" pitchFamily="66" charset="0"/>
              </a:rPr>
              <a:t> уравнения</a:t>
            </a:r>
            <a:r>
              <a:rPr lang="ru-RU" sz="2000" dirty="0">
                <a:latin typeface="Comic Sans MS" panose="030F0702030302020204" pitchFamily="66" charset="0"/>
              </a:rPr>
              <a:t/>
            </a:r>
            <a:br>
              <a:rPr lang="ru-RU" sz="2000" dirty="0">
                <a:latin typeface="Comic Sans MS" panose="030F0702030302020204" pitchFamily="66" charset="0"/>
              </a:rPr>
            </a:br>
            <a:endParaRPr lang="ru-RU" sz="2000" dirty="0">
              <a:latin typeface="Comic Sans MS" panose="030F0702030302020204" pitchFamily="66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5</a:t>
            </a:fld>
            <a:r>
              <a:rPr lang="en-US" dirty="0" smtClean="0"/>
              <a:t>/24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379201" y="854857"/>
            <a:ext cx="5199779" cy="561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>
                <a:latin typeface="Comic Sans MS" panose="030F0702030302020204" pitchFamily="66" charset="0"/>
              </a:rPr>
              <a:t>Будем </a:t>
            </a:r>
            <a:r>
              <a:rPr lang="ru-RU" sz="1800" dirty="0" smtClean="0">
                <a:latin typeface="Comic Sans MS" panose="030F0702030302020204" pitchFamily="66" charset="0"/>
              </a:rPr>
              <a:t>искать </a:t>
            </a:r>
            <a:r>
              <a:rPr lang="ru-RU" sz="1800" dirty="0">
                <a:latin typeface="Comic Sans MS" panose="030F0702030302020204" pitchFamily="66" charset="0"/>
              </a:rPr>
              <a:t>волновую функцию в форме</a:t>
            </a:r>
          </a:p>
          <a:p>
            <a:pPr marL="0" indent="0">
              <a:buFont typeface="Arial" pitchFamily="34" charset="0"/>
              <a:buNone/>
            </a:pPr>
            <a:endParaRPr lang="ru-RU" sz="1800" dirty="0">
              <a:latin typeface="Comic Sans MS" panose="030F0702030302020204" pitchFamily="66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400148" y="19421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410750" y="1093046"/>
            <a:ext cx="4373880" cy="970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8600" algn="ctr"/>
            <a:r>
              <a:rPr lang="ru-RU" sz="1800" dirty="0" smtClean="0">
                <a:latin typeface="Comic Sans MS" pitchFamily="66" charset="0"/>
              </a:rPr>
              <a:t> - неизвестная функция</a:t>
            </a:r>
            <a:endParaRPr lang="ru-RU" sz="1800" dirty="0">
              <a:latin typeface="Comic Sans MS" pitchFamily="66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2010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284338"/>
              </p:ext>
            </p:extLst>
          </p:nvPr>
        </p:nvGraphicFramePr>
        <p:xfrm>
          <a:off x="7662479" y="1464115"/>
          <a:ext cx="693737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97" name="Equation" r:id="rId3" imgW="634680" imgH="228600" progId="Equation.DSMT4">
                  <p:embed/>
                </p:oleObj>
              </mc:Choice>
              <mc:Fallback>
                <p:oleObj name="Equation" r:id="rId3" imgW="6346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2479" y="1464115"/>
                        <a:ext cx="693737" cy="255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938536"/>
              </p:ext>
            </p:extLst>
          </p:nvPr>
        </p:nvGraphicFramePr>
        <p:xfrm>
          <a:off x="4070764" y="1390481"/>
          <a:ext cx="2791855" cy="427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98" name="Equation" r:id="rId5" imgW="2387520" imgH="368280" progId="Equation.DSMT4">
                  <p:embed/>
                </p:oleObj>
              </mc:Choice>
              <mc:Fallback>
                <p:oleObj name="Equation" r:id="rId5" imgW="2387520" imgH="3682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0764" y="1390481"/>
                        <a:ext cx="2791855" cy="4272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7353524" y="1612219"/>
            <a:ext cx="4359818" cy="970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8600" algn="ctr"/>
            <a:r>
              <a:rPr lang="ru-RU" sz="1800" dirty="0" smtClean="0">
                <a:latin typeface="Comic Sans MS" pitchFamily="66" charset="0"/>
              </a:rPr>
              <a:t> - неизвестный контур</a:t>
            </a:r>
            <a:endParaRPr lang="ru-RU" sz="1800" dirty="0">
              <a:latin typeface="Comic Sans MS" pitchFamily="66" charset="0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366684"/>
              </p:ext>
            </p:extLst>
          </p:nvPr>
        </p:nvGraphicFramePr>
        <p:xfrm>
          <a:off x="8213911" y="1992608"/>
          <a:ext cx="184996" cy="21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99" name="Equation" r:id="rId7" imgW="152202" imgH="177569" progId="Equation.DSMT4">
                  <p:embed/>
                </p:oleObj>
              </mc:Choice>
              <mc:Fallback>
                <p:oleObj name="Equation" r:id="rId7" imgW="152202" imgH="17756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3911" y="1992608"/>
                        <a:ext cx="184996" cy="211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590164"/>
              </p:ext>
            </p:extLst>
          </p:nvPr>
        </p:nvGraphicFramePr>
        <p:xfrm>
          <a:off x="2652713" y="5405869"/>
          <a:ext cx="57816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0" name="Equation" r:id="rId9" imgW="4863960" imgH="495000" progId="Equation.DSMT4">
                  <p:embed/>
                </p:oleObj>
              </mc:Choice>
              <mc:Fallback>
                <p:oleObj name="Equation" r:id="rId9" imgW="4863960" imgH="4950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2713" y="5405869"/>
                        <a:ext cx="5781675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46"/>
          <p:cNvSpPr>
            <a:spLocks noChangeArrowheads="1"/>
          </p:cNvSpPr>
          <p:nvPr/>
        </p:nvSpPr>
        <p:spPr bwMode="auto">
          <a:xfrm>
            <a:off x="2429927" y="3813881"/>
            <a:ext cx="1276786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739955"/>
              </p:ext>
            </p:extLst>
          </p:nvPr>
        </p:nvGraphicFramePr>
        <p:xfrm>
          <a:off x="2763838" y="3138927"/>
          <a:ext cx="58642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1" name="Equation" r:id="rId11" imgW="4673520" imgH="495000" progId="Equation.DSMT4">
                  <p:embed/>
                </p:oleObj>
              </mc:Choice>
              <mc:Fallback>
                <p:oleObj name="Equation" r:id="rId11" imgW="4673520" imgH="4950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3838" y="3138927"/>
                        <a:ext cx="5864225" cy="622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Объект 2"/>
          <p:cNvSpPr txBox="1">
            <a:spLocks/>
          </p:cNvSpPr>
          <p:nvPr/>
        </p:nvSpPr>
        <p:spPr>
          <a:xfrm>
            <a:off x="4649067" y="4268166"/>
            <a:ext cx="2058708" cy="409701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>
                <a:latin typeface="Comic Sans MS" panose="030F0702030302020204" pitchFamily="66" charset="0"/>
              </a:rPr>
              <a:t>П</a:t>
            </a:r>
            <a:r>
              <a:rPr lang="ru-RU" sz="1800" dirty="0" smtClean="0">
                <a:latin typeface="Comic Sans MS" panose="030F0702030302020204" pitchFamily="66" charset="0"/>
              </a:rPr>
              <a:t>реобразования</a:t>
            </a:r>
            <a:endParaRPr lang="ru-RU" sz="1800" dirty="0">
              <a:latin typeface="Comic Sans MS" panose="030F0702030302020204" pitchFamily="66" charset="0"/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5488683" y="1761142"/>
            <a:ext cx="328474" cy="41864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143256" y="2259721"/>
            <a:ext cx="3238387" cy="369332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indent="228600"/>
            <a:r>
              <a:rPr lang="ru-RU" dirty="0" smtClean="0">
                <a:latin typeface="Comic Sans MS" pitchFamily="66" charset="0"/>
              </a:rPr>
              <a:t>Интегральное уравнение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5502540" y="2781762"/>
            <a:ext cx="328474" cy="41864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5497924" y="3746966"/>
            <a:ext cx="328474" cy="41864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5511779" y="4859946"/>
            <a:ext cx="328474" cy="41864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12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6</a:t>
            </a:fld>
            <a:r>
              <a:rPr lang="en-US" dirty="0" smtClean="0"/>
              <a:t>/24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49351" y="432922"/>
            <a:ext cx="9142717" cy="561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>
                <a:latin typeface="Comic Sans MS" panose="030F0702030302020204" pitchFamily="66" charset="0"/>
              </a:rPr>
              <a:t>Результат вычисления интеграла</a:t>
            </a:r>
            <a:endParaRPr lang="ru-RU" sz="1800" dirty="0">
              <a:latin typeface="Comic Sans MS" panose="030F0702030302020204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ru-RU" sz="1800" dirty="0">
              <a:latin typeface="Comic Sans MS" panose="030F0702030302020204" pitchFamily="66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12961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511365"/>
              </p:ext>
            </p:extLst>
          </p:nvPr>
        </p:nvGraphicFramePr>
        <p:xfrm>
          <a:off x="2193232" y="859425"/>
          <a:ext cx="8088312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2" name="Equation" r:id="rId3" imgW="7264080" imgH="799920" progId="Equation.DSMT4">
                  <p:embed/>
                </p:oleObj>
              </mc:Choice>
              <mc:Fallback>
                <p:oleObj name="Equation" r:id="rId3" imgW="7264080" imgH="7999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3232" y="859425"/>
                        <a:ext cx="8088312" cy="890587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142043"/>
              </p:ext>
            </p:extLst>
          </p:nvPr>
        </p:nvGraphicFramePr>
        <p:xfrm>
          <a:off x="665163" y="1918114"/>
          <a:ext cx="33147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3" name="Equation" r:id="rId5" imgW="2831760" imgH="520560" progId="Equation.DSMT4">
                  <p:embed/>
                </p:oleObj>
              </mc:Choice>
              <mc:Fallback>
                <p:oleObj name="Equation" r:id="rId5" imgW="283176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1918114"/>
                        <a:ext cx="3314700" cy="611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550416" y="3833510"/>
            <a:ext cx="10644326" cy="693760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 smtClean="0">
                <a:latin typeface="Comic Sans MS" panose="030F0702030302020204" pitchFamily="66" charset="0"/>
              </a:rPr>
              <a:t>При вычислении интеграла было использовано интегральное представление функции Грина </a:t>
            </a:r>
            <a:endParaRPr lang="ru-RU" sz="1800" dirty="0">
              <a:latin typeface="Comic Sans MS" panose="030F0702030302020204" pitchFamily="66" charset="0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740086"/>
              </p:ext>
            </p:extLst>
          </p:nvPr>
        </p:nvGraphicFramePr>
        <p:xfrm>
          <a:off x="3589268" y="4507689"/>
          <a:ext cx="4746863" cy="563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4" name="Equation" r:id="rId7" imgW="4178300" imgH="495300" progId="Equation.DSMT4">
                  <p:embed/>
                </p:oleObj>
              </mc:Choice>
              <mc:Fallback>
                <p:oleObj name="Equation" r:id="rId7" imgW="4178300" imgH="49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268" y="4507689"/>
                        <a:ext cx="4746863" cy="5639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820981"/>
              </p:ext>
            </p:extLst>
          </p:nvPr>
        </p:nvGraphicFramePr>
        <p:xfrm>
          <a:off x="2015232" y="2938515"/>
          <a:ext cx="13335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5" name="Equation" r:id="rId9" imgW="1333500" imgH="279400" progId="Equation.DSMT4">
                  <p:embed/>
                </p:oleObj>
              </mc:Choice>
              <mc:Fallback>
                <p:oleObj name="Equation" r:id="rId9" imgW="1333500" imgH="2794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5232" y="2938515"/>
                        <a:ext cx="1333500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176049"/>
              </p:ext>
            </p:extLst>
          </p:nvPr>
        </p:nvGraphicFramePr>
        <p:xfrm>
          <a:off x="1819925" y="3329133"/>
          <a:ext cx="17145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6" name="Equation" r:id="rId11" imgW="1727200" imgH="279400" progId="Equation.DSMT4">
                  <p:embed/>
                </p:oleObj>
              </mc:Choice>
              <mc:Fallback>
                <p:oleObj name="Equation" r:id="rId11" imgW="1727200" imgH="2794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925" y="3329133"/>
                        <a:ext cx="1714500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Заголовок 1"/>
          <p:cNvSpPr txBox="1">
            <a:spLocks/>
          </p:cNvSpPr>
          <p:nvPr/>
        </p:nvSpPr>
        <p:spPr>
          <a:xfrm>
            <a:off x="4154760" y="5516240"/>
            <a:ext cx="3781878" cy="693760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Comic Sans MS" panose="030F0702030302020204" pitchFamily="66" charset="0"/>
              </a:rPr>
              <a:t>И</a:t>
            </a:r>
            <a:r>
              <a:rPr lang="ru-RU" sz="1800" dirty="0" smtClean="0">
                <a:latin typeface="Comic Sans MS" panose="030F0702030302020204" pitchFamily="66" charset="0"/>
              </a:rPr>
              <a:t>нтеграл сходится при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0</a:t>
            </a:r>
            <a:r>
              <a:rPr lang="ru-RU" sz="1800" dirty="0" smtClean="0">
                <a:latin typeface="Comic Sans MS" panose="030F0702030302020204" pitchFamily="66" charset="0"/>
              </a:rPr>
              <a:t>   </a:t>
            </a:r>
            <a:endParaRPr lang="ru-RU" sz="1800" dirty="0">
              <a:latin typeface="Comic Sans MS" panose="030F0702030302020204" pitchFamily="66" charset="0"/>
            </a:endParaRPr>
          </a:p>
        </p:txBody>
      </p:sp>
      <p:sp>
        <p:nvSpPr>
          <p:cNvPr id="3" name="Стрелка влево 2"/>
          <p:cNvSpPr/>
          <p:nvPr/>
        </p:nvSpPr>
        <p:spPr>
          <a:xfrm>
            <a:off x="4093891" y="1847090"/>
            <a:ext cx="6781254" cy="707959"/>
          </a:xfrm>
          <a:prstGeom prst="leftArrow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Comic Sans MS" panose="030F0702030302020204" pitchFamily="66" charset="0"/>
              </a:rPr>
              <a:t>Функция Грина в импульсном представлении (ИП)</a:t>
            </a:r>
            <a:endParaRPr lang="ru-RU" sz="1400" dirty="0">
              <a:latin typeface="Comic Sans MS" panose="030F0702030302020204" pitchFamily="66" charset="0"/>
            </a:endParaRPr>
          </a:p>
        </p:txBody>
      </p:sp>
      <p:sp>
        <p:nvSpPr>
          <p:cNvPr id="10" name="Стрелка влево 9"/>
          <p:cNvSpPr/>
          <p:nvPr/>
        </p:nvSpPr>
        <p:spPr>
          <a:xfrm>
            <a:off x="4130783" y="2840856"/>
            <a:ext cx="6744362" cy="703163"/>
          </a:xfrm>
          <a:prstGeom prst="leftArrow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Comic Sans MS" panose="030F0702030302020204" pitchFamily="66" charset="0"/>
              </a:rPr>
              <a:t>Полюса функции Грина в ИП</a:t>
            </a:r>
            <a:endParaRPr lang="ru-RU" sz="1400" dirty="0">
              <a:latin typeface="Comic Sans MS" panose="030F0702030302020204" pitchFamily="66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5859261" y="5009527"/>
            <a:ext cx="452762" cy="444567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48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7</a:t>
            </a:fld>
            <a:r>
              <a:rPr lang="en-US" dirty="0" smtClean="0"/>
              <a:t>/24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999108" y="215720"/>
            <a:ext cx="1490463" cy="600480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Comic Sans MS" panose="030F0702030302020204" pitchFamily="66" charset="0"/>
              </a:rPr>
              <a:t>Р</a:t>
            </a:r>
            <a:r>
              <a:rPr lang="ru-RU" sz="1800" dirty="0" smtClean="0">
                <a:latin typeface="Comic Sans MS" panose="030F0702030302020204" pitchFamily="66" charset="0"/>
              </a:rPr>
              <a:t>авенство    </a:t>
            </a:r>
            <a:endParaRPr lang="ru-RU" sz="1800" dirty="0">
              <a:latin typeface="Comic Sans MS" panose="030F0702030302020204" pitchFamily="66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980817"/>
              </p:ext>
            </p:extLst>
          </p:nvPr>
        </p:nvGraphicFramePr>
        <p:xfrm>
          <a:off x="1125395" y="1242970"/>
          <a:ext cx="9070207" cy="1005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2" name="Equation" r:id="rId3" imgW="8369280" imgH="927000" progId="Equation.DSMT4">
                  <p:embed/>
                </p:oleObj>
              </mc:Choice>
              <mc:Fallback>
                <p:oleObj name="Equation" r:id="rId3" imgW="8369280" imgH="927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395" y="1242970"/>
                        <a:ext cx="9070207" cy="10056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997527" y="23855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495038"/>
              </p:ext>
            </p:extLst>
          </p:nvPr>
        </p:nvGraphicFramePr>
        <p:xfrm>
          <a:off x="2945709" y="2240134"/>
          <a:ext cx="8340725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3" name="Equation" r:id="rId5" imgW="8051760" imgH="799920" progId="Equation.DSMT4">
                  <p:embed/>
                </p:oleObj>
              </mc:Choice>
              <mc:Fallback>
                <p:oleObj name="Equation" r:id="rId5" imgW="8051760" imgH="799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5709" y="2240134"/>
                        <a:ext cx="8340725" cy="833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3825546" y="3042151"/>
            <a:ext cx="3973360" cy="508190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Потребуем </a:t>
            </a:r>
            <a:r>
              <a:rPr lang="ru-RU" sz="1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выполнение условий</a:t>
            </a:r>
            <a:endParaRPr lang="ru-RU" sz="1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080554"/>
              </p:ext>
            </p:extLst>
          </p:nvPr>
        </p:nvGraphicFramePr>
        <p:xfrm>
          <a:off x="1695592" y="3452680"/>
          <a:ext cx="6998853" cy="906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4" name="Equation" r:id="rId7" imgW="6540480" imgH="876240" progId="Equation.DSMT4">
                  <p:embed/>
                </p:oleObj>
              </mc:Choice>
              <mc:Fallback>
                <p:oleObj name="Equation" r:id="rId7" imgW="6540480" imgH="87624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592" y="3452680"/>
                        <a:ext cx="6998853" cy="9062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3080552" y="46841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331874"/>
              </p:ext>
            </p:extLst>
          </p:nvPr>
        </p:nvGraphicFramePr>
        <p:xfrm>
          <a:off x="3132292" y="4346316"/>
          <a:ext cx="494665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5" name="Equation" r:id="rId9" imgW="4775040" imgH="799920" progId="Equation.DSMT4">
                  <p:embed/>
                </p:oleObj>
              </mc:Choice>
              <mc:Fallback>
                <p:oleObj name="Equation" r:id="rId9" imgW="4775040" imgH="79992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292" y="4346316"/>
                        <a:ext cx="4946650" cy="822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155475"/>
              </p:ext>
            </p:extLst>
          </p:nvPr>
        </p:nvGraphicFramePr>
        <p:xfrm>
          <a:off x="876096" y="5630971"/>
          <a:ext cx="513238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6" name="Equation" r:id="rId11" imgW="4736880" imgH="495000" progId="Equation.DSMT4">
                  <p:embed/>
                </p:oleObj>
              </mc:Choice>
              <mc:Fallback>
                <p:oleObj name="Equation" r:id="rId11" imgW="473688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096" y="5630971"/>
                        <a:ext cx="5132387" cy="536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61"/>
          <p:cNvSpPr>
            <a:spLocks noChangeArrowheads="1"/>
          </p:cNvSpPr>
          <p:nvPr/>
        </p:nvSpPr>
        <p:spPr bwMode="auto">
          <a:xfrm>
            <a:off x="4980476" y="56550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733969"/>
              </p:ext>
            </p:extLst>
          </p:nvPr>
        </p:nvGraphicFramePr>
        <p:xfrm>
          <a:off x="7008528" y="5654675"/>
          <a:ext cx="27876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7" name="Equation" r:id="rId13" imgW="2793960" imgH="457200" progId="Equation.DSMT4">
                  <p:embed/>
                </p:oleObj>
              </mc:Choice>
              <mc:Fallback>
                <p:oleObj name="Equation" r:id="rId13" imgW="2793960" imgH="45720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8528" y="5654675"/>
                        <a:ext cx="2787650" cy="4572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Заголовок 1"/>
          <p:cNvSpPr txBox="1">
            <a:spLocks/>
          </p:cNvSpPr>
          <p:nvPr/>
        </p:nvSpPr>
        <p:spPr>
          <a:xfrm>
            <a:off x="876096" y="215721"/>
            <a:ext cx="3176726" cy="600480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Comic Sans MS" panose="030F0702030302020204" pitchFamily="66" charset="0"/>
              </a:rPr>
              <a:t>Р</a:t>
            </a:r>
            <a:r>
              <a:rPr lang="ru-RU" sz="1800" dirty="0" smtClean="0">
                <a:latin typeface="Comic Sans MS" panose="030F0702030302020204" pitchFamily="66" charset="0"/>
              </a:rPr>
              <a:t>езультат интегрирование    </a:t>
            </a:r>
            <a:endParaRPr lang="ru-RU" sz="1800" dirty="0">
              <a:latin typeface="Comic Sans MS" panose="030F0702030302020204" pitchFamily="66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4234648" y="355105"/>
            <a:ext cx="532660" cy="319596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5468645" y="905522"/>
            <a:ext cx="390617" cy="42582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3898776" y="5203808"/>
            <a:ext cx="390617" cy="42582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6295749" y="5736467"/>
            <a:ext cx="532660" cy="319596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47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8</a:t>
            </a:fld>
            <a:r>
              <a:rPr lang="en-US" dirty="0" smtClean="0"/>
              <a:t>/24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68421" y="106951"/>
            <a:ext cx="5567039" cy="508190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Общее решение дифференциального уравнения </a:t>
            </a:r>
            <a:endParaRPr lang="ru-RU" sz="1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587081"/>
              </p:ext>
            </p:extLst>
          </p:nvPr>
        </p:nvGraphicFramePr>
        <p:xfrm>
          <a:off x="4715213" y="645223"/>
          <a:ext cx="28384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5" name="Equation" r:id="rId3" imgW="2844720" imgH="571320" progId="Equation.DSMT4">
                  <p:embed/>
                </p:oleObj>
              </mc:Choice>
              <mc:Fallback>
                <p:oleObj name="Equation" r:id="rId3" imgW="2844720" imgH="5713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5213" y="645223"/>
                        <a:ext cx="2838450" cy="5715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4576990" y="1450603"/>
            <a:ext cx="3359650" cy="501007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8600" algn="ctr"/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неопределённая константа</a:t>
            </a:r>
            <a:endParaRPr lang="ru-RU" sz="1600" dirty="0">
              <a:latin typeface="Comic Sans MS" pitchFamily="66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15698" y="1966861"/>
            <a:ext cx="11251906" cy="970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8600"/>
            <a:r>
              <a:rPr lang="ru-RU" sz="1800" dirty="0" smtClean="0">
                <a:latin typeface="Comic Sans MS" pitchFamily="66" charset="0"/>
              </a:rPr>
              <a:t>Функция </a:t>
            </a: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E,z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удовлетворяет условию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на границах контура 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если выбрать этот контур в форме</a:t>
            </a:r>
            <a:endParaRPr lang="ru-RU" sz="18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592" y="3001486"/>
            <a:ext cx="3258185" cy="2914650"/>
          </a:xfrm>
          <a:prstGeom prst="rect">
            <a:avLst/>
          </a:prstGeom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6611463" y="3165342"/>
            <a:ext cx="4822976" cy="545524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8600" algn="ctr"/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Comic Sans MS" pitchFamily="66" charset="0"/>
              </a:rPr>
              <a:t>– некоторая постоянная величина</a:t>
            </a:r>
            <a:endParaRPr lang="ru-RU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C723-0188-4802-AF46-BB834760A435}" type="slidenum">
              <a:rPr lang="ru-RU" smtClean="0"/>
              <a:t>9</a:t>
            </a:fld>
            <a:r>
              <a:rPr lang="en-US" dirty="0" smtClean="0"/>
              <a:t>/24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226268"/>
              </p:ext>
            </p:extLst>
          </p:nvPr>
        </p:nvGraphicFramePr>
        <p:xfrm>
          <a:off x="4460634" y="310302"/>
          <a:ext cx="27876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2" name="Equation" r:id="rId3" imgW="2793960" imgH="457200" progId="Equation.DSMT4">
                  <p:embed/>
                </p:oleObj>
              </mc:Choice>
              <mc:Fallback>
                <p:oleObj name="Equation" r:id="rId3" imgW="27939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634" y="310302"/>
                        <a:ext cx="27876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663035" y="242354"/>
            <a:ext cx="3637805" cy="600480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latin typeface="Comic Sans MS" panose="030F0702030302020204" pitchFamily="66" charset="0"/>
              </a:rPr>
              <a:t>Дифференциальное уравнение    </a:t>
            </a:r>
            <a:endParaRPr lang="ru-RU" sz="1800" dirty="0">
              <a:latin typeface="Comic Sans MS" panose="030F0702030302020204" pitchFamily="66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5637322" y="807867"/>
            <a:ext cx="390617" cy="42582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235785"/>
              </p:ext>
            </p:extLst>
          </p:nvPr>
        </p:nvGraphicFramePr>
        <p:xfrm>
          <a:off x="3514035" y="1256865"/>
          <a:ext cx="494665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3" name="Equation" r:id="rId5" imgW="4775040" imgH="799920" progId="Equation.DSMT4">
                  <p:embed/>
                </p:oleObj>
              </mc:Choice>
              <mc:Fallback>
                <p:oleObj name="Equation" r:id="rId5" imgW="477504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035" y="1256865"/>
                        <a:ext cx="4946650" cy="822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701821"/>
              </p:ext>
            </p:extLst>
          </p:nvPr>
        </p:nvGraphicFramePr>
        <p:xfrm>
          <a:off x="3131290" y="2573061"/>
          <a:ext cx="604996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4" name="Equation" r:id="rId7" imgW="6057720" imgH="799920" progId="Equation.DSMT4">
                  <p:embed/>
                </p:oleObj>
              </mc:Choice>
              <mc:Fallback>
                <p:oleObj name="Equation" r:id="rId7" imgW="605772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290" y="2573061"/>
                        <a:ext cx="6049962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Стрелка вниз 10"/>
          <p:cNvSpPr/>
          <p:nvPr/>
        </p:nvSpPr>
        <p:spPr>
          <a:xfrm>
            <a:off x="5638801" y="2123243"/>
            <a:ext cx="390617" cy="42582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870749" y="3880661"/>
            <a:ext cx="9711434" cy="508190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1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Пренебрежём в сумме всеми слагаемыми кроме слагаемого с множителем  </a:t>
            </a:r>
            <a:endParaRPr lang="ru-RU" sz="1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214238"/>
              </p:ext>
            </p:extLst>
          </p:nvPr>
        </p:nvGraphicFramePr>
        <p:xfrm>
          <a:off x="9458251" y="4008863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5" name="Equation" r:id="rId9" imgW="914400" imgH="279400" progId="Equation.DSMT4">
                  <p:embed/>
                </p:oleObj>
              </mc:Choice>
              <mc:Fallback>
                <p:oleObj name="Equation" r:id="rId9" imgW="9144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8251" y="4008863"/>
                        <a:ext cx="914400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575210"/>
              </p:ext>
            </p:extLst>
          </p:nvPr>
        </p:nvGraphicFramePr>
        <p:xfrm>
          <a:off x="3277172" y="5037186"/>
          <a:ext cx="493553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6" name="Equation" r:id="rId11" imgW="4940280" imgH="596880" progId="Equation.DSMT4">
                  <p:embed/>
                </p:oleObj>
              </mc:Choice>
              <mc:Fallback>
                <p:oleObj name="Equation" r:id="rId11" imgW="49402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7172" y="5037186"/>
                        <a:ext cx="4935537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Стрелка вниз 14"/>
          <p:cNvSpPr/>
          <p:nvPr/>
        </p:nvSpPr>
        <p:spPr>
          <a:xfrm>
            <a:off x="5640280" y="3385360"/>
            <a:ext cx="390617" cy="42582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640275" y="4503940"/>
            <a:ext cx="390617" cy="425829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46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787</Words>
  <Application>Microsoft Office PowerPoint</Application>
  <PresentationFormat>Широкоэкранный</PresentationFormat>
  <Paragraphs>199</Paragraphs>
  <Slides>24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Comic Sans MS</vt:lpstr>
      <vt:lpstr>Times New Roman</vt:lpstr>
      <vt:lpstr>Тема Office</vt:lpstr>
      <vt:lpstr>Equation</vt:lpstr>
      <vt:lpstr>Документ</vt:lpstr>
      <vt:lpstr>Приближённые аналитические решения квазипотенциальных уравнений  с запирающими потенциалами </vt:lpstr>
      <vt:lpstr>План доклада:</vt:lpstr>
      <vt:lpstr>1) Решение модифицированного уравнения Кадышевского для  s-состояний с линейным потенциалом в РКП</vt:lpstr>
      <vt:lpstr>Потенциал</vt:lpstr>
      <vt:lpstr>Приближённое аналитическое решение квазипотенциального уравнения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полученных результатов </vt:lpstr>
      <vt:lpstr>Презентация PowerPoint</vt:lpstr>
      <vt:lpstr>2) Решение одномерного уравнения Логунова-Тавхелидзе с потенциалом гармонического осциллятора в РКП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полученных результатов 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Приближённые аналитические решения квазипотенциальных уравнений  с запирающими потенциалами </dc:title>
  <dc:creator>Admin</dc:creator>
  <cp:lastModifiedBy>Admin</cp:lastModifiedBy>
  <cp:revision>356</cp:revision>
  <dcterms:created xsi:type="dcterms:W3CDTF">2023-08-14T18:13:59Z</dcterms:created>
  <dcterms:modified xsi:type="dcterms:W3CDTF">2023-08-31T12:14:47Z</dcterms:modified>
</cp:coreProperties>
</file>