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317" r:id="rId4"/>
    <p:sldId id="262" r:id="rId5"/>
    <p:sldId id="319" r:id="rId6"/>
    <p:sldId id="320" r:id="rId7"/>
    <p:sldId id="258" r:id="rId8"/>
    <p:sldId id="321" r:id="rId9"/>
    <p:sldId id="308" r:id="rId10"/>
    <p:sldId id="265" r:id="rId11"/>
    <p:sldId id="309" r:id="rId12"/>
    <p:sldId id="259" r:id="rId13"/>
    <p:sldId id="335" r:id="rId14"/>
    <p:sldId id="316" r:id="rId15"/>
    <p:sldId id="318" r:id="rId16"/>
    <p:sldId id="272" r:id="rId17"/>
    <p:sldId id="274" r:id="rId18"/>
    <p:sldId id="260" r:id="rId19"/>
    <p:sldId id="289" r:id="rId20"/>
    <p:sldId id="290" r:id="rId21"/>
    <p:sldId id="293" r:id="rId22"/>
    <p:sldId id="291" r:id="rId23"/>
    <p:sldId id="292" r:id="rId24"/>
    <p:sldId id="295" r:id="rId25"/>
    <p:sldId id="311" r:id="rId26"/>
    <p:sldId id="31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98D9840-57AD-4B47-B87C-CFEF2BCAA2F8}">
          <p14:sldIdLst>
            <p14:sldId id="256"/>
          </p14:sldIdLst>
        </p14:section>
        <p14:section name="Motivation" id="{FEF7BBDF-7AE5-4CE3-A447-3358602B742A}">
          <p14:sldIdLst>
            <p14:sldId id="257"/>
            <p14:sldId id="317"/>
            <p14:sldId id="262"/>
            <p14:sldId id="319"/>
            <p14:sldId id="320"/>
            <p14:sldId id="258"/>
            <p14:sldId id="321"/>
            <p14:sldId id="308"/>
            <p14:sldId id="265"/>
            <p14:sldId id="309"/>
          </p14:sldIdLst>
        </p14:section>
        <p14:section name="Method" id="{E12E6BB8-9451-4400-8E70-0DA591AFCFA5}">
          <p14:sldIdLst>
            <p14:sldId id="259"/>
            <p14:sldId id="335"/>
            <p14:sldId id="316"/>
            <p14:sldId id="318"/>
            <p14:sldId id="272"/>
            <p14:sldId id="274"/>
          </p14:sldIdLst>
        </p14:section>
        <p14:section name="Probabilities" id="{D3BB8D44-4A46-4DA5-8A0B-50F7ED99ECA9}">
          <p14:sldIdLst>
            <p14:sldId id="260"/>
            <p14:sldId id="289"/>
            <p14:sldId id="290"/>
            <p14:sldId id="293"/>
            <p14:sldId id="291"/>
            <p14:sldId id="292"/>
            <p14:sldId id="295"/>
          </p14:sldIdLst>
        </p14:section>
        <p14:section name="Additional" id="{6CB31CD1-6CB6-4E0B-B843-AE89681AD5E3}">
          <p14:sldIdLst>
            <p14:sldId id="311"/>
            <p14:sldId id="3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5250" autoAdjust="0"/>
  </p:normalViewPr>
  <p:slideViewPr>
    <p:cSldViewPr snapToGrid="0">
      <p:cViewPr varScale="1">
        <p:scale>
          <a:sx n="82" d="100"/>
          <a:sy n="82" d="100"/>
        </p:scale>
        <p:origin x="73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0B14C-A637-47BE-B3A4-45473DEE8117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50F61-3163-4A72-B90B-940689029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886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ата 9">
            <a:extLst>
              <a:ext uri="{FF2B5EF4-FFF2-40B4-BE49-F238E27FC236}">
                <a16:creationId xmlns:a16="http://schemas.microsoft.com/office/drawing/2014/main" id="{9ABEFC79-336B-40CC-A41B-C11D7A0CF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2/09/2023</a:t>
            </a:r>
            <a:endParaRPr lang="en-US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7E3BB1F4-DAF3-446D-8714-11968DB0B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XV-th International School-Conference "The Actual Problems of Microworld Physics"</a:t>
            </a:r>
            <a:endParaRPr lang="en-US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B47C23AA-C506-4531-B5F1-A9BFBA197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2/09/2023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00315"/>
            <a:ext cx="4851146" cy="4245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XV-th International School-Conference "The Actual Problems of Microworld Physics"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Дата 8">
            <a:extLst>
              <a:ext uri="{FF2B5EF4-FFF2-40B4-BE49-F238E27FC236}">
                <a16:creationId xmlns:a16="http://schemas.microsoft.com/office/drawing/2014/main" id="{3B55C583-C3EE-416C-BEBA-D1342D92B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2/09/2023</a:t>
            </a:r>
            <a:endParaRPr lang="en-US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2CDD279A-2FD7-4CB0-917C-7E576463F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XV-th International School-Conference "The Actual Problems of Microworld Physics"</a:t>
            </a:r>
            <a:endParaRPr lang="en-US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887FB63D-D76F-4724-BE6C-4D3C61933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 err="1"/>
              <a:t>Четвертый</a:t>
            </a:r>
            <a:r>
              <a:rPr lang="ru-RU" dirty="0"/>
              <a:t>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ru-RU"/>
              <a:t>2/09/2023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00315"/>
            <a:ext cx="4851146" cy="42459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The XV-th International School-Conference "The Actual Problems of Microworld Physics"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2/09/2023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00315"/>
            <a:ext cx="4851146" cy="4245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XV-th International School-Conference "The Actual Problems of Microworld Physics"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2/09/2023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00315"/>
            <a:ext cx="4851146" cy="4245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XV-th International School-Conference "The Actual Problems of Microworld Physics"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2/09/2023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00315"/>
            <a:ext cx="4851146" cy="4245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XV-th International School-Conference "The Actual Problems of Microworld Physics"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2/09/2023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00315"/>
            <a:ext cx="4851146" cy="4245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XV-th International School-Conference "The Actual Problems of Microworld Physics"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2/09/2023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00315"/>
            <a:ext cx="4851146" cy="4245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The XV-th International School-Conference "The Actual Problems of Microworld Physics"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2/09/2023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The XV-th International School-Conference "The Actual Problems of Microworld Physics"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2/09/2023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00315"/>
            <a:ext cx="4851146" cy="4245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XV-th International School-Conference "The Actual Problems of Microworld Physics"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r>
              <a:rPr lang="ru-RU"/>
              <a:t>2/09/2023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00315"/>
            <a:ext cx="4822804" cy="424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The XV-th International School-Conference "The Actual Problems of Microworld Physics"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212.0326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arxiv.org/abs/hep-ph/940738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arxiv.org/abs/hep-ph/940738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hep-ph/9505338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5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rxiv.org/abs/hep-ph/920920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arxiv.org/abs/hep-ph/920924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arxiv.org/abs/hep-ph/940738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arxiv.org/abs/hep-ph/930332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1F092767-81CE-4AD0-9AD3-9AB9EC1C0F57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/>
            <p:txBody>
              <a:bodyPr anchor="ctr">
                <a:normAutofit/>
              </a:bodyPr>
              <a:lstStyle/>
              <a:p>
                <a:pPr algn="ctr"/>
                <a:r>
                  <a:rPr lang="en-US" sz="4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Multiparticle production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theory: method of singular solutions and numerical results</a:t>
                </a:r>
                <a:endParaRPr lang="ru-RU" sz="48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1F092767-81CE-4AD0-9AD3-9AB9EC1C0F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2"/>
                <a:stretch>
                  <a:fillRect r="-3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24A7A2-62D0-4F59-A23D-2BA3DE852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10058400" cy="1842544"/>
          </a:xfrm>
        </p:spPr>
        <p:txBody>
          <a:bodyPr>
            <a:normAutofit/>
          </a:bodyPr>
          <a:lstStyle/>
          <a:p>
            <a:pPr algn="ctr"/>
            <a:r>
              <a:rPr lang="en-US" cap="none" dirty="0"/>
              <a:t>based on </a:t>
            </a:r>
            <a:r>
              <a:rPr lang="en-US" dirty="0">
                <a:hlinkClick r:id="rId3"/>
              </a:rPr>
              <a:t>2212.03268</a:t>
            </a:r>
            <a:r>
              <a:rPr lang="en-US" dirty="0"/>
              <a:t> [</a:t>
            </a:r>
            <a:r>
              <a:rPr lang="en-US" cap="none" dirty="0"/>
              <a:t>hep-</a:t>
            </a:r>
            <a:r>
              <a:rPr lang="en-US" cap="none" dirty="0" err="1"/>
              <a:t>ph</a:t>
            </a:r>
            <a:r>
              <a:rPr lang="en-US" dirty="0"/>
              <a:t>]</a:t>
            </a:r>
          </a:p>
          <a:p>
            <a:pPr algn="ctr"/>
            <a:r>
              <a:rPr lang="en-US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S.V. Demidov, </a:t>
            </a:r>
            <a:r>
              <a:rPr lang="en-US" b="1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B.R. Farkhtdinov</a:t>
            </a:r>
            <a:r>
              <a:rPr lang="en-US" b="1" cap="none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1,2</a:t>
            </a:r>
            <a:r>
              <a:rPr lang="en-US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D.G. </a:t>
            </a:r>
            <a:r>
              <a:rPr lang="en-US" cap="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Levkov</a:t>
            </a:r>
            <a:endParaRPr lang="en-US" cap="none" baseline="30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000" cap="none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en-US" sz="20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Institute for Nuclear Research of the Russian Academy of Sciences </a:t>
            </a:r>
          </a:p>
          <a:p>
            <a:r>
              <a:rPr lang="en-US" sz="2000" cap="none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sz="20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Moscow Institute of Physics and Technology</a:t>
            </a:r>
            <a:endParaRPr lang="ru-RU" sz="2000" cap="none" baseline="30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A4C92-0D70-4F6D-BB8B-2B555F01B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Series </a:t>
            </a:r>
            <a:r>
              <a:rPr lang="en-US" dirty="0" err="1"/>
              <a:t>resummation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8A2F88A-977A-4F64-A475-4F20DC0ACC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058400" cy="4554581"/>
              </a:xfrm>
            </p:spPr>
            <p:txBody>
              <a:bodyPr>
                <a:noAutofit/>
              </a:bodyPr>
              <a:lstStyle/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dirty="0"/>
                  <a:t>Resummation of leading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≫1</m:t>
                    </m:r>
                  </m:oMath>
                </a14:m>
                <a:r>
                  <a:rPr lang="en-US" dirty="0"/>
                  <a:t> contributions </a:t>
                </a:r>
                <a:r>
                  <a:rPr lang="en-US" dirty="0">
                    <a:solidFill>
                      <a:srgbClr val="FF0000"/>
                    </a:solidFill>
                  </a:rPr>
                  <a:t>in all loops </a:t>
                </a:r>
                <a:r>
                  <a:rPr lang="en-US" dirty="0"/>
                  <a:t>gives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𝑟𝑒𝑠𝑢𝑚𝑚𝑒𝑑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𝑡𝑟𝑒𝑒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the same as in the one-loop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term[</a:t>
                </a:r>
                <a:r>
                  <a:rPr lang="en-US" dirty="0" err="1">
                    <a:hlinkClick r:id="rId2"/>
                  </a:rPr>
                  <a:t>Libanov</a:t>
                </a:r>
                <a:r>
                  <a:rPr lang="en-US" dirty="0">
                    <a:hlinkClick r:id="rId2"/>
                  </a:rPr>
                  <a:t> et al., 1994</a:t>
                </a:r>
                <a:r>
                  <a:rPr lang="en-US" dirty="0"/>
                  <a:t>]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≫1</m:t>
                    </m:r>
                  </m:oMath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1→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𝑡𝑟𝑒𝑒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e>
                      </m:rad>
                      <m:func>
                        <m:funcPr>
                          <m:ctrlP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Amplitude 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1→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𝑟𝑒𝑠𝑢𝑚𝑚𝑒𝑑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e>
                      </m:rad>
                      <m:func>
                        <m:funcPr>
                          <m:ctrlP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)/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Exponential form ≟ Semiclassical treatment</a:t>
                </a:r>
                <a:endParaRPr lang="en-US" dirty="0"/>
              </a:p>
              <a:p>
                <a:pPr marL="0" indent="0" algn="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8A2F88A-977A-4F64-A475-4F20DC0ACC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058400" cy="4554581"/>
              </a:xfrm>
              <a:blipFill>
                <a:blip r:embed="rId3"/>
                <a:stretch>
                  <a:fillRect t="-10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>
            <a:extLst>
              <a:ext uri="{FF2B5EF4-FFF2-40B4-BE49-F238E27FC236}">
                <a16:creationId xmlns:a16="http://schemas.microsoft.com/office/drawing/2014/main" id="{A4A781A9-C542-441B-B9AD-09A3BC2D0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2/09/2023</a:t>
            </a:r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483B45-AF78-4002-AF3E-91FFCEC82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XV-th International School-Conference "The Actual Problems of Microworld Physics"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EB341-89A4-4F3C-8037-1B567B88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F1F7236-77CC-4775-A9CF-76DDE2F703E7}"/>
              </a:ext>
            </a:extLst>
          </p:cNvPr>
          <p:cNvSpPr/>
          <p:nvPr/>
        </p:nvSpPr>
        <p:spPr>
          <a:xfrm>
            <a:off x="3686185" y="2265476"/>
            <a:ext cx="4776680" cy="4712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D609761-BC8D-4818-A716-E6656DD290A2}"/>
              </a:ext>
            </a:extLst>
          </p:cNvPr>
          <p:cNvSpPr/>
          <p:nvPr/>
        </p:nvSpPr>
        <p:spPr>
          <a:xfrm>
            <a:off x="3816220" y="3771820"/>
            <a:ext cx="4646645" cy="4712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15ADE7A0-C397-4313-917C-1567786873EB}"/>
              </a:ext>
            </a:extLst>
          </p:cNvPr>
          <p:cNvSpPr/>
          <p:nvPr/>
        </p:nvSpPr>
        <p:spPr>
          <a:xfrm>
            <a:off x="3816220" y="4771185"/>
            <a:ext cx="4553339" cy="5505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437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1E253-4791-427C-8B22-2F19C7AE0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exponent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C133CB4-5C0B-4A05-9A8A-9DA0EB3BDA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12980" y="1845734"/>
                <a:ext cx="10328986" cy="402336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en-US" u="sng" dirty="0"/>
              </a:p>
              <a:p>
                <a:pPr marL="0" indent="0" algn="ctr">
                  <a:buNone/>
                </a:pPr>
                <a:r>
                  <a:rPr lang="en-US" dirty="0"/>
                  <a:t>Conjectures [</a:t>
                </a:r>
                <a:r>
                  <a:rPr lang="en-US" dirty="0" err="1">
                    <a:hlinkClick r:id="rId2"/>
                  </a:rPr>
                  <a:t>Libanov</a:t>
                </a:r>
                <a:r>
                  <a:rPr lang="en-US" dirty="0">
                    <a:hlinkClick r:id="rId2"/>
                  </a:rPr>
                  <a:t> et al., 1994</a:t>
                </a:r>
                <a:r>
                  <a:rPr lang="en-US" dirty="0"/>
                  <a:t>]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𝑓𝑒𝑤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)∼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≫1,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𝑐𝑜𝑛𝑠𝑡</m:t>
                    </m:r>
                  </m:oMath>
                </a14:m>
                <a:r>
                  <a:rPr lang="ru-RU" sz="2000" dirty="0"/>
                  <a:t>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— “holy grail” function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does not depend on the initial state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Semiclassical limit: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→0;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𝑐𝑜𝑛𝑠𝑡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algn="ctr"/>
                <a:r>
                  <a:rPr lang="en-US" dirty="0"/>
                  <a:t>                                       or                                                           etc.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C133CB4-5C0B-4A05-9A8A-9DA0EB3BDA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2980" y="1845734"/>
                <a:ext cx="10328986" cy="4023360"/>
              </a:xfrm>
              <a:blipFill>
                <a:blip r:embed="rId3"/>
                <a:stretch>
                  <a:fillRect l="-1535" b="-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>
            <a:extLst>
              <a:ext uri="{FF2B5EF4-FFF2-40B4-BE49-F238E27FC236}">
                <a16:creationId xmlns:a16="http://schemas.microsoft.com/office/drawing/2014/main" id="{CE7DD936-9BE2-4B97-A657-6FCF798C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2/09/2023</a:t>
            </a:r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C11870-1F29-43F3-8793-35BF50EBF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XV-th International School-Conference "The Actual Problems of Microworld Physics"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A747CA-1031-4498-8BA8-89308E6A2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DA73002-7B62-4C5C-9C53-0B2A89E48203}"/>
              </a:ext>
            </a:extLst>
          </p:cNvPr>
          <p:cNvSpPr/>
          <p:nvPr/>
        </p:nvSpPr>
        <p:spPr>
          <a:xfrm>
            <a:off x="1097280" y="2817845"/>
            <a:ext cx="9997440" cy="12036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CB2CB84-412D-446B-AA2D-D211A9350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242" y="4922869"/>
            <a:ext cx="3139712" cy="13717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1A711B4-F3DA-4FF0-895F-A7D6C7E329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4134" y="4922869"/>
            <a:ext cx="3154953" cy="13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72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E0F6E-0540-4DE1-8BCB-D59795683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Method of singular solutions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D5D94D-DDBC-4704-97E6-8F2E95E4A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64592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Formulation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Numerical implementation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Verification</a:t>
            </a:r>
          </a:p>
          <a:p>
            <a:pPr algn="r"/>
            <a:r>
              <a:rPr lang="en-US" dirty="0"/>
              <a:t>[</a:t>
            </a:r>
            <a:r>
              <a:rPr lang="en-US" cap="none" dirty="0">
                <a:hlinkClick r:id="rId2"/>
              </a:rPr>
              <a:t>Son</a:t>
            </a:r>
            <a:r>
              <a:rPr lang="en-US" dirty="0">
                <a:hlinkClick r:id="rId2"/>
              </a:rPr>
              <a:t>, 1995</a:t>
            </a:r>
            <a:r>
              <a:rPr lang="en-US" dirty="0"/>
              <a:t>]</a:t>
            </a:r>
            <a:endParaRPr lang="ru-RU" cap="none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447EFB-9854-4498-A609-A8B834B23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2/09/2023</a:t>
            </a:r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AFF628-200D-498A-B1C5-E5962A5B7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XV-th International School-Conference "The Actual Problems of Microworld Physics"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1E7249-07F0-47E6-AF3A-80174439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227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47237204-70EE-49B4-912F-CA6CE89A680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dirty="0"/>
                  <a:t>Stirling's approximation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≫1</m:t>
                    </m:r>
                  </m:oMath>
                </a14:m>
                <a:r>
                  <a:rPr lang="en-US" dirty="0"/>
                  <a:t>)</a:t>
                </a:r>
                <a:endParaRPr lang="ru-RU" dirty="0"/>
              </a:p>
            </p:txBody>
          </p:sp>
        </mc:Choice>
        <mc:Fallback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47237204-70EE-49B4-912F-CA6CE89A68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26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Объект 7">
            <a:extLst>
              <a:ext uri="{FF2B5EF4-FFF2-40B4-BE49-F238E27FC236}">
                <a16:creationId xmlns:a16="http://schemas.microsoft.com/office/drawing/2014/main" id="{32273BFD-C91C-412B-9713-081F7C399B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69551" y="1808467"/>
            <a:ext cx="4663844" cy="1211685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ABBBBD98-5344-4D6C-9E23-8278CD5AD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2/09/2023</a:t>
            </a:r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468C8A-B630-4FD9-B2BB-5A669B6C8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XV-th International School-Conference "The Actual Problems of Microworld Physics"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070C12-BA84-420B-B49C-B46769BBE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13</a:t>
            </a:fld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EEB9FC3-D774-45A3-816B-E8AF774E7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430" y="3222495"/>
            <a:ext cx="4900085" cy="38865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5EA4E39-43DF-4470-809B-28A941B7B6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9301" y="3945671"/>
            <a:ext cx="4324342" cy="230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27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A151E-E3AB-4A5A-B8F6-544D629AC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Landau method in QM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34F6220-A57F-41C4-8F64-FDF4047B37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55065"/>
                <a:ext cx="10058400" cy="4023360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u="sng" dirty="0"/>
                  <a:t>In QM one can consider </a:t>
                </a: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ru-RU" dirty="0"/>
              </a:p>
              <a:p>
                <a:pPr algn="ctr">
                  <a:buFont typeface="Arial" panose="020B0604020202020204" pitchFamily="34" charset="0"/>
                  <a:buChar char="•"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>
                  <a:buFont typeface="Arial" panose="020B0604020202020204" pitchFamily="34" charset="0"/>
                  <a:buChar char="•"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algn="ctr">
                  <a:buFont typeface="Arial" panose="020B0604020202020204" pitchFamily="34" charset="0"/>
                  <a:buChar char="•"/>
                </a:pPr>
                <a:r>
                  <a:rPr lang="ru-RU" b="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can be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etc. — </a:t>
                </a:r>
                <a:r>
                  <a:rPr lang="en-US" dirty="0">
                    <a:solidFill>
                      <a:srgbClr val="FF0000"/>
                    </a:solidFill>
                  </a:rPr>
                  <a:t>answer is insensible</a:t>
                </a:r>
                <a:endParaRPr lang="ru-RU" dirty="0">
                  <a:solidFill>
                    <a:srgbClr val="FF0000"/>
                  </a:solidFill>
                </a:endParaRPr>
              </a:p>
              <a:p>
                <a:pPr algn="ctr">
                  <a:buFont typeface="Arial" panose="020B0604020202020204" pitchFamily="34" charset="0"/>
                  <a:buChar char="•"/>
                </a:pPr>
                <a:r>
                  <a:rPr lang="ru-RU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/>
                  <a:t> is a singular point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singular solutions</a:t>
                </a:r>
                <a:r>
                  <a:rPr lang="en-US" dirty="0"/>
                  <a:t> in path integral</a:t>
                </a:r>
              </a:p>
              <a:p>
                <a:pPr algn="ctr">
                  <a:buFont typeface="Arial" panose="020B0604020202020204" pitchFamily="34" charset="0"/>
                  <a:buChar char="•"/>
                </a:pPr>
                <a:r>
                  <a:rPr lang="ru-RU" dirty="0"/>
                  <a:t> </a:t>
                </a:r>
                <a:r>
                  <a:rPr lang="en-US" dirty="0"/>
                  <a:t>We need only </a:t>
                </a:r>
                <a:r>
                  <a:rPr lang="en-US" dirty="0">
                    <a:solidFill>
                      <a:srgbClr val="FF0000"/>
                    </a:solidFill>
                  </a:rPr>
                  <a:t>exponential accuracy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34F6220-A57F-41C4-8F64-FDF4047B37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55065"/>
                <a:ext cx="10058400" cy="4023360"/>
              </a:xfrm>
              <a:blipFill>
                <a:blip r:embed="rId2"/>
                <a:stretch>
                  <a:fillRect t="-2121" b="-24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>
            <a:extLst>
              <a:ext uri="{FF2B5EF4-FFF2-40B4-BE49-F238E27FC236}">
                <a16:creationId xmlns:a16="http://schemas.microsoft.com/office/drawing/2014/main" id="{153C9863-F783-4A91-92CA-E429EC57F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2/09/2023</a:t>
            </a:r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0CA222-0AEB-491B-9D3B-8EE2ECC92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XV-th International School-Conference "The Actual Problems of Microworld Physics"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28AD10-3F1D-4096-8D2F-D9A5C393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14</a:t>
            </a:fld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018947-7B16-486D-B3DD-3E67E5C86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439" y="2413393"/>
            <a:ext cx="5966977" cy="80016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9EE687F-255A-4836-810F-29E1D45E5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415" y="2579913"/>
            <a:ext cx="2148286" cy="499488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5675ED9E-9EBA-4409-A353-FD3B9788E1A1}"/>
              </a:ext>
            </a:extLst>
          </p:cNvPr>
          <p:cNvSpPr/>
          <p:nvPr/>
        </p:nvSpPr>
        <p:spPr>
          <a:xfrm>
            <a:off x="2126850" y="2429573"/>
            <a:ext cx="8761305" cy="8001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7940E04-0E2D-4025-BC78-78EE1F83AF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6048" y="3429000"/>
            <a:ext cx="4159904" cy="80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85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601AF-D747-4AEC-BDA1-0A916F7A7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Probability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E9546B7-04DA-42ED-87BA-29162DF65F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Our aim is inclusive probability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⟨"/>
                                    <m:endChr m:val="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e>
                                        </m:acc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𝑂</m:t>
                                            </m:r>
                                          </m:e>
                                        </m:acc>
                                      </m:e>
                                    </m:d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</a:p>
              <a:p>
                <a:pPr marL="0" indent="0" algn="ctr">
                  <a:buNone/>
                </a:pPr>
                <a:r>
                  <a:rPr lang="en-US" dirty="0"/>
                  <a:t>where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begChr m:val="|"/>
                        <m:endChr m:val="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— initial state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particles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E9546B7-04DA-42ED-87BA-29162DF65F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>
            <a:extLst>
              <a:ext uri="{FF2B5EF4-FFF2-40B4-BE49-F238E27FC236}">
                <a16:creationId xmlns:a16="http://schemas.microsoft.com/office/drawing/2014/main" id="{78BD8423-E8AA-47AA-ACCE-0E1810DA8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2/09/2023</a:t>
            </a:r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1B544D-911D-4661-996F-230832B12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XV-th International School-Conference "The Actual Problems of Microworld Physics"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77E39D-E9E3-414B-84D9-2BF1F50F6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070B9784-15BE-424F-9B8D-160340EAB25C}"/>
              </a:ext>
            </a:extLst>
          </p:cNvPr>
          <p:cNvSpPr/>
          <p:nvPr/>
        </p:nvSpPr>
        <p:spPr>
          <a:xfrm>
            <a:off x="2155371" y="2780522"/>
            <a:ext cx="7959013" cy="6484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093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7ABAC-C80E-4E16-B31D-6B74132BB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Initial state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FC62131-B0CE-4916-BE09-E64B81B1F3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∫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begChr m:val="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457200" indent="-457200" algn="ctr">
                  <a:buFont typeface="+mj-lt"/>
                  <a:buAutoNum type="arabicPeriod"/>
                </a:pPr>
                <a:r>
                  <a:rPr lang="en-US" dirty="0"/>
                  <a:t>Creates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particles </a:t>
                </a:r>
              </a:p>
              <a:p>
                <a:pPr marL="457200" indent="-457200" algn="ctr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universality</a:t>
                </a:r>
              </a:p>
              <a:p>
                <a:pPr marL="457200" indent="-457200" algn="ctr">
                  <a:buFont typeface="+mj-lt"/>
                  <a:buAutoNum type="arabicPeriod"/>
                </a:pPr>
                <a:r>
                  <a:rPr lang="en-US" dirty="0"/>
                  <a:t>A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we can</a:t>
                </a:r>
              </a:p>
              <a:p>
                <a:pPr marL="749808" lvl="1" indent="-457200" algn="ctr"/>
                <a:r>
                  <a:rPr lang="en-US" dirty="0"/>
                  <a:t>Calculate </a:t>
                </a:r>
                <a:r>
                  <a:rPr lang="en-US" dirty="0" err="1"/>
                  <a:t>semiclassically</a:t>
                </a:r>
                <a:endParaRPr lang="en-US" dirty="0"/>
              </a:p>
              <a:p>
                <a:pPr marL="749808" lvl="1" indent="-457200" algn="ctr"/>
                <a:r>
                  <a:rPr lang="en-US" dirty="0"/>
                  <a:t>Use universality</a:t>
                </a: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FC62131-B0CE-4916-BE09-E64B81B1F3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>
            <a:extLst>
              <a:ext uri="{FF2B5EF4-FFF2-40B4-BE49-F238E27FC236}">
                <a16:creationId xmlns:a16="http://schemas.microsoft.com/office/drawing/2014/main" id="{01544AA6-0B58-4FEE-832B-CB9EA454B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2/09/2023</a:t>
            </a:r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7D0B04-C5F9-4E96-8607-D53B4D61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XV-th International School-Conference "The Actual Problems of Microworld Physics"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A5EAA8-EC3C-4F33-ACA6-87D288772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12BBDF7-0CAD-4639-BEA6-4E9A3BB6BFE1}"/>
              </a:ext>
            </a:extLst>
          </p:cNvPr>
          <p:cNvSpPr/>
          <p:nvPr/>
        </p:nvSpPr>
        <p:spPr>
          <a:xfrm>
            <a:off x="3153747" y="2118049"/>
            <a:ext cx="5756988" cy="9610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11219D0-6FE0-412E-97B9-B22D9F2F0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04" y="4110086"/>
            <a:ext cx="1996474" cy="175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8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7FDD19-54F7-4A47-9913-D6CFD76F8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Saddle point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EC0C4FC-1F95-4844-BA17-507FDE6701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dirty="0"/>
                  <a:t>We compute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⟨"/>
                                    <m:endChr m:val="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e>
                                        </m:acc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𝑂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𝐽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dirty="0"/>
                  <a:t>Universality: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ru-RU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cl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cl</m:t>
                        </m:r>
                      </m:sub>
                    </m:sSub>
                  </m:oMath>
                </a14:m>
                <a:r>
                  <a:rPr lang="en-US" dirty="0"/>
                  <a:t> obeys (with BC)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□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box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𝑐𝑙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𝑐𝑙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𝑖𝐽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EC0C4FC-1F95-4844-BA17-507FDE6701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1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>
            <a:extLst>
              <a:ext uri="{FF2B5EF4-FFF2-40B4-BE49-F238E27FC236}">
                <a16:creationId xmlns:a16="http://schemas.microsoft.com/office/drawing/2014/main" id="{46797787-EAF2-4878-AB45-9C47C068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2/09/2023</a:t>
            </a:r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B1A375-1684-466F-8739-2BB9FBDE9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XV-th International School-Conference "The Actual Problems of Microworld Physics"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8E6687-B80F-4EE4-B7CF-89C0D1CA7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17</a:t>
            </a:fld>
            <a:endParaRPr lang="en-US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E018DAF-0DE3-46DF-ABB7-F9208B6EF217}"/>
              </a:ext>
            </a:extLst>
          </p:cNvPr>
          <p:cNvSpPr/>
          <p:nvPr/>
        </p:nvSpPr>
        <p:spPr>
          <a:xfrm>
            <a:off x="1819469" y="2268581"/>
            <a:ext cx="8276253" cy="8367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FE594E6-9593-432C-A529-26AB06FBC9FE}"/>
              </a:ext>
            </a:extLst>
          </p:cNvPr>
          <p:cNvSpPr/>
          <p:nvPr/>
        </p:nvSpPr>
        <p:spPr>
          <a:xfrm>
            <a:off x="3321698" y="5243804"/>
            <a:ext cx="5551714" cy="5505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669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2791127E-E8A7-43E5-A7C7-AB25F63C102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3. Probabilities as functions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2791127E-E8A7-43E5-A7C7-AB25F63C10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5152" b="-160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>
                <a:extLst>
                  <a:ext uri="{FF2B5EF4-FFF2-40B4-BE49-F238E27FC236}">
                    <a16:creationId xmlns:a16="http://schemas.microsoft.com/office/drawing/2014/main" id="{5BDB5294-AEF2-420D-923F-5681C22D757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97280" y="4453127"/>
                <a:ext cx="10058400" cy="1432767"/>
              </a:xfrm>
            </p:spPr>
            <p:txBody>
              <a:bodyPr>
                <a:normAutofit lnSpcReduction="10000"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cap="none" dirty="0"/>
                  <a:t>Suppression exponent and amplitudes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cap="none" dirty="0"/>
                  <a:t>Limit </a:t>
                </a:r>
                <a14:m>
                  <m:oMath xmlns:m="http://schemas.openxmlformats.org/officeDocument/2006/math"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≫1</m:t>
                    </m:r>
                  </m:oMath>
                </a14:m>
                <a:endParaRPr lang="en-US" cap="none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cap="none" dirty="0"/>
                  <a:t>Limit </a:t>
                </a:r>
                <a14:m>
                  <m:oMath xmlns:m="http://schemas.openxmlformats.org/officeDocument/2006/math"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ru-RU" cap="none" dirty="0"/>
              </a:p>
            </p:txBody>
          </p:sp>
        </mc:Choice>
        <mc:Fallback xmlns="">
          <p:sp>
            <p:nvSpPr>
              <p:cNvPr id="3" name="Текст 2">
                <a:extLst>
                  <a:ext uri="{FF2B5EF4-FFF2-40B4-BE49-F238E27FC236}">
                    <a16:creationId xmlns:a16="http://schemas.microsoft.com/office/drawing/2014/main" id="{5BDB5294-AEF2-420D-923F-5681C22D75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97280" y="4453127"/>
                <a:ext cx="10058400" cy="1432767"/>
              </a:xfrm>
              <a:blipFill>
                <a:blip r:embed="rId3"/>
                <a:stretch>
                  <a:fillRect l="-788" t="-7627" b="-21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>
            <a:extLst>
              <a:ext uri="{FF2B5EF4-FFF2-40B4-BE49-F238E27FC236}">
                <a16:creationId xmlns:a16="http://schemas.microsoft.com/office/drawing/2014/main" id="{F0DE81E5-7B8A-4F8C-A8AD-0945564CF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2/09/2023</a:t>
            </a:r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0762BF-C050-47C5-B56E-E1DA839DC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XV-th International School-Conference "The Actual Problems of Microworld Physics"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DB12EB-AA50-48A2-875C-885072574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319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146A7-F5A4-401D-84CB-976635019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of typical behavior</a:t>
            </a: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B74EDDF-2B47-4D32-B110-C479638E39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5043" y="2010436"/>
            <a:ext cx="5842284" cy="4057334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3659DCB9-DDBA-4FCC-B326-2A9CDE6D7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2/09/2023</a:t>
            </a:r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482A28-0BD2-4A85-87D0-8BA7AAD8E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XV-th International School-Conference "The Actual Problems of Microworld Physics"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BE4E94-A48A-43D3-9111-09C312475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19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AD0636-4F82-46D3-88D2-70ED2E62FE4C}"/>
                  </a:ext>
                </a:extLst>
              </p:cNvPr>
              <p:cNvSpPr txBox="1"/>
              <p:nvPr/>
            </p:nvSpPr>
            <p:spPr>
              <a:xfrm>
                <a:off x="6607327" y="2388637"/>
                <a:ext cx="5447823" cy="2926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Tree-level (</a:t>
                </a:r>
                <a:r>
                  <a:rPr lang="en-US" sz="2000" dirty="0">
                    <a:solidFill>
                      <a:srgbClr val="FF0000"/>
                    </a:solidFill>
                  </a:rPr>
                  <a:t>known from literature</a:t>
                </a:r>
                <a:r>
                  <a:rPr lang="en-US" sz="2000" dirty="0"/>
                  <a:t>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Linear fit: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AD0636-4F82-46D3-88D2-70ED2E62F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327" y="2388637"/>
                <a:ext cx="5447823" cy="2926122"/>
              </a:xfrm>
              <a:prstGeom prst="rect">
                <a:avLst/>
              </a:prstGeom>
              <a:blipFill>
                <a:blip r:embed="rId3"/>
                <a:stretch>
                  <a:fillRect l="-1566" t="-1250" b="-31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8087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21D6F-EAAF-4D2D-BD72-07CC02292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Multiparticle production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8D4D16-8F8D-46F8-AA85-895747ADC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64592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Multiparticle probabilities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Perturbation theory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/>
              <a:t>Exponentiation</a:t>
            </a:r>
            <a:endParaRPr lang="ru-RU" cap="none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F2EAD2-931B-402A-8447-A2945E75E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2/09/2023</a:t>
            </a:r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9C2964-A4DF-4CE5-BC42-79D693868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XV-th International School-Conference "The Actual Problems of Microworld Physics"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952391-7DC8-4B24-9C87-54291640F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692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BE080-0271-42F3-B692-B95FE424A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Numerical suppression exponents</a:t>
            </a: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587C6364-DA97-4478-A40F-DB1CDECE8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979090"/>
            <a:ext cx="6103822" cy="4238965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4F5B41D0-7C51-40FE-B648-0F9C774DF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2/09/2023</a:t>
            </a:r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CE2878-5C17-4107-80F6-A06403DA5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XV-th International School-Conference "The Actual Problems of Microworld Physics"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3C9FC2-71D0-44D0-AD13-88A84B45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20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513581-9A3B-4752-8B3E-541D1321D3AC}"/>
                  </a:ext>
                </a:extLst>
              </p:cNvPr>
              <p:cNvSpPr txBox="1"/>
              <p:nvPr/>
            </p:nvSpPr>
            <p:spPr>
              <a:xfrm>
                <a:off x="7268547" y="2883157"/>
                <a:ext cx="4693298" cy="1460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become closer, 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grows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endParaRPr lang="ru-R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513581-9A3B-4752-8B3E-541D1321D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547" y="2883157"/>
                <a:ext cx="4693298" cy="1460143"/>
              </a:xfrm>
              <a:prstGeom prst="rect">
                <a:avLst/>
              </a:prstGeom>
              <a:blipFill>
                <a:blip r:embed="rId3"/>
                <a:stretch>
                  <a:fillRect l="-1688" b="-71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387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93437164-BB28-4494-BC43-7738DE4CEF4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as a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93437164-BB28-4494-BC43-7738DE4CEF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26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Объект 7">
            <a:extLst>
              <a:ext uri="{FF2B5EF4-FFF2-40B4-BE49-F238E27FC236}">
                <a16:creationId xmlns:a16="http://schemas.microsoft.com/office/drawing/2014/main" id="{ED52C49B-035D-4ED5-A372-75EED7B55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7909" y="1976950"/>
            <a:ext cx="6024350" cy="4183774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AEC9CA48-458B-4CDD-97B1-4BF8B396A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2/09/2023</a:t>
            </a:r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716F80-DE78-49FC-BBF5-C58738D76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XV-th International School-Conference "The Actual Problems of Microworld Physics"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3743A7-AD0F-4F2E-93B1-B79D5A4D6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21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3B60E8-9FFF-443B-B1EA-6CA24BB51E7B}"/>
              </a:ext>
            </a:extLst>
          </p:cNvPr>
          <p:cNvSpPr txBox="1"/>
          <p:nvPr/>
        </p:nvSpPr>
        <p:spPr>
          <a:xfrm>
            <a:off x="4758612" y="4264090"/>
            <a:ext cx="50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fit</a:t>
            </a: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A59EC6C-F8ED-4FA1-B5C7-89F2537F9700}"/>
              </a:ext>
            </a:extLst>
          </p:cNvPr>
          <p:cNvSpPr/>
          <p:nvPr/>
        </p:nvSpPr>
        <p:spPr>
          <a:xfrm>
            <a:off x="4787790" y="4338735"/>
            <a:ext cx="979714" cy="387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22A9F1-79E1-4161-ACBB-28DCDFED58DE}"/>
                  </a:ext>
                </a:extLst>
              </p:cNvPr>
              <p:cNvSpPr txBox="1"/>
              <p:nvPr/>
            </p:nvSpPr>
            <p:spPr>
              <a:xfrm>
                <a:off x="7280929" y="2569085"/>
                <a:ext cx="4851146" cy="1719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≫1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400" dirty="0"/>
                  <a:t> grows to </a:t>
                </a:r>
                <a:r>
                  <a:rPr lang="en-US" sz="2400" dirty="0">
                    <a:solidFill>
                      <a:srgbClr val="FF0000"/>
                    </a:solidFill>
                  </a:rPr>
                  <a:t>−2.57 ± 0.06 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22A9F1-79E1-4161-ACBB-28DCDFED5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929" y="2569085"/>
                <a:ext cx="4851146" cy="1719830"/>
              </a:xfrm>
              <a:prstGeom prst="rect">
                <a:avLst/>
              </a:prstGeom>
              <a:blipFill>
                <a:blip r:embed="rId4"/>
                <a:stretch>
                  <a:fillRect l="-1633" t="-28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6289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6882FC31-6595-4E56-96DB-2587C47DFF5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dirty="0"/>
                  <a:t>Amplitudes at threshold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dirty="0"/>
                  <a:t>)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6882FC31-6595-4E56-96DB-2587C47DFF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26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AD7FC83-B7A3-405C-8B4D-57796F9E57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endParaRPr lang="en-US" u="sng" dirty="0"/>
              </a:p>
              <a:p>
                <a:pPr marL="0" indent="0" algn="ctr">
                  <a:buNone/>
                </a:pPr>
                <a:r>
                  <a:rPr lang="en-US" dirty="0"/>
                  <a:t>In the limit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dirty="0"/>
                  <a:t> one can estimate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dirty="0"/>
                  <a:t> phase volume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Can get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via extrapolation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AD7FC83-B7A3-405C-8B4D-57796F9E57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>
            <a:extLst>
              <a:ext uri="{FF2B5EF4-FFF2-40B4-BE49-F238E27FC236}">
                <a16:creationId xmlns:a16="http://schemas.microsoft.com/office/drawing/2014/main" id="{ABF18A73-4A1A-44ED-8FF4-289A0AD4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2/09/2023</a:t>
            </a:r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765A0C-808D-441B-A067-B5DD8F255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XV-th International School-Conference "The Actual Problems of Microworld Physics"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F4B0BA-749E-40A1-BF0D-23F6D0CB4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0949793-4A1D-4036-A0BF-C2DD14D355D1}"/>
              </a:ext>
            </a:extLst>
          </p:cNvPr>
          <p:cNvSpPr/>
          <p:nvPr/>
        </p:nvSpPr>
        <p:spPr>
          <a:xfrm>
            <a:off x="2248678" y="2799184"/>
            <a:ext cx="7651780" cy="8117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107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C1CFAF34-FA9F-46D1-8826-CFEB04FCCA0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dirty="0"/>
                  <a:t>Fitting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C1CFAF34-FA9F-46D1-8826-CFEB04FCCA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26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Объект 7">
            <a:extLst>
              <a:ext uri="{FF2B5EF4-FFF2-40B4-BE49-F238E27FC236}">
                <a16:creationId xmlns:a16="http://schemas.microsoft.com/office/drawing/2014/main" id="{0270A97D-4CF2-4B2B-9DB0-60AA1D408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7280" y="2026743"/>
            <a:ext cx="5966587" cy="4143659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210FE737-A5DE-4CD2-8CA7-3023DE2CF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2/09/2023</a:t>
            </a:r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3F0193-289A-44B3-805D-43C157FD8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XV-th International School-Conference "The Actual Problems of Microworld Physics"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FEAE02-AA0B-48C5-8F1E-C6DE15B4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23</a:t>
            </a:fld>
            <a:endParaRPr lang="en-US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6A93C74-171A-4584-8F24-942C85BA3A1F}"/>
              </a:ext>
            </a:extLst>
          </p:cNvPr>
          <p:cNvSpPr/>
          <p:nvPr/>
        </p:nvSpPr>
        <p:spPr>
          <a:xfrm>
            <a:off x="5939233" y="3723844"/>
            <a:ext cx="1035701" cy="3747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CDED70-B642-47CA-97C9-3EF96CC8EE18}"/>
              </a:ext>
            </a:extLst>
          </p:cNvPr>
          <p:cNvSpPr txBox="1"/>
          <p:nvPr/>
        </p:nvSpPr>
        <p:spPr>
          <a:xfrm>
            <a:off x="5640355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37A40A-F78C-4207-BB9D-36A7E167CB63}"/>
                  </a:ext>
                </a:extLst>
              </p:cNvPr>
              <p:cNvSpPr txBox="1"/>
              <p:nvPr/>
            </p:nvSpPr>
            <p:spPr>
              <a:xfrm>
                <a:off x="7063867" y="2528596"/>
                <a:ext cx="5128133" cy="2854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𝑛𝑚</m:t>
                                </m:r>
                              </m:lim>
                            </m:limLow>
                          </m:fName>
                          <m:e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</m:d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4−2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phase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vol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den>
                                </m:f>
                              </m:e>
                            </m:func>
                          </m:e>
                        </m:func>
                      </m:fName>
                      <m:e/>
                    </m:func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Tree-level: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tree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0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“One-loop”: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loop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tree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3/2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(2+√3)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Fitting strategy is the same as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ru-RU" sz="20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37A40A-F78C-4207-BB9D-36A7E167C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867" y="2528596"/>
                <a:ext cx="5128133" cy="2854820"/>
              </a:xfrm>
              <a:prstGeom prst="rect">
                <a:avLst/>
              </a:prstGeom>
              <a:blipFill>
                <a:blip r:embed="rId4"/>
                <a:stretch>
                  <a:fillRect l="-1070" b="-29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4359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5A42F6-FE92-458A-ADE2-C7ECB883A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1D60999-067F-40AF-A2F7-7DCDF291FE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dirty="0"/>
                  <a:t>We calculated “holy grail”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endParaRPr lang="en-US" b="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groupChr>
                        <m:groupChrPr>
                          <m:chr m:val="→"/>
                          <m:pos m:val="to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→+∞</m:t>
                          </m:r>
                        </m:e>
                      </m:groupCh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type m:val="li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Generic?</a:t>
                </a:r>
              </a:p>
              <a:p>
                <a:pPr marL="0" indent="0" algn="ctr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1D60999-067F-40AF-A2F7-7DCDF291FE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1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>
            <a:extLst>
              <a:ext uri="{FF2B5EF4-FFF2-40B4-BE49-F238E27FC236}">
                <a16:creationId xmlns:a16="http://schemas.microsoft.com/office/drawing/2014/main" id="{2473B156-E69E-4F21-9CC7-7E8DABCE4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2/09/2023</a:t>
            </a:r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E70346-2DCF-43D5-ABC4-54F669726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XV-th International School-Conference "The Actual Problems of Microworld Physics"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4AF2B1-783C-4065-8D7E-556F5DC5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A588B67-5B61-4A8E-914D-9B474971A221}"/>
              </a:ext>
            </a:extLst>
          </p:cNvPr>
          <p:cNvSpPr/>
          <p:nvPr/>
        </p:nvSpPr>
        <p:spPr>
          <a:xfrm>
            <a:off x="3247053" y="1845734"/>
            <a:ext cx="5682343" cy="9254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1E1587-8626-4FB6-9C70-20964A326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102" y="3429000"/>
            <a:ext cx="6350297" cy="19701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F76B24-67DA-4AD9-9F92-B56117EA2899}"/>
              </a:ext>
            </a:extLst>
          </p:cNvPr>
          <p:cNvSpPr txBox="1"/>
          <p:nvPr/>
        </p:nvSpPr>
        <p:spPr>
          <a:xfrm>
            <a:off x="3569550" y="5325176"/>
            <a:ext cx="1506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Suppression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E4394F-53F5-46BA-BF75-0EF13A871A4A}"/>
              </a:ext>
            </a:extLst>
          </p:cNvPr>
          <p:cNvSpPr txBox="1"/>
          <p:nvPr/>
        </p:nvSpPr>
        <p:spPr>
          <a:xfrm>
            <a:off x="7116149" y="5317962"/>
            <a:ext cx="164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943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46265314-9C27-4E3F-B9DC-5011F63AFBC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dirty="0"/>
                  <a:t>Limit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46265314-9C27-4E3F-B9DC-5011F63AFB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26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8C94FDB-0F51-47D7-B6E6-E582F41DC6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37778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dirty="0"/>
                  <a:t>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𝑐𝑙</m:t>
                        </m:r>
                      </m:sub>
                    </m:sSub>
                  </m:oMath>
                </a14:m>
                <a:r>
                  <a:rPr lang="en-US" dirty="0"/>
                  <a:t> is found, we calculate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Im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𝑐𝑙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Re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∫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1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𝑐𝑙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(0,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dirty="0"/>
                  <a:t>Then take the limit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Solutions become singular in the limit</a:t>
                </a:r>
              </a:p>
              <a:p>
                <a:pPr algn="ctr">
                  <a:buFont typeface="Arial" panose="020B0604020202020204" pitchFamily="34" charset="0"/>
                  <a:buChar char="•"/>
                </a:pPr>
                <a:r>
                  <a:rPr lang="ru-RU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discontinuity:</a:t>
                </a:r>
              </a:p>
              <a:p>
                <a:pPr algn="ctr">
                  <a:buFont typeface="Arial" panose="020B0604020202020204" pitchFamily="34" charset="0"/>
                  <a:buChar char="•"/>
                </a:pP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energy changes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algn="ctr">
                  <a:buFont typeface="Arial" panose="020B0604020202020204" pitchFamily="34" charset="0"/>
                  <a:buChar char="•"/>
                </a:pPr>
                <a:r>
                  <a:rPr lang="ru-RU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=0⇒ </m:t>
                    </m:r>
                  </m:oMath>
                </a14:m>
                <a:r>
                  <a:rPr lang="en-US" dirty="0"/>
                  <a:t>energy conservation conflicts with BC</a:t>
                </a:r>
              </a:p>
              <a:p>
                <a:pPr marL="0" indent="0" algn="ctr">
                  <a:buNone/>
                </a:pP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8C94FDB-0F51-47D7-B6E6-E582F41DC6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377784"/>
              </a:xfrm>
              <a:blipFill>
                <a:blip r:embed="rId3"/>
                <a:stretch>
                  <a:fillRect t="-11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>
            <a:extLst>
              <a:ext uri="{FF2B5EF4-FFF2-40B4-BE49-F238E27FC236}">
                <a16:creationId xmlns:a16="http://schemas.microsoft.com/office/drawing/2014/main" id="{E9023A51-3F2A-4FE3-BD51-AB58B6502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2/09/2023</a:t>
            </a:r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C47F2D-9671-4F71-9105-E25998C26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XV-th International School-Conference "The Actual Problems of Microworld Physics"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BC0B77-2D4F-4E75-BC49-05F20228F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7887A3E-F679-4488-B76C-D43617C07C68}"/>
              </a:ext>
            </a:extLst>
          </p:cNvPr>
          <p:cNvSpPr/>
          <p:nvPr/>
        </p:nvSpPr>
        <p:spPr>
          <a:xfrm>
            <a:off x="2313992" y="2268581"/>
            <a:ext cx="7586466" cy="4652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DDC8B0D-7659-4C40-95DE-4F980C229F0D}"/>
              </a:ext>
            </a:extLst>
          </p:cNvPr>
          <p:cNvSpPr/>
          <p:nvPr/>
        </p:nvSpPr>
        <p:spPr>
          <a:xfrm>
            <a:off x="4514461" y="3265714"/>
            <a:ext cx="3163077" cy="5319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31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9BD55-C906-4DA8-B5DF-1CEED155D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of a solution</a:t>
            </a:r>
            <a:endParaRPr lang="ru-RU" dirty="0"/>
          </a:p>
        </p:txBody>
      </p:sp>
      <p:pic>
        <p:nvPicPr>
          <p:cNvPr id="7" name="solution_white">
            <a:hlinkClick r:id="" action="ppaction://media"/>
            <a:extLst>
              <a:ext uri="{FF2B5EF4-FFF2-40B4-BE49-F238E27FC236}">
                <a16:creationId xmlns:a16="http://schemas.microsoft.com/office/drawing/2014/main" id="{5D03763C-91AB-4B2E-81E6-2D2C3DCC175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79688" y="1846263"/>
            <a:ext cx="7091362" cy="4022725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13B86B36-71AD-42DB-B5DF-274A64233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2/09/2023</a:t>
            </a:r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BAE266-7399-4A30-810A-B11FB1301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XV-th International School-Conference "The Actual Problems of Microworld Physics"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2D96BF-5EBE-4767-A5FB-45F75B16F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26</a:t>
            </a:fld>
            <a:endParaRPr lang="en-US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36DF48D-271C-4367-8D4D-1314FD0925BD}"/>
              </a:ext>
            </a:extLst>
          </p:cNvPr>
          <p:cNvSpPr/>
          <p:nvPr/>
        </p:nvSpPr>
        <p:spPr>
          <a:xfrm>
            <a:off x="6976544" y="5340175"/>
            <a:ext cx="2577030" cy="41991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5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35FD6C-F053-4BC8-9271-64365F739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Multiparticle processes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4609400-35FE-4A21-BEB5-BA949F684E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:r>
                  <a:rPr lang="en-US" dirty="0"/>
                  <a:t>Processes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≫1</m:t>
                    </m:r>
                  </m:oMath>
                </a14:m>
                <a:r>
                  <a:rPr lang="en-US" dirty="0"/>
                  <a:t> bosons in the final state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in the initial</a:t>
                </a:r>
              </a:p>
              <a:p>
                <a:pPr marL="0" indent="0" algn="ctr">
                  <a:buNone/>
                </a:pPr>
                <a:endParaRPr lang="ru-RU" u="sng" dirty="0"/>
              </a:p>
              <a:p>
                <a:pPr marL="0" indent="0" algn="ctr">
                  <a:buNone/>
                </a:pPr>
                <a:r>
                  <a:rPr lang="en-US" u="sng" dirty="0"/>
                  <a:t>Examples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4609400-35FE-4A21-BEB5-BA949F684E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1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>
            <a:extLst>
              <a:ext uri="{FF2B5EF4-FFF2-40B4-BE49-F238E27FC236}">
                <a16:creationId xmlns:a16="http://schemas.microsoft.com/office/drawing/2014/main" id="{D40E37F2-FA82-4E95-A216-559388B3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2/09/2023</a:t>
            </a:r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08D305-152A-44B2-9E9C-78E1F7283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XV-th International School-Conference "The Actual Problems of Microworld Physics"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2523E-0071-4513-839A-3A087CFFF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</a:t>
            </a:fld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8A1E69-93A6-4A5B-817E-F24FD656E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" y="3409241"/>
            <a:ext cx="2434345" cy="102744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2058A24-A153-4945-B649-049B25384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185" y="3328992"/>
            <a:ext cx="3622249" cy="118794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005E37F-0839-42BB-842D-1CC4B4D212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3954" y="3197584"/>
            <a:ext cx="3404366" cy="14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34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8A04C-39C9-43A1-A8FF-9F5B57559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Amplitudes on threshold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C4456F6-77DB-4DFD-922D-38DB8A7B68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dirty="0"/>
                  <a:t>In theory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∫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□</m:t>
                    </m:r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box>
                          <m:box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box>
                      </m:e>
                    </m:box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400" dirty="0"/>
                  <a:t>LSZ reduction</a:t>
                </a: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C4456F6-77DB-4DFD-922D-38DB8A7B68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>
            <a:extLst>
              <a:ext uri="{FF2B5EF4-FFF2-40B4-BE49-F238E27FC236}">
                <a16:creationId xmlns:a16="http://schemas.microsoft.com/office/drawing/2014/main" id="{20E2ABC8-2B65-42AA-90F3-E60880331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2/09/2023</a:t>
            </a:r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B079F5-586C-4A3A-B214-32D28770F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XV-th International School-Conference "The Actual Problems of Microworld Physics"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C51503-B76A-4845-B21D-123A3775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2E44EF-6B36-4FB7-B3A1-2E578CBBF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299" y="2847679"/>
            <a:ext cx="3464375" cy="477277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3F155A7-1624-4E6E-B565-46F3A53E297A}"/>
              </a:ext>
            </a:extLst>
          </p:cNvPr>
          <p:cNvSpPr/>
          <p:nvPr/>
        </p:nvSpPr>
        <p:spPr>
          <a:xfrm>
            <a:off x="3977440" y="2838077"/>
            <a:ext cx="3609234" cy="4964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DFC91FA-4F7D-486B-9491-3701B7CAF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225" y="4078225"/>
            <a:ext cx="7589550" cy="78984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7BF37D5-5662-4923-AD32-0138276D7B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7401" y="5217285"/>
            <a:ext cx="3317049" cy="482942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AE64AB1A-EDEB-4B04-8EE4-930CB5F53CB5}"/>
              </a:ext>
            </a:extLst>
          </p:cNvPr>
          <p:cNvSpPr/>
          <p:nvPr/>
        </p:nvSpPr>
        <p:spPr>
          <a:xfrm>
            <a:off x="2071396" y="4078225"/>
            <a:ext cx="8220269" cy="17908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7E1A3D8-FABE-4C57-A0EF-2C059843D5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4694" y="5109065"/>
            <a:ext cx="2445492" cy="69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70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2BA816-596D-4607-8146-5FC5857C3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Tree-level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A7F854C-24BD-4687-8E37-0EF6DE5A56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737360"/>
                <a:ext cx="10058400" cy="4570134"/>
              </a:xfrm>
            </p:spPr>
            <p:txBody>
              <a:bodyPr>
                <a:normAutofit fontScale="92500" lnSpcReduction="10000"/>
              </a:bodyPr>
              <a:lstStyle/>
              <a:p>
                <a:pPr algn="ctr"/>
                <a:r>
                  <a:rPr lang="en-US" dirty="0"/>
                  <a:t>One can use relations for a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cl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</m:oMath>
                </a14:m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  <a:hlinkClick r:id="rId2"/>
                  </a:rPr>
                  <a:t>Brown, 1992</a:t>
                </a:r>
                <a:r>
                  <a:rPr lang="en-US" dirty="0"/>
                  <a:t>]</a:t>
                </a:r>
              </a:p>
              <a:p>
                <a:pPr algn="ctr"/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rgbClr val="FF0000"/>
                  </a:solidFill>
                  <a:cs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  <a:cs typeface="Calibri" panose="020F0502020204030204" pitchFamily="34" charset="0"/>
                  </a:rPr>
                  <a:t>and replace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e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𝛿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𝛿𝜌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  <a:cs typeface="Calibri" panose="020F0502020204030204" pitchFamily="34" charset="0"/>
                  </a:rPr>
                  <a:t>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𝛿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𝛿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  <a:cs typeface="Calibri" panose="020F0502020204030204" pitchFamily="34" charset="0"/>
                  </a:rPr>
                  <a:t> in LSZ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𝑡𝑟𝑒𝑒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cl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!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 panose="020F0502020204030204" pitchFamily="34" charset="0"/>
                  </a:rPr>
                  <a:t>, n — odd,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𝜙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cl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rgbClr val="FF0000"/>
                  </a:solidFill>
                  <a:cs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  <a:cs typeface="Calibri" panose="020F0502020204030204" pitchFamily="34" charset="0"/>
                  </a:rPr>
                  <a:t>Factorial growth!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A7F854C-24BD-4687-8E37-0EF6DE5A56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737360"/>
                <a:ext cx="10058400" cy="4570134"/>
              </a:xfrm>
              <a:blipFill>
                <a:blip r:embed="rId3"/>
                <a:stretch>
                  <a:fillRect t="-22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>
            <a:extLst>
              <a:ext uri="{FF2B5EF4-FFF2-40B4-BE49-F238E27FC236}">
                <a16:creationId xmlns:a16="http://schemas.microsoft.com/office/drawing/2014/main" id="{63E41FC5-947F-47B8-A334-E9AF99B35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2/09/2023</a:t>
            </a:r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271A3E-7420-4252-B312-CA85EFF1F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XV-th International School-Conference "The Actual Problems of Microworld Physics"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8C2AB3-EF97-440D-A537-AB7969234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A7A830-36BD-487A-977C-A0790836D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076" y="2370554"/>
            <a:ext cx="5868488" cy="598486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88A5841-42B3-46BE-B413-D7E6EAE44216}"/>
              </a:ext>
            </a:extLst>
          </p:cNvPr>
          <p:cNvSpPr/>
          <p:nvPr/>
        </p:nvSpPr>
        <p:spPr>
          <a:xfrm>
            <a:off x="1604865" y="2268581"/>
            <a:ext cx="8481527" cy="8024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C00DDAB2-D0FD-4DA8-B218-28223C64AE01}"/>
              </a:ext>
            </a:extLst>
          </p:cNvPr>
          <p:cNvSpPr/>
          <p:nvPr/>
        </p:nvSpPr>
        <p:spPr>
          <a:xfrm>
            <a:off x="2640563" y="4419797"/>
            <a:ext cx="6941976" cy="10263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5B0995-141D-4B8E-87ED-634035D618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9564" y="2303949"/>
            <a:ext cx="2023285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97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0E3EF3-B09A-4909-9DBE-CC6A0BB36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Counting diagrams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A0755FE-8310-440A-8C68-11E1935308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433768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dirty="0"/>
                  <a:t>The number of tree diagrams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The same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/>
                  <a:t>The number of one-loop diagrams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!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A0755FE-8310-440A-8C68-11E1935308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433768"/>
              </a:xfrm>
              <a:blipFill>
                <a:blip r:embed="rId2"/>
                <a:stretch>
                  <a:fillRect t="-26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>
            <a:extLst>
              <a:ext uri="{FF2B5EF4-FFF2-40B4-BE49-F238E27FC236}">
                <a16:creationId xmlns:a16="http://schemas.microsoft.com/office/drawing/2014/main" id="{11D174D5-3F5F-4C00-AA4C-119A3CB44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2/09/2023</a:t>
            </a:r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FFD4F9-4191-4CA6-9D00-45361DCD4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XV-th International School-Conference "The Actual Problems of Microworld Physics"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7C9148-7D1C-4D87-82CB-32C74DAA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B6C501-8E9C-4F2A-821D-A84551517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559" y="2328051"/>
            <a:ext cx="3535986" cy="9373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3BEB09-64FD-40F2-99CC-D4CF44984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824" y="2373568"/>
            <a:ext cx="2380232" cy="8463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2F6A9C8-7EAF-4EE1-8ADD-AF02FE5E10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8900" y="4441388"/>
            <a:ext cx="6134632" cy="101354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5611FF-CFE0-4C7E-8416-991DF13683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3947" y="4441388"/>
            <a:ext cx="2401318" cy="121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42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D1EBC-F060-4412-B416-7EB815C11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One-loop correction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12FBB7C-B06B-4A72-8676-27303306D1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3"/>
                <a:ext cx="10183431" cy="4443100"/>
              </a:xfr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One-loop correction [</a:t>
                </a:r>
                <a:r>
                  <a:rPr lang="en-US" dirty="0">
                    <a:hlinkClick r:id="rId2"/>
                  </a:rPr>
                  <a:t>Voloshin, 1992</a:t>
                </a:r>
                <a:r>
                  <a:rPr lang="en-US" sz="2400" dirty="0">
                    <a:solidFill>
                      <a:schemeClr val="tx1"/>
                    </a:solidFill>
                  </a:rPr>
                  <a:t>]</a:t>
                </a:r>
              </a:p>
              <a:p>
                <a:pPr marL="0" indent="0" algn="ctr">
                  <a:buNone/>
                </a:pPr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𝑙𝑜𝑜𝑝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𝑡𝑟𝑒𝑒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𝑐𝑜𝑛𝑠𝑡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≫1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Indeed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endParaRPr lang="ru-RU" sz="2400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𝑙𝑜𝑜𝑝</m:t>
                        </m:r>
                      </m:sup>
                    </m:sSubSup>
                  </m:oMath>
                </a14:m>
                <a:r>
                  <a:rPr lang="ru-RU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includes quantum correction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cl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sz="2400" dirty="0">
                  <a:solidFill>
                    <a:schemeClr val="tx1"/>
                  </a:solidFill>
                </a:endParaRPr>
              </a:p>
              <a:p>
                <a:pPr marL="0" indent="0" algn="r">
                  <a:buNone/>
                </a:pPr>
                <a:endParaRPr lang="en-US" sz="2400" baseline="300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ru-RU" sz="24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12FBB7C-B06B-4A72-8676-27303306D1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3"/>
                <a:ext cx="10183431" cy="4443100"/>
              </a:xfrm>
              <a:blipFill>
                <a:blip r:embed="rId3"/>
                <a:stretch>
                  <a:fillRect t="-177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>
            <a:extLst>
              <a:ext uri="{FF2B5EF4-FFF2-40B4-BE49-F238E27FC236}">
                <a16:creationId xmlns:a16="http://schemas.microsoft.com/office/drawing/2014/main" id="{40E24B1E-8E44-42FE-BE78-90A35C59B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2/09/2023</a:t>
            </a:r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5A0B2C-FC2D-4131-AE28-22C1B6C9E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XV-th International School-Conference "The Actual Problems of Microworld Physics"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90F170-92AF-4643-8C44-0E0CC9D50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BA8DBE5-E4F0-450E-A0C7-2A1618E7C34F}"/>
              </a:ext>
            </a:extLst>
          </p:cNvPr>
          <p:cNvSpPr/>
          <p:nvPr/>
        </p:nvSpPr>
        <p:spPr>
          <a:xfrm>
            <a:off x="3912636" y="2491273"/>
            <a:ext cx="4366727" cy="12689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459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FE34F6-D72B-4273-AFA9-75700569B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Amplitudes and probabilities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5BDFC94-6F79-4721-9440-C5A1A6B107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34046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dirty="0"/>
                  <a:t>Correction near the threshold [</a:t>
                </a:r>
                <a:r>
                  <a:rPr lang="en-US" dirty="0">
                    <a:hlinkClick r:id="rId2"/>
                  </a:rPr>
                  <a:t>Libanov et al., 1994</a:t>
                </a:r>
                <a:r>
                  <a:rPr lang="en-US" dirty="0"/>
                  <a:t>]</a:t>
                </a:r>
              </a:p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𝑡𝑟𝑒𝑒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𝑡𝑟𝑒𝑒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Estimation for the probability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1→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  <m:nary>
                          <m:naryPr>
                            <m:chr m:val="∏"/>
                            <m:sup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≈</m:t>
                            </m:r>
                          </m:e>
                        </m:nary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(0)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phase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vol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!</m:t>
                    </m:r>
                  </m:oMath>
                </a14:m>
                <a:endParaRPr lang="en-US" dirty="0"/>
              </a:p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Growth persists!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5BDFC94-6F79-4721-9440-C5A1A6B107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340462"/>
              </a:xfrm>
              <a:blipFill>
                <a:blip r:embed="rId3"/>
                <a:stretch>
                  <a:fillRect t="-1966" b="-29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>
            <a:extLst>
              <a:ext uri="{FF2B5EF4-FFF2-40B4-BE49-F238E27FC236}">
                <a16:creationId xmlns:a16="http://schemas.microsoft.com/office/drawing/2014/main" id="{17DC13C3-0103-4CEA-B7D4-9624EA4FC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2/09/2023</a:t>
            </a:r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A0FE7F-7AF6-4405-A076-82D2AFB05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XV-th International School-Conference "The Actual Problems of Microworld Physics"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ECDE0D-0861-4A2F-AF96-65C1D829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F00B666-82A9-4643-8535-29BA10CC22FD}"/>
              </a:ext>
            </a:extLst>
          </p:cNvPr>
          <p:cNvSpPr/>
          <p:nvPr/>
        </p:nvSpPr>
        <p:spPr>
          <a:xfrm>
            <a:off x="2386743" y="2649895"/>
            <a:ext cx="7608916" cy="8123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3606598-0CD7-4737-AFCB-3B43ED8623B1}"/>
              </a:ext>
            </a:extLst>
          </p:cNvPr>
          <p:cNvSpPr/>
          <p:nvPr/>
        </p:nvSpPr>
        <p:spPr>
          <a:xfrm>
            <a:off x="2386742" y="4506685"/>
            <a:ext cx="7608916" cy="6997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341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7DE6D-3F58-44C7-9A9B-BA1827BA8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Failure of perturbation theory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7541FA0-F0D4-4B14-B782-C2FD2BCFBD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058400" cy="4387115"/>
              </a:xfrm>
            </p:spPr>
            <p:txBody>
              <a:bodyPr/>
              <a:lstStyle/>
              <a:p>
                <a:pPr marL="0" indent="0" algn="ctr">
                  <a:buNone/>
                </a:pPr>
                <a:endParaRPr lang="en-US" u="sng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Perturbative series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1→</m:t>
                        </m:r>
                        <m:r>
                          <m:rPr>
                            <m:sty m:val="p"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hlinkClick r:id="rId2"/>
                  </a:rPr>
                  <a:t>[</a:t>
                </a:r>
                <a:r>
                  <a:rPr lang="en-US" dirty="0" err="1">
                    <a:solidFill>
                      <a:schemeClr val="tx1"/>
                    </a:solidFill>
                    <a:hlinkClick r:id="rId2"/>
                  </a:rPr>
                  <a:t>Argyres</a:t>
                </a:r>
                <a:r>
                  <a:rPr lang="en-US" dirty="0">
                    <a:solidFill>
                      <a:schemeClr val="tx1"/>
                    </a:solidFill>
                    <a:hlinkClick r:id="rId2"/>
                  </a:rPr>
                  <a:t>, 1993]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!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1+#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+…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+#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+…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+…  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loops leading 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≫1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contribution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∝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Blow up 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≳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7541FA0-F0D4-4B14-B782-C2FD2BCFBD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058400" cy="438711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>
            <a:extLst>
              <a:ext uri="{FF2B5EF4-FFF2-40B4-BE49-F238E27FC236}">
                <a16:creationId xmlns:a16="http://schemas.microsoft.com/office/drawing/2014/main" id="{577546F7-EF2A-4869-A5A8-71DA1B492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2/09/2023</a:t>
            </a:r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38618-47B8-454F-A7A1-D8852C7C4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XV-th International School-Conference "The Actual Problems of Microworld Physics"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AB397A-91B9-47E2-B768-E054BD312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A35B0BF-C600-4F6E-9CC3-790AFF32BFF8}"/>
              </a:ext>
            </a:extLst>
          </p:cNvPr>
          <p:cNvSpPr/>
          <p:nvPr/>
        </p:nvSpPr>
        <p:spPr>
          <a:xfrm>
            <a:off x="1754155" y="3097763"/>
            <a:ext cx="8808097" cy="13529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31019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4027</TotalTime>
  <Words>1258</Words>
  <Application>Microsoft Office PowerPoint</Application>
  <PresentationFormat>Широкоэкранный</PresentationFormat>
  <Paragraphs>246</Paragraphs>
  <Slides>26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Ретро</vt:lpstr>
      <vt:lpstr>Multiparticle production in ϕ^4 theory: method of singular solutions and numerical results</vt:lpstr>
      <vt:lpstr>Multiparticle production</vt:lpstr>
      <vt:lpstr>Multiparticle processes</vt:lpstr>
      <vt:lpstr>Amplitudes on threshold</vt:lpstr>
      <vt:lpstr>Tree-level</vt:lpstr>
      <vt:lpstr>Counting diagrams</vt:lpstr>
      <vt:lpstr>One-loop correction</vt:lpstr>
      <vt:lpstr>Amplitudes and probabilities</vt:lpstr>
      <vt:lpstr>Failure of perturbation theory</vt:lpstr>
      <vt:lpstr>Series resummation</vt:lpstr>
      <vt:lpstr>The exponent</vt:lpstr>
      <vt:lpstr>2. Method of singular solutions</vt:lpstr>
      <vt:lpstr>Stirling's approximation (n≫1)</vt:lpstr>
      <vt:lpstr>Landau method in QM</vt:lpstr>
      <vt:lpstr>Probability</vt:lpstr>
      <vt:lpstr>Initial state</vt:lpstr>
      <vt:lpstr>Saddle point</vt:lpstr>
      <vt:lpstr>3. Probabilities as functions of λn, ε</vt:lpstr>
      <vt:lpstr>Example of typical behavior</vt:lpstr>
      <vt:lpstr>Numerical suppression exponents</vt:lpstr>
      <vt:lpstr>f_∞ as a function of ε</vt:lpstr>
      <vt:lpstr>Amplitudes at threshold (ε→0)</vt:lpstr>
      <vt:lpstr>Fitting of F_A (λn)</vt:lpstr>
      <vt:lpstr>Conclusions</vt:lpstr>
      <vt:lpstr>Limit J→0</vt:lpstr>
      <vt:lpstr>Example of a solution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Булат Булат</dc:creator>
  <cp:lastModifiedBy>Булат</cp:lastModifiedBy>
  <cp:revision>361</cp:revision>
  <dcterms:created xsi:type="dcterms:W3CDTF">2023-02-17T11:36:12Z</dcterms:created>
  <dcterms:modified xsi:type="dcterms:W3CDTF">2023-08-25T13:22:32Z</dcterms:modified>
</cp:coreProperties>
</file>