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43" r:id="rId3"/>
    <p:sldId id="263" r:id="rId4"/>
    <p:sldId id="280" r:id="rId5"/>
    <p:sldId id="261" r:id="rId6"/>
    <p:sldId id="265" r:id="rId7"/>
    <p:sldId id="267" r:id="rId8"/>
    <p:sldId id="324" r:id="rId9"/>
    <p:sldId id="269" r:id="rId10"/>
    <p:sldId id="270" r:id="rId11"/>
    <p:sldId id="272" r:id="rId12"/>
    <p:sldId id="273" r:id="rId13"/>
    <p:sldId id="274" r:id="rId14"/>
    <p:sldId id="276" r:id="rId15"/>
    <p:sldId id="278" r:id="rId16"/>
    <p:sldId id="279" r:id="rId17"/>
    <p:sldId id="281" r:id="rId18"/>
    <p:sldId id="344" r:id="rId19"/>
    <p:sldId id="338" r:id="rId20"/>
    <p:sldId id="351" r:id="rId21"/>
    <p:sldId id="352" r:id="rId22"/>
    <p:sldId id="353" r:id="rId23"/>
    <p:sldId id="35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55" r:id="rId37"/>
    <p:sldId id="303" r:id="rId38"/>
    <p:sldId id="356" r:id="rId39"/>
    <p:sldId id="362" r:id="rId40"/>
    <p:sldId id="363" r:id="rId41"/>
    <p:sldId id="313" r:id="rId42"/>
    <p:sldId id="314" r:id="rId43"/>
    <p:sldId id="315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5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3A8D-396F-458F-88AE-C29086EBDAA3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3356-9513-4CBE-ADE7-6BFD2BA6F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0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7A55-063C-4DD6-9B51-EF2497073D9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0C074-32F1-4AD5-924C-2E9C2285019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7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9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8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0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2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6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9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3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3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A555-6FF7-4CA6-9CAA-76EB82EA59F7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8927-5715-44E0-8C4E-4E0B217D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interactions of the deuteron at low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Kokoulina</a:t>
            </a:r>
            <a:r>
              <a:rPr lang="en-US" dirty="0" smtClean="0"/>
              <a:t>, M. </a:t>
            </a:r>
            <a:r>
              <a:rPr lang="en-US" dirty="0" err="1" smtClean="0"/>
              <a:t>Levchuk</a:t>
            </a:r>
            <a:r>
              <a:rPr lang="en-US" dirty="0" smtClean="0"/>
              <a:t>, M. </a:t>
            </a:r>
            <a:r>
              <a:rPr lang="en-US" dirty="0" err="1" smtClean="0"/>
              <a:t>Nevmerzhitsky</a:t>
            </a:r>
            <a:r>
              <a:rPr lang="en-US" dirty="0" smtClean="0"/>
              <a:t>, R. </a:t>
            </a:r>
            <a:r>
              <a:rPr lang="en-US" dirty="0" err="1" smtClean="0"/>
              <a:t>Shulyakovsky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9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 for the proton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experimental data on the differential cross section of Compton scattering on a proton at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energies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&lt;150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gave the values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dirty="0" smtClean="0"/>
              </a:p>
              <a:p>
                <a:pPr marL="0" indent="0" algn="ctr">
                  <a:buNone/>
                </a:pPr>
                <a:endParaRPr lang="ru-RU" dirty="0" smtClean="0"/>
              </a:p>
              <a:p>
                <a:pPr marL="0" indent="0" algn="ctr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3667108" y="3500438"/>
          <a:ext cx="4318030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r:id="rId4" imgW="2590800" imgH="254000" progId="">
                  <p:embed/>
                </p:oleObj>
              </mc:Choice>
              <mc:Fallback>
                <p:oleObj r:id="rId4" imgW="2590800" imgH="254000" progId="">
                  <p:embed/>
                  <p:pic>
                    <p:nvPicPr>
                      <p:cNvPr id="348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08" y="3500438"/>
                        <a:ext cx="4318030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738546" y="5000636"/>
          <a:ext cx="4357718" cy="47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r:id="rId6" imgW="2527300" imgH="279400" progId="">
                  <p:embed/>
                </p:oleObj>
              </mc:Choice>
              <mc:Fallback>
                <p:oleObj r:id="rId6" imgW="2527300" imgH="279400" progId="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46" y="5000636"/>
                        <a:ext cx="4357718" cy="476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 for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related difficulties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a dense, stable neutron target;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smallness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differential cross section for Compton scattering on a neutron.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in the Coulomb field of heavy nuclei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2992" y="4643446"/>
            <a:ext cx="2143140" cy="548542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24001" y="1729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 for the neutron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buNone/>
                </a:pPr>
                <a:endParaRPr lang="ru-RU" dirty="0" smtClean="0"/>
              </a:p>
              <a:p>
                <a:pPr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Levchuk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L’vov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Petrun’kin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1994)</a:t>
                </a:r>
              </a:p>
              <a:p>
                <a:pPr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Kossert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2002)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angle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136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energy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>
            <p:extLst/>
          </p:nvPr>
        </p:nvGraphicFramePr>
        <p:xfrm>
          <a:off x="5024430" y="1492959"/>
          <a:ext cx="2143140" cy="650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r:id="rId4" imgW="863225" imgH="241195" progId="">
                  <p:embed/>
                </p:oleObj>
              </mc:Choice>
              <mc:Fallback>
                <p:oleObj r:id="rId4" imgW="863225" imgH="241195" progId="">
                  <p:embed/>
                  <p:pic>
                    <p:nvPicPr>
                      <p:cNvPr id="378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0" y="1492959"/>
                        <a:ext cx="2143140" cy="650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524001" y="1729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524001" y="958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2640" y="4376290"/>
            <a:ext cx="7125934" cy="500066"/>
          </a:xfrm>
          <a:prstGeom prst="rect">
            <a:avLst/>
          </a:prstGeom>
          <a:noFill/>
        </p:spPr>
      </p:pic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524001" y="996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8414" y="5328793"/>
            <a:ext cx="7040160" cy="500066"/>
          </a:xfrm>
          <a:prstGeom prst="rect">
            <a:avLst/>
          </a:prstGeom>
          <a:noFill/>
        </p:spPr>
      </p:pic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1524001" y="9869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 for the neutron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endParaRPr lang="ru-RU" dirty="0" smtClean="0"/>
              </a:p>
              <a:p>
                <a:pPr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can measure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use known proton data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5167306" y="1643050"/>
          <a:ext cx="1928826" cy="59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Формула" r:id="rId4" imgW="774364" imgH="241195" progId="Equation.3">
                  <p:embed/>
                </p:oleObj>
              </mc:Choice>
              <mc:Fallback>
                <p:oleObj name="Формула" r:id="rId4" imgW="774364" imgH="241195" progId="Equation.3">
                  <p:embed/>
                  <p:pic>
                    <p:nvPicPr>
                      <p:cNvPr id="389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06" y="1643050"/>
                        <a:ext cx="1928826" cy="59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20848"/>
              </p:ext>
            </p:extLst>
          </p:nvPr>
        </p:nvGraphicFramePr>
        <p:xfrm>
          <a:off x="3595670" y="4001294"/>
          <a:ext cx="5072098" cy="60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r:id="rId6" imgW="2311400" imgH="279400" progId="">
                  <p:embed/>
                </p:oleObj>
              </mc:Choice>
              <mc:Fallback>
                <p:oleObj r:id="rId6" imgW="2311400" imgH="279400" progId="">
                  <p:embed/>
                  <p:pic>
                    <p:nvPicPr>
                      <p:cNvPr id="43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70" y="4001294"/>
                        <a:ext cx="5072098" cy="60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1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 for the neutron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5607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result of data processing within the framework of the model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Levchuk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Lvov, 2000)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us the following values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/>
          </p:nvPr>
        </p:nvGraphicFramePr>
        <p:xfrm>
          <a:off x="2238348" y="4869160"/>
          <a:ext cx="4926576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8" r:id="rId3" imgW="2527300" imgH="254000" progId="">
                  <p:embed/>
                </p:oleObj>
              </mc:Choice>
              <mc:Fallback>
                <p:oleObj r:id="rId3" imgW="2527300" imgH="254000" progId="">
                  <p:embed/>
                  <p:pic>
                    <p:nvPicPr>
                      <p:cNvPr id="38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48" y="4869160"/>
                        <a:ext cx="4926576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>
            <p:extLst/>
          </p:nvPr>
        </p:nvGraphicFramePr>
        <p:xfrm>
          <a:off x="2238348" y="5589240"/>
          <a:ext cx="4963618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9" r:id="rId5" imgW="2540000" imgH="254000" progId="">
                  <p:embed/>
                </p:oleObj>
              </mc:Choice>
              <mc:Fallback>
                <p:oleObj r:id="rId5" imgW="2540000" imgH="254000" progId="">
                  <p:embed/>
                  <p:pic>
                    <p:nvPicPr>
                      <p:cNvPr id="389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48" y="5589240"/>
                        <a:ext cx="4963618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>
            <p:extLst/>
          </p:nvPr>
        </p:nvGraphicFramePr>
        <p:xfrm>
          <a:off x="7752464" y="4869161"/>
          <a:ext cx="2344065" cy="50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0" r:id="rId7" imgW="1409088" imgH="304668" progId="">
                  <p:embed/>
                </p:oleObj>
              </mc:Choice>
              <mc:Fallback>
                <p:oleObj r:id="rId7" imgW="1409088" imgH="304668" progId="">
                  <p:embed/>
                  <p:pic>
                    <p:nvPicPr>
                      <p:cNvPr id="38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464" y="4869161"/>
                        <a:ext cx="2344065" cy="500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>
            <p:extLst/>
          </p:nvPr>
        </p:nvGraphicFramePr>
        <p:xfrm>
          <a:off x="7739074" y="5589240"/>
          <a:ext cx="2357454" cy="52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" r:id="rId9" imgW="1384300" imgH="304800" progId="">
                  <p:embed/>
                </p:oleObj>
              </mc:Choice>
              <mc:Fallback>
                <p:oleObj r:id="rId9" imgW="1384300" imgH="304800" progId="">
                  <p:embed/>
                  <p:pic>
                    <p:nvPicPr>
                      <p:cNvPr id="38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74" y="5589240"/>
                        <a:ext cx="2357454" cy="520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одержимое 2"/>
          <p:cNvSpPr txBox="1">
            <a:spLocks/>
          </p:cNvSpPr>
          <p:nvPr/>
        </p:nvSpPr>
        <p:spPr>
          <a:xfrm>
            <a:off x="1978152" y="16794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ru-RU" dirty="0"/>
          </a:p>
          <a:p>
            <a:pPr>
              <a:buFont typeface="Wingdings 2"/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6505" y="2372091"/>
            <a:ext cx="8678990" cy="25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 for the neutron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5167306" y="1643050"/>
          <a:ext cx="1928826" cy="59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0" name="Формула" r:id="rId3" imgW="774364" imgH="241195" progId="Equation.3">
                  <p:embed/>
                </p:oleObj>
              </mc:Choice>
              <mc:Fallback>
                <p:oleObj name="Формула" r:id="rId3" imgW="774364" imgH="241195" progId="Equation.3">
                  <p:embed/>
                  <p:pic>
                    <p:nvPicPr>
                      <p:cNvPr id="389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06" y="1643050"/>
                        <a:ext cx="1928826" cy="595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667108" y="2571744"/>
          <a:ext cx="4926576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" r:id="rId5" imgW="2527300" imgH="254000" progId="">
                  <p:embed/>
                </p:oleObj>
              </mc:Choice>
              <mc:Fallback>
                <p:oleObj r:id="rId5" imgW="2527300" imgH="254000" progId="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08" y="2571744"/>
                        <a:ext cx="4926576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3738547" y="4000504"/>
          <a:ext cx="4908055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" r:id="rId7" imgW="2514600" imgH="254000" progId="">
                  <p:embed/>
                </p:oleObj>
              </mc:Choice>
              <mc:Fallback>
                <p:oleObj r:id="rId7" imgW="2514600" imgH="254000" progId="">
                  <p:embed/>
                  <p:pic>
                    <p:nvPicPr>
                      <p:cNvPr id="399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47" y="4000504"/>
                        <a:ext cx="4908055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5881686" y="3143248"/>
            <a:ext cx="500066" cy="71438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024439" y="1643064"/>
          <a:ext cx="21431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4" r:id="rId3" imgW="863225" imgH="241195" progId="">
                  <p:embed/>
                </p:oleObj>
              </mc:Choice>
              <mc:Fallback>
                <p:oleObj r:id="rId3" imgW="863225" imgH="241195" progId="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643064"/>
                        <a:ext cx="21431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1"/>
          <p:cNvGraphicFramePr>
            <a:graphicFrameLocks noChangeAspect="1"/>
          </p:cNvGraphicFramePr>
          <p:nvPr/>
        </p:nvGraphicFramePr>
        <p:xfrm>
          <a:off x="5095868" y="4214818"/>
          <a:ext cx="192881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" name="Формула" r:id="rId5" imgW="774364" imgH="241195" progId="Equation.3">
                  <p:embed/>
                </p:oleObj>
              </mc:Choice>
              <mc:Fallback>
                <p:oleObj name="Формула" r:id="rId5" imgW="774364" imgH="241195" progId="Equation.3">
                  <p:embed/>
                  <p:pic>
                    <p:nvPicPr>
                      <p:cNvPr id="4403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68" y="4214818"/>
                        <a:ext cx="1928812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8414" y="2714620"/>
            <a:ext cx="7125934" cy="500066"/>
          </a:xfrm>
          <a:prstGeom prst="rect">
            <a:avLst/>
          </a:prstGeom>
          <a:noFill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52" y="3357562"/>
            <a:ext cx="7040160" cy="500066"/>
          </a:xfrm>
          <a:prstGeom prst="rect">
            <a:avLst/>
          </a:prstGeom>
          <a:noFill/>
        </p:spPr>
      </p:pic>
      <p:graphicFrame>
        <p:nvGraphicFramePr>
          <p:cNvPr id="44036" name="Object 6"/>
          <p:cNvGraphicFramePr>
            <a:graphicFrameLocks noChangeAspect="1"/>
          </p:cNvGraphicFramePr>
          <p:nvPr/>
        </p:nvGraphicFramePr>
        <p:xfrm>
          <a:off x="3667108" y="5214951"/>
          <a:ext cx="49085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6" r:id="rId9" imgW="2514600" imgH="254000" progId="">
                  <p:embed/>
                </p:oleObj>
              </mc:Choice>
              <mc:Fallback>
                <p:oleObj r:id="rId9" imgW="2514600" imgH="254000" progId="">
                  <p:embed/>
                  <p:pic>
                    <p:nvPicPr>
                      <p:cNvPr id="440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08" y="5214951"/>
                        <a:ext cx="490855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2870200"/>
                <a:ext cx="9144000" cy="238760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Incoherent pion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photoproduciton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on the deuteron in threshold energy region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𝑁𝑁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2870200"/>
                <a:ext cx="9144000" cy="2387600"/>
              </a:xfrm>
              <a:blipFill>
                <a:blip r:embed="rId2"/>
                <a:stretch>
                  <a:fillRect t="-696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0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Previously available experimental data described energies above 200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MeV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(with a threshold about 150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MeV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). 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2018: The first measurements of the cross sections of the reaction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𝑝𝑝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in the threshold energy region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&lt;160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MeV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MAX IV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laboratory, Lund university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).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887" r="-1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 motivation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524000" y="99627"/>
            <a:ext cx="2487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600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524000" y="-138499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524001" y="145792"/>
            <a:ext cx="2055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Diagrammatic model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400" y="3787200"/>
            <a:ext cx="4362450" cy="2209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200" y="1785600"/>
            <a:ext cx="3467100" cy="2038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400" y="1857600"/>
            <a:ext cx="42957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the absence of a free dense neutron target, reactions on a nucleus, primarily on a deuteron, is a source of information about the neutron and about the "elementary" amplitudes of interaction on it.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Deuteron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 as a way to study neutron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196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the deuteron vertex, the deuteron wave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function from CD-Bonn NN-potential is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on the nucleon,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MAID07 model is used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pp-scattering amplitude is obtained by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solving the Lippmann-Schwinger integral equation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CD-Bonn potential.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πN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-scattering amplitude is the solution of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Lippmann-Schwinger equation for the separable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potential constructed in the work</a:t>
            </a:r>
          </a:p>
          <a:p>
            <a:pPr>
              <a:lnSpc>
                <a:spcPct val="9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Machleidt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R. High-precision, charge-dependent Bonn nucleon-nucleon potential / R.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Machleidt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// Phys. Rev. C – 2001. – Vol. 63, № 2 – 024001(32).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unitary isobar model for pion photo-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electroproduction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on the proton up to 1 GeV / D. Dre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hsel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[et al.] //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Phys. A – 1999. – Vol. 645,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1. – P. 145–174.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Nozawa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S.,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Blankleider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B., Lee T. S. H.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Nuclear Physics 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1990, vol. 513,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3–4, pp. 459–510.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Diagrammatic model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pion photopr.jpg"/>
          <p:cNvPicPr>
            <a:picLocks noChangeAspect="1"/>
          </p:cNvPicPr>
          <p:nvPr/>
        </p:nvPicPr>
        <p:blipFill>
          <a:blip r:embed="rId3" cstate="print"/>
          <a:srcRect t="6171" b="10526"/>
          <a:stretch>
            <a:fillRect/>
          </a:stretch>
        </p:blipFill>
        <p:spPr>
          <a:xfrm>
            <a:off x="7810512" y="2500307"/>
            <a:ext cx="2106000" cy="1607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00" y="1439813"/>
            <a:ext cx="2200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Experimental data: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MAX IV Laboratory,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Lund University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(2018).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Solid red line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5875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Near-threshold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the deuteron /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Strandberg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B.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[et al.] // Phys. Rev. C. – 2020.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Vol. 101,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3 – 035201(7).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Solid blue line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15875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Near-threshold incoherent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on the deuteron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final-state interaction effects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 E. M.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Darwish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[et al.] // Annals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Physics. – 2019. – Vol. 411 –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167990(26).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Energy dependence of the total cross section of the reaction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𝑝𝑝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2903" b="-21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Graph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000" y="1699200"/>
            <a:ext cx="4115744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800" y="1699200"/>
            <a:ext cx="4391025" cy="40386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81200" y="157161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noteworthy that the behavior of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data on reaction                      is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similar to the given theoretical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predictions for the reaction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marL="0" indent="0">
              <a:buNone/>
            </a:pPr>
            <a:endParaRPr lang="ru-RU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γ,π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total cross section from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threshold to ΔE=22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E. C. Booth [et al.] // Phys. Rev. C 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1979. – Vol. 20, № 4 – P. 1217–1220.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Energy dependence of the total cross section of the reaction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𝑛𝑛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 t="-12903" b="-21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524000" y="-138499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439316"/>
              </p:ext>
            </p:extLst>
          </p:nvPr>
        </p:nvGraphicFramePr>
        <p:xfrm>
          <a:off x="4744828" y="2576612"/>
          <a:ext cx="11715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5" imgW="774364" imgH="228501" progId="Equation.DSMT4">
                  <p:embed/>
                </p:oleObj>
              </mc:Choice>
              <mc:Fallback>
                <p:oleObj name="Equation" r:id="rId5" imgW="774364" imgH="228501" progId="Equation.DSMT4">
                  <p:embed/>
                  <p:pic>
                    <p:nvPicPr>
                      <p:cNvPr id="43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828" y="2576612"/>
                        <a:ext cx="11715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524001" y="145792"/>
            <a:ext cx="2055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524000" y="-138499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033992"/>
              </p:ext>
            </p:extLst>
          </p:nvPr>
        </p:nvGraphicFramePr>
        <p:xfrm>
          <a:off x="3995528" y="2120232"/>
          <a:ext cx="11287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7" imgW="749160" imgH="228600" progId="Equation.DSMT4">
                  <p:embed/>
                </p:oleObj>
              </mc:Choice>
              <mc:Fallback>
                <p:oleObj name="Equation" r:id="rId7" imgW="749160" imgH="228600" progId="Equation.DSMT4">
                  <p:embed/>
                  <p:pic>
                    <p:nvPicPr>
                      <p:cNvPr id="430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528" y="2120232"/>
                        <a:ext cx="112871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524001" y="145792"/>
            <a:ext cx="2055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800" y="1893600"/>
            <a:ext cx="4743450" cy="4352925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81200" y="157161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 dependence of the total cross section of the reaction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524000" y="-138499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524001" y="145792"/>
            <a:ext cx="2055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524000" y="-138499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524001" y="145792"/>
            <a:ext cx="2055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spin asymmetries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⟂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p>
                        </m:s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⟂</m:t>
                            </m:r>
                          </m:sup>
                        </m:sSup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ax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Re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Im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〈"/>
                                            <m:endChr m:val="〉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〈"/>
                                            <m:endChr m:val="〉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〈"/>
                                            <m:endChr m:val="〉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  <m:sup/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b="-4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1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152650" y="2497266"/>
                <a:ext cx="7886700" cy="924704"/>
              </a:xfrm>
            </p:spPr>
            <p:txBody>
              <a:bodyPr>
                <a:noAutofit/>
              </a:bodyPr>
              <a:lstStyle/>
              <a:p>
                <a: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 distributions of single spin asymmetries for the reaction</a:t>
                </a:r>
                <a:b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37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37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various photon </a:t>
                </a:r>
                <a:b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lab-energies</a:t>
                </a:r>
                <a:endParaRPr lang="ru-RU" sz="37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2650" y="2497266"/>
                <a:ext cx="7886700" cy="924704"/>
              </a:xfrm>
              <a:blipFill>
                <a:blip r:embed="rId2"/>
                <a:stretch>
                  <a:fillRect l="-2473" t="-84106" b="-92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5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909097"/>
            <a:ext cx="7886700" cy="924704"/>
          </a:xfrm>
        </p:spPr>
        <p:txBody>
          <a:bodyPr>
            <a:normAutofit/>
          </a:bodyPr>
          <a:lstStyle/>
          <a:p>
            <a:endParaRPr lang="ru-RU" sz="21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7687" y="188640"/>
            <a:ext cx="5616702" cy="64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152650" y="2497266"/>
                <a:ext cx="7886700" cy="924704"/>
              </a:xfrm>
            </p:spPr>
            <p:txBody>
              <a:bodyPr>
                <a:noAutofit/>
              </a:bodyPr>
              <a:lstStyle/>
              <a:p>
                <a: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 distributions of single spin asymmetries for the reaction </a:t>
                </a:r>
                <a:b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37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37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𝑛𝑛</m:t>
                    </m:r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various photon </a:t>
                </a:r>
                <a:b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lab-energies</a:t>
                </a:r>
                <a:endParaRPr lang="ru-RU" sz="37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2650" y="2497266"/>
                <a:ext cx="7886700" cy="924704"/>
              </a:xfrm>
              <a:blipFill>
                <a:blip r:embed="rId2"/>
                <a:stretch>
                  <a:fillRect l="-2473" t="-84106" b="-92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1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785" y="274638"/>
            <a:ext cx="5726430" cy="63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𝑛𝑛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95" t="1570" r="-217" b="-1570"/>
          <a:stretch/>
        </p:blipFill>
        <p:spPr>
          <a:xfrm>
            <a:off x="3215680" y="692696"/>
            <a:ext cx="576064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studied reactions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due to the following reasons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reactions on the nucleon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possibility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structure of the nucleon at medium and large distances.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is the source of nucleon polarizabilities.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Photoproduction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pion on a nucleon: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multipole expansion coefficients, etc.;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Goldstone QCD boson, a consequence of chiral symmetry breaking;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additional study of nucleon-nucleon and pion-nucleon interactions.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152650" y="2497266"/>
                <a:ext cx="7886700" cy="924704"/>
              </a:xfrm>
            </p:spPr>
            <p:txBody>
              <a:bodyPr>
                <a:noAutofit/>
              </a:bodyPr>
              <a:lstStyle/>
              <a:p>
                <a: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 distributions of single spin asymmetries for the reaction </a:t>
                </a:r>
                <a:b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37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37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𝑛𝑝</m:t>
                    </m:r>
                    <m:r>
                      <a:rPr lang="en-US" sz="37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various photon </a:t>
                </a:r>
                <a:b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7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lab-energies</a:t>
                </a:r>
                <a:endParaRPr lang="ru-RU" sz="37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2650" y="2497266"/>
                <a:ext cx="7886700" cy="924704"/>
              </a:xfrm>
              <a:blipFill>
                <a:blip r:embed="rId2"/>
                <a:stretch>
                  <a:fillRect l="-2473" t="-84106" b="-92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9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3933" y="302015"/>
            <a:ext cx="5644134" cy="63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323" y="779293"/>
            <a:ext cx="5487353" cy="56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229" y="726906"/>
            <a:ext cx="5479542" cy="57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368" y="719286"/>
            <a:ext cx="5407343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767293"/>
            <a:ext cx="5414010" cy="56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cross sections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𝑁𝑁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threshold energy region: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good agreement.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good agreement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155 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but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160 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are overestimated.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spin asymmetries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𝑁𝑁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threshold energy region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relatively large contribution of the diagram with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rescattering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some asymmetries. That may provide a tool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studying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pion and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interactions.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120" r="-1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7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814572"/>
                <a:ext cx="9144000" cy="2387600"/>
              </a:xfrm>
            </p:spPr>
            <p:txBody>
              <a:bodyPr anchor="ctr">
                <a:normAutofit fontScale="90000"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tensor analyzing power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 the reaction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Δ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resonance region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814572"/>
                <a:ext cx="9144000" cy="2387600"/>
              </a:xfrm>
              <a:blipFill>
                <a:blip r:embed="rId2"/>
                <a:stretch>
                  <a:fillRect t="-24808" b="-296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8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2020, the data for unique measurements of the tensor analyzing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reaction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were published.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measurements were performed at VEPP-3 electron storage ring at the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Budker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Institute of Nuclear Physics in Novosibirsk, Russia.</a:t>
                </a:r>
                <a:endPara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the tensor analyzing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reaction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V.V.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Gauzshtein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[et al.] // Eur. Phys. J. – 2020. – Vol. 56, No. 6. – 169 (7).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081" r="-1565" b="-3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7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of the reaction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work in the framework of the plane wave impulse approximation (PWIA).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988" y="2439409"/>
            <a:ext cx="5342023" cy="31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145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Compton scattering on the deuteron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neutron polarizabilities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6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of the reaction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deuteron vertex, we use the deuteron wave function obtained from CD-Bonn NN potential.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elementary amplitude we use unitary isobar model MAID07 in CGLN parameterization.</a:t>
                </a:r>
              </a:p>
              <a:p>
                <a:pPr marL="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unitary isobar model for pion photo- and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electroproduction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the proton up to 1 GeV / D.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Dreсhsel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[et al.] //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Phys. A – 1999. – Vol. 645,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1 – P. 145–174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Relativistic Dispersion Relation Approach to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Photomeson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Production / G.F. Chew [et al.] / Phys. Rev. – 1957. – Vol. 106, No. 6. – P. 1345–1355.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8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2932"/>
                <a:ext cx="10515600" cy="1325563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Potential dependence of the results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2932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4225491"/>
            <a:ext cx="10515600" cy="195147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line: CD-Bonn;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line: V18;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line: Nijm93.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NijmII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coincide with the results for V18.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7" y="1326427"/>
            <a:ext cx="10212186" cy="28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dependence of the results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3"/>
              <p:cNvSpPr txBox="1">
                <a:spLocks/>
              </p:cNvSpPr>
              <p:nvPr/>
            </p:nvSpPr>
            <p:spPr>
              <a:xfrm>
                <a:off x="838200" y="4227464"/>
                <a:ext cx="10515600" cy="23754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data: V.V.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Gauzshtein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[et al.] // Eur. Phys. J. – 2020. – Vol. 56, No. 6. – 169 (7).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Black lines: MAID07 + CD Bonn deuteron wave function (our results)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Blue lines: Coherent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photoproduction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the deuteron / S.S.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Kamalov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L.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Tiator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C.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Bennhold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 Phys. Rev. C – 1997. – Vol. 55, No. 1 – P. 98–110.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 lines: MAID07 + CD Bonn wave function (E.M.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Darwish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 Private communication).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Cyan line: Coherent pion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photoproduction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the deuteron in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resonance region / P. Wilhelm, H.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Arenhövel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Phys. A. – 1995. – Vol. 593. – No. 4. – P. 435–462.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27464"/>
                <a:ext cx="10515600" cy="2375467"/>
              </a:xfrm>
              <a:prstGeom prst="rect">
                <a:avLst/>
              </a:prstGeom>
              <a:blipFill>
                <a:blip r:embed="rId3"/>
                <a:stretch>
                  <a:fillRect l="-522" t="-2308" b="-2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7" y="1328400"/>
            <a:ext cx="10212186" cy="28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1457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FOR YOUR ATTENTION!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5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Nucleon polarizabilities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Nucleons are particles with an internal structure, the existence of which is manifested, among other things, in electromagnetic interactions.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the action of an external electromagnetic field, nucleons exhibit the property of polarizability. In the presence of an external field, the nucleon is deformed, acquiring additional energy</a:t>
                </a:r>
                <a:endParaRPr lang="ru-RU" dirty="0" smtClean="0"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𝑝𝑜𝑙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)]</m:t>
                      </m:r>
                    </m:oMath>
                  </m:oMathPara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217" t="-2381" r="-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Contribution to the scattering amplitude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ru-RU" dirty="0" smtClean="0"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𝐞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𝐤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polarization and momentum vectors of the initial (final)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photon energy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46488"/>
              </p:ext>
            </p:extLst>
          </p:nvPr>
        </p:nvGraphicFramePr>
        <p:xfrm>
          <a:off x="1889125" y="2225513"/>
          <a:ext cx="8413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4" imgW="3377880" imgH="342720" progId="">
                  <p:embed/>
                </p:oleObj>
              </mc:Choice>
              <mc:Fallback>
                <p:oleObj name="Equation" r:id="rId4" imgW="3377880" imgH="342720" progId="">
                  <p:embed/>
                  <p:pic>
                    <p:nvPicPr>
                      <p:cNvPr id="112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2225513"/>
                        <a:ext cx="84137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 scattering on the proton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expansion of the differential cross section in the laboratory system, taking into account the polarizabilities, has the form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255713" indent="-1255713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5713" indent="-1255713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Powell cross section of photon scattering by a point charged particle of spin ½ with an anomalous magnetic moment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809720" y="3071810"/>
          <a:ext cx="8650492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r:id="rId3" imgW="5283200" imgH="520700" progId="">
                  <p:embed/>
                </p:oleObj>
              </mc:Choice>
              <mc:Fallback>
                <p:oleObj r:id="rId3" imgW="5283200" imgH="520700" progId="">
                  <p:embed/>
                  <p:pic>
                    <p:nvPicPr>
                      <p:cNvPr id="296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20" y="3071810"/>
                        <a:ext cx="8650492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73887"/>
              </p:ext>
            </p:extLst>
          </p:nvPr>
        </p:nvGraphicFramePr>
        <p:xfrm>
          <a:off x="838200" y="4375145"/>
          <a:ext cx="1071570" cy="80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Формула" r:id="rId5" imgW="622030" imgH="533169" progId="Equation.3">
                  <p:embed/>
                </p:oleObj>
              </mc:Choice>
              <mc:Fallback>
                <p:oleObj name="Формула" r:id="rId5" imgW="622030" imgH="533169" progId="Equation.3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75145"/>
                        <a:ext cx="1071570" cy="8001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1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Compton scattering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expansion of the differential cross section in the laboratory system, taking into account the polarizabilities, has the form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Compton scattering on a neutron, polarizabilities appear at </a:t>
            </a:r>
            <a:r>
              <a:rPr lang="el-GR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ru-RU" baseline="30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4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 descr="комптон нейтр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20" y="3222052"/>
            <a:ext cx="8501122" cy="8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Baldin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sum rule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can calculate the sum of the polarizabilities by (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Baldin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1960)</a:t>
                </a:r>
                <a:endParaRPr lang="ru-RU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ru-RU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ru-RU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ru-RU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ru-RU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photoabsorption threshold on the nucleon</a:t>
                </a:r>
                <a:r>
                  <a:rPr lang="ru-RU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Levchuk</a:t>
                </a:r>
                <a:r>
                  <a:rPr lang="ru-RU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lang="ru-RU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L’vov</a:t>
                </a:r>
                <a:r>
                  <a:rPr lang="ru-RU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2000)</a:t>
                </a:r>
              </a:p>
              <a:p>
                <a:pPr>
                  <a:buNone/>
                </a:pPr>
                <a:endParaRPr lang="ru-RU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ru-RU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ru-RU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−4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Fm</m:t>
                        </m:r>
                      </m:e>
                      <m:sup>
                        <m:r>
                          <a:rPr lang="ru-RU" sz="25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ru-RU" sz="2500" dirty="0"/>
              </a:p>
              <a:p>
                <a:pPr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986" t="-2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952861" y="2357430"/>
          <a:ext cx="4192283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Формула" r:id="rId4" imgW="2120900" imgH="546100" progId="Equation.3">
                  <p:embed/>
                </p:oleObj>
              </mc:Choice>
              <mc:Fallback>
                <p:oleObj name="Формула" r:id="rId4" imgW="2120900" imgH="546100" progId="Equation.3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61" y="2357430"/>
                        <a:ext cx="4192283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>
            <p:extLst/>
          </p:nvPr>
        </p:nvGraphicFramePr>
        <p:xfrm>
          <a:off x="2711625" y="4653136"/>
          <a:ext cx="7232481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r:id="rId6" imgW="3479800" imgH="292100" progId="">
                  <p:embed/>
                </p:oleObj>
              </mc:Choice>
              <mc:Fallback>
                <p:oleObj r:id="rId6" imgW="3479800" imgH="292100" progId="">
                  <p:embed/>
                  <p:pic>
                    <p:nvPicPr>
                      <p:cNvPr id="338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5" y="4653136"/>
                        <a:ext cx="7232481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524001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6877</TotalTime>
  <Words>835</Words>
  <Application>Microsoft Office PowerPoint</Application>
  <PresentationFormat>Широкоэкранный</PresentationFormat>
  <Paragraphs>187</Paragraphs>
  <Slides>43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 New Roman</vt:lpstr>
      <vt:lpstr>Wingdings 2</vt:lpstr>
      <vt:lpstr>Тема Office</vt:lpstr>
      <vt:lpstr>Equation</vt:lpstr>
      <vt:lpstr>Формула</vt:lpstr>
      <vt:lpstr>Electromagnetic interactions of the deuteron at low and intermediate energies</vt:lpstr>
      <vt:lpstr>Deuteron research as a way to study neutron</vt:lpstr>
      <vt:lpstr>Interest in the studied reactions  is due to the following reasons</vt:lpstr>
      <vt:lpstr>Compton scattering on the deuteron and neutron polarizabilities</vt:lpstr>
      <vt:lpstr>Nucleon polarizabilities</vt:lpstr>
      <vt:lpstr>Contribution to the scattering amplitude</vt:lpstr>
      <vt:lpstr>Compton scattering on the proton</vt:lpstr>
      <vt:lpstr>Compton scattering on the neutron</vt:lpstr>
      <vt:lpstr>Baldin sum rule</vt:lpstr>
      <vt:lpstr>Experimental data for the proton</vt:lpstr>
      <vt:lpstr>Experimental data for the neutron</vt:lpstr>
      <vt:lpstr>Experimental data for the neutron</vt:lpstr>
      <vt:lpstr>Experimental data for the neutron</vt:lpstr>
      <vt:lpstr>Experimental data for the neutron</vt:lpstr>
      <vt:lpstr>Experimental data for the neutron</vt:lpstr>
      <vt:lpstr>Results</vt:lpstr>
      <vt:lpstr>Incoherent pion photoproduciton on the deuteron in threshold energy region γd→πNN</vt:lpstr>
      <vt:lpstr>Research motivation </vt:lpstr>
      <vt:lpstr>Diagrammatic model</vt:lpstr>
      <vt:lpstr>Diagrammatic model</vt:lpstr>
      <vt:lpstr>Energy dependence of the total cross section of the reaction γd→π^- pp</vt:lpstr>
      <vt:lpstr>Energy dependence of the total cross section of the reaction γd→π^+ nn</vt:lpstr>
      <vt:lpstr>Energy dependence of the total cross section of the reaction</vt:lpstr>
      <vt:lpstr>Single spin asymmetries</vt:lpstr>
      <vt:lpstr>Angular distributions of single spin asymmetries for the reaction  γd→π^- pp at various photon  lab-energies</vt:lpstr>
      <vt:lpstr>Презентация PowerPoint</vt:lpstr>
      <vt:lpstr>Angular distributions of single spin asymmetries for the reaction  γd→π^+ nn at various photon  lab-energies</vt:lpstr>
      <vt:lpstr>Презентация PowerPoint</vt:lpstr>
      <vt:lpstr>Презентация PowerPoint</vt:lpstr>
      <vt:lpstr>Angular distributions of single spin asymmetries for the reaction  γd→π^0 np at various photon  lab-energies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</vt:lpstr>
      <vt:lpstr>The tensor analyzing power component T_20 in the reaction γd→π^0 d^′ in Δ resonance region</vt:lpstr>
      <vt:lpstr>Research Motivation</vt:lpstr>
      <vt:lpstr>Model of the reaction</vt:lpstr>
      <vt:lpstr>Model of the reaction</vt:lpstr>
      <vt:lpstr>Potential dependence of the results for T_20</vt:lpstr>
      <vt:lpstr>Model dependence of the results for T_20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Электромагнитные взаимодействия дейтрона при низких и средних энергиях</dc:title>
  <dc:creator>Пользователь Windows</dc:creator>
  <cp:lastModifiedBy>Пользователь Windows</cp:lastModifiedBy>
  <cp:revision>101</cp:revision>
  <dcterms:created xsi:type="dcterms:W3CDTF">2022-04-22T11:18:55Z</dcterms:created>
  <dcterms:modified xsi:type="dcterms:W3CDTF">2023-09-01T05:07:02Z</dcterms:modified>
</cp:coreProperties>
</file>