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809" r:id="rId1"/>
  </p:sldMasterIdLst>
  <p:sldIdLst>
    <p:sldId id="256" r:id="rId2"/>
    <p:sldId id="276" r:id="rId3"/>
    <p:sldId id="281" r:id="rId4"/>
    <p:sldId id="314" r:id="rId5"/>
    <p:sldId id="302" r:id="rId6"/>
    <p:sldId id="303" r:id="rId7"/>
    <p:sldId id="304" r:id="rId8"/>
    <p:sldId id="275" r:id="rId9"/>
    <p:sldId id="306" r:id="rId10"/>
    <p:sldId id="305" r:id="rId11"/>
    <p:sldId id="310" r:id="rId12"/>
    <p:sldId id="311" r:id="rId13"/>
    <p:sldId id="313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9" autoAdjust="0"/>
    <p:restoredTop sz="94660" autoAdjust="0"/>
  </p:normalViewPr>
  <p:slideViewPr>
    <p:cSldViewPr>
      <p:cViewPr>
        <p:scale>
          <a:sx n="80" d="100"/>
          <a:sy n="80" d="100"/>
        </p:scale>
        <p:origin x="-846" y="-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3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3.png"/><Relationship Id="rId3" Type="http://schemas.openxmlformats.org/officeDocument/2006/relationships/image" Target="../media/image151.png"/><Relationship Id="rId7" Type="http://schemas.openxmlformats.org/officeDocument/2006/relationships/image" Target="../media/image19.wmf"/><Relationship Id="rId12" Type="http://schemas.openxmlformats.org/officeDocument/2006/relationships/image" Target="../media/image220.png"/><Relationship Id="rId17" Type="http://schemas.openxmlformats.org/officeDocument/2006/relationships/image" Target="../media/image15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wmf"/><Relationship Id="rId5" Type="http://schemas.openxmlformats.org/officeDocument/2006/relationships/image" Target="../media/image22.png"/><Relationship Id="rId15" Type="http://schemas.openxmlformats.org/officeDocument/2006/relationships/image" Target="../media/image2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70.png"/><Relationship Id="rId9" Type="http://schemas.openxmlformats.org/officeDocument/2006/relationships/image" Target="../media/image20.wmf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25D5BCF9-FC4C-4A20-B37B-08811FE7C41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388177" y="1844824"/>
                <a:ext cx="9343637" cy="2376264"/>
              </a:xfr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600" b="1" dirty="0">
                    <a:ea typeface="Times New Roman"/>
                    <a:cs typeface="Times New Roman"/>
                  </a:rPr>
                  <a:t>Model-independent constraints on </a:t>
                </a:r>
                <a:br>
                  <a:rPr lang="en-US" sz="3600" b="1" dirty="0">
                    <a:ea typeface="Times New Roman"/>
                    <a:cs typeface="Times New Roman"/>
                  </a:rPr>
                </a:br>
                <a:r>
                  <a:rPr lang="en-US" sz="3600" b="1" dirty="0" smtClean="0">
                    <a:ea typeface="Times New Roman"/>
                    <a:cs typeface="Times New Roman"/>
                  </a:rPr>
                  <a:t>the coupling constants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i="1" dirty="0"/>
                  <a:t>-</a:t>
                </a:r>
                <a:r>
                  <a:rPr lang="en-US" sz="3600" b="1" dirty="0" smtClean="0">
                    <a:ea typeface="Times New Roman"/>
                    <a:cs typeface="Times New Roman"/>
                  </a:rPr>
                  <a:t>boson with radiation corrections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D5BCF9-FC4C-4A20-B37B-08811FE7C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388177" y="1844824"/>
                <a:ext cx="9343637" cy="2376264"/>
              </a:xfrm>
              <a:blipFill rotWithShape="1">
                <a:blip r:embed="rId2"/>
                <a:stretch>
                  <a:fillRect b="-76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937611" y="7179"/>
            <a:ext cx="10046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nb-NO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Minsk</a:t>
            </a:r>
            <a:r>
              <a:rPr lang="nb-N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Belarus, 27 August – 3 September, 2023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5440" y="620688"/>
            <a:ext cx="1000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</a:rPr>
              <a:t>THE XV INTERNATIONAL SCHOOL-CONFERENCE</a:t>
            </a:r>
          </a:p>
          <a:p>
            <a:pPr lvl="0" algn="ctr"/>
            <a:r>
              <a:rPr lang="en-US" sz="2400" dirty="0">
                <a:solidFill>
                  <a:schemeClr val="bg1"/>
                </a:solidFill>
              </a:rPr>
              <a:t>THE ACTUAL PROBLEMS OF MICROWORLD PHYSICS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7548" y="4383839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u="sng" dirty="0" smtClean="0"/>
              <a:t>V. R. </a:t>
            </a:r>
            <a:r>
              <a:rPr lang="en-US" sz="3600" i="1" u="sng" dirty="0" err="1" smtClean="0"/>
              <a:t>Kurylenka</a:t>
            </a:r>
            <a:r>
              <a:rPr lang="en-US" sz="3600" i="1" dirty="0"/>
              <a:t>, I.A. </a:t>
            </a:r>
            <a:r>
              <a:rPr lang="en-US" sz="3600" i="1" dirty="0" err="1"/>
              <a:t>Serenkova</a:t>
            </a:r>
            <a:endParaRPr lang="en-US" sz="3600" i="1" dirty="0"/>
          </a:p>
          <a:p>
            <a:pPr algn="ctr"/>
            <a:r>
              <a:rPr lang="en-US" sz="2400" i="1" dirty="0" err="1"/>
              <a:t>Sukhoi</a:t>
            </a:r>
            <a:r>
              <a:rPr lang="en-US" sz="2400" i="1" dirty="0"/>
              <a:t> State Technical </a:t>
            </a:r>
            <a:r>
              <a:rPr lang="en-US" sz="2400" i="1" dirty="0" smtClean="0"/>
              <a:t>University, Gome</a:t>
            </a:r>
            <a:r>
              <a:rPr lang="en-US" sz="2400" i="1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0643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naPOLNOEmum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51" y="476672"/>
            <a:ext cx="4509184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zonaDIFFmu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76672"/>
            <a:ext cx="4509184" cy="417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10752" y="4869160"/>
                <a:ext cx="10485848" cy="1228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/>
                  <a:t>Рисунок </a:t>
                </a:r>
                <a:r>
                  <a:rPr lang="ru-RU" b="1" dirty="0" smtClean="0"/>
                  <a:t>4 – Модельно</a:t>
                </a:r>
                <a:r>
                  <a:rPr lang="en-US" b="1" dirty="0" smtClean="0"/>
                  <a:t>-</a:t>
                </a:r>
                <a:r>
                  <a:rPr lang="ru-RU" b="1" dirty="0" smtClean="0"/>
                  <a:t>независимые </a:t>
                </a:r>
                <a:r>
                  <a:rPr lang="ru-RU" b="1" dirty="0"/>
                  <a:t>ограничения на константы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𝒁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b="1" dirty="0"/>
                  <a:t>-бозонов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b="1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b="1" dirty="0"/>
                  <a:t>), полученные из комбинированного анализа </a:t>
                </a:r>
                <a:r>
                  <a:rPr lang="ru-RU" b="1" dirty="0" smtClean="0"/>
                  <a:t>полного </a:t>
                </a:r>
                <a:r>
                  <a:rPr lang="en-US" b="1" dirty="0" smtClean="0"/>
                  <a:t>(</a:t>
                </a:r>
                <a:r>
                  <a:rPr lang="ru-RU" b="1" dirty="0" smtClean="0"/>
                  <a:t>А</a:t>
                </a:r>
                <a:r>
                  <a:rPr lang="en-US" b="1" dirty="0" smtClean="0"/>
                  <a:t>) </a:t>
                </a:r>
                <a:r>
                  <a:rPr lang="ru-RU" b="1" dirty="0" smtClean="0"/>
                  <a:t>и дифференциального (Б) </a:t>
                </a:r>
                <a:r>
                  <a:rPr lang="ru-RU" b="1" dirty="0"/>
                  <a:t>сечения и асимметрии вперед-назад по критерию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𝝌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/>
                  <a:t> </a:t>
                </a:r>
                <a:r>
                  <a:rPr lang="ru-RU" b="1" dirty="0"/>
                  <a:t>для процесса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ru-RU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ru-RU" b="1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𝝁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ru-RU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𝝁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b="1" dirty="0"/>
                  <a:t> при энергии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e>
                    </m:rad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𝟑</m:t>
                    </m:r>
                  </m:oMath>
                </a14:m>
                <a:r>
                  <a:rPr lang="ru-RU" b="1" dirty="0"/>
                  <a:t> ТэВ в </a:t>
                </a:r>
                <a:r>
                  <a:rPr lang="ru-RU" b="1" dirty="0" err="1"/>
                  <a:t>борновском</a:t>
                </a:r>
                <a:r>
                  <a:rPr lang="ru-RU" b="1" dirty="0"/>
                  <a:t> приближении и с учетом радиационных поправок при массе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𝒁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𝟓</m:t>
                    </m:r>
                  </m:oMath>
                </a14:m>
                <a:r>
                  <a:rPr lang="ru-RU" b="1" dirty="0"/>
                  <a:t> ТэВ.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52" y="4869160"/>
                <a:ext cx="10485848" cy="1228157"/>
              </a:xfrm>
              <a:prstGeom prst="rect">
                <a:avLst/>
              </a:prstGeom>
              <a:blipFill rotWithShape="1">
                <a:blip r:embed="rId4"/>
                <a:stretch>
                  <a:fillRect l="-523" t="-2488" r="-465" b="-6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B9DEE7AD-7850-452C-A9E1-A55AD831C8F1}"/>
              </a:ext>
            </a:extLst>
          </p:cNvPr>
          <p:cNvSpPr/>
          <p:nvPr/>
        </p:nvSpPr>
        <p:spPr>
          <a:xfrm>
            <a:off x="3263143" y="4653136"/>
            <a:ext cx="393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А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83447" y="4668525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Б</a:t>
            </a: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10752" y="4869160"/>
                <a:ext cx="10485848" cy="1228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/>
                  <a:t>Рисунок </a:t>
                </a:r>
                <a:r>
                  <a:rPr lang="en-US" b="1" dirty="0"/>
                  <a:t>5</a:t>
                </a:r>
                <a:r>
                  <a:rPr lang="ru-RU" b="1" dirty="0" smtClean="0"/>
                  <a:t> – Модельно</a:t>
                </a:r>
                <a:r>
                  <a:rPr lang="en-US" b="1" dirty="0" smtClean="0"/>
                  <a:t>-</a:t>
                </a:r>
                <a:r>
                  <a:rPr lang="ru-RU" b="1" dirty="0" smtClean="0"/>
                  <a:t>независимые </a:t>
                </a:r>
                <a:r>
                  <a:rPr lang="ru-RU" b="1" dirty="0"/>
                  <a:t>ограничения на константы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𝒁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b="1" dirty="0"/>
                  <a:t>-бозонов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b="1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b="1" dirty="0"/>
                  <a:t>), полученные из комбинированного анализа </a:t>
                </a:r>
                <a:r>
                  <a:rPr lang="ru-RU" b="1" dirty="0" smtClean="0"/>
                  <a:t>полного</a:t>
                </a:r>
                <a:r>
                  <a:rPr lang="en-US" b="1" dirty="0" smtClean="0"/>
                  <a:t>(</a:t>
                </a:r>
                <a:r>
                  <a:rPr lang="ru-RU" b="1" dirty="0" smtClean="0"/>
                  <a:t>А</a:t>
                </a:r>
                <a:r>
                  <a:rPr lang="en-US" b="1" dirty="0" smtClean="0"/>
                  <a:t>) </a:t>
                </a:r>
                <a:r>
                  <a:rPr lang="ru-RU" b="1" dirty="0" smtClean="0"/>
                  <a:t>и дифференциального(Б) </a:t>
                </a:r>
                <a:r>
                  <a:rPr lang="ru-RU" b="1" dirty="0"/>
                  <a:t>сечения и асимметрии вперед-назад по критерию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𝝌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/>
                  <a:t> </a:t>
                </a:r>
                <a:r>
                  <a:rPr lang="ru-RU" b="1" dirty="0"/>
                  <a:t>для процесса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ru-RU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ru-RU" b="1" i="1">
                        <a:latin typeface="Cambria Math"/>
                      </a:rPr>
                      <m:t>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ru-RU" b="1" i="1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b="1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b="1" i="1"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 smtClean="0"/>
                  <a:t> </a:t>
                </a:r>
                <a:r>
                  <a:rPr lang="ru-RU" b="1" dirty="0"/>
                  <a:t>при энергии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e>
                    </m:rad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𝟑</m:t>
                    </m:r>
                  </m:oMath>
                </a14:m>
                <a:r>
                  <a:rPr lang="ru-RU" b="1" dirty="0"/>
                  <a:t> ТэВ в </a:t>
                </a:r>
                <a:r>
                  <a:rPr lang="ru-RU" b="1" dirty="0" err="1"/>
                  <a:t>борновском</a:t>
                </a:r>
                <a:r>
                  <a:rPr lang="ru-RU" b="1" dirty="0"/>
                  <a:t> приближении и с учетом радиационных поправок при массе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𝒁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𝟓</m:t>
                    </m:r>
                  </m:oMath>
                </a14:m>
                <a:r>
                  <a:rPr lang="ru-RU" b="1" dirty="0"/>
                  <a:t> ТэВ.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52" y="4869160"/>
                <a:ext cx="10485848" cy="1228157"/>
              </a:xfrm>
              <a:prstGeom prst="rect">
                <a:avLst/>
              </a:prstGeom>
              <a:blipFill rotWithShape="1">
                <a:blip r:embed="rId2"/>
                <a:stretch>
                  <a:fillRect l="-523" t="-2488" r="-465" b="-6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B9DEE7AD-7850-452C-A9E1-A55AD831C8F1}"/>
              </a:ext>
            </a:extLst>
          </p:cNvPr>
          <p:cNvSpPr/>
          <p:nvPr/>
        </p:nvSpPr>
        <p:spPr>
          <a:xfrm>
            <a:off x="3263143" y="4653136"/>
            <a:ext cx="393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А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83447" y="4668525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Б</a:t>
            </a:r>
            <a:endParaRPr lang="ru-RU" dirty="0">
              <a:ea typeface="Times New Roman" panose="02020603050405020304" pitchFamily="18" charset="0"/>
            </a:endParaRPr>
          </a:p>
        </p:txBody>
      </p:sp>
      <p:pic>
        <p:nvPicPr>
          <p:cNvPr id="4" name="Picture 2" descr="zonaPOLNOE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16" y="509358"/>
            <a:ext cx="4506983" cy="413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zonaDIFF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55" y="476673"/>
            <a:ext cx="4509184" cy="41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7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10752" y="4869160"/>
                <a:ext cx="10485848" cy="1228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/>
                  <a:t>Рисунок </a:t>
                </a:r>
                <a:r>
                  <a:rPr lang="en-US" b="1" dirty="0"/>
                  <a:t>6</a:t>
                </a:r>
                <a:r>
                  <a:rPr lang="ru-RU" b="1" dirty="0" smtClean="0"/>
                  <a:t> – Модельно</a:t>
                </a:r>
                <a:r>
                  <a:rPr lang="en-US" b="1" dirty="0" smtClean="0"/>
                  <a:t>-</a:t>
                </a:r>
                <a:r>
                  <a:rPr lang="ru-RU" b="1" dirty="0" smtClean="0"/>
                  <a:t>независимые </a:t>
                </a:r>
                <a:r>
                  <a:rPr lang="ru-RU" b="1" dirty="0"/>
                  <a:t>ограничения на константы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𝒁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b="1" dirty="0"/>
                  <a:t>-бозонов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b="1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b="1" dirty="0"/>
                  <a:t>), полученные из комбинированного анализа </a:t>
                </a:r>
                <a:r>
                  <a:rPr lang="ru-RU" b="1" dirty="0" smtClean="0"/>
                  <a:t>полного</a:t>
                </a:r>
                <a:r>
                  <a:rPr lang="en-US" b="1" dirty="0" smtClean="0"/>
                  <a:t>(</a:t>
                </a:r>
                <a:r>
                  <a:rPr lang="ru-RU" b="1" dirty="0" smtClean="0"/>
                  <a:t>А</a:t>
                </a:r>
                <a:r>
                  <a:rPr lang="en-US" b="1" dirty="0" smtClean="0"/>
                  <a:t>) </a:t>
                </a:r>
                <a:r>
                  <a:rPr lang="ru-RU" b="1" dirty="0" smtClean="0"/>
                  <a:t>и дифференциального(Б) </a:t>
                </a:r>
                <a:r>
                  <a:rPr lang="ru-RU" b="1" dirty="0"/>
                  <a:t>сечения и асимметрии вперед-назад по критерию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𝝌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/>
                  <a:t> </a:t>
                </a:r>
                <a:r>
                  <a:rPr lang="ru-RU" b="1" dirty="0"/>
                  <a:t>для процесса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ru-RU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ru-RU" b="1" i="1">
                        <a:latin typeface="Cambria Math"/>
                      </a:rPr>
                      <m:t>→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ru-RU" b="1" i="1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b="1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b="1" i="1">
                            <a:latin typeface="Cambria Math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b="1" dirty="0" smtClean="0"/>
                  <a:t> </a:t>
                </a:r>
                <a:r>
                  <a:rPr lang="ru-RU" b="1" dirty="0"/>
                  <a:t>при энергии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e>
                    </m:rad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𝟑</m:t>
                    </m:r>
                  </m:oMath>
                </a14:m>
                <a:r>
                  <a:rPr lang="ru-RU" b="1" dirty="0"/>
                  <a:t> ТэВ в </a:t>
                </a:r>
                <a:r>
                  <a:rPr lang="ru-RU" b="1" dirty="0" err="1"/>
                  <a:t>борновском</a:t>
                </a:r>
                <a:r>
                  <a:rPr lang="ru-RU" b="1" dirty="0"/>
                  <a:t> приближении и с учетом радиационных поправок при массе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𝒁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𝟓</m:t>
                    </m:r>
                  </m:oMath>
                </a14:m>
                <a:r>
                  <a:rPr lang="ru-RU" b="1" dirty="0"/>
                  <a:t> ТэВ.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52" y="4869160"/>
                <a:ext cx="10485848" cy="1228157"/>
              </a:xfrm>
              <a:prstGeom prst="rect">
                <a:avLst/>
              </a:prstGeom>
              <a:blipFill rotWithShape="1">
                <a:blip r:embed="rId2"/>
                <a:stretch>
                  <a:fillRect l="-523" t="-2488" r="-465" b="-6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B9DEE7AD-7850-452C-A9E1-A55AD831C8F1}"/>
              </a:ext>
            </a:extLst>
          </p:cNvPr>
          <p:cNvSpPr/>
          <p:nvPr/>
        </p:nvSpPr>
        <p:spPr>
          <a:xfrm>
            <a:off x="3263143" y="4653136"/>
            <a:ext cx="393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А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83447" y="4668525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Б</a:t>
            </a:r>
            <a:endParaRPr lang="ru-RU" dirty="0">
              <a:ea typeface="Times New Roman" panose="02020603050405020304" pitchFamily="18" charset="0"/>
            </a:endParaRPr>
          </a:p>
        </p:txBody>
      </p:sp>
      <p:pic>
        <p:nvPicPr>
          <p:cNvPr id="3074" name="Picture 2" descr="zonaPOLNOE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00" y="476672"/>
            <a:ext cx="4509185" cy="41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zonaDIFF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55" y="476672"/>
            <a:ext cx="45091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B32DFB-F035-4B10-9845-08F8968A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577" y="296562"/>
            <a:ext cx="9042400" cy="7475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xmlns="" id="{875E3A02-DC2B-47A1-B5FD-13CB5015F233}"/>
                  </a:ext>
                </a:extLst>
              </p:cNvPr>
              <p:cNvSpPr/>
              <p:nvPr/>
            </p:nvSpPr>
            <p:spPr>
              <a:xfrm>
                <a:off x="830871" y="1019374"/>
                <a:ext cx="10253708" cy="45649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dirty="0">
                    <a:ea typeface="Times New Roman"/>
                  </a:rPr>
                  <a:t>Влияние радиационных поправок на дифференциальное сечение приводит к увеличению значения сечения для процесса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𝜇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𝜇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/>
                  </a:rPr>
                  <a:t> на всех значениях </a:t>
                </a:r>
                <a:r>
                  <a:rPr lang="en-US" dirty="0" err="1">
                    <a:solidFill>
                      <a:srgbClr val="000000"/>
                    </a:solidFill>
                    <a:ea typeface="Times New Roman"/>
                  </a:rPr>
                  <a:t>cos</a:t>
                </a:r>
                <a:r>
                  <a:rPr lang="ru-RU" i="1" dirty="0">
                    <a:solidFill>
                      <a:srgbClr val="000000"/>
                    </a:solidFill>
                    <a:ea typeface="Times New Roman"/>
                  </a:rPr>
                  <a:t>θ</a:t>
                </a:r>
                <a:r>
                  <a:rPr lang="ru-RU" dirty="0">
                    <a:solidFill>
                      <a:srgbClr val="000000"/>
                    </a:solidFill>
                    <a:ea typeface="Times New Roman"/>
                  </a:rPr>
                  <a:t>, и</a:t>
                </a:r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 уменьшению для процессов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r>
                      <a:rPr lang="ru-RU" i="1">
                        <a:solidFill>
                          <a:srgbClr val="0D0D0D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r>
                      <a:rPr lang="ru-RU" i="1">
                        <a:solidFill>
                          <a:srgbClr val="0D0D0D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 почти на всех значениях </a:t>
                </a:r>
                <a:r>
                  <a:rPr lang="en-US" dirty="0" err="1">
                    <a:solidFill>
                      <a:srgbClr val="000000"/>
                    </a:solidFill>
                    <a:ea typeface="Times New Roman"/>
                  </a:rPr>
                  <a:t>cos</a:t>
                </a:r>
                <a:r>
                  <a:rPr lang="ru-RU" i="1" dirty="0">
                    <a:solidFill>
                      <a:srgbClr val="000000"/>
                    </a:solidFill>
                    <a:ea typeface="Times New Roman"/>
                  </a:rPr>
                  <a:t>θ</a:t>
                </a:r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.</a:t>
                </a:r>
                <a:endParaRPr lang="ru-RU" dirty="0">
                  <a:effectLst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dirty="0" smtClean="0">
                    <a:ea typeface="Times New Roman"/>
                  </a:rPr>
                  <a:t>Влияние </a:t>
                </a:r>
                <a:r>
                  <a:rPr lang="ru-RU" dirty="0">
                    <a:ea typeface="Times New Roman"/>
                  </a:rPr>
                  <a:t>радиационных поправок на полное сечение приводит к увеличению значения сечения для процесса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𝜇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𝜇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/>
                  </a:rPr>
                  <a:t>, и</a:t>
                </a:r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 уменьшению для процессов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r>
                      <a:rPr lang="ru-RU" i="1">
                        <a:solidFill>
                          <a:srgbClr val="0D0D0D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 и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r>
                      <a:rPr lang="ru-RU" i="1">
                        <a:solidFill>
                          <a:srgbClr val="0D0D0D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.</a:t>
                </a:r>
                <a:endParaRPr lang="ru-RU" dirty="0">
                  <a:effectLst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dirty="0">
                    <a:ea typeface="Times New Roman"/>
                  </a:rPr>
                  <a:t>Влияние радиационных поправок на модельно-независимые ограничения на константы </a:t>
                </a:r>
                <a:r>
                  <a:rPr lang="ru-RU" i="1" dirty="0">
                    <a:ea typeface="Times New Roman"/>
                  </a:rPr>
                  <a:t>Z'</a:t>
                </a:r>
                <a:r>
                  <a:rPr lang="ru-RU" dirty="0">
                    <a:ea typeface="Times New Roman"/>
                  </a:rPr>
                  <a:t>-бозонов  полученные из комбинированного анализа полного сечения и асимметрии вперед-назад не приводи к каким-либо существенным изменениям, кроме процесса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r>
                      <a:rPr lang="ru-RU" i="1">
                        <a:solidFill>
                          <a:srgbClr val="0D0D0D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, для которого ограничения на константу связи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sub>
                      <m:sup>
                        <m: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 уменьшается на 5 %.</a:t>
                </a:r>
                <a:endParaRPr lang="ru-RU" dirty="0">
                  <a:effectLst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dirty="0">
                    <a:ea typeface="Times New Roman"/>
                  </a:rPr>
                  <a:t>Влияние радиационных поправок на модельно-независимые ограничения на константы </a:t>
                </a:r>
                <a:r>
                  <a:rPr lang="ru-RU" i="1" dirty="0">
                    <a:ea typeface="Times New Roman"/>
                  </a:rPr>
                  <a:t>Z'</a:t>
                </a:r>
                <a:r>
                  <a:rPr lang="ru-RU" dirty="0">
                    <a:ea typeface="Times New Roman"/>
                  </a:rPr>
                  <a:t>-бозонов  полученные из комбинированного анализа дифференциального сечения и асимметрии вперед-назад приводит к существенным изменениям: для процесса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𝜇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𝜇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/>
                  </a:rPr>
                  <a:t>  ограничения на константу связи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𝜇</m:t>
                        </m:r>
                      </m:sub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/>
                  </a:rPr>
                  <a:t> уменьшаются 52,5 %, а ограничение на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𝜇</m:t>
                        </m:r>
                      </m:sub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/>
                  </a:rPr>
                  <a:t> уменьшается на 22 %; для процесса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r>
                      <a:rPr lang="ru-RU" i="1">
                        <a:solidFill>
                          <a:srgbClr val="0D0D0D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 ограничения на константы сжимаются и </a:t>
                </a:r>
                <a:r>
                  <a:rPr lang="ru-RU" dirty="0" smtClean="0">
                    <a:solidFill>
                      <a:srgbClr val="0D0D0D"/>
                    </a:solidFill>
                    <a:ea typeface="Times New Roman"/>
                  </a:rPr>
                  <a:t>уменьшаются примерно </a:t>
                </a:r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в </a:t>
                </a:r>
                <a:r>
                  <a:rPr lang="ru-RU" dirty="0" smtClean="0">
                    <a:solidFill>
                      <a:srgbClr val="0D0D0D"/>
                    </a:solidFill>
                    <a:ea typeface="Times New Roman"/>
                  </a:rPr>
                  <a:t>6 </a:t>
                </a:r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раз; </a:t>
                </a:r>
                <a:r>
                  <a:rPr lang="ru-RU" dirty="0">
                    <a:solidFill>
                      <a:srgbClr val="000000"/>
                    </a:solidFill>
                    <a:ea typeface="Times New Roman"/>
                  </a:rPr>
                  <a:t>для процесса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r>
                      <a:rPr lang="ru-RU" i="1">
                        <a:solidFill>
                          <a:srgbClr val="0D0D0D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 ограничения на константы сильно сжимаются и </a:t>
                </a:r>
                <a:r>
                  <a:rPr lang="ru-RU" dirty="0" smtClean="0">
                    <a:solidFill>
                      <a:srgbClr val="0D0D0D"/>
                    </a:solidFill>
                    <a:ea typeface="Times New Roman"/>
                  </a:rPr>
                  <a:t>уменьшаются примерно </a:t>
                </a:r>
                <a:r>
                  <a:rPr lang="ru-RU" dirty="0">
                    <a:solidFill>
                      <a:srgbClr val="0D0D0D"/>
                    </a:solidFill>
                    <a:ea typeface="Times New Roman"/>
                  </a:rPr>
                  <a:t>в </a:t>
                </a:r>
                <a:r>
                  <a:rPr lang="ru-RU" dirty="0" smtClean="0">
                    <a:solidFill>
                      <a:srgbClr val="0D0D0D"/>
                    </a:solidFill>
                    <a:ea typeface="Times New Roman"/>
                  </a:rPr>
                  <a:t>9 раз</a:t>
                </a:r>
                <a:endParaRPr lang="ru-RU" dirty="0">
                  <a:effectLst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5E3A02-DC2B-47A1-B5FD-13CB5015F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71" y="1019374"/>
                <a:ext cx="10253708" cy="4564904"/>
              </a:xfrm>
              <a:prstGeom prst="rect">
                <a:avLst/>
              </a:prstGeom>
              <a:blipFill rotWithShape="1">
                <a:blip r:embed="rId2"/>
                <a:stretch>
                  <a:fillRect l="-357" t="-668" r="-535" b="-1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4B957E-E577-4E76-915C-D6BF1940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477" y="1796477"/>
            <a:ext cx="7685051" cy="1819656"/>
          </a:xfrm>
          <a:ln>
            <a:noFill/>
          </a:ln>
        </p:spPr>
        <p:txBody>
          <a:bodyPr/>
          <a:lstStyle/>
          <a:p>
            <a:r>
              <a:rPr lang="ru-RU" sz="60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607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B32DFB-F035-4B10-9845-08F8968A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576" y="296562"/>
            <a:ext cx="10468024" cy="7475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875E3A02-DC2B-47A1-B5FD-13CB5015F233}"/>
              </a:ext>
            </a:extLst>
          </p:cNvPr>
          <p:cNvSpPr/>
          <p:nvPr/>
        </p:nvSpPr>
        <p:spPr>
          <a:xfrm>
            <a:off x="830871" y="1019374"/>
            <a:ext cx="10253708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ru-RU" sz="200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27448" y="1026162"/>
                <a:ext cx="1008112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/>
                  <a:t>	Стандартная модель сильных и </a:t>
                </a:r>
                <a:r>
                  <a:rPr lang="ru-RU" sz="2000" dirty="0" err="1"/>
                  <a:t>электрослабых</a:t>
                </a:r>
                <a:r>
                  <a:rPr lang="ru-RU" sz="2000" dirty="0"/>
                  <a:t> взаимодействий элементарных частиц, основанная на калибровочной группе </a:t>
                </a:r>
                <a:r>
                  <a:rPr lang="ru-RU" sz="2000" i="1" dirty="0"/>
                  <a:t>SU(3)</a:t>
                </a:r>
                <a:r>
                  <a:rPr lang="ru-RU" sz="2000" i="1" baseline="-25000" dirty="0"/>
                  <a:t>C</a:t>
                </a:r>
                <a:r>
                  <a:rPr lang="ru-RU" sz="2000" i="1" dirty="0"/>
                  <a:t> × SU(2)</a:t>
                </a:r>
                <a:r>
                  <a:rPr lang="ru-RU" sz="2000" i="1" baseline="-25000" dirty="0"/>
                  <a:t>L</a:t>
                </a:r>
                <a:r>
                  <a:rPr lang="ru-RU" sz="2000" i="1" dirty="0"/>
                  <a:t> × U(1)</a:t>
                </a:r>
                <a:r>
                  <a:rPr lang="ru-RU" sz="2000" i="1" baseline="-25000" dirty="0"/>
                  <a:t>Y</a:t>
                </a:r>
                <a:r>
                  <a:rPr lang="ru-RU" sz="2000" dirty="0"/>
                  <a:t>, достигла впечатляющих успехов в описании экспериментальных данных, полученных во всем интервале имеющихся на сегодняшний день энергий. Современные феноменологический статус Стандартной модели базируется в первую очередь на всестороннем исследовании процессов адрон-</a:t>
                </a:r>
                <a:r>
                  <a:rPr lang="ru-RU" sz="2000" dirty="0" err="1"/>
                  <a:t>адронного</a:t>
                </a:r>
                <a:r>
                  <a:rPr lang="ru-RU" sz="2000" dirty="0"/>
                  <a:t> рассеяния на Большом </a:t>
                </a:r>
                <a:r>
                  <a:rPr lang="ru-RU" sz="2000" dirty="0" err="1"/>
                  <a:t>адронном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коллайдере</a:t>
                </a:r>
                <a:r>
                  <a:rPr lang="ru-RU" sz="2000" dirty="0"/>
                  <a:t> LHC. Вместе с тем, дальнейшая прецизионная проверка Стандартной модели будет выполнена в </a:t>
                </a:r>
                <a:r>
                  <a:rPr lang="ru-RU" sz="2000" i="1" dirty="0" err="1" smtClean="0"/>
                  <a:t>e</a:t>
                </a:r>
                <a:r>
                  <a:rPr lang="ru-RU" sz="2000" i="1" baseline="30000" dirty="0" err="1" smtClean="0"/>
                  <a:t>+</a:t>
                </a:r>
                <a:r>
                  <a:rPr lang="ru-RU" sz="2000" i="1" dirty="0" err="1" smtClean="0"/>
                  <a:t>e</a:t>
                </a:r>
                <a:r>
                  <a:rPr lang="ru-RU" sz="2000" i="1" baseline="30000" dirty="0" smtClean="0"/>
                  <a:t>−</a:t>
                </a:r>
                <a:r>
                  <a:rPr lang="ru-RU" sz="2000" dirty="0" smtClean="0"/>
                  <a:t> аннигиляции </a:t>
                </a:r>
                <a:r>
                  <a:rPr lang="ru-RU" sz="2000" dirty="0"/>
                  <a:t>на </a:t>
                </a:r>
                <a:r>
                  <a:rPr lang="ru-RU" sz="2000" dirty="0" smtClean="0"/>
                  <a:t>будущем </a:t>
                </a:r>
                <a:r>
                  <a:rPr lang="ru-RU" sz="2000" dirty="0" err="1" smtClean="0"/>
                  <a:t>коллайдере</a:t>
                </a:r>
                <a:r>
                  <a:rPr lang="ru-RU" sz="2000" dirty="0" smtClean="0"/>
                  <a:t> </a:t>
                </a:r>
                <a:r>
                  <a:rPr lang="en-US" sz="2000" dirty="0" smtClean="0"/>
                  <a:t>CLIC </a:t>
                </a:r>
                <a:r>
                  <a:rPr lang="ru-RU" sz="2000" dirty="0" smtClean="0"/>
                  <a:t>с энергией 3 ТэВ. </a:t>
                </a:r>
              </a:p>
              <a:p>
                <a:pPr algn="just"/>
                <a:r>
                  <a:rPr lang="ru-RU" sz="2000" dirty="0"/>
                  <a:t>	</a:t>
                </a:r>
                <a:r>
                  <a:rPr lang="ru-RU" sz="2000" dirty="0" smtClean="0"/>
                  <a:t>В </a:t>
                </a:r>
                <a:r>
                  <a:rPr lang="ru-RU" sz="2000" dirty="0"/>
                  <a:t>настоящей работе рассматривается </a:t>
                </a:r>
                <a:r>
                  <a:rPr lang="ru-RU" sz="2000" dirty="0" smtClean="0"/>
                  <a:t>процесс </a:t>
                </a:r>
                <a:r>
                  <a:rPr lang="ru-RU" sz="2000" i="1" dirty="0" err="1"/>
                  <a:t>e</a:t>
                </a:r>
                <a:r>
                  <a:rPr lang="ru-RU" sz="2000" i="1" baseline="30000" dirty="0" err="1"/>
                  <a:t>+</a:t>
                </a:r>
                <a:r>
                  <a:rPr lang="ru-RU" sz="2000" i="1" dirty="0" err="1"/>
                  <a:t>e</a:t>
                </a:r>
                <a:r>
                  <a:rPr lang="ru-RU" sz="2000" i="1" baseline="30000" dirty="0"/>
                  <a:t>−</a:t>
                </a:r>
                <a:r>
                  <a:rPr lang="ru-RU" sz="2000" dirty="0" smtClean="0"/>
                  <a:t> аннигиляции в </a:t>
                </a:r>
                <a:r>
                  <a:rPr lang="ru-RU" sz="2000" dirty="0"/>
                  <a:t>пару лептонов другого поколения или в пару</a:t>
                </a:r>
                <a:r>
                  <a:rPr lang="en-US" sz="2000" dirty="0"/>
                  <a:t> </a:t>
                </a:r>
                <a:r>
                  <a:rPr lang="ru-RU" sz="2000" dirty="0"/>
                  <a:t>кварков. Данный процесс изучается достаточно </a:t>
                </a:r>
                <a:r>
                  <a:rPr lang="ru-RU" sz="2000" dirty="0" smtClean="0"/>
                  <a:t>давно</a:t>
                </a:r>
                <a:r>
                  <a:rPr lang="en-US" sz="2000" dirty="0" smtClean="0"/>
                  <a:t>, </a:t>
                </a:r>
                <a:r>
                  <a:rPr lang="ru-RU" sz="2000" dirty="0" smtClean="0"/>
                  <a:t>однако </a:t>
                </a:r>
                <a:r>
                  <a:rPr lang="ru-RU" sz="2000" dirty="0"/>
                  <a:t>в области энергии современных экспериментов значительную роль играют эффекты теории возмущений, возникающие в следующих за лидирующим порядках, так называемые радиационные поправки.</a:t>
                </a:r>
              </a:p>
              <a:p>
                <a:pPr algn="just"/>
                <a:r>
                  <a:rPr lang="ru-RU" sz="2000" dirty="0"/>
                  <a:t>	Актуальность данной работы заключается в установлении влияния радиационных поправок на ограничения констант связи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  <a:ea typeface="Times New Roman"/>
                            <a:cs typeface="Times New Roman"/>
                          </a:rPr>
                          <m:t>𝑍</m:t>
                        </m:r>
                      </m:e>
                      <m:sup>
                        <m:r>
                          <a:rPr lang="ru-RU" sz="2000" i="1"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000" dirty="0"/>
                  <a:t> при анализе полного и дифференциального сечения.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1026162"/>
                <a:ext cx="1008112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665" t="-608" r="-605" b="-1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983431" y="6211669"/>
            <a:ext cx="1010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rbel (Основной текст)"/>
              </a:rPr>
              <a:t>[1] R. L. Workman and Others (Particle Data Group), Review of Particle Physics, PTEP 2022, 083C01 (2022).</a:t>
            </a:r>
            <a:endParaRPr lang="ru-RU" i="1" dirty="0">
              <a:latin typeface="Corbel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6087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097794-F4C3-4822-AF13-72C4E399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399" y="1006692"/>
            <a:ext cx="8071756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Дифференциальное и полное сечение процесса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аннигиляционного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рождения 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пар мюонов и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тяжелых  кварков. Асимметрия вперед-назад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73D00C9-B798-4D1A-8514-3695F57B930D}"/>
              </a:ext>
            </a:extLst>
          </p:cNvPr>
          <p:cNvSpPr/>
          <p:nvPr/>
        </p:nvSpPr>
        <p:spPr>
          <a:xfrm>
            <a:off x="917361" y="2344540"/>
            <a:ext cx="98068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сечение электрон-позитронной аннигиляции в пару фермионов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¯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неполяризованных начальных пучков может быть записано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борновском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приближении: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EAE2949-3D91-41AE-B7A0-9C31C02DDF9F}"/>
              </a:ext>
            </a:extLst>
          </p:cNvPr>
          <p:cNvSpPr/>
          <p:nvPr/>
        </p:nvSpPr>
        <p:spPr>
          <a:xfrm>
            <a:off x="3505192" y="5485949"/>
            <a:ext cx="602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e-BY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="" xmlns:a16="http://schemas.microsoft.com/office/drawing/2014/main" id="{AB08D4D2-DA93-4614-B1CF-AFEB60AF4ECC}"/>
                  </a:ext>
                </a:extLst>
              </p:cNvPr>
              <p:cNvSpPr/>
              <p:nvPr/>
            </p:nvSpPr>
            <p:spPr>
              <a:xfrm>
                <a:off x="917356" y="1636654"/>
                <a:ext cx="980686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Стандартной модели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~−</m:t>
                    </m:r>
                    <m:f>
                      <m:fPr>
                        <m:type m:val="skw"/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20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~−1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модельно-независимом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анализе константы связи 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рассматриваются как свободные параметры.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08D4D2-DA93-4614-B1CF-AFEB60AF4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56" y="1636654"/>
                <a:ext cx="9806869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622" t="-64957" r="-684" b="-572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183429" y="6211669"/>
            <a:ext cx="11773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latin typeface="Corbel (Основной текст)"/>
              </a:rPr>
              <a:t>[</a:t>
            </a:r>
            <a:r>
              <a:rPr lang="ru-RU" i="1" dirty="0">
                <a:latin typeface="Corbel (Основной текст)"/>
              </a:rPr>
              <a:t>2</a:t>
            </a:r>
            <a:r>
              <a:rPr lang="en-US" i="1" dirty="0" smtClean="0">
                <a:latin typeface="Corbel (Основной текст)"/>
              </a:rPr>
              <a:t>] </a:t>
            </a:r>
            <a:r>
              <a:rPr lang="en-US" i="1" dirty="0">
                <a:latin typeface="Corbel (Основной текст)"/>
              </a:rPr>
              <a:t>P. </a:t>
            </a:r>
            <a:r>
              <a:rPr lang="en-US" i="1" dirty="0" err="1">
                <a:latin typeface="Corbel (Основной текст)"/>
              </a:rPr>
              <a:t>Osland</a:t>
            </a:r>
            <a:r>
              <a:rPr lang="en-US" i="1" dirty="0">
                <a:latin typeface="Corbel (Основной текст)"/>
              </a:rPr>
              <a:t> and A.A. </a:t>
            </a:r>
            <a:r>
              <a:rPr lang="en-US" i="1" dirty="0" err="1">
                <a:latin typeface="Corbel (Основной текст)"/>
              </a:rPr>
              <a:t>Pankov</a:t>
            </a:r>
            <a:r>
              <a:rPr lang="en-US" i="1" dirty="0">
                <a:latin typeface="Corbel (Основной текст)"/>
              </a:rPr>
              <a:t>, Z-prime interference effects from TRISTAN to LEP-2,  Phys. Lett. B 403 (1997) pp.93-100.</a:t>
            </a:r>
            <a:endParaRPr lang="ru-RU" i="1" dirty="0">
              <a:latin typeface="Corbel (Основной текст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404421" y="3080661"/>
                <a:ext cx="5107552" cy="717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𝑓𝑓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ru-RU" sz="20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ru-RU" sz="2000" i="1">
                                  <a:latin typeface="Cambria Math"/>
                                </a:rPr>
                                <m:t>.</m:t>
                              </m:r>
                            </m:sub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latin typeface="Cambria Math"/>
                            </a:rPr>
                            <m:t>+2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21" y="3080661"/>
                <a:ext cx="5107552" cy="7179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00921" y="3832750"/>
                <a:ext cx="5011052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𝑆𝑀</m:t>
                          </m:r>
                        </m:sup>
                      </m:sSubSup>
                      <m:r>
                        <a:rPr lang="ru-RU" sz="20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∆</m:t>
                          </m:r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,         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𝑆𝑀</m:t>
                          </m:r>
                        </m:sup>
                      </m:sSubSup>
                      <m:r>
                        <a:rPr lang="ru-RU" sz="20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∆</m:t>
                          </m:r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921" y="3832750"/>
                <a:ext cx="5011052" cy="426527"/>
              </a:xfrm>
              <a:prstGeom prst="rect">
                <a:avLst/>
              </a:prstGeom>
              <a:blipFill rotWithShape="1"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51406" y="4402612"/>
                <a:ext cx="6133730" cy="518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𝑆𝑀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+2 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𝑅𝑒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6" y="4402612"/>
                <a:ext cx="6133730" cy="518475"/>
              </a:xfrm>
              <a:prstGeom prst="rect">
                <a:avLst/>
              </a:prstGeom>
              <a:blipFill rotWithShape="1">
                <a:blip r:embed="rId5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51406" y="4804691"/>
                <a:ext cx="4386394" cy="509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𝑆𝑀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𝑅𝑒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+4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6" y="4804691"/>
                <a:ext cx="4386394" cy="509050"/>
              </a:xfrm>
              <a:prstGeom prst="rect">
                <a:avLst/>
              </a:prstGeom>
              <a:blipFill rotWithShape="1">
                <a:blip r:embed="rId6"/>
                <a:stretch>
                  <a:fillRect b="-5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240016" y="4376175"/>
                <a:ext cx="6096000" cy="8570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𝑅𝑒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/>
                        </a:rPr>
                        <m:t>𝑅𝑒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  <m:r>
                            <a:rPr lang="ru-RU" i="1">
                              <a:latin typeface="Cambria Math"/>
                            </a:rPr>
                            <m:t>′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4376175"/>
                <a:ext cx="6096000" cy="857029"/>
              </a:xfrm>
              <a:prstGeom prst="rect">
                <a:avLst/>
              </a:prstGeom>
              <a:blipFill rotWithShape="1">
                <a:blip r:embed="rId7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240016" y="5262426"/>
                <a:ext cx="6096000" cy="9235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𝑅𝑒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+4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ru-RU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ru-RU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ru-RU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ru-RU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/>
                        </a:rPr>
                        <m:t>𝑅𝑒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5262426"/>
                <a:ext cx="6096000" cy="9235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927994" y="5470560"/>
            <a:ext cx="2802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χ</a:t>
            </a:r>
            <a:r>
              <a:rPr lang="ru-RU" sz="2000" i="1" baseline="-25000" dirty="0" err="1"/>
              <a:t>V</a:t>
            </a:r>
            <a:r>
              <a:rPr lang="ru-RU" sz="2000" i="1" baseline="-25000" dirty="0"/>
              <a:t> </a:t>
            </a:r>
            <a:r>
              <a:rPr lang="ru-RU" sz="2000" dirty="0"/>
              <a:t>= </a:t>
            </a:r>
            <a:r>
              <a:rPr lang="ru-RU" sz="2000" i="1" dirty="0"/>
              <a:t>s/</a:t>
            </a:r>
            <a:r>
              <a:rPr lang="ru-RU" sz="2000" dirty="0"/>
              <a:t>(</a:t>
            </a:r>
            <a:r>
              <a:rPr lang="ru-RU" sz="2000" i="1" dirty="0"/>
              <a:t>s </a:t>
            </a:r>
            <a:r>
              <a:rPr lang="ru-RU" sz="2000" dirty="0"/>
              <a:t>− </a:t>
            </a:r>
            <a:r>
              <a:rPr lang="ru-RU" sz="2000" i="1" dirty="0"/>
              <a:t>M</a:t>
            </a:r>
            <a:r>
              <a:rPr lang="ru-RU" sz="2000" i="1" baseline="-25000" dirty="0"/>
              <a:t>V</a:t>
            </a:r>
            <a:r>
              <a:rPr lang="ru-RU" sz="2000" baseline="30000" dirty="0"/>
              <a:t>2 </a:t>
            </a:r>
            <a:r>
              <a:rPr lang="ru-RU" sz="2000" dirty="0"/>
              <a:t>+ </a:t>
            </a:r>
            <a:r>
              <a:rPr lang="ru-RU" sz="2000" i="1" dirty="0" err="1"/>
              <a:t>iM</a:t>
            </a:r>
            <a:r>
              <a:rPr lang="ru-RU" sz="2000" i="1" baseline="-25000" dirty="0" err="1"/>
              <a:t>V</a:t>
            </a:r>
            <a:r>
              <a:rPr lang="ru-RU" sz="2000" i="1" baseline="-25000" dirty="0"/>
              <a:t> </a:t>
            </a:r>
            <a:r>
              <a:rPr lang="ru-RU" sz="2000" dirty="0"/>
              <a:t>Γ</a:t>
            </a:r>
            <a:r>
              <a:rPr lang="ru-RU" sz="2000" i="1" baseline="-25000" dirty="0"/>
              <a:t>V </a:t>
            </a:r>
            <a:r>
              <a:rPr lang="ru-RU" sz="2000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107986" y="5501338"/>
                <a:ext cx="11599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(</a:t>
                </a:r>
                <a:r>
                  <a:rPr lang="ru-RU" i="1" dirty="0"/>
                  <a:t>V </a:t>
                </a:r>
                <a:r>
                  <a:rPr lang="ru-RU" dirty="0"/>
                  <a:t>= </a:t>
                </a:r>
                <a:r>
                  <a:rPr lang="ru-RU" i="1" dirty="0"/>
                  <a:t>Z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𝑍</m:t>
                    </m:r>
                    <m:r>
                      <a:rPr lang="ru-RU" i="1">
                        <a:latin typeface="Cambria Math"/>
                      </a:rPr>
                      <m:t>′</m:t>
                    </m:r>
                  </m:oMath>
                </a14:m>
                <a:r>
                  <a:rPr lang="ru-RU" dirty="0"/>
                  <a:t>)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86" y="5501338"/>
                <a:ext cx="115993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4737" t="-8197" r="-368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1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75AADB5-2B14-43E2-82CA-9EDB7E17DCAD}"/>
              </a:ext>
            </a:extLst>
          </p:cNvPr>
          <p:cNvSpPr/>
          <p:nvPr/>
        </p:nvSpPr>
        <p:spPr>
          <a:xfrm>
            <a:off x="1609225" y="941880"/>
            <a:ext cx="837520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Традиционно рассматриваются следующая пара интегральных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наблюдаемых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полное сечение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рассеяния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ff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асимметрия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вперед–назад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FB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18A7A6-C830-4526-A569-33E5F309122F}"/>
              </a:ext>
            </a:extLst>
          </p:cNvPr>
          <p:cNvSpPr/>
          <p:nvPr/>
        </p:nvSpPr>
        <p:spPr>
          <a:xfrm>
            <a:off x="5372414" y="2409499"/>
            <a:ext cx="649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e-BY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1C87BD2-DAF3-442D-A3C9-68BFBAFBAE43}"/>
              </a:ext>
            </a:extLst>
          </p:cNvPr>
          <p:cNvSpPr/>
          <p:nvPr/>
        </p:nvSpPr>
        <p:spPr>
          <a:xfrm>
            <a:off x="1609224" y="4047309"/>
            <a:ext cx="8375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Здесь сечение рассеяния в переднюю и заднюю полусферу определяются, соответственно, как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09224" y="2143336"/>
                <a:ext cx="4009687" cy="102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𝑓𝑓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000" i="1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𝑓𝑓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𝑑𝑐𝑜𝑠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nary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𝑑𝑐𝑜𝑠</m:t>
                      </m:r>
                      <m:r>
                        <a:rPr lang="en-US" sz="2000" i="1">
                          <a:latin typeface="Cambria Math"/>
                        </a:rPr>
                        <m:t>𝜃</m:t>
                      </m:r>
                      <m:r>
                        <a:rPr lang="ru-RU" sz="20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𝑝𝑡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24" y="2143336"/>
                <a:ext cx="4009687" cy="10258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07968" y="2422681"/>
                <a:ext cx="2574999" cy="441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𝑝𝑡</m:t>
                          </m:r>
                        </m:sub>
                      </m:sSub>
                      <m:r>
                        <a:rPr lang="ru-RU" sz="2000" i="1" smtClean="0">
                          <a:latin typeface="Cambria Math"/>
                        </a:rPr>
                        <m:t>=(4</m:t>
                      </m:r>
                      <m:r>
                        <a:rPr lang="en-US" sz="2000" i="1" smtClean="0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ru-RU" sz="2000" i="1">
                              <a:latin typeface="Cambria Math"/>
                            </a:rPr>
                            <m:t>. </m:t>
                          </m:r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  <m:r>
                            <a:rPr lang="ru-RU" sz="2000" i="1">
                              <a:latin typeface="Cambria Math"/>
                            </a:rPr>
                            <m:t>.</m:t>
                          </m:r>
                        </m:sub>
                        <m:sup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000" i="1">
                          <a:latin typeface="Cambria Math"/>
                        </a:rPr>
                        <m:t>)/(3</m:t>
                      </m:r>
                      <m:r>
                        <a:rPr lang="en-US" sz="2000" i="1">
                          <a:latin typeface="Cambria Math"/>
                        </a:rPr>
                        <m:t>𝑠</m:t>
                      </m:r>
                      <m:r>
                        <a:rPr lang="ru-RU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2422681"/>
                <a:ext cx="2574999" cy="441724"/>
              </a:xfrm>
              <a:prstGeom prst="rect">
                <a:avLst/>
              </a:prstGeom>
              <a:blipFill rotWithShape="1">
                <a:blip r:embed="rId3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609224" y="3162157"/>
                <a:ext cx="3628750" cy="859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𝐹𝐵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𝐹𝐵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𝐹</m:t>
                              </m:r>
                            </m:sup>
                          </m:sSubSup>
                          <m:r>
                            <a:rPr lang="ru-RU" sz="20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𝐵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24" y="3162157"/>
                <a:ext cx="3628750" cy="8590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634131" y="4937653"/>
                <a:ext cx="6241067" cy="80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𝑑𝑐𝑜𝑠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𝑑𝑐𝑜𝑠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  <m:r>
                            <a:rPr lang="en-US" sz="2000" i="1">
                              <a:latin typeface="Cambria Math"/>
                            </a:rPr>
                            <m:t>, и </m:t>
                          </m:r>
                        </m:e>
                      </m:nary>
                      <m:sSubSup>
                        <m:sSub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𝑑𝑐𝑜𝑠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𝑑𝑐𝑜𝑠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131" y="4937653"/>
                <a:ext cx="6241067" cy="801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6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iffSIGMAmum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61" y="476672"/>
            <a:ext cx="10003107" cy="47525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69457" y="5229200"/>
                <a:ext cx="10009112" cy="949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 smtClean="0"/>
                  <a:t>Рисунок 1 - График </a:t>
                </a:r>
                <a:r>
                  <a:rPr lang="ru-RU" b="1" dirty="0"/>
                  <a:t>зависимости дифференциального сечения от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ru-RU" b="1" i="1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ru-RU" b="1" i="1">
                            <a:latin typeface="Cambria Math"/>
                          </a:rPr>
                          <m:t>𝜽</m:t>
                        </m:r>
                      </m:e>
                    </m:func>
                  </m:oMath>
                </a14:m>
                <a:r>
                  <a:rPr lang="ru-RU" b="1" dirty="0"/>
                  <a:t> процесса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ru-RU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ru-RU" b="1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𝝁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ru-RU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𝝁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b="1" dirty="0"/>
                  <a:t> для СМ в </a:t>
                </a:r>
                <a:r>
                  <a:rPr lang="ru-RU" b="1" dirty="0" err="1"/>
                  <a:t>борновском</a:t>
                </a:r>
                <a:r>
                  <a:rPr lang="ru-RU" b="1" dirty="0"/>
                  <a:t> приближении и с учетом радиационных поправок при энергии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e>
                    </m:rad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𝟑</m:t>
                    </m:r>
                  </m:oMath>
                </a14:m>
                <a:r>
                  <a:rPr lang="ru-RU" b="1" dirty="0"/>
                  <a:t> ТэВ.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57" y="5229200"/>
                <a:ext cx="10009112" cy="949427"/>
              </a:xfrm>
              <a:prstGeom prst="rect">
                <a:avLst/>
              </a:prstGeom>
              <a:blipFill rotWithShape="1">
                <a:blip r:embed="rId3"/>
                <a:stretch>
                  <a:fillRect l="-487" t="-3205" r="-548" b="-9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983431" y="6211669"/>
            <a:ext cx="1010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orbel (Основной текст)"/>
              </a:rPr>
              <a:t>[3</a:t>
            </a:r>
            <a:r>
              <a:rPr lang="en-US" i="1" dirty="0">
                <a:latin typeface="Corbel (Основной текст)"/>
              </a:rPr>
              <a:t>] Hahn, Thomas </a:t>
            </a:r>
            <a:r>
              <a:rPr lang="en-US" i="1" dirty="0" smtClean="0">
                <a:latin typeface="Corbel (Основной текст)"/>
              </a:rPr>
              <a:t> Automatic </a:t>
            </a:r>
            <a:r>
              <a:rPr lang="en-US" i="1" dirty="0">
                <a:latin typeface="Corbel (Основной текст)"/>
              </a:rPr>
              <a:t>loop calculations with </a:t>
            </a:r>
            <a:r>
              <a:rPr lang="en-US" i="1" dirty="0" err="1">
                <a:latin typeface="Corbel (Основной текст)"/>
              </a:rPr>
              <a:t>FeynArts</a:t>
            </a:r>
            <a:r>
              <a:rPr lang="en-US" i="1" dirty="0">
                <a:latin typeface="Corbel (Основной текст)"/>
              </a:rPr>
              <a:t>, </a:t>
            </a:r>
            <a:r>
              <a:rPr lang="en-US" i="1" dirty="0" err="1">
                <a:latin typeface="Corbel (Основной текст)"/>
              </a:rPr>
              <a:t>FormCalc</a:t>
            </a:r>
            <a:r>
              <a:rPr lang="en-US" i="1" dirty="0">
                <a:latin typeface="Corbel (Основной текст)"/>
              </a:rPr>
              <a:t>, and </a:t>
            </a:r>
            <a:r>
              <a:rPr lang="en-US" i="1" dirty="0" err="1">
                <a:latin typeface="Corbel (Основной текст)"/>
              </a:rPr>
              <a:t>LoopTools</a:t>
            </a:r>
            <a:r>
              <a:rPr lang="en-US" i="1" dirty="0">
                <a:latin typeface="Corbel (Основной текст)"/>
              </a:rPr>
              <a:t> </a:t>
            </a:r>
            <a:r>
              <a:rPr lang="en-US" i="1" dirty="0" smtClean="0">
                <a:latin typeface="Corbel (Основной текст)"/>
              </a:rPr>
              <a:t> 2000-10 Nuclear </a:t>
            </a:r>
            <a:r>
              <a:rPr lang="en-US" i="1" dirty="0">
                <a:latin typeface="Corbel (Основной текст)"/>
              </a:rPr>
              <a:t>Physics B - Proceedings Supplements , Vol. 89, No. </a:t>
            </a:r>
            <a:r>
              <a:rPr lang="en-US" i="1" dirty="0" smtClean="0">
                <a:latin typeface="Corbel (Основной текст)"/>
              </a:rPr>
              <a:t>1-3 Elsevier BV p</a:t>
            </a:r>
            <a:r>
              <a:rPr lang="en-US" i="1" dirty="0">
                <a:latin typeface="Corbel (Основной текст)"/>
              </a:rPr>
              <a:t>. 231-236</a:t>
            </a:r>
            <a:endParaRPr lang="ru-RU" i="1" dirty="0">
              <a:latin typeface="Corbel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929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69457" y="5157192"/>
                <a:ext cx="10009112" cy="1057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Рисунок </a:t>
                </a:r>
                <a:r>
                  <a:rPr lang="ru-RU" b="1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2</a:t>
                </a:r>
                <a:r>
                  <a:rPr lang="ru-RU" b="1" dirty="0" smtClean="0">
                    <a:ea typeface="Calibri"/>
                    <a:cs typeface="Times New Roman"/>
                  </a:rPr>
                  <a:t>–</a:t>
                </a:r>
                <a:r>
                  <a:rPr lang="ru-RU" b="1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 </a:t>
                </a:r>
                <a:r>
                  <a:rPr lang="ru-RU" b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График зависимости дифференциального сечения от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𝐜𝐨𝐬</m:t>
                        </m:r>
                      </m:fName>
                      <m:e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𝜽</m:t>
                        </m:r>
                      </m:e>
                    </m:func>
                  </m:oMath>
                </a14:m>
                <a:r>
                  <a:rPr lang="ru-RU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ru-RU" b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процесса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e>
                      <m:sup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e>
                      <m:sup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ru-RU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→</m:t>
                    </m:r>
                    <m:r>
                      <a:rPr lang="en-US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r>
                      <a:rPr lang="ru-RU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b="1" dirty="0">
                    <a:ea typeface="Calibri"/>
                    <a:cs typeface="Times New Roman"/>
                  </a:rPr>
                  <a:t> для СМ в </a:t>
                </a:r>
                <a:r>
                  <a:rPr lang="ru-RU" b="1" dirty="0" err="1">
                    <a:ea typeface="Calibri"/>
                    <a:cs typeface="Times New Roman"/>
                  </a:rPr>
                  <a:t>борновском</a:t>
                </a:r>
                <a:r>
                  <a:rPr lang="ru-RU" b="1" dirty="0">
                    <a:ea typeface="Calibri"/>
                    <a:cs typeface="Times New Roman"/>
                  </a:rPr>
                  <a:t> приближении и с учетом радиационных поправок при энергии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</m:rad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ru-RU" b="1" dirty="0">
                    <a:ea typeface="Times New Roman"/>
                    <a:cs typeface="Times New Roman"/>
                  </a:rPr>
                  <a:t> 3 ТэВ.</a:t>
                </a:r>
                <a:endParaRPr lang="ru-RU" sz="1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57" y="5157192"/>
                <a:ext cx="10009112" cy="1057149"/>
              </a:xfrm>
              <a:prstGeom prst="rect">
                <a:avLst/>
              </a:prstGeom>
              <a:blipFill rotWithShape="1">
                <a:blip r:embed="rId2"/>
                <a:stretch>
                  <a:fillRect l="-487" t="-1156" r="-548" b="-8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C:\Users\valer\AppData\Local\Microsoft\Windows\INetCache\Content.Word\diffSIGMAb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13" y="476672"/>
            <a:ext cx="10009155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69457" y="5157192"/>
                <a:ext cx="10009112" cy="1049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Рисунок </a:t>
                </a:r>
                <a:r>
                  <a:rPr lang="ru-RU" b="1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3 </a:t>
                </a:r>
                <a:r>
                  <a:rPr lang="ru-RU" b="1" dirty="0">
                    <a:ea typeface="Calibri"/>
                    <a:cs typeface="Times New Roman"/>
                  </a:rPr>
                  <a:t>–</a:t>
                </a:r>
                <a:r>
                  <a:rPr lang="ru-RU" b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График зависимости дифференциального сечения от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𝐜𝐨𝐬</m:t>
                        </m:r>
                      </m:fName>
                      <m:e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𝜽</m:t>
                        </m:r>
                      </m:e>
                    </m:func>
                  </m:oMath>
                </a14:m>
                <a:r>
                  <a:rPr lang="ru-RU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ru-RU" b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процесса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e>
                      <m:sup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ru-RU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e>
                      <m:sup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ru-RU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→</m:t>
                    </m:r>
                    <m:r>
                      <a:rPr lang="en-US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  <m:r>
                      <a:rPr lang="ru-RU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ru-RU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</m:oMath>
                </a14:m>
                <a:r>
                  <a:rPr lang="ru-RU" b="1" dirty="0">
                    <a:ea typeface="Calibri"/>
                    <a:cs typeface="Times New Roman"/>
                  </a:rPr>
                  <a:t> для СМ в </a:t>
                </a:r>
                <a:r>
                  <a:rPr lang="ru-RU" b="1" dirty="0" err="1">
                    <a:ea typeface="Calibri"/>
                    <a:cs typeface="Times New Roman"/>
                  </a:rPr>
                  <a:t>борновском</a:t>
                </a:r>
                <a:r>
                  <a:rPr lang="ru-RU" b="1" dirty="0">
                    <a:ea typeface="Calibri"/>
                    <a:cs typeface="Times New Roman"/>
                  </a:rPr>
                  <a:t> приближении и с учетом радиационных поправок при энергии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</m:rad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</m:oMath>
                </a14:m>
                <a:r>
                  <a:rPr lang="ru-RU" b="1" dirty="0">
                    <a:ea typeface="Times New Roman"/>
                    <a:cs typeface="Times New Roman"/>
                  </a:rPr>
                  <a:t> ТэВ.</a:t>
                </a:r>
                <a:endParaRPr lang="ru-RU" sz="1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57" y="5157192"/>
                <a:ext cx="10009112" cy="1049903"/>
              </a:xfrm>
              <a:prstGeom prst="rect">
                <a:avLst/>
              </a:prstGeom>
              <a:blipFill rotWithShape="1">
                <a:blip r:embed="rId2"/>
                <a:stretch>
                  <a:fillRect l="-487" t="-1163" r="-548"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diffSIGMAc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9" y="476672"/>
            <a:ext cx="10024589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0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AD25C5F8-E4CE-4E03-B69B-66FDCBEE39D3}"/>
                  </a:ext>
                </a:extLst>
              </p:cNvPr>
              <p:cNvSpPr/>
              <p:nvPr/>
            </p:nvSpPr>
            <p:spPr>
              <a:xfrm>
                <a:off x="1110953" y="358298"/>
                <a:ext cx="9062863" cy="1052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построения модельно-независимых ограничений на параметры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-бозона в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процессах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µ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µ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использованы следующие параметры:</a:t>
                </a: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D25C5F8-E4CE-4E03-B69B-66FDCBEE3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53" y="358298"/>
                <a:ext cx="9062863" cy="1052981"/>
              </a:xfrm>
              <a:prstGeom prst="rect">
                <a:avLst/>
              </a:prstGeom>
              <a:blipFill rotWithShape="1">
                <a:blip r:embed="rId3"/>
                <a:stretch>
                  <a:fillRect l="-672" t="-2890" b="-6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xmlns="" id="{274EB3F4-3534-4773-A2DC-B37501EDC4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8850609"/>
                  </p:ext>
                </p:extLst>
              </p:nvPr>
            </p:nvGraphicFramePr>
            <p:xfrm>
              <a:off x="1807012" y="1419742"/>
              <a:ext cx="8004512" cy="23184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17015">
                      <a:extLst>
                        <a:ext uri="{9D8B030D-6E8A-4147-A177-3AD203B41FA5}">
                          <a16:colId xmlns:a16="http://schemas.microsoft.com/office/drawing/2014/main" xmlns="" val="3285897950"/>
                        </a:ext>
                      </a:extLst>
                    </a:gridCol>
                    <a:gridCol w="1721342">
                      <a:extLst>
                        <a:ext uri="{9D8B030D-6E8A-4147-A177-3AD203B41FA5}">
                          <a16:colId xmlns:a16="http://schemas.microsoft.com/office/drawing/2014/main" xmlns="" val="650854573"/>
                        </a:ext>
                      </a:extLst>
                    </a:gridCol>
                    <a:gridCol w="2312688">
                      <a:extLst>
                        <a:ext uri="{9D8B030D-6E8A-4147-A177-3AD203B41FA5}">
                          <a16:colId xmlns:a16="http://schemas.microsoft.com/office/drawing/2014/main" xmlns="" val="472085233"/>
                        </a:ext>
                      </a:extLst>
                    </a:gridCol>
                    <a:gridCol w="1953467">
                      <a:extLst>
                        <a:ext uri="{9D8B030D-6E8A-4147-A177-3AD203B41FA5}">
                          <a16:colId xmlns:a16="http://schemas.microsoft.com/office/drawing/2014/main" xmlns="" val="333555926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Процесс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µ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µ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207601308"/>
                      </a:ext>
                    </a:extLst>
                  </a:tr>
                  <a:tr h="5850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Электрический</a:t>
                          </a:r>
                          <a:r>
                            <a:rPr lang="ru-RU" sz="14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з</a:t>
                          </a: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аряд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µ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=+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361546290"/>
                      </a:ext>
                    </a:extLst>
                  </a:tr>
                  <a:tr h="5684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Изотопический</a:t>
                          </a:r>
                          <a:r>
                            <a:rPr lang="ru-RU" sz="1400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спин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Цветовой фактор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µ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346124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Эффективность регистрации конечных фермионов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µµ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=0.95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=0.60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𝑐𝑐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=0.35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0038288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4EB3F4-3534-4773-A2DC-B37501EDC4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8850609"/>
                  </p:ext>
                </p:extLst>
              </p:nvPr>
            </p:nvGraphicFramePr>
            <p:xfrm>
              <a:off x="1807012" y="1419742"/>
              <a:ext cx="8004512" cy="23184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170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85897950"/>
                        </a:ext>
                      </a:extLst>
                    </a:gridCol>
                    <a:gridCol w="17213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50854573"/>
                        </a:ext>
                      </a:extLst>
                    </a:gridCol>
                    <a:gridCol w="23126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72085233"/>
                        </a:ext>
                      </a:extLst>
                    </a:gridCol>
                    <a:gridCol w="195346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335559263"/>
                        </a:ext>
                      </a:extLst>
                    </a:gridCol>
                  </a:tblGrid>
                  <a:tr h="2332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Процесс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16961" t="-23684" r="-247350" b="-9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62005" t="-23684" r="-84697" b="-9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09346" t="-23684" b="-9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207601308"/>
                      </a:ext>
                    </a:extLst>
                  </a:tr>
                  <a:tr h="5850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Электрический</a:t>
                          </a:r>
                          <a:r>
                            <a:rPr lang="ru-RU" sz="14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з</a:t>
                          </a: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аряд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16961" t="-48958" r="-247350" b="-27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62005" t="-48958" r="-84697" b="-27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09346" t="-48958" b="-27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61546290"/>
                      </a:ext>
                    </a:extLst>
                  </a:tr>
                  <a:tr h="5684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Изотопический</a:t>
                          </a:r>
                          <a:r>
                            <a:rPr lang="ru-RU" sz="1400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спин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467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Цветовой фактор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16961" t="-575610" r="-247350" b="-3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62005" t="-575610" r="-84697" b="-3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09346" t="-575610" b="-30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34612434"/>
                      </a:ext>
                    </a:extLst>
                  </a:tr>
                  <a:tr h="6848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Эффективность регистрации конечных фермионов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16961" t="-247321" r="-247350" b="-13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62005" t="-247321" r="-84697" b="-13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09346" t="-247321" b="-13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038288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5406B3A8-3AF2-4C24-BA08-04E2491AB5C1}"/>
                  </a:ext>
                </a:extLst>
              </p:cNvPr>
              <p:cNvSpPr/>
              <p:nvPr/>
            </p:nvSpPr>
            <p:spPr>
              <a:xfrm>
                <a:off x="1110948" y="5805264"/>
                <a:ext cx="1096171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Предполагается что, константы связи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-бозона с лептонами согласуются с Стандартной моделью. </a:t>
                </a:r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06B3A8-3AF2-4C24-BA08-04E2491AB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48" y="5805264"/>
                <a:ext cx="10961716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556" t="-7576" r="-50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033080"/>
              </p:ext>
            </p:extLst>
          </p:nvPr>
        </p:nvGraphicFramePr>
        <p:xfrm>
          <a:off x="4300964" y="2276872"/>
          <a:ext cx="749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6" imgW="749160" imgH="507960" progId="Equation.DSMT4">
                  <p:embed/>
                </p:oleObj>
              </mc:Choice>
              <mc:Fallback>
                <p:oleObj name="Equation" r:id="rId6" imgW="749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00964" y="2276872"/>
                        <a:ext cx="7493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29997"/>
              </p:ext>
            </p:extLst>
          </p:nvPr>
        </p:nvGraphicFramePr>
        <p:xfrm>
          <a:off x="6312024" y="2276872"/>
          <a:ext cx="749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Equation" r:id="rId8" imgW="749160" imgH="507960" progId="Equation.DSMT4">
                  <p:embed/>
                </p:oleObj>
              </mc:Choice>
              <mc:Fallback>
                <p:oleObj name="Equation" r:id="rId8" imgW="749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12024" y="2276872"/>
                        <a:ext cx="7493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295250"/>
              </p:ext>
            </p:extLst>
          </p:nvPr>
        </p:nvGraphicFramePr>
        <p:xfrm>
          <a:off x="8472264" y="2204864"/>
          <a:ext cx="622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name="Equation" r:id="rId10" imgW="622080" imgH="507960" progId="Equation.DSMT4">
                  <p:embed/>
                </p:oleObj>
              </mc:Choice>
              <mc:Fallback>
                <p:oleObj name="Equation" r:id="rId10" imgW="622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72264" y="2204864"/>
                        <a:ext cx="6223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97423" y="4173952"/>
                <a:ext cx="1133515" cy="4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𝑍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den>
                    </m:f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23" y="4173952"/>
                <a:ext cx="1133515" cy="462947"/>
              </a:xfrm>
              <a:prstGeom prst="rect">
                <a:avLst/>
              </a:prstGeom>
              <a:blipFill rotWithShape="1">
                <a:blip r:embed="rId12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97419" y="4771679"/>
                <a:ext cx="1160126" cy="4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𝑍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den>
                    </m:f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19" y="4771679"/>
                <a:ext cx="1160126" cy="462947"/>
              </a:xfrm>
              <a:prstGeom prst="rect">
                <a:avLst/>
              </a:prstGeom>
              <a:blipFill rotWithShape="1">
                <a:blip r:embed="rId13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AD25C5F8-E4CE-4E03-B69B-66FDCBEE39D3}"/>
                  </a:ext>
                </a:extLst>
              </p:cNvPr>
              <p:cNvSpPr/>
              <p:nvPr/>
            </p:nvSpPr>
            <p:spPr>
              <a:xfrm>
                <a:off x="1110953" y="5405509"/>
                <a:ext cx="9062863" cy="448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модельно-независимом случае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sz="2000" i="1" dirty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sz="2000" i="1" dirty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свободные  параметры. 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D25C5F8-E4CE-4E03-B69B-66FDCBEE3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53" y="5405509"/>
                <a:ext cx="9062863" cy="448071"/>
              </a:xfrm>
              <a:prstGeom prst="rect">
                <a:avLst/>
              </a:prstGeom>
              <a:blipFill rotWithShape="1">
                <a:blip r:embed="rId14"/>
                <a:stretch>
                  <a:fillRect l="-672" t="-6849" b="-13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D25C5F8-E4CE-4E03-B69B-66FDCBEE39D3}"/>
              </a:ext>
            </a:extLst>
          </p:cNvPr>
          <p:cNvSpPr/>
          <p:nvPr/>
        </p:nvSpPr>
        <p:spPr>
          <a:xfrm>
            <a:off x="1221790" y="4470726"/>
            <a:ext cx="742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07012" y="3927691"/>
                <a:ext cx="3731791" cy="691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sSubSup>
                        <m:sSub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𝑓</m:t>
                          </m:r>
                        </m:sup>
                      </m:sSubSup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𝑆𝑤𝐶𝑤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𝑓</m:t>
                              </m:r>
                            </m:sup>
                          </m:sSubSup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sSubSup>
                        <m:sSub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𝑊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12" y="3927691"/>
                <a:ext cx="3731791" cy="69115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07008" y="4636891"/>
                <a:ext cx="2600199" cy="691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sSubSup>
                        <m:sSub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𝑓</m:t>
                          </m:r>
                        </m:sup>
                      </m:sSubSup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𝑆𝑤𝐶𝑤</m:t>
                          </m:r>
                        </m:den>
                      </m:f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𝑓</m:t>
                              </m:r>
                            </m:sup>
                          </m:sSubSup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08" y="4636891"/>
                <a:ext cx="2600199" cy="69115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AD25C5F8-E4CE-4E03-B69B-66FDCBEE39D3}"/>
                  </a:ext>
                </a:extLst>
              </p:cNvPr>
              <p:cNvSpPr/>
              <p:nvPr/>
            </p:nvSpPr>
            <p:spPr>
              <a:xfrm>
                <a:off x="5753221" y="4455136"/>
                <a:ext cx="7420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AD25C5F8-E4CE-4E03-B69B-66FDCBEE3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221" y="4455136"/>
                <a:ext cx="742097" cy="400110"/>
              </a:xfrm>
              <a:prstGeom prst="rect">
                <a:avLst/>
              </a:prstGeom>
              <a:blipFill rotWithShape="1">
                <a:blip r:embed="rId17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4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ED38FFCC-8CE2-43BD-B51A-BA3FEC79EF1F}"/>
                  </a:ext>
                </a:extLst>
              </p:cNvPr>
              <p:cNvSpPr/>
              <p:nvPr/>
            </p:nvSpPr>
            <p:spPr>
              <a:xfrm>
                <a:off x="957264" y="1287127"/>
                <a:ext cx="102920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ea typeface="Times New Roman" panose="02020603050405020304" pitchFamily="18" charset="0"/>
                  </a:rPr>
                  <a:t>Чувствительность </a:t>
                </a:r>
                <a:r>
                  <a:rPr lang="ru-RU" sz="2000" dirty="0" smtClean="0">
                    <a:ea typeface="Times New Roman" panose="02020603050405020304" pitchFamily="18" charset="0"/>
                  </a:rPr>
                  <a:t>для дифференциального сечения и асимметрии вперед-назад можно </a:t>
                </a:r>
                <a:r>
                  <a:rPr lang="ru-RU" sz="2000" dirty="0">
                    <a:ea typeface="Times New Roman" panose="02020603050405020304" pitchFamily="18" charset="0"/>
                  </a:rPr>
                  <a:t>оценить с помощью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0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p>
                        <m:r>
                          <a:rPr lang="ru-RU" sz="20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с двумя степенями свободы, определяемой соотношением:</a:t>
                </a:r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38FFCC-8CE2-43BD-B51A-BA3FEC79E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64" y="1287127"/>
                <a:ext cx="10292001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592" t="-4310" r="-65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4DB32F22-2C5F-45BF-93DF-937815269059}"/>
                  </a:ext>
                </a:extLst>
              </p:cNvPr>
              <p:cNvSpPr/>
              <p:nvPr/>
            </p:nvSpPr>
            <p:spPr>
              <a:xfrm>
                <a:off x="957265" y="5229200"/>
                <a:ext cx="10292000" cy="758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ea typeface="Times New Roman" panose="02020603050405020304" pitchFamily="18" charset="0"/>
                  </a:rPr>
                  <a:t>Критерием для получения ограничений служит условие, согласно которому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0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p>
                        <m:r>
                          <a:rPr lang="ru-RU" sz="20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0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Sup>
                      <m:sSubSupPr>
                        <m:ctrlPr>
                          <a:rPr lang="ru-RU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20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crit</m:t>
                        </m:r>
                      </m:sub>
                      <m:sup>
                        <m:r>
                          <a:rPr lang="ru-RU" sz="20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ea typeface="Times New Roman" panose="02020603050405020304" pitchFamily="18" charset="0"/>
                  </a:rPr>
                  <a:t>Величина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20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crit</m:t>
                        </m:r>
                      </m:sub>
                      <m:sup>
                        <m:r>
                          <a:rPr lang="ru-RU" sz="20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определяется требуемым уровнем статистической </a:t>
                </a:r>
                <a:r>
                  <a:rPr lang="ru-RU" sz="2000" dirty="0" smtClean="0">
                    <a:ea typeface="Times New Roman" panose="02020603050405020304" pitchFamily="18" charset="0"/>
                  </a:rPr>
                  <a:t>достоверности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crit</m:t>
                        </m:r>
                      </m:sub>
                      <m:sup>
                        <m:r>
                          <a:rPr lang="ru-RU" sz="20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000" dirty="0" smtClean="0">
                    <a:ea typeface="Times New Roman" panose="02020603050405020304" pitchFamily="18" charset="0"/>
                  </a:rPr>
                  <a:t>=</a:t>
                </a:r>
                <a:r>
                  <a:rPr lang="en-US" sz="2000" dirty="0" smtClean="0">
                    <a:ea typeface="Times New Roman" panose="02020603050405020304" pitchFamily="18" charset="0"/>
                  </a:rPr>
                  <a:t>5</a:t>
                </a:r>
                <a:r>
                  <a:rPr lang="en-US" sz="2000" dirty="0">
                    <a:ea typeface="Times New Roman" panose="02020603050405020304" pitchFamily="18" charset="0"/>
                  </a:rPr>
                  <a:t>,</a:t>
                </a:r>
                <a:r>
                  <a:rPr lang="en-US" sz="2000" dirty="0" smtClean="0">
                    <a:ea typeface="Times New Roman" panose="02020603050405020304" pitchFamily="18" charset="0"/>
                  </a:rPr>
                  <a:t>99</a:t>
                </a:r>
                <a:r>
                  <a:rPr lang="ru-RU" sz="2000" dirty="0" smtClean="0">
                    <a:ea typeface="Times New Roman" panose="02020603050405020304" pitchFamily="18" charset="0"/>
                  </a:rPr>
                  <a:t>).</a:t>
                </a:r>
                <a:r>
                  <a:rPr lang="en-US" sz="2000" dirty="0" smtClean="0">
                    <a:ea typeface="Times New Roman" panose="02020603050405020304" pitchFamily="18" charset="0"/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DB32F22-2C5F-45BF-93DF-937815269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65" y="5229200"/>
                <a:ext cx="10292000" cy="758285"/>
              </a:xfrm>
              <a:prstGeom prst="rect">
                <a:avLst/>
              </a:prstGeom>
              <a:blipFill rotWithShape="1">
                <a:blip r:embed="rId3"/>
                <a:stretch>
                  <a:fillRect l="-592" t="-2419" r="-652" b="-1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75900" y="1995013"/>
                <a:ext cx="10160660" cy="12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𝑏𝑖𝑛𝑠</m:t>
                          </m:r>
                        </m:sup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𝑆𝑀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𝑆𝑀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𝑆𝑀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∆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𝐹𝐵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𝐹𝐵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здесь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−количество событий в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бине.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 − эксперементальная погрешность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≤0,98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00" y="1995013"/>
                <a:ext cx="10160660" cy="1295098"/>
              </a:xfrm>
              <a:prstGeom prst="rect">
                <a:avLst/>
              </a:prstGeom>
              <a:blipFill rotWithShape="1">
                <a:blip r:embed="rId4"/>
                <a:stretch>
                  <a:fillRect b="-57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ED38FFCC-8CE2-43BD-B51A-BA3FEC79EF1F}"/>
                  </a:ext>
                </a:extLst>
              </p:cNvPr>
              <p:cNvSpPr/>
              <p:nvPr/>
            </p:nvSpPr>
            <p:spPr>
              <a:xfrm>
                <a:off x="975900" y="3311841"/>
                <a:ext cx="102920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ea typeface="Times New Roman" panose="02020603050405020304" pitchFamily="18" charset="0"/>
                  </a:rPr>
                  <a:t>Для полного сечения и асимметрии вперед-назад функция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0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p>
                        <m:r>
                          <a:rPr lang="ru-RU" sz="20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/>
                  <a:t> определяется следующим образом</a:t>
                </a:r>
                <a:r>
                  <a:rPr lang="en-US" sz="2000" dirty="0" smtClean="0"/>
                  <a:t>:</a:t>
                </a:r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38FFCC-8CE2-43BD-B51A-BA3FEC79E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00" y="3311841"/>
                <a:ext cx="10292001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592" t="-4310" r="-65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39816" y="4049968"/>
                <a:ext cx="2880019" cy="84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𝐹𝐵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𝐹𝐵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4049968"/>
                <a:ext cx="2880019" cy="8446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07369" y="6211669"/>
                <a:ext cx="11593288" cy="649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latin typeface="Corbel (Основной текст)"/>
                  </a:rPr>
                  <a:t>[4] </a:t>
                </a:r>
                <a:r>
                  <a:rPr lang="ru-RU" i="1" dirty="0" smtClean="0">
                    <a:latin typeface="Corbel (Основной текст)"/>
                  </a:rPr>
                  <a:t>И. Д. Бобовников</a:t>
                </a:r>
                <a:r>
                  <a:rPr lang="en-US" i="1" dirty="0" smtClean="0">
                    <a:latin typeface="Corbel (Основной текст)"/>
                  </a:rPr>
                  <a:t>,</a:t>
                </a:r>
                <a:r>
                  <a:rPr lang="ru-RU" i="1" dirty="0" smtClean="0">
                    <a:latin typeface="Corbel (Основной текст)"/>
                  </a:rPr>
                  <a:t> А.А. Панков, Эффекты </a:t>
                </a:r>
                <a:r>
                  <a:rPr lang="en-US" i="1" dirty="0" smtClean="0">
                    <a:latin typeface="Corbel (Основной текст)"/>
                  </a:rPr>
                  <a:t>Z-Z’ </a:t>
                </a:r>
                <a:r>
                  <a:rPr lang="ru-RU" i="1" dirty="0" smtClean="0">
                    <a:latin typeface="Corbel (Основной текст)"/>
                  </a:rPr>
                  <a:t>смешивания в процессах рождения пар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Corbel (Основной текст)"/>
                  </a:rPr>
                  <a:t>-</a:t>
                </a:r>
                <a:r>
                  <a:rPr lang="ru-RU" i="1" dirty="0" smtClean="0">
                    <a:latin typeface="Corbel (Основной текст)"/>
                  </a:rPr>
                  <a:t>бозонов на </a:t>
                </a:r>
                <a:r>
                  <a:rPr lang="ru-RU" i="1" dirty="0" err="1" smtClean="0">
                    <a:latin typeface="Corbel (Основной текст)"/>
                  </a:rPr>
                  <a:t>адронных</a:t>
                </a:r>
                <a:r>
                  <a:rPr lang="ru-RU" i="1" dirty="0" smtClean="0">
                    <a:latin typeface="Corbel (Основной текст)"/>
                  </a:rPr>
                  <a:t> и лептонных </a:t>
                </a:r>
                <a:r>
                  <a:rPr lang="ru-RU" i="1" dirty="0" err="1" smtClean="0">
                    <a:latin typeface="Corbel (Основной текст)"/>
                  </a:rPr>
                  <a:t>коллайдерах</a:t>
                </a:r>
                <a:r>
                  <a:rPr lang="ru-RU" i="1" dirty="0" smtClean="0">
                    <a:latin typeface="Corbel (Основной текст)"/>
                  </a:rPr>
                  <a:t> высоких энергий, Письма в ЭЧАЯ. 2016 Т. 13, №1(199). С. 8-35</a:t>
                </a:r>
                <a:endParaRPr lang="ru-RU" i="1" dirty="0">
                  <a:latin typeface="Corbel (Основной текст)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9" y="6211669"/>
                <a:ext cx="11593288" cy="649730"/>
              </a:xfrm>
              <a:prstGeom prst="rect">
                <a:avLst/>
              </a:prstGeom>
              <a:blipFill rotWithShape="1">
                <a:blip r:embed="rId7"/>
                <a:stretch>
                  <a:fillRect l="-473" t="-3738" b="-14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6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1998</TotalTime>
  <Words>2139</Words>
  <Application>Microsoft Office PowerPoint</Application>
  <PresentationFormat>Произвольный</PresentationFormat>
  <Paragraphs>86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NewsPrint</vt:lpstr>
      <vt:lpstr>Equation</vt:lpstr>
      <vt:lpstr>Model-independent constraints on  the coupling constants of the Z^′-boson with radiation corrections</vt:lpstr>
      <vt:lpstr>ВВЕДЕНИЕ</vt:lpstr>
      <vt:lpstr>Дифференциальное и полное сечение процесса аннигиляционного рождения  пар мюонов и тяжелых  кварков. Асимметрия вперед-назад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Valera Kurilenko</cp:lastModifiedBy>
  <cp:revision>196</cp:revision>
  <dcterms:created xsi:type="dcterms:W3CDTF">2021-05-15T08:40:19Z</dcterms:created>
  <dcterms:modified xsi:type="dcterms:W3CDTF">2023-09-02T04:41:32Z</dcterms:modified>
</cp:coreProperties>
</file>