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9" r:id="rId3"/>
    <p:sldId id="259" r:id="rId4"/>
    <p:sldId id="260" r:id="rId5"/>
    <p:sldId id="261" r:id="rId6"/>
    <p:sldId id="262" r:id="rId7"/>
    <p:sldId id="286" r:id="rId8"/>
    <p:sldId id="274" r:id="rId9"/>
    <p:sldId id="266" r:id="rId10"/>
    <p:sldId id="275" r:id="rId11"/>
    <p:sldId id="270" r:id="rId12"/>
    <p:sldId id="276" r:id="rId13"/>
    <p:sldId id="271" r:id="rId14"/>
    <p:sldId id="278" r:id="rId15"/>
    <p:sldId id="272" r:id="rId16"/>
    <p:sldId id="285" r:id="rId17"/>
    <p:sldId id="280" r:id="rId18"/>
    <p:sldId id="284" r:id="rId19"/>
    <p:sldId id="281" r:id="rId20"/>
    <p:sldId id="282" r:id="rId21"/>
    <p:sldId id="283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990000"/>
    <a:srgbClr val="FFFF99"/>
    <a:srgbClr val="FFFFCC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4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7F981-92BA-4E6A-BF39-A731F0F3579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CA4AE-2589-48D1-9A4B-268E237AF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181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42F4-0D34-4A20-B744-A19E18663449}" type="datetime1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SPD Coll. meeting Apr.2023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57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9AA7-F810-4549-B254-27A9060C147C}" type="datetime1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SPD Coll. meeting Apr.2023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0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2C8-D66A-4A85-9064-0F86E7ADA62A}" type="datetime1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SPD Coll. meeting Apr.2023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3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D568-D016-4071-AC6C-210E7FC165A3}" type="datetime1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SPD Coll. meeting Apr.2023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55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9C5D-73B4-497A-A1E8-62B8EBF5FB51}" type="datetime1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SPD Coll. meeting Apr.2023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2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5548-9F3C-480C-BDA6-223074F76867}" type="datetime1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SPD Coll. meeting Apr.2023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23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4383-3854-4CC6-AE1E-0B204F9714EC}" type="datetime1">
              <a:rPr lang="ru-RU" smtClean="0"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SPD Coll. meeting Apr.2023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7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D47-BAC6-4C5E-9D26-14277ACCAA2D}" type="datetime1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SPD Coll. meeting Apr.2023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3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CF59-7473-4FF0-9818-0E6AE469FA47}" type="datetime1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SPD Coll. meeting Apr.2023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38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EF54-268A-4E5C-A14F-6F869FC5CD0A}" type="datetime1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SPD Coll. meeting Apr.2023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9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4653-B663-4E7C-856C-1B93541FAF1B}" type="datetime1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SPD Coll. meeting Apr.2023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16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434C1-2B43-4033-980A-D26FA311E0B3}" type="datetime1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SPD Coll. meeting Apr.2023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D0D4C-92B8-4987-BC79-00BC4A9C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24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0674" y="653547"/>
            <a:ext cx="7399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Aerogel RICH detector in the endcap region</a:t>
            </a:r>
            <a:endParaRPr lang="ru-RU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1</a:t>
            </a:fld>
            <a:endParaRPr lang="ru-RU"/>
          </a:p>
        </p:txBody>
      </p:sp>
      <p:pic>
        <p:nvPicPr>
          <p:cNvPr id="11" name="Рисунок 1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66452" y="1472533"/>
            <a:ext cx="3672000" cy="3545906"/>
          </a:xfrm>
          <a:prstGeom prst="rect">
            <a:avLst/>
          </a:prstGeom>
        </p:spPr>
      </p:pic>
      <p:pic>
        <p:nvPicPr>
          <p:cNvPr id="12" name="Рисунок 11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951242" y="3306089"/>
            <a:ext cx="540000" cy="180000"/>
          </a:xfrm>
          <a:prstGeom prst="rect">
            <a:avLst/>
          </a:prstGeom>
        </p:spPr>
      </p:pic>
      <p:pic>
        <p:nvPicPr>
          <p:cNvPr id="13" name="Рисунок 1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35242" y="3685401"/>
            <a:ext cx="504000" cy="188853"/>
          </a:xfrm>
          <a:prstGeom prst="rect">
            <a:avLst/>
          </a:prstGeom>
        </p:spPr>
      </p:pic>
      <p:pic>
        <p:nvPicPr>
          <p:cNvPr id="14" name="Рисунок 1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99242" y="3310454"/>
            <a:ext cx="540000" cy="188853"/>
          </a:xfrm>
          <a:prstGeom prst="rect">
            <a:avLst/>
          </a:prstGeom>
        </p:spPr>
      </p:pic>
      <p:pic>
        <p:nvPicPr>
          <p:cNvPr id="15" name="Рисунок 14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951242" y="3689828"/>
            <a:ext cx="540000" cy="180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244741" y="2300437"/>
            <a:ext cx="5069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updated detector scheme the space available</a:t>
            </a:r>
          </a:p>
          <a:p>
            <a:r>
              <a:rPr lang="en-US" dirty="0" smtClean="0"/>
              <a:t>for the aerogel detector is increased up to 300 mm.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93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55032" y="394636"/>
            <a:ext cx="7570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</a:rPr>
              <a:t>Multi-anode photomultipliers </a:t>
            </a:r>
            <a:r>
              <a:rPr lang="en-US" sz="2000" dirty="0" smtClean="0"/>
              <a:t>as detectors of Cherenkov photons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215" y="1261962"/>
            <a:ext cx="43489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Microchannel plate based multi-anode PMT </a:t>
            </a:r>
          </a:p>
          <a:p>
            <a:r>
              <a:rPr lang="en-US" dirty="0" smtClean="0"/>
              <a:t>is a good candidate: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work in the magnetic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good spectral response 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photon conversion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gain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59626" y="1604529"/>
            <a:ext cx="2688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Hamamatsu MCP PMT </a:t>
            </a:r>
          </a:p>
          <a:p>
            <a:r>
              <a:rPr lang="en-US" dirty="0"/>
              <a:t>R10754-07-M16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833" y="2250860"/>
            <a:ext cx="1524826" cy="12706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4518" y="4162331"/>
            <a:ext cx="8727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Russia microchannel plates are produced by the enterprise “</a:t>
            </a:r>
            <a:r>
              <a:rPr lang="en-US" dirty="0" err="1" smtClean="0"/>
              <a:t>Baspik</a:t>
            </a:r>
            <a:r>
              <a:rPr lang="en-US" dirty="0" smtClean="0"/>
              <a:t>” (Vladikavkaz).</a:t>
            </a:r>
          </a:p>
          <a:p>
            <a:r>
              <a:rPr lang="en-US" dirty="0" smtClean="0"/>
              <a:t>Multi-anode PMT with MCP from “</a:t>
            </a:r>
            <a:r>
              <a:rPr lang="en-US" dirty="0" err="1" smtClean="0"/>
              <a:t>Baspik</a:t>
            </a:r>
            <a:r>
              <a:rPr lang="en-US" dirty="0" smtClean="0"/>
              <a:t>” could be produced by the company “</a:t>
            </a:r>
            <a:r>
              <a:rPr lang="en-US" dirty="0" err="1" smtClean="0"/>
              <a:t>Ekran</a:t>
            </a:r>
            <a:r>
              <a:rPr lang="en-US" dirty="0" smtClean="0"/>
              <a:t> FEP” </a:t>
            </a:r>
          </a:p>
          <a:p>
            <a:r>
              <a:rPr lang="en-US" dirty="0" smtClean="0"/>
              <a:t>(</a:t>
            </a:r>
            <a:r>
              <a:rPr lang="ru-RU" dirty="0" smtClean="0"/>
              <a:t>«Экран ФЭП») </a:t>
            </a:r>
            <a:r>
              <a:rPr lang="en-US" dirty="0" smtClean="0"/>
              <a:t>in Novosibirsk.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4518" y="5195273"/>
            <a:ext cx="970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oth companies expressed their interest in development of the PMT with our technical specifications.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898866" y="2091147"/>
            <a:ext cx="22976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</a:t>
            </a:r>
            <a:r>
              <a:rPr lang="en-US" sz="1600" dirty="0" smtClean="0"/>
              <a:t>atrix 4x4 anodes</a:t>
            </a:r>
          </a:p>
          <a:p>
            <a:r>
              <a:rPr lang="en-US" sz="1600" dirty="0"/>
              <a:t>a</a:t>
            </a:r>
            <a:r>
              <a:rPr lang="en-US" sz="1600" dirty="0" smtClean="0"/>
              <a:t>node size 5.28x5.28 mm</a:t>
            </a:r>
          </a:p>
          <a:p>
            <a:r>
              <a:rPr lang="en-US" sz="1600" dirty="0" smtClean="0"/>
              <a:t>PMT size 27.6x27.6 mm</a:t>
            </a:r>
          </a:p>
          <a:p>
            <a:r>
              <a:rPr lang="en-US" sz="1600" dirty="0" smtClean="0"/>
              <a:t>QE = 23% at </a:t>
            </a:r>
            <a:r>
              <a:rPr lang="en-US" sz="1600" dirty="0" smtClean="0">
                <a:latin typeface="Symbol" panose="05050102010706020507" pitchFamily="18" charset="2"/>
              </a:rPr>
              <a:t>l</a:t>
            </a:r>
            <a:r>
              <a:rPr lang="en-US" sz="1600" dirty="0" smtClean="0"/>
              <a:t>=380 nm</a:t>
            </a:r>
          </a:p>
          <a:p>
            <a:r>
              <a:rPr lang="en-US" sz="1600" dirty="0"/>
              <a:t>g</a:t>
            </a:r>
            <a:r>
              <a:rPr lang="en-US" sz="1600" dirty="0" smtClean="0"/>
              <a:t>ain 10</a:t>
            </a:r>
            <a:r>
              <a:rPr lang="en-US" sz="1600" baseline="30000" dirty="0" smtClean="0"/>
              <a:t>6</a:t>
            </a:r>
          </a:p>
          <a:p>
            <a:r>
              <a:rPr lang="en-US" sz="1600" dirty="0" smtClean="0"/>
              <a:t>~60% active area</a:t>
            </a:r>
          </a:p>
          <a:p>
            <a:r>
              <a:rPr lang="en-US" sz="1600" dirty="0" smtClean="0"/>
              <a:t>thickness 17 mm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009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1076" y="452048"/>
            <a:ext cx="7279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</a:t>
            </a:r>
            <a:r>
              <a:rPr lang="en-US" sz="2000" dirty="0" smtClean="0"/>
              <a:t>hat signal can we have in SPD with the PMT as a photon detector?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541" y="1258218"/>
            <a:ext cx="5354141" cy="33880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1076" y="1549667"/>
            <a:ext cx="45203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most suitable type of the photocathodes</a:t>
            </a:r>
          </a:p>
          <a:p>
            <a:r>
              <a:rPr lang="en-US" dirty="0" smtClean="0"/>
              <a:t>for detection of the Cherenkov light is Bi-alkali</a:t>
            </a:r>
          </a:p>
          <a:p>
            <a:r>
              <a:rPr lang="en-US" dirty="0" smtClean="0"/>
              <a:t>(Sb-K-Cs, </a:t>
            </a:r>
            <a:r>
              <a:rPr lang="en-US" dirty="0" err="1" smtClean="0"/>
              <a:t>Rb</a:t>
            </a:r>
            <a:r>
              <a:rPr lang="en-US" dirty="0" smtClean="0"/>
              <a:t>-Sb-Cs), with sensitivity extending </a:t>
            </a:r>
          </a:p>
          <a:p>
            <a:r>
              <a:rPr lang="en-US" dirty="0" smtClean="0"/>
              <a:t>from</a:t>
            </a:r>
            <a:r>
              <a:rPr lang="ru-RU" dirty="0" smtClean="0"/>
              <a:t> </a:t>
            </a:r>
            <a:r>
              <a:rPr lang="en-US" dirty="0" smtClean="0"/>
              <a:t>~</a:t>
            </a:r>
            <a:r>
              <a:rPr lang="ru-RU" dirty="0" smtClean="0"/>
              <a:t>260 </a:t>
            </a:r>
            <a:r>
              <a:rPr lang="en-US" dirty="0" smtClean="0"/>
              <a:t>to</a:t>
            </a:r>
            <a:r>
              <a:rPr lang="ru-RU" dirty="0" smtClean="0"/>
              <a:t> 6</a:t>
            </a:r>
            <a:r>
              <a:rPr lang="en-US" dirty="0" smtClean="0"/>
              <a:t>5</a:t>
            </a:r>
            <a:r>
              <a:rPr lang="ru-RU" dirty="0" smtClean="0"/>
              <a:t>0 </a:t>
            </a:r>
            <a:r>
              <a:rPr lang="en-US" dirty="0" smtClean="0"/>
              <a:t>nm and</a:t>
            </a:r>
            <a:r>
              <a:rPr lang="en-US" dirty="0"/>
              <a:t> </a:t>
            </a:r>
            <a:r>
              <a:rPr lang="en-US" dirty="0" smtClean="0"/>
              <a:t>maximum QE≈20% </a:t>
            </a:r>
          </a:p>
          <a:p>
            <a:r>
              <a:rPr lang="en-US" dirty="0" smtClean="0"/>
              <a:t>between 300 and 500 nm.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15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1076" y="452048"/>
            <a:ext cx="7279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</a:t>
            </a:r>
            <a:r>
              <a:rPr lang="en-US" sz="2000" dirty="0" smtClean="0"/>
              <a:t>hat signal can we have in SPD with the PMT as a photon detector?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41076" y="1549667"/>
            <a:ext cx="45203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most suitable type of the photocathodes</a:t>
            </a:r>
          </a:p>
          <a:p>
            <a:r>
              <a:rPr lang="en-US" dirty="0" smtClean="0"/>
              <a:t>for detection of the Cherenkov light is Bi-alkali</a:t>
            </a:r>
          </a:p>
          <a:p>
            <a:r>
              <a:rPr lang="en-US" dirty="0" smtClean="0"/>
              <a:t>(Sb-K-Cs, </a:t>
            </a:r>
            <a:r>
              <a:rPr lang="en-US" dirty="0" err="1" smtClean="0"/>
              <a:t>Rb</a:t>
            </a:r>
            <a:r>
              <a:rPr lang="en-US" dirty="0" smtClean="0"/>
              <a:t>-Sb-Cs), with sensitivity extending </a:t>
            </a:r>
          </a:p>
          <a:p>
            <a:r>
              <a:rPr lang="en-US" dirty="0" smtClean="0"/>
              <a:t>from</a:t>
            </a:r>
            <a:r>
              <a:rPr lang="ru-RU" dirty="0" smtClean="0"/>
              <a:t> </a:t>
            </a:r>
            <a:r>
              <a:rPr lang="en-US" dirty="0" smtClean="0"/>
              <a:t>~</a:t>
            </a:r>
            <a:r>
              <a:rPr lang="ru-RU" dirty="0" smtClean="0"/>
              <a:t>260 </a:t>
            </a:r>
            <a:r>
              <a:rPr lang="en-US" dirty="0" smtClean="0"/>
              <a:t>to</a:t>
            </a:r>
            <a:r>
              <a:rPr lang="ru-RU" dirty="0" smtClean="0"/>
              <a:t> 6</a:t>
            </a:r>
            <a:r>
              <a:rPr lang="en-US" dirty="0" smtClean="0"/>
              <a:t>5</a:t>
            </a:r>
            <a:r>
              <a:rPr lang="ru-RU" dirty="0" smtClean="0"/>
              <a:t>0 </a:t>
            </a:r>
            <a:r>
              <a:rPr lang="en-US" dirty="0" smtClean="0"/>
              <a:t>nm and</a:t>
            </a:r>
            <a:r>
              <a:rPr lang="en-US" dirty="0"/>
              <a:t> </a:t>
            </a:r>
            <a:r>
              <a:rPr lang="en-US" dirty="0" smtClean="0"/>
              <a:t>maximum QE≈20% </a:t>
            </a:r>
          </a:p>
          <a:p>
            <a:r>
              <a:rPr lang="en-US" dirty="0" smtClean="0"/>
              <a:t>between 300 and 500 nm.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541" y="1258218"/>
            <a:ext cx="5354141" cy="33880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1076" y="4428184"/>
            <a:ext cx="7152920" cy="18312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Parameters used in </a:t>
            </a:r>
            <a:r>
              <a:rPr lang="en-US" dirty="0" smtClean="0"/>
              <a:t>calculation of the </a:t>
            </a:r>
            <a:r>
              <a:rPr lang="en-US" dirty="0" err="1" smtClean="0"/>
              <a:t>p.e.</a:t>
            </a:r>
            <a:r>
              <a:rPr lang="en-US" dirty="0" smtClean="0"/>
              <a:t> number: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aerogel thickness		20 </a:t>
            </a:r>
            <a:r>
              <a:rPr lang="en-US" dirty="0" smtClean="0"/>
              <a:t>mm, </a:t>
            </a:r>
            <a:r>
              <a:rPr lang="en-US" dirty="0"/>
              <a:t>n=1.045 + 20 </a:t>
            </a:r>
            <a:r>
              <a:rPr lang="en-US" dirty="0" smtClean="0"/>
              <a:t>mm, n=1.055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effective </a:t>
            </a:r>
            <a:r>
              <a:rPr lang="en-US" dirty="0"/>
              <a:t>area of the MCP 		60%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sensitive area of the detector	60%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quantum efficiency		20% at 300-500 nm</a:t>
            </a:r>
          </a:p>
          <a:p>
            <a:r>
              <a:rPr lang="en-US" dirty="0"/>
              <a:t>                                                                      10% at 270-300 and 500-550 </a:t>
            </a:r>
            <a:r>
              <a:rPr lang="en-US" dirty="0" smtClean="0"/>
              <a:t>nm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4025" y="3447505"/>
            <a:ext cx="3603872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N = 2</a:t>
            </a:r>
            <a:r>
              <a:rPr lang="en-US" sz="2400" dirty="0">
                <a:solidFill>
                  <a:prstClr val="black"/>
                </a:solidFill>
                <a:latin typeface="Symbol" panose="05050102010706020507" pitchFamily="18" charset="2"/>
              </a:rPr>
              <a:t>pa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prstClr val="black"/>
                </a:solidFill>
              </a:rPr>
              <a:t> (1/</a:t>
            </a:r>
            <a:r>
              <a:rPr lang="en-US" sz="2400" dirty="0">
                <a:solidFill>
                  <a:prstClr val="black"/>
                </a:solidFill>
                <a:latin typeface="Symbol" panose="05050102010706020507" pitchFamily="18" charset="2"/>
              </a:rPr>
              <a:t>l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 – 1/</a:t>
            </a:r>
            <a:r>
              <a:rPr lang="en-US" sz="2400" dirty="0">
                <a:solidFill>
                  <a:prstClr val="black"/>
                </a:solidFill>
                <a:latin typeface="Symbol" panose="05050102010706020507" pitchFamily="18" charset="2"/>
              </a:rPr>
              <a:t>l</a:t>
            </a:r>
            <a:r>
              <a:rPr lang="en-US" sz="2400" baseline="-25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) sin</a:t>
            </a:r>
            <a:r>
              <a:rPr lang="en-US" sz="2400" baseline="30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Symbol" panose="05050102010706020507" pitchFamily="18" charset="2"/>
              </a:rPr>
              <a:t>q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0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96172" y="1119751"/>
            <a:ext cx="4118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number of photoelectrons calculated </a:t>
            </a:r>
          </a:p>
          <a:p>
            <a:r>
              <a:rPr lang="en-US" u="sng" dirty="0" smtClean="0"/>
              <a:t>without account of the light losses</a:t>
            </a:r>
            <a:endParaRPr lang="ru-RU" u="sng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122629"/>
              </p:ext>
            </p:extLst>
          </p:nvPr>
        </p:nvGraphicFramePr>
        <p:xfrm>
          <a:off x="6096000" y="422480"/>
          <a:ext cx="41089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957">
                  <a:extLst>
                    <a:ext uri="{9D8B030D-6E8A-4147-A177-3AD203B41FA5}">
                      <a16:colId xmlns:a16="http://schemas.microsoft.com/office/drawing/2014/main" val="300203956"/>
                    </a:ext>
                  </a:extLst>
                </a:gridCol>
                <a:gridCol w="952901">
                  <a:extLst>
                    <a:ext uri="{9D8B030D-6E8A-4147-A177-3AD203B41FA5}">
                      <a16:colId xmlns:a16="http://schemas.microsoft.com/office/drawing/2014/main" val="2185458632"/>
                    </a:ext>
                  </a:extLst>
                </a:gridCol>
                <a:gridCol w="1039528">
                  <a:extLst>
                    <a:ext uri="{9D8B030D-6E8A-4147-A177-3AD203B41FA5}">
                      <a16:colId xmlns:a16="http://schemas.microsoft.com/office/drawing/2014/main" val="2245096313"/>
                    </a:ext>
                  </a:extLst>
                </a:gridCol>
                <a:gridCol w="1116530">
                  <a:extLst>
                    <a:ext uri="{9D8B030D-6E8A-4147-A177-3AD203B41FA5}">
                      <a16:colId xmlns:a16="http://schemas.microsoft.com/office/drawing/2014/main" val="1913292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36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GeV/c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291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915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86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928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964923"/>
                  </a:ext>
                </a:extLst>
              </a:tr>
            </a:tbl>
          </a:graphicData>
        </a:graphic>
      </p:graphicFrame>
      <p:sp>
        <p:nvSpPr>
          <p:cNvPr id="15" name="Стрелка вправо 14"/>
          <p:cNvSpPr/>
          <p:nvPr/>
        </p:nvSpPr>
        <p:spPr>
          <a:xfrm>
            <a:off x="5143337" y="1511352"/>
            <a:ext cx="574195" cy="2010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65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14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96172" y="1119751"/>
            <a:ext cx="4118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number of photoelectrons calculated </a:t>
            </a:r>
          </a:p>
          <a:p>
            <a:r>
              <a:rPr lang="en-US" dirty="0" smtClean="0"/>
              <a:t>without account of the light losses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122629"/>
              </p:ext>
            </p:extLst>
          </p:nvPr>
        </p:nvGraphicFramePr>
        <p:xfrm>
          <a:off x="6096000" y="422480"/>
          <a:ext cx="41089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957">
                  <a:extLst>
                    <a:ext uri="{9D8B030D-6E8A-4147-A177-3AD203B41FA5}">
                      <a16:colId xmlns:a16="http://schemas.microsoft.com/office/drawing/2014/main" val="300203956"/>
                    </a:ext>
                  </a:extLst>
                </a:gridCol>
                <a:gridCol w="952901">
                  <a:extLst>
                    <a:ext uri="{9D8B030D-6E8A-4147-A177-3AD203B41FA5}">
                      <a16:colId xmlns:a16="http://schemas.microsoft.com/office/drawing/2014/main" val="2185458632"/>
                    </a:ext>
                  </a:extLst>
                </a:gridCol>
                <a:gridCol w="1039528">
                  <a:extLst>
                    <a:ext uri="{9D8B030D-6E8A-4147-A177-3AD203B41FA5}">
                      <a16:colId xmlns:a16="http://schemas.microsoft.com/office/drawing/2014/main" val="2245096313"/>
                    </a:ext>
                  </a:extLst>
                </a:gridCol>
                <a:gridCol w="1116530">
                  <a:extLst>
                    <a:ext uri="{9D8B030D-6E8A-4147-A177-3AD203B41FA5}">
                      <a16:colId xmlns:a16="http://schemas.microsoft.com/office/drawing/2014/main" val="1913292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36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GeV/c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291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915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86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928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96492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62220" y="2647520"/>
            <a:ext cx="4475649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Transmission length at</a:t>
            </a:r>
            <a:r>
              <a:rPr lang="en-US" dirty="0" smtClean="0">
                <a:latin typeface="Symbol" panose="05050102010706020507" pitchFamily="18" charset="2"/>
              </a:rPr>
              <a:t> l=</a:t>
            </a:r>
            <a:r>
              <a:rPr lang="en-US" dirty="0" smtClean="0"/>
              <a:t>400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dirty="0" smtClean="0"/>
              <a:t>nm </a:t>
            </a:r>
            <a:r>
              <a:rPr lang="en-US" sz="1400" dirty="0" smtClean="0"/>
              <a:t>(from BELLE-II):</a:t>
            </a:r>
            <a:endParaRPr lang="en-US" sz="1400" dirty="0"/>
          </a:p>
          <a:p>
            <a:r>
              <a:rPr lang="en-US" dirty="0" smtClean="0"/>
              <a:t>	47 mm at n= 1.0451</a:t>
            </a:r>
          </a:p>
          <a:p>
            <a:r>
              <a:rPr lang="en-US" dirty="0" smtClean="0"/>
              <a:t>	36 mm at n= 1.0547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62220" y="4019853"/>
            <a:ext cx="46759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Then, in our case </a:t>
            </a:r>
            <a:r>
              <a:rPr lang="en-US" sz="1600" dirty="0" smtClean="0"/>
              <a:t>(20mm n=1.045 + 20mm n=1.055)</a:t>
            </a:r>
          </a:p>
          <a:p>
            <a:r>
              <a:rPr lang="en-US" dirty="0" smtClean="0"/>
              <a:t>transmission</a:t>
            </a:r>
            <a:r>
              <a:rPr lang="en-US" dirty="0"/>
              <a:t> </a:t>
            </a:r>
            <a:r>
              <a:rPr lang="en-US" dirty="0" smtClean="0"/>
              <a:t>will be (roughly) ≈60%</a:t>
            </a:r>
          </a:p>
          <a:p>
            <a:endParaRPr lang="en-US" dirty="0"/>
          </a:p>
          <a:p>
            <a:r>
              <a:rPr lang="en-US" dirty="0" smtClean="0"/>
              <a:t>and the number of photoelectrons,</a:t>
            </a:r>
          </a:p>
          <a:p>
            <a:r>
              <a:rPr lang="en-US" dirty="0" smtClean="0"/>
              <a:t>i.e. points on the Cherenkov ring 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244963"/>
              </p:ext>
            </p:extLst>
          </p:nvPr>
        </p:nvGraphicFramePr>
        <p:xfrm>
          <a:off x="5957504" y="3915226"/>
          <a:ext cx="41089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957">
                  <a:extLst>
                    <a:ext uri="{9D8B030D-6E8A-4147-A177-3AD203B41FA5}">
                      <a16:colId xmlns:a16="http://schemas.microsoft.com/office/drawing/2014/main" val="300203956"/>
                    </a:ext>
                  </a:extLst>
                </a:gridCol>
                <a:gridCol w="952901">
                  <a:extLst>
                    <a:ext uri="{9D8B030D-6E8A-4147-A177-3AD203B41FA5}">
                      <a16:colId xmlns:a16="http://schemas.microsoft.com/office/drawing/2014/main" val="2185458632"/>
                    </a:ext>
                  </a:extLst>
                </a:gridCol>
                <a:gridCol w="1039528">
                  <a:extLst>
                    <a:ext uri="{9D8B030D-6E8A-4147-A177-3AD203B41FA5}">
                      <a16:colId xmlns:a16="http://schemas.microsoft.com/office/drawing/2014/main" val="2245096313"/>
                    </a:ext>
                  </a:extLst>
                </a:gridCol>
                <a:gridCol w="1116530">
                  <a:extLst>
                    <a:ext uri="{9D8B030D-6E8A-4147-A177-3AD203B41FA5}">
                      <a16:colId xmlns:a16="http://schemas.microsoft.com/office/drawing/2014/main" val="1913292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36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GeV/c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291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915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86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928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964923"/>
                  </a:ext>
                </a:extLst>
              </a:tr>
            </a:tbl>
          </a:graphicData>
        </a:graphic>
      </p:graphicFrame>
      <p:sp>
        <p:nvSpPr>
          <p:cNvPr id="14" name="Стрелка вправо 13"/>
          <p:cNvSpPr/>
          <p:nvPr/>
        </p:nvSpPr>
        <p:spPr>
          <a:xfrm>
            <a:off x="4731368" y="5073615"/>
            <a:ext cx="574195" cy="2010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143337" y="1511352"/>
            <a:ext cx="574195" cy="2010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62220" y="4851133"/>
            <a:ext cx="3490507" cy="646048"/>
          </a:xfrm>
          <a:prstGeom prst="rect">
            <a:avLst/>
          </a:prstGeom>
          <a:noFill/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5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15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32034" y="914400"/>
            <a:ext cx="710540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we would have MCP PMT with 8x8 anodes, each anode 5x5 mm, </a:t>
            </a:r>
          </a:p>
          <a:p>
            <a:r>
              <a:rPr lang="en-US" dirty="0" smtClean="0"/>
              <a:t>and the PMT size 50x50 mm, then to cover the aperture 2 m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u="sng" dirty="0" smtClean="0"/>
              <a:t>of one endcap </a:t>
            </a:r>
            <a:r>
              <a:rPr lang="en-US" dirty="0" smtClean="0"/>
              <a:t>we need </a:t>
            </a:r>
            <a:r>
              <a:rPr lang="en-US" dirty="0"/>
              <a:t>~</a:t>
            </a:r>
            <a:r>
              <a:rPr lang="en-US" dirty="0" smtClean="0"/>
              <a:t>800 photomultipliers.</a:t>
            </a:r>
            <a:endParaRPr lang="ru-RU" dirty="0" smtClean="0"/>
          </a:p>
          <a:p>
            <a:endParaRPr lang="ru-RU" dirty="0"/>
          </a:p>
          <a:p>
            <a:r>
              <a:rPr lang="en-US" dirty="0" smtClean="0"/>
              <a:t>Much depends on the quality and price of the PMT from </a:t>
            </a:r>
            <a:r>
              <a:rPr lang="en-US" dirty="0" err="1" smtClean="0"/>
              <a:t>Baspik</a:t>
            </a:r>
            <a:r>
              <a:rPr lang="en-US" dirty="0" smtClean="0"/>
              <a:t>/</a:t>
            </a:r>
            <a:r>
              <a:rPr lang="en-US" dirty="0" err="1" smtClean="0"/>
              <a:t>Ekran</a:t>
            </a:r>
            <a:r>
              <a:rPr lang="en-US" dirty="0" smtClean="0"/>
              <a:t> FEP.</a:t>
            </a:r>
          </a:p>
          <a:p>
            <a:endParaRPr lang="en-US" dirty="0"/>
          </a:p>
          <a:p>
            <a:r>
              <a:rPr lang="en-US" dirty="0" smtClean="0"/>
              <a:t>We are waiting for the cost estimation from developers/manufacturers.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91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16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32034" y="914400"/>
            <a:ext cx="71583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we would have MCP PMT with 8x8 anodes, each anode 5x5 mm, </a:t>
            </a:r>
          </a:p>
          <a:p>
            <a:r>
              <a:rPr lang="en-US" dirty="0" smtClean="0"/>
              <a:t>and the PMT size 50x50 mm, then to cover the aperture 2 m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u="sng" dirty="0" smtClean="0"/>
              <a:t>of one endcap </a:t>
            </a:r>
            <a:r>
              <a:rPr lang="en-US" dirty="0" smtClean="0"/>
              <a:t>we need </a:t>
            </a:r>
            <a:r>
              <a:rPr lang="en-US" dirty="0"/>
              <a:t>~</a:t>
            </a:r>
            <a:r>
              <a:rPr lang="en-US" dirty="0" smtClean="0"/>
              <a:t>800 photomultipliers.</a:t>
            </a:r>
            <a:endParaRPr lang="ru-RU" dirty="0" smtClean="0"/>
          </a:p>
          <a:p>
            <a:endParaRPr lang="ru-RU" dirty="0"/>
          </a:p>
          <a:p>
            <a:r>
              <a:rPr lang="en-US" dirty="0" smtClean="0"/>
              <a:t>Much depends on the quality and price of the PMT from </a:t>
            </a:r>
            <a:r>
              <a:rPr lang="en-US" dirty="0" err="1" smtClean="0"/>
              <a:t>Baspik</a:t>
            </a:r>
            <a:r>
              <a:rPr lang="en-US" dirty="0" smtClean="0"/>
              <a:t>/</a:t>
            </a:r>
            <a:r>
              <a:rPr lang="en-US" dirty="0" err="1" smtClean="0"/>
              <a:t>Ekran</a:t>
            </a:r>
            <a:r>
              <a:rPr lang="en-US" dirty="0" smtClean="0"/>
              <a:t> FEP.</a:t>
            </a:r>
          </a:p>
          <a:p>
            <a:endParaRPr lang="en-US" dirty="0"/>
          </a:p>
          <a:p>
            <a:r>
              <a:rPr lang="en-US" dirty="0" smtClean="0"/>
              <a:t>We are waiting for the cost estimation from developers/manufacturers.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51798" y="3773103"/>
            <a:ext cx="7187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Meanwhile, due to uncertainty with the multi-anode MCP PMT availability,</a:t>
            </a:r>
          </a:p>
          <a:p>
            <a:r>
              <a:rPr lang="en-US" dirty="0" smtClean="0"/>
              <a:t>I believe we should keep the threshold version as a backup solution</a:t>
            </a:r>
          </a:p>
          <a:p>
            <a:r>
              <a:rPr lang="en-US" dirty="0" smtClean="0"/>
              <a:t>and start R&amp;D activity for this option.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6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17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52346" y="4880060"/>
            <a:ext cx="4586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attention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1798" y="3773103"/>
            <a:ext cx="7187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Meanwhile, due to uncertainty with the multi-anode MCP PMT availability,</a:t>
            </a:r>
          </a:p>
          <a:p>
            <a:r>
              <a:rPr lang="en-US" dirty="0" smtClean="0"/>
              <a:t>I believe we should keep the threshold version as a backup solution</a:t>
            </a:r>
          </a:p>
          <a:p>
            <a:r>
              <a:rPr lang="en-US" dirty="0" smtClean="0"/>
              <a:t>and start R&amp;D activity for this option.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32034" y="914400"/>
            <a:ext cx="71583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we would have MCP PMT with 8x8 anodes, each anode 5x5 mm, </a:t>
            </a:r>
          </a:p>
          <a:p>
            <a:r>
              <a:rPr lang="en-US" dirty="0" smtClean="0"/>
              <a:t>and the PMT size 50x50 mm, then to cover the aperture 2 m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u="sng" dirty="0" smtClean="0"/>
              <a:t>of one endcap </a:t>
            </a:r>
            <a:r>
              <a:rPr lang="en-US" dirty="0" smtClean="0"/>
              <a:t>we need </a:t>
            </a:r>
            <a:r>
              <a:rPr lang="en-US" dirty="0"/>
              <a:t>~</a:t>
            </a:r>
            <a:r>
              <a:rPr lang="en-US" dirty="0" smtClean="0"/>
              <a:t>800 photomultipliers.</a:t>
            </a:r>
            <a:endParaRPr lang="ru-RU" dirty="0" smtClean="0"/>
          </a:p>
          <a:p>
            <a:endParaRPr lang="ru-RU" dirty="0"/>
          </a:p>
          <a:p>
            <a:r>
              <a:rPr lang="en-US" dirty="0" smtClean="0"/>
              <a:t>Much depends on the quality and price of the PMT from </a:t>
            </a:r>
            <a:r>
              <a:rPr lang="en-US" dirty="0" err="1" smtClean="0"/>
              <a:t>Baspik</a:t>
            </a:r>
            <a:r>
              <a:rPr lang="en-US" dirty="0" smtClean="0"/>
              <a:t>/</a:t>
            </a:r>
            <a:r>
              <a:rPr lang="en-US" dirty="0" err="1" smtClean="0"/>
              <a:t>Ekran</a:t>
            </a:r>
            <a:r>
              <a:rPr lang="en-US" dirty="0" smtClean="0"/>
              <a:t> FEP.</a:t>
            </a:r>
          </a:p>
          <a:p>
            <a:endParaRPr lang="en-US" dirty="0"/>
          </a:p>
          <a:p>
            <a:r>
              <a:rPr lang="en-US" dirty="0" smtClean="0"/>
              <a:t>We are waiting for the cost estimation from developers/manufacturers.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4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18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56573" y="1674796"/>
            <a:ext cx="50939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Spare slides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1361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19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567" y="740945"/>
            <a:ext cx="4401594" cy="41871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06677" y="2465208"/>
            <a:ext cx="222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Chromatic </a:t>
            </a:r>
            <a:r>
              <a:rPr lang="en-US" dirty="0" err="1" smtClean="0"/>
              <a:t>abberation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06677" y="2834540"/>
            <a:ext cx="2826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R. De Leo et al. NIM A547 (2001) 52.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867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2</a:t>
            </a:fld>
            <a:endParaRPr lang="ru-RU"/>
          </a:p>
        </p:txBody>
      </p:sp>
      <p:pic>
        <p:nvPicPr>
          <p:cNvPr id="11" name="Рисунок 1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66452" y="1472533"/>
            <a:ext cx="3672000" cy="3545906"/>
          </a:xfrm>
          <a:prstGeom prst="rect">
            <a:avLst/>
          </a:prstGeom>
        </p:spPr>
      </p:pic>
      <p:pic>
        <p:nvPicPr>
          <p:cNvPr id="12" name="Рисунок 11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951242" y="3306089"/>
            <a:ext cx="540000" cy="180000"/>
          </a:xfrm>
          <a:prstGeom prst="rect">
            <a:avLst/>
          </a:prstGeom>
        </p:spPr>
      </p:pic>
      <p:pic>
        <p:nvPicPr>
          <p:cNvPr id="13" name="Рисунок 1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35242" y="3685401"/>
            <a:ext cx="504000" cy="188853"/>
          </a:xfrm>
          <a:prstGeom prst="rect">
            <a:avLst/>
          </a:prstGeom>
        </p:spPr>
      </p:pic>
      <p:pic>
        <p:nvPicPr>
          <p:cNvPr id="14" name="Рисунок 1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99242" y="3310454"/>
            <a:ext cx="540000" cy="188853"/>
          </a:xfrm>
          <a:prstGeom prst="rect">
            <a:avLst/>
          </a:prstGeom>
        </p:spPr>
      </p:pic>
      <p:pic>
        <p:nvPicPr>
          <p:cNvPr id="15" name="Рисунок 14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951242" y="3689828"/>
            <a:ext cx="540000" cy="180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326" y="3396089"/>
            <a:ext cx="2844548" cy="2064144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5986914" y="5688531"/>
            <a:ext cx="5392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Principle of the particle identification with aerogel RICH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780674" y="653547"/>
            <a:ext cx="7399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Aerogel RICH detector in the endcap region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244741" y="2300437"/>
            <a:ext cx="5069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updated detector scheme the space available</a:t>
            </a:r>
          </a:p>
          <a:p>
            <a:r>
              <a:rPr lang="en-US" dirty="0" smtClean="0"/>
              <a:t>for the aerogel detector is increased up to 300 mm.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1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20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914" y="329870"/>
            <a:ext cx="4681588" cy="52198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93305" y="2098307"/>
            <a:ext cx="2878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Optimum thickness ≈ 20 mm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93305" y="2467639"/>
            <a:ext cx="2705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T.Iijima</a:t>
            </a:r>
            <a:r>
              <a:rPr lang="en-US" sz="1400" dirty="0" smtClean="0"/>
              <a:t> et al. NIM A548 (2005) 383</a:t>
            </a:r>
            <a:endParaRPr lang="ru-RU" sz="1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484345" y="4774131"/>
            <a:ext cx="2098308" cy="96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42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21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25077" y="621379"/>
            <a:ext cx="98979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The Cherenkov angle is affected by the following </a:t>
            </a:r>
            <a:r>
              <a:rPr lang="en-US" dirty="0" smtClean="0">
                <a:latin typeface="Times New Roman" panose="02020603050405020304" pitchFamily="18" charset="0"/>
              </a:rPr>
              <a:t>errors </a:t>
            </a:r>
            <a:r>
              <a:rPr lang="en-US" sz="1400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(ALICE RICH TDR, 1998)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pPr marL="342900" indent="-342900">
              <a:buAutoNum type="arabicParenBoth"/>
            </a:pPr>
            <a:r>
              <a:rPr lang="en-US" dirty="0" smtClean="0">
                <a:latin typeface="Times New Roman" panose="02020603050405020304" pitchFamily="18" charset="0"/>
              </a:rPr>
              <a:t>The </a:t>
            </a:r>
            <a:r>
              <a:rPr lang="en-US" i="1" dirty="0">
                <a:latin typeface="Times New Roman" panose="02020603050405020304" pitchFamily="18" charset="0"/>
              </a:rPr>
              <a:t>chromatic error</a:t>
            </a:r>
            <a:r>
              <a:rPr lang="en-US" dirty="0">
                <a:latin typeface="Times New Roman" panose="02020603050405020304" pitchFamily="18" charset="0"/>
              </a:rPr>
              <a:t>, related to variation of the radiator refractive index </a:t>
            </a:r>
            <a:r>
              <a:rPr lang="en-US" i="1" dirty="0">
                <a:latin typeface="CMMI10"/>
              </a:rPr>
              <a:t>n </a:t>
            </a:r>
            <a:r>
              <a:rPr lang="en-US" dirty="0">
                <a:latin typeface="Times New Roman" panose="02020603050405020304" pitchFamily="18" charset="0"/>
              </a:rPr>
              <a:t>with the photon </a:t>
            </a:r>
            <a:r>
              <a:rPr lang="en-US" dirty="0" smtClean="0">
                <a:latin typeface="Times New Roman" panose="02020603050405020304" pitchFamily="18" charset="0"/>
              </a:rPr>
              <a:t>energy.</a:t>
            </a:r>
          </a:p>
          <a:p>
            <a:pPr marL="342900" indent="-342900">
              <a:buAutoNum type="arabicParenBoth"/>
            </a:pPr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(2) The </a:t>
            </a:r>
            <a:r>
              <a:rPr lang="en-US" i="1" dirty="0">
                <a:latin typeface="Times New Roman" panose="02020603050405020304" pitchFamily="18" charset="0"/>
              </a:rPr>
              <a:t>geometric error</a:t>
            </a:r>
            <a:r>
              <a:rPr lang="en-US" dirty="0">
                <a:latin typeface="Times New Roman" panose="02020603050405020304" pitchFamily="18" charset="0"/>
              </a:rPr>
              <a:t>, related to the spread of the emission point along the particle path in the</a:t>
            </a:r>
          </a:p>
          <a:p>
            <a:r>
              <a:rPr lang="en-US" dirty="0">
                <a:latin typeface="Times New Roman" panose="02020603050405020304" pitchFamily="18" charset="0"/>
              </a:rPr>
              <a:t>Cherenkov radiator. It depends on the ratio </a:t>
            </a:r>
            <a:r>
              <a:rPr lang="en-US" dirty="0" smtClean="0">
                <a:latin typeface="Times New Roman" panose="02020603050405020304" pitchFamily="18" charset="0"/>
              </a:rPr>
              <a:t>between </a:t>
            </a:r>
            <a:r>
              <a:rPr lang="en-US" dirty="0">
                <a:latin typeface="Times New Roman" panose="02020603050405020304" pitchFamily="18" charset="0"/>
              </a:rPr>
              <a:t>the radiator </a:t>
            </a:r>
            <a:r>
              <a:rPr lang="en-US" dirty="0" smtClean="0">
                <a:latin typeface="Times New Roman" panose="02020603050405020304" pitchFamily="18" charset="0"/>
              </a:rPr>
              <a:t>thickness and the </a:t>
            </a:r>
            <a:r>
              <a:rPr lang="en-US" dirty="0">
                <a:latin typeface="Times New Roman" panose="02020603050405020304" pitchFamily="18" charset="0"/>
              </a:rPr>
              <a:t>proximity gap </a:t>
            </a:r>
            <a:r>
              <a:rPr lang="en-US" dirty="0" smtClean="0">
                <a:latin typeface="Times New Roman" panose="02020603050405020304" pitchFamily="18" charset="0"/>
              </a:rPr>
              <a:t>width.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(3) The </a:t>
            </a:r>
            <a:r>
              <a:rPr lang="en-US" i="1" dirty="0">
                <a:latin typeface="Times New Roman" panose="02020603050405020304" pitchFamily="18" charset="0"/>
              </a:rPr>
              <a:t>localization error</a:t>
            </a:r>
            <a:r>
              <a:rPr lang="en-US" dirty="0">
                <a:latin typeface="Times New Roman" panose="02020603050405020304" pitchFamily="18" charset="0"/>
              </a:rPr>
              <a:t>, related to the precision with which the </a:t>
            </a:r>
            <a:r>
              <a:rPr lang="en-US" dirty="0" smtClean="0">
                <a:latin typeface="Times New Roman" panose="02020603050405020304" pitchFamily="18" charset="0"/>
              </a:rPr>
              <a:t>photon coordinates can </a:t>
            </a:r>
            <a:r>
              <a:rPr lang="en-US" dirty="0">
                <a:latin typeface="Times New Roman" panose="02020603050405020304" pitchFamily="18" charset="0"/>
              </a:rPr>
              <a:t>be measured. 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</a:rPr>
              <a:t>is determined by the </a:t>
            </a:r>
            <a:r>
              <a:rPr lang="en-US" dirty="0" smtClean="0">
                <a:latin typeface="Times New Roman" panose="02020603050405020304" pitchFamily="18" charset="0"/>
              </a:rPr>
              <a:t>photon detector </a:t>
            </a:r>
            <a:r>
              <a:rPr lang="en-US" dirty="0">
                <a:latin typeface="Times New Roman" panose="02020603050405020304" pitchFamily="18" charset="0"/>
              </a:rPr>
              <a:t>characteristics (</a:t>
            </a:r>
            <a:r>
              <a:rPr lang="en-US" dirty="0" smtClean="0">
                <a:latin typeface="Times New Roman" panose="02020603050405020304" pitchFamily="18" charset="0"/>
              </a:rPr>
              <a:t>pixel size).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(4) The track </a:t>
            </a:r>
            <a:r>
              <a:rPr lang="en-US" i="1" dirty="0">
                <a:latin typeface="Times New Roman" panose="02020603050405020304" pitchFamily="18" charset="0"/>
              </a:rPr>
              <a:t>incidence angle error</a:t>
            </a:r>
            <a:r>
              <a:rPr lang="en-US" dirty="0">
                <a:latin typeface="Times New Roman" panose="02020603050405020304" pitchFamily="18" charset="0"/>
              </a:rPr>
              <a:t>, related to the particle angle </a:t>
            </a:r>
            <a:r>
              <a:rPr lang="en-US" dirty="0" smtClean="0">
                <a:latin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</a:rPr>
              <a:t>to the precision of the tracking</a:t>
            </a:r>
          </a:p>
          <a:p>
            <a:r>
              <a:rPr lang="en-US" dirty="0">
                <a:latin typeface="Times New Roman" panose="02020603050405020304" pitchFamily="18" charset="0"/>
              </a:rPr>
              <a:t>devices. 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92943" y="4985886"/>
            <a:ext cx="2930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latin typeface="Symbol" panose="05050102010706020507" pitchFamily="18" charset="2"/>
              </a:rPr>
              <a:t>q</a:t>
            </a:r>
            <a:r>
              <a:rPr lang="en-US" sz="2400" baseline="30000" dirty="0" err="1" smtClean="0"/>
              <a:t>ring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latin typeface="Symbol" panose="05050102010706020507" pitchFamily="18" charset="2"/>
              </a:rPr>
              <a:t>q</a:t>
            </a:r>
            <a:r>
              <a:rPr lang="en-US" sz="2400" baseline="30000" dirty="0" err="1" smtClean="0"/>
              <a:t>single</a:t>
            </a:r>
            <a:r>
              <a:rPr lang="en-US" sz="2400" dirty="0" smtClean="0"/>
              <a:t> / </a:t>
            </a:r>
            <a:r>
              <a:rPr lang="en-US" sz="3200" dirty="0" smtClean="0"/>
              <a:t>√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p.e</a:t>
            </a:r>
            <a:r>
              <a:rPr lang="en-US" sz="2400" baseline="-25000" dirty="0" smtClean="0"/>
              <a:t>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1937" y="4851133"/>
            <a:ext cx="3657600" cy="7700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662000" y="5151600"/>
            <a:ext cx="614363" cy="95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5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1582" y="592100"/>
            <a:ext cx="7163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RICH detector</a:t>
            </a:r>
            <a:r>
              <a:rPr lang="en-US" sz="2400" dirty="0"/>
              <a:t> </a:t>
            </a:r>
            <a:r>
              <a:rPr lang="en-US" sz="2000" dirty="0"/>
              <a:t>extends the momentum range of identification</a:t>
            </a:r>
          </a:p>
          <a:p>
            <a:r>
              <a:rPr lang="en-US" sz="2000" dirty="0"/>
              <a:t>compared with the threshold counter suggested in </a:t>
            </a:r>
            <a:r>
              <a:rPr lang="en-US" sz="2000" dirty="0" smtClean="0"/>
              <a:t>TDR. </a:t>
            </a:r>
            <a:endParaRPr lang="ru-RU" b="1" dirty="0" smtClean="0">
              <a:solidFill>
                <a:srgbClr val="0000CC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7" y="1814182"/>
            <a:ext cx="2980410" cy="305047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892" y="1814182"/>
            <a:ext cx="2983374" cy="30504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17266" y="2339651"/>
            <a:ext cx="529362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Proximity focusing </a:t>
            </a:r>
            <a:r>
              <a:rPr lang="en-US" sz="2000" b="1" dirty="0">
                <a:solidFill>
                  <a:srgbClr val="0000CC"/>
                </a:solidFill>
              </a:rPr>
              <a:t>RICH </a:t>
            </a:r>
            <a:r>
              <a:rPr lang="en-US" dirty="0"/>
              <a:t>counter </a:t>
            </a:r>
            <a:r>
              <a:rPr lang="en-US" dirty="0" smtClean="0"/>
              <a:t>has </a:t>
            </a:r>
            <a:r>
              <a:rPr lang="en-US" dirty="0"/>
              <a:t>two (or more) 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aerogel </a:t>
            </a:r>
            <a:r>
              <a:rPr lang="en-US" dirty="0"/>
              <a:t>layers with different refraction indices n.</a:t>
            </a:r>
          </a:p>
          <a:p>
            <a:r>
              <a:rPr lang="en-US" dirty="0"/>
              <a:t>With optimal selection of the refractive indices, </a:t>
            </a:r>
            <a:endParaRPr lang="en-US" dirty="0" smtClean="0"/>
          </a:p>
          <a:p>
            <a:r>
              <a:rPr lang="en-US" dirty="0" smtClean="0"/>
              <a:t>such </a:t>
            </a:r>
            <a:r>
              <a:rPr lang="en-US" dirty="0"/>
              <a:t>structure allows to </a:t>
            </a:r>
            <a:r>
              <a:rPr lang="en-US" dirty="0" smtClean="0"/>
              <a:t>shrink </a:t>
            </a:r>
            <a:r>
              <a:rPr lang="en-US" dirty="0"/>
              <a:t>the </a:t>
            </a:r>
            <a:r>
              <a:rPr lang="en-US" dirty="0" smtClean="0"/>
              <a:t>width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R </a:t>
            </a:r>
            <a:endParaRPr lang="en-US" dirty="0"/>
          </a:p>
          <a:p>
            <a:r>
              <a:rPr lang="en-US" dirty="0"/>
              <a:t>of the Cherenkov ring and hence to decrease </a:t>
            </a:r>
            <a:endParaRPr lang="en-US" dirty="0" smtClean="0"/>
          </a:p>
          <a:p>
            <a:r>
              <a:rPr lang="en-US" dirty="0" smtClean="0"/>
              <a:t>dependence </a:t>
            </a:r>
            <a:r>
              <a:rPr lang="en-US" dirty="0"/>
              <a:t>of the Cherenkov angle resolution </a:t>
            </a:r>
          </a:p>
          <a:p>
            <a:r>
              <a:rPr lang="en-US" dirty="0"/>
              <a:t>on the aerogel thickness.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34467" y="5477487"/>
            <a:ext cx="866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SPD the distance L ≈ 200 mm between the aerogel and the detector plane is affordable.</a:t>
            </a:r>
            <a:endParaRPr lang="ru-RU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3</a:t>
            </a:fld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H="1" flipV="1">
            <a:off x="1404000" y="4551777"/>
            <a:ext cx="1387327" cy="3865"/>
          </a:xfrm>
          <a:prstGeom prst="straightConnector1">
            <a:avLst/>
          </a:prstGeom>
          <a:ln w="31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885524" y="4551777"/>
            <a:ext cx="518476" cy="3865"/>
          </a:xfrm>
          <a:prstGeom prst="straightConnector1">
            <a:avLst/>
          </a:prstGeom>
          <a:ln w="31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85524" y="4004109"/>
            <a:ext cx="0" cy="584735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04000" y="4000244"/>
            <a:ext cx="0" cy="5886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11582" y="425029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804513" y="4258030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011582" y="485046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R = d· </a:t>
            </a:r>
            <a:r>
              <a:rPr lang="en-US" dirty="0" err="1" smtClean="0"/>
              <a:t>tg</a:t>
            </a:r>
            <a:r>
              <a:rPr lang="en-US" dirty="0" err="1" smtClean="0">
                <a:latin typeface="Symbol" panose="05050102010706020507" pitchFamily="18" charset="2"/>
              </a:rPr>
              <a:t>q</a:t>
            </a:r>
            <a:endParaRPr lang="ru-RU" dirty="0"/>
          </a:p>
        </p:txBody>
      </p:sp>
      <p:sp>
        <p:nvSpPr>
          <p:cNvPr id="23" name="Дуга 22"/>
          <p:cNvSpPr/>
          <p:nvPr/>
        </p:nvSpPr>
        <p:spPr>
          <a:xfrm>
            <a:off x="1548000" y="3222000"/>
            <a:ext cx="244677" cy="28575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885524" y="4215865"/>
            <a:ext cx="0" cy="551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04103" y="308096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ymbol" panose="05050102010706020507" pitchFamily="18" charset="2"/>
              </a:rPr>
              <a:t>q</a:t>
            </a:r>
            <a:endParaRPr lang="ru-RU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991992" y="4831899"/>
            <a:ext cx="14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R = d/2 · </a:t>
            </a:r>
            <a:r>
              <a:rPr lang="en-US" dirty="0" err="1" smtClean="0"/>
              <a:t>tg</a:t>
            </a:r>
            <a:r>
              <a:rPr lang="en-US" dirty="0" err="1" smtClean="0">
                <a:latin typeface="Symbol" panose="05050102010706020507" pitchFamily="18" charset="2"/>
              </a:rPr>
              <a:t>q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37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5232" y="736525"/>
            <a:ext cx="49939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exists an optimum value of n</a:t>
            </a:r>
            <a:r>
              <a:rPr lang="en-US" baseline="-25000" dirty="0" smtClean="0"/>
              <a:t>2</a:t>
            </a:r>
            <a:r>
              <a:rPr lang="en-US" dirty="0" smtClean="0"/>
              <a:t> for a given n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:</a:t>
            </a:r>
            <a:endParaRPr lang="en-US" dirty="0" smtClean="0"/>
          </a:p>
          <a:p>
            <a:endParaRPr lang="en-US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n</a:t>
            </a:r>
            <a:r>
              <a:rPr lang="en-US" sz="2400" baseline="-25000" dirty="0" smtClean="0">
                <a:solidFill>
                  <a:srgbClr val="002060"/>
                </a:solidFill>
              </a:rPr>
              <a:t>2 </a:t>
            </a:r>
            <a:r>
              <a:rPr lang="en-US" sz="2400" dirty="0" smtClean="0">
                <a:solidFill>
                  <a:srgbClr val="002060"/>
                </a:solidFill>
              </a:rPr>
              <a:t>– n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 = d/(n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·L) · [n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baseline="30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 – 1 – (mc)</a:t>
            </a:r>
            <a:r>
              <a:rPr lang="en-US" sz="2400" baseline="30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/p</a:t>
            </a:r>
            <a:r>
              <a:rPr lang="en-US" sz="2400" baseline="30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]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3729" y="1889464"/>
            <a:ext cx="6413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– thickness of each of the two aerogel layers</a:t>
            </a:r>
          </a:p>
          <a:p>
            <a:r>
              <a:rPr lang="en-US" dirty="0" smtClean="0"/>
              <a:t>L – length from the center of the 2</a:t>
            </a:r>
            <a:r>
              <a:rPr lang="en-US" baseline="30000" dirty="0" smtClean="0"/>
              <a:t>nd</a:t>
            </a:r>
            <a:r>
              <a:rPr lang="en-US" dirty="0" smtClean="0"/>
              <a:t> radiator to the detector plane</a:t>
            </a:r>
          </a:p>
          <a:p>
            <a:r>
              <a:rPr lang="en-US" dirty="0" smtClean="0"/>
              <a:t>m, p – mass and momentum of a particle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7180" y="3011626"/>
            <a:ext cx="8097922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For different particles (</a:t>
            </a:r>
            <a:r>
              <a:rPr lang="en-US" dirty="0" err="1" smtClean="0">
                <a:latin typeface="Symbol" panose="05050102010706020507" pitchFamily="18" charset="2"/>
              </a:rPr>
              <a:t>p</a:t>
            </a:r>
            <a:r>
              <a:rPr lang="en-US" dirty="0" err="1" smtClean="0"/>
              <a:t>,K,p</a:t>
            </a:r>
            <a:r>
              <a:rPr lang="en-US" dirty="0" smtClean="0"/>
              <a:t>) and momenta the optimum is slightly different.</a:t>
            </a:r>
          </a:p>
          <a:p>
            <a:r>
              <a:rPr lang="en-US" dirty="0" smtClean="0"/>
              <a:t>Example: </a:t>
            </a:r>
          </a:p>
          <a:p>
            <a:r>
              <a:rPr lang="en-US" dirty="0" smtClean="0"/>
              <a:t>at </a:t>
            </a:r>
            <a:r>
              <a:rPr lang="en-US" b="1" dirty="0" smtClean="0"/>
              <a:t>n</a:t>
            </a:r>
            <a:r>
              <a:rPr lang="en-US" b="1" baseline="-25000" dirty="0" smtClean="0"/>
              <a:t>1</a:t>
            </a:r>
            <a:r>
              <a:rPr lang="en-US" b="1" dirty="0" smtClean="0"/>
              <a:t>=1.045</a:t>
            </a:r>
            <a:r>
              <a:rPr lang="en-US" dirty="0" smtClean="0"/>
              <a:t>, d=20mm and L=200mm the optimum n</a:t>
            </a:r>
            <a:r>
              <a:rPr lang="en-US" baseline="-25000" dirty="0" smtClean="0"/>
              <a:t>2</a:t>
            </a:r>
            <a:r>
              <a:rPr lang="en-US" dirty="0" smtClean="0"/>
              <a:t> values for </a:t>
            </a:r>
            <a:r>
              <a:rPr lang="en-US" dirty="0" err="1" smtClean="0"/>
              <a:t>pions</a:t>
            </a:r>
            <a:r>
              <a:rPr lang="en-US" dirty="0" smtClean="0"/>
              <a:t> and kaons are: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059852"/>
              </p:ext>
            </p:extLst>
          </p:nvPr>
        </p:nvGraphicFramePr>
        <p:xfrm>
          <a:off x="1175101" y="4328545"/>
          <a:ext cx="597312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242">
                  <a:extLst>
                    <a:ext uri="{9D8B030D-6E8A-4147-A177-3AD203B41FA5}">
                      <a16:colId xmlns:a16="http://schemas.microsoft.com/office/drawing/2014/main" val="1580994019"/>
                    </a:ext>
                  </a:extLst>
                </a:gridCol>
                <a:gridCol w="780920">
                  <a:extLst>
                    <a:ext uri="{9D8B030D-6E8A-4147-A177-3AD203B41FA5}">
                      <a16:colId xmlns:a16="http://schemas.microsoft.com/office/drawing/2014/main" val="2140382185"/>
                    </a:ext>
                  </a:extLst>
                </a:gridCol>
                <a:gridCol w="747423">
                  <a:extLst>
                    <a:ext uri="{9D8B030D-6E8A-4147-A177-3AD203B41FA5}">
                      <a16:colId xmlns:a16="http://schemas.microsoft.com/office/drawing/2014/main" val="3444560082"/>
                    </a:ext>
                  </a:extLst>
                </a:gridCol>
                <a:gridCol w="779228">
                  <a:extLst>
                    <a:ext uri="{9D8B030D-6E8A-4147-A177-3AD203B41FA5}">
                      <a16:colId xmlns:a16="http://schemas.microsoft.com/office/drawing/2014/main" val="1389408382"/>
                    </a:ext>
                  </a:extLst>
                </a:gridCol>
                <a:gridCol w="771276">
                  <a:extLst>
                    <a:ext uri="{9D8B030D-6E8A-4147-A177-3AD203B41FA5}">
                      <a16:colId xmlns:a16="http://schemas.microsoft.com/office/drawing/2014/main" val="2479791874"/>
                    </a:ext>
                  </a:extLst>
                </a:gridCol>
                <a:gridCol w="811033">
                  <a:extLst>
                    <a:ext uri="{9D8B030D-6E8A-4147-A177-3AD203B41FA5}">
                      <a16:colId xmlns:a16="http://schemas.microsoft.com/office/drawing/2014/main" val="4293481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Momentum, GeV/c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582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</a:t>
                      </a:r>
                      <a:r>
                        <a:rPr lang="en-US" sz="2400" b="1" baseline="-25000" dirty="0" smtClean="0"/>
                        <a:t>2</a:t>
                      </a:r>
                      <a:r>
                        <a:rPr lang="en-US" sz="2400" b="1" baseline="300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ru-RU" sz="24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869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</a:t>
                      </a:r>
                      <a:r>
                        <a:rPr lang="en-US" sz="2400" b="1" baseline="-25000" dirty="0" smtClean="0"/>
                        <a:t>2</a:t>
                      </a:r>
                      <a:r>
                        <a:rPr lang="en-US" sz="2400" b="1" baseline="30000" dirty="0" smtClean="0"/>
                        <a:t>K</a:t>
                      </a:r>
                      <a:endParaRPr lang="ru-RU" sz="24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3796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01027" y="1260909"/>
            <a:ext cx="4870383" cy="4912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4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531687" y="4661370"/>
            <a:ext cx="39982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The width of the ring </a:t>
            </a:r>
            <a:r>
              <a:rPr lang="en-US" sz="2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>
                <a:solidFill>
                  <a:srgbClr val="0000CC"/>
                </a:solidFill>
              </a:rPr>
              <a:t> is 3.5-6 mm</a:t>
            </a:r>
          </a:p>
          <a:p>
            <a:r>
              <a:rPr lang="en-US" sz="2000" dirty="0" smtClean="0">
                <a:solidFill>
                  <a:srgbClr val="0000CC"/>
                </a:solidFill>
              </a:rPr>
              <a:t>at n</a:t>
            </a:r>
            <a:r>
              <a:rPr lang="en-US" sz="2000" baseline="-25000" dirty="0" smtClean="0">
                <a:solidFill>
                  <a:srgbClr val="0000CC"/>
                </a:solidFill>
              </a:rPr>
              <a:t>1</a:t>
            </a:r>
            <a:r>
              <a:rPr lang="en-US" sz="2000" dirty="0" smtClean="0">
                <a:solidFill>
                  <a:srgbClr val="0000CC"/>
                </a:solidFill>
              </a:rPr>
              <a:t>=1.045, in the momentum</a:t>
            </a:r>
          </a:p>
          <a:p>
            <a:r>
              <a:rPr lang="en-US" sz="2000" dirty="0" smtClean="0">
                <a:solidFill>
                  <a:srgbClr val="0000CC"/>
                </a:solidFill>
              </a:rPr>
              <a:t>range of 1 to 5 GeV/c.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5615" y="1401215"/>
            <a:ext cx="2705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T.Iijima</a:t>
            </a:r>
            <a:r>
              <a:rPr lang="en-US" sz="1400" dirty="0" smtClean="0"/>
              <a:t> et al. NIM A548 (2005) 383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364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0098" y="1516678"/>
            <a:ext cx="8611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n=1.05 and L=200 mm the radius R of the Cherenkov ring on the photon detector plane</a:t>
            </a:r>
          </a:p>
          <a:p>
            <a:r>
              <a:rPr lang="en-US" dirty="0" smtClean="0"/>
              <a:t>and the difference of radi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R for different particles (in mm) are: 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130749"/>
              </p:ext>
            </p:extLst>
          </p:nvPr>
        </p:nvGraphicFramePr>
        <p:xfrm>
          <a:off x="1521861" y="2346335"/>
          <a:ext cx="812800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470">
                  <a:extLst>
                    <a:ext uri="{9D8B030D-6E8A-4147-A177-3AD203B41FA5}">
                      <a16:colId xmlns:a16="http://schemas.microsoft.com/office/drawing/2014/main" val="3381124324"/>
                    </a:ext>
                  </a:extLst>
                </a:gridCol>
                <a:gridCol w="898816">
                  <a:extLst>
                    <a:ext uri="{9D8B030D-6E8A-4147-A177-3AD203B41FA5}">
                      <a16:colId xmlns:a16="http://schemas.microsoft.com/office/drawing/2014/main" val="355709276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03148872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17624645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5028849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69864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177962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Momentum</a:t>
                      </a:r>
                    </a:p>
                    <a:p>
                      <a:r>
                        <a:rPr lang="en-US" dirty="0" smtClean="0"/>
                        <a:t>GeV/c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</a:t>
                      </a:r>
                      <a:r>
                        <a:rPr lang="en-US" sz="2400" baseline="-25000" dirty="0" err="1" smtClean="0">
                          <a:latin typeface="Symbol" panose="05050102010706020507" pitchFamily="18" charset="2"/>
                        </a:rPr>
                        <a:t>p</a:t>
                      </a:r>
                      <a:endParaRPr lang="ru-RU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r>
                        <a:rPr lang="en-US" sz="2400" baseline="-25000" dirty="0" smtClean="0"/>
                        <a:t>K</a:t>
                      </a:r>
                      <a:endParaRPr lang="ru-RU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</a:t>
                      </a:r>
                      <a:r>
                        <a:rPr lang="en-US" sz="2400" baseline="-25000" dirty="0" err="1" smtClean="0"/>
                        <a:t>p</a:t>
                      </a:r>
                      <a:endParaRPr lang="ru-RU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2400" dirty="0" err="1" smtClean="0">
                          <a:latin typeface="+mn-lt"/>
                        </a:rPr>
                        <a:t>R</a:t>
                      </a:r>
                      <a:r>
                        <a:rPr lang="en-US" sz="2400" baseline="-25000" dirty="0" err="1" smtClean="0">
                          <a:latin typeface="Symbol" panose="05050102010706020507" pitchFamily="18" charset="2"/>
                        </a:rPr>
                        <a:t>p</a:t>
                      </a:r>
                      <a:r>
                        <a:rPr lang="en-US" sz="2400" baseline="-25000" dirty="0" smtClean="0">
                          <a:latin typeface="+mn-lt"/>
                        </a:rPr>
                        <a:t>-K</a:t>
                      </a:r>
                      <a:endParaRPr lang="ru-RU" sz="2400" baseline="-25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2400" dirty="0" smtClean="0"/>
                        <a:t>R</a:t>
                      </a:r>
                      <a:r>
                        <a:rPr lang="en-US" sz="2400" baseline="-25000" dirty="0" smtClean="0"/>
                        <a:t>K-p</a:t>
                      </a:r>
                      <a:endParaRPr lang="ru-RU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2400" dirty="0" err="1" smtClean="0"/>
                        <a:t>R</a:t>
                      </a:r>
                      <a:r>
                        <a:rPr lang="en-US" sz="2400" baseline="-25000" dirty="0" err="1" smtClean="0">
                          <a:latin typeface="Symbol" panose="05050102010706020507" pitchFamily="18" charset="2"/>
                        </a:rPr>
                        <a:t>p</a:t>
                      </a:r>
                      <a:r>
                        <a:rPr lang="en-US" sz="2400" baseline="-25000" dirty="0" smtClean="0">
                          <a:latin typeface="+mn-lt"/>
                        </a:rPr>
                        <a:t>-</a:t>
                      </a:r>
                      <a:r>
                        <a:rPr lang="en-US" sz="2400" baseline="-25000" dirty="0" smtClean="0"/>
                        <a:t>p</a:t>
                      </a:r>
                      <a:endParaRPr lang="ru-RU" sz="2400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367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467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617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65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6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51398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4539" y="5207267"/>
            <a:ext cx="8981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Hence for particle identification up to 4 GeV/c, coordinate resolution of the photon detector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is required not worse than 5 mm.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0098" y="454874"/>
            <a:ext cx="7900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Cherenkov ring radius is different for different momenta and the particle type,</a:t>
            </a:r>
          </a:p>
          <a:p>
            <a:r>
              <a:rPr lang="en-US" dirty="0" smtClean="0"/>
              <a:t>and this is used for identification.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5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08882" y="837049"/>
            <a:ext cx="5188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Photon detector in each of the endcaps should cover </a:t>
            </a:r>
            <a:endParaRPr lang="ru-RU" dirty="0" smtClean="0"/>
          </a:p>
          <a:p>
            <a:r>
              <a:rPr lang="en-US" dirty="0" smtClean="0"/>
              <a:t>the surface about 2 m</a:t>
            </a:r>
            <a:r>
              <a:rPr lang="en-US" baseline="30000" dirty="0" smtClean="0"/>
              <a:t>2</a:t>
            </a:r>
            <a:r>
              <a:rPr lang="en-US" dirty="0" smtClean="0"/>
              <a:t>.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06905" y="510139"/>
            <a:ext cx="3765390" cy="21390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Requirements to the photon detector: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ability to detect single photons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high photon conversion efficiency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coordinate resolution ≤ 5 mm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operation in the magnetic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efficiency in the ultraviolet region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-2" r="44255"/>
          <a:stretch/>
        </p:blipFill>
        <p:spPr>
          <a:xfrm flipV="1">
            <a:off x="937125" y="3489093"/>
            <a:ext cx="699170" cy="5487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219" y="4077149"/>
            <a:ext cx="716411" cy="60751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3222" y="5535341"/>
            <a:ext cx="886122" cy="7384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36295" y="3597676"/>
            <a:ext cx="1229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MPPC arrays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675630" y="4088187"/>
            <a:ext cx="1112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hybrid APD</a:t>
            </a:r>
            <a:endParaRPr lang="ru-RU" sz="16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/>
          <a:srcRect l="55921" r="-4608"/>
          <a:stretch/>
        </p:blipFill>
        <p:spPr>
          <a:xfrm>
            <a:off x="2427113" y="4765123"/>
            <a:ext cx="877372" cy="88572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23220" y="5038706"/>
            <a:ext cx="1557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CsI+gas</a:t>
            </a:r>
            <a:r>
              <a:rPr lang="en-US" sz="1600" dirty="0" smtClean="0"/>
              <a:t> detector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33501" y="5819948"/>
            <a:ext cx="1630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multi-anode PMT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317424" y="3119761"/>
            <a:ext cx="3198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Options for the photon detector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1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08882" y="837049"/>
            <a:ext cx="5188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Photon detector in each of the endcaps should cover </a:t>
            </a:r>
            <a:endParaRPr lang="ru-RU" dirty="0" smtClean="0"/>
          </a:p>
          <a:p>
            <a:r>
              <a:rPr lang="en-US" dirty="0" smtClean="0"/>
              <a:t>the surface about 2 m</a:t>
            </a:r>
            <a:r>
              <a:rPr lang="en-US" baseline="30000" dirty="0" smtClean="0"/>
              <a:t>2</a:t>
            </a:r>
            <a:r>
              <a:rPr lang="en-US" dirty="0" smtClean="0"/>
              <a:t>.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06905" y="510139"/>
            <a:ext cx="3765390" cy="21390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Requirements to the photon detector: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ability to detect single photons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high photon conversion efficiency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coordinate resolution ≤ 5 mm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operation in the magnetic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efficiency in the ultraviolet region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-2" r="44255"/>
          <a:stretch/>
        </p:blipFill>
        <p:spPr>
          <a:xfrm flipV="1">
            <a:off x="937125" y="3489093"/>
            <a:ext cx="699170" cy="5487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219" y="4077149"/>
            <a:ext cx="716411" cy="60751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3222" y="5535341"/>
            <a:ext cx="886122" cy="7384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36295" y="3597676"/>
            <a:ext cx="1229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MPPC arrays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675630" y="4088187"/>
            <a:ext cx="1112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hybrid APD</a:t>
            </a:r>
            <a:endParaRPr lang="ru-RU" sz="16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/>
          <a:srcRect l="55921" r="-4608"/>
          <a:stretch/>
        </p:blipFill>
        <p:spPr>
          <a:xfrm>
            <a:off x="2427113" y="4765123"/>
            <a:ext cx="877372" cy="88572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23220" y="5038706"/>
            <a:ext cx="1557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CsI+gas</a:t>
            </a:r>
            <a:r>
              <a:rPr lang="en-US" sz="1600" dirty="0" smtClean="0"/>
              <a:t> detector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33501" y="5819948"/>
            <a:ext cx="1630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multi-anode PMT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317424" y="3119761"/>
            <a:ext cx="3198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Options for the photon detector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043451" y="3801979"/>
            <a:ext cx="1737183" cy="57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664909" y="4367041"/>
            <a:ext cx="1301727" cy="57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84542" y="3597676"/>
            <a:ext cx="2353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too noisy at low threshold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009100" y="4197764"/>
            <a:ext cx="1612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 chance to buy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9658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55032" y="7026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738788"/>
            <a:ext cx="8231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previous talk on Cherenkov detectors (16.02.2023) a proximity focusing counter</a:t>
            </a:r>
          </a:p>
          <a:p>
            <a:r>
              <a:rPr lang="en-US" dirty="0" smtClean="0"/>
              <a:t>with a solid state </a:t>
            </a:r>
            <a:r>
              <a:rPr lang="en-US" dirty="0" err="1" smtClean="0"/>
              <a:t>CsI</a:t>
            </a:r>
            <a:r>
              <a:rPr lang="en-US" dirty="0" smtClean="0"/>
              <a:t> photocathode and a gas coordinate detector was considered.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36884" y="1998135"/>
            <a:ext cx="85792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reasonably high number of photoelectrons (30 – 80) was estimated</a:t>
            </a:r>
            <a:r>
              <a:rPr lang="en-US" sz="2000" b="1" i="1" dirty="0" smtClean="0"/>
              <a:t> assuming </a:t>
            </a:r>
          </a:p>
          <a:p>
            <a:r>
              <a:rPr lang="en-US" sz="2000" b="1" i="1" dirty="0" smtClean="0"/>
              <a:t>no absorption/scattering of photons in aerogel and gas </a:t>
            </a:r>
            <a:r>
              <a:rPr lang="en-US" sz="2000" dirty="0" smtClean="0"/>
              <a:t>in the expansion region.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33137" y="2941411"/>
            <a:ext cx="70643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This assumption is not valid: </a:t>
            </a:r>
          </a:p>
          <a:p>
            <a:r>
              <a:rPr lang="en-US" dirty="0"/>
              <a:t>s</a:t>
            </a:r>
            <a:r>
              <a:rPr lang="en-US" dirty="0" smtClean="0"/>
              <a:t>pectral </a:t>
            </a:r>
            <a:r>
              <a:rPr lang="en-US" dirty="0"/>
              <a:t>sensitivity region of </a:t>
            </a:r>
            <a:r>
              <a:rPr lang="en-US" dirty="0" err="1"/>
              <a:t>CsI</a:t>
            </a:r>
            <a:r>
              <a:rPr lang="en-US" dirty="0"/>
              <a:t> </a:t>
            </a:r>
            <a:r>
              <a:rPr lang="en-US" dirty="0" smtClean="0"/>
              <a:t>lies in the 140-200 nm wavelength region</a:t>
            </a:r>
          </a:p>
          <a:p>
            <a:r>
              <a:rPr lang="en-US" dirty="0" smtClean="0"/>
              <a:t>but light </a:t>
            </a:r>
            <a:r>
              <a:rPr lang="en-US" dirty="0"/>
              <a:t>scattering </a:t>
            </a:r>
            <a:r>
              <a:rPr lang="en-US" dirty="0" smtClean="0"/>
              <a:t>strongly increases </a:t>
            </a:r>
            <a:r>
              <a:rPr lang="en-US" dirty="0"/>
              <a:t>with decrease of the </a:t>
            </a:r>
            <a:r>
              <a:rPr lang="en-US" dirty="0" smtClean="0"/>
              <a:t>wavelength,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173680" y="3428431"/>
            <a:ext cx="1538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CC"/>
                </a:solidFill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scat</a:t>
            </a:r>
            <a:r>
              <a:rPr lang="en-US" sz="2400" dirty="0" smtClean="0">
                <a:solidFill>
                  <a:srgbClr val="0000CC"/>
                </a:solidFill>
              </a:rPr>
              <a:t> ~ 1/</a:t>
            </a:r>
            <a:r>
              <a:rPr lang="en-US" sz="2400" dirty="0" smtClean="0">
                <a:solidFill>
                  <a:srgbClr val="0000CC"/>
                </a:solidFill>
                <a:latin typeface="Symbol" panose="05050102010706020507" pitchFamily="18" charset="2"/>
              </a:rPr>
              <a:t>l</a:t>
            </a:r>
            <a:r>
              <a:rPr lang="en-US" sz="2400" baseline="30000" dirty="0" smtClean="0">
                <a:solidFill>
                  <a:srgbClr val="0000CC"/>
                </a:solidFill>
              </a:rPr>
              <a:t>4</a:t>
            </a:r>
            <a:endParaRPr lang="ru-RU" sz="2400" baseline="30000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3137" y="4263985"/>
            <a:ext cx="7778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While at </a:t>
            </a:r>
            <a:r>
              <a:rPr lang="en-US" dirty="0" smtClean="0">
                <a:latin typeface="Symbol" panose="05050102010706020507" pitchFamily="18" charset="2"/>
              </a:rPr>
              <a:t>l</a:t>
            </a:r>
            <a:r>
              <a:rPr lang="en-US" dirty="0" smtClean="0"/>
              <a:t>=400 nm transmittance length in aerogel (n=1.05) is about 40 mm,</a:t>
            </a:r>
          </a:p>
          <a:p>
            <a:r>
              <a:rPr lang="en-US" dirty="0" smtClean="0"/>
              <a:t>at 140-200 nm it becomes very </a:t>
            </a:r>
            <a:r>
              <a:rPr lang="en-US" dirty="0" smtClean="0"/>
              <a:t>short,</a:t>
            </a:r>
            <a:r>
              <a:rPr lang="ru-RU" dirty="0" smtClean="0"/>
              <a:t> </a:t>
            </a:r>
            <a:r>
              <a:rPr lang="en-US" dirty="0" smtClean="0"/>
              <a:t>and most of photons cannot </a:t>
            </a:r>
            <a:r>
              <a:rPr lang="en-US" smtClean="0"/>
              <a:t>leave aerogel.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876307" y="5109505"/>
            <a:ext cx="582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000CC"/>
                </a:solidFill>
              </a:rPr>
              <a:t>No </a:t>
            </a:r>
            <a:r>
              <a:rPr lang="en-US" sz="2000" i="1" dirty="0" err="1" smtClean="0">
                <a:solidFill>
                  <a:srgbClr val="0000CC"/>
                </a:solidFill>
              </a:rPr>
              <a:t>CsI</a:t>
            </a:r>
            <a:r>
              <a:rPr lang="en-US" sz="2000" i="1" dirty="0" smtClean="0">
                <a:solidFill>
                  <a:srgbClr val="0000CC"/>
                </a:solidFill>
              </a:rPr>
              <a:t> detectors with aerogel radiators </a:t>
            </a:r>
            <a:r>
              <a:rPr lang="en-US" sz="2000" i="1" dirty="0">
                <a:solidFill>
                  <a:srgbClr val="0000CC"/>
                </a:solidFill>
              </a:rPr>
              <a:t>h</a:t>
            </a:r>
            <a:r>
              <a:rPr lang="en-US" sz="2000" i="1" dirty="0" smtClean="0">
                <a:solidFill>
                  <a:srgbClr val="0000CC"/>
                </a:solidFill>
              </a:rPr>
              <a:t>as been built.</a:t>
            </a:r>
            <a:endParaRPr lang="ru-RU" sz="2000" i="1" dirty="0">
              <a:solidFill>
                <a:srgbClr val="0000CC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/>
          <a:srcRect l="55921" r="-4608"/>
          <a:stretch/>
        </p:blipFill>
        <p:spPr>
          <a:xfrm>
            <a:off x="9145884" y="526837"/>
            <a:ext cx="2056350" cy="207591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729148" y="561600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CsI</a:t>
            </a:r>
            <a:endParaRPr lang="ru-RU" sz="14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/>
          <a:srcRect l="55921" r="-4608"/>
          <a:stretch/>
        </p:blipFill>
        <p:spPr>
          <a:xfrm>
            <a:off x="9174760" y="561600"/>
            <a:ext cx="2056350" cy="207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D4C-92B8-4987-BC79-00BC4A9CFD58}" type="slidenum">
              <a:rPr lang="ru-RU" smtClean="0"/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55032" y="394636"/>
            <a:ext cx="7570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</a:rPr>
              <a:t>Multi-anode photomultipliers </a:t>
            </a:r>
            <a:r>
              <a:rPr lang="en-US" sz="2000" dirty="0" smtClean="0"/>
              <a:t>as detectors of Cherenkov photons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215" y="1261962"/>
            <a:ext cx="43489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Microchannel plate based multi-anode PMT </a:t>
            </a:r>
          </a:p>
          <a:p>
            <a:r>
              <a:rPr lang="en-US" dirty="0" smtClean="0"/>
              <a:t>is a good candidate: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work in the magnetic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good spectral response 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photon conversion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gain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59626" y="1604529"/>
            <a:ext cx="2688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Hamamatsu MCP PMT </a:t>
            </a:r>
          </a:p>
          <a:p>
            <a:r>
              <a:rPr lang="en-US" dirty="0"/>
              <a:t>R10754-07-M16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833" y="2250860"/>
            <a:ext cx="1524826" cy="12706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98866" y="2091147"/>
            <a:ext cx="22976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</a:t>
            </a:r>
            <a:r>
              <a:rPr lang="en-US" sz="1600" dirty="0" smtClean="0"/>
              <a:t>atrix 4x4 anodes</a:t>
            </a:r>
          </a:p>
          <a:p>
            <a:r>
              <a:rPr lang="en-US" sz="1600" dirty="0"/>
              <a:t>a</a:t>
            </a:r>
            <a:r>
              <a:rPr lang="en-US" sz="1600" dirty="0" smtClean="0"/>
              <a:t>node size 5.28x5.28 mm</a:t>
            </a:r>
          </a:p>
          <a:p>
            <a:r>
              <a:rPr lang="en-US" sz="1600" dirty="0" smtClean="0"/>
              <a:t>PMT size 27.6x27.6 mm</a:t>
            </a:r>
          </a:p>
          <a:p>
            <a:r>
              <a:rPr lang="en-US" sz="1600" dirty="0" smtClean="0"/>
              <a:t>QE = 23% at </a:t>
            </a:r>
            <a:r>
              <a:rPr lang="en-US" sz="1600" dirty="0" smtClean="0">
                <a:latin typeface="Symbol" panose="05050102010706020507" pitchFamily="18" charset="2"/>
              </a:rPr>
              <a:t>l</a:t>
            </a:r>
            <a:r>
              <a:rPr lang="en-US" sz="1600" dirty="0" smtClean="0"/>
              <a:t>=380 nm</a:t>
            </a:r>
          </a:p>
          <a:p>
            <a:r>
              <a:rPr lang="en-US" sz="1600" dirty="0"/>
              <a:t>g</a:t>
            </a:r>
            <a:r>
              <a:rPr lang="en-US" sz="1600" dirty="0" smtClean="0"/>
              <a:t>ain 10</a:t>
            </a:r>
            <a:r>
              <a:rPr lang="en-US" sz="1600" baseline="30000" dirty="0" smtClean="0"/>
              <a:t>6</a:t>
            </a:r>
          </a:p>
          <a:p>
            <a:r>
              <a:rPr lang="en-US" sz="1600" dirty="0" smtClean="0"/>
              <a:t>~60% active area</a:t>
            </a:r>
          </a:p>
          <a:p>
            <a:r>
              <a:rPr lang="en-US" sz="1600" dirty="0" smtClean="0"/>
              <a:t>thickness 17 mm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221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3277</TotalTime>
  <Words>1644</Words>
  <Application>Microsoft Office PowerPoint</Application>
  <PresentationFormat>Широкоэкранный</PresentationFormat>
  <Paragraphs>347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CMMI10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148</cp:revision>
  <dcterms:created xsi:type="dcterms:W3CDTF">2023-03-02T07:41:55Z</dcterms:created>
  <dcterms:modified xsi:type="dcterms:W3CDTF">2023-03-22T07:21:36Z</dcterms:modified>
</cp:coreProperties>
</file>