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50" r:id="rId2"/>
  </p:sldMasterIdLst>
  <p:notesMasterIdLst>
    <p:notesMasterId r:id="rId52"/>
  </p:notesMasterIdLst>
  <p:sldIdLst>
    <p:sldId id="310" r:id="rId3"/>
    <p:sldId id="324" r:id="rId4"/>
    <p:sldId id="325" r:id="rId5"/>
    <p:sldId id="319" r:id="rId6"/>
    <p:sldId id="267" r:id="rId7"/>
    <p:sldId id="263" r:id="rId8"/>
    <p:sldId id="269" r:id="rId9"/>
    <p:sldId id="270" r:id="rId10"/>
    <p:sldId id="271" r:id="rId11"/>
    <p:sldId id="272" r:id="rId12"/>
    <p:sldId id="273" r:id="rId13"/>
    <p:sldId id="274" r:id="rId14"/>
    <p:sldId id="275" r:id="rId15"/>
    <p:sldId id="276" r:id="rId16"/>
    <p:sldId id="287" r:id="rId17"/>
    <p:sldId id="277" r:id="rId18"/>
    <p:sldId id="329" r:id="rId19"/>
    <p:sldId id="278" r:id="rId20"/>
    <p:sldId id="327" r:id="rId21"/>
    <p:sldId id="315" r:id="rId22"/>
    <p:sldId id="314" r:id="rId23"/>
    <p:sldId id="279" r:id="rId24"/>
    <p:sldId id="281" r:id="rId25"/>
    <p:sldId id="282" r:id="rId26"/>
    <p:sldId id="283" r:id="rId27"/>
    <p:sldId id="307" r:id="rId28"/>
    <p:sldId id="284" r:id="rId29"/>
    <p:sldId id="285" r:id="rId30"/>
    <p:sldId id="299" r:id="rId31"/>
    <p:sldId id="330" r:id="rId32"/>
    <p:sldId id="290" r:id="rId33"/>
    <p:sldId id="288" r:id="rId34"/>
    <p:sldId id="316" r:id="rId35"/>
    <p:sldId id="302" r:id="rId36"/>
    <p:sldId id="309" r:id="rId37"/>
    <p:sldId id="289" r:id="rId38"/>
    <p:sldId id="291" r:id="rId39"/>
    <p:sldId id="292" r:id="rId40"/>
    <p:sldId id="293" r:id="rId41"/>
    <p:sldId id="294" r:id="rId42"/>
    <p:sldId id="297" r:id="rId43"/>
    <p:sldId id="317" r:id="rId44"/>
    <p:sldId id="318" r:id="rId45"/>
    <p:sldId id="305" r:id="rId46"/>
    <p:sldId id="268" r:id="rId47"/>
    <p:sldId id="264" r:id="rId48"/>
    <p:sldId id="262" r:id="rId49"/>
    <p:sldId id="328" r:id="rId50"/>
    <p:sldId id="31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F2"/>
    <a:srgbClr val="545D86"/>
    <a:srgbClr val="26315F"/>
    <a:srgbClr val="1B2142"/>
    <a:srgbClr val="002B82"/>
    <a:srgbClr val="2C6EF2"/>
    <a:srgbClr val="33C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94660"/>
  </p:normalViewPr>
  <p:slideViewPr>
    <p:cSldViewPr snapToGrid="0">
      <p:cViewPr varScale="1">
        <p:scale>
          <a:sx n="56" d="100"/>
          <a:sy n="56" d="100"/>
        </p:scale>
        <p:origin x="78"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971A6-BA7E-46B1-9CBE-20D85E17174B}" type="datetimeFigureOut">
              <a:rPr lang="ru-RU" smtClean="0"/>
              <a:t>14.11.2017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4197A-FD2A-41D7-A033-33C966BBFC92}" type="slidenum">
              <a:rPr lang="ru-RU" smtClean="0"/>
              <a:t>‹#›</a:t>
            </a:fld>
            <a:endParaRPr lang="ru-RU"/>
          </a:p>
        </p:txBody>
      </p:sp>
    </p:spTree>
    <p:extLst>
      <p:ext uri="{BB962C8B-B14F-4D97-AF65-F5344CB8AC3E}">
        <p14:creationId xmlns:p14="http://schemas.microsoft.com/office/powerpoint/2010/main" val="1790356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E726628-7A77-420A-ADE6-4C96F374C6BE}" type="slidenum">
              <a:rPr lang="en-US" altLang="ru-RU" sz="1200"/>
              <a:pPr/>
              <a:t>29</a:t>
            </a:fld>
            <a:endParaRPr lang="en-US" altLang="ru-RU" sz="1200"/>
          </a:p>
        </p:txBody>
      </p:sp>
      <p:sp>
        <p:nvSpPr>
          <p:cNvPr id="19459" name="Rectangle 2"/>
          <p:cNvSpPr>
            <a:spLocks noGrp="1" noRot="1" noChangeAspect="1" noChangeArrowheads="1" noTextEdit="1"/>
          </p:cNvSpPr>
          <p:nvPr>
            <p:ph type="sldImg"/>
          </p:nvPr>
        </p:nvSpPr>
        <p:spPr>
          <a:xfrm>
            <a:off x="393700" y="674688"/>
            <a:ext cx="6081713" cy="3422650"/>
          </a:xfrm>
          <a:noFill/>
          <a:ln w="12700" cap="flat">
            <a:solidFill>
              <a:schemeClr val="tx1"/>
            </a:solidFill>
          </a:ln>
        </p:spPr>
      </p:sp>
      <p:sp>
        <p:nvSpPr>
          <p:cNvPr id="19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37" tIns="46778" rIns="90437" bIns="46778"/>
          <a:lstStyle/>
          <a:p>
            <a:pPr eaLnBrk="1" hangingPunct="1"/>
            <a:endParaRPr lang="ru-RU" altLang="ru-RU" smtClean="0"/>
          </a:p>
        </p:txBody>
      </p:sp>
    </p:spTree>
    <p:extLst>
      <p:ext uri="{BB962C8B-B14F-4D97-AF65-F5344CB8AC3E}">
        <p14:creationId xmlns:p14="http://schemas.microsoft.com/office/powerpoint/2010/main" val="890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7703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43738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2693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6B677706-ED14-4466-A4C3-6EAF27E1F549}" type="datetimeFigureOut">
              <a:rPr lang="ru-RU" smtClean="0"/>
              <a:t>14.11.2017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117760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677706-ED14-4466-A4C3-6EAF27E1F549}" type="datetimeFigureOut">
              <a:rPr lang="ru-RU" smtClean="0"/>
              <a:t>14.11.2017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1326208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B677706-ED14-4466-A4C3-6EAF27E1F549}" type="datetimeFigureOut">
              <a:rPr lang="ru-RU" smtClean="0"/>
              <a:t>14.11.2017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2861242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B677706-ED14-4466-A4C3-6EAF27E1F549}" type="datetimeFigureOut">
              <a:rPr lang="ru-RU" smtClean="0"/>
              <a:t>14.11.2017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2449400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B677706-ED14-4466-A4C3-6EAF27E1F549}" type="datetimeFigureOut">
              <a:rPr lang="ru-RU" smtClean="0"/>
              <a:t>14.11.2017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760403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B677706-ED14-4466-A4C3-6EAF27E1F549}" type="datetimeFigureOut">
              <a:rPr lang="ru-RU" smtClean="0"/>
              <a:t>14.11.2017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2644562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77706-ED14-4466-A4C3-6EAF27E1F549}" type="datetimeFigureOut">
              <a:rPr lang="ru-RU" smtClean="0"/>
              <a:t>14.11.2017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528068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677706-ED14-4466-A4C3-6EAF27E1F549}" type="datetimeFigureOut">
              <a:rPr lang="ru-RU" smtClean="0"/>
              <a:t>14.11.2017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698630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3375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677706-ED14-4466-A4C3-6EAF27E1F549}" type="datetimeFigureOut">
              <a:rPr lang="ru-RU" smtClean="0"/>
              <a:t>14.11.2017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3614994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677706-ED14-4466-A4C3-6EAF27E1F549}" type="datetimeFigureOut">
              <a:rPr lang="ru-RU" smtClean="0"/>
              <a:t>14.11.2017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3792950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677706-ED14-4466-A4C3-6EAF27E1F549}" type="datetimeFigureOut">
              <a:rPr lang="ru-RU" smtClean="0"/>
              <a:t>14.11.2017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639860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677706-ED14-4466-A4C3-6EAF27E1F549}" type="datetimeFigureOut">
              <a:rPr lang="ru-RU" smtClean="0"/>
              <a:t>14.11.2017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F24ED9-F4C6-4B1D-BD68-11350C52EF60}" type="slidenum">
              <a:rPr lang="ru-RU" smtClean="0"/>
              <a:t>‹#›</a:t>
            </a:fld>
            <a:endParaRPr lang="ru-RU"/>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60095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677706-ED14-4466-A4C3-6EAF27E1F549}" type="datetimeFigureOut">
              <a:rPr lang="ru-RU" smtClean="0"/>
              <a:t>14.11.2017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2788422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B677706-ED14-4466-A4C3-6EAF27E1F549}" type="datetimeFigureOut">
              <a:rPr lang="ru-RU" smtClean="0"/>
              <a:t>14.11.2017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466824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B677706-ED14-4466-A4C3-6EAF27E1F549}" type="datetimeFigureOut">
              <a:rPr lang="ru-RU" smtClean="0"/>
              <a:t>14.11.2017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1264396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677706-ED14-4466-A4C3-6EAF27E1F549}" type="datetimeFigureOut">
              <a:rPr lang="ru-RU" smtClean="0"/>
              <a:t>14.11.2017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2577810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677706-ED14-4466-A4C3-6EAF27E1F549}" type="datetimeFigureOut">
              <a:rPr lang="ru-RU" smtClean="0"/>
              <a:t>14.11.2017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5F24ED9-F4C6-4B1D-BD68-11350C52EF60}" type="slidenum">
              <a:rPr lang="ru-RU" smtClean="0"/>
              <a:t>‹#›</a:t>
            </a:fld>
            <a:endParaRPr lang="ru-RU"/>
          </a:p>
        </p:txBody>
      </p:sp>
    </p:spTree>
    <p:extLst>
      <p:ext uri="{BB962C8B-B14F-4D97-AF65-F5344CB8AC3E}">
        <p14:creationId xmlns:p14="http://schemas.microsoft.com/office/powerpoint/2010/main" val="157308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07144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25492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778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486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3059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8257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B677706-ED14-4466-A4C3-6EAF27E1F549}" type="datetimeFigureOut">
              <a:rPr lang="ru-RU" smtClean="0">
                <a:solidFill>
                  <a:prstClr val="black">
                    <a:tint val="75000"/>
                  </a:prstClr>
                </a:solidFill>
              </a:rPr>
              <a:pPr/>
              <a:t>14.11.2017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5F24ED9-F4C6-4B1D-BD68-11350C52EF6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70745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CAFF"/>
            </a:gs>
            <a:gs pos="100000">
              <a:srgbClr val="008AF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B677706-ED14-4466-A4C3-6EAF27E1F549}" type="datetimeFigureOut">
              <a:rPr lang="ru-RU" smtClean="0">
                <a:solidFill>
                  <a:prstClr val="black">
                    <a:tint val="75000"/>
                  </a:prstClr>
                </a:solidFill>
              </a:rPr>
              <a:pPr defTabSz="914400"/>
              <a:t>14.11.2017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5F24ED9-F4C6-4B1D-BD68-11350C52EF60}"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25034952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CAFF"/>
            </a:gs>
            <a:gs pos="100000">
              <a:srgbClr val="008AF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914400"/>
            <a:fld id="{6B677706-ED14-4466-A4C3-6EAF27E1F549}" type="datetimeFigureOut">
              <a:rPr lang="ru-RU" smtClean="0">
                <a:solidFill>
                  <a:prstClr val="black">
                    <a:tint val="75000"/>
                  </a:prstClr>
                </a:solidFill>
              </a:rPr>
              <a:pPr defTabSz="914400"/>
              <a:t>14.11.2017</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914400"/>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914400"/>
            <a:fld id="{E5F24ED9-F4C6-4B1D-BD68-11350C52EF60}"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1067612880"/>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30875" y="400685"/>
            <a:ext cx="7776519" cy="4511169"/>
          </a:xfrm>
          <a:prstGeom prst="rect">
            <a:avLst/>
          </a:prstGeom>
        </p:spPr>
      </p:pic>
      <p:sp>
        <p:nvSpPr>
          <p:cNvPr id="3" name="Подзаголовок 2"/>
          <p:cNvSpPr>
            <a:spLocks noGrp="1"/>
          </p:cNvSpPr>
          <p:nvPr>
            <p:ph type="subTitle" idx="1"/>
          </p:nvPr>
        </p:nvSpPr>
        <p:spPr>
          <a:xfrm>
            <a:off x="1524000" y="5529692"/>
            <a:ext cx="9144000" cy="640449"/>
          </a:xfrm>
        </p:spPr>
        <p:txBody>
          <a:bodyPr>
            <a:normAutofit fontScale="77500" lnSpcReduction="20000"/>
          </a:bodyPr>
          <a:lstStyle/>
          <a:p>
            <a:r>
              <a:rPr lang="ru-RU" b="1" dirty="0" smtClean="0">
                <a:latin typeface="Times New Roman" panose="02020603050405020304" pitchFamily="18" charset="0"/>
                <a:cs typeface="Times New Roman" panose="02020603050405020304" pitchFamily="18" charset="0"/>
              </a:rPr>
              <a:t>Система </a:t>
            </a:r>
            <a:r>
              <a:rPr lang="en-US" b="1" dirty="0" smtClean="0">
                <a:latin typeface="Times New Roman" panose="02020603050405020304" pitchFamily="18" charset="0"/>
                <a:cs typeface="Times New Roman" panose="02020603050405020304" pitchFamily="18" charset="0"/>
              </a:rPr>
              <a:t>GeneChip Scanner 3000 7G (</a:t>
            </a:r>
            <a:r>
              <a:rPr lang="en-US" b="1" dirty="0" err="1" smtClean="0">
                <a:latin typeface="Times New Roman" panose="02020603050405020304" pitchFamily="18" charset="0"/>
                <a:cs typeface="Times New Roman" panose="02020603050405020304" pitchFamily="18" charset="0"/>
              </a:rPr>
              <a:t>Affymetrix</a:t>
            </a:r>
            <a:r>
              <a:rPr lang="en-US" b="1" dirty="0" smtClean="0">
                <a:latin typeface="Times New Roman" panose="02020603050405020304" pitchFamily="18" charset="0"/>
                <a:cs typeface="Times New Roman" panose="02020603050405020304" pitchFamily="18" charset="0"/>
              </a:rPr>
              <a:t>)</a:t>
            </a:r>
          </a:p>
          <a:p>
            <a:r>
              <a:rPr lang="ru-RU" b="1" dirty="0" smtClean="0">
                <a:latin typeface="Times New Roman" panose="02020603050405020304" pitchFamily="18" charset="0"/>
                <a:cs typeface="Times New Roman" panose="02020603050405020304" pitchFamily="18" charset="0"/>
              </a:rPr>
              <a:t>Новые возможности для молекулярной генетики</a:t>
            </a:r>
            <a:r>
              <a:rPr lang="en-US" b="1" dirty="0" smtClean="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и медицины</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9429750" y="4910567"/>
            <a:ext cx="2476500" cy="619125"/>
          </a:xfrm>
          <a:prstGeom prst="rect">
            <a:avLst/>
          </a:prstGeom>
        </p:spPr>
      </p:pic>
    </p:spTree>
    <p:extLst>
      <p:ext uri="{BB962C8B-B14F-4D97-AF65-F5344CB8AC3E}">
        <p14:creationId xmlns:p14="http://schemas.microsoft.com/office/powerpoint/2010/main" val="3063220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000" dirty="0">
                <a:solidFill>
                  <a:schemeClr val="bg1"/>
                </a:solidFill>
                <a:latin typeface="Times New Roman" panose="02020603050405020304" pitchFamily="18" charset="0"/>
                <a:cs typeface="Times New Roman" panose="02020603050405020304" pitchFamily="18" charset="0"/>
              </a:rPr>
              <a:t>Как только </a:t>
            </a:r>
            <a:r>
              <a:rPr lang="ru-RU" sz="2000" dirty="0" smtClean="0">
                <a:solidFill>
                  <a:schemeClr val="bg1"/>
                </a:solidFill>
                <a:latin typeface="Times New Roman" panose="02020603050405020304" pitchFamily="18" charset="0"/>
                <a:cs typeface="Times New Roman" panose="02020603050405020304" pitchFamily="18" charset="0"/>
              </a:rPr>
              <a:t> комбинация линкера со светочувствительной молекулой добавлена к </a:t>
            </a:r>
            <a:r>
              <a:rPr lang="ru-RU" sz="2000" dirty="0" err="1" smtClean="0">
                <a:solidFill>
                  <a:schemeClr val="bg1"/>
                </a:solidFill>
                <a:latin typeface="Times New Roman" panose="02020603050405020304" pitchFamily="18" charset="0"/>
                <a:cs typeface="Times New Roman" panose="02020603050405020304" pitchFamily="18" charset="0"/>
              </a:rPr>
              <a:t>силану</a:t>
            </a:r>
            <a:r>
              <a:rPr lang="ru-RU" sz="2000" dirty="0" smtClean="0">
                <a:solidFill>
                  <a:schemeClr val="bg1"/>
                </a:solidFill>
                <a:latin typeface="Times New Roman" panose="02020603050405020304" pitchFamily="18" charset="0"/>
                <a:cs typeface="Times New Roman" panose="02020603050405020304" pitchFamily="18" charset="0"/>
              </a:rPr>
              <a:t>, поверх пластины с идеальным выравниванием помещается первая маска. </a:t>
            </a:r>
            <a:r>
              <a:rPr lang="ru-RU" sz="2000" dirty="0">
                <a:solidFill>
                  <a:schemeClr val="bg1"/>
                </a:solidFill>
                <a:latin typeface="Times New Roman" panose="02020603050405020304" pitchFamily="18" charset="0"/>
                <a:cs typeface="Times New Roman" panose="02020603050405020304" pitchFamily="18" charset="0"/>
              </a:rPr>
              <a:t/>
            </a:r>
            <a:br>
              <a:rPr lang="ru-RU" sz="2000" dirty="0">
                <a:solidFill>
                  <a:schemeClr val="bg1"/>
                </a:solidFill>
                <a:latin typeface="Times New Roman" panose="02020603050405020304" pitchFamily="18" charset="0"/>
                <a:cs typeface="Times New Roman" panose="02020603050405020304" pitchFamily="18" charset="0"/>
              </a:rPr>
            </a:b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srcRect l="45044" t="23228" r="18641" b="29801"/>
          <a:stretch/>
        </p:blipFill>
        <p:spPr>
          <a:xfrm>
            <a:off x="905577" y="1690688"/>
            <a:ext cx="5486399" cy="3991557"/>
          </a:xfrm>
          <a:prstGeom prst="rect">
            <a:avLst/>
          </a:prstGeom>
        </p:spPr>
      </p:pic>
      <p:sp>
        <p:nvSpPr>
          <p:cNvPr id="5" name="TextBox 4"/>
          <p:cNvSpPr txBox="1"/>
          <p:nvPr/>
        </p:nvSpPr>
        <p:spPr>
          <a:xfrm>
            <a:off x="6865868" y="3536027"/>
            <a:ext cx="4817445" cy="1631216"/>
          </a:xfrm>
          <a:prstGeom prst="rect">
            <a:avLst/>
          </a:prstGeom>
          <a:noFill/>
        </p:spPr>
        <p:txBody>
          <a:bodyPr wrap="square" rtlCol="0">
            <a:spAutoFit/>
          </a:bodyPr>
          <a:lstStyle/>
          <a:p>
            <a:pPr algn="ctr"/>
            <a:r>
              <a:rPr lang="ru-RU" sz="2000" dirty="0" smtClean="0">
                <a:solidFill>
                  <a:schemeClr val="bg1"/>
                </a:solidFill>
                <a:latin typeface="Times New Roman" panose="02020603050405020304" pitchFamily="18" charset="0"/>
                <a:cs typeface="Times New Roman" panose="02020603050405020304" pitchFamily="18" charset="0"/>
              </a:rPr>
              <a:t>После облучения ультрафиолетом незащищенные маской</a:t>
            </a:r>
          </a:p>
          <a:p>
            <a:pPr algn="ctr"/>
            <a:r>
              <a:rPr lang="ru-RU" sz="2000" dirty="0" smtClean="0">
                <a:solidFill>
                  <a:schemeClr val="bg1"/>
                </a:solidFill>
                <a:latin typeface="Times New Roman" panose="02020603050405020304" pitchFamily="18" charset="0"/>
                <a:cs typeface="Times New Roman" panose="02020603050405020304" pitchFamily="18" charset="0"/>
              </a:rPr>
              <a:t>фоточувствительные молекулы разрушаются, оставляя </a:t>
            </a:r>
          </a:p>
          <a:p>
            <a:pPr algn="ctr"/>
            <a:r>
              <a:rPr lang="ru-RU" sz="2000" dirty="0" smtClean="0">
                <a:solidFill>
                  <a:schemeClr val="bg1"/>
                </a:solidFill>
                <a:latin typeface="Times New Roman" panose="02020603050405020304" pitchFamily="18" charset="0"/>
                <a:cs typeface="Times New Roman" panose="02020603050405020304" pitchFamily="18" charset="0"/>
              </a:rPr>
              <a:t>на поверхности молекулы линкера.</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500001" y="3747148"/>
            <a:ext cx="371888" cy="1835055"/>
          </a:xfrm>
          <a:prstGeom prst="rect">
            <a:avLst/>
          </a:prstGeom>
        </p:spPr>
      </p:pic>
    </p:spTree>
    <p:extLst>
      <p:ext uri="{BB962C8B-B14F-4D97-AF65-F5344CB8AC3E}">
        <p14:creationId xmlns:p14="http://schemas.microsoft.com/office/powerpoint/2010/main" val="3617131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solidFill>
                  <a:schemeClr val="bg1"/>
                </a:solidFill>
                <a:latin typeface="Times New Roman" panose="02020603050405020304" pitchFamily="18" charset="0"/>
                <a:cs typeface="Times New Roman" panose="02020603050405020304" pitchFamily="18" charset="0"/>
              </a:rPr>
              <a:t>Затем добавляется первый нуклеотид. Все используемые для синтеза нуклеотиды тоже сшиты с фоточувствительной молекулой. </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srcRect l="46912" t="24539" r="20035" b="31671"/>
          <a:stretch/>
        </p:blipFill>
        <p:spPr>
          <a:xfrm>
            <a:off x="838200" y="1690688"/>
            <a:ext cx="5707781" cy="425356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703967" y="2016979"/>
            <a:ext cx="5204336" cy="1477328"/>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Добавленный нуклеотид реагирует только</a:t>
            </a:r>
          </a:p>
          <a:p>
            <a:r>
              <a:rPr lang="ru-RU" dirty="0">
                <a:solidFill>
                  <a:schemeClr val="bg1"/>
                </a:solidFill>
                <a:latin typeface="Times New Roman" panose="02020603050405020304" pitchFamily="18" charset="0"/>
                <a:cs typeface="Times New Roman" panose="02020603050405020304" pitchFamily="18" charset="0"/>
              </a:rPr>
              <a:t>с</a:t>
            </a:r>
            <a:r>
              <a:rPr lang="ru-RU" dirty="0" smtClean="0">
                <a:solidFill>
                  <a:schemeClr val="bg1"/>
                </a:solidFill>
                <a:latin typeface="Times New Roman" panose="02020603050405020304" pitchFamily="18" charset="0"/>
                <a:cs typeface="Times New Roman" panose="02020603050405020304" pitchFamily="18" charset="0"/>
              </a:rPr>
              <a:t> теми </a:t>
            </a:r>
            <a:r>
              <a:rPr lang="ru-RU" dirty="0" err="1" smtClean="0">
                <a:solidFill>
                  <a:schemeClr val="bg1"/>
                </a:solidFill>
                <a:latin typeface="Times New Roman" panose="02020603050405020304" pitchFamily="18" charset="0"/>
                <a:cs typeface="Times New Roman" panose="02020603050405020304" pitchFamily="18" charset="0"/>
              </a:rPr>
              <a:t>линкерными</a:t>
            </a:r>
            <a:r>
              <a:rPr lang="ru-RU" dirty="0" smtClean="0">
                <a:solidFill>
                  <a:schemeClr val="bg1"/>
                </a:solidFill>
                <a:latin typeface="Times New Roman" panose="02020603050405020304" pitchFamily="18" charset="0"/>
                <a:cs typeface="Times New Roman" panose="02020603050405020304" pitchFamily="18" charset="0"/>
              </a:rPr>
              <a:t> молекулами, которые </a:t>
            </a:r>
          </a:p>
          <a:p>
            <a:r>
              <a:rPr lang="ru-RU" dirty="0" smtClean="0">
                <a:solidFill>
                  <a:schemeClr val="bg1"/>
                </a:solidFill>
                <a:latin typeface="Times New Roman" panose="02020603050405020304" pitchFamily="18" charset="0"/>
                <a:cs typeface="Times New Roman" panose="02020603050405020304" pitchFamily="18" charset="0"/>
              </a:rPr>
              <a:t>лишены фоточувствительной части, и не может связаться с </a:t>
            </a:r>
            <a:r>
              <a:rPr lang="ru-RU" dirty="0" err="1" smtClean="0">
                <a:solidFill>
                  <a:schemeClr val="bg1"/>
                </a:solidFill>
                <a:latin typeface="Times New Roman" panose="02020603050405020304" pitchFamily="18" charset="0"/>
                <a:cs typeface="Times New Roman" panose="02020603050405020304" pitchFamily="18" charset="0"/>
              </a:rPr>
              <a:t>линкерными</a:t>
            </a:r>
            <a:r>
              <a:rPr lang="ru-RU" dirty="0" smtClean="0">
                <a:solidFill>
                  <a:schemeClr val="bg1"/>
                </a:solidFill>
                <a:latin typeface="Times New Roman" panose="02020603050405020304" pitchFamily="18" charset="0"/>
                <a:cs typeface="Times New Roman" panose="02020603050405020304" pitchFamily="18" charset="0"/>
              </a:rPr>
              <a:t> молекулами, которые находились под маской.</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704314" y="4516746"/>
            <a:ext cx="5203989" cy="646331"/>
          </a:xfrm>
          <a:prstGeom prst="rect">
            <a:avLst/>
          </a:prstGeom>
          <a:noFill/>
        </p:spPr>
        <p:txBody>
          <a:bodyPr wrap="non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В итоге первый нуклеотид добавлен в нужные</a:t>
            </a:r>
          </a:p>
          <a:p>
            <a:r>
              <a:rPr lang="ru-RU" dirty="0" smtClean="0">
                <a:solidFill>
                  <a:schemeClr val="bg1"/>
                </a:solidFill>
                <a:latin typeface="Times New Roman" panose="02020603050405020304" pitchFamily="18" charset="0"/>
                <a:cs typeface="Times New Roman" panose="02020603050405020304" pitchFamily="18" charset="0"/>
              </a:rPr>
              <a:t>секции и защищен фоточувствительной молекулой</a:t>
            </a:r>
            <a:endParaRPr lang="ru-RU"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308326" y="4109202"/>
            <a:ext cx="371888" cy="1835055"/>
          </a:xfrm>
          <a:prstGeom prst="rect">
            <a:avLst/>
          </a:prstGeom>
        </p:spPr>
      </p:pic>
    </p:spTree>
    <p:extLst>
      <p:ext uri="{BB962C8B-B14F-4D97-AF65-F5344CB8AC3E}">
        <p14:creationId xmlns:p14="http://schemas.microsoft.com/office/powerpoint/2010/main" val="3748035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solidFill>
                  <a:schemeClr val="bg1"/>
                </a:solidFill>
                <a:latin typeface="Times New Roman" panose="02020603050405020304" pitchFamily="18" charset="0"/>
                <a:cs typeface="Times New Roman" panose="02020603050405020304" pitchFamily="18" charset="0"/>
              </a:rPr>
              <a:t>Затем накладывается новая маска и после экспозиции в ультрафиолетовом свете добавляется следующий нуклеотид. </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a:srcRect l="21132" t="26839" r="44900" b="30027"/>
          <a:stretch/>
        </p:blipFill>
        <p:spPr>
          <a:xfrm>
            <a:off x="2666198" y="1541417"/>
            <a:ext cx="6275671" cy="4482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3"/>
          <a:stretch>
            <a:fillRect/>
          </a:stretch>
        </p:blipFill>
        <p:spPr>
          <a:xfrm>
            <a:off x="838200" y="4017106"/>
            <a:ext cx="371888" cy="1835055"/>
          </a:xfrm>
          <a:prstGeom prst="rect">
            <a:avLst/>
          </a:prstGeom>
        </p:spPr>
      </p:pic>
    </p:spTree>
    <p:extLst>
      <p:ext uri="{BB962C8B-B14F-4D97-AF65-F5344CB8AC3E}">
        <p14:creationId xmlns:p14="http://schemas.microsoft.com/office/powerpoint/2010/main" val="2190504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883" y="182245"/>
            <a:ext cx="10515600" cy="1325563"/>
          </a:xfrm>
        </p:spPr>
        <p:txBody>
          <a:bodyPr>
            <a:normAutofit/>
          </a:bodyPr>
          <a:lstStyle/>
          <a:p>
            <a:r>
              <a:rPr lang="ru-RU" sz="2000" dirty="0" smtClean="0">
                <a:solidFill>
                  <a:schemeClr val="bg1"/>
                </a:solidFill>
                <a:latin typeface="Times New Roman" panose="02020603050405020304" pitchFamily="18" charset="0"/>
                <a:cs typeface="Times New Roman" panose="02020603050405020304" pitchFamily="18" charset="0"/>
              </a:rPr>
              <a:t>Второй нуклеотид присоединится во всех секциях чипа, которые не защищены фоточувствительной молекулой. </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a:srcRect l="31832" t="21972" r="35692" b="30027"/>
          <a:stretch/>
        </p:blipFill>
        <p:spPr>
          <a:xfrm>
            <a:off x="2714324" y="1222519"/>
            <a:ext cx="6112042" cy="5081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3"/>
          <a:stretch>
            <a:fillRect/>
          </a:stretch>
        </p:blipFill>
        <p:spPr>
          <a:xfrm>
            <a:off x="777883" y="4282607"/>
            <a:ext cx="371888" cy="1835055"/>
          </a:xfrm>
          <a:prstGeom prst="rect">
            <a:avLst/>
          </a:prstGeom>
        </p:spPr>
      </p:pic>
    </p:spTree>
    <p:extLst>
      <p:ext uri="{BB962C8B-B14F-4D97-AF65-F5344CB8AC3E}">
        <p14:creationId xmlns:p14="http://schemas.microsoft.com/office/powerpoint/2010/main" val="856002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dirty="0" smtClean="0">
                <a:solidFill>
                  <a:schemeClr val="bg1"/>
                </a:solidFill>
                <a:latin typeface="Times New Roman" panose="02020603050405020304" pitchFamily="18" charset="0"/>
                <a:cs typeface="Times New Roman" panose="02020603050405020304" pitchFamily="18" charset="0"/>
              </a:rPr>
              <a:t>Если дальше нужно добавить третий нуклеотид, необходимо наложить соответствующую маску, облучить чип ультрафиолетом и добавить нуклеотид, сшитый с фоточувствительной </a:t>
            </a:r>
            <a:r>
              <a:rPr lang="ru-RU" sz="1800" dirty="0">
                <a:solidFill>
                  <a:schemeClr val="bg1"/>
                </a:solidFill>
                <a:latin typeface="Times New Roman" panose="02020603050405020304" pitchFamily="18" charset="0"/>
                <a:cs typeface="Times New Roman" panose="02020603050405020304" pitchFamily="18" charset="0"/>
              </a:rPr>
              <a:t>молекулой. Таким образом осуществляется синтез нитей ДНК длиной 25 нуклеотидов по всей площади чипа. Причем в каждой секции синтезируется свои нити ДНК, нуклеотидный состав которых отличается между разными секциями.</a:t>
            </a:r>
          </a:p>
        </p:txBody>
      </p:sp>
      <p:pic>
        <p:nvPicPr>
          <p:cNvPr id="4" name="Объект 3"/>
          <p:cNvPicPr>
            <a:picLocks noGrp="1" noChangeAspect="1"/>
          </p:cNvPicPr>
          <p:nvPr>
            <p:ph idx="1"/>
          </p:nvPr>
        </p:nvPicPr>
        <p:blipFill rotWithShape="1">
          <a:blip r:embed="rId2"/>
          <a:srcRect l="19598" t="22509" r="47180" b="29591"/>
          <a:stretch/>
        </p:blipFill>
        <p:spPr>
          <a:xfrm>
            <a:off x="954315" y="1759711"/>
            <a:ext cx="4927397" cy="3996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rotWithShape="1">
          <a:blip r:embed="rId3"/>
          <a:srcRect l="31333" t="18924" r="36667" b="34666"/>
          <a:stretch/>
        </p:blipFill>
        <p:spPr>
          <a:xfrm>
            <a:off x="6559899" y="1759144"/>
            <a:ext cx="4899258" cy="3996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4"/>
          <a:stretch>
            <a:fillRect/>
          </a:stretch>
        </p:blipFill>
        <p:spPr>
          <a:xfrm>
            <a:off x="466312" y="3861010"/>
            <a:ext cx="371888" cy="1835055"/>
          </a:xfrm>
          <a:prstGeom prst="rect">
            <a:avLst/>
          </a:prstGeom>
        </p:spPr>
      </p:pic>
    </p:spTree>
    <p:extLst>
      <p:ext uri="{BB962C8B-B14F-4D97-AF65-F5344CB8AC3E}">
        <p14:creationId xmlns:p14="http://schemas.microsoft.com/office/powerpoint/2010/main" val="368500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solidFill>
                  <a:schemeClr val="bg1"/>
                </a:solidFill>
                <a:latin typeface="Times New Roman" panose="02020603050405020304" pitchFamily="18" charset="0"/>
                <a:cs typeface="Times New Roman" panose="02020603050405020304" pitchFamily="18" charset="0"/>
              </a:rPr>
              <a:t>В итоге получается чип, на котором могут находиться зонды ко всем генам изучаемого организма, или ко всем позициям, в которых локализованы уже известные мутации, или зонды, которые перекрывают весь геном. </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4130937" y="1910185"/>
            <a:ext cx="4212701" cy="4182218"/>
          </a:xfrm>
          <a:prstGeom prst="roundRect">
            <a:avLst>
              <a:gd name="adj" fmla="val 52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3"/>
          <a:stretch>
            <a:fillRect/>
          </a:stretch>
        </p:blipFill>
        <p:spPr>
          <a:xfrm>
            <a:off x="11167856" y="4274369"/>
            <a:ext cx="371888" cy="1835055"/>
          </a:xfrm>
          <a:prstGeom prst="rect">
            <a:avLst/>
          </a:prstGeom>
        </p:spPr>
      </p:pic>
    </p:spTree>
    <p:extLst>
      <p:ext uri="{BB962C8B-B14F-4D97-AF65-F5344CB8AC3E}">
        <p14:creationId xmlns:p14="http://schemas.microsoft.com/office/powerpoint/2010/main" val="2624513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solidFill>
                  <a:schemeClr val="bg1"/>
                </a:solidFill>
                <a:latin typeface="Times New Roman" panose="02020603050405020304" pitchFamily="18" charset="0"/>
                <a:cs typeface="Times New Roman" panose="02020603050405020304" pitchFamily="18" charset="0"/>
              </a:rPr>
              <a:t>М</a:t>
            </a:r>
            <a:r>
              <a:rPr lang="ru-RU" sz="2000" dirty="0" smtClean="0">
                <a:solidFill>
                  <a:schemeClr val="bg1"/>
                </a:solidFill>
                <a:latin typeface="Times New Roman" panose="02020603050405020304" pitchFamily="18" charset="0"/>
                <a:cs typeface="Times New Roman" panose="02020603050405020304" pitchFamily="18" charset="0"/>
              </a:rPr>
              <a:t>аски должны быть очень точными и являются основным фактором в ценообразовании чипов. Дополнительно для производства нужна чистая комната и роботизированная линия. </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a:srcRect l="28846" t="35908" r="32333" b="24276"/>
          <a:stretch/>
        </p:blipFill>
        <p:spPr>
          <a:xfrm>
            <a:off x="6401518" y="1478374"/>
            <a:ext cx="4417995" cy="25488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a:stretch>
            <a:fillRect/>
          </a:stretch>
        </p:blipFill>
        <p:spPr>
          <a:xfrm>
            <a:off x="11287121" y="1912493"/>
            <a:ext cx="371888" cy="1835055"/>
          </a:xfrm>
          <a:prstGeom prst="rect">
            <a:avLst/>
          </a:prstGeom>
        </p:spPr>
      </p:pic>
      <p:pic>
        <p:nvPicPr>
          <p:cNvPr id="5" name="Рисунок 4"/>
          <p:cNvPicPr>
            <a:picLocks noChangeAspect="1"/>
          </p:cNvPicPr>
          <p:nvPr/>
        </p:nvPicPr>
        <p:blipFill>
          <a:blip r:embed="rId4"/>
          <a:stretch>
            <a:fillRect/>
          </a:stretch>
        </p:blipFill>
        <p:spPr>
          <a:xfrm>
            <a:off x="974861" y="1478374"/>
            <a:ext cx="3836745" cy="25578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a:stretch>
            <a:fillRect/>
          </a:stretch>
        </p:blipFill>
        <p:spPr>
          <a:xfrm>
            <a:off x="3154563" y="4293003"/>
            <a:ext cx="4256171" cy="24472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055335" y="4716379"/>
            <a:ext cx="3404906" cy="923330"/>
          </a:xfrm>
          <a:prstGeom prst="rect">
            <a:avLst/>
          </a:prstGeom>
          <a:noFill/>
        </p:spPr>
        <p:txBody>
          <a:bodyPr wrap="none" rtlCol="0">
            <a:spAutoFit/>
          </a:bodyPr>
          <a:lstStyle/>
          <a:p>
            <a:r>
              <a:rPr lang="ru-RU" dirty="0" smtClean="0">
                <a:solidFill>
                  <a:schemeClr val="bg1"/>
                </a:solidFill>
              </a:rPr>
              <a:t>Стоимость одного чипа</a:t>
            </a:r>
          </a:p>
          <a:p>
            <a:r>
              <a:rPr lang="ru-RU" dirty="0" smtClean="0">
                <a:solidFill>
                  <a:schemeClr val="bg1"/>
                </a:solidFill>
              </a:rPr>
              <a:t>в зависимости от его сложности</a:t>
            </a:r>
          </a:p>
          <a:p>
            <a:r>
              <a:rPr lang="en-US" dirty="0" smtClean="0">
                <a:solidFill>
                  <a:schemeClr val="bg1"/>
                </a:solidFill>
              </a:rPr>
              <a:t>$200-$300</a:t>
            </a:r>
            <a:endParaRPr lang="ru-RU" dirty="0">
              <a:solidFill>
                <a:schemeClr val="bg1"/>
              </a:solidFill>
            </a:endParaRPr>
          </a:p>
        </p:txBody>
      </p:sp>
    </p:spTree>
    <p:extLst>
      <p:ext uri="{BB962C8B-B14F-4D97-AF65-F5344CB8AC3E}">
        <p14:creationId xmlns:p14="http://schemas.microsoft.com/office/powerpoint/2010/main" val="357937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rgbClr val="00B0F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6181467" y="1922117"/>
            <a:ext cx="4953000" cy="4271962"/>
          </a:xfrm>
          <a:prstGeom prst="rect">
            <a:avLst/>
          </a:prstGeom>
          <a:gradFill flip="none" rotWithShape="1">
            <a:gsLst>
              <a:gs pos="0">
                <a:srgbClr val="002B82"/>
              </a:gs>
              <a:gs pos="100000">
                <a:srgbClr val="008AF2"/>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p:txBody>
          <a:bodyPr>
            <a:normAutofit/>
          </a:bodyPr>
          <a:lstStyle/>
          <a:p>
            <a:r>
              <a:rPr lang="ru-RU" sz="2400" dirty="0" smtClean="0">
                <a:solidFill>
                  <a:schemeClr val="bg1"/>
                </a:solidFill>
                <a:latin typeface="Times New Roman" panose="02020603050405020304" pitchFamily="18" charset="0"/>
                <a:cs typeface="Times New Roman" panose="02020603050405020304" pitchFamily="18" charset="0"/>
              </a:rPr>
              <a:t>Микрочипы </a:t>
            </a:r>
            <a:r>
              <a:rPr lang="en-US" sz="2400" dirty="0" err="1" smtClean="0">
                <a:solidFill>
                  <a:schemeClr val="bg1"/>
                </a:solidFill>
                <a:latin typeface="Times New Roman" panose="02020603050405020304" pitchFamily="18" charset="0"/>
                <a:cs typeface="Times New Roman" panose="02020603050405020304" pitchFamily="18" charset="0"/>
              </a:rPr>
              <a:t>Affymetrix</a:t>
            </a:r>
            <a:r>
              <a:rPr lang="en-US" sz="2400" dirty="0" smtClean="0">
                <a:solidFill>
                  <a:schemeClr val="bg1"/>
                </a:solidFill>
                <a:latin typeface="Times New Roman" panose="02020603050405020304" pitchFamily="18" charset="0"/>
                <a:cs typeface="Times New Roman" panose="02020603050405020304" pitchFamily="18" charset="0"/>
              </a:rPr>
              <a:t> </a:t>
            </a:r>
            <a:r>
              <a:rPr lang="ru-RU" sz="2400" dirty="0" smtClean="0">
                <a:solidFill>
                  <a:schemeClr val="bg1"/>
                </a:solidFill>
                <a:latin typeface="Times New Roman" panose="02020603050405020304" pitchFamily="18" charset="0"/>
                <a:cs typeface="Times New Roman" panose="02020603050405020304" pitchFamily="18" charset="0"/>
              </a:rPr>
              <a:t>делятся на 2 категории: экспрессионные - для измерения количества РНК, которое синтезируется с каждого гена, и на чипы для анализа нуклеотидного состава ДНК</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a:stretch>
            <a:fillRect/>
          </a:stretch>
        </p:blipFill>
        <p:spPr>
          <a:xfrm>
            <a:off x="838200" y="1690688"/>
            <a:ext cx="4529138" cy="5032375"/>
          </a:xfrm>
          <a:prstGeom prst="rect">
            <a:avLst/>
          </a:prstGeom>
        </p:spPr>
      </p:pic>
      <p:sp>
        <p:nvSpPr>
          <p:cNvPr id="10" name="Прямоугольник 9"/>
          <p:cNvSpPr/>
          <p:nvPr/>
        </p:nvSpPr>
        <p:spPr>
          <a:xfrm>
            <a:off x="499646" y="3785622"/>
            <a:ext cx="338554" cy="2546531"/>
          </a:xfrm>
          <a:prstGeom prst="rect">
            <a:avLst/>
          </a:prstGeom>
        </p:spPr>
        <p:txBody>
          <a:bodyPr vert="vert270" wrap="none">
            <a:spAutoFit/>
          </a:bodyPr>
          <a:lstStyle/>
          <a:p>
            <a:r>
              <a:rPr lang="en-US" sz="1000" dirty="0">
                <a:solidFill>
                  <a:prstClr val="white"/>
                </a:solidFill>
              </a:rPr>
              <a:t>bioteach.ubc.ca/</a:t>
            </a:r>
            <a:r>
              <a:rPr lang="en-US" sz="1000" dirty="0" err="1">
                <a:solidFill>
                  <a:prstClr val="white"/>
                </a:solidFill>
              </a:rPr>
              <a:t>MolecularBiology</a:t>
            </a:r>
            <a:r>
              <a:rPr lang="en-US" sz="1000" dirty="0">
                <a:solidFill>
                  <a:prstClr val="white"/>
                </a:solidFill>
              </a:rPr>
              <a:t>/microarray/</a:t>
            </a:r>
            <a:endParaRPr lang="ru-RU" sz="1000" dirty="0">
              <a:solidFill>
                <a:prstClr val="white"/>
              </a:solidFill>
            </a:endParaRPr>
          </a:p>
        </p:txBody>
      </p:sp>
      <p:pic>
        <p:nvPicPr>
          <p:cNvPr id="1026" name="Picture 2" descr="File:NA hybrid.svg"/>
          <p:cNvPicPr>
            <a:picLocks noChangeAspect="1" noChangeArrowheads="1"/>
          </p:cNvPicPr>
          <p:nvPr/>
        </p:nvPicPr>
        <p:blipFill rotWithShape="1">
          <a:blip r:embed="rId3">
            <a:extLst>
              <a:ext uri="{28A0092B-C50C-407E-A947-70E740481C1C}">
                <a14:useLocalDpi xmlns:a14="http://schemas.microsoft.com/office/drawing/2010/main" val="0"/>
              </a:ext>
            </a:extLst>
          </a:blip>
          <a:srcRect r="36419" b="15044"/>
          <a:stretch/>
        </p:blipFill>
        <p:spPr bwMode="auto">
          <a:xfrm>
            <a:off x="6462970" y="2065949"/>
            <a:ext cx="4023797" cy="3181553"/>
          </a:xfrm>
          <a:prstGeom prst="rect">
            <a:avLst/>
          </a:prstGeom>
          <a:noFill/>
          <a:extLst>
            <a:ext uri="{909E8E84-426E-40DD-AFC4-6F175D3DCCD1}">
              <a14:hiddenFill xmlns:a14="http://schemas.microsoft.com/office/drawing/2010/main">
                <a:solidFill>
                  <a:srgbClr val="FFFFFF"/>
                </a:solidFill>
              </a14:hiddenFill>
            </a:ext>
          </a:extLst>
        </p:spPr>
      </p:pic>
      <p:sp>
        <p:nvSpPr>
          <p:cNvPr id="3" name="5-конечная звезда 2"/>
          <p:cNvSpPr/>
          <p:nvPr/>
        </p:nvSpPr>
        <p:spPr>
          <a:xfrm rot="20335468">
            <a:off x="9669110" y="2499349"/>
            <a:ext cx="272956" cy="245660"/>
          </a:xfrm>
          <a:prstGeom prst="star5">
            <a:avLst/>
          </a:prstGeom>
          <a:solidFill>
            <a:srgbClr val="FFFF00"/>
          </a:solidFill>
          <a:ln>
            <a:solidFill>
              <a:srgbClr val="F7F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5-конечная звезда 8"/>
          <p:cNvSpPr/>
          <p:nvPr/>
        </p:nvSpPr>
        <p:spPr>
          <a:xfrm rot="20335468">
            <a:off x="10006610" y="2865264"/>
            <a:ext cx="272956" cy="245660"/>
          </a:xfrm>
          <a:prstGeom prst="star5">
            <a:avLst/>
          </a:prstGeom>
          <a:solidFill>
            <a:srgbClr val="FFFF00"/>
          </a:solidFill>
          <a:ln>
            <a:solidFill>
              <a:srgbClr val="F7F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5-конечная звезда 10"/>
          <p:cNvSpPr/>
          <p:nvPr/>
        </p:nvSpPr>
        <p:spPr>
          <a:xfrm rot="20335468">
            <a:off x="9788469" y="3771577"/>
            <a:ext cx="272956" cy="245660"/>
          </a:xfrm>
          <a:prstGeom prst="star5">
            <a:avLst/>
          </a:prstGeom>
          <a:solidFill>
            <a:srgbClr val="FFFF00"/>
          </a:solidFill>
          <a:ln>
            <a:solidFill>
              <a:srgbClr val="F7F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5-конечная звезда 11"/>
          <p:cNvSpPr/>
          <p:nvPr/>
        </p:nvSpPr>
        <p:spPr>
          <a:xfrm rot="20335468">
            <a:off x="10006612" y="4098960"/>
            <a:ext cx="272956" cy="245660"/>
          </a:xfrm>
          <a:prstGeom prst="star5">
            <a:avLst/>
          </a:prstGeom>
          <a:solidFill>
            <a:srgbClr val="FFFF00"/>
          </a:solidFill>
          <a:ln>
            <a:solidFill>
              <a:srgbClr val="F7F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18186324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63755"/>
            <a:ext cx="10515600" cy="2034602"/>
          </a:xfrm>
        </p:spPr>
        <p:txBody>
          <a:bodyPr>
            <a:normAutofit/>
          </a:bodyPr>
          <a:lstStyle/>
          <a:p>
            <a:pPr algn="ctr"/>
            <a:r>
              <a:rPr lang="ru-RU" sz="2400" dirty="0" smtClean="0">
                <a:solidFill>
                  <a:schemeClr val="bg1"/>
                </a:solidFill>
                <a:latin typeface="Times New Roman" panose="02020603050405020304" pitchFamily="18" charset="0"/>
                <a:cs typeface="Times New Roman" panose="02020603050405020304" pitchFamily="18" charset="0"/>
              </a:rPr>
              <a:t>- с гена могут продуцироваться разные количества РНК (разный уровень экспрессии гена)</a:t>
            </a:r>
            <a:br>
              <a:rPr lang="ru-RU" sz="2400" dirty="0" smtClean="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 </a:t>
            </a:r>
            <a:r>
              <a:rPr lang="ru-RU" sz="2400" dirty="0">
                <a:solidFill>
                  <a:schemeClr val="bg1"/>
                </a:solidFill>
                <a:latin typeface="Times New Roman" panose="02020603050405020304" pitchFamily="18" charset="0"/>
                <a:cs typeface="Times New Roman" panose="02020603050405020304" pitchFamily="18" charset="0"/>
              </a:rPr>
              <a:t>д</a:t>
            </a:r>
            <a:r>
              <a:rPr lang="ru-RU" sz="2400" dirty="0" smtClean="0">
                <a:solidFill>
                  <a:schemeClr val="bg1"/>
                </a:solidFill>
                <a:latin typeface="Times New Roman" panose="02020603050405020304" pitchFamily="18" charset="0"/>
                <a:cs typeface="Times New Roman" panose="02020603050405020304" pitchFamily="18" charset="0"/>
              </a:rPr>
              <a:t>ля </a:t>
            </a:r>
            <a:r>
              <a:rPr lang="ru-RU" sz="2400" dirty="0">
                <a:solidFill>
                  <a:schemeClr val="bg1"/>
                </a:solidFill>
                <a:latin typeface="Times New Roman" panose="02020603050405020304" pitchFamily="18" charset="0"/>
                <a:cs typeface="Times New Roman" panose="02020603050405020304" pitchFamily="18" charset="0"/>
              </a:rPr>
              <a:t>того чтобы измерить уровень экспрессии гена, нужно измерить количество РНК, которое с него </a:t>
            </a:r>
            <a:r>
              <a:rPr lang="ru-RU" sz="2400" dirty="0" smtClean="0">
                <a:solidFill>
                  <a:schemeClr val="bg1"/>
                </a:solidFill>
                <a:latin typeface="Times New Roman" panose="02020603050405020304" pitchFamily="18" charset="0"/>
                <a:cs typeface="Times New Roman" panose="02020603050405020304" pitchFamily="18" charset="0"/>
              </a:rPr>
              <a:t>синтезируется</a:t>
            </a:r>
            <a:r>
              <a:rPr lang="ru-RU" sz="2400" dirty="0">
                <a:solidFill>
                  <a:schemeClr val="bg1"/>
                </a:solidFill>
                <a:latin typeface="Times New Roman" panose="02020603050405020304" pitchFamily="18" charset="0"/>
                <a:cs typeface="Times New Roman" panose="02020603050405020304" pitchFamily="18" charset="0"/>
              </a:rPr>
              <a:t/>
            </a:r>
            <a:br>
              <a:rPr lang="ru-RU" sz="2400" dirty="0">
                <a:solidFill>
                  <a:schemeClr val="bg1"/>
                </a:solidFill>
                <a:latin typeface="Times New Roman" panose="02020603050405020304" pitchFamily="18" charset="0"/>
                <a:cs typeface="Times New Roman" panose="02020603050405020304" pitchFamily="18" charset="0"/>
              </a:rPr>
            </a:br>
            <a:endParaRPr lang="ru-RU" sz="2400" dirty="0">
              <a:solidFill>
                <a:schemeClr val="bg1"/>
              </a:solidFill>
              <a:latin typeface="Times New Roman" panose="02020603050405020304" pitchFamily="18" charset="0"/>
              <a:cs typeface="Times New Roman" panose="02020603050405020304" pitchFamily="18" charset="0"/>
            </a:endParaRPr>
          </a:p>
        </p:txBody>
      </p:sp>
      <p:grpSp>
        <p:nvGrpSpPr>
          <p:cNvPr id="5" name="Группа 4"/>
          <p:cNvGrpSpPr/>
          <p:nvPr/>
        </p:nvGrpSpPr>
        <p:grpSpPr>
          <a:xfrm>
            <a:off x="3756094" y="2318473"/>
            <a:ext cx="3953697" cy="4029569"/>
            <a:chOff x="7100917" y="2483317"/>
            <a:chExt cx="3953697" cy="4029569"/>
          </a:xfrm>
        </p:grpSpPr>
        <p:pic>
          <p:nvPicPr>
            <p:cNvPr id="8" name="Рисунок 7"/>
            <p:cNvPicPr>
              <a:picLocks noChangeAspect="1"/>
            </p:cNvPicPr>
            <p:nvPr/>
          </p:nvPicPr>
          <p:blipFill rotWithShape="1">
            <a:blip r:embed="rId2"/>
            <a:srcRect l="34582" t="23600" r="51541" b="51255"/>
            <a:stretch/>
          </p:blipFill>
          <p:spPr>
            <a:xfrm>
              <a:off x="7100917" y="2483317"/>
              <a:ext cx="3953697" cy="4029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9778191" y="2686715"/>
              <a:ext cx="822661" cy="461665"/>
            </a:xfrm>
            <a:prstGeom prst="rect">
              <a:avLst/>
            </a:prstGeom>
            <a:noFill/>
            <a:ln>
              <a:solidFill>
                <a:schemeClr val="bg1"/>
              </a:solidFill>
            </a:ln>
          </p:spPr>
          <p:txBody>
            <a:bodyPr wrap="none" rtlCol="0">
              <a:spAutoFit/>
            </a:bodyPr>
            <a:lstStyle/>
            <a:p>
              <a:r>
                <a:rPr lang="ru-RU" sz="2400" dirty="0" smtClean="0">
                  <a:solidFill>
                    <a:schemeClr val="bg1"/>
                  </a:solidFill>
                  <a:latin typeface="Times New Roman" panose="02020603050405020304" pitchFamily="18" charset="0"/>
                  <a:cs typeface="Times New Roman" panose="02020603050405020304" pitchFamily="18" charset="0"/>
                </a:rPr>
                <a:t>ДНК</a:t>
              </a:r>
              <a:endParaRPr lang="ru-RU" sz="2400"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108006" y="3922696"/>
              <a:ext cx="784189" cy="461665"/>
            </a:xfrm>
            <a:prstGeom prst="rect">
              <a:avLst/>
            </a:prstGeom>
            <a:noFill/>
            <a:ln>
              <a:solidFill>
                <a:schemeClr val="bg1"/>
              </a:solidFill>
            </a:ln>
          </p:spPr>
          <p:txBody>
            <a:bodyPr wrap="none" rtlCol="0">
              <a:spAutoFit/>
            </a:bodyPr>
            <a:lstStyle/>
            <a:p>
              <a:r>
                <a:rPr lang="ru-RU" sz="2400" dirty="0" smtClean="0">
                  <a:solidFill>
                    <a:schemeClr val="bg1"/>
                  </a:solidFill>
                  <a:latin typeface="Times New Roman" panose="02020603050405020304" pitchFamily="18" charset="0"/>
                  <a:cs typeface="Times New Roman" panose="02020603050405020304" pitchFamily="18" charset="0"/>
                </a:rPr>
                <a:t>РНК</a:t>
              </a:r>
              <a:endParaRPr lang="ru-RU" sz="2400" dirty="0">
                <a:solidFill>
                  <a:schemeClr val="bg1"/>
                </a:solidFill>
                <a:latin typeface="Times New Roman" panose="02020603050405020304" pitchFamily="18" charset="0"/>
                <a:cs typeface="Times New Roman" panose="02020603050405020304" pitchFamily="18" charset="0"/>
              </a:endParaRPr>
            </a:p>
          </p:txBody>
        </p:sp>
        <p:cxnSp>
          <p:nvCxnSpPr>
            <p:cNvPr id="12" name="Прямая со стрелкой 11"/>
            <p:cNvCxnSpPr/>
            <p:nvPr/>
          </p:nvCxnSpPr>
          <p:spPr>
            <a:xfrm flipH="1">
              <a:off x="9152549" y="2994724"/>
              <a:ext cx="625642" cy="25025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8753100" y="4236383"/>
              <a:ext cx="1354906" cy="24108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Рисунок 2"/>
          <p:cNvPicPr>
            <a:picLocks noChangeAspect="1"/>
          </p:cNvPicPr>
          <p:nvPr/>
        </p:nvPicPr>
        <p:blipFill>
          <a:blip r:embed="rId3"/>
          <a:stretch>
            <a:fillRect/>
          </a:stretch>
        </p:blipFill>
        <p:spPr>
          <a:xfrm>
            <a:off x="781207" y="4333258"/>
            <a:ext cx="371888" cy="1835055"/>
          </a:xfrm>
          <a:prstGeom prst="rect">
            <a:avLst/>
          </a:prstGeom>
        </p:spPr>
      </p:pic>
    </p:spTree>
    <p:extLst>
      <p:ext uri="{BB962C8B-B14F-4D97-AF65-F5344CB8AC3E}">
        <p14:creationId xmlns:p14="http://schemas.microsoft.com/office/powerpoint/2010/main" val="969607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63755"/>
            <a:ext cx="10515600" cy="2034602"/>
          </a:xfrm>
        </p:spPr>
        <p:txBody>
          <a:bodyPr>
            <a:normAutofit/>
          </a:bodyPr>
          <a:lstStyle/>
          <a:p>
            <a:pPr algn="ctr"/>
            <a:r>
              <a:rPr lang="ru-RU" sz="2400" dirty="0" smtClean="0">
                <a:solidFill>
                  <a:schemeClr val="bg1"/>
                </a:solidFill>
                <a:latin typeface="Times New Roman" panose="02020603050405020304" pitchFamily="18" charset="0"/>
                <a:cs typeface="Times New Roman" panose="02020603050405020304" pitchFamily="18" charset="0"/>
              </a:rPr>
              <a:t>Инструмент для измерения количества РНК был разработан в 1977 году – </a:t>
            </a:r>
            <a:r>
              <a:rPr lang="en-US" sz="2400" dirty="0" smtClean="0">
                <a:solidFill>
                  <a:schemeClr val="bg1"/>
                </a:solidFill>
                <a:latin typeface="Times New Roman" panose="02020603050405020304" pitchFamily="18" charset="0"/>
                <a:cs typeface="Times New Roman" panose="02020603050405020304" pitchFamily="18" charset="0"/>
              </a:rPr>
              <a:t/>
            </a:r>
            <a:br>
              <a:rPr lang="en-US" sz="2400" dirty="0" smtClean="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метод </a:t>
            </a:r>
            <a:r>
              <a:rPr lang="en-US" sz="2400" dirty="0" smtClean="0">
                <a:solidFill>
                  <a:schemeClr val="bg1"/>
                </a:solidFill>
                <a:latin typeface="Times New Roman" panose="02020603050405020304" pitchFamily="18" charset="0"/>
                <a:cs typeface="Times New Roman" panose="02020603050405020304" pitchFamily="18" charset="0"/>
              </a:rPr>
              <a:t>Northern</a:t>
            </a:r>
            <a:r>
              <a:rPr lang="ru-RU" sz="2400" dirty="0" smtClean="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Blot Analysis</a:t>
            </a:r>
            <a:r>
              <a:rPr lang="ru-RU" sz="2400" dirty="0" smtClean="0">
                <a:solidFill>
                  <a:schemeClr val="bg1"/>
                </a:solidFill>
                <a:latin typeface="Times New Roman" panose="02020603050405020304" pitchFamily="18" charset="0"/>
                <a:cs typeface="Times New Roman" panose="02020603050405020304" pitchFamily="18" charset="0"/>
              </a:rPr>
              <a:t>, позволяющий проанализировать от 1 до 20 генов за один раз. У человека около 20000 генов, с которых могут синтезироваться сотни тысяч различных РНК. </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3258578" y="2844450"/>
            <a:ext cx="5674843" cy="310855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9314246" y="3097526"/>
            <a:ext cx="369332" cy="2278829"/>
          </a:xfrm>
          <a:prstGeom prst="rect">
            <a:avLst/>
          </a:prstGeom>
          <a:noFill/>
        </p:spPr>
        <p:txBody>
          <a:bodyPr vert="vert270" wrap="none" rtlCol="0">
            <a:spAutoFit/>
          </a:bodyPr>
          <a:lstStyle/>
          <a:p>
            <a:r>
              <a:rPr lang="en-US" sz="1200" dirty="0" smtClean="0">
                <a:latin typeface="Times New Roman" panose="02020603050405020304" pitchFamily="18" charset="0"/>
                <a:cs typeface="Times New Roman" panose="02020603050405020304" pitchFamily="18" charset="0"/>
              </a:rPr>
              <a:t>Xu et al. </a:t>
            </a:r>
            <a:r>
              <a:rPr lang="en-US" sz="1200" dirty="0">
                <a:latin typeface="Times New Roman" panose="02020603050405020304" pitchFamily="18" charset="0"/>
                <a:cs typeface="Times New Roman" panose="02020603050405020304" pitchFamily="18" charset="0"/>
              </a:rPr>
              <a:t>2008 Biochemical Journal</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98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4126306" y="365125"/>
            <a:ext cx="2875970" cy="21556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Заголовок 1"/>
          <p:cNvSpPr>
            <a:spLocks noGrp="1"/>
          </p:cNvSpPr>
          <p:nvPr>
            <p:ph type="title"/>
          </p:nvPr>
        </p:nvSpPr>
        <p:spPr>
          <a:xfrm>
            <a:off x="7002276" y="978844"/>
            <a:ext cx="4730578" cy="5879156"/>
          </a:xfrm>
        </p:spPr>
        <p:txBody>
          <a:bodyPr>
            <a:normAutofit/>
          </a:bodyPr>
          <a:lstStyle/>
          <a:p>
            <a:r>
              <a:rPr lang="ru-RU" sz="2400" dirty="0" smtClean="0">
                <a:solidFill>
                  <a:schemeClr val="bg1"/>
                </a:solidFill>
                <a:latin typeface="Times New Roman" panose="02020603050405020304" pitchFamily="18" charset="0"/>
                <a:cs typeface="Times New Roman" panose="02020603050405020304" pitchFamily="18" charset="0"/>
              </a:rPr>
              <a:t>ДНК находится  в клетках живых организмов  и содержит информацию о всех наследуемых признаках</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3"/>
          <a:stretch>
            <a:fillRect/>
          </a:stretch>
        </p:blipFill>
        <p:spPr>
          <a:xfrm>
            <a:off x="667390" y="513569"/>
            <a:ext cx="2971793" cy="3210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p:cNvPicPr>
            <a:picLocks noChangeAspect="1"/>
          </p:cNvPicPr>
          <p:nvPr/>
        </p:nvPicPr>
        <p:blipFill rotWithShape="1">
          <a:blip r:embed="rId4"/>
          <a:srcRect l="2668" t="17172" r="55346" b="26479"/>
          <a:stretch/>
        </p:blipFill>
        <p:spPr>
          <a:xfrm>
            <a:off x="3051187" y="4057183"/>
            <a:ext cx="3144043" cy="26200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p:cNvPicPr>
            <a:picLocks noChangeAspect="1"/>
          </p:cNvPicPr>
          <p:nvPr/>
        </p:nvPicPr>
        <p:blipFill rotWithShape="1">
          <a:blip r:embed="rId4"/>
          <a:srcRect t="94794" r="79484"/>
          <a:stretch/>
        </p:blipFill>
        <p:spPr>
          <a:xfrm>
            <a:off x="338266" y="6338566"/>
            <a:ext cx="2149561" cy="338652"/>
          </a:xfrm>
          <a:prstGeom prst="rect">
            <a:avLst/>
          </a:prstGeom>
        </p:spPr>
      </p:pic>
    </p:spTree>
    <p:extLst>
      <p:ext uri="{BB962C8B-B14F-4D97-AF65-F5344CB8AC3E}">
        <p14:creationId xmlns:p14="http://schemas.microsoft.com/office/powerpoint/2010/main" val="1937285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1" descr="DN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250" y="2247314"/>
            <a:ext cx="3964460" cy="396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stretch>
            <a:fillRect/>
          </a:stretch>
        </p:blipFill>
        <p:spPr>
          <a:xfrm>
            <a:off x="6213687" y="2247314"/>
            <a:ext cx="4193181" cy="7385317"/>
          </a:xfrm>
          <a:prstGeom prst="rect">
            <a:avLst/>
          </a:prstGeom>
        </p:spPr>
      </p:pic>
      <p:sp>
        <p:nvSpPr>
          <p:cNvPr id="6" name="TextBox 5"/>
          <p:cNvSpPr txBox="1"/>
          <p:nvPr/>
        </p:nvSpPr>
        <p:spPr>
          <a:xfrm>
            <a:off x="750300" y="251402"/>
            <a:ext cx="10926774" cy="1754326"/>
          </a:xfrm>
          <a:prstGeom prst="rect">
            <a:avLst/>
          </a:prstGeom>
          <a:noFill/>
        </p:spPr>
        <p:txBody>
          <a:bodyPr wrap="none" rtlCol="0">
            <a:spAutoFit/>
          </a:bodyPr>
          <a:lstStyle/>
          <a:p>
            <a:pPr algn="ctr"/>
            <a:r>
              <a:rPr lang="ru-RU" dirty="0" smtClean="0">
                <a:solidFill>
                  <a:schemeClr val="bg1"/>
                </a:solidFill>
              </a:rPr>
              <a:t>ДНК в клетке находится в виде двух цепей, ориентированных азотистыми основаниями друг к другу.</a:t>
            </a:r>
          </a:p>
          <a:p>
            <a:pPr algn="ctr"/>
            <a:r>
              <a:rPr lang="ru-RU" dirty="0">
                <a:solidFill>
                  <a:schemeClr val="bg1"/>
                </a:solidFill>
              </a:rPr>
              <a:t>В ДНК встречается четыре вида азотистых оснований (</a:t>
            </a:r>
            <a:r>
              <a:rPr lang="ru-RU" dirty="0" err="1">
                <a:solidFill>
                  <a:schemeClr val="bg1"/>
                </a:solidFill>
              </a:rPr>
              <a:t>аденин</a:t>
            </a:r>
            <a:r>
              <a:rPr lang="ru-RU" dirty="0">
                <a:solidFill>
                  <a:schemeClr val="bg1"/>
                </a:solidFill>
              </a:rPr>
              <a:t>, гуанин, </a:t>
            </a:r>
            <a:r>
              <a:rPr lang="ru-RU" dirty="0" err="1">
                <a:solidFill>
                  <a:schemeClr val="bg1"/>
                </a:solidFill>
              </a:rPr>
              <a:t>тимин</a:t>
            </a:r>
            <a:r>
              <a:rPr lang="ru-RU" dirty="0">
                <a:solidFill>
                  <a:schemeClr val="bg1"/>
                </a:solidFill>
              </a:rPr>
              <a:t> и </a:t>
            </a:r>
            <a:r>
              <a:rPr lang="ru-RU" dirty="0" err="1">
                <a:solidFill>
                  <a:schemeClr val="bg1"/>
                </a:solidFill>
              </a:rPr>
              <a:t>цитозин</a:t>
            </a:r>
            <a:r>
              <a:rPr lang="ru-RU" dirty="0">
                <a:solidFill>
                  <a:schemeClr val="bg1"/>
                </a:solidFill>
              </a:rPr>
              <a:t>). </a:t>
            </a:r>
            <a:r>
              <a:rPr lang="ru-RU" dirty="0" smtClean="0">
                <a:solidFill>
                  <a:schemeClr val="bg1"/>
                </a:solidFill>
              </a:rPr>
              <a:t>Образование</a:t>
            </a:r>
          </a:p>
          <a:p>
            <a:pPr algn="ctr"/>
            <a:r>
              <a:rPr lang="ru-RU" dirty="0" smtClean="0">
                <a:solidFill>
                  <a:schemeClr val="bg1"/>
                </a:solidFill>
              </a:rPr>
              <a:t> </a:t>
            </a:r>
            <a:r>
              <a:rPr lang="ru-RU" dirty="0">
                <a:solidFill>
                  <a:schemeClr val="bg1"/>
                </a:solidFill>
              </a:rPr>
              <a:t>двойной цепи возможно </a:t>
            </a:r>
            <a:r>
              <a:rPr lang="ru-RU" dirty="0" smtClean="0">
                <a:solidFill>
                  <a:schemeClr val="bg1"/>
                </a:solidFill>
              </a:rPr>
              <a:t> лишь </a:t>
            </a:r>
            <a:r>
              <a:rPr lang="ru-RU" dirty="0">
                <a:solidFill>
                  <a:schemeClr val="bg1"/>
                </a:solidFill>
              </a:rPr>
              <a:t>тогда, когда  между </a:t>
            </a:r>
            <a:r>
              <a:rPr lang="ru-RU" dirty="0" smtClean="0">
                <a:solidFill>
                  <a:schemeClr val="bg1"/>
                </a:solidFill>
              </a:rPr>
              <a:t>нуклеотидами цепей </a:t>
            </a:r>
            <a:r>
              <a:rPr lang="ru-RU" dirty="0">
                <a:solidFill>
                  <a:schemeClr val="bg1"/>
                </a:solidFill>
              </a:rPr>
              <a:t>формируются парные </a:t>
            </a:r>
            <a:r>
              <a:rPr lang="ru-RU" dirty="0" smtClean="0">
                <a:solidFill>
                  <a:schemeClr val="bg1"/>
                </a:solidFill>
              </a:rPr>
              <a:t>комплексы </a:t>
            </a:r>
          </a:p>
          <a:p>
            <a:pPr algn="ctr"/>
            <a:r>
              <a:rPr lang="ru-RU" dirty="0" smtClean="0">
                <a:solidFill>
                  <a:schemeClr val="bg1"/>
                </a:solidFill>
              </a:rPr>
              <a:t>за счет водородных связей согласно принципу </a:t>
            </a:r>
            <a:r>
              <a:rPr lang="ru-RU" dirty="0" err="1" smtClean="0">
                <a:solidFill>
                  <a:schemeClr val="bg1"/>
                </a:solidFill>
              </a:rPr>
              <a:t>комплементарности</a:t>
            </a:r>
            <a:r>
              <a:rPr lang="ru-RU" dirty="0" smtClean="0">
                <a:solidFill>
                  <a:schemeClr val="bg1"/>
                </a:solidFill>
              </a:rPr>
              <a:t>: </a:t>
            </a:r>
            <a:r>
              <a:rPr lang="ru-RU" dirty="0" err="1">
                <a:solidFill>
                  <a:schemeClr val="bg1"/>
                </a:solidFill>
              </a:rPr>
              <a:t>аденин</a:t>
            </a:r>
            <a:r>
              <a:rPr lang="ru-RU" dirty="0">
                <a:solidFill>
                  <a:schemeClr val="bg1"/>
                </a:solidFill>
              </a:rPr>
              <a:t> соединяется только с </a:t>
            </a:r>
            <a:r>
              <a:rPr lang="ru-RU" dirty="0" err="1">
                <a:solidFill>
                  <a:schemeClr val="bg1"/>
                </a:solidFill>
              </a:rPr>
              <a:t>тимином</a:t>
            </a:r>
            <a:r>
              <a:rPr lang="ru-RU" dirty="0" smtClean="0">
                <a:solidFill>
                  <a:schemeClr val="bg1"/>
                </a:solidFill>
              </a:rPr>
              <a:t>,</a:t>
            </a:r>
          </a:p>
          <a:p>
            <a:pPr algn="ctr"/>
            <a:r>
              <a:rPr lang="ru-RU" dirty="0" smtClean="0">
                <a:solidFill>
                  <a:schemeClr val="bg1"/>
                </a:solidFill>
              </a:rPr>
              <a:t> </a:t>
            </a:r>
            <a:r>
              <a:rPr lang="ru-RU" dirty="0">
                <a:solidFill>
                  <a:schemeClr val="bg1"/>
                </a:solidFill>
              </a:rPr>
              <a:t>гуанин — только с </a:t>
            </a:r>
            <a:r>
              <a:rPr lang="ru-RU" dirty="0" err="1">
                <a:solidFill>
                  <a:schemeClr val="bg1"/>
                </a:solidFill>
              </a:rPr>
              <a:t>цитозином</a:t>
            </a:r>
            <a:endParaRPr lang="ru-RU" dirty="0">
              <a:solidFill>
                <a:schemeClr val="bg1"/>
              </a:solidFill>
            </a:endParaRPr>
          </a:p>
          <a:p>
            <a:endParaRPr lang="ru-RU" dirty="0">
              <a:solidFill>
                <a:schemeClr val="bg1"/>
              </a:solidFill>
            </a:endParaRPr>
          </a:p>
        </p:txBody>
      </p:sp>
      <p:pic>
        <p:nvPicPr>
          <p:cNvPr id="8" name="Рисунок 7"/>
          <p:cNvPicPr>
            <a:picLocks noChangeAspect="1"/>
          </p:cNvPicPr>
          <p:nvPr/>
        </p:nvPicPr>
        <p:blipFill>
          <a:blip r:embed="rId4"/>
          <a:stretch>
            <a:fillRect/>
          </a:stretch>
        </p:blipFill>
        <p:spPr>
          <a:xfrm>
            <a:off x="10594538" y="2829106"/>
            <a:ext cx="371888" cy="1835055"/>
          </a:xfrm>
          <a:prstGeom prst="rect">
            <a:avLst/>
          </a:prstGeom>
        </p:spPr>
      </p:pic>
    </p:spTree>
    <p:extLst>
      <p:ext uri="{BB962C8B-B14F-4D97-AF65-F5344CB8AC3E}">
        <p14:creationId xmlns:p14="http://schemas.microsoft.com/office/powerpoint/2010/main" val="382620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41507" y="345874"/>
            <a:ext cx="7012806" cy="5939422"/>
          </a:xfrm>
        </p:spPr>
        <p:txBody>
          <a:bodyPr>
            <a:noAutofit/>
          </a:bodyPr>
          <a:lstStyle/>
          <a:p>
            <a:pPr algn="ctr"/>
            <a:r>
              <a:rPr lang="ru-RU" sz="2400" dirty="0">
                <a:solidFill>
                  <a:schemeClr val="bg1"/>
                </a:solidFill>
                <a:latin typeface="Times New Roman" panose="02020603050405020304" pitchFamily="18" charset="0"/>
                <a:cs typeface="Times New Roman" panose="02020603050405020304" pitchFamily="18" charset="0"/>
              </a:rPr>
              <a:t>Когда одна нить ДНК (ATCATG)</a:t>
            </a:r>
            <a:br>
              <a:rPr lang="ru-RU" sz="2400" dirty="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способна образовать парные комплексы со второй нитью (</a:t>
            </a:r>
            <a:r>
              <a:rPr lang="en-US" sz="2400" dirty="0" smtClean="0">
                <a:solidFill>
                  <a:schemeClr val="bg1"/>
                </a:solidFill>
                <a:latin typeface="Times New Roman" panose="02020603050405020304" pitchFamily="18" charset="0"/>
                <a:cs typeface="Times New Roman" panose="02020603050405020304" pitchFamily="18" charset="0"/>
              </a:rPr>
              <a:t>TAGTAC</a:t>
            </a:r>
            <a:r>
              <a:rPr lang="ru-RU" sz="2400" dirty="0" smtClean="0">
                <a:solidFill>
                  <a:schemeClr val="bg1"/>
                </a:solidFill>
                <a:latin typeface="Times New Roman" panose="02020603050405020304" pitchFamily="18" charset="0"/>
                <a:cs typeface="Times New Roman" panose="02020603050405020304" pitchFamily="18" charset="0"/>
              </a:rPr>
              <a:t>),</a:t>
            </a:r>
            <a:r>
              <a:rPr lang="ru-RU" sz="2400" dirty="0">
                <a:solidFill>
                  <a:schemeClr val="bg1"/>
                </a:solidFill>
                <a:latin typeface="Times New Roman" panose="02020603050405020304" pitchFamily="18" charset="0"/>
                <a:cs typeface="Times New Roman" panose="02020603050405020304" pitchFamily="18" charset="0"/>
              </a:rPr>
              <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две нити являются </a:t>
            </a:r>
            <a:r>
              <a:rPr lang="ru-RU" sz="2400" dirty="0" smtClean="0">
                <a:solidFill>
                  <a:schemeClr val="bg1"/>
                </a:solidFill>
                <a:latin typeface="Times New Roman" panose="02020603050405020304" pitchFamily="18" charset="0"/>
                <a:cs typeface="Times New Roman" panose="02020603050405020304" pitchFamily="18" charset="0"/>
              </a:rPr>
              <a:t>взаимодополняющими, или комплементарными, и </a:t>
            </a:r>
            <a:r>
              <a:rPr lang="ru-RU" sz="2400" dirty="0">
                <a:solidFill>
                  <a:schemeClr val="bg1"/>
                </a:solidFill>
                <a:latin typeface="Times New Roman" panose="02020603050405020304" pitchFamily="18" charset="0"/>
                <a:cs typeface="Times New Roman" panose="02020603050405020304" pitchFamily="18" charset="0"/>
              </a:rPr>
              <a:t>будут</a:t>
            </a:r>
            <a:br>
              <a:rPr lang="ru-RU" sz="2400" dirty="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образовывать </a:t>
            </a:r>
            <a:r>
              <a:rPr lang="ru-RU" sz="2400" dirty="0" err="1" smtClean="0">
                <a:solidFill>
                  <a:schemeClr val="bg1"/>
                </a:solidFill>
                <a:latin typeface="Times New Roman" panose="02020603050405020304" pitchFamily="18" charset="0"/>
                <a:cs typeface="Times New Roman" panose="02020603050405020304" pitchFamily="18" charset="0"/>
              </a:rPr>
              <a:t>двуцепочечную</a:t>
            </a:r>
            <a:r>
              <a:rPr lang="ru-RU" sz="2400" dirty="0" smtClean="0">
                <a:solidFill>
                  <a:schemeClr val="bg1"/>
                </a:solidFill>
                <a:latin typeface="Times New Roman" panose="02020603050405020304" pitchFamily="18" charset="0"/>
                <a:cs typeface="Times New Roman" panose="02020603050405020304" pitchFamily="18" charset="0"/>
              </a:rPr>
              <a:t> структуру. </a:t>
            </a:r>
            <a:r>
              <a:rPr lang="ru-RU" sz="2400" dirty="0">
                <a:solidFill>
                  <a:schemeClr val="bg1"/>
                </a:solidFill>
                <a:latin typeface="Times New Roman" panose="02020603050405020304" pitchFamily="18" charset="0"/>
                <a:cs typeface="Times New Roman" panose="02020603050405020304" pitchFamily="18" charset="0"/>
              </a:rPr>
              <a:t>Однако, если основания</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не являются </a:t>
            </a:r>
            <a:r>
              <a:rPr lang="ru-RU" sz="2400" dirty="0" smtClean="0">
                <a:solidFill>
                  <a:schemeClr val="bg1"/>
                </a:solidFill>
                <a:latin typeface="Times New Roman" panose="02020603050405020304" pitchFamily="18" charset="0"/>
                <a:cs typeface="Times New Roman" panose="02020603050405020304" pitchFamily="18" charset="0"/>
              </a:rPr>
              <a:t>комплементарными, </a:t>
            </a:r>
            <a:r>
              <a:rPr lang="ru-RU" sz="2400" dirty="0" err="1" smtClean="0">
                <a:solidFill>
                  <a:schemeClr val="bg1"/>
                </a:solidFill>
                <a:latin typeface="Times New Roman" panose="02020603050405020304" pitchFamily="18" charset="0"/>
                <a:cs typeface="Times New Roman" panose="02020603050405020304" pitchFamily="18" charset="0"/>
              </a:rPr>
              <a:t>двуцепочечной</a:t>
            </a:r>
            <a:r>
              <a:rPr lang="ru-RU" sz="2400" dirty="0" smtClean="0">
                <a:solidFill>
                  <a:schemeClr val="bg1"/>
                </a:solidFill>
                <a:latin typeface="Times New Roman" panose="02020603050405020304" pitchFamily="18" charset="0"/>
                <a:cs typeface="Times New Roman" panose="02020603050405020304" pitchFamily="18" charset="0"/>
              </a:rPr>
              <a:t> структуры образовываться не будет.</a:t>
            </a:r>
            <a:br>
              <a:rPr lang="ru-RU" sz="2400" dirty="0" smtClean="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Даже </a:t>
            </a:r>
            <a:r>
              <a:rPr lang="ru-RU" sz="2400" dirty="0">
                <a:solidFill>
                  <a:schemeClr val="bg1"/>
                </a:solidFill>
                <a:latin typeface="Times New Roman" panose="02020603050405020304" pitchFamily="18" charset="0"/>
                <a:cs typeface="Times New Roman" panose="02020603050405020304" pitchFamily="18" charset="0"/>
              </a:rPr>
              <a:t>единственное основание, которое не</a:t>
            </a:r>
            <a:br>
              <a:rPr lang="ru-RU" sz="2400" dirty="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имеет своей пары может не дать образоваться </a:t>
            </a:r>
            <a:r>
              <a:rPr lang="ru-RU" sz="2400" dirty="0" err="1" smtClean="0">
                <a:solidFill>
                  <a:schemeClr val="bg1"/>
                </a:solidFill>
                <a:latin typeface="Times New Roman" panose="02020603050405020304" pitchFamily="18" charset="0"/>
                <a:cs typeface="Times New Roman" panose="02020603050405020304" pitchFamily="18" charset="0"/>
              </a:rPr>
              <a:t>двуцепочечной</a:t>
            </a:r>
            <a:r>
              <a:rPr lang="ru-RU" sz="2400" dirty="0" smtClean="0">
                <a:solidFill>
                  <a:schemeClr val="bg1"/>
                </a:solidFill>
                <a:latin typeface="Times New Roman" panose="02020603050405020304" pitchFamily="18" charset="0"/>
                <a:cs typeface="Times New Roman" panose="02020603050405020304" pitchFamily="18" charset="0"/>
              </a:rPr>
              <a:t> молекуле. То же касается и ДНК:РНК гибридов</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a:srcRect l="10491" t="32772" r="53403" b="14082"/>
          <a:stretch/>
        </p:blipFill>
        <p:spPr>
          <a:xfrm>
            <a:off x="629141" y="122991"/>
            <a:ext cx="3678891" cy="30460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Рисунок 2"/>
          <p:cNvPicPr>
            <a:picLocks noChangeAspect="1"/>
          </p:cNvPicPr>
          <p:nvPr/>
        </p:nvPicPr>
        <p:blipFill rotWithShape="1">
          <a:blip r:embed="rId3"/>
          <a:srcRect l="33415" t="20093" r="51930" b="56328"/>
          <a:stretch/>
        </p:blipFill>
        <p:spPr>
          <a:xfrm>
            <a:off x="629141" y="3362495"/>
            <a:ext cx="3676020" cy="33269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a:blip r:embed="rId4"/>
          <a:stretch>
            <a:fillRect/>
          </a:stretch>
        </p:blipFill>
        <p:spPr>
          <a:xfrm>
            <a:off x="257253" y="4773408"/>
            <a:ext cx="371888" cy="1835055"/>
          </a:xfrm>
          <a:prstGeom prst="rect">
            <a:avLst/>
          </a:prstGeom>
        </p:spPr>
      </p:pic>
      <p:cxnSp>
        <p:nvCxnSpPr>
          <p:cNvPr id="7" name="Прямая соединительная линия 6"/>
          <p:cNvCxnSpPr/>
          <p:nvPr/>
        </p:nvCxnSpPr>
        <p:spPr>
          <a:xfrm flipH="1">
            <a:off x="889346" y="3409406"/>
            <a:ext cx="11991" cy="323308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518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092415" y="221894"/>
            <a:ext cx="6096000" cy="1938992"/>
          </a:xfrm>
          <a:prstGeom prst="rect">
            <a:avLst/>
          </a:prstGeom>
        </p:spPr>
        <p:txBody>
          <a:bodyPr>
            <a:spAutoFit/>
          </a:bodyPr>
          <a:lstStyle/>
          <a:p>
            <a:pPr algn="ctr"/>
            <a:r>
              <a:rPr lang="ru-RU" sz="2400" dirty="0" smtClean="0">
                <a:solidFill>
                  <a:schemeClr val="bg1"/>
                </a:solidFill>
                <a:latin typeface="Times New Roman" panose="02020603050405020304" pitchFamily="18" charset="0"/>
                <a:cs typeface="Times New Roman" panose="02020603050405020304" pitchFamily="18" charset="0"/>
              </a:rPr>
              <a:t>Спаривание соответствующих нуклеотидов  между цепями является естественным</a:t>
            </a:r>
            <a:endParaRPr lang="ru-RU" sz="2400" dirty="0">
              <a:solidFill>
                <a:schemeClr val="bg1"/>
              </a:solidFill>
              <a:latin typeface="Times New Roman" panose="02020603050405020304" pitchFamily="18" charset="0"/>
              <a:cs typeface="Times New Roman" panose="02020603050405020304" pitchFamily="18" charset="0"/>
            </a:endParaRPr>
          </a:p>
          <a:p>
            <a:pPr algn="ctr"/>
            <a:r>
              <a:rPr lang="ru-RU" sz="2400" dirty="0" smtClean="0">
                <a:solidFill>
                  <a:schemeClr val="bg1"/>
                </a:solidFill>
                <a:latin typeface="Times New Roman" panose="02020603050405020304" pitchFamily="18" charset="0"/>
                <a:cs typeface="Times New Roman" panose="02020603050405020304" pitchFamily="18" charset="0"/>
              </a:rPr>
              <a:t>состоянием </a:t>
            </a:r>
            <a:r>
              <a:rPr lang="ru-RU" sz="2400" dirty="0">
                <a:solidFill>
                  <a:schemeClr val="bg1"/>
                </a:solidFill>
                <a:latin typeface="Times New Roman" panose="02020603050405020304" pitchFamily="18" charset="0"/>
                <a:cs typeface="Times New Roman" panose="02020603050405020304" pitchFamily="18" charset="0"/>
              </a:rPr>
              <a:t>ДНК, и если </a:t>
            </a:r>
            <a:r>
              <a:rPr lang="ru-RU" sz="2400" dirty="0" smtClean="0">
                <a:solidFill>
                  <a:schemeClr val="bg1"/>
                </a:solidFill>
                <a:latin typeface="Times New Roman" panose="02020603050405020304" pitchFamily="18" charset="0"/>
                <a:cs typeface="Times New Roman" panose="02020603050405020304" pitchFamily="18" charset="0"/>
              </a:rPr>
              <a:t>разделить двойную спираль ДНК на 2 отдельные цепи, </a:t>
            </a:r>
            <a:r>
              <a:rPr lang="ru-RU" sz="2400" dirty="0">
                <a:solidFill>
                  <a:schemeClr val="bg1"/>
                </a:solidFill>
                <a:latin typeface="Times New Roman" panose="02020603050405020304" pitchFamily="18" charset="0"/>
                <a:cs typeface="Times New Roman" panose="02020603050405020304" pitchFamily="18" charset="0"/>
              </a:rPr>
              <a:t>она неизбежно </a:t>
            </a:r>
            <a:r>
              <a:rPr lang="ru-RU" sz="2400" dirty="0" smtClean="0">
                <a:solidFill>
                  <a:schemeClr val="bg1"/>
                </a:solidFill>
                <a:latin typeface="Times New Roman" panose="02020603050405020304" pitchFamily="18" charset="0"/>
                <a:cs typeface="Times New Roman" panose="02020603050405020304" pitchFamily="18" charset="0"/>
              </a:rPr>
              <a:t>восстановит свою структуру</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a:srcRect t="10922" b="1"/>
          <a:stretch/>
        </p:blipFill>
        <p:spPr>
          <a:xfrm>
            <a:off x="2606224" y="2541069"/>
            <a:ext cx="7537801" cy="373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9731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3821" y="644257"/>
            <a:ext cx="10515600" cy="1325563"/>
          </a:xfrm>
        </p:spPr>
        <p:txBody>
          <a:bodyPr>
            <a:noAutofit/>
          </a:bodyPr>
          <a:lstStyle/>
          <a:p>
            <a:r>
              <a:rPr lang="ru-RU" sz="2800" dirty="0" smtClean="0">
                <a:solidFill>
                  <a:schemeClr val="bg1"/>
                </a:solidFill>
                <a:latin typeface="Times New Roman" panose="02020603050405020304" pitchFamily="18" charset="0"/>
                <a:cs typeface="Times New Roman" panose="02020603050405020304" pitchFamily="18" charset="0"/>
              </a:rPr>
              <a:t>В основе работы микрочипов лежит явление гибридизации – спаривания комплементарных оснований с образованием </a:t>
            </a:r>
            <a:r>
              <a:rPr lang="ru-RU" sz="2800" dirty="0" err="1" smtClean="0">
                <a:solidFill>
                  <a:schemeClr val="bg1"/>
                </a:solidFill>
                <a:latin typeface="Times New Roman" panose="02020603050405020304" pitchFamily="18" charset="0"/>
                <a:cs typeface="Times New Roman" panose="02020603050405020304" pitchFamily="18" charset="0"/>
              </a:rPr>
              <a:t>двуцепочечной</a:t>
            </a:r>
            <a:r>
              <a:rPr lang="ru-RU" sz="2800" dirty="0">
                <a:solidFill>
                  <a:schemeClr val="bg1"/>
                </a:solidFill>
                <a:latin typeface="Times New Roman" panose="02020603050405020304" pitchFamily="18" charset="0"/>
                <a:cs typeface="Times New Roman" panose="02020603050405020304" pitchFamily="18" charset="0"/>
              </a:rPr>
              <a:t> структуры</a:t>
            </a:r>
            <a:br>
              <a:rPr lang="ru-RU" sz="2800" dirty="0">
                <a:solidFill>
                  <a:schemeClr val="bg1"/>
                </a:solidFill>
                <a:latin typeface="Times New Roman" panose="02020603050405020304" pitchFamily="18" charset="0"/>
                <a:cs typeface="Times New Roman" panose="02020603050405020304" pitchFamily="18" charset="0"/>
              </a:rPr>
            </a:br>
            <a:r>
              <a:rPr lang="ru-RU" sz="2800" dirty="0">
                <a:solidFill>
                  <a:schemeClr val="bg1"/>
                </a:solidFill>
                <a:latin typeface="Times New Roman" panose="02020603050405020304" pitchFamily="18" charset="0"/>
                <a:cs typeface="Times New Roman" panose="02020603050405020304" pitchFamily="18" charset="0"/>
              </a:rPr>
              <a:t> </a:t>
            </a:r>
          </a:p>
        </p:txBody>
      </p:sp>
      <p:sp>
        <p:nvSpPr>
          <p:cNvPr id="5" name="Прямоугольник 4"/>
          <p:cNvSpPr/>
          <p:nvPr/>
        </p:nvSpPr>
        <p:spPr>
          <a:xfrm>
            <a:off x="915202" y="2823144"/>
            <a:ext cx="6096000" cy="1200329"/>
          </a:xfrm>
          <a:prstGeom prst="rect">
            <a:avLst/>
          </a:prstGeom>
        </p:spPr>
        <p:txBody>
          <a:bodyPr>
            <a:spAutoFit/>
          </a:bodyPr>
          <a:lstStyle/>
          <a:p>
            <a:pPr algn="ctr"/>
            <a:r>
              <a:rPr lang="ru-RU" sz="2400" dirty="0">
                <a:solidFill>
                  <a:schemeClr val="bg1"/>
                </a:solidFill>
                <a:latin typeface="Times New Roman" panose="02020603050405020304" pitchFamily="18" charset="0"/>
                <a:cs typeface="Times New Roman" panose="02020603050405020304" pitchFamily="18" charset="0"/>
              </a:rPr>
              <a:t>Е</a:t>
            </a:r>
            <a:r>
              <a:rPr lang="ru-RU" sz="2400" dirty="0" smtClean="0">
                <a:solidFill>
                  <a:schemeClr val="bg1"/>
                </a:solidFill>
                <a:latin typeface="Times New Roman" panose="02020603050405020304" pitchFamily="18" charset="0"/>
                <a:cs typeface="Times New Roman" panose="02020603050405020304" pitchFamily="18" charset="0"/>
              </a:rPr>
              <a:t>сли известно, </a:t>
            </a:r>
            <a:r>
              <a:rPr lang="ru-RU" sz="2400" dirty="0">
                <a:solidFill>
                  <a:schemeClr val="bg1"/>
                </a:solidFill>
                <a:latin typeface="Times New Roman" panose="02020603050405020304" pitchFamily="18" charset="0"/>
                <a:cs typeface="Times New Roman" panose="02020603050405020304" pitchFamily="18" charset="0"/>
              </a:rPr>
              <a:t>что одна </a:t>
            </a:r>
            <a:r>
              <a:rPr lang="ru-RU" sz="2400" dirty="0" smtClean="0">
                <a:solidFill>
                  <a:schemeClr val="bg1"/>
                </a:solidFill>
                <a:latin typeface="Times New Roman" panose="02020603050405020304" pitchFamily="18" charset="0"/>
                <a:cs typeface="Times New Roman" panose="02020603050405020304" pitchFamily="18" charset="0"/>
              </a:rPr>
              <a:t>цепь ДНК содержит</a:t>
            </a:r>
            <a:r>
              <a:rPr lang="en-US" sz="2400" dirty="0" smtClean="0">
                <a:solidFill>
                  <a:schemeClr val="bg1"/>
                </a:solidFill>
                <a:latin typeface="Times New Roman" panose="02020603050405020304" pitchFamily="18" charset="0"/>
                <a:cs typeface="Times New Roman" panose="02020603050405020304" pitchFamily="18" charset="0"/>
              </a:rPr>
              <a:t> AT</a:t>
            </a:r>
            <a:r>
              <a:rPr lang="ru-RU" sz="2400" dirty="0" smtClean="0">
                <a:solidFill>
                  <a:schemeClr val="bg1"/>
                </a:solidFill>
                <a:latin typeface="Times New Roman" panose="02020603050405020304" pitchFamily="18" charset="0"/>
                <a:cs typeface="Times New Roman" panose="02020603050405020304" pitchFamily="18" charset="0"/>
              </a:rPr>
              <a:t>С</a:t>
            </a:r>
            <a:r>
              <a:rPr lang="en-US" sz="2400" dirty="0" smtClean="0">
                <a:solidFill>
                  <a:schemeClr val="bg1"/>
                </a:solidFill>
                <a:latin typeface="Times New Roman" panose="02020603050405020304" pitchFamily="18" charset="0"/>
                <a:cs typeface="Times New Roman" panose="02020603050405020304" pitchFamily="18" charset="0"/>
              </a:rPr>
              <a:t>ATG</a:t>
            </a:r>
            <a:r>
              <a:rPr lang="ru-RU" sz="2400" dirty="0" smtClean="0">
                <a:solidFill>
                  <a:schemeClr val="bg1"/>
                </a:solidFill>
                <a:latin typeface="Times New Roman" panose="02020603050405020304" pitchFamily="18" charset="0"/>
                <a:cs typeface="Times New Roman" panose="02020603050405020304" pitchFamily="18" charset="0"/>
              </a:rPr>
              <a:t>, очевидно, что в </a:t>
            </a:r>
            <a:r>
              <a:rPr lang="ru-RU" sz="2400" dirty="0">
                <a:solidFill>
                  <a:schemeClr val="bg1"/>
                </a:solidFill>
                <a:latin typeface="Times New Roman" panose="02020603050405020304" pitchFamily="18" charset="0"/>
                <a:cs typeface="Times New Roman" panose="02020603050405020304" pitchFamily="18" charset="0"/>
              </a:rPr>
              <a:t>э</a:t>
            </a:r>
            <a:r>
              <a:rPr lang="ru-RU" sz="2400" dirty="0" smtClean="0">
                <a:solidFill>
                  <a:schemeClr val="bg1"/>
                </a:solidFill>
                <a:latin typeface="Times New Roman" panose="02020603050405020304" pitchFamily="18" charset="0"/>
                <a:cs typeface="Times New Roman" panose="02020603050405020304" pitchFamily="18" charset="0"/>
              </a:rPr>
              <a:t>том положении вторая цепь будет содержать </a:t>
            </a:r>
            <a:r>
              <a:rPr lang="en-US" sz="2400" dirty="0" smtClean="0">
                <a:solidFill>
                  <a:schemeClr val="bg1"/>
                </a:solidFill>
                <a:latin typeface="Times New Roman" panose="02020603050405020304" pitchFamily="18" charset="0"/>
                <a:cs typeface="Times New Roman" panose="02020603050405020304" pitchFamily="18" charset="0"/>
              </a:rPr>
              <a:t>TAGTAC</a:t>
            </a:r>
            <a:r>
              <a:rPr lang="ru-RU" sz="2400" dirty="0" smtClean="0">
                <a:solidFill>
                  <a:schemeClr val="bg1"/>
                </a:solidFill>
                <a:latin typeface="Times New Roman" panose="02020603050405020304" pitchFamily="18" charset="0"/>
                <a:cs typeface="Times New Roman" panose="02020603050405020304" pitchFamily="18" charset="0"/>
              </a:rPr>
              <a:t>. </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srcRect t="7975" r="62722"/>
          <a:stretch/>
        </p:blipFill>
        <p:spPr>
          <a:xfrm>
            <a:off x="7983307" y="2076993"/>
            <a:ext cx="2084717" cy="42623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p:cNvPicPr>
            <a:picLocks noChangeAspect="1"/>
          </p:cNvPicPr>
          <p:nvPr/>
        </p:nvPicPr>
        <p:blipFill>
          <a:blip r:embed="rId3"/>
          <a:stretch>
            <a:fillRect/>
          </a:stretch>
        </p:blipFill>
        <p:spPr>
          <a:xfrm>
            <a:off x="11209421" y="4157392"/>
            <a:ext cx="371888" cy="1835055"/>
          </a:xfrm>
          <a:prstGeom prst="rect">
            <a:avLst/>
          </a:prstGeom>
        </p:spPr>
      </p:pic>
    </p:spTree>
    <p:extLst>
      <p:ext uri="{BB962C8B-B14F-4D97-AF65-F5344CB8AC3E}">
        <p14:creationId xmlns:p14="http://schemas.microsoft.com/office/powerpoint/2010/main" val="857272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5686" y="173205"/>
            <a:ext cx="10946016" cy="1325563"/>
          </a:xfrm>
        </p:spPr>
        <p:txBody>
          <a:bodyPr>
            <a:normAutofit/>
          </a:bodyPr>
          <a:lstStyle/>
          <a:p>
            <a:r>
              <a:rPr lang="ru-RU" sz="2800" dirty="0" smtClean="0">
                <a:solidFill>
                  <a:schemeClr val="bg1"/>
                </a:solidFill>
                <a:latin typeface="Times New Roman" panose="02020603050405020304" pitchFamily="18" charset="0"/>
                <a:cs typeface="Times New Roman" panose="02020603050405020304" pitchFamily="18" charset="0"/>
              </a:rPr>
              <a:t>Микрочипы дают возможность измерить уровень экспрессии каждого гена в геноме в ходе одного эксперимента</a:t>
            </a:r>
            <a:endParaRPr lang="ru-RU" sz="28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a:srcRect l="49128" t="34138" r="35941" b="39539"/>
          <a:stretch/>
        </p:blipFill>
        <p:spPr>
          <a:xfrm>
            <a:off x="6694131" y="1337138"/>
            <a:ext cx="4939459" cy="4898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410677" y="1498768"/>
            <a:ext cx="6096000" cy="5262979"/>
          </a:xfrm>
          <a:prstGeom prst="rect">
            <a:avLst/>
          </a:prstGeom>
        </p:spPr>
        <p:txBody>
          <a:bodyPr>
            <a:spAutoFit/>
          </a:bodyPr>
          <a:lstStyle/>
          <a:p>
            <a:pPr marL="342900" indent="-342900">
              <a:buFontTx/>
              <a:buChar char="-"/>
            </a:pPr>
            <a:r>
              <a:rPr lang="ru-RU" sz="2400" dirty="0" smtClean="0">
                <a:solidFill>
                  <a:schemeClr val="bg1"/>
                </a:solidFill>
                <a:latin typeface="Calibri" panose="020F0502020204030204" pitchFamily="34" charset="0"/>
                <a:cs typeface="Times New Roman" panose="02020603050405020304" pitchFamily="18" charset="0"/>
              </a:rPr>
              <a:t>создание прикрепленного к чипу короткого фрагмента ДНК - зонда – длиной 25 оснований, которые представляют собой небольшую часть гена. Эти 25 оснований являются уникальными и не встречаются в геноме больше нигде, кроме данного гена. Поэтому, когда молекула ДНК связывается с зондом, расположенном на микрочипе, мы можем быть уверены, что измеряем экспрессию строго определенного известного гена. </a:t>
            </a:r>
          </a:p>
          <a:p>
            <a:pPr marL="342900" indent="-342900">
              <a:buFontTx/>
              <a:buChar char="-"/>
            </a:pPr>
            <a:r>
              <a:rPr lang="ru-RU" sz="2400" dirty="0">
                <a:solidFill>
                  <a:schemeClr val="bg1"/>
                </a:solidFill>
                <a:latin typeface="Calibri" panose="020F0502020204030204" pitchFamily="34" charset="0"/>
                <a:cs typeface="Times New Roman" panose="02020603050405020304" pitchFamily="18" charset="0"/>
              </a:rPr>
              <a:t>н</a:t>
            </a:r>
            <a:r>
              <a:rPr lang="ru-RU" sz="2400" dirty="0" smtClean="0">
                <a:solidFill>
                  <a:schemeClr val="bg1"/>
                </a:solidFill>
                <a:latin typeface="Calibri" panose="020F0502020204030204" pitchFamily="34" charset="0"/>
                <a:cs typeface="Times New Roman" panose="02020603050405020304" pitchFamily="18" charset="0"/>
              </a:rPr>
              <a:t>а каждый ген подбирается от 11 до 20 уникальных зондов.</a:t>
            </a:r>
            <a:endParaRPr lang="ru-RU" sz="2400" dirty="0">
              <a:solidFill>
                <a:schemeClr val="bg1"/>
              </a:solidFill>
              <a:latin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1261702" y="4161483"/>
            <a:ext cx="371888" cy="1835055"/>
          </a:xfrm>
          <a:prstGeom prst="rect">
            <a:avLst/>
          </a:prstGeom>
        </p:spPr>
      </p:pic>
    </p:spTree>
    <p:extLst>
      <p:ext uri="{BB962C8B-B14F-4D97-AF65-F5344CB8AC3E}">
        <p14:creationId xmlns:p14="http://schemas.microsoft.com/office/powerpoint/2010/main" val="2453870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67543" y="1489166"/>
            <a:ext cx="9287691" cy="5120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 name="Заголовок 1"/>
          <p:cNvSpPr>
            <a:spLocks noGrp="1"/>
          </p:cNvSpPr>
          <p:nvPr>
            <p:ph type="title"/>
          </p:nvPr>
        </p:nvSpPr>
        <p:spPr>
          <a:xfrm>
            <a:off x="914402" y="365125"/>
            <a:ext cx="10515600" cy="1364821"/>
          </a:xfrm>
        </p:spPr>
        <p:txBody>
          <a:bodyPr>
            <a:normAutofit/>
          </a:bodyPr>
          <a:lstStyle/>
          <a:p>
            <a:pPr algn="ctr"/>
            <a:r>
              <a:rPr lang="ru-RU" sz="2400" dirty="0">
                <a:solidFill>
                  <a:schemeClr val="bg1"/>
                </a:solidFill>
                <a:latin typeface="Times New Roman" panose="02020603050405020304" pitchFamily="18" charset="0"/>
                <a:cs typeface="Times New Roman" panose="02020603050405020304" pitchFamily="18" charset="0"/>
              </a:rPr>
              <a:t>После выделения нуклеиновых </a:t>
            </a:r>
            <a:r>
              <a:rPr lang="ru-RU" sz="2400" dirty="0" smtClean="0">
                <a:solidFill>
                  <a:schemeClr val="bg1"/>
                </a:solidFill>
                <a:latin typeface="Times New Roman" panose="02020603050405020304" pitchFamily="18" charset="0"/>
                <a:cs typeface="Times New Roman" panose="02020603050405020304" pitchFamily="18" charset="0"/>
              </a:rPr>
              <a:t>кислот из образца</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smtClean="0">
                <a:solidFill>
                  <a:schemeClr val="bg1"/>
                </a:solidFill>
                <a:latin typeface="Times New Roman" panose="02020603050405020304" pitchFamily="18" charset="0"/>
                <a:cs typeface="Times New Roman" panose="02020603050405020304" pitchFamily="18" charset="0"/>
              </a:rPr>
              <a:t>их </a:t>
            </a:r>
            <a:r>
              <a:rPr lang="ru-RU" sz="2400" dirty="0" err="1" smtClean="0">
                <a:solidFill>
                  <a:schemeClr val="bg1"/>
                </a:solidFill>
                <a:latin typeface="Times New Roman" panose="02020603050405020304" pitchFamily="18" charset="0"/>
                <a:cs typeface="Times New Roman" panose="02020603050405020304" pitchFamily="18" charset="0"/>
              </a:rPr>
              <a:t>амплифицируют</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rotWithShape="1">
          <a:blip r:embed="rId2"/>
          <a:srcRect l="34701" t="36141" r="53088" b="45520"/>
          <a:stretch/>
        </p:blipFill>
        <p:spPr>
          <a:xfrm>
            <a:off x="2427135" y="2597319"/>
            <a:ext cx="3840480" cy="3244546"/>
          </a:xfrm>
          <a:prstGeom prst="rect">
            <a:avLst/>
          </a:prstGeom>
        </p:spPr>
      </p:pic>
      <p:pic>
        <p:nvPicPr>
          <p:cNvPr id="17" name="Рисунок 16"/>
          <p:cNvPicPr>
            <a:picLocks noChangeAspect="1"/>
          </p:cNvPicPr>
          <p:nvPr/>
        </p:nvPicPr>
        <p:blipFill rotWithShape="1">
          <a:blip r:embed="rId3"/>
          <a:srcRect l="54069" t="54292" r="43825" b="37385"/>
          <a:stretch/>
        </p:blipFill>
        <p:spPr>
          <a:xfrm rot="1328672">
            <a:off x="7804745" y="3084241"/>
            <a:ext cx="328794" cy="712919"/>
          </a:xfrm>
          <a:prstGeom prst="rect">
            <a:avLst/>
          </a:prstGeom>
        </p:spPr>
      </p:pic>
      <p:pic>
        <p:nvPicPr>
          <p:cNvPr id="18" name="Рисунок 17"/>
          <p:cNvPicPr>
            <a:picLocks noChangeAspect="1"/>
          </p:cNvPicPr>
          <p:nvPr/>
        </p:nvPicPr>
        <p:blipFill rotWithShape="1">
          <a:blip r:embed="rId3"/>
          <a:srcRect l="54069" t="54292" r="43825" b="37385"/>
          <a:stretch/>
        </p:blipFill>
        <p:spPr>
          <a:xfrm rot="18547765">
            <a:off x="7937112" y="3981545"/>
            <a:ext cx="328794" cy="712919"/>
          </a:xfrm>
          <a:prstGeom prst="rect">
            <a:avLst/>
          </a:prstGeom>
        </p:spPr>
      </p:pic>
      <p:pic>
        <p:nvPicPr>
          <p:cNvPr id="19" name="Рисунок 18"/>
          <p:cNvPicPr>
            <a:picLocks noChangeAspect="1"/>
          </p:cNvPicPr>
          <p:nvPr/>
        </p:nvPicPr>
        <p:blipFill rotWithShape="1">
          <a:blip r:embed="rId3"/>
          <a:srcRect l="54069" t="54292" r="43825" b="37385"/>
          <a:stretch/>
        </p:blipFill>
        <p:spPr>
          <a:xfrm rot="4380443">
            <a:off x="8306989" y="3329450"/>
            <a:ext cx="328794" cy="712919"/>
          </a:xfrm>
          <a:prstGeom prst="rect">
            <a:avLst/>
          </a:prstGeom>
        </p:spPr>
      </p:pic>
      <p:pic>
        <p:nvPicPr>
          <p:cNvPr id="20" name="Рисунок 19"/>
          <p:cNvPicPr>
            <a:picLocks noChangeAspect="1"/>
          </p:cNvPicPr>
          <p:nvPr/>
        </p:nvPicPr>
        <p:blipFill rotWithShape="1">
          <a:blip r:embed="rId3"/>
          <a:srcRect l="54069" t="54292" r="43825" b="37385"/>
          <a:stretch/>
        </p:blipFill>
        <p:spPr>
          <a:xfrm rot="19419429">
            <a:off x="8630757" y="2780139"/>
            <a:ext cx="328794" cy="712919"/>
          </a:xfrm>
          <a:prstGeom prst="rect">
            <a:avLst/>
          </a:prstGeom>
        </p:spPr>
      </p:pic>
      <p:pic>
        <p:nvPicPr>
          <p:cNvPr id="21" name="Рисунок 20"/>
          <p:cNvPicPr>
            <a:picLocks noChangeAspect="1"/>
          </p:cNvPicPr>
          <p:nvPr/>
        </p:nvPicPr>
        <p:blipFill rotWithShape="1">
          <a:blip r:embed="rId3"/>
          <a:srcRect l="54069" t="54292" r="43825" b="37385"/>
          <a:stretch/>
        </p:blipFill>
        <p:spPr>
          <a:xfrm rot="969701">
            <a:off x="8539336" y="3999319"/>
            <a:ext cx="328794" cy="712919"/>
          </a:xfrm>
          <a:prstGeom prst="rect">
            <a:avLst/>
          </a:prstGeom>
        </p:spPr>
      </p:pic>
      <p:pic>
        <p:nvPicPr>
          <p:cNvPr id="22" name="Рисунок 21"/>
          <p:cNvPicPr>
            <a:picLocks noChangeAspect="1"/>
          </p:cNvPicPr>
          <p:nvPr/>
        </p:nvPicPr>
        <p:blipFill rotWithShape="1">
          <a:blip r:embed="rId3"/>
          <a:srcRect l="54069" t="54292" r="43825" b="37385"/>
          <a:stretch/>
        </p:blipFill>
        <p:spPr>
          <a:xfrm rot="7396265">
            <a:off x="9352410" y="4300683"/>
            <a:ext cx="328794" cy="712919"/>
          </a:xfrm>
          <a:prstGeom prst="rect">
            <a:avLst/>
          </a:prstGeom>
        </p:spPr>
      </p:pic>
      <p:pic>
        <p:nvPicPr>
          <p:cNvPr id="23" name="Рисунок 22"/>
          <p:cNvPicPr>
            <a:picLocks noChangeAspect="1"/>
          </p:cNvPicPr>
          <p:nvPr/>
        </p:nvPicPr>
        <p:blipFill rotWithShape="1">
          <a:blip r:embed="rId3"/>
          <a:srcRect l="54069" t="54292" r="43825" b="37385"/>
          <a:stretch/>
        </p:blipFill>
        <p:spPr>
          <a:xfrm rot="3966656">
            <a:off x="9128465" y="3251581"/>
            <a:ext cx="328794" cy="712919"/>
          </a:xfrm>
          <a:prstGeom prst="rect">
            <a:avLst/>
          </a:prstGeom>
        </p:spPr>
      </p:pic>
      <p:pic>
        <p:nvPicPr>
          <p:cNvPr id="24" name="Рисунок 23"/>
          <p:cNvPicPr>
            <a:picLocks noChangeAspect="1"/>
          </p:cNvPicPr>
          <p:nvPr/>
        </p:nvPicPr>
        <p:blipFill rotWithShape="1">
          <a:blip r:embed="rId3"/>
          <a:srcRect l="54069" t="54292" r="43825" b="37385"/>
          <a:stretch/>
        </p:blipFill>
        <p:spPr>
          <a:xfrm rot="19763142">
            <a:off x="7985578" y="4633688"/>
            <a:ext cx="328794" cy="712919"/>
          </a:xfrm>
          <a:prstGeom prst="rect">
            <a:avLst/>
          </a:prstGeom>
        </p:spPr>
      </p:pic>
      <p:pic>
        <p:nvPicPr>
          <p:cNvPr id="25" name="Рисунок 24"/>
          <p:cNvPicPr>
            <a:picLocks noChangeAspect="1"/>
          </p:cNvPicPr>
          <p:nvPr/>
        </p:nvPicPr>
        <p:blipFill rotWithShape="1">
          <a:blip r:embed="rId3"/>
          <a:srcRect l="54069" t="54292" r="43825" b="37385"/>
          <a:stretch/>
        </p:blipFill>
        <p:spPr>
          <a:xfrm>
            <a:off x="8860329" y="4808849"/>
            <a:ext cx="328794" cy="712919"/>
          </a:xfrm>
          <a:prstGeom prst="rect">
            <a:avLst/>
          </a:prstGeom>
        </p:spPr>
      </p:pic>
      <p:cxnSp>
        <p:nvCxnSpPr>
          <p:cNvPr id="49" name="Прямая соединительная линия 48"/>
          <p:cNvCxnSpPr/>
          <p:nvPr/>
        </p:nvCxnSpPr>
        <p:spPr>
          <a:xfrm flipV="1">
            <a:off x="5994428" y="2990344"/>
            <a:ext cx="1598460" cy="61769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6161867" y="4657142"/>
            <a:ext cx="1505534" cy="704688"/>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300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C6EF2"/>
            </a:gs>
            <a:gs pos="100000">
              <a:srgbClr val="008AF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855" y="2914808"/>
            <a:ext cx="5921692" cy="2074005"/>
          </a:xfrm>
          <a:prstGeom prst="rect">
            <a:avLst/>
          </a:prstGeom>
        </p:spPr>
      </p:pic>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t="16924" r="83129"/>
          <a:stretch/>
        </p:blipFill>
        <p:spPr>
          <a:xfrm>
            <a:off x="9719220" y="1443681"/>
            <a:ext cx="1398039" cy="2411118"/>
          </a:xfrm>
          <a:prstGeom prst="rect">
            <a:avLst/>
          </a:prstGeom>
        </p:spPr>
      </p:pic>
      <p:pic>
        <p:nvPicPr>
          <p:cNvPr id="27" name="Рисунок 26"/>
          <p:cNvPicPr>
            <a:picLocks noChangeAspect="1"/>
          </p:cNvPicPr>
          <p:nvPr/>
        </p:nvPicPr>
        <p:blipFill rotWithShape="1">
          <a:blip r:embed="rId3">
            <a:extLst>
              <a:ext uri="{28A0092B-C50C-407E-A947-70E740481C1C}">
                <a14:useLocalDpi xmlns:a14="http://schemas.microsoft.com/office/drawing/2010/main" val="0"/>
              </a:ext>
            </a:extLst>
          </a:blip>
          <a:srcRect l="17025" r="63406"/>
          <a:stretch/>
        </p:blipFill>
        <p:spPr>
          <a:xfrm rot="1544994">
            <a:off x="8857174" y="2601838"/>
            <a:ext cx="1377584" cy="2465568"/>
          </a:xfrm>
          <a:prstGeom prst="rect">
            <a:avLst/>
          </a:prstGeom>
        </p:spPr>
      </p:pic>
      <p:pic>
        <p:nvPicPr>
          <p:cNvPr id="28" name="Рисунок 27"/>
          <p:cNvPicPr>
            <a:picLocks noChangeAspect="1"/>
          </p:cNvPicPr>
          <p:nvPr/>
        </p:nvPicPr>
        <p:blipFill rotWithShape="1">
          <a:blip r:embed="rId3">
            <a:extLst>
              <a:ext uri="{28A0092B-C50C-407E-A947-70E740481C1C}">
                <a14:useLocalDpi xmlns:a14="http://schemas.microsoft.com/office/drawing/2010/main" val="0"/>
              </a:ext>
            </a:extLst>
          </a:blip>
          <a:srcRect l="38851" r="43891"/>
          <a:stretch/>
        </p:blipFill>
        <p:spPr>
          <a:xfrm rot="4562361">
            <a:off x="9963355" y="2556105"/>
            <a:ext cx="1259946" cy="2557034"/>
          </a:xfrm>
          <a:prstGeom prst="rect">
            <a:avLst/>
          </a:prstGeom>
        </p:spPr>
      </p:pic>
      <p:sp>
        <p:nvSpPr>
          <p:cNvPr id="24" name="Стрелка вправо 23"/>
          <p:cNvSpPr/>
          <p:nvPr/>
        </p:nvSpPr>
        <p:spPr>
          <a:xfrm>
            <a:off x="6568944" y="3171412"/>
            <a:ext cx="1668751" cy="58120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400" dirty="0" smtClean="0">
                <a:solidFill>
                  <a:prstClr val="black"/>
                </a:solidFill>
              </a:rPr>
              <a:t>Фрагментация</a:t>
            </a:r>
            <a:endParaRPr lang="ru-RU" sz="1400" dirty="0">
              <a:solidFill>
                <a:prstClr val="black"/>
              </a:solidFill>
            </a:endParaRPr>
          </a:p>
        </p:txBody>
      </p:sp>
      <p:pic>
        <p:nvPicPr>
          <p:cNvPr id="2" name="Рисунок 1"/>
          <p:cNvPicPr>
            <a:picLocks noChangeAspect="1"/>
          </p:cNvPicPr>
          <p:nvPr/>
        </p:nvPicPr>
        <p:blipFill>
          <a:blip r:embed="rId4"/>
          <a:stretch>
            <a:fillRect/>
          </a:stretch>
        </p:blipFill>
        <p:spPr>
          <a:xfrm>
            <a:off x="939008" y="175603"/>
            <a:ext cx="2438611" cy="2536156"/>
          </a:xfrm>
          <a:prstGeom prst="rect">
            <a:avLst/>
          </a:prstGeom>
        </p:spPr>
      </p:pic>
    </p:spTree>
    <p:extLst>
      <p:ext uri="{BB962C8B-B14F-4D97-AF65-F5344CB8AC3E}">
        <p14:creationId xmlns:p14="http://schemas.microsoft.com/office/powerpoint/2010/main" val="19119912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rotWithShape="1">
          <a:blip r:embed="rId2"/>
          <a:srcRect l="47221" t="29493" r="35981" b="44626"/>
          <a:stretch/>
        </p:blipFill>
        <p:spPr>
          <a:xfrm>
            <a:off x="1148064" y="240597"/>
            <a:ext cx="3325081" cy="28817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p:cNvPicPr>
            <a:picLocks noChangeAspect="1"/>
          </p:cNvPicPr>
          <p:nvPr/>
        </p:nvPicPr>
        <p:blipFill rotWithShape="1">
          <a:blip r:embed="rId3"/>
          <a:srcRect l="34806" t="47532" r="50456" b="29420"/>
          <a:stretch/>
        </p:blipFill>
        <p:spPr>
          <a:xfrm>
            <a:off x="5878536" y="240598"/>
            <a:ext cx="3246546" cy="28817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p:cNvPicPr>
            <a:picLocks noChangeAspect="1"/>
          </p:cNvPicPr>
          <p:nvPr/>
        </p:nvPicPr>
        <p:blipFill>
          <a:blip r:embed="rId4"/>
          <a:stretch>
            <a:fillRect/>
          </a:stretch>
        </p:blipFill>
        <p:spPr>
          <a:xfrm>
            <a:off x="10034524" y="637245"/>
            <a:ext cx="371888" cy="1835055"/>
          </a:xfrm>
          <a:prstGeom prst="rect">
            <a:avLst/>
          </a:prstGeom>
        </p:spPr>
      </p:pic>
      <p:pic>
        <p:nvPicPr>
          <p:cNvPr id="5" name="Рисунок 4"/>
          <p:cNvPicPr>
            <a:picLocks noChangeAspect="1"/>
          </p:cNvPicPr>
          <p:nvPr/>
        </p:nvPicPr>
        <p:blipFill>
          <a:blip r:embed="rId5"/>
          <a:stretch>
            <a:fillRect/>
          </a:stretch>
        </p:blipFill>
        <p:spPr>
          <a:xfrm>
            <a:off x="776485" y="3259174"/>
            <a:ext cx="4068238" cy="3598826"/>
          </a:xfrm>
          <a:prstGeom prst="rect">
            <a:avLst/>
          </a:prstGeom>
        </p:spPr>
      </p:pic>
      <p:sp>
        <p:nvSpPr>
          <p:cNvPr id="2" name="Прямоугольник 1"/>
          <p:cNvSpPr/>
          <p:nvPr/>
        </p:nvSpPr>
        <p:spPr>
          <a:xfrm>
            <a:off x="5329188" y="4391874"/>
            <a:ext cx="6096000" cy="923330"/>
          </a:xfrm>
          <a:prstGeom prst="rect">
            <a:avLst/>
          </a:prstGeom>
        </p:spPr>
        <p:txBody>
          <a:bodyPr>
            <a:spAutoFit/>
          </a:bodyPr>
          <a:lstStyle/>
          <a:p>
            <a:r>
              <a:rPr lang="ru-RU" dirty="0">
                <a:solidFill>
                  <a:schemeClr val="bg1"/>
                </a:solidFill>
              </a:rPr>
              <a:t>Если в пробе присутствуют последовательности, которые комплементарны </a:t>
            </a:r>
            <a:br>
              <a:rPr lang="ru-RU" dirty="0">
                <a:solidFill>
                  <a:schemeClr val="bg1"/>
                </a:solidFill>
              </a:rPr>
            </a:br>
            <a:r>
              <a:rPr lang="ru-RU" dirty="0">
                <a:solidFill>
                  <a:schemeClr val="bg1"/>
                </a:solidFill>
              </a:rPr>
              <a:t>зондам на чипе, они свяжутся с чипом </a:t>
            </a:r>
          </a:p>
        </p:txBody>
      </p:sp>
    </p:spTree>
    <p:extLst>
      <p:ext uri="{BB962C8B-B14F-4D97-AF65-F5344CB8AC3E}">
        <p14:creationId xmlns:p14="http://schemas.microsoft.com/office/powerpoint/2010/main" val="1338607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solidFill>
                  <a:schemeClr val="bg1"/>
                </a:solidFill>
                <a:latin typeface="Times New Roman" panose="02020603050405020304" pitchFamily="18" charset="0"/>
                <a:cs typeface="Times New Roman" panose="02020603050405020304" pitchFamily="18" charset="0"/>
              </a:rPr>
              <a:t>Флуоресценцию последовательностей, связавшихся с зондами на чипе можно зарегистрировать </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8" name="Объект 7"/>
          <p:cNvPicPr>
            <a:picLocks noGrp="1" noChangeAspect="1"/>
          </p:cNvPicPr>
          <p:nvPr>
            <p:ph idx="1"/>
          </p:nvPr>
        </p:nvPicPr>
        <p:blipFill>
          <a:blip r:embed="rId2"/>
          <a:stretch>
            <a:fillRect/>
          </a:stretch>
        </p:blipFill>
        <p:spPr>
          <a:xfrm>
            <a:off x="838200" y="2567030"/>
            <a:ext cx="4099719" cy="36003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p:cNvPicPr>
            <a:picLocks noChangeAspect="1"/>
          </p:cNvPicPr>
          <p:nvPr/>
        </p:nvPicPr>
        <p:blipFill>
          <a:blip r:embed="rId3"/>
          <a:stretch>
            <a:fillRect/>
          </a:stretch>
        </p:blipFill>
        <p:spPr>
          <a:xfrm>
            <a:off x="224265" y="4332283"/>
            <a:ext cx="371888" cy="1835055"/>
          </a:xfrm>
          <a:prstGeom prst="rect">
            <a:avLst/>
          </a:prstGeom>
        </p:spPr>
      </p:pic>
      <p:pic>
        <p:nvPicPr>
          <p:cNvPr id="3" name="Рисунок 2"/>
          <p:cNvPicPr>
            <a:picLocks noChangeAspect="1"/>
          </p:cNvPicPr>
          <p:nvPr/>
        </p:nvPicPr>
        <p:blipFill>
          <a:blip r:embed="rId4"/>
          <a:stretch>
            <a:fillRect/>
          </a:stretch>
        </p:blipFill>
        <p:spPr>
          <a:xfrm>
            <a:off x="5288691" y="2672802"/>
            <a:ext cx="6335028" cy="2863433"/>
          </a:xfrm>
          <a:prstGeom prst="rect">
            <a:avLst/>
          </a:prstGeom>
        </p:spPr>
      </p:pic>
      <p:sp>
        <p:nvSpPr>
          <p:cNvPr id="7" name="Прямоугольник 6"/>
          <p:cNvSpPr/>
          <p:nvPr/>
        </p:nvSpPr>
        <p:spPr>
          <a:xfrm>
            <a:off x="11699557" y="3838048"/>
            <a:ext cx="492443" cy="2947282"/>
          </a:xfrm>
          <a:prstGeom prst="rect">
            <a:avLst/>
          </a:prstGeom>
        </p:spPr>
        <p:txBody>
          <a:bodyPr vert="vert270" wrap="none">
            <a:spAutoFit/>
          </a:bodyPr>
          <a:lstStyle/>
          <a:p>
            <a:r>
              <a:rPr lang="en-US" sz="1000" dirty="0" smtClean="0"/>
              <a:t>DNA microarrays: Types, Applications and their future</a:t>
            </a:r>
            <a:endParaRPr lang="ru-RU" sz="1000" dirty="0" smtClean="0"/>
          </a:p>
          <a:p>
            <a:r>
              <a:rPr lang="ru-RU" sz="1000" dirty="0" smtClean="0"/>
              <a:t> </a:t>
            </a:r>
            <a:r>
              <a:rPr lang="en-US" sz="1000" dirty="0" smtClean="0"/>
              <a:t>Bumgarner</a:t>
            </a:r>
            <a:r>
              <a:rPr lang="ru-RU" sz="1000" dirty="0" smtClean="0"/>
              <a:t>  </a:t>
            </a:r>
            <a:r>
              <a:rPr lang="en-US" sz="1000" dirty="0" err="1"/>
              <a:t>Curr</a:t>
            </a:r>
            <a:r>
              <a:rPr lang="en-US" sz="1000" dirty="0"/>
              <a:t> </a:t>
            </a:r>
            <a:r>
              <a:rPr lang="en-US" sz="1000" dirty="0" err="1"/>
              <a:t>Protoc</a:t>
            </a:r>
            <a:r>
              <a:rPr lang="en-US" sz="1000" dirty="0"/>
              <a:t> </a:t>
            </a:r>
            <a:r>
              <a:rPr lang="en-US" sz="1000" dirty="0" err="1"/>
              <a:t>Mol</a:t>
            </a:r>
            <a:r>
              <a:rPr lang="en-US" sz="1000" dirty="0"/>
              <a:t> Biol</a:t>
            </a:r>
            <a:r>
              <a:rPr lang="en-US" sz="1000" dirty="0" smtClean="0"/>
              <a:t>.</a:t>
            </a:r>
            <a:r>
              <a:rPr lang="ru-RU" sz="1000" dirty="0" smtClean="0"/>
              <a:t> 2014</a:t>
            </a:r>
            <a:endParaRPr lang="ru-RU" sz="1000" dirty="0"/>
          </a:p>
        </p:txBody>
      </p:sp>
    </p:spTree>
    <p:extLst>
      <p:ext uri="{BB962C8B-B14F-4D97-AF65-F5344CB8AC3E}">
        <p14:creationId xmlns:p14="http://schemas.microsoft.com/office/powerpoint/2010/main" val="3883503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Group 3"/>
          <p:cNvGrpSpPr>
            <a:grpSpLocks/>
          </p:cNvGrpSpPr>
          <p:nvPr/>
        </p:nvGrpSpPr>
        <p:grpSpPr bwMode="auto">
          <a:xfrm>
            <a:off x="2069432" y="1499937"/>
            <a:ext cx="7310441" cy="3446766"/>
            <a:chOff x="645" y="1106"/>
            <a:chExt cx="4115" cy="1897"/>
          </a:xfrm>
        </p:grpSpPr>
        <p:grpSp>
          <p:nvGrpSpPr>
            <p:cNvPr id="18436" name="Group 4"/>
            <p:cNvGrpSpPr>
              <a:grpSpLocks/>
            </p:cNvGrpSpPr>
            <p:nvPr/>
          </p:nvGrpSpPr>
          <p:grpSpPr bwMode="auto">
            <a:xfrm>
              <a:off x="1366" y="1106"/>
              <a:ext cx="1466" cy="944"/>
              <a:chOff x="624" y="929"/>
              <a:chExt cx="1650" cy="944"/>
            </a:xfrm>
          </p:grpSpPr>
          <p:grpSp>
            <p:nvGrpSpPr>
              <p:cNvPr id="18629" name="Group 5"/>
              <p:cNvGrpSpPr>
                <a:grpSpLocks/>
              </p:cNvGrpSpPr>
              <p:nvPr/>
            </p:nvGrpSpPr>
            <p:grpSpPr bwMode="auto">
              <a:xfrm>
                <a:off x="624" y="1284"/>
                <a:ext cx="1650" cy="589"/>
                <a:chOff x="624" y="1284"/>
                <a:chExt cx="1650" cy="589"/>
              </a:xfrm>
            </p:grpSpPr>
            <p:sp>
              <p:nvSpPr>
                <p:cNvPr id="18654" name="Rectangle 6"/>
                <p:cNvSpPr>
                  <a:spLocks noChangeArrowheads="1"/>
                </p:cNvSpPr>
                <p:nvPr/>
              </p:nvSpPr>
              <p:spPr bwMode="auto">
                <a:xfrm>
                  <a:off x="624" y="1776"/>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8655" name="Freeform 7"/>
                <p:cNvSpPr>
                  <a:spLocks/>
                </p:cNvSpPr>
                <p:nvPr/>
              </p:nvSpPr>
              <p:spPr bwMode="auto">
                <a:xfrm>
                  <a:off x="1779" y="1284"/>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56" name="Freeform 8"/>
                <p:cNvSpPr>
                  <a:spLocks/>
                </p:cNvSpPr>
                <p:nvPr/>
              </p:nvSpPr>
              <p:spPr bwMode="auto">
                <a:xfrm>
                  <a:off x="624" y="1284"/>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sp>
            <p:nvSpPr>
              <p:cNvPr id="18630" name="Freeform 9"/>
              <p:cNvSpPr>
                <a:spLocks/>
              </p:cNvSpPr>
              <p:nvPr/>
            </p:nvSpPr>
            <p:spPr bwMode="auto">
              <a:xfrm>
                <a:off x="789" y="148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31" name="Freeform 10"/>
              <p:cNvSpPr>
                <a:spLocks/>
              </p:cNvSpPr>
              <p:nvPr/>
            </p:nvSpPr>
            <p:spPr bwMode="auto">
              <a:xfrm>
                <a:off x="789" y="125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32" name="Freeform 11"/>
              <p:cNvSpPr>
                <a:spLocks/>
              </p:cNvSpPr>
              <p:nvPr/>
            </p:nvSpPr>
            <p:spPr bwMode="auto">
              <a:xfrm>
                <a:off x="789" y="137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33" name="Freeform 12"/>
              <p:cNvSpPr>
                <a:spLocks/>
              </p:cNvSpPr>
              <p:nvPr/>
            </p:nvSpPr>
            <p:spPr bwMode="auto">
              <a:xfrm>
                <a:off x="789" y="160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34" name="Freeform 13"/>
              <p:cNvSpPr>
                <a:spLocks/>
              </p:cNvSpPr>
              <p:nvPr/>
            </p:nvSpPr>
            <p:spPr bwMode="auto">
              <a:xfrm>
                <a:off x="1017" y="1320"/>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35" name="Freeform 14"/>
              <p:cNvSpPr>
                <a:spLocks/>
              </p:cNvSpPr>
              <p:nvPr/>
            </p:nvSpPr>
            <p:spPr bwMode="auto">
              <a:xfrm>
                <a:off x="1017" y="1091"/>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36" name="Freeform 15"/>
              <p:cNvSpPr>
                <a:spLocks/>
              </p:cNvSpPr>
              <p:nvPr/>
            </p:nvSpPr>
            <p:spPr bwMode="auto">
              <a:xfrm>
                <a:off x="1017" y="1205"/>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37" name="Freeform 16"/>
              <p:cNvSpPr>
                <a:spLocks/>
              </p:cNvSpPr>
              <p:nvPr/>
            </p:nvSpPr>
            <p:spPr bwMode="auto">
              <a:xfrm>
                <a:off x="1017" y="1435"/>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38" name="Freeform 17"/>
              <p:cNvSpPr>
                <a:spLocks/>
              </p:cNvSpPr>
              <p:nvPr/>
            </p:nvSpPr>
            <p:spPr bwMode="auto">
              <a:xfrm>
                <a:off x="1242" y="1431"/>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39" name="Freeform 18"/>
              <p:cNvSpPr>
                <a:spLocks/>
              </p:cNvSpPr>
              <p:nvPr/>
            </p:nvSpPr>
            <p:spPr bwMode="auto">
              <a:xfrm>
                <a:off x="1242" y="1202"/>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0" name="Freeform 19"/>
              <p:cNvSpPr>
                <a:spLocks/>
              </p:cNvSpPr>
              <p:nvPr/>
            </p:nvSpPr>
            <p:spPr bwMode="auto">
              <a:xfrm>
                <a:off x="1242" y="1316"/>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1" name="Freeform 20"/>
              <p:cNvSpPr>
                <a:spLocks/>
              </p:cNvSpPr>
              <p:nvPr/>
            </p:nvSpPr>
            <p:spPr bwMode="auto">
              <a:xfrm>
                <a:off x="1242" y="1546"/>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2" name="Freeform 21"/>
              <p:cNvSpPr>
                <a:spLocks/>
              </p:cNvSpPr>
              <p:nvPr/>
            </p:nvSpPr>
            <p:spPr bwMode="auto">
              <a:xfrm>
                <a:off x="1479" y="1227"/>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3" name="Freeform 22"/>
              <p:cNvSpPr>
                <a:spLocks/>
              </p:cNvSpPr>
              <p:nvPr/>
            </p:nvSpPr>
            <p:spPr bwMode="auto">
              <a:xfrm>
                <a:off x="1479" y="998"/>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4" name="Freeform 23"/>
              <p:cNvSpPr>
                <a:spLocks/>
              </p:cNvSpPr>
              <p:nvPr/>
            </p:nvSpPr>
            <p:spPr bwMode="auto">
              <a:xfrm>
                <a:off x="1479" y="1112"/>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5" name="Freeform 24"/>
              <p:cNvSpPr>
                <a:spLocks/>
              </p:cNvSpPr>
              <p:nvPr/>
            </p:nvSpPr>
            <p:spPr bwMode="auto">
              <a:xfrm>
                <a:off x="1479" y="1342"/>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6" name="Freeform 25"/>
              <p:cNvSpPr>
                <a:spLocks/>
              </p:cNvSpPr>
              <p:nvPr/>
            </p:nvSpPr>
            <p:spPr bwMode="auto">
              <a:xfrm>
                <a:off x="1710" y="1386"/>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7" name="Freeform 26"/>
              <p:cNvSpPr>
                <a:spLocks/>
              </p:cNvSpPr>
              <p:nvPr/>
            </p:nvSpPr>
            <p:spPr bwMode="auto">
              <a:xfrm>
                <a:off x="1710" y="1157"/>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8" name="Freeform 27"/>
              <p:cNvSpPr>
                <a:spLocks/>
              </p:cNvSpPr>
              <p:nvPr/>
            </p:nvSpPr>
            <p:spPr bwMode="auto">
              <a:xfrm>
                <a:off x="1710" y="1271"/>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49" name="Freeform 28"/>
              <p:cNvSpPr>
                <a:spLocks/>
              </p:cNvSpPr>
              <p:nvPr/>
            </p:nvSpPr>
            <p:spPr bwMode="auto">
              <a:xfrm>
                <a:off x="1710" y="1501"/>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50" name="Freeform 29"/>
              <p:cNvSpPr>
                <a:spLocks/>
              </p:cNvSpPr>
              <p:nvPr/>
            </p:nvSpPr>
            <p:spPr bwMode="auto">
              <a:xfrm>
                <a:off x="1941" y="115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51" name="Freeform 30"/>
              <p:cNvSpPr>
                <a:spLocks/>
              </p:cNvSpPr>
              <p:nvPr/>
            </p:nvSpPr>
            <p:spPr bwMode="auto">
              <a:xfrm>
                <a:off x="1941" y="92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52" name="Freeform 31"/>
              <p:cNvSpPr>
                <a:spLocks/>
              </p:cNvSpPr>
              <p:nvPr/>
            </p:nvSpPr>
            <p:spPr bwMode="auto">
              <a:xfrm>
                <a:off x="1941" y="104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53" name="Freeform 32"/>
              <p:cNvSpPr>
                <a:spLocks/>
              </p:cNvSpPr>
              <p:nvPr/>
            </p:nvSpPr>
            <p:spPr bwMode="auto">
              <a:xfrm>
                <a:off x="1941" y="127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sp>
          <p:nvSpPr>
            <p:cNvPr id="18437" name="Rectangle 33"/>
            <p:cNvSpPr>
              <a:spLocks noChangeArrowheads="1"/>
            </p:cNvSpPr>
            <p:nvPr/>
          </p:nvSpPr>
          <p:spPr bwMode="auto">
            <a:xfrm>
              <a:off x="2691" y="1118"/>
              <a:ext cx="891"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ru-RU" altLang="ru-RU" dirty="0" smtClean="0">
                  <a:solidFill>
                    <a:schemeClr val="bg1"/>
                  </a:solidFill>
                  <a:latin typeface="Arial" panose="020B0604020202020204" pitchFamily="34" charset="0"/>
                </a:rPr>
                <a:t>Микрочип</a:t>
              </a:r>
              <a:endParaRPr lang="en-US" altLang="ru-RU" dirty="0">
                <a:solidFill>
                  <a:schemeClr val="bg1"/>
                </a:solidFill>
                <a:latin typeface="Arial" panose="020B0604020202020204" pitchFamily="34" charset="0"/>
              </a:endParaRPr>
            </a:p>
          </p:txBody>
        </p:sp>
        <p:grpSp>
          <p:nvGrpSpPr>
            <p:cNvPr id="18438" name="Group 34"/>
            <p:cNvGrpSpPr>
              <a:grpSpLocks/>
            </p:cNvGrpSpPr>
            <p:nvPr/>
          </p:nvGrpSpPr>
          <p:grpSpPr bwMode="auto">
            <a:xfrm>
              <a:off x="2878" y="2041"/>
              <a:ext cx="1467" cy="962"/>
              <a:chOff x="2564" y="1678"/>
              <a:chExt cx="1650" cy="962"/>
            </a:xfrm>
          </p:grpSpPr>
          <p:grpSp>
            <p:nvGrpSpPr>
              <p:cNvPr id="18573" name="Group 35"/>
              <p:cNvGrpSpPr>
                <a:grpSpLocks/>
              </p:cNvGrpSpPr>
              <p:nvPr/>
            </p:nvGrpSpPr>
            <p:grpSpPr bwMode="auto">
              <a:xfrm>
                <a:off x="2564" y="2051"/>
                <a:ext cx="1650" cy="589"/>
                <a:chOff x="2564" y="2051"/>
                <a:chExt cx="1650" cy="589"/>
              </a:xfrm>
            </p:grpSpPr>
            <p:sp>
              <p:nvSpPr>
                <p:cNvPr id="18626" name="Rectangle 36"/>
                <p:cNvSpPr>
                  <a:spLocks noChangeArrowheads="1"/>
                </p:cNvSpPr>
                <p:nvPr/>
              </p:nvSpPr>
              <p:spPr bwMode="auto">
                <a:xfrm>
                  <a:off x="2564" y="2543"/>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8627" name="Freeform 37"/>
                <p:cNvSpPr>
                  <a:spLocks/>
                </p:cNvSpPr>
                <p:nvPr/>
              </p:nvSpPr>
              <p:spPr bwMode="auto">
                <a:xfrm>
                  <a:off x="3719" y="2051"/>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28" name="Freeform 38"/>
                <p:cNvSpPr>
                  <a:spLocks/>
                </p:cNvSpPr>
                <p:nvPr/>
              </p:nvSpPr>
              <p:spPr bwMode="auto">
                <a:xfrm>
                  <a:off x="2564" y="2051"/>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sp>
            <p:nvSpPr>
              <p:cNvPr id="18574" name="Freeform 39"/>
              <p:cNvSpPr>
                <a:spLocks/>
              </p:cNvSpPr>
              <p:nvPr/>
            </p:nvSpPr>
            <p:spPr bwMode="auto">
              <a:xfrm>
                <a:off x="2865" y="2175"/>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75" name="Freeform 40"/>
              <p:cNvSpPr>
                <a:spLocks/>
              </p:cNvSpPr>
              <p:nvPr/>
            </p:nvSpPr>
            <p:spPr bwMode="auto">
              <a:xfrm>
                <a:off x="2865" y="1946"/>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76" name="Freeform 41"/>
              <p:cNvSpPr>
                <a:spLocks/>
              </p:cNvSpPr>
              <p:nvPr/>
            </p:nvSpPr>
            <p:spPr bwMode="auto">
              <a:xfrm>
                <a:off x="2852" y="2047"/>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77" name="Freeform 42"/>
              <p:cNvSpPr>
                <a:spLocks/>
              </p:cNvSpPr>
              <p:nvPr/>
            </p:nvSpPr>
            <p:spPr bwMode="auto">
              <a:xfrm>
                <a:off x="2852" y="2300"/>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78" name="Freeform 43"/>
              <p:cNvSpPr>
                <a:spLocks/>
              </p:cNvSpPr>
              <p:nvPr/>
            </p:nvSpPr>
            <p:spPr bwMode="auto">
              <a:xfrm>
                <a:off x="2853" y="1920"/>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79" name="Freeform 44"/>
              <p:cNvSpPr>
                <a:spLocks/>
              </p:cNvSpPr>
              <p:nvPr/>
            </p:nvSpPr>
            <p:spPr bwMode="auto">
              <a:xfrm>
                <a:off x="2852" y="2175"/>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0" name="Freeform 45"/>
              <p:cNvSpPr>
                <a:spLocks/>
              </p:cNvSpPr>
              <p:nvPr/>
            </p:nvSpPr>
            <p:spPr bwMode="auto">
              <a:xfrm>
                <a:off x="2865" y="2060"/>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1" name="Freeform 46"/>
              <p:cNvSpPr>
                <a:spLocks/>
              </p:cNvSpPr>
              <p:nvPr/>
            </p:nvSpPr>
            <p:spPr bwMode="auto">
              <a:xfrm>
                <a:off x="2865" y="2290"/>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2" name="Freeform 47"/>
              <p:cNvSpPr>
                <a:spLocks/>
              </p:cNvSpPr>
              <p:nvPr/>
            </p:nvSpPr>
            <p:spPr bwMode="auto">
              <a:xfrm>
                <a:off x="3490" y="217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3" name="Freeform 48"/>
              <p:cNvSpPr>
                <a:spLocks/>
              </p:cNvSpPr>
              <p:nvPr/>
            </p:nvSpPr>
            <p:spPr bwMode="auto">
              <a:xfrm>
                <a:off x="3490" y="194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4" name="Freeform 49"/>
              <p:cNvSpPr>
                <a:spLocks/>
              </p:cNvSpPr>
              <p:nvPr/>
            </p:nvSpPr>
            <p:spPr bwMode="auto">
              <a:xfrm>
                <a:off x="3477" y="2050"/>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5" name="Freeform 50"/>
              <p:cNvSpPr>
                <a:spLocks/>
              </p:cNvSpPr>
              <p:nvPr/>
            </p:nvSpPr>
            <p:spPr bwMode="auto">
              <a:xfrm>
                <a:off x="3477" y="2303"/>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6" name="Freeform 51"/>
              <p:cNvSpPr>
                <a:spLocks/>
              </p:cNvSpPr>
              <p:nvPr/>
            </p:nvSpPr>
            <p:spPr bwMode="auto">
              <a:xfrm>
                <a:off x="3478" y="1923"/>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7" name="Freeform 52"/>
              <p:cNvSpPr>
                <a:spLocks/>
              </p:cNvSpPr>
              <p:nvPr/>
            </p:nvSpPr>
            <p:spPr bwMode="auto">
              <a:xfrm>
                <a:off x="3477" y="2178"/>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8" name="Freeform 53"/>
              <p:cNvSpPr>
                <a:spLocks/>
              </p:cNvSpPr>
              <p:nvPr/>
            </p:nvSpPr>
            <p:spPr bwMode="auto">
              <a:xfrm>
                <a:off x="3490" y="206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89" name="Freeform 54"/>
              <p:cNvSpPr>
                <a:spLocks/>
              </p:cNvSpPr>
              <p:nvPr/>
            </p:nvSpPr>
            <p:spPr bwMode="auto">
              <a:xfrm>
                <a:off x="3490" y="229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0" name="Freeform 55"/>
              <p:cNvSpPr>
                <a:spLocks/>
              </p:cNvSpPr>
              <p:nvPr/>
            </p:nvSpPr>
            <p:spPr bwMode="auto">
              <a:xfrm>
                <a:off x="3219" y="1966"/>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1" name="Freeform 56"/>
              <p:cNvSpPr>
                <a:spLocks/>
              </p:cNvSpPr>
              <p:nvPr/>
            </p:nvSpPr>
            <p:spPr bwMode="auto">
              <a:xfrm>
                <a:off x="3219" y="1737"/>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2" name="Freeform 57"/>
              <p:cNvSpPr>
                <a:spLocks/>
              </p:cNvSpPr>
              <p:nvPr/>
            </p:nvSpPr>
            <p:spPr bwMode="auto">
              <a:xfrm>
                <a:off x="3206" y="1838"/>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3" name="Freeform 58"/>
              <p:cNvSpPr>
                <a:spLocks/>
              </p:cNvSpPr>
              <p:nvPr/>
            </p:nvSpPr>
            <p:spPr bwMode="auto">
              <a:xfrm>
                <a:off x="3206" y="2091"/>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4" name="Freeform 59"/>
              <p:cNvSpPr>
                <a:spLocks/>
              </p:cNvSpPr>
              <p:nvPr/>
            </p:nvSpPr>
            <p:spPr bwMode="auto">
              <a:xfrm>
                <a:off x="3207" y="1711"/>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5" name="Freeform 60"/>
              <p:cNvSpPr>
                <a:spLocks/>
              </p:cNvSpPr>
              <p:nvPr/>
            </p:nvSpPr>
            <p:spPr bwMode="auto">
              <a:xfrm>
                <a:off x="3206" y="1966"/>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6" name="Freeform 61"/>
              <p:cNvSpPr>
                <a:spLocks/>
              </p:cNvSpPr>
              <p:nvPr/>
            </p:nvSpPr>
            <p:spPr bwMode="auto">
              <a:xfrm>
                <a:off x="3219" y="1851"/>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7" name="Freeform 62"/>
              <p:cNvSpPr>
                <a:spLocks/>
              </p:cNvSpPr>
              <p:nvPr/>
            </p:nvSpPr>
            <p:spPr bwMode="auto">
              <a:xfrm>
                <a:off x="3219" y="2081"/>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8" name="Freeform 63"/>
              <p:cNvSpPr>
                <a:spLocks/>
              </p:cNvSpPr>
              <p:nvPr/>
            </p:nvSpPr>
            <p:spPr bwMode="auto">
              <a:xfrm>
                <a:off x="3786" y="1933"/>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99" name="Freeform 64"/>
              <p:cNvSpPr>
                <a:spLocks/>
              </p:cNvSpPr>
              <p:nvPr/>
            </p:nvSpPr>
            <p:spPr bwMode="auto">
              <a:xfrm>
                <a:off x="3786" y="1704"/>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00" name="Freeform 65"/>
              <p:cNvSpPr>
                <a:spLocks/>
              </p:cNvSpPr>
              <p:nvPr/>
            </p:nvSpPr>
            <p:spPr bwMode="auto">
              <a:xfrm>
                <a:off x="3773" y="1805"/>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01" name="Freeform 66"/>
              <p:cNvSpPr>
                <a:spLocks/>
              </p:cNvSpPr>
              <p:nvPr/>
            </p:nvSpPr>
            <p:spPr bwMode="auto">
              <a:xfrm>
                <a:off x="3773" y="2058"/>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02" name="Freeform 67"/>
              <p:cNvSpPr>
                <a:spLocks/>
              </p:cNvSpPr>
              <p:nvPr/>
            </p:nvSpPr>
            <p:spPr bwMode="auto">
              <a:xfrm>
                <a:off x="3774" y="1678"/>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03" name="Freeform 68"/>
              <p:cNvSpPr>
                <a:spLocks/>
              </p:cNvSpPr>
              <p:nvPr/>
            </p:nvSpPr>
            <p:spPr bwMode="auto">
              <a:xfrm>
                <a:off x="3773" y="1933"/>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04" name="Freeform 69"/>
              <p:cNvSpPr>
                <a:spLocks/>
              </p:cNvSpPr>
              <p:nvPr/>
            </p:nvSpPr>
            <p:spPr bwMode="auto">
              <a:xfrm>
                <a:off x="3786" y="1818"/>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605" name="Freeform 70"/>
              <p:cNvSpPr>
                <a:spLocks/>
              </p:cNvSpPr>
              <p:nvPr/>
            </p:nvSpPr>
            <p:spPr bwMode="auto">
              <a:xfrm>
                <a:off x="3786" y="2048"/>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nvGrpSpPr>
              <p:cNvPr id="18606" name="Group 71"/>
              <p:cNvGrpSpPr>
                <a:grpSpLocks/>
              </p:cNvGrpSpPr>
              <p:nvPr/>
            </p:nvGrpSpPr>
            <p:grpSpPr bwMode="auto">
              <a:xfrm>
                <a:off x="2661" y="2018"/>
                <a:ext cx="191" cy="60"/>
                <a:chOff x="2661" y="2018"/>
                <a:chExt cx="191" cy="60"/>
              </a:xfrm>
            </p:grpSpPr>
            <p:sp>
              <p:nvSpPr>
                <p:cNvPr id="18622" name="Line 72"/>
                <p:cNvSpPr>
                  <a:spLocks noChangeShapeType="1"/>
                </p:cNvSpPr>
                <p:nvPr/>
              </p:nvSpPr>
              <p:spPr bwMode="auto">
                <a:xfrm>
                  <a:off x="2701" y="2050"/>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nvGrpSpPr>
                <p:cNvPr id="18623" name="Group 73"/>
                <p:cNvGrpSpPr>
                  <a:grpSpLocks/>
                </p:cNvGrpSpPr>
                <p:nvPr/>
              </p:nvGrpSpPr>
              <p:grpSpPr bwMode="auto">
                <a:xfrm>
                  <a:off x="2661" y="2018"/>
                  <a:ext cx="59" cy="60"/>
                  <a:chOff x="2661" y="2018"/>
                  <a:chExt cx="59" cy="60"/>
                </a:xfrm>
              </p:grpSpPr>
              <p:sp>
                <p:nvSpPr>
                  <p:cNvPr id="18624" name="Line 74"/>
                  <p:cNvSpPr>
                    <a:spLocks noChangeShapeType="1"/>
                  </p:cNvSpPr>
                  <p:nvPr/>
                </p:nvSpPr>
                <p:spPr bwMode="auto">
                  <a:xfrm>
                    <a:off x="2661" y="201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sp>
                <p:nvSpPr>
                  <p:cNvPr id="18625" name="Line 75"/>
                  <p:cNvSpPr>
                    <a:spLocks noChangeShapeType="1"/>
                  </p:cNvSpPr>
                  <p:nvPr/>
                </p:nvSpPr>
                <p:spPr bwMode="auto">
                  <a:xfrm flipV="1">
                    <a:off x="2661" y="201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grpSp>
          <p:grpSp>
            <p:nvGrpSpPr>
              <p:cNvPr id="18607" name="Group 76"/>
              <p:cNvGrpSpPr>
                <a:grpSpLocks/>
              </p:cNvGrpSpPr>
              <p:nvPr/>
            </p:nvGrpSpPr>
            <p:grpSpPr bwMode="auto">
              <a:xfrm>
                <a:off x="3017" y="1810"/>
                <a:ext cx="191" cy="60"/>
                <a:chOff x="3017" y="1810"/>
                <a:chExt cx="191" cy="60"/>
              </a:xfrm>
            </p:grpSpPr>
            <p:sp>
              <p:nvSpPr>
                <p:cNvPr id="18618" name="Line 77"/>
                <p:cNvSpPr>
                  <a:spLocks noChangeShapeType="1"/>
                </p:cNvSpPr>
                <p:nvPr/>
              </p:nvSpPr>
              <p:spPr bwMode="auto">
                <a:xfrm>
                  <a:off x="3057" y="1842"/>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nvGrpSpPr>
                <p:cNvPr id="18619" name="Group 78"/>
                <p:cNvGrpSpPr>
                  <a:grpSpLocks/>
                </p:cNvGrpSpPr>
                <p:nvPr/>
              </p:nvGrpSpPr>
              <p:grpSpPr bwMode="auto">
                <a:xfrm>
                  <a:off x="3017" y="1810"/>
                  <a:ext cx="59" cy="60"/>
                  <a:chOff x="3017" y="1810"/>
                  <a:chExt cx="59" cy="60"/>
                </a:xfrm>
              </p:grpSpPr>
              <p:sp>
                <p:nvSpPr>
                  <p:cNvPr id="18620" name="Line 79"/>
                  <p:cNvSpPr>
                    <a:spLocks noChangeShapeType="1"/>
                  </p:cNvSpPr>
                  <p:nvPr/>
                </p:nvSpPr>
                <p:spPr bwMode="auto">
                  <a:xfrm>
                    <a:off x="3017" y="181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sp>
                <p:nvSpPr>
                  <p:cNvPr id="18621" name="Line 80"/>
                  <p:cNvSpPr>
                    <a:spLocks noChangeShapeType="1"/>
                  </p:cNvSpPr>
                  <p:nvPr/>
                </p:nvSpPr>
                <p:spPr bwMode="auto">
                  <a:xfrm flipV="1">
                    <a:off x="3017" y="181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grpSp>
          <p:grpSp>
            <p:nvGrpSpPr>
              <p:cNvPr id="18608" name="Group 81"/>
              <p:cNvGrpSpPr>
                <a:grpSpLocks/>
              </p:cNvGrpSpPr>
              <p:nvPr/>
            </p:nvGrpSpPr>
            <p:grpSpPr bwMode="auto">
              <a:xfrm>
                <a:off x="3289" y="2030"/>
                <a:ext cx="191" cy="60"/>
                <a:chOff x="3289" y="2030"/>
                <a:chExt cx="191" cy="60"/>
              </a:xfrm>
            </p:grpSpPr>
            <p:sp>
              <p:nvSpPr>
                <p:cNvPr id="18614" name="Line 82"/>
                <p:cNvSpPr>
                  <a:spLocks noChangeShapeType="1"/>
                </p:cNvSpPr>
                <p:nvPr/>
              </p:nvSpPr>
              <p:spPr bwMode="auto">
                <a:xfrm>
                  <a:off x="3329" y="2062"/>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nvGrpSpPr>
                <p:cNvPr id="18615" name="Group 83"/>
                <p:cNvGrpSpPr>
                  <a:grpSpLocks/>
                </p:cNvGrpSpPr>
                <p:nvPr/>
              </p:nvGrpSpPr>
              <p:grpSpPr bwMode="auto">
                <a:xfrm>
                  <a:off x="3289" y="2030"/>
                  <a:ext cx="59" cy="60"/>
                  <a:chOff x="3289" y="2030"/>
                  <a:chExt cx="59" cy="60"/>
                </a:xfrm>
              </p:grpSpPr>
              <p:sp>
                <p:nvSpPr>
                  <p:cNvPr id="18616" name="Line 84"/>
                  <p:cNvSpPr>
                    <a:spLocks noChangeShapeType="1"/>
                  </p:cNvSpPr>
                  <p:nvPr/>
                </p:nvSpPr>
                <p:spPr bwMode="auto">
                  <a:xfrm>
                    <a:off x="3289" y="203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sp>
                <p:nvSpPr>
                  <p:cNvPr id="18617" name="Line 85"/>
                  <p:cNvSpPr>
                    <a:spLocks noChangeShapeType="1"/>
                  </p:cNvSpPr>
                  <p:nvPr/>
                </p:nvSpPr>
                <p:spPr bwMode="auto">
                  <a:xfrm flipV="1">
                    <a:off x="3289" y="203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grpSp>
          <p:grpSp>
            <p:nvGrpSpPr>
              <p:cNvPr id="18609" name="Group 86"/>
              <p:cNvGrpSpPr>
                <a:grpSpLocks/>
              </p:cNvGrpSpPr>
              <p:nvPr/>
            </p:nvGrpSpPr>
            <p:grpSpPr bwMode="auto">
              <a:xfrm>
                <a:off x="3581" y="1778"/>
                <a:ext cx="191" cy="60"/>
                <a:chOff x="3581" y="1778"/>
                <a:chExt cx="191" cy="60"/>
              </a:xfrm>
            </p:grpSpPr>
            <p:sp>
              <p:nvSpPr>
                <p:cNvPr id="18610" name="Line 87"/>
                <p:cNvSpPr>
                  <a:spLocks noChangeShapeType="1"/>
                </p:cNvSpPr>
                <p:nvPr/>
              </p:nvSpPr>
              <p:spPr bwMode="auto">
                <a:xfrm>
                  <a:off x="3621" y="1810"/>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nvGrpSpPr>
                <p:cNvPr id="18611" name="Group 88"/>
                <p:cNvGrpSpPr>
                  <a:grpSpLocks/>
                </p:cNvGrpSpPr>
                <p:nvPr/>
              </p:nvGrpSpPr>
              <p:grpSpPr bwMode="auto">
                <a:xfrm>
                  <a:off x="3581" y="1778"/>
                  <a:ext cx="59" cy="60"/>
                  <a:chOff x="3581" y="1778"/>
                  <a:chExt cx="59" cy="60"/>
                </a:xfrm>
              </p:grpSpPr>
              <p:sp>
                <p:nvSpPr>
                  <p:cNvPr id="18612" name="Line 89"/>
                  <p:cNvSpPr>
                    <a:spLocks noChangeShapeType="1"/>
                  </p:cNvSpPr>
                  <p:nvPr/>
                </p:nvSpPr>
                <p:spPr bwMode="auto">
                  <a:xfrm>
                    <a:off x="3581" y="177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sp>
                <p:nvSpPr>
                  <p:cNvPr id="18613" name="Line 90"/>
                  <p:cNvSpPr>
                    <a:spLocks noChangeShapeType="1"/>
                  </p:cNvSpPr>
                  <p:nvPr/>
                </p:nvSpPr>
                <p:spPr bwMode="auto">
                  <a:xfrm flipV="1">
                    <a:off x="3581" y="177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grpSp>
        </p:grpSp>
        <p:grpSp>
          <p:nvGrpSpPr>
            <p:cNvPr id="18439" name="Group 91"/>
            <p:cNvGrpSpPr>
              <a:grpSpLocks/>
            </p:cNvGrpSpPr>
            <p:nvPr/>
          </p:nvGrpSpPr>
          <p:grpSpPr bwMode="auto">
            <a:xfrm>
              <a:off x="1636" y="2440"/>
              <a:ext cx="472" cy="205"/>
              <a:chOff x="918" y="2263"/>
              <a:chExt cx="531" cy="205"/>
            </a:xfrm>
          </p:grpSpPr>
          <p:grpSp>
            <p:nvGrpSpPr>
              <p:cNvPr id="18563" name="Group 92"/>
              <p:cNvGrpSpPr>
                <a:grpSpLocks/>
              </p:cNvGrpSpPr>
              <p:nvPr/>
            </p:nvGrpSpPr>
            <p:grpSpPr bwMode="auto">
              <a:xfrm>
                <a:off x="918" y="2272"/>
                <a:ext cx="514" cy="196"/>
                <a:chOff x="918" y="2272"/>
                <a:chExt cx="514" cy="196"/>
              </a:xfrm>
            </p:grpSpPr>
            <p:sp>
              <p:nvSpPr>
                <p:cNvPr id="18569" name="Freeform 93"/>
                <p:cNvSpPr>
                  <a:spLocks/>
                </p:cNvSpPr>
                <p:nvPr/>
              </p:nvSpPr>
              <p:spPr bwMode="auto">
                <a:xfrm>
                  <a:off x="1173" y="2272"/>
                  <a:ext cx="132" cy="196"/>
                </a:xfrm>
                <a:custGeom>
                  <a:avLst/>
                  <a:gdLst>
                    <a:gd name="T0" fmla="*/ 59 w 132"/>
                    <a:gd name="T1" fmla="*/ 81 h 196"/>
                    <a:gd name="T2" fmla="*/ 69 w 132"/>
                    <a:gd name="T3" fmla="*/ 57 h 196"/>
                    <a:gd name="T4" fmla="*/ 79 w 132"/>
                    <a:gd name="T5" fmla="*/ 37 h 196"/>
                    <a:gd name="T6" fmla="*/ 87 w 132"/>
                    <a:gd name="T7" fmla="*/ 23 h 196"/>
                    <a:gd name="T8" fmla="*/ 97 w 132"/>
                    <a:gd name="T9" fmla="*/ 12 h 196"/>
                    <a:gd name="T10" fmla="*/ 105 w 132"/>
                    <a:gd name="T11" fmla="*/ 6 h 196"/>
                    <a:gd name="T12" fmla="*/ 113 w 132"/>
                    <a:gd name="T13" fmla="*/ 2 h 196"/>
                    <a:gd name="T14" fmla="*/ 122 w 132"/>
                    <a:gd name="T15" fmla="*/ 0 h 196"/>
                    <a:gd name="T16" fmla="*/ 130 w 132"/>
                    <a:gd name="T17" fmla="*/ 0 h 196"/>
                    <a:gd name="T18" fmla="*/ 131 w 132"/>
                    <a:gd name="T19" fmla="*/ 9 h 196"/>
                    <a:gd name="T20" fmla="*/ 130 w 132"/>
                    <a:gd name="T21" fmla="*/ 9 h 196"/>
                    <a:gd name="T22" fmla="*/ 124 w 132"/>
                    <a:gd name="T23" fmla="*/ 11 h 196"/>
                    <a:gd name="T24" fmla="*/ 117 w 132"/>
                    <a:gd name="T25" fmla="*/ 15 h 196"/>
                    <a:gd name="T26" fmla="*/ 111 w 132"/>
                    <a:gd name="T27" fmla="*/ 24 h 196"/>
                    <a:gd name="T28" fmla="*/ 105 w 132"/>
                    <a:gd name="T29" fmla="*/ 35 h 196"/>
                    <a:gd name="T30" fmla="*/ 99 w 132"/>
                    <a:gd name="T31" fmla="*/ 48 h 196"/>
                    <a:gd name="T32" fmla="*/ 93 w 132"/>
                    <a:gd name="T33" fmla="*/ 64 h 196"/>
                    <a:gd name="T34" fmla="*/ 87 w 132"/>
                    <a:gd name="T35" fmla="*/ 81 h 196"/>
                    <a:gd name="T36" fmla="*/ 80 w 132"/>
                    <a:gd name="T37" fmla="*/ 100 h 196"/>
                    <a:gd name="T38" fmla="*/ 76 w 132"/>
                    <a:gd name="T39" fmla="*/ 112 h 196"/>
                    <a:gd name="T40" fmla="*/ 67 w 132"/>
                    <a:gd name="T41" fmla="*/ 136 h 196"/>
                    <a:gd name="T42" fmla="*/ 59 w 132"/>
                    <a:gd name="T43" fmla="*/ 155 h 196"/>
                    <a:gd name="T44" fmla="*/ 50 w 132"/>
                    <a:gd name="T45" fmla="*/ 171 h 196"/>
                    <a:gd name="T46" fmla="*/ 42 w 132"/>
                    <a:gd name="T47" fmla="*/ 181 h 196"/>
                    <a:gd name="T48" fmla="*/ 32 w 132"/>
                    <a:gd name="T49" fmla="*/ 188 h 196"/>
                    <a:gd name="T50" fmla="*/ 23 w 132"/>
                    <a:gd name="T51" fmla="*/ 192 h 196"/>
                    <a:gd name="T52" fmla="*/ 13 w 132"/>
                    <a:gd name="T53" fmla="*/ 194 h 196"/>
                    <a:gd name="T54" fmla="*/ 3 w 132"/>
                    <a:gd name="T55" fmla="*/ 195 h 196"/>
                    <a:gd name="T56" fmla="*/ 0 w 132"/>
                    <a:gd name="T57" fmla="*/ 195 h 196"/>
                    <a:gd name="T58" fmla="*/ 0 w 132"/>
                    <a:gd name="T59" fmla="*/ 187 h 196"/>
                    <a:gd name="T60" fmla="*/ 3 w 132"/>
                    <a:gd name="T61" fmla="*/ 187 h 196"/>
                    <a:gd name="T62" fmla="*/ 9 w 132"/>
                    <a:gd name="T63" fmla="*/ 185 h 196"/>
                    <a:gd name="T64" fmla="*/ 14 w 132"/>
                    <a:gd name="T65" fmla="*/ 183 h 196"/>
                    <a:gd name="T66" fmla="*/ 20 w 132"/>
                    <a:gd name="T67" fmla="*/ 178 h 196"/>
                    <a:gd name="T68" fmla="*/ 25 w 132"/>
                    <a:gd name="T69" fmla="*/ 170 h 196"/>
                    <a:gd name="T70" fmla="*/ 30 w 132"/>
                    <a:gd name="T71" fmla="*/ 158 h 196"/>
                    <a:gd name="T72" fmla="*/ 36 w 132"/>
                    <a:gd name="T73" fmla="*/ 143 h 196"/>
                    <a:gd name="T74" fmla="*/ 44 w 132"/>
                    <a:gd name="T75" fmla="*/ 124 h 196"/>
                    <a:gd name="T76" fmla="*/ 52 w 132"/>
                    <a:gd name="T77" fmla="*/ 100 h 196"/>
                    <a:gd name="T78" fmla="*/ 59 w 132"/>
                    <a:gd name="T79" fmla="*/ 81 h 1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2" h="196">
                      <a:moveTo>
                        <a:pt x="59" y="81"/>
                      </a:moveTo>
                      <a:lnTo>
                        <a:pt x="69" y="57"/>
                      </a:lnTo>
                      <a:lnTo>
                        <a:pt x="79" y="37"/>
                      </a:lnTo>
                      <a:lnTo>
                        <a:pt x="87" y="23"/>
                      </a:lnTo>
                      <a:lnTo>
                        <a:pt x="97" y="12"/>
                      </a:lnTo>
                      <a:lnTo>
                        <a:pt x="105" y="6"/>
                      </a:lnTo>
                      <a:lnTo>
                        <a:pt x="113" y="2"/>
                      </a:lnTo>
                      <a:lnTo>
                        <a:pt x="122" y="0"/>
                      </a:lnTo>
                      <a:lnTo>
                        <a:pt x="130" y="0"/>
                      </a:lnTo>
                      <a:lnTo>
                        <a:pt x="131" y="9"/>
                      </a:lnTo>
                      <a:lnTo>
                        <a:pt x="130" y="9"/>
                      </a:lnTo>
                      <a:lnTo>
                        <a:pt x="124" y="11"/>
                      </a:lnTo>
                      <a:lnTo>
                        <a:pt x="117" y="15"/>
                      </a:lnTo>
                      <a:lnTo>
                        <a:pt x="111" y="24"/>
                      </a:lnTo>
                      <a:lnTo>
                        <a:pt x="105" y="35"/>
                      </a:lnTo>
                      <a:lnTo>
                        <a:pt x="99" y="48"/>
                      </a:lnTo>
                      <a:lnTo>
                        <a:pt x="93" y="64"/>
                      </a:lnTo>
                      <a:lnTo>
                        <a:pt x="87" y="81"/>
                      </a:lnTo>
                      <a:lnTo>
                        <a:pt x="80" y="100"/>
                      </a:lnTo>
                      <a:lnTo>
                        <a:pt x="76" y="112"/>
                      </a:lnTo>
                      <a:lnTo>
                        <a:pt x="67" y="136"/>
                      </a:lnTo>
                      <a:lnTo>
                        <a:pt x="59" y="155"/>
                      </a:lnTo>
                      <a:lnTo>
                        <a:pt x="50" y="171"/>
                      </a:lnTo>
                      <a:lnTo>
                        <a:pt x="42" y="181"/>
                      </a:lnTo>
                      <a:lnTo>
                        <a:pt x="32" y="188"/>
                      </a:lnTo>
                      <a:lnTo>
                        <a:pt x="23" y="192"/>
                      </a:lnTo>
                      <a:lnTo>
                        <a:pt x="13" y="194"/>
                      </a:lnTo>
                      <a:lnTo>
                        <a:pt x="3" y="195"/>
                      </a:lnTo>
                      <a:lnTo>
                        <a:pt x="0" y="195"/>
                      </a:lnTo>
                      <a:lnTo>
                        <a:pt x="0" y="187"/>
                      </a:lnTo>
                      <a:lnTo>
                        <a:pt x="3" y="187"/>
                      </a:lnTo>
                      <a:lnTo>
                        <a:pt x="9" y="185"/>
                      </a:lnTo>
                      <a:lnTo>
                        <a:pt x="14" y="183"/>
                      </a:lnTo>
                      <a:lnTo>
                        <a:pt x="20" y="178"/>
                      </a:lnTo>
                      <a:lnTo>
                        <a:pt x="25" y="170"/>
                      </a:lnTo>
                      <a:lnTo>
                        <a:pt x="30" y="158"/>
                      </a:lnTo>
                      <a:lnTo>
                        <a:pt x="36" y="143"/>
                      </a:lnTo>
                      <a:lnTo>
                        <a:pt x="44" y="124"/>
                      </a:lnTo>
                      <a:lnTo>
                        <a:pt x="52" y="100"/>
                      </a:lnTo>
                      <a:lnTo>
                        <a:pt x="59"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70" name="Freeform 94"/>
                <p:cNvSpPr>
                  <a:spLocks/>
                </p:cNvSpPr>
                <p:nvPr/>
              </p:nvSpPr>
              <p:spPr bwMode="auto">
                <a:xfrm>
                  <a:off x="918" y="2272"/>
                  <a:ext cx="134" cy="196"/>
                </a:xfrm>
                <a:custGeom>
                  <a:avLst/>
                  <a:gdLst>
                    <a:gd name="T0" fmla="*/ 60 w 134"/>
                    <a:gd name="T1" fmla="*/ 81 h 196"/>
                    <a:gd name="T2" fmla="*/ 70 w 134"/>
                    <a:gd name="T3" fmla="*/ 57 h 196"/>
                    <a:gd name="T4" fmla="*/ 81 w 134"/>
                    <a:gd name="T5" fmla="*/ 37 h 196"/>
                    <a:gd name="T6" fmla="*/ 89 w 134"/>
                    <a:gd name="T7" fmla="*/ 23 h 196"/>
                    <a:gd name="T8" fmla="*/ 98 w 134"/>
                    <a:gd name="T9" fmla="*/ 12 h 196"/>
                    <a:gd name="T10" fmla="*/ 107 w 134"/>
                    <a:gd name="T11" fmla="*/ 6 h 196"/>
                    <a:gd name="T12" fmla="*/ 116 w 134"/>
                    <a:gd name="T13" fmla="*/ 2 h 196"/>
                    <a:gd name="T14" fmla="*/ 123 w 134"/>
                    <a:gd name="T15" fmla="*/ 0 h 196"/>
                    <a:gd name="T16" fmla="*/ 133 w 134"/>
                    <a:gd name="T17" fmla="*/ 0 h 196"/>
                    <a:gd name="T18" fmla="*/ 133 w 134"/>
                    <a:gd name="T19" fmla="*/ 9 h 196"/>
                    <a:gd name="T20" fmla="*/ 132 w 134"/>
                    <a:gd name="T21" fmla="*/ 9 h 196"/>
                    <a:gd name="T22" fmla="*/ 125 w 134"/>
                    <a:gd name="T23" fmla="*/ 11 h 196"/>
                    <a:gd name="T24" fmla="*/ 118 w 134"/>
                    <a:gd name="T25" fmla="*/ 15 h 196"/>
                    <a:gd name="T26" fmla="*/ 112 w 134"/>
                    <a:gd name="T27" fmla="*/ 24 h 196"/>
                    <a:gd name="T28" fmla="*/ 107 w 134"/>
                    <a:gd name="T29" fmla="*/ 35 h 196"/>
                    <a:gd name="T30" fmla="*/ 100 w 134"/>
                    <a:gd name="T31" fmla="*/ 48 h 196"/>
                    <a:gd name="T32" fmla="*/ 95 w 134"/>
                    <a:gd name="T33" fmla="*/ 62 h 196"/>
                    <a:gd name="T34" fmla="*/ 88 w 134"/>
                    <a:gd name="T35" fmla="*/ 80 h 196"/>
                    <a:gd name="T36" fmla="*/ 82 w 134"/>
                    <a:gd name="T37" fmla="*/ 100 h 196"/>
                    <a:gd name="T38" fmla="*/ 78 w 134"/>
                    <a:gd name="T39" fmla="*/ 111 h 196"/>
                    <a:gd name="T40" fmla="*/ 68 w 134"/>
                    <a:gd name="T41" fmla="*/ 136 h 196"/>
                    <a:gd name="T42" fmla="*/ 60 w 134"/>
                    <a:gd name="T43" fmla="*/ 155 h 196"/>
                    <a:gd name="T44" fmla="*/ 51 w 134"/>
                    <a:gd name="T45" fmla="*/ 170 h 196"/>
                    <a:gd name="T46" fmla="*/ 43 w 134"/>
                    <a:gd name="T47" fmla="*/ 180 h 196"/>
                    <a:gd name="T48" fmla="*/ 33 w 134"/>
                    <a:gd name="T49" fmla="*/ 188 h 196"/>
                    <a:gd name="T50" fmla="*/ 24 w 134"/>
                    <a:gd name="T51" fmla="*/ 192 h 196"/>
                    <a:gd name="T52" fmla="*/ 14 w 134"/>
                    <a:gd name="T53" fmla="*/ 194 h 196"/>
                    <a:gd name="T54" fmla="*/ 3 w 134"/>
                    <a:gd name="T55" fmla="*/ 195 h 196"/>
                    <a:gd name="T56" fmla="*/ 1 w 134"/>
                    <a:gd name="T57" fmla="*/ 195 h 196"/>
                    <a:gd name="T58" fmla="*/ 0 w 134"/>
                    <a:gd name="T59" fmla="*/ 195 h 196"/>
                    <a:gd name="T60" fmla="*/ 0 w 134"/>
                    <a:gd name="T61" fmla="*/ 195 h 196"/>
                    <a:gd name="T62" fmla="*/ 1 w 134"/>
                    <a:gd name="T63" fmla="*/ 187 h 196"/>
                    <a:gd name="T64" fmla="*/ 3 w 134"/>
                    <a:gd name="T65" fmla="*/ 187 h 196"/>
                    <a:gd name="T66" fmla="*/ 9 w 134"/>
                    <a:gd name="T67" fmla="*/ 185 h 196"/>
                    <a:gd name="T68" fmla="*/ 15 w 134"/>
                    <a:gd name="T69" fmla="*/ 183 h 196"/>
                    <a:gd name="T70" fmla="*/ 20 w 134"/>
                    <a:gd name="T71" fmla="*/ 178 h 196"/>
                    <a:gd name="T72" fmla="*/ 26 w 134"/>
                    <a:gd name="T73" fmla="*/ 170 h 196"/>
                    <a:gd name="T74" fmla="*/ 31 w 134"/>
                    <a:gd name="T75" fmla="*/ 158 h 196"/>
                    <a:gd name="T76" fmla="*/ 37 w 134"/>
                    <a:gd name="T77" fmla="*/ 143 h 196"/>
                    <a:gd name="T78" fmla="*/ 45 w 134"/>
                    <a:gd name="T79" fmla="*/ 124 h 196"/>
                    <a:gd name="T80" fmla="*/ 53 w 134"/>
                    <a:gd name="T81" fmla="*/ 100 h 196"/>
                    <a:gd name="T82" fmla="*/ 60 w 134"/>
                    <a:gd name="T83" fmla="*/ 81 h 1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4" h="196">
                      <a:moveTo>
                        <a:pt x="60" y="81"/>
                      </a:moveTo>
                      <a:lnTo>
                        <a:pt x="70" y="57"/>
                      </a:lnTo>
                      <a:lnTo>
                        <a:pt x="81" y="37"/>
                      </a:lnTo>
                      <a:lnTo>
                        <a:pt x="89" y="23"/>
                      </a:lnTo>
                      <a:lnTo>
                        <a:pt x="98" y="12"/>
                      </a:lnTo>
                      <a:lnTo>
                        <a:pt x="107" y="6"/>
                      </a:lnTo>
                      <a:lnTo>
                        <a:pt x="116" y="2"/>
                      </a:lnTo>
                      <a:lnTo>
                        <a:pt x="123" y="0"/>
                      </a:lnTo>
                      <a:lnTo>
                        <a:pt x="133" y="0"/>
                      </a:lnTo>
                      <a:lnTo>
                        <a:pt x="133" y="9"/>
                      </a:lnTo>
                      <a:lnTo>
                        <a:pt x="132" y="9"/>
                      </a:lnTo>
                      <a:lnTo>
                        <a:pt x="125" y="11"/>
                      </a:lnTo>
                      <a:lnTo>
                        <a:pt x="118" y="15"/>
                      </a:lnTo>
                      <a:lnTo>
                        <a:pt x="112" y="24"/>
                      </a:lnTo>
                      <a:lnTo>
                        <a:pt x="107" y="35"/>
                      </a:lnTo>
                      <a:lnTo>
                        <a:pt x="100" y="48"/>
                      </a:lnTo>
                      <a:lnTo>
                        <a:pt x="95" y="62"/>
                      </a:lnTo>
                      <a:lnTo>
                        <a:pt x="88" y="80"/>
                      </a:lnTo>
                      <a:lnTo>
                        <a:pt x="82" y="100"/>
                      </a:lnTo>
                      <a:lnTo>
                        <a:pt x="78" y="111"/>
                      </a:lnTo>
                      <a:lnTo>
                        <a:pt x="68" y="136"/>
                      </a:lnTo>
                      <a:lnTo>
                        <a:pt x="60" y="155"/>
                      </a:lnTo>
                      <a:lnTo>
                        <a:pt x="51" y="170"/>
                      </a:lnTo>
                      <a:lnTo>
                        <a:pt x="43" y="180"/>
                      </a:lnTo>
                      <a:lnTo>
                        <a:pt x="33" y="188"/>
                      </a:lnTo>
                      <a:lnTo>
                        <a:pt x="24" y="192"/>
                      </a:lnTo>
                      <a:lnTo>
                        <a:pt x="14" y="194"/>
                      </a:lnTo>
                      <a:lnTo>
                        <a:pt x="3" y="195"/>
                      </a:lnTo>
                      <a:lnTo>
                        <a:pt x="1" y="195"/>
                      </a:lnTo>
                      <a:lnTo>
                        <a:pt x="0" y="195"/>
                      </a:lnTo>
                      <a:lnTo>
                        <a:pt x="1" y="187"/>
                      </a:lnTo>
                      <a:lnTo>
                        <a:pt x="3" y="187"/>
                      </a:lnTo>
                      <a:lnTo>
                        <a:pt x="9" y="185"/>
                      </a:lnTo>
                      <a:lnTo>
                        <a:pt x="15" y="183"/>
                      </a:lnTo>
                      <a:lnTo>
                        <a:pt x="20" y="178"/>
                      </a:lnTo>
                      <a:lnTo>
                        <a:pt x="26" y="170"/>
                      </a:lnTo>
                      <a:lnTo>
                        <a:pt x="31" y="158"/>
                      </a:lnTo>
                      <a:lnTo>
                        <a:pt x="37" y="143"/>
                      </a:lnTo>
                      <a:lnTo>
                        <a:pt x="45" y="124"/>
                      </a:lnTo>
                      <a:lnTo>
                        <a:pt x="53" y="100"/>
                      </a:lnTo>
                      <a:lnTo>
                        <a:pt x="60"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71" name="Freeform 95"/>
                <p:cNvSpPr>
                  <a:spLocks/>
                </p:cNvSpPr>
                <p:nvPr/>
              </p:nvSpPr>
              <p:spPr bwMode="auto">
                <a:xfrm>
                  <a:off x="1302" y="2273"/>
                  <a:ext cx="130" cy="195"/>
                </a:xfrm>
                <a:custGeom>
                  <a:avLst/>
                  <a:gdLst>
                    <a:gd name="T0" fmla="*/ 129 w 130"/>
                    <a:gd name="T1" fmla="*/ 186 h 195"/>
                    <a:gd name="T2" fmla="*/ 123 w 130"/>
                    <a:gd name="T3" fmla="*/ 184 h 195"/>
                    <a:gd name="T4" fmla="*/ 117 w 130"/>
                    <a:gd name="T5" fmla="*/ 182 h 195"/>
                    <a:gd name="T6" fmla="*/ 111 w 130"/>
                    <a:gd name="T7" fmla="*/ 177 h 195"/>
                    <a:gd name="T8" fmla="*/ 106 w 130"/>
                    <a:gd name="T9" fmla="*/ 169 h 195"/>
                    <a:gd name="T10" fmla="*/ 100 w 130"/>
                    <a:gd name="T11" fmla="*/ 157 h 195"/>
                    <a:gd name="T12" fmla="*/ 94 w 130"/>
                    <a:gd name="T13" fmla="*/ 142 h 195"/>
                    <a:gd name="T14" fmla="*/ 87 w 130"/>
                    <a:gd name="T15" fmla="*/ 123 h 195"/>
                    <a:gd name="T16" fmla="*/ 79 w 130"/>
                    <a:gd name="T17" fmla="*/ 100 h 195"/>
                    <a:gd name="T18" fmla="*/ 72 w 130"/>
                    <a:gd name="T19" fmla="*/ 80 h 195"/>
                    <a:gd name="T20" fmla="*/ 61 w 130"/>
                    <a:gd name="T21" fmla="*/ 56 h 195"/>
                    <a:gd name="T22" fmla="*/ 52 w 130"/>
                    <a:gd name="T23" fmla="*/ 36 h 195"/>
                    <a:gd name="T24" fmla="*/ 42 w 130"/>
                    <a:gd name="T25" fmla="*/ 23 h 195"/>
                    <a:gd name="T26" fmla="*/ 34 w 130"/>
                    <a:gd name="T27" fmla="*/ 13 h 195"/>
                    <a:gd name="T28" fmla="*/ 26 w 130"/>
                    <a:gd name="T29" fmla="*/ 6 h 195"/>
                    <a:gd name="T30" fmla="*/ 17 w 130"/>
                    <a:gd name="T31" fmla="*/ 3 h 195"/>
                    <a:gd name="T32" fmla="*/ 9 w 130"/>
                    <a:gd name="T33" fmla="*/ 0 h 195"/>
                    <a:gd name="T34" fmla="*/ 1 w 130"/>
                    <a:gd name="T35" fmla="*/ 0 h 195"/>
                    <a:gd name="T36" fmla="*/ 0 w 130"/>
                    <a:gd name="T37" fmla="*/ 8 h 195"/>
                    <a:gd name="T38" fmla="*/ 0 w 130"/>
                    <a:gd name="T39" fmla="*/ 8 h 195"/>
                    <a:gd name="T40" fmla="*/ 7 w 130"/>
                    <a:gd name="T41" fmla="*/ 10 h 195"/>
                    <a:gd name="T42" fmla="*/ 14 w 130"/>
                    <a:gd name="T43" fmla="*/ 15 h 195"/>
                    <a:gd name="T44" fmla="*/ 20 w 130"/>
                    <a:gd name="T45" fmla="*/ 23 h 195"/>
                    <a:gd name="T46" fmla="*/ 26 w 130"/>
                    <a:gd name="T47" fmla="*/ 34 h 195"/>
                    <a:gd name="T48" fmla="*/ 31 w 130"/>
                    <a:gd name="T49" fmla="*/ 48 h 195"/>
                    <a:gd name="T50" fmla="*/ 37 w 130"/>
                    <a:gd name="T51" fmla="*/ 63 h 195"/>
                    <a:gd name="T52" fmla="*/ 44 w 130"/>
                    <a:gd name="T53" fmla="*/ 80 h 195"/>
                    <a:gd name="T54" fmla="*/ 51 w 130"/>
                    <a:gd name="T55" fmla="*/ 100 h 195"/>
                    <a:gd name="T56" fmla="*/ 55 w 130"/>
                    <a:gd name="T57" fmla="*/ 111 h 195"/>
                    <a:gd name="T58" fmla="*/ 63 w 130"/>
                    <a:gd name="T59" fmla="*/ 135 h 195"/>
                    <a:gd name="T60" fmla="*/ 72 w 130"/>
                    <a:gd name="T61" fmla="*/ 154 h 195"/>
                    <a:gd name="T62" fmla="*/ 80 w 130"/>
                    <a:gd name="T63" fmla="*/ 170 h 195"/>
                    <a:gd name="T64" fmla="*/ 89 w 130"/>
                    <a:gd name="T65" fmla="*/ 180 h 195"/>
                    <a:gd name="T66" fmla="*/ 98 w 130"/>
                    <a:gd name="T67" fmla="*/ 187 h 195"/>
                    <a:gd name="T68" fmla="*/ 107 w 130"/>
                    <a:gd name="T69" fmla="*/ 191 h 195"/>
                    <a:gd name="T70" fmla="*/ 118 w 130"/>
                    <a:gd name="T71" fmla="*/ 193 h 195"/>
                    <a:gd name="T72" fmla="*/ 129 w 130"/>
                    <a:gd name="T73" fmla="*/ 194 h 195"/>
                    <a:gd name="T74" fmla="*/ 129 w 130"/>
                    <a:gd name="T75" fmla="*/ 186 h 1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0" h="195">
                      <a:moveTo>
                        <a:pt x="129" y="186"/>
                      </a:moveTo>
                      <a:lnTo>
                        <a:pt x="123" y="184"/>
                      </a:lnTo>
                      <a:lnTo>
                        <a:pt x="117" y="182"/>
                      </a:lnTo>
                      <a:lnTo>
                        <a:pt x="111" y="177"/>
                      </a:lnTo>
                      <a:lnTo>
                        <a:pt x="106" y="169"/>
                      </a:lnTo>
                      <a:lnTo>
                        <a:pt x="100" y="157"/>
                      </a:lnTo>
                      <a:lnTo>
                        <a:pt x="94" y="142"/>
                      </a:lnTo>
                      <a:lnTo>
                        <a:pt x="87" y="123"/>
                      </a:lnTo>
                      <a:lnTo>
                        <a:pt x="79" y="100"/>
                      </a:lnTo>
                      <a:lnTo>
                        <a:pt x="72" y="80"/>
                      </a:lnTo>
                      <a:lnTo>
                        <a:pt x="61" y="56"/>
                      </a:lnTo>
                      <a:lnTo>
                        <a:pt x="52" y="36"/>
                      </a:lnTo>
                      <a:lnTo>
                        <a:pt x="42" y="23"/>
                      </a:lnTo>
                      <a:lnTo>
                        <a:pt x="34" y="13"/>
                      </a:lnTo>
                      <a:lnTo>
                        <a:pt x="26" y="6"/>
                      </a:lnTo>
                      <a:lnTo>
                        <a:pt x="17" y="3"/>
                      </a:lnTo>
                      <a:lnTo>
                        <a:pt x="9" y="0"/>
                      </a:lnTo>
                      <a:lnTo>
                        <a:pt x="1" y="0"/>
                      </a:lnTo>
                      <a:lnTo>
                        <a:pt x="0" y="8"/>
                      </a:lnTo>
                      <a:lnTo>
                        <a:pt x="7" y="10"/>
                      </a:lnTo>
                      <a:lnTo>
                        <a:pt x="14" y="15"/>
                      </a:lnTo>
                      <a:lnTo>
                        <a:pt x="20" y="23"/>
                      </a:lnTo>
                      <a:lnTo>
                        <a:pt x="26" y="34"/>
                      </a:lnTo>
                      <a:lnTo>
                        <a:pt x="31" y="48"/>
                      </a:lnTo>
                      <a:lnTo>
                        <a:pt x="37" y="63"/>
                      </a:lnTo>
                      <a:lnTo>
                        <a:pt x="44" y="80"/>
                      </a:lnTo>
                      <a:lnTo>
                        <a:pt x="51" y="100"/>
                      </a:lnTo>
                      <a:lnTo>
                        <a:pt x="55" y="111"/>
                      </a:lnTo>
                      <a:lnTo>
                        <a:pt x="63" y="135"/>
                      </a:lnTo>
                      <a:lnTo>
                        <a:pt x="72" y="154"/>
                      </a:lnTo>
                      <a:lnTo>
                        <a:pt x="80" y="170"/>
                      </a:lnTo>
                      <a:lnTo>
                        <a:pt x="89" y="180"/>
                      </a:lnTo>
                      <a:lnTo>
                        <a:pt x="98" y="187"/>
                      </a:lnTo>
                      <a:lnTo>
                        <a:pt x="107" y="191"/>
                      </a:lnTo>
                      <a:lnTo>
                        <a:pt x="118" y="193"/>
                      </a:lnTo>
                      <a:lnTo>
                        <a:pt x="129" y="194"/>
                      </a:lnTo>
                      <a:lnTo>
                        <a:pt x="129" y="186"/>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72" name="Freeform 96"/>
                <p:cNvSpPr>
                  <a:spLocks/>
                </p:cNvSpPr>
                <p:nvPr/>
              </p:nvSpPr>
              <p:spPr bwMode="auto">
                <a:xfrm>
                  <a:off x="1047" y="2272"/>
                  <a:ext cx="130" cy="196"/>
                </a:xfrm>
                <a:custGeom>
                  <a:avLst/>
                  <a:gdLst>
                    <a:gd name="T0" fmla="*/ 129 w 130"/>
                    <a:gd name="T1" fmla="*/ 187 h 196"/>
                    <a:gd name="T2" fmla="*/ 123 w 130"/>
                    <a:gd name="T3" fmla="*/ 185 h 196"/>
                    <a:gd name="T4" fmla="*/ 117 w 130"/>
                    <a:gd name="T5" fmla="*/ 183 h 196"/>
                    <a:gd name="T6" fmla="*/ 111 w 130"/>
                    <a:gd name="T7" fmla="*/ 178 h 196"/>
                    <a:gd name="T8" fmla="*/ 107 w 130"/>
                    <a:gd name="T9" fmla="*/ 170 h 196"/>
                    <a:gd name="T10" fmla="*/ 101 w 130"/>
                    <a:gd name="T11" fmla="*/ 158 h 196"/>
                    <a:gd name="T12" fmla="*/ 94 w 130"/>
                    <a:gd name="T13" fmla="*/ 143 h 196"/>
                    <a:gd name="T14" fmla="*/ 88 w 130"/>
                    <a:gd name="T15" fmla="*/ 124 h 196"/>
                    <a:gd name="T16" fmla="*/ 79 w 130"/>
                    <a:gd name="T17" fmla="*/ 100 h 196"/>
                    <a:gd name="T18" fmla="*/ 72 w 130"/>
                    <a:gd name="T19" fmla="*/ 81 h 196"/>
                    <a:gd name="T20" fmla="*/ 61 w 130"/>
                    <a:gd name="T21" fmla="*/ 57 h 196"/>
                    <a:gd name="T22" fmla="*/ 52 w 130"/>
                    <a:gd name="T23" fmla="*/ 37 h 196"/>
                    <a:gd name="T24" fmla="*/ 42 w 130"/>
                    <a:gd name="T25" fmla="*/ 23 h 196"/>
                    <a:gd name="T26" fmla="*/ 34 w 130"/>
                    <a:gd name="T27" fmla="*/ 12 h 196"/>
                    <a:gd name="T28" fmla="*/ 26 w 130"/>
                    <a:gd name="T29" fmla="*/ 6 h 196"/>
                    <a:gd name="T30" fmla="*/ 17 w 130"/>
                    <a:gd name="T31" fmla="*/ 2 h 196"/>
                    <a:gd name="T32" fmla="*/ 9 w 130"/>
                    <a:gd name="T33" fmla="*/ 0 h 196"/>
                    <a:gd name="T34" fmla="*/ 1 w 130"/>
                    <a:gd name="T35" fmla="*/ 0 h 196"/>
                    <a:gd name="T36" fmla="*/ 0 w 130"/>
                    <a:gd name="T37" fmla="*/ 9 h 196"/>
                    <a:gd name="T38" fmla="*/ 0 w 130"/>
                    <a:gd name="T39" fmla="*/ 9 h 196"/>
                    <a:gd name="T40" fmla="*/ 7 w 130"/>
                    <a:gd name="T41" fmla="*/ 11 h 196"/>
                    <a:gd name="T42" fmla="*/ 14 w 130"/>
                    <a:gd name="T43" fmla="*/ 15 h 196"/>
                    <a:gd name="T44" fmla="*/ 20 w 130"/>
                    <a:gd name="T45" fmla="*/ 24 h 196"/>
                    <a:gd name="T46" fmla="*/ 26 w 130"/>
                    <a:gd name="T47" fmla="*/ 35 h 196"/>
                    <a:gd name="T48" fmla="*/ 32 w 130"/>
                    <a:gd name="T49" fmla="*/ 48 h 196"/>
                    <a:gd name="T50" fmla="*/ 37 w 130"/>
                    <a:gd name="T51" fmla="*/ 62 h 196"/>
                    <a:gd name="T52" fmla="*/ 44 w 130"/>
                    <a:gd name="T53" fmla="*/ 80 h 196"/>
                    <a:gd name="T54" fmla="*/ 51 w 130"/>
                    <a:gd name="T55" fmla="*/ 100 h 196"/>
                    <a:gd name="T56" fmla="*/ 55 w 130"/>
                    <a:gd name="T57" fmla="*/ 111 h 196"/>
                    <a:gd name="T58" fmla="*/ 63 w 130"/>
                    <a:gd name="T59" fmla="*/ 136 h 196"/>
                    <a:gd name="T60" fmla="*/ 72 w 130"/>
                    <a:gd name="T61" fmla="*/ 155 h 196"/>
                    <a:gd name="T62" fmla="*/ 80 w 130"/>
                    <a:gd name="T63" fmla="*/ 170 h 196"/>
                    <a:gd name="T64" fmla="*/ 90 w 130"/>
                    <a:gd name="T65" fmla="*/ 180 h 196"/>
                    <a:gd name="T66" fmla="*/ 98 w 130"/>
                    <a:gd name="T67" fmla="*/ 188 h 196"/>
                    <a:gd name="T68" fmla="*/ 108 w 130"/>
                    <a:gd name="T69" fmla="*/ 192 h 196"/>
                    <a:gd name="T70" fmla="*/ 118 w 130"/>
                    <a:gd name="T71" fmla="*/ 194 h 196"/>
                    <a:gd name="T72" fmla="*/ 129 w 130"/>
                    <a:gd name="T73" fmla="*/ 195 h 196"/>
                    <a:gd name="T74" fmla="*/ 129 w 130"/>
                    <a:gd name="T75" fmla="*/ 187 h 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0" h="196">
                      <a:moveTo>
                        <a:pt x="129" y="187"/>
                      </a:moveTo>
                      <a:lnTo>
                        <a:pt x="123" y="185"/>
                      </a:lnTo>
                      <a:lnTo>
                        <a:pt x="117" y="183"/>
                      </a:lnTo>
                      <a:lnTo>
                        <a:pt x="111" y="178"/>
                      </a:lnTo>
                      <a:lnTo>
                        <a:pt x="107" y="170"/>
                      </a:lnTo>
                      <a:lnTo>
                        <a:pt x="101" y="158"/>
                      </a:lnTo>
                      <a:lnTo>
                        <a:pt x="94" y="143"/>
                      </a:lnTo>
                      <a:lnTo>
                        <a:pt x="88" y="124"/>
                      </a:lnTo>
                      <a:lnTo>
                        <a:pt x="79" y="100"/>
                      </a:lnTo>
                      <a:lnTo>
                        <a:pt x="72" y="81"/>
                      </a:lnTo>
                      <a:lnTo>
                        <a:pt x="61" y="57"/>
                      </a:lnTo>
                      <a:lnTo>
                        <a:pt x="52" y="37"/>
                      </a:lnTo>
                      <a:lnTo>
                        <a:pt x="42" y="23"/>
                      </a:lnTo>
                      <a:lnTo>
                        <a:pt x="34" y="12"/>
                      </a:lnTo>
                      <a:lnTo>
                        <a:pt x="26" y="6"/>
                      </a:lnTo>
                      <a:lnTo>
                        <a:pt x="17" y="2"/>
                      </a:lnTo>
                      <a:lnTo>
                        <a:pt x="9" y="0"/>
                      </a:lnTo>
                      <a:lnTo>
                        <a:pt x="1" y="0"/>
                      </a:lnTo>
                      <a:lnTo>
                        <a:pt x="0" y="9"/>
                      </a:lnTo>
                      <a:lnTo>
                        <a:pt x="7" y="11"/>
                      </a:lnTo>
                      <a:lnTo>
                        <a:pt x="14" y="15"/>
                      </a:lnTo>
                      <a:lnTo>
                        <a:pt x="20" y="24"/>
                      </a:lnTo>
                      <a:lnTo>
                        <a:pt x="26" y="35"/>
                      </a:lnTo>
                      <a:lnTo>
                        <a:pt x="32" y="48"/>
                      </a:lnTo>
                      <a:lnTo>
                        <a:pt x="37" y="62"/>
                      </a:lnTo>
                      <a:lnTo>
                        <a:pt x="44" y="80"/>
                      </a:lnTo>
                      <a:lnTo>
                        <a:pt x="51" y="100"/>
                      </a:lnTo>
                      <a:lnTo>
                        <a:pt x="55" y="111"/>
                      </a:lnTo>
                      <a:lnTo>
                        <a:pt x="63" y="136"/>
                      </a:lnTo>
                      <a:lnTo>
                        <a:pt x="72" y="155"/>
                      </a:lnTo>
                      <a:lnTo>
                        <a:pt x="80" y="170"/>
                      </a:lnTo>
                      <a:lnTo>
                        <a:pt x="90" y="180"/>
                      </a:lnTo>
                      <a:lnTo>
                        <a:pt x="98" y="188"/>
                      </a:lnTo>
                      <a:lnTo>
                        <a:pt x="108" y="192"/>
                      </a:lnTo>
                      <a:lnTo>
                        <a:pt x="118" y="194"/>
                      </a:lnTo>
                      <a:lnTo>
                        <a:pt x="129" y="195"/>
                      </a:lnTo>
                      <a:lnTo>
                        <a:pt x="129" y="187"/>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grpSp>
            <p:nvGrpSpPr>
              <p:cNvPr id="18564" name="Group 97"/>
              <p:cNvGrpSpPr>
                <a:grpSpLocks/>
              </p:cNvGrpSpPr>
              <p:nvPr/>
            </p:nvGrpSpPr>
            <p:grpSpPr bwMode="auto">
              <a:xfrm>
                <a:off x="1390" y="2263"/>
                <a:ext cx="59" cy="191"/>
                <a:chOff x="1390" y="2263"/>
                <a:chExt cx="59" cy="191"/>
              </a:xfrm>
            </p:grpSpPr>
            <p:sp>
              <p:nvSpPr>
                <p:cNvPr id="18565" name="Line 98"/>
                <p:cNvSpPr>
                  <a:spLocks noChangeShapeType="1"/>
                </p:cNvSpPr>
                <p:nvPr/>
              </p:nvSpPr>
              <p:spPr bwMode="auto">
                <a:xfrm>
                  <a:off x="1417" y="2303"/>
                  <a:ext cx="0" cy="151"/>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nvGrpSpPr>
                <p:cNvPr id="18566" name="Group 99"/>
                <p:cNvGrpSpPr>
                  <a:grpSpLocks/>
                </p:cNvGrpSpPr>
                <p:nvPr/>
              </p:nvGrpSpPr>
              <p:grpSpPr bwMode="auto">
                <a:xfrm>
                  <a:off x="1390" y="2263"/>
                  <a:ext cx="59" cy="60"/>
                  <a:chOff x="1390" y="2263"/>
                  <a:chExt cx="59" cy="60"/>
                </a:xfrm>
              </p:grpSpPr>
              <p:sp>
                <p:nvSpPr>
                  <p:cNvPr id="18567" name="Line 100"/>
                  <p:cNvSpPr>
                    <a:spLocks noChangeShapeType="1"/>
                  </p:cNvSpPr>
                  <p:nvPr/>
                </p:nvSpPr>
                <p:spPr bwMode="auto">
                  <a:xfrm flipH="1">
                    <a:off x="1390" y="2263"/>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sp>
                <p:nvSpPr>
                  <p:cNvPr id="18568" name="Line 101"/>
                  <p:cNvSpPr>
                    <a:spLocks noChangeShapeType="1"/>
                  </p:cNvSpPr>
                  <p:nvPr/>
                </p:nvSpPr>
                <p:spPr bwMode="auto">
                  <a:xfrm>
                    <a:off x="1390" y="2264"/>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grpSp>
        </p:grpSp>
        <p:grpSp>
          <p:nvGrpSpPr>
            <p:cNvPr id="18440" name="Group 102"/>
            <p:cNvGrpSpPr>
              <a:grpSpLocks/>
            </p:cNvGrpSpPr>
            <p:nvPr/>
          </p:nvGrpSpPr>
          <p:grpSpPr bwMode="auto">
            <a:xfrm>
              <a:off x="1947" y="2188"/>
              <a:ext cx="457" cy="201"/>
              <a:chOff x="1278" y="2011"/>
              <a:chExt cx="514" cy="201"/>
            </a:xfrm>
          </p:grpSpPr>
          <p:grpSp>
            <p:nvGrpSpPr>
              <p:cNvPr id="18553" name="Group 103"/>
              <p:cNvGrpSpPr>
                <a:grpSpLocks/>
              </p:cNvGrpSpPr>
              <p:nvPr/>
            </p:nvGrpSpPr>
            <p:grpSpPr bwMode="auto">
              <a:xfrm>
                <a:off x="1278" y="2016"/>
                <a:ext cx="514" cy="196"/>
                <a:chOff x="1278" y="2016"/>
                <a:chExt cx="514" cy="196"/>
              </a:xfrm>
            </p:grpSpPr>
            <p:sp>
              <p:nvSpPr>
                <p:cNvPr id="18559" name="Freeform 104"/>
                <p:cNvSpPr>
                  <a:spLocks/>
                </p:cNvSpPr>
                <p:nvPr/>
              </p:nvSpPr>
              <p:spPr bwMode="auto">
                <a:xfrm>
                  <a:off x="1533" y="2016"/>
                  <a:ext cx="132" cy="196"/>
                </a:xfrm>
                <a:custGeom>
                  <a:avLst/>
                  <a:gdLst>
                    <a:gd name="T0" fmla="*/ 59 w 132"/>
                    <a:gd name="T1" fmla="*/ 81 h 196"/>
                    <a:gd name="T2" fmla="*/ 69 w 132"/>
                    <a:gd name="T3" fmla="*/ 57 h 196"/>
                    <a:gd name="T4" fmla="*/ 79 w 132"/>
                    <a:gd name="T5" fmla="*/ 37 h 196"/>
                    <a:gd name="T6" fmla="*/ 87 w 132"/>
                    <a:gd name="T7" fmla="*/ 23 h 196"/>
                    <a:gd name="T8" fmla="*/ 97 w 132"/>
                    <a:gd name="T9" fmla="*/ 12 h 196"/>
                    <a:gd name="T10" fmla="*/ 105 w 132"/>
                    <a:gd name="T11" fmla="*/ 6 h 196"/>
                    <a:gd name="T12" fmla="*/ 113 w 132"/>
                    <a:gd name="T13" fmla="*/ 2 h 196"/>
                    <a:gd name="T14" fmla="*/ 122 w 132"/>
                    <a:gd name="T15" fmla="*/ 0 h 196"/>
                    <a:gd name="T16" fmla="*/ 130 w 132"/>
                    <a:gd name="T17" fmla="*/ 0 h 196"/>
                    <a:gd name="T18" fmla="*/ 131 w 132"/>
                    <a:gd name="T19" fmla="*/ 9 h 196"/>
                    <a:gd name="T20" fmla="*/ 130 w 132"/>
                    <a:gd name="T21" fmla="*/ 9 h 196"/>
                    <a:gd name="T22" fmla="*/ 124 w 132"/>
                    <a:gd name="T23" fmla="*/ 11 h 196"/>
                    <a:gd name="T24" fmla="*/ 117 w 132"/>
                    <a:gd name="T25" fmla="*/ 15 h 196"/>
                    <a:gd name="T26" fmla="*/ 111 w 132"/>
                    <a:gd name="T27" fmla="*/ 24 h 196"/>
                    <a:gd name="T28" fmla="*/ 105 w 132"/>
                    <a:gd name="T29" fmla="*/ 35 h 196"/>
                    <a:gd name="T30" fmla="*/ 99 w 132"/>
                    <a:gd name="T31" fmla="*/ 48 h 196"/>
                    <a:gd name="T32" fmla="*/ 93 w 132"/>
                    <a:gd name="T33" fmla="*/ 64 h 196"/>
                    <a:gd name="T34" fmla="*/ 87 w 132"/>
                    <a:gd name="T35" fmla="*/ 81 h 196"/>
                    <a:gd name="T36" fmla="*/ 80 w 132"/>
                    <a:gd name="T37" fmla="*/ 100 h 196"/>
                    <a:gd name="T38" fmla="*/ 76 w 132"/>
                    <a:gd name="T39" fmla="*/ 112 h 196"/>
                    <a:gd name="T40" fmla="*/ 67 w 132"/>
                    <a:gd name="T41" fmla="*/ 136 h 196"/>
                    <a:gd name="T42" fmla="*/ 59 w 132"/>
                    <a:gd name="T43" fmla="*/ 155 h 196"/>
                    <a:gd name="T44" fmla="*/ 50 w 132"/>
                    <a:gd name="T45" fmla="*/ 171 h 196"/>
                    <a:gd name="T46" fmla="*/ 42 w 132"/>
                    <a:gd name="T47" fmla="*/ 181 h 196"/>
                    <a:gd name="T48" fmla="*/ 32 w 132"/>
                    <a:gd name="T49" fmla="*/ 188 h 196"/>
                    <a:gd name="T50" fmla="*/ 23 w 132"/>
                    <a:gd name="T51" fmla="*/ 192 h 196"/>
                    <a:gd name="T52" fmla="*/ 13 w 132"/>
                    <a:gd name="T53" fmla="*/ 194 h 196"/>
                    <a:gd name="T54" fmla="*/ 3 w 132"/>
                    <a:gd name="T55" fmla="*/ 195 h 196"/>
                    <a:gd name="T56" fmla="*/ 0 w 132"/>
                    <a:gd name="T57" fmla="*/ 195 h 196"/>
                    <a:gd name="T58" fmla="*/ 0 w 132"/>
                    <a:gd name="T59" fmla="*/ 187 h 196"/>
                    <a:gd name="T60" fmla="*/ 3 w 132"/>
                    <a:gd name="T61" fmla="*/ 187 h 196"/>
                    <a:gd name="T62" fmla="*/ 9 w 132"/>
                    <a:gd name="T63" fmla="*/ 185 h 196"/>
                    <a:gd name="T64" fmla="*/ 14 w 132"/>
                    <a:gd name="T65" fmla="*/ 183 h 196"/>
                    <a:gd name="T66" fmla="*/ 20 w 132"/>
                    <a:gd name="T67" fmla="*/ 178 h 196"/>
                    <a:gd name="T68" fmla="*/ 25 w 132"/>
                    <a:gd name="T69" fmla="*/ 170 h 196"/>
                    <a:gd name="T70" fmla="*/ 30 w 132"/>
                    <a:gd name="T71" fmla="*/ 158 h 196"/>
                    <a:gd name="T72" fmla="*/ 36 w 132"/>
                    <a:gd name="T73" fmla="*/ 143 h 196"/>
                    <a:gd name="T74" fmla="*/ 44 w 132"/>
                    <a:gd name="T75" fmla="*/ 124 h 196"/>
                    <a:gd name="T76" fmla="*/ 52 w 132"/>
                    <a:gd name="T77" fmla="*/ 100 h 196"/>
                    <a:gd name="T78" fmla="*/ 59 w 132"/>
                    <a:gd name="T79" fmla="*/ 81 h 1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2" h="196">
                      <a:moveTo>
                        <a:pt x="59" y="81"/>
                      </a:moveTo>
                      <a:lnTo>
                        <a:pt x="69" y="57"/>
                      </a:lnTo>
                      <a:lnTo>
                        <a:pt x="79" y="37"/>
                      </a:lnTo>
                      <a:lnTo>
                        <a:pt x="87" y="23"/>
                      </a:lnTo>
                      <a:lnTo>
                        <a:pt x="97" y="12"/>
                      </a:lnTo>
                      <a:lnTo>
                        <a:pt x="105" y="6"/>
                      </a:lnTo>
                      <a:lnTo>
                        <a:pt x="113" y="2"/>
                      </a:lnTo>
                      <a:lnTo>
                        <a:pt x="122" y="0"/>
                      </a:lnTo>
                      <a:lnTo>
                        <a:pt x="130" y="0"/>
                      </a:lnTo>
                      <a:lnTo>
                        <a:pt x="131" y="9"/>
                      </a:lnTo>
                      <a:lnTo>
                        <a:pt x="130" y="9"/>
                      </a:lnTo>
                      <a:lnTo>
                        <a:pt x="124" y="11"/>
                      </a:lnTo>
                      <a:lnTo>
                        <a:pt x="117" y="15"/>
                      </a:lnTo>
                      <a:lnTo>
                        <a:pt x="111" y="24"/>
                      </a:lnTo>
                      <a:lnTo>
                        <a:pt x="105" y="35"/>
                      </a:lnTo>
                      <a:lnTo>
                        <a:pt x="99" y="48"/>
                      </a:lnTo>
                      <a:lnTo>
                        <a:pt x="93" y="64"/>
                      </a:lnTo>
                      <a:lnTo>
                        <a:pt x="87" y="81"/>
                      </a:lnTo>
                      <a:lnTo>
                        <a:pt x="80" y="100"/>
                      </a:lnTo>
                      <a:lnTo>
                        <a:pt x="76" y="112"/>
                      </a:lnTo>
                      <a:lnTo>
                        <a:pt x="67" y="136"/>
                      </a:lnTo>
                      <a:lnTo>
                        <a:pt x="59" y="155"/>
                      </a:lnTo>
                      <a:lnTo>
                        <a:pt x="50" y="171"/>
                      </a:lnTo>
                      <a:lnTo>
                        <a:pt x="42" y="181"/>
                      </a:lnTo>
                      <a:lnTo>
                        <a:pt x="32" y="188"/>
                      </a:lnTo>
                      <a:lnTo>
                        <a:pt x="23" y="192"/>
                      </a:lnTo>
                      <a:lnTo>
                        <a:pt x="13" y="194"/>
                      </a:lnTo>
                      <a:lnTo>
                        <a:pt x="3" y="195"/>
                      </a:lnTo>
                      <a:lnTo>
                        <a:pt x="0" y="195"/>
                      </a:lnTo>
                      <a:lnTo>
                        <a:pt x="0" y="187"/>
                      </a:lnTo>
                      <a:lnTo>
                        <a:pt x="3" y="187"/>
                      </a:lnTo>
                      <a:lnTo>
                        <a:pt x="9" y="185"/>
                      </a:lnTo>
                      <a:lnTo>
                        <a:pt x="14" y="183"/>
                      </a:lnTo>
                      <a:lnTo>
                        <a:pt x="20" y="178"/>
                      </a:lnTo>
                      <a:lnTo>
                        <a:pt x="25" y="170"/>
                      </a:lnTo>
                      <a:lnTo>
                        <a:pt x="30" y="158"/>
                      </a:lnTo>
                      <a:lnTo>
                        <a:pt x="36" y="143"/>
                      </a:lnTo>
                      <a:lnTo>
                        <a:pt x="44" y="124"/>
                      </a:lnTo>
                      <a:lnTo>
                        <a:pt x="52" y="100"/>
                      </a:lnTo>
                      <a:lnTo>
                        <a:pt x="59"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60" name="Freeform 105"/>
                <p:cNvSpPr>
                  <a:spLocks/>
                </p:cNvSpPr>
                <p:nvPr/>
              </p:nvSpPr>
              <p:spPr bwMode="auto">
                <a:xfrm>
                  <a:off x="1278" y="2016"/>
                  <a:ext cx="134" cy="196"/>
                </a:xfrm>
                <a:custGeom>
                  <a:avLst/>
                  <a:gdLst>
                    <a:gd name="T0" fmla="*/ 60 w 134"/>
                    <a:gd name="T1" fmla="*/ 81 h 196"/>
                    <a:gd name="T2" fmla="*/ 70 w 134"/>
                    <a:gd name="T3" fmla="*/ 57 h 196"/>
                    <a:gd name="T4" fmla="*/ 81 w 134"/>
                    <a:gd name="T5" fmla="*/ 37 h 196"/>
                    <a:gd name="T6" fmla="*/ 89 w 134"/>
                    <a:gd name="T7" fmla="*/ 23 h 196"/>
                    <a:gd name="T8" fmla="*/ 98 w 134"/>
                    <a:gd name="T9" fmla="*/ 12 h 196"/>
                    <a:gd name="T10" fmla="*/ 107 w 134"/>
                    <a:gd name="T11" fmla="*/ 6 h 196"/>
                    <a:gd name="T12" fmla="*/ 116 w 134"/>
                    <a:gd name="T13" fmla="*/ 2 h 196"/>
                    <a:gd name="T14" fmla="*/ 123 w 134"/>
                    <a:gd name="T15" fmla="*/ 0 h 196"/>
                    <a:gd name="T16" fmla="*/ 133 w 134"/>
                    <a:gd name="T17" fmla="*/ 0 h 196"/>
                    <a:gd name="T18" fmla="*/ 133 w 134"/>
                    <a:gd name="T19" fmla="*/ 9 h 196"/>
                    <a:gd name="T20" fmla="*/ 132 w 134"/>
                    <a:gd name="T21" fmla="*/ 9 h 196"/>
                    <a:gd name="T22" fmla="*/ 125 w 134"/>
                    <a:gd name="T23" fmla="*/ 11 h 196"/>
                    <a:gd name="T24" fmla="*/ 118 w 134"/>
                    <a:gd name="T25" fmla="*/ 15 h 196"/>
                    <a:gd name="T26" fmla="*/ 112 w 134"/>
                    <a:gd name="T27" fmla="*/ 24 h 196"/>
                    <a:gd name="T28" fmla="*/ 107 w 134"/>
                    <a:gd name="T29" fmla="*/ 35 h 196"/>
                    <a:gd name="T30" fmla="*/ 100 w 134"/>
                    <a:gd name="T31" fmla="*/ 48 h 196"/>
                    <a:gd name="T32" fmla="*/ 95 w 134"/>
                    <a:gd name="T33" fmla="*/ 62 h 196"/>
                    <a:gd name="T34" fmla="*/ 88 w 134"/>
                    <a:gd name="T35" fmla="*/ 80 h 196"/>
                    <a:gd name="T36" fmla="*/ 82 w 134"/>
                    <a:gd name="T37" fmla="*/ 100 h 196"/>
                    <a:gd name="T38" fmla="*/ 78 w 134"/>
                    <a:gd name="T39" fmla="*/ 111 h 196"/>
                    <a:gd name="T40" fmla="*/ 68 w 134"/>
                    <a:gd name="T41" fmla="*/ 136 h 196"/>
                    <a:gd name="T42" fmla="*/ 60 w 134"/>
                    <a:gd name="T43" fmla="*/ 155 h 196"/>
                    <a:gd name="T44" fmla="*/ 51 w 134"/>
                    <a:gd name="T45" fmla="*/ 170 h 196"/>
                    <a:gd name="T46" fmla="*/ 43 w 134"/>
                    <a:gd name="T47" fmla="*/ 180 h 196"/>
                    <a:gd name="T48" fmla="*/ 33 w 134"/>
                    <a:gd name="T49" fmla="*/ 188 h 196"/>
                    <a:gd name="T50" fmla="*/ 24 w 134"/>
                    <a:gd name="T51" fmla="*/ 192 h 196"/>
                    <a:gd name="T52" fmla="*/ 14 w 134"/>
                    <a:gd name="T53" fmla="*/ 194 h 196"/>
                    <a:gd name="T54" fmla="*/ 3 w 134"/>
                    <a:gd name="T55" fmla="*/ 195 h 196"/>
                    <a:gd name="T56" fmla="*/ 1 w 134"/>
                    <a:gd name="T57" fmla="*/ 195 h 196"/>
                    <a:gd name="T58" fmla="*/ 0 w 134"/>
                    <a:gd name="T59" fmla="*/ 195 h 196"/>
                    <a:gd name="T60" fmla="*/ 0 w 134"/>
                    <a:gd name="T61" fmla="*/ 195 h 196"/>
                    <a:gd name="T62" fmla="*/ 1 w 134"/>
                    <a:gd name="T63" fmla="*/ 187 h 196"/>
                    <a:gd name="T64" fmla="*/ 3 w 134"/>
                    <a:gd name="T65" fmla="*/ 187 h 196"/>
                    <a:gd name="T66" fmla="*/ 9 w 134"/>
                    <a:gd name="T67" fmla="*/ 185 h 196"/>
                    <a:gd name="T68" fmla="*/ 15 w 134"/>
                    <a:gd name="T69" fmla="*/ 183 h 196"/>
                    <a:gd name="T70" fmla="*/ 20 w 134"/>
                    <a:gd name="T71" fmla="*/ 178 h 196"/>
                    <a:gd name="T72" fmla="*/ 26 w 134"/>
                    <a:gd name="T73" fmla="*/ 170 h 196"/>
                    <a:gd name="T74" fmla="*/ 31 w 134"/>
                    <a:gd name="T75" fmla="*/ 158 h 196"/>
                    <a:gd name="T76" fmla="*/ 37 w 134"/>
                    <a:gd name="T77" fmla="*/ 143 h 196"/>
                    <a:gd name="T78" fmla="*/ 45 w 134"/>
                    <a:gd name="T79" fmla="*/ 124 h 196"/>
                    <a:gd name="T80" fmla="*/ 53 w 134"/>
                    <a:gd name="T81" fmla="*/ 100 h 196"/>
                    <a:gd name="T82" fmla="*/ 60 w 134"/>
                    <a:gd name="T83" fmla="*/ 81 h 1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4" h="196">
                      <a:moveTo>
                        <a:pt x="60" y="81"/>
                      </a:moveTo>
                      <a:lnTo>
                        <a:pt x="70" y="57"/>
                      </a:lnTo>
                      <a:lnTo>
                        <a:pt x="81" y="37"/>
                      </a:lnTo>
                      <a:lnTo>
                        <a:pt x="89" y="23"/>
                      </a:lnTo>
                      <a:lnTo>
                        <a:pt x="98" y="12"/>
                      </a:lnTo>
                      <a:lnTo>
                        <a:pt x="107" y="6"/>
                      </a:lnTo>
                      <a:lnTo>
                        <a:pt x="116" y="2"/>
                      </a:lnTo>
                      <a:lnTo>
                        <a:pt x="123" y="0"/>
                      </a:lnTo>
                      <a:lnTo>
                        <a:pt x="133" y="0"/>
                      </a:lnTo>
                      <a:lnTo>
                        <a:pt x="133" y="9"/>
                      </a:lnTo>
                      <a:lnTo>
                        <a:pt x="132" y="9"/>
                      </a:lnTo>
                      <a:lnTo>
                        <a:pt x="125" y="11"/>
                      </a:lnTo>
                      <a:lnTo>
                        <a:pt x="118" y="15"/>
                      </a:lnTo>
                      <a:lnTo>
                        <a:pt x="112" y="24"/>
                      </a:lnTo>
                      <a:lnTo>
                        <a:pt x="107" y="35"/>
                      </a:lnTo>
                      <a:lnTo>
                        <a:pt x="100" y="48"/>
                      </a:lnTo>
                      <a:lnTo>
                        <a:pt x="95" y="62"/>
                      </a:lnTo>
                      <a:lnTo>
                        <a:pt x="88" y="80"/>
                      </a:lnTo>
                      <a:lnTo>
                        <a:pt x="82" y="100"/>
                      </a:lnTo>
                      <a:lnTo>
                        <a:pt x="78" y="111"/>
                      </a:lnTo>
                      <a:lnTo>
                        <a:pt x="68" y="136"/>
                      </a:lnTo>
                      <a:lnTo>
                        <a:pt x="60" y="155"/>
                      </a:lnTo>
                      <a:lnTo>
                        <a:pt x="51" y="170"/>
                      </a:lnTo>
                      <a:lnTo>
                        <a:pt x="43" y="180"/>
                      </a:lnTo>
                      <a:lnTo>
                        <a:pt x="33" y="188"/>
                      </a:lnTo>
                      <a:lnTo>
                        <a:pt x="24" y="192"/>
                      </a:lnTo>
                      <a:lnTo>
                        <a:pt x="14" y="194"/>
                      </a:lnTo>
                      <a:lnTo>
                        <a:pt x="3" y="195"/>
                      </a:lnTo>
                      <a:lnTo>
                        <a:pt x="1" y="195"/>
                      </a:lnTo>
                      <a:lnTo>
                        <a:pt x="0" y="195"/>
                      </a:lnTo>
                      <a:lnTo>
                        <a:pt x="1" y="187"/>
                      </a:lnTo>
                      <a:lnTo>
                        <a:pt x="3" y="187"/>
                      </a:lnTo>
                      <a:lnTo>
                        <a:pt x="9" y="185"/>
                      </a:lnTo>
                      <a:lnTo>
                        <a:pt x="15" y="183"/>
                      </a:lnTo>
                      <a:lnTo>
                        <a:pt x="20" y="178"/>
                      </a:lnTo>
                      <a:lnTo>
                        <a:pt x="26" y="170"/>
                      </a:lnTo>
                      <a:lnTo>
                        <a:pt x="31" y="158"/>
                      </a:lnTo>
                      <a:lnTo>
                        <a:pt x="37" y="143"/>
                      </a:lnTo>
                      <a:lnTo>
                        <a:pt x="45" y="124"/>
                      </a:lnTo>
                      <a:lnTo>
                        <a:pt x="53" y="100"/>
                      </a:lnTo>
                      <a:lnTo>
                        <a:pt x="60"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61" name="Freeform 106"/>
                <p:cNvSpPr>
                  <a:spLocks/>
                </p:cNvSpPr>
                <p:nvPr/>
              </p:nvSpPr>
              <p:spPr bwMode="auto">
                <a:xfrm>
                  <a:off x="1662" y="2017"/>
                  <a:ext cx="130" cy="195"/>
                </a:xfrm>
                <a:custGeom>
                  <a:avLst/>
                  <a:gdLst>
                    <a:gd name="T0" fmla="*/ 129 w 130"/>
                    <a:gd name="T1" fmla="*/ 186 h 195"/>
                    <a:gd name="T2" fmla="*/ 123 w 130"/>
                    <a:gd name="T3" fmla="*/ 184 h 195"/>
                    <a:gd name="T4" fmla="*/ 117 w 130"/>
                    <a:gd name="T5" fmla="*/ 182 h 195"/>
                    <a:gd name="T6" fmla="*/ 111 w 130"/>
                    <a:gd name="T7" fmla="*/ 177 h 195"/>
                    <a:gd name="T8" fmla="*/ 106 w 130"/>
                    <a:gd name="T9" fmla="*/ 169 h 195"/>
                    <a:gd name="T10" fmla="*/ 100 w 130"/>
                    <a:gd name="T11" fmla="*/ 157 h 195"/>
                    <a:gd name="T12" fmla="*/ 94 w 130"/>
                    <a:gd name="T13" fmla="*/ 142 h 195"/>
                    <a:gd name="T14" fmla="*/ 87 w 130"/>
                    <a:gd name="T15" fmla="*/ 123 h 195"/>
                    <a:gd name="T16" fmla="*/ 79 w 130"/>
                    <a:gd name="T17" fmla="*/ 100 h 195"/>
                    <a:gd name="T18" fmla="*/ 72 w 130"/>
                    <a:gd name="T19" fmla="*/ 80 h 195"/>
                    <a:gd name="T20" fmla="*/ 61 w 130"/>
                    <a:gd name="T21" fmla="*/ 56 h 195"/>
                    <a:gd name="T22" fmla="*/ 52 w 130"/>
                    <a:gd name="T23" fmla="*/ 36 h 195"/>
                    <a:gd name="T24" fmla="*/ 42 w 130"/>
                    <a:gd name="T25" fmla="*/ 23 h 195"/>
                    <a:gd name="T26" fmla="*/ 34 w 130"/>
                    <a:gd name="T27" fmla="*/ 13 h 195"/>
                    <a:gd name="T28" fmla="*/ 26 w 130"/>
                    <a:gd name="T29" fmla="*/ 6 h 195"/>
                    <a:gd name="T30" fmla="*/ 17 w 130"/>
                    <a:gd name="T31" fmla="*/ 3 h 195"/>
                    <a:gd name="T32" fmla="*/ 9 w 130"/>
                    <a:gd name="T33" fmla="*/ 0 h 195"/>
                    <a:gd name="T34" fmla="*/ 1 w 130"/>
                    <a:gd name="T35" fmla="*/ 0 h 195"/>
                    <a:gd name="T36" fmla="*/ 0 w 130"/>
                    <a:gd name="T37" fmla="*/ 8 h 195"/>
                    <a:gd name="T38" fmla="*/ 0 w 130"/>
                    <a:gd name="T39" fmla="*/ 8 h 195"/>
                    <a:gd name="T40" fmla="*/ 7 w 130"/>
                    <a:gd name="T41" fmla="*/ 10 h 195"/>
                    <a:gd name="T42" fmla="*/ 14 w 130"/>
                    <a:gd name="T43" fmla="*/ 15 h 195"/>
                    <a:gd name="T44" fmla="*/ 20 w 130"/>
                    <a:gd name="T45" fmla="*/ 23 h 195"/>
                    <a:gd name="T46" fmla="*/ 26 w 130"/>
                    <a:gd name="T47" fmla="*/ 34 h 195"/>
                    <a:gd name="T48" fmla="*/ 31 w 130"/>
                    <a:gd name="T49" fmla="*/ 48 h 195"/>
                    <a:gd name="T50" fmla="*/ 37 w 130"/>
                    <a:gd name="T51" fmla="*/ 63 h 195"/>
                    <a:gd name="T52" fmla="*/ 44 w 130"/>
                    <a:gd name="T53" fmla="*/ 80 h 195"/>
                    <a:gd name="T54" fmla="*/ 51 w 130"/>
                    <a:gd name="T55" fmla="*/ 100 h 195"/>
                    <a:gd name="T56" fmla="*/ 55 w 130"/>
                    <a:gd name="T57" fmla="*/ 111 h 195"/>
                    <a:gd name="T58" fmla="*/ 63 w 130"/>
                    <a:gd name="T59" fmla="*/ 135 h 195"/>
                    <a:gd name="T60" fmla="*/ 72 w 130"/>
                    <a:gd name="T61" fmla="*/ 154 h 195"/>
                    <a:gd name="T62" fmla="*/ 80 w 130"/>
                    <a:gd name="T63" fmla="*/ 170 h 195"/>
                    <a:gd name="T64" fmla="*/ 89 w 130"/>
                    <a:gd name="T65" fmla="*/ 180 h 195"/>
                    <a:gd name="T66" fmla="*/ 98 w 130"/>
                    <a:gd name="T67" fmla="*/ 187 h 195"/>
                    <a:gd name="T68" fmla="*/ 107 w 130"/>
                    <a:gd name="T69" fmla="*/ 191 h 195"/>
                    <a:gd name="T70" fmla="*/ 118 w 130"/>
                    <a:gd name="T71" fmla="*/ 193 h 195"/>
                    <a:gd name="T72" fmla="*/ 129 w 130"/>
                    <a:gd name="T73" fmla="*/ 194 h 195"/>
                    <a:gd name="T74" fmla="*/ 129 w 130"/>
                    <a:gd name="T75" fmla="*/ 186 h 1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0" h="195">
                      <a:moveTo>
                        <a:pt x="129" y="186"/>
                      </a:moveTo>
                      <a:lnTo>
                        <a:pt x="123" y="184"/>
                      </a:lnTo>
                      <a:lnTo>
                        <a:pt x="117" y="182"/>
                      </a:lnTo>
                      <a:lnTo>
                        <a:pt x="111" y="177"/>
                      </a:lnTo>
                      <a:lnTo>
                        <a:pt x="106" y="169"/>
                      </a:lnTo>
                      <a:lnTo>
                        <a:pt x="100" y="157"/>
                      </a:lnTo>
                      <a:lnTo>
                        <a:pt x="94" y="142"/>
                      </a:lnTo>
                      <a:lnTo>
                        <a:pt x="87" y="123"/>
                      </a:lnTo>
                      <a:lnTo>
                        <a:pt x="79" y="100"/>
                      </a:lnTo>
                      <a:lnTo>
                        <a:pt x="72" y="80"/>
                      </a:lnTo>
                      <a:lnTo>
                        <a:pt x="61" y="56"/>
                      </a:lnTo>
                      <a:lnTo>
                        <a:pt x="52" y="36"/>
                      </a:lnTo>
                      <a:lnTo>
                        <a:pt x="42" y="23"/>
                      </a:lnTo>
                      <a:lnTo>
                        <a:pt x="34" y="13"/>
                      </a:lnTo>
                      <a:lnTo>
                        <a:pt x="26" y="6"/>
                      </a:lnTo>
                      <a:lnTo>
                        <a:pt x="17" y="3"/>
                      </a:lnTo>
                      <a:lnTo>
                        <a:pt x="9" y="0"/>
                      </a:lnTo>
                      <a:lnTo>
                        <a:pt x="1" y="0"/>
                      </a:lnTo>
                      <a:lnTo>
                        <a:pt x="0" y="8"/>
                      </a:lnTo>
                      <a:lnTo>
                        <a:pt x="7" y="10"/>
                      </a:lnTo>
                      <a:lnTo>
                        <a:pt x="14" y="15"/>
                      </a:lnTo>
                      <a:lnTo>
                        <a:pt x="20" y="23"/>
                      </a:lnTo>
                      <a:lnTo>
                        <a:pt x="26" y="34"/>
                      </a:lnTo>
                      <a:lnTo>
                        <a:pt x="31" y="48"/>
                      </a:lnTo>
                      <a:lnTo>
                        <a:pt x="37" y="63"/>
                      </a:lnTo>
                      <a:lnTo>
                        <a:pt x="44" y="80"/>
                      </a:lnTo>
                      <a:lnTo>
                        <a:pt x="51" y="100"/>
                      </a:lnTo>
                      <a:lnTo>
                        <a:pt x="55" y="111"/>
                      </a:lnTo>
                      <a:lnTo>
                        <a:pt x="63" y="135"/>
                      </a:lnTo>
                      <a:lnTo>
                        <a:pt x="72" y="154"/>
                      </a:lnTo>
                      <a:lnTo>
                        <a:pt x="80" y="170"/>
                      </a:lnTo>
                      <a:lnTo>
                        <a:pt x="89" y="180"/>
                      </a:lnTo>
                      <a:lnTo>
                        <a:pt x="98" y="187"/>
                      </a:lnTo>
                      <a:lnTo>
                        <a:pt x="107" y="191"/>
                      </a:lnTo>
                      <a:lnTo>
                        <a:pt x="118" y="193"/>
                      </a:lnTo>
                      <a:lnTo>
                        <a:pt x="129" y="194"/>
                      </a:lnTo>
                      <a:lnTo>
                        <a:pt x="129" y="186"/>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62" name="Freeform 107"/>
                <p:cNvSpPr>
                  <a:spLocks/>
                </p:cNvSpPr>
                <p:nvPr/>
              </p:nvSpPr>
              <p:spPr bwMode="auto">
                <a:xfrm>
                  <a:off x="1407" y="2016"/>
                  <a:ext cx="130" cy="196"/>
                </a:xfrm>
                <a:custGeom>
                  <a:avLst/>
                  <a:gdLst>
                    <a:gd name="T0" fmla="*/ 129 w 130"/>
                    <a:gd name="T1" fmla="*/ 187 h 196"/>
                    <a:gd name="T2" fmla="*/ 123 w 130"/>
                    <a:gd name="T3" fmla="*/ 185 h 196"/>
                    <a:gd name="T4" fmla="*/ 117 w 130"/>
                    <a:gd name="T5" fmla="*/ 183 h 196"/>
                    <a:gd name="T6" fmla="*/ 111 w 130"/>
                    <a:gd name="T7" fmla="*/ 178 h 196"/>
                    <a:gd name="T8" fmla="*/ 107 w 130"/>
                    <a:gd name="T9" fmla="*/ 170 h 196"/>
                    <a:gd name="T10" fmla="*/ 101 w 130"/>
                    <a:gd name="T11" fmla="*/ 158 h 196"/>
                    <a:gd name="T12" fmla="*/ 94 w 130"/>
                    <a:gd name="T13" fmla="*/ 143 h 196"/>
                    <a:gd name="T14" fmla="*/ 88 w 130"/>
                    <a:gd name="T15" fmla="*/ 124 h 196"/>
                    <a:gd name="T16" fmla="*/ 79 w 130"/>
                    <a:gd name="T17" fmla="*/ 100 h 196"/>
                    <a:gd name="T18" fmla="*/ 72 w 130"/>
                    <a:gd name="T19" fmla="*/ 81 h 196"/>
                    <a:gd name="T20" fmla="*/ 61 w 130"/>
                    <a:gd name="T21" fmla="*/ 57 h 196"/>
                    <a:gd name="T22" fmla="*/ 52 w 130"/>
                    <a:gd name="T23" fmla="*/ 37 h 196"/>
                    <a:gd name="T24" fmla="*/ 42 w 130"/>
                    <a:gd name="T25" fmla="*/ 23 h 196"/>
                    <a:gd name="T26" fmla="*/ 34 w 130"/>
                    <a:gd name="T27" fmla="*/ 12 h 196"/>
                    <a:gd name="T28" fmla="*/ 26 w 130"/>
                    <a:gd name="T29" fmla="*/ 6 h 196"/>
                    <a:gd name="T30" fmla="*/ 17 w 130"/>
                    <a:gd name="T31" fmla="*/ 2 h 196"/>
                    <a:gd name="T32" fmla="*/ 9 w 130"/>
                    <a:gd name="T33" fmla="*/ 0 h 196"/>
                    <a:gd name="T34" fmla="*/ 1 w 130"/>
                    <a:gd name="T35" fmla="*/ 0 h 196"/>
                    <a:gd name="T36" fmla="*/ 0 w 130"/>
                    <a:gd name="T37" fmla="*/ 9 h 196"/>
                    <a:gd name="T38" fmla="*/ 0 w 130"/>
                    <a:gd name="T39" fmla="*/ 9 h 196"/>
                    <a:gd name="T40" fmla="*/ 7 w 130"/>
                    <a:gd name="T41" fmla="*/ 11 h 196"/>
                    <a:gd name="T42" fmla="*/ 14 w 130"/>
                    <a:gd name="T43" fmla="*/ 15 h 196"/>
                    <a:gd name="T44" fmla="*/ 20 w 130"/>
                    <a:gd name="T45" fmla="*/ 24 h 196"/>
                    <a:gd name="T46" fmla="*/ 26 w 130"/>
                    <a:gd name="T47" fmla="*/ 35 h 196"/>
                    <a:gd name="T48" fmla="*/ 32 w 130"/>
                    <a:gd name="T49" fmla="*/ 48 h 196"/>
                    <a:gd name="T50" fmla="*/ 37 w 130"/>
                    <a:gd name="T51" fmla="*/ 62 h 196"/>
                    <a:gd name="T52" fmla="*/ 44 w 130"/>
                    <a:gd name="T53" fmla="*/ 80 h 196"/>
                    <a:gd name="T54" fmla="*/ 51 w 130"/>
                    <a:gd name="T55" fmla="*/ 100 h 196"/>
                    <a:gd name="T56" fmla="*/ 55 w 130"/>
                    <a:gd name="T57" fmla="*/ 111 h 196"/>
                    <a:gd name="T58" fmla="*/ 63 w 130"/>
                    <a:gd name="T59" fmla="*/ 136 h 196"/>
                    <a:gd name="T60" fmla="*/ 72 w 130"/>
                    <a:gd name="T61" fmla="*/ 155 h 196"/>
                    <a:gd name="T62" fmla="*/ 80 w 130"/>
                    <a:gd name="T63" fmla="*/ 170 h 196"/>
                    <a:gd name="T64" fmla="*/ 90 w 130"/>
                    <a:gd name="T65" fmla="*/ 180 h 196"/>
                    <a:gd name="T66" fmla="*/ 98 w 130"/>
                    <a:gd name="T67" fmla="*/ 188 h 196"/>
                    <a:gd name="T68" fmla="*/ 108 w 130"/>
                    <a:gd name="T69" fmla="*/ 192 h 196"/>
                    <a:gd name="T70" fmla="*/ 118 w 130"/>
                    <a:gd name="T71" fmla="*/ 194 h 196"/>
                    <a:gd name="T72" fmla="*/ 129 w 130"/>
                    <a:gd name="T73" fmla="*/ 195 h 196"/>
                    <a:gd name="T74" fmla="*/ 129 w 130"/>
                    <a:gd name="T75" fmla="*/ 187 h 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0" h="196">
                      <a:moveTo>
                        <a:pt x="129" y="187"/>
                      </a:moveTo>
                      <a:lnTo>
                        <a:pt x="123" y="185"/>
                      </a:lnTo>
                      <a:lnTo>
                        <a:pt x="117" y="183"/>
                      </a:lnTo>
                      <a:lnTo>
                        <a:pt x="111" y="178"/>
                      </a:lnTo>
                      <a:lnTo>
                        <a:pt x="107" y="170"/>
                      </a:lnTo>
                      <a:lnTo>
                        <a:pt x="101" y="158"/>
                      </a:lnTo>
                      <a:lnTo>
                        <a:pt x="94" y="143"/>
                      </a:lnTo>
                      <a:lnTo>
                        <a:pt x="88" y="124"/>
                      </a:lnTo>
                      <a:lnTo>
                        <a:pt x="79" y="100"/>
                      </a:lnTo>
                      <a:lnTo>
                        <a:pt x="72" y="81"/>
                      </a:lnTo>
                      <a:lnTo>
                        <a:pt x="61" y="57"/>
                      </a:lnTo>
                      <a:lnTo>
                        <a:pt x="52" y="37"/>
                      </a:lnTo>
                      <a:lnTo>
                        <a:pt x="42" y="23"/>
                      </a:lnTo>
                      <a:lnTo>
                        <a:pt x="34" y="12"/>
                      </a:lnTo>
                      <a:lnTo>
                        <a:pt x="26" y="6"/>
                      </a:lnTo>
                      <a:lnTo>
                        <a:pt x="17" y="2"/>
                      </a:lnTo>
                      <a:lnTo>
                        <a:pt x="9" y="0"/>
                      </a:lnTo>
                      <a:lnTo>
                        <a:pt x="1" y="0"/>
                      </a:lnTo>
                      <a:lnTo>
                        <a:pt x="0" y="9"/>
                      </a:lnTo>
                      <a:lnTo>
                        <a:pt x="7" y="11"/>
                      </a:lnTo>
                      <a:lnTo>
                        <a:pt x="14" y="15"/>
                      </a:lnTo>
                      <a:lnTo>
                        <a:pt x="20" y="24"/>
                      </a:lnTo>
                      <a:lnTo>
                        <a:pt x="26" y="35"/>
                      </a:lnTo>
                      <a:lnTo>
                        <a:pt x="32" y="48"/>
                      </a:lnTo>
                      <a:lnTo>
                        <a:pt x="37" y="62"/>
                      </a:lnTo>
                      <a:lnTo>
                        <a:pt x="44" y="80"/>
                      </a:lnTo>
                      <a:lnTo>
                        <a:pt x="51" y="100"/>
                      </a:lnTo>
                      <a:lnTo>
                        <a:pt x="55" y="111"/>
                      </a:lnTo>
                      <a:lnTo>
                        <a:pt x="63" y="136"/>
                      </a:lnTo>
                      <a:lnTo>
                        <a:pt x="72" y="155"/>
                      </a:lnTo>
                      <a:lnTo>
                        <a:pt x="80" y="170"/>
                      </a:lnTo>
                      <a:lnTo>
                        <a:pt x="90" y="180"/>
                      </a:lnTo>
                      <a:lnTo>
                        <a:pt x="98" y="188"/>
                      </a:lnTo>
                      <a:lnTo>
                        <a:pt x="108" y="192"/>
                      </a:lnTo>
                      <a:lnTo>
                        <a:pt x="118" y="194"/>
                      </a:lnTo>
                      <a:lnTo>
                        <a:pt x="129" y="195"/>
                      </a:lnTo>
                      <a:lnTo>
                        <a:pt x="129" y="187"/>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grpSp>
            <p:nvGrpSpPr>
              <p:cNvPr id="18554" name="Group 108"/>
              <p:cNvGrpSpPr>
                <a:grpSpLocks/>
              </p:cNvGrpSpPr>
              <p:nvPr/>
            </p:nvGrpSpPr>
            <p:grpSpPr bwMode="auto">
              <a:xfrm>
                <a:off x="1514" y="2011"/>
                <a:ext cx="59" cy="191"/>
                <a:chOff x="1514" y="2011"/>
                <a:chExt cx="59" cy="191"/>
              </a:xfrm>
            </p:grpSpPr>
            <p:sp>
              <p:nvSpPr>
                <p:cNvPr id="18555" name="Line 109"/>
                <p:cNvSpPr>
                  <a:spLocks noChangeShapeType="1"/>
                </p:cNvSpPr>
                <p:nvPr/>
              </p:nvSpPr>
              <p:spPr bwMode="auto">
                <a:xfrm>
                  <a:off x="1541" y="2051"/>
                  <a:ext cx="0" cy="151"/>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nvGrpSpPr>
                <p:cNvPr id="18556" name="Group 110"/>
                <p:cNvGrpSpPr>
                  <a:grpSpLocks/>
                </p:cNvGrpSpPr>
                <p:nvPr/>
              </p:nvGrpSpPr>
              <p:grpSpPr bwMode="auto">
                <a:xfrm>
                  <a:off x="1514" y="2011"/>
                  <a:ext cx="59" cy="60"/>
                  <a:chOff x="1514" y="2011"/>
                  <a:chExt cx="59" cy="60"/>
                </a:xfrm>
              </p:grpSpPr>
              <p:sp>
                <p:nvSpPr>
                  <p:cNvPr id="18557" name="Line 111"/>
                  <p:cNvSpPr>
                    <a:spLocks noChangeShapeType="1"/>
                  </p:cNvSpPr>
                  <p:nvPr/>
                </p:nvSpPr>
                <p:spPr bwMode="auto">
                  <a:xfrm flipH="1">
                    <a:off x="1514" y="201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sp>
                <p:nvSpPr>
                  <p:cNvPr id="18558" name="Line 112"/>
                  <p:cNvSpPr>
                    <a:spLocks noChangeShapeType="1"/>
                  </p:cNvSpPr>
                  <p:nvPr/>
                </p:nvSpPr>
                <p:spPr bwMode="auto">
                  <a:xfrm>
                    <a:off x="1514" y="2012"/>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ru-RU"/>
                  </a:p>
                </p:txBody>
              </p:sp>
            </p:grpSp>
          </p:grpSp>
        </p:grpSp>
        <p:sp>
          <p:nvSpPr>
            <p:cNvPr id="18441" name="Rectangle 113"/>
            <p:cNvSpPr>
              <a:spLocks noChangeArrowheads="1"/>
            </p:cNvSpPr>
            <p:nvPr/>
          </p:nvSpPr>
          <p:spPr bwMode="auto">
            <a:xfrm>
              <a:off x="645" y="2640"/>
              <a:ext cx="1884"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ru-RU" altLang="ru-RU" sz="2000" dirty="0" smtClean="0">
                  <a:solidFill>
                    <a:schemeClr val="bg1"/>
                  </a:solidFill>
                  <a:latin typeface="Arial" panose="020B0604020202020204" pitchFamily="34" charset="0"/>
                </a:rPr>
                <a:t>Фрагментированная</a:t>
              </a:r>
              <a:r>
                <a:rPr lang="en-US" altLang="ru-RU" sz="2000" dirty="0" smtClean="0">
                  <a:solidFill>
                    <a:schemeClr val="bg1"/>
                  </a:solidFill>
                  <a:latin typeface="Arial" panose="020B0604020202020204" pitchFamily="34" charset="0"/>
                </a:rPr>
                <a:t> </a:t>
              </a:r>
              <a:r>
                <a:rPr lang="en-US" altLang="ru-RU" sz="2000" dirty="0" err="1" smtClean="0">
                  <a:solidFill>
                    <a:schemeClr val="bg1"/>
                  </a:solidFill>
                  <a:latin typeface="Arial" panose="020B0604020202020204" pitchFamily="34" charset="0"/>
                </a:rPr>
                <a:t>cRNA</a:t>
              </a:r>
              <a:endParaRPr lang="en-US" altLang="ru-RU" sz="2000" dirty="0">
                <a:solidFill>
                  <a:schemeClr val="bg1"/>
                </a:solidFill>
                <a:latin typeface="Arial" panose="020B0604020202020204" pitchFamily="34" charset="0"/>
              </a:endParaRPr>
            </a:p>
          </p:txBody>
        </p:sp>
        <p:sp>
          <p:nvSpPr>
            <p:cNvPr id="18442" name="Rectangle 114"/>
            <p:cNvSpPr>
              <a:spLocks noChangeArrowheads="1"/>
            </p:cNvSpPr>
            <p:nvPr/>
          </p:nvSpPr>
          <p:spPr bwMode="auto">
            <a:xfrm>
              <a:off x="3408" y="1776"/>
              <a:ext cx="1352"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ru-RU" sz="2000" dirty="0">
                  <a:solidFill>
                    <a:schemeClr val="bg1"/>
                  </a:solidFill>
                  <a:latin typeface="Arial" panose="020B0604020202020204" pitchFamily="34" charset="0"/>
                </a:rPr>
                <a:t>RNA:DNA </a:t>
              </a:r>
              <a:r>
                <a:rPr lang="ru-RU" altLang="ru-RU" sz="2000" dirty="0" smtClean="0">
                  <a:solidFill>
                    <a:schemeClr val="bg1"/>
                  </a:solidFill>
                  <a:latin typeface="Arial" panose="020B0604020202020204" pitchFamily="34" charset="0"/>
                </a:rPr>
                <a:t>гибриды</a:t>
              </a:r>
              <a:endParaRPr lang="en-US" altLang="ru-RU" sz="2000" dirty="0">
                <a:solidFill>
                  <a:schemeClr val="bg1"/>
                </a:solidFill>
                <a:latin typeface="Arial" panose="020B0604020202020204" pitchFamily="34" charset="0"/>
              </a:endParaRPr>
            </a:p>
          </p:txBody>
        </p:sp>
        <p:sp>
          <p:nvSpPr>
            <p:cNvPr id="18443" name="Freeform 115"/>
            <p:cNvSpPr>
              <a:spLocks/>
            </p:cNvSpPr>
            <p:nvPr/>
          </p:nvSpPr>
          <p:spPr bwMode="auto">
            <a:xfrm>
              <a:off x="2670" y="1758"/>
              <a:ext cx="640" cy="327"/>
            </a:xfrm>
            <a:custGeom>
              <a:avLst/>
              <a:gdLst>
                <a:gd name="T0" fmla="*/ 0 w 720"/>
                <a:gd name="T1" fmla="*/ 0 h 327"/>
                <a:gd name="T2" fmla="*/ 12 w 720"/>
                <a:gd name="T3" fmla="*/ 3 h 327"/>
                <a:gd name="T4" fmla="*/ 28 w 720"/>
                <a:gd name="T5" fmla="*/ 6 h 327"/>
                <a:gd name="T6" fmla="*/ 72 w 720"/>
                <a:gd name="T7" fmla="*/ 15 h 327"/>
                <a:gd name="T8" fmla="*/ 120 w 720"/>
                <a:gd name="T9" fmla="*/ 24 h 327"/>
                <a:gd name="T10" fmla="*/ 164 w 720"/>
                <a:gd name="T11" fmla="*/ 36 h 327"/>
                <a:gd name="T12" fmla="*/ 207 w 720"/>
                <a:gd name="T13" fmla="*/ 51 h 327"/>
                <a:gd name="T14" fmla="*/ 255 w 720"/>
                <a:gd name="T15" fmla="*/ 67 h 327"/>
                <a:gd name="T16" fmla="*/ 300 w 720"/>
                <a:gd name="T17" fmla="*/ 85 h 327"/>
                <a:gd name="T18" fmla="*/ 343 w 720"/>
                <a:gd name="T19" fmla="*/ 103 h 327"/>
                <a:gd name="T20" fmla="*/ 423 w 720"/>
                <a:gd name="T21" fmla="*/ 149 h 327"/>
                <a:gd name="T22" fmla="*/ 503 w 720"/>
                <a:gd name="T23" fmla="*/ 201 h 327"/>
                <a:gd name="T24" fmla="*/ 540 w 720"/>
                <a:gd name="T25" fmla="*/ 231 h 327"/>
                <a:gd name="T26" fmla="*/ 580 w 720"/>
                <a:gd name="T27" fmla="*/ 268 h 327"/>
                <a:gd name="T28" fmla="*/ 612 w 720"/>
                <a:gd name="T29" fmla="*/ 302 h 327"/>
                <a:gd name="T30" fmla="*/ 628 w 720"/>
                <a:gd name="T31" fmla="*/ 314 h 327"/>
                <a:gd name="T32" fmla="*/ 639 w 720"/>
                <a:gd name="T33" fmla="*/ 326 h 3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327">
                  <a:moveTo>
                    <a:pt x="0" y="0"/>
                  </a:moveTo>
                  <a:lnTo>
                    <a:pt x="13" y="3"/>
                  </a:lnTo>
                  <a:lnTo>
                    <a:pt x="31" y="6"/>
                  </a:lnTo>
                  <a:lnTo>
                    <a:pt x="81" y="15"/>
                  </a:lnTo>
                  <a:lnTo>
                    <a:pt x="135" y="24"/>
                  </a:lnTo>
                  <a:lnTo>
                    <a:pt x="184" y="36"/>
                  </a:lnTo>
                  <a:lnTo>
                    <a:pt x="233" y="51"/>
                  </a:lnTo>
                  <a:lnTo>
                    <a:pt x="287" y="67"/>
                  </a:lnTo>
                  <a:lnTo>
                    <a:pt x="337" y="85"/>
                  </a:lnTo>
                  <a:lnTo>
                    <a:pt x="386" y="103"/>
                  </a:lnTo>
                  <a:lnTo>
                    <a:pt x="476" y="149"/>
                  </a:lnTo>
                  <a:lnTo>
                    <a:pt x="566" y="201"/>
                  </a:lnTo>
                  <a:lnTo>
                    <a:pt x="607" y="231"/>
                  </a:lnTo>
                  <a:lnTo>
                    <a:pt x="652" y="268"/>
                  </a:lnTo>
                  <a:lnTo>
                    <a:pt x="688" y="302"/>
                  </a:lnTo>
                  <a:lnTo>
                    <a:pt x="706" y="314"/>
                  </a:lnTo>
                  <a:lnTo>
                    <a:pt x="719" y="326"/>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444" name="Freeform 116"/>
            <p:cNvSpPr>
              <a:spLocks/>
            </p:cNvSpPr>
            <p:nvPr/>
          </p:nvSpPr>
          <p:spPr bwMode="auto">
            <a:xfrm>
              <a:off x="2392" y="1950"/>
              <a:ext cx="677" cy="221"/>
            </a:xfrm>
            <a:custGeom>
              <a:avLst/>
              <a:gdLst>
                <a:gd name="T0" fmla="*/ 0 w 761"/>
                <a:gd name="T1" fmla="*/ 220 h 221"/>
                <a:gd name="T2" fmla="*/ 12 w 761"/>
                <a:gd name="T3" fmla="*/ 214 h 221"/>
                <a:gd name="T4" fmla="*/ 26 w 761"/>
                <a:gd name="T5" fmla="*/ 204 h 221"/>
                <a:gd name="T6" fmla="*/ 65 w 761"/>
                <a:gd name="T7" fmla="*/ 179 h 221"/>
                <a:gd name="T8" fmla="*/ 105 w 761"/>
                <a:gd name="T9" fmla="*/ 153 h 221"/>
                <a:gd name="T10" fmla="*/ 149 w 761"/>
                <a:gd name="T11" fmla="*/ 128 h 221"/>
                <a:gd name="T12" fmla="*/ 235 w 761"/>
                <a:gd name="T13" fmla="*/ 83 h 221"/>
                <a:gd name="T14" fmla="*/ 278 w 761"/>
                <a:gd name="T15" fmla="*/ 64 h 221"/>
                <a:gd name="T16" fmla="*/ 322 w 761"/>
                <a:gd name="T17" fmla="*/ 48 h 221"/>
                <a:gd name="T18" fmla="*/ 366 w 761"/>
                <a:gd name="T19" fmla="*/ 32 h 221"/>
                <a:gd name="T20" fmla="*/ 412 w 761"/>
                <a:gd name="T21" fmla="*/ 22 h 221"/>
                <a:gd name="T22" fmla="*/ 499 w 761"/>
                <a:gd name="T23" fmla="*/ 3 h 221"/>
                <a:gd name="T24" fmla="*/ 546 w 761"/>
                <a:gd name="T25" fmla="*/ 0 h 221"/>
                <a:gd name="T26" fmla="*/ 593 w 761"/>
                <a:gd name="T27" fmla="*/ 0 h 221"/>
                <a:gd name="T28" fmla="*/ 640 w 761"/>
                <a:gd name="T29" fmla="*/ 0 h 221"/>
                <a:gd name="T30" fmla="*/ 658 w 761"/>
                <a:gd name="T31" fmla="*/ 0 h 221"/>
                <a:gd name="T32" fmla="*/ 676 w 761"/>
                <a:gd name="T33" fmla="*/ 0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1" h="221">
                  <a:moveTo>
                    <a:pt x="0" y="220"/>
                  </a:moveTo>
                  <a:lnTo>
                    <a:pt x="13" y="214"/>
                  </a:lnTo>
                  <a:lnTo>
                    <a:pt x="29" y="204"/>
                  </a:lnTo>
                  <a:lnTo>
                    <a:pt x="73" y="179"/>
                  </a:lnTo>
                  <a:lnTo>
                    <a:pt x="118" y="153"/>
                  </a:lnTo>
                  <a:lnTo>
                    <a:pt x="167" y="128"/>
                  </a:lnTo>
                  <a:lnTo>
                    <a:pt x="264" y="83"/>
                  </a:lnTo>
                  <a:lnTo>
                    <a:pt x="313" y="64"/>
                  </a:lnTo>
                  <a:lnTo>
                    <a:pt x="362" y="48"/>
                  </a:lnTo>
                  <a:lnTo>
                    <a:pt x="411" y="32"/>
                  </a:lnTo>
                  <a:lnTo>
                    <a:pt x="463" y="22"/>
                  </a:lnTo>
                  <a:lnTo>
                    <a:pt x="561" y="3"/>
                  </a:lnTo>
                  <a:lnTo>
                    <a:pt x="614" y="0"/>
                  </a:lnTo>
                  <a:lnTo>
                    <a:pt x="667" y="0"/>
                  </a:lnTo>
                  <a:lnTo>
                    <a:pt x="719" y="0"/>
                  </a:lnTo>
                  <a:lnTo>
                    <a:pt x="740" y="0"/>
                  </a:lnTo>
                  <a:lnTo>
                    <a:pt x="760" y="0"/>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nvGrpSpPr>
            <p:cNvPr id="18445" name="Group 117"/>
            <p:cNvGrpSpPr>
              <a:grpSpLocks/>
            </p:cNvGrpSpPr>
            <p:nvPr/>
          </p:nvGrpSpPr>
          <p:grpSpPr bwMode="auto">
            <a:xfrm>
              <a:off x="3282" y="2172"/>
              <a:ext cx="162" cy="63"/>
              <a:chOff x="3282" y="2172"/>
              <a:chExt cx="162" cy="63"/>
            </a:xfrm>
          </p:grpSpPr>
          <p:sp>
            <p:nvSpPr>
              <p:cNvPr id="18550" name="Line 118"/>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51" name="Line 119"/>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52" name="Line 120"/>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grpSp>
          <p:nvGrpSpPr>
            <p:cNvPr id="18446" name="Group 121"/>
            <p:cNvGrpSpPr>
              <a:grpSpLocks/>
            </p:cNvGrpSpPr>
            <p:nvPr/>
          </p:nvGrpSpPr>
          <p:grpSpPr bwMode="auto">
            <a:xfrm>
              <a:off x="3786" y="2136"/>
              <a:ext cx="162" cy="63"/>
              <a:chOff x="3282" y="2172"/>
              <a:chExt cx="162" cy="63"/>
            </a:xfrm>
          </p:grpSpPr>
          <p:sp>
            <p:nvSpPr>
              <p:cNvPr id="18547" name="Line 122"/>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48" name="Line 123"/>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49" name="Line 124"/>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grpSp>
          <p:nvGrpSpPr>
            <p:cNvPr id="18447" name="Group 125"/>
            <p:cNvGrpSpPr>
              <a:grpSpLocks/>
            </p:cNvGrpSpPr>
            <p:nvPr/>
          </p:nvGrpSpPr>
          <p:grpSpPr bwMode="auto">
            <a:xfrm>
              <a:off x="3525" y="2388"/>
              <a:ext cx="162" cy="63"/>
              <a:chOff x="3282" y="2172"/>
              <a:chExt cx="162" cy="63"/>
            </a:xfrm>
          </p:grpSpPr>
          <p:sp>
            <p:nvSpPr>
              <p:cNvPr id="18544" name="Line 126"/>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45" name="Line 127"/>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46" name="Line 128"/>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grpSp>
          <p:nvGrpSpPr>
            <p:cNvPr id="18448" name="Group 129"/>
            <p:cNvGrpSpPr>
              <a:grpSpLocks/>
            </p:cNvGrpSpPr>
            <p:nvPr/>
          </p:nvGrpSpPr>
          <p:grpSpPr bwMode="auto">
            <a:xfrm>
              <a:off x="2967" y="2379"/>
              <a:ext cx="162" cy="63"/>
              <a:chOff x="3282" y="2172"/>
              <a:chExt cx="162" cy="63"/>
            </a:xfrm>
          </p:grpSpPr>
          <p:sp>
            <p:nvSpPr>
              <p:cNvPr id="18541" name="Line 130"/>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42" name="Line 131"/>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43" name="Line 132"/>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grpSp>
          <p:nvGrpSpPr>
            <p:cNvPr id="18449" name="Group 133"/>
            <p:cNvGrpSpPr>
              <a:grpSpLocks/>
            </p:cNvGrpSpPr>
            <p:nvPr/>
          </p:nvGrpSpPr>
          <p:grpSpPr bwMode="auto">
            <a:xfrm rot="5387214">
              <a:off x="2004" y="2496"/>
              <a:ext cx="162" cy="63"/>
              <a:chOff x="3282" y="2172"/>
              <a:chExt cx="162" cy="63"/>
            </a:xfrm>
          </p:grpSpPr>
          <p:sp>
            <p:nvSpPr>
              <p:cNvPr id="18538" name="Line 134"/>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39" name="Line 135"/>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40" name="Line 136"/>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grpSp>
          <p:nvGrpSpPr>
            <p:cNvPr id="18450" name="Group 137"/>
            <p:cNvGrpSpPr>
              <a:grpSpLocks/>
            </p:cNvGrpSpPr>
            <p:nvPr/>
          </p:nvGrpSpPr>
          <p:grpSpPr bwMode="auto">
            <a:xfrm rot="5387214">
              <a:off x="2100" y="2244"/>
              <a:ext cx="162" cy="63"/>
              <a:chOff x="3282" y="2172"/>
              <a:chExt cx="162" cy="63"/>
            </a:xfrm>
          </p:grpSpPr>
          <p:sp>
            <p:nvSpPr>
              <p:cNvPr id="18535" name="Line 138"/>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36" name="Line 139"/>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sp>
            <p:nvSpPr>
              <p:cNvPr id="18537" name="Line 140"/>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ru-RU"/>
              </a:p>
            </p:txBody>
          </p:sp>
        </p:grpSp>
      </p:grpSp>
    </p:spTree>
    <p:extLst>
      <p:ext uri="{BB962C8B-B14F-4D97-AF65-F5344CB8AC3E}">
        <p14:creationId xmlns:p14="http://schemas.microsoft.com/office/powerpoint/2010/main" val="542029115"/>
      </p:ext>
    </p:extLst>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smtClean="0">
                <a:solidFill>
                  <a:schemeClr val="bg1"/>
                </a:solidFill>
                <a:latin typeface="Times New Roman" panose="02020603050405020304" pitchFamily="18" charset="0"/>
                <a:cs typeface="Times New Roman" panose="02020603050405020304" pitchFamily="18" charset="0"/>
              </a:rPr>
              <a:t>В клетке присутствуют 2 типа</a:t>
            </a:r>
            <a:br>
              <a:rPr lang="ru-RU" sz="2400" dirty="0" smtClean="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 нуклеиновых кислот</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7" name="Объект 6"/>
          <p:cNvPicPr>
            <a:picLocks noGrp="1" noChangeAspect="1"/>
          </p:cNvPicPr>
          <p:nvPr>
            <p:ph idx="1"/>
          </p:nvPr>
        </p:nvPicPr>
        <p:blipFill>
          <a:blip r:embed="rId2"/>
          <a:stretch>
            <a:fillRect/>
          </a:stretch>
        </p:blipFill>
        <p:spPr>
          <a:xfrm flipH="1">
            <a:off x="2446638" y="1000675"/>
            <a:ext cx="1411001" cy="575919"/>
          </a:xfrm>
          <a:prstGeom prst="rect">
            <a:avLst/>
          </a:prstGeom>
        </p:spPr>
      </p:pic>
      <p:sp>
        <p:nvSpPr>
          <p:cNvPr id="6" name="Стрелка углом 5"/>
          <p:cNvSpPr/>
          <p:nvPr/>
        </p:nvSpPr>
        <p:spPr>
          <a:xfrm rot="5400000">
            <a:off x="8575591" y="673679"/>
            <a:ext cx="535459" cy="124391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TextBox 7"/>
          <p:cNvSpPr txBox="1"/>
          <p:nvPr/>
        </p:nvSpPr>
        <p:spPr>
          <a:xfrm>
            <a:off x="2281880" y="1500024"/>
            <a:ext cx="1021492" cy="369332"/>
          </a:xfrm>
          <a:prstGeom prst="rect">
            <a:avLst/>
          </a:prstGeom>
          <a:noFill/>
        </p:spPr>
        <p:txBody>
          <a:bodyPr wrap="square" rtlCol="0">
            <a:spAutoFit/>
          </a:bodyPr>
          <a:lstStyle/>
          <a:p>
            <a:r>
              <a:rPr lang="ru-RU" dirty="0" smtClean="0">
                <a:solidFill>
                  <a:schemeClr val="bg1"/>
                </a:solidFill>
              </a:rPr>
              <a:t>ДНК</a:t>
            </a:r>
            <a:endParaRPr lang="ru-RU" dirty="0">
              <a:solidFill>
                <a:schemeClr val="bg1"/>
              </a:solidFill>
            </a:endParaRPr>
          </a:p>
        </p:txBody>
      </p:sp>
      <p:sp>
        <p:nvSpPr>
          <p:cNvPr id="9" name="TextBox 8"/>
          <p:cNvSpPr txBox="1"/>
          <p:nvPr/>
        </p:nvSpPr>
        <p:spPr>
          <a:xfrm>
            <a:off x="9028670" y="1494109"/>
            <a:ext cx="609462" cy="369332"/>
          </a:xfrm>
          <a:prstGeom prst="rect">
            <a:avLst/>
          </a:prstGeom>
          <a:noFill/>
        </p:spPr>
        <p:txBody>
          <a:bodyPr wrap="none" rtlCol="0">
            <a:spAutoFit/>
          </a:bodyPr>
          <a:lstStyle/>
          <a:p>
            <a:r>
              <a:rPr lang="ru-RU" dirty="0" smtClean="0">
                <a:solidFill>
                  <a:schemeClr val="bg1"/>
                </a:solidFill>
              </a:rPr>
              <a:t>РНК</a:t>
            </a:r>
            <a:endParaRPr lang="ru-RU" dirty="0">
              <a:solidFill>
                <a:schemeClr val="bg1"/>
              </a:solidFill>
            </a:endParaRPr>
          </a:p>
        </p:txBody>
      </p:sp>
      <p:sp>
        <p:nvSpPr>
          <p:cNvPr id="10" name="TextBox 9"/>
          <p:cNvSpPr txBox="1"/>
          <p:nvPr/>
        </p:nvSpPr>
        <p:spPr>
          <a:xfrm>
            <a:off x="865467" y="1747734"/>
            <a:ext cx="5300554" cy="646331"/>
          </a:xfrm>
          <a:prstGeom prst="rect">
            <a:avLst/>
          </a:prstGeom>
          <a:noFill/>
        </p:spPr>
        <p:txBody>
          <a:bodyPr wrap="none" rtlCol="0">
            <a:spAutoFit/>
          </a:bodyPr>
          <a:lstStyle/>
          <a:p>
            <a:pPr marL="285750" indent="-285750">
              <a:buFontTx/>
              <a:buChar char="-"/>
            </a:pPr>
            <a:r>
              <a:rPr lang="ru-RU" dirty="0" smtClean="0">
                <a:solidFill>
                  <a:schemeClr val="bg1"/>
                </a:solidFill>
              </a:rPr>
              <a:t>Находится в ядре</a:t>
            </a:r>
          </a:p>
          <a:p>
            <a:pPr marL="285750" indent="-285750">
              <a:buFontTx/>
              <a:buChar char="-"/>
            </a:pPr>
            <a:r>
              <a:rPr lang="ru-RU" dirty="0" smtClean="0">
                <a:solidFill>
                  <a:schemeClr val="bg1"/>
                </a:solidFill>
              </a:rPr>
              <a:t>Кодирует информацию о всех белках организма</a:t>
            </a:r>
            <a:endParaRPr lang="ru-RU" dirty="0">
              <a:solidFill>
                <a:schemeClr val="bg1"/>
              </a:solidFill>
            </a:endParaRPr>
          </a:p>
        </p:txBody>
      </p:sp>
      <p:sp>
        <p:nvSpPr>
          <p:cNvPr id="12" name="TextBox 11"/>
          <p:cNvSpPr txBox="1"/>
          <p:nvPr/>
        </p:nvSpPr>
        <p:spPr>
          <a:xfrm>
            <a:off x="7216585" y="1739925"/>
            <a:ext cx="4497385" cy="923330"/>
          </a:xfrm>
          <a:prstGeom prst="rect">
            <a:avLst/>
          </a:prstGeom>
          <a:noFill/>
        </p:spPr>
        <p:txBody>
          <a:bodyPr wrap="none" rtlCol="0">
            <a:spAutoFit/>
          </a:bodyPr>
          <a:lstStyle/>
          <a:p>
            <a:pPr marL="285750" indent="-285750">
              <a:buFontTx/>
              <a:buChar char="-"/>
            </a:pPr>
            <a:r>
              <a:rPr lang="ru-RU" dirty="0" smtClean="0">
                <a:solidFill>
                  <a:schemeClr val="bg1"/>
                </a:solidFill>
              </a:rPr>
              <a:t>Транспортируется из ядра в цитоплазму</a:t>
            </a:r>
          </a:p>
          <a:p>
            <a:pPr marL="285750" indent="-285750">
              <a:buFontTx/>
              <a:buChar char="-"/>
            </a:pPr>
            <a:r>
              <a:rPr lang="ru-RU" dirty="0" smtClean="0">
                <a:solidFill>
                  <a:schemeClr val="bg1"/>
                </a:solidFill>
              </a:rPr>
              <a:t>Является копией участка ДНК</a:t>
            </a:r>
          </a:p>
          <a:p>
            <a:r>
              <a:rPr lang="ru-RU" dirty="0" smtClean="0">
                <a:solidFill>
                  <a:schemeClr val="bg1"/>
                </a:solidFill>
              </a:rPr>
              <a:t>-     Содержит инструкцию о синтезе белков</a:t>
            </a:r>
            <a:endParaRPr lang="ru-RU" dirty="0">
              <a:solidFill>
                <a:schemeClr val="bg1"/>
              </a:solidFill>
            </a:endParaRPr>
          </a:p>
        </p:txBody>
      </p:sp>
      <p:pic>
        <p:nvPicPr>
          <p:cNvPr id="13" name="Рисунок 12"/>
          <p:cNvPicPr>
            <a:picLocks noChangeAspect="1"/>
          </p:cNvPicPr>
          <p:nvPr/>
        </p:nvPicPr>
        <p:blipFill rotWithShape="1">
          <a:blip r:embed="rId3"/>
          <a:srcRect l="9129" t="11230"/>
          <a:stretch/>
        </p:blipFill>
        <p:spPr>
          <a:xfrm>
            <a:off x="685351" y="2819672"/>
            <a:ext cx="5109570" cy="3756734"/>
          </a:xfrm>
          <a:prstGeom prst="rect">
            <a:avLst/>
          </a:prstGeom>
        </p:spPr>
      </p:pic>
      <p:pic>
        <p:nvPicPr>
          <p:cNvPr id="14" name="Рисунок 13"/>
          <p:cNvPicPr>
            <a:picLocks noChangeAspect="1"/>
          </p:cNvPicPr>
          <p:nvPr/>
        </p:nvPicPr>
        <p:blipFill rotWithShape="1">
          <a:blip r:embed="rId4"/>
          <a:srcRect t="8490"/>
          <a:stretch/>
        </p:blipFill>
        <p:spPr>
          <a:xfrm>
            <a:off x="6509436" y="2819672"/>
            <a:ext cx="5429250" cy="3756734"/>
          </a:xfrm>
          <a:prstGeom prst="rect">
            <a:avLst/>
          </a:prstGeom>
        </p:spPr>
      </p:pic>
    </p:spTree>
    <p:extLst>
      <p:ext uri="{BB962C8B-B14F-4D97-AF65-F5344CB8AC3E}">
        <p14:creationId xmlns:p14="http://schemas.microsoft.com/office/powerpoint/2010/main" val="864367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96035" y="1933571"/>
            <a:ext cx="4197630" cy="4453779"/>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solidFill>
                <a:prstClr val="white"/>
              </a:solidFill>
            </a:endParaRPr>
          </a:p>
        </p:txBody>
      </p:sp>
      <p:pic>
        <p:nvPicPr>
          <p:cNvPr id="2058" name="лал"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21820" t="23924" r="12701"/>
          <a:stretch/>
        </p:blipFill>
        <p:spPr bwMode="auto">
          <a:xfrm>
            <a:off x="711200" y="1947333"/>
            <a:ext cx="4182533" cy="3931142"/>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Группа 62"/>
          <p:cNvGrpSpPr/>
          <p:nvPr/>
        </p:nvGrpSpPr>
        <p:grpSpPr>
          <a:xfrm rot="16992607">
            <a:off x="-3643061" y="1055731"/>
            <a:ext cx="1567714" cy="1575719"/>
            <a:chOff x="4840562" y="-19341"/>
            <a:chExt cx="1567714" cy="1575719"/>
          </a:xfrm>
        </p:grpSpPr>
        <p:grpSp>
          <p:nvGrpSpPr>
            <p:cNvPr id="64" name="Группа 63"/>
            <p:cNvGrpSpPr/>
            <p:nvPr/>
          </p:nvGrpSpPr>
          <p:grpSpPr>
            <a:xfrm>
              <a:off x="5175168" y="247280"/>
              <a:ext cx="946623" cy="1309098"/>
              <a:chOff x="4549229" y="1841863"/>
              <a:chExt cx="1162238" cy="1658982"/>
            </a:xfrm>
          </p:grpSpPr>
          <p:cxnSp>
            <p:nvCxnSpPr>
              <p:cNvPr id="69" name="Прямая соединительная линия 68"/>
              <p:cNvCxnSpPr/>
              <p:nvPr/>
            </p:nvCxnSpPr>
            <p:spPr>
              <a:xfrm>
                <a:off x="5094514" y="1841863"/>
                <a:ext cx="0" cy="1136468"/>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70" name="Прямая соединительная линия 69"/>
              <p:cNvCxnSpPr/>
              <p:nvPr/>
            </p:nvCxnSpPr>
            <p:spPr>
              <a:xfrm flipV="1">
                <a:off x="4650377" y="2978331"/>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71" name="Прямая соединительная линия 70"/>
              <p:cNvCxnSpPr/>
              <p:nvPr/>
            </p:nvCxnSpPr>
            <p:spPr>
              <a:xfrm flipH="1" flipV="1">
                <a:off x="5094514" y="2978331"/>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72" name="Прямая соединительная линия 71"/>
              <p:cNvCxnSpPr/>
              <p:nvPr/>
            </p:nvCxnSpPr>
            <p:spPr>
              <a:xfrm flipV="1">
                <a:off x="4549229" y="2859902"/>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73" name="Прямая соединительная линия 72"/>
              <p:cNvCxnSpPr/>
              <p:nvPr/>
            </p:nvCxnSpPr>
            <p:spPr>
              <a:xfrm flipH="1" flipV="1">
                <a:off x="5205370" y="2875414"/>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grpSp>
        <p:pic>
          <p:nvPicPr>
            <p:cNvPr id="65"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56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124" y="-19341"/>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363" y="4128"/>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481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2" name="Группа 271"/>
          <p:cNvGrpSpPr/>
          <p:nvPr/>
        </p:nvGrpSpPr>
        <p:grpSpPr>
          <a:xfrm rot="1666027">
            <a:off x="654498" y="3102892"/>
            <a:ext cx="1509560" cy="1667974"/>
            <a:chOff x="-3171576" y="-1071007"/>
            <a:chExt cx="1509560" cy="1667974"/>
          </a:xfrm>
        </p:grpSpPr>
        <p:pic>
          <p:nvPicPr>
            <p:cNvPr id="273"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612" y="-32415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4651" y="8681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0962" y="-796463"/>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576" y="-255079"/>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4977" y="-1071007"/>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2173" y="-631174"/>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9863" y="-666619"/>
              <a:ext cx="510157" cy="5101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5" name="Группа 154"/>
          <p:cNvGrpSpPr/>
          <p:nvPr/>
        </p:nvGrpSpPr>
        <p:grpSpPr>
          <a:xfrm rot="17276701">
            <a:off x="-2857236" y="2602750"/>
            <a:ext cx="947610" cy="1309098"/>
            <a:chOff x="4549229" y="1841863"/>
            <a:chExt cx="1162238" cy="1658982"/>
          </a:xfrm>
        </p:grpSpPr>
        <p:cxnSp>
          <p:nvCxnSpPr>
            <p:cNvPr id="156" name="Прямая соединительная линия 155"/>
            <p:cNvCxnSpPr/>
            <p:nvPr/>
          </p:nvCxnSpPr>
          <p:spPr>
            <a:xfrm>
              <a:off x="5094514" y="1841863"/>
              <a:ext cx="0" cy="1136468"/>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57" name="Прямая соединительная линия 156"/>
            <p:cNvCxnSpPr/>
            <p:nvPr/>
          </p:nvCxnSpPr>
          <p:spPr>
            <a:xfrm flipV="1">
              <a:off x="4650377" y="2978331"/>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58" name="Прямая соединительная линия 157"/>
            <p:cNvCxnSpPr/>
            <p:nvPr/>
          </p:nvCxnSpPr>
          <p:spPr>
            <a:xfrm flipH="1" flipV="1">
              <a:off x="5094514" y="2978331"/>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59" name="Прямая соединительная линия 158"/>
            <p:cNvCxnSpPr/>
            <p:nvPr/>
          </p:nvCxnSpPr>
          <p:spPr>
            <a:xfrm flipV="1">
              <a:off x="4549229" y="2859902"/>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60" name="Прямая соединительная линия 159"/>
            <p:cNvCxnSpPr/>
            <p:nvPr/>
          </p:nvCxnSpPr>
          <p:spPr>
            <a:xfrm flipH="1" flipV="1">
              <a:off x="5205370" y="2875414"/>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grpSp>
      <p:grpSp>
        <p:nvGrpSpPr>
          <p:cNvPr id="74" name="Группа 73"/>
          <p:cNvGrpSpPr/>
          <p:nvPr/>
        </p:nvGrpSpPr>
        <p:grpSpPr>
          <a:xfrm rot="14930528">
            <a:off x="-1798713" y="4875968"/>
            <a:ext cx="1567714" cy="1575719"/>
            <a:chOff x="4840562" y="-19341"/>
            <a:chExt cx="1567714" cy="1575719"/>
          </a:xfrm>
        </p:grpSpPr>
        <p:grpSp>
          <p:nvGrpSpPr>
            <p:cNvPr id="75" name="Группа 74"/>
            <p:cNvGrpSpPr/>
            <p:nvPr/>
          </p:nvGrpSpPr>
          <p:grpSpPr>
            <a:xfrm>
              <a:off x="5175168" y="247280"/>
              <a:ext cx="946623" cy="1309098"/>
              <a:chOff x="4549229" y="1841863"/>
              <a:chExt cx="1162238" cy="1658982"/>
            </a:xfrm>
          </p:grpSpPr>
          <p:cxnSp>
            <p:nvCxnSpPr>
              <p:cNvPr id="80" name="Прямая соединительная линия 79"/>
              <p:cNvCxnSpPr/>
              <p:nvPr/>
            </p:nvCxnSpPr>
            <p:spPr>
              <a:xfrm>
                <a:off x="5094514" y="1841863"/>
                <a:ext cx="0" cy="1136468"/>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81" name="Прямая соединительная линия 80"/>
              <p:cNvCxnSpPr/>
              <p:nvPr/>
            </p:nvCxnSpPr>
            <p:spPr>
              <a:xfrm flipV="1">
                <a:off x="4650377" y="2978331"/>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82" name="Прямая соединительная линия 81"/>
              <p:cNvCxnSpPr/>
              <p:nvPr/>
            </p:nvCxnSpPr>
            <p:spPr>
              <a:xfrm flipH="1" flipV="1">
                <a:off x="5094514" y="2978331"/>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83" name="Прямая соединительная линия 82"/>
              <p:cNvCxnSpPr/>
              <p:nvPr/>
            </p:nvCxnSpPr>
            <p:spPr>
              <a:xfrm flipV="1">
                <a:off x="4549229" y="2859902"/>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84" name="Прямая соединительная линия 83"/>
              <p:cNvCxnSpPr/>
              <p:nvPr/>
            </p:nvCxnSpPr>
            <p:spPr>
              <a:xfrm flipH="1" flipV="1">
                <a:off x="5205370" y="2875414"/>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grpSp>
        <p:pic>
          <p:nvPicPr>
            <p:cNvPr id="76"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56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124" y="-19341"/>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363" y="4128"/>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481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 name="Группа 84"/>
          <p:cNvGrpSpPr/>
          <p:nvPr/>
        </p:nvGrpSpPr>
        <p:grpSpPr>
          <a:xfrm rot="19382338">
            <a:off x="-84925" y="-2683820"/>
            <a:ext cx="1567714" cy="1575719"/>
            <a:chOff x="4840562" y="-19341"/>
            <a:chExt cx="1567714" cy="1575719"/>
          </a:xfrm>
        </p:grpSpPr>
        <p:grpSp>
          <p:nvGrpSpPr>
            <p:cNvPr id="86" name="Группа 85"/>
            <p:cNvGrpSpPr/>
            <p:nvPr/>
          </p:nvGrpSpPr>
          <p:grpSpPr>
            <a:xfrm>
              <a:off x="5175168" y="247280"/>
              <a:ext cx="946623" cy="1309098"/>
              <a:chOff x="4549229" y="1841863"/>
              <a:chExt cx="1162238" cy="1658982"/>
            </a:xfrm>
          </p:grpSpPr>
          <p:cxnSp>
            <p:nvCxnSpPr>
              <p:cNvPr id="91" name="Прямая соединительная линия 90"/>
              <p:cNvCxnSpPr/>
              <p:nvPr/>
            </p:nvCxnSpPr>
            <p:spPr>
              <a:xfrm>
                <a:off x="5094514" y="1841863"/>
                <a:ext cx="0" cy="1136468"/>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92" name="Прямая соединительная линия 91"/>
              <p:cNvCxnSpPr/>
              <p:nvPr/>
            </p:nvCxnSpPr>
            <p:spPr>
              <a:xfrm flipV="1">
                <a:off x="4650377" y="2978331"/>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93" name="Прямая соединительная линия 92"/>
              <p:cNvCxnSpPr/>
              <p:nvPr/>
            </p:nvCxnSpPr>
            <p:spPr>
              <a:xfrm flipH="1" flipV="1">
                <a:off x="5094514" y="2978331"/>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94" name="Прямая соединительная линия 93"/>
              <p:cNvCxnSpPr/>
              <p:nvPr/>
            </p:nvCxnSpPr>
            <p:spPr>
              <a:xfrm flipV="1">
                <a:off x="4549229" y="2859902"/>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95" name="Прямая соединительная линия 94"/>
              <p:cNvCxnSpPr/>
              <p:nvPr/>
            </p:nvCxnSpPr>
            <p:spPr>
              <a:xfrm flipH="1" flipV="1">
                <a:off x="5205370" y="2875414"/>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grpSp>
        <p:pic>
          <p:nvPicPr>
            <p:cNvPr id="87"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56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124" y="-19341"/>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363" y="4128"/>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481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Группа 44"/>
          <p:cNvGrpSpPr/>
          <p:nvPr/>
        </p:nvGrpSpPr>
        <p:grpSpPr>
          <a:xfrm rot="1847242">
            <a:off x="5248236" y="-2883469"/>
            <a:ext cx="947610" cy="1309098"/>
            <a:chOff x="4549229" y="1841863"/>
            <a:chExt cx="1162238" cy="1658982"/>
          </a:xfrm>
        </p:grpSpPr>
        <p:cxnSp>
          <p:nvCxnSpPr>
            <p:cNvPr id="46" name="Прямая соединительная линия 45"/>
            <p:cNvCxnSpPr/>
            <p:nvPr/>
          </p:nvCxnSpPr>
          <p:spPr>
            <a:xfrm>
              <a:off x="5094514" y="1841863"/>
              <a:ext cx="0" cy="1136468"/>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47" name="Прямая соединительная линия 46"/>
            <p:cNvCxnSpPr/>
            <p:nvPr/>
          </p:nvCxnSpPr>
          <p:spPr>
            <a:xfrm flipV="1">
              <a:off x="4650377" y="2978331"/>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48" name="Прямая соединительная линия 47"/>
            <p:cNvCxnSpPr/>
            <p:nvPr/>
          </p:nvCxnSpPr>
          <p:spPr>
            <a:xfrm flipH="1" flipV="1">
              <a:off x="5094514" y="2978331"/>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49" name="Прямая соединительная линия 48"/>
            <p:cNvCxnSpPr/>
            <p:nvPr/>
          </p:nvCxnSpPr>
          <p:spPr>
            <a:xfrm flipV="1">
              <a:off x="4549229" y="2859902"/>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50" name="Прямая соединительная линия 49"/>
            <p:cNvCxnSpPr/>
            <p:nvPr/>
          </p:nvCxnSpPr>
          <p:spPr>
            <a:xfrm flipH="1" flipV="1">
              <a:off x="5205370" y="2875414"/>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grpSp>
      <p:grpSp>
        <p:nvGrpSpPr>
          <p:cNvPr id="51" name="Группа 50"/>
          <p:cNvGrpSpPr/>
          <p:nvPr/>
        </p:nvGrpSpPr>
        <p:grpSpPr>
          <a:xfrm rot="21396307">
            <a:off x="2590437" y="-4717340"/>
            <a:ext cx="947610" cy="1309098"/>
            <a:chOff x="4549229" y="1841863"/>
            <a:chExt cx="1162238" cy="1658982"/>
          </a:xfrm>
        </p:grpSpPr>
        <p:cxnSp>
          <p:nvCxnSpPr>
            <p:cNvPr id="52" name="Прямая соединительная линия 51"/>
            <p:cNvCxnSpPr/>
            <p:nvPr/>
          </p:nvCxnSpPr>
          <p:spPr>
            <a:xfrm>
              <a:off x="5094514" y="1841863"/>
              <a:ext cx="0" cy="1136468"/>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53" name="Прямая соединительная линия 52"/>
            <p:cNvCxnSpPr/>
            <p:nvPr/>
          </p:nvCxnSpPr>
          <p:spPr>
            <a:xfrm flipV="1">
              <a:off x="4650377" y="2978331"/>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54" name="Прямая соединительная линия 53"/>
            <p:cNvCxnSpPr/>
            <p:nvPr/>
          </p:nvCxnSpPr>
          <p:spPr>
            <a:xfrm flipH="1" flipV="1">
              <a:off x="5094514" y="2978331"/>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55" name="Прямая соединительная линия 54"/>
            <p:cNvCxnSpPr/>
            <p:nvPr/>
          </p:nvCxnSpPr>
          <p:spPr>
            <a:xfrm flipV="1">
              <a:off x="4549229" y="2859902"/>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56" name="Прямая соединительная линия 55"/>
            <p:cNvCxnSpPr/>
            <p:nvPr/>
          </p:nvCxnSpPr>
          <p:spPr>
            <a:xfrm flipH="1" flipV="1">
              <a:off x="5205370" y="2875414"/>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grpSp>
      <p:grpSp>
        <p:nvGrpSpPr>
          <p:cNvPr id="57" name="Группа 56"/>
          <p:cNvGrpSpPr/>
          <p:nvPr/>
        </p:nvGrpSpPr>
        <p:grpSpPr>
          <a:xfrm rot="19120768">
            <a:off x="-1411584" y="870054"/>
            <a:ext cx="947610" cy="1309098"/>
            <a:chOff x="4549229" y="1841863"/>
            <a:chExt cx="1162238" cy="1658982"/>
          </a:xfrm>
        </p:grpSpPr>
        <p:cxnSp>
          <p:nvCxnSpPr>
            <p:cNvPr id="58" name="Прямая соединительная линия 57"/>
            <p:cNvCxnSpPr/>
            <p:nvPr/>
          </p:nvCxnSpPr>
          <p:spPr>
            <a:xfrm>
              <a:off x="5094514" y="1841863"/>
              <a:ext cx="0" cy="1136468"/>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59" name="Прямая соединительная линия 58"/>
            <p:cNvCxnSpPr/>
            <p:nvPr/>
          </p:nvCxnSpPr>
          <p:spPr>
            <a:xfrm flipV="1">
              <a:off x="4650377" y="2978331"/>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60" name="Прямая соединительная линия 59"/>
            <p:cNvCxnSpPr/>
            <p:nvPr/>
          </p:nvCxnSpPr>
          <p:spPr>
            <a:xfrm flipH="1" flipV="1">
              <a:off x="5094514" y="2978331"/>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61" name="Прямая соединительная линия 60"/>
            <p:cNvCxnSpPr/>
            <p:nvPr/>
          </p:nvCxnSpPr>
          <p:spPr>
            <a:xfrm flipV="1">
              <a:off x="4549229" y="2859902"/>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62" name="Прямая соединительная линия 61"/>
            <p:cNvCxnSpPr/>
            <p:nvPr/>
          </p:nvCxnSpPr>
          <p:spPr>
            <a:xfrm flipH="1" flipV="1">
              <a:off x="5205370" y="2875414"/>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grpSp>
      <p:grpSp>
        <p:nvGrpSpPr>
          <p:cNvPr id="280" name="Группа 279"/>
          <p:cNvGrpSpPr/>
          <p:nvPr/>
        </p:nvGrpSpPr>
        <p:grpSpPr>
          <a:xfrm rot="4262320">
            <a:off x="1430122" y="2071645"/>
            <a:ext cx="1509560" cy="1667974"/>
            <a:chOff x="-3171576" y="-1071007"/>
            <a:chExt cx="1509560" cy="1667974"/>
          </a:xfrm>
        </p:grpSpPr>
        <p:pic>
          <p:nvPicPr>
            <p:cNvPr id="281"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612" y="-32415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4651" y="8681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0962" y="-796463"/>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576" y="-255079"/>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4977" y="-1071007"/>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2173" y="-631174"/>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9863" y="-666619"/>
              <a:ext cx="510157" cy="5101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Группа 95"/>
          <p:cNvGrpSpPr/>
          <p:nvPr/>
        </p:nvGrpSpPr>
        <p:grpSpPr>
          <a:xfrm>
            <a:off x="4542960" y="-4109394"/>
            <a:ext cx="1567714" cy="1575719"/>
            <a:chOff x="4840562" y="-19341"/>
            <a:chExt cx="1567714" cy="1575719"/>
          </a:xfrm>
        </p:grpSpPr>
        <p:grpSp>
          <p:nvGrpSpPr>
            <p:cNvPr id="97" name="Группа 96"/>
            <p:cNvGrpSpPr/>
            <p:nvPr/>
          </p:nvGrpSpPr>
          <p:grpSpPr>
            <a:xfrm>
              <a:off x="5175168" y="247280"/>
              <a:ext cx="946623" cy="1309098"/>
              <a:chOff x="4549229" y="1841863"/>
              <a:chExt cx="1162238" cy="1658982"/>
            </a:xfrm>
          </p:grpSpPr>
          <p:cxnSp>
            <p:nvCxnSpPr>
              <p:cNvPr id="102" name="Прямая соединительная линия 101"/>
              <p:cNvCxnSpPr/>
              <p:nvPr/>
            </p:nvCxnSpPr>
            <p:spPr>
              <a:xfrm>
                <a:off x="5094514" y="1841863"/>
                <a:ext cx="0" cy="1136468"/>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103" name="Прямая соединительная линия 102"/>
              <p:cNvCxnSpPr/>
              <p:nvPr/>
            </p:nvCxnSpPr>
            <p:spPr>
              <a:xfrm flipV="1">
                <a:off x="4650377" y="2978331"/>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104" name="Прямая соединительная линия 103"/>
              <p:cNvCxnSpPr/>
              <p:nvPr/>
            </p:nvCxnSpPr>
            <p:spPr>
              <a:xfrm flipH="1" flipV="1">
                <a:off x="5094514" y="2978331"/>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105" name="Прямая соединительная линия 104"/>
              <p:cNvCxnSpPr/>
              <p:nvPr/>
            </p:nvCxnSpPr>
            <p:spPr>
              <a:xfrm flipV="1">
                <a:off x="4549229" y="2859902"/>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106" name="Прямая соединительная линия 105"/>
              <p:cNvCxnSpPr/>
              <p:nvPr/>
            </p:nvCxnSpPr>
            <p:spPr>
              <a:xfrm flipH="1" flipV="1">
                <a:off x="5205370" y="2875414"/>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grpSp>
        <p:pic>
          <p:nvPicPr>
            <p:cNvPr id="98"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56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124" y="-19341"/>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363" y="4128"/>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481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8" name="Группа 287"/>
          <p:cNvGrpSpPr/>
          <p:nvPr/>
        </p:nvGrpSpPr>
        <p:grpSpPr>
          <a:xfrm rot="7128373">
            <a:off x="2705325" y="2013555"/>
            <a:ext cx="1509560" cy="1667974"/>
            <a:chOff x="-3171576" y="-1071007"/>
            <a:chExt cx="1509560" cy="1667974"/>
          </a:xfrm>
        </p:grpSpPr>
        <p:pic>
          <p:nvPicPr>
            <p:cNvPr id="289"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612" y="-32415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4651" y="8681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0962" y="-796463"/>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576" y="-255079"/>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4977" y="-1071007"/>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2173" y="-631174"/>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9863" y="-666619"/>
              <a:ext cx="510157" cy="510157"/>
            </a:xfrm>
            <a:prstGeom prst="rect">
              <a:avLst/>
            </a:prstGeom>
            <a:noFill/>
            <a:extLst>
              <a:ext uri="{909E8E84-426E-40DD-AFC4-6F175D3DCCD1}">
                <a14:hiddenFill xmlns:a14="http://schemas.microsoft.com/office/drawing/2010/main">
                  <a:solidFill>
                    <a:srgbClr val="FFFFFF"/>
                  </a:solidFill>
                </a14:hiddenFill>
              </a:ext>
            </a:extLst>
          </p:spPr>
        </p:pic>
      </p:grpSp>
      <p:sp>
        <p:nvSpPr>
          <p:cNvPr id="2049" name="Прямоугольный треугольник 2048"/>
          <p:cNvSpPr/>
          <p:nvPr/>
        </p:nvSpPr>
        <p:spPr>
          <a:xfrm flipH="1">
            <a:off x="1853070" y="5542957"/>
            <a:ext cx="3047512" cy="841668"/>
          </a:xfrm>
          <a:prstGeom prst="rtTriangl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solidFill>
                <a:prstClr val="white"/>
              </a:solidFill>
            </a:endParaRPr>
          </a:p>
        </p:txBody>
      </p:sp>
      <p:grpSp>
        <p:nvGrpSpPr>
          <p:cNvPr id="2048" name="Группа 2047"/>
          <p:cNvGrpSpPr/>
          <p:nvPr/>
        </p:nvGrpSpPr>
        <p:grpSpPr>
          <a:xfrm>
            <a:off x="2741377" y="4278091"/>
            <a:ext cx="1043134" cy="1866912"/>
            <a:chOff x="2551868" y="-3152912"/>
            <a:chExt cx="1043134" cy="1866912"/>
          </a:xfrm>
        </p:grpSpPr>
        <p:pic>
          <p:nvPicPr>
            <p:cNvPr id="34" name="Picture 2" descr="Image result for днк"/>
            <p:cNvPicPr>
              <a:picLocks noChangeAspect="1" noChangeArrowheads="1"/>
            </p:cNvPicPr>
            <p:nvPr/>
          </p:nvPicPr>
          <p:blipFill rotWithShape="1">
            <a:blip r:embed="rId5">
              <a:extLst>
                <a:ext uri="{28A0092B-C50C-407E-A947-70E740481C1C}">
                  <a14:useLocalDpi xmlns:a14="http://schemas.microsoft.com/office/drawing/2010/main" val="0"/>
                </a:ext>
              </a:extLst>
            </a:blip>
            <a:srcRect r="47392"/>
            <a:stretch/>
          </p:blipFill>
          <p:spPr bwMode="auto">
            <a:xfrm rot="14911451">
              <a:off x="2562862" y="-2318140"/>
              <a:ext cx="1348267" cy="7160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1868" y="-3152912"/>
              <a:ext cx="1003464" cy="817637"/>
            </a:xfrm>
            <a:prstGeom prst="rect">
              <a:avLst/>
            </a:prstGeom>
            <a:noFill/>
            <a:extLst>
              <a:ext uri="{909E8E84-426E-40DD-AFC4-6F175D3DCCD1}">
                <a14:hiddenFill xmlns:a14="http://schemas.microsoft.com/office/drawing/2010/main">
                  <a:solidFill>
                    <a:srgbClr val="FFFFFF"/>
                  </a:solidFill>
                </a14:hiddenFill>
              </a:ext>
            </a:extLst>
          </p:spPr>
        </p:pic>
      </p:grpSp>
      <p:pic>
        <p:nvPicPr>
          <p:cNvPr id="107"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71419">
            <a:off x="-2506944" y="4049218"/>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71419">
            <a:off x="-2906844" y="4526468"/>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71419">
            <a:off x="-2373511" y="4724187"/>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71419">
            <a:off x="-1923145" y="378358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71419">
            <a:off x="-1818227" y="4359035"/>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410713" y="-2274369"/>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92176">
            <a:off x="2127088" y="-2227583"/>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92176">
            <a:off x="3658771" y="-237947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92176">
            <a:off x="4175843" y="903689"/>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92176">
            <a:off x="2302061" y="-17430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92176">
            <a:off x="-1126854" y="3204516"/>
            <a:ext cx="510157" cy="510157"/>
          </a:xfrm>
          <a:prstGeom prst="rect">
            <a:avLst/>
          </a:prstGeom>
          <a:noFill/>
          <a:extLst>
            <a:ext uri="{909E8E84-426E-40DD-AFC4-6F175D3DCCD1}">
              <a14:hiddenFill xmlns:a14="http://schemas.microsoft.com/office/drawing/2010/main">
                <a:solidFill>
                  <a:srgbClr val="FFFFFF"/>
                </a:solidFill>
              </a14:hiddenFill>
            </a:ext>
          </a:extLst>
        </p:spPr>
      </p:pic>
      <p:sp>
        <p:nvSpPr>
          <p:cNvPr id="44" name="Прямоугольник 43"/>
          <p:cNvSpPr/>
          <p:nvPr/>
        </p:nvSpPr>
        <p:spPr>
          <a:xfrm rot="16200000">
            <a:off x="-3088732" y="3062743"/>
            <a:ext cx="6896023" cy="71855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298"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179" y="3025757"/>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135" y="2850009"/>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868" y="2449292"/>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01"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4293" y="1938472"/>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7524" y="2003052"/>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03"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347" y="2278248"/>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8456" y="1987821"/>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05"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6183" y="2762130"/>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3766" y="2055763"/>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238" y="2486447"/>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a:off x="-2813727" y="3763003"/>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a:off x="-3213627" y="4240253"/>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a:off x="-2680294" y="4437972"/>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a:off x="-2248835" y="3688405"/>
            <a:ext cx="510157" cy="510157"/>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a:off x="-2125010" y="4072820"/>
            <a:ext cx="510157" cy="510157"/>
          </a:xfrm>
          <a:prstGeom prst="rect">
            <a:avLst/>
          </a:prstGeom>
          <a:noFill/>
          <a:extLst>
            <a:ext uri="{909E8E84-426E-40DD-AFC4-6F175D3DCCD1}">
              <a14:hiddenFill xmlns:a14="http://schemas.microsoft.com/office/drawing/2010/main">
                <a:solidFill>
                  <a:srgbClr val="FFFFFF"/>
                </a:solidFill>
              </a14:hiddenFill>
            </a:ext>
          </a:extLst>
        </p:spPr>
      </p:pic>
      <p:sp>
        <p:nvSpPr>
          <p:cNvPr id="314" name="Прямоугольник 313"/>
          <p:cNvSpPr/>
          <p:nvPr/>
        </p:nvSpPr>
        <p:spPr>
          <a:xfrm>
            <a:off x="428615" y="6362875"/>
            <a:ext cx="11770673" cy="500335"/>
          </a:xfrm>
          <a:prstGeom prst="rect">
            <a:avLst/>
          </a:prstGeom>
          <a:solidFill>
            <a:srgbClr val="2C6EF2"/>
          </a:solidFill>
          <a:ln>
            <a:solidFill>
              <a:srgbClr val="2C6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58" name="Прямоугольник 357"/>
          <p:cNvSpPr/>
          <p:nvPr/>
        </p:nvSpPr>
        <p:spPr>
          <a:xfrm rot="16200000">
            <a:off x="8507856" y="3137465"/>
            <a:ext cx="6858003" cy="531090"/>
          </a:xfrm>
          <a:prstGeom prst="rect">
            <a:avLst/>
          </a:prstGeom>
          <a:solidFill>
            <a:srgbClr val="2C6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6" name="Прямоугольник 145"/>
          <p:cNvSpPr/>
          <p:nvPr/>
        </p:nvSpPr>
        <p:spPr>
          <a:xfrm rot="16200000">
            <a:off x="-3016049" y="2981613"/>
            <a:ext cx="6896023" cy="880818"/>
          </a:xfrm>
          <a:prstGeom prst="rect">
            <a:avLst/>
          </a:prstGeom>
          <a:solidFill>
            <a:srgbClr val="2C6EF2"/>
          </a:solidFill>
          <a:ln>
            <a:solidFill>
              <a:srgbClr val="2C6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7" name="Прямоугольник 146"/>
          <p:cNvSpPr/>
          <p:nvPr/>
        </p:nvSpPr>
        <p:spPr>
          <a:xfrm>
            <a:off x="508441" y="3746"/>
            <a:ext cx="11690847" cy="1929826"/>
          </a:xfrm>
          <a:prstGeom prst="rect">
            <a:avLst/>
          </a:prstGeom>
          <a:solidFill>
            <a:srgbClr val="2C6EF2"/>
          </a:solidFill>
          <a:ln>
            <a:solidFill>
              <a:srgbClr val="2C6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bg1"/>
                </a:solidFill>
              </a:rPr>
              <a:t>Каскад усиления первичного сигнала</a:t>
            </a:r>
            <a:endParaRPr lang="ru-RU" sz="2800" dirty="0">
              <a:solidFill>
                <a:schemeClr val="bg1"/>
              </a:solidFill>
            </a:endParaRPr>
          </a:p>
        </p:txBody>
      </p:sp>
      <p:sp>
        <p:nvSpPr>
          <p:cNvPr id="154" name="Прямоугольник 153"/>
          <p:cNvSpPr/>
          <p:nvPr/>
        </p:nvSpPr>
        <p:spPr>
          <a:xfrm>
            <a:off x="4893666" y="1594142"/>
            <a:ext cx="7009622" cy="5079879"/>
          </a:xfrm>
          <a:prstGeom prst="rect">
            <a:avLst/>
          </a:prstGeom>
          <a:solidFill>
            <a:srgbClr val="2C6EF2"/>
          </a:solidFill>
          <a:ln>
            <a:solidFill>
              <a:srgbClr val="2C6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8" name="Picture 2" descr="Image result for ша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157" y="1997146"/>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6366" y="2847144"/>
            <a:ext cx="510157" cy="51015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Группа 9"/>
          <p:cNvGrpSpPr/>
          <p:nvPr/>
        </p:nvGrpSpPr>
        <p:grpSpPr>
          <a:xfrm rot="14012022">
            <a:off x="6301754" y="3539644"/>
            <a:ext cx="769564" cy="1009294"/>
            <a:chOff x="4549229" y="1841863"/>
            <a:chExt cx="1162238" cy="1658982"/>
          </a:xfrm>
        </p:grpSpPr>
        <p:cxnSp>
          <p:nvCxnSpPr>
            <p:cNvPr id="11" name="Прямая соединительная линия 10"/>
            <p:cNvCxnSpPr/>
            <p:nvPr/>
          </p:nvCxnSpPr>
          <p:spPr>
            <a:xfrm>
              <a:off x="5094514" y="1841863"/>
              <a:ext cx="0" cy="1136468"/>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2" name="Прямая соединительная линия 11"/>
            <p:cNvCxnSpPr/>
            <p:nvPr/>
          </p:nvCxnSpPr>
          <p:spPr>
            <a:xfrm flipV="1">
              <a:off x="4650377" y="2978331"/>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3" name="Прямая соединительная линия 12"/>
            <p:cNvCxnSpPr/>
            <p:nvPr/>
          </p:nvCxnSpPr>
          <p:spPr>
            <a:xfrm flipH="1" flipV="1">
              <a:off x="5094514" y="2978331"/>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4" name="Прямая соединительная линия 13"/>
            <p:cNvCxnSpPr/>
            <p:nvPr/>
          </p:nvCxnSpPr>
          <p:spPr>
            <a:xfrm flipV="1">
              <a:off x="4549229" y="2859902"/>
              <a:ext cx="44413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5" name="Прямая соединительная линия 14"/>
            <p:cNvCxnSpPr/>
            <p:nvPr/>
          </p:nvCxnSpPr>
          <p:spPr>
            <a:xfrm flipH="1" flipV="1">
              <a:off x="5205370" y="2875414"/>
              <a:ext cx="506097" cy="522514"/>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grpSp>
      <p:grpSp>
        <p:nvGrpSpPr>
          <p:cNvPr id="16" name="Группа 15"/>
          <p:cNvGrpSpPr/>
          <p:nvPr/>
        </p:nvGrpSpPr>
        <p:grpSpPr>
          <a:xfrm rot="13876770">
            <a:off x="6083812" y="4541299"/>
            <a:ext cx="1212444" cy="1173269"/>
            <a:chOff x="4840562" y="-19341"/>
            <a:chExt cx="1567714" cy="1575719"/>
          </a:xfrm>
        </p:grpSpPr>
        <p:grpSp>
          <p:nvGrpSpPr>
            <p:cNvPr id="17" name="Группа 16"/>
            <p:cNvGrpSpPr/>
            <p:nvPr/>
          </p:nvGrpSpPr>
          <p:grpSpPr>
            <a:xfrm>
              <a:off x="5175168" y="247280"/>
              <a:ext cx="946623" cy="1309098"/>
              <a:chOff x="4549229" y="1841863"/>
              <a:chExt cx="1162238" cy="1658982"/>
            </a:xfrm>
          </p:grpSpPr>
          <p:cxnSp>
            <p:nvCxnSpPr>
              <p:cNvPr id="22" name="Прямая соединительная линия 21"/>
              <p:cNvCxnSpPr/>
              <p:nvPr/>
            </p:nvCxnSpPr>
            <p:spPr>
              <a:xfrm>
                <a:off x="5094514" y="1841863"/>
                <a:ext cx="0" cy="1136468"/>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23" name="Прямая соединительная линия 22"/>
              <p:cNvCxnSpPr/>
              <p:nvPr/>
            </p:nvCxnSpPr>
            <p:spPr>
              <a:xfrm flipV="1">
                <a:off x="4650377" y="2978331"/>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24" name="Прямая соединительная линия 23"/>
              <p:cNvCxnSpPr/>
              <p:nvPr/>
            </p:nvCxnSpPr>
            <p:spPr>
              <a:xfrm flipH="1" flipV="1">
                <a:off x="5094514" y="2978331"/>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25" name="Прямая соединительная линия 24"/>
              <p:cNvCxnSpPr/>
              <p:nvPr/>
            </p:nvCxnSpPr>
            <p:spPr>
              <a:xfrm flipV="1">
                <a:off x="4549229" y="2859902"/>
                <a:ext cx="44413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cxnSp>
            <p:nvCxnSpPr>
              <p:cNvPr id="26" name="Прямая соединительная линия 25"/>
              <p:cNvCxnSpPr/>
              <p:nvPr/>
            </p:nvCxnSpPr>
            <p:spPr>
              <a:xfrm flipH="1" flipV="1">
                <a:off x="5205370" y="2875414"/>
                <a:ext cx="506097" cy="522514"/>
              </a:xfrm>
              <a:prstGeom prst="line">
                <a:avLst/>
              </a:prstGeom>
              <a:ln w="76200">
                <a:solidFill>
                  <a:srgbClr val="0000CC"/>
                </a:solidFill>
              </a:ln>
            </p:spPr>
            <p:style>
              <a:lnRef idx="3">
                <a:schemeClr val="dk1"/>
              </a:lnRef>
              <a:fillRef idx="0">
                <a:schemeClr val="dk1"/>
              </a:fillRef>
              <a:effectRef idx="2">
                <a:schemeClr val="dk1"/>
              </a:effectRef>
              <a:fontRef idx="minor">
                <a:schemeClr val="tx1"/>
              </a:fontRef>
            </p:style>
          </p:cxnSp>
        </p:grpSp>
        <p:pic>
          <p:nvPicPr>
            <p:cNvPr id="18" name="Picture 2" descr="Image result for шар"/>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056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шар"/>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6124" y="-19341"/>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шар"/>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1363" y="4128"/>
              <a:ext cx="1003464" cy="8176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шар"/>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4812" y="462832"/>
              <a:ext cx="1003464" cy="817637"/>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Прямоугольник 27"/>
          <p:cNvSpPr/>
          <p:nvPr/>
        </p:nvSpPr>
        <p:spPr>
          <a:xfrm>
            <a:off x="7497707" y="2192265"/>
            <a:ext cx="1031051" cy="369332"/>
          </a:xfrm>
          <a:prstGeom prst="rect">
            <a:avLst/>
          </a:prstGeom>
        </p:spPr>
        <p:txBody>
          <a:bodyPr wrap="none">
            <a:spAutoFit/>
          </a:bodyPr>
          <a:lstStyle/>
          <a:p>
            <a:r>
              <a:rPr lang="ru-RU" dirty="0" smtClean="0">
                <a:solidFill>
                  <a:schemeClr val="bg1"/>
                </a:solidFill>
              </a:rPr>
              <a:t>- </a:t>
            </a:r>
            <a:r>
              <a:rPr lang="ru-RU" dirty="0" smtClean="0">
                <a:solidFill>
                  <a:schemeClr val="bg1"/>
                </a:solidFill>
                <a:cs typeface="Times New Roman" panose="02020603050405020304" pitchFamily="18" charset="0"/>
              </a:rPr>
              <a:t>биотин</a:t>
            </a:r>
            <a:endParaRPr lang="ru-RU" dirty="0">
              <a:solidFill>
                <a:schemeClr val="bg1"/>
              </a:solidFill>
              <a:cs typeface="Times New Roman" panose="02020603050405020304" pitchFamily="18" charset="0"/>
            </a:endParaRPr>
          </a:p>
        </p:txBody>
      </p:sp>
      <p:sp>
        <p:nvSpPr>
          <p:cNvPr id="29" name="Прямоугольник 28"/>
          <p:cNvSpPr/>
          <p:nvPr/>
        </p:nvSpPr>
        <p:spPr>
          <a:xfrm>
            <a:off x="7441421" y="2987406"/>
            <a:ext cx="3117713" cy="369332"/>
          </a:xfrm>
          <a:prstGeom prst="rect">
            <a:avLst/>
          </a:prstGeom>
        </p:spPr>
        <p:txBody>
          <a:bodyPr wrap="none">
            <a:spAutoFit/>
          </a:bodyPr>
          <a:lstStyle/>
          <a:p>
            <a:r>
              <a:rPr lang="ru-RU" dirty="0" smtClean="0">
                <a:solidFill>
                  <a:schemeClr val="bg1"/>
                </a:solidFill>
              </a:rPr>
              <a:t>- </a:t>
            </a:r>
            <a:r>
              <a:rPr lang="ru-RU" dirty="0" err="1" smtClean="0">
                <a:solidFill>
                  <a:schemeClr val="bg1"/>
                </a:solidFill>
              </a:rPr>
              <a:t>стрептавидин-фикоэритрин</a:t>
            </a:r>
            <a:endParaRPr lang="ru-RU" dirty="0">
              <a:solidFill>
                <a:schemeClr val="bg1"/>
              </a:solidFill>
            </a:endParaRPr>
          </a:p>
        </p:txBody>
      </p:sp>
      <p:sp>
        <p:nvSpPr>
          <p:cNvPr id="30" name="Прямоугольник 29"/>
          <p:cNvSpPr/>
          <p:nvPr/>
        </p:nvSpPr>
        <p:spPr>
          <a:xfrm>
            <a:off x="7471323" y="3877721"/>
            <a:ext cx="2930739" cy="369332"/>
          </a:xfrm>
          <a:prstGeom prst="rect">
            <a:avLst/>
          </a:prstGeom>
        </p:spPr>
        <p:txBody>
          <a:bodyPr wrap="none">
            <a:spAutoFit/>
          </a:bodyPr>
          <a:lstStyle/>
          <a:p>
            <a:r>
              <a:rPr lang="ru-RU" dirty="0" smtClean="0">
                <a:solidFill>
                  <a:schemeClr val="bg1"/>
                </a:solidFill>
              </a:rPr>
              <a:t>- </a:t>
            </a:r>
            <a:r>
              <a:rPr lang="ru-RU" dirty="0">
                <a:solidFill>
                  <a:schemeClr val="bg1"/>
                </a:solidFill>
              </a:rPr>
              <a:t>а</a:t>
            </a:r>
            <a:r>
              <a:rPr lang="ru-RU" dirty="0" smtClean="0">
                <a:solidFill>
                  <a:schemeClr val="bg1"/>
                </a:solidFill>
              </a:rPr>
              <a:t>нтитела к </a:t>
            </a:r>
            <a:r>
              <a:rPr lang="ru-RU" dirty="0" err="1" smtClean="0">
                <a:solidFill>
                  <a:schemeClr val="bg1"/>
                </a:solidFill>
              </a:rPr>
              <a:t>стрептавидину</a:t>
            </a:r>
            <a:endParaRPr lang="ru-RU" dirty="0">
              <a:solidFill>
                <a:schemeClr val="bg1"/>
              </a:solidFill>
            </a:endParaRPr>
          </a:p>
        </p:txBody>
      </p:sp>
      <p:sp>
        <p:nvSpPr>
          <p:cNvPr id="31" name="Прямоугольник 30"/>
          <p:cNvSpPr/>
          <p:nvPr/>
        </p:nvSpPr>
        <p:spPr>
          <a:xfrm>
            <a:off x="7376486" y="4824928"/>
            <a:ext cx="3562514" cy="646331"/>
          </a:xfrm>
          <a:prstGeom prst="rect">
            <a:avLst/>
          </a:prstGeom>
        </p:spPr>
        <p:txBody>
          <a:bodyPr wrap="none">
            <a:spAutoFit/>
          </a:bodyPr>
          <a:lstStyle/>
          <a:p>
            <a:pPr marL="285750" indent="-285750">
              <a:buFontTx/>
              <a:buChar char="-"/>
            </a:pPr>
            <a:r>
              <a:rPr lang="ru-RU" dirty="0" err="1">
                <a:solidFill>
                  <a:schemeClr val="bg1"/>
                </a:solidFill>
              </a:rPr>
              <a:t>б</a:t>
            </a:r>
            <a:r>
              <a:rPr lang="ru-RU" dirty="0" err="1" smtClean="0">
                <a:solidFill>
                  <a:schemeClr val="bg1"/>
                </a:solidFill>
              </a:rPr>
              <a:t>иотинилированные</a:t>
            </a:r>
            <a:r>
              <a:rPr lang="ru-RU" dirty="0" smtClean="0">
                <a:solidFill>
                  <a:schemeClr val="bg1"/>
                </a:solidFill>
              </a:rPr>
              <a:t> антитела </a:t>
            </a:r>
          </a:p>
          <a:p>
            <a:r>
              <a:rPr lang="ru-RU" dirty="0" smtClean="0">
                <a:solidFill>
                  <a:schemeClr val="bg1"/>
                </a:solidFill>
              </a:rPr>
              <a:t>к антителам к </a:t>
            </a:r>
            <a:r>
              <a:rPr lang="ru-RU" dirty="0" err="1" smtClean="0">
                <a:solidFill>
                  <a:schemeClr val="bg1"/>
                </a:solidFill>
              </a:rPr>
              <a:t>стрептавидину</a:t>
            </a:r>
            <a:endParaRPr lang="ru-RU" dirty="0">
              <a:solidFill>
                <a:schemeClr val="bg1"/>
              </a:solidFill>
            </a:endParaRPr>
          </a:p>
        </p:txBody>
      </p:sp>
    </p:spTree>
    <p:extLst>
      <p:ext uri="{BB962C8B-B14F-4D97-AF65-F5344CB8AC3E}">
        <p14:creationId xmlns:p14="http://schemas.microsoft.com/office/powerpoint/2010/main" val="381711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16836 -0.61273 L -0.04661 0.9331 " pathEditMode="relative" rAng="0" ptsTypes="AA">
                                      <p:cBhvr>
                                        <p:cTn id="6" dur="2750" fill="hold"/>
                                        <p:tgtEl>
                                          <p:spTgt spid="39"/>
                                        </p:tgtEl>
                                        <p:attrNameLst>
                                          <p:attrName>ppt_x</p:attrName>
                                          <p:attrName>ppt_y</p:attrName>
                                        </p:attrNameLst>
                                      </p:cBhvr>
                                      <p:rCtr x="-10755" y="77292"/>
                                    </p:animMotion>
                                  </p:childTnLst>
                                </p:cTn>
                              </p:par>
                              <p:par>
                                <p:cTn id="7" presetID="42" presetClass="path" presetSubtype="0" accel="50000" decel="50000" fill="hold" nodeType="withEffect">
                                  <p:stCondLst>
                                    <p:cond delay="0"/>
                                  </p:stCondLst>
                                  <p:childTnLst>
                                    <p:animMotion origin="layout" path="M 0.2319 -0.61759 L -0.06497 0.49306 " pathEditMode="relative" rAng="0" ptsTypes="AA">
                                      <p:cBhvr>
                                        <p:cTn id="8" dur="2750" fill="hold"/>
                                        <p:tgtEl>
                                          <p:spTgt spid="40"/>
                                        </p:tgtEl>
                                        <p:attrNameLst>
                                          <p:attrName>ppt_x</p:attrName>
                                          <p:attrName>ppt_y</p:attrName>
                                        </p:attrNameLst>
                                      </p:cBhvr>
                                      <p:rCtr x="-14844" y="55532"/>
                                    </p:animMotion>
                                  </p:childTnLst>
                                </p:cTn>
                              </p:par>
                              <p:par>
                                <p:cTn id="9" presetID="42" presetClass="path" presetSubtype="0" accel="50000" decel="50000" fill="hold" nodeType="withEffect">
                                  <p:stCondLst>
                                    <p:cond delay="0"/>
                                  </p:stCondLst>
                                  <p:childTnLst>
                                    <p:animMotion origin="layout" path="M 0.13776 -0.66436 L 0.05351 0.60902 " pathEditMode="relative" rAng="0" ptsTypes="AA">
                                      <p:cBhvr>
                                        <p:cTn id="10" dur="2750" fill="hold"/>
                                        <p:tgtEl>
                                          <p:spTgt spid="41"/>
                                        </p:tgtEl>
                                        <p:attrNameLst>
                                          <p:attrName>ppt_x</p:attrName>
                                          <p:attrName>ppt_y</p:attrName>
                                        </p:attrNameLst>
                                      </p:cBhvr>
                                      <p:rCtr x="-4219" y="63681"/>
                                    </p:animMotion>
                                  </p:childTnLst>
                                </p:cTn>
                              </p:par>
                              <p:par>
                                <p:cTn id="11" presetID="42" presetClass="path" presetSubtype="0" accel="50000" decel="50000" fill="hold" nodeType="withEffect">
                                  <p:stCondLst>
                                    <p:cond delay="0"/>
                                  </p:stCondLst>
                                  <p:childTnLst>
                                    <p:animMotion origin="layout" path="M -0.21537 -0.17523 L 0.30898 0.17708 " pathEditMode="relative" rAng="0" ptsTypes="AA">
                                      <p:cBhvr>
                                        <p:cTn id="12" dur="2750" fill="hold"/>
                                        <p:tgtEl>
                                          <p:spTgt spid="42"/>
                                        </p:tgtEl>
                                        <p:attrNameLst>
                                          <p:attrName>ppt_x</p:attrName>
                                          <p:attrName>ppt_y</p:attrName>
                                        </p:attrNameLst>
                                      </p:cBhvr>
                                      <p:rCtr x="26224" y="17616"/>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8.33333E-7 -5.55112E-17 L -0.14818 0.85278 " pathEditMode="relative" rAng="0" ptsTypes="AA">
                                      <p:cBhvr>
                                        <p:cTn id="16" dur="2000" fill="hold"/>
                                        <p:tgtEl>
                                          <p:spTgt spid="45"/>
                                        </p:tgtEl>
                                        <p:attrNameLst>
                                          <p:attrName>ppt_x</p:attrName>
                                          <p:attrName>ppt_y</p:attrName>
                                        </p:attrNameLst>
                                      </p:cBhvr>
                                      <p:rCtr x="-7409" y="42639"/>
                                    </p:animMotion>
                                  </p:childTnLst>
                                </p:cTn>
                              </p:par>
                              <p:par>
                                <p:cTn id="17" presetID="42" presetClass="path" presetSubtype="0" accel="50000" decel="50000" fill="hold" nodeType="withEffect">
                                  <p:stCondLst>
                                    <p:cond delay="0"/>
                                  </p:stCondLst>
                                  <p:childTnLst>
                                    <p:animMotion origin="layout" path="M 0.01159 0.04792 L 0.0099 1.09792 " pathEditMode="relative" rAng="0" ptsTypes="AA">
                                      <p:cBhvr>
                                        <p:cTn id="18" dur="2400" fill="hold"/>
                                        <p:tgtEl>
                                          <p:spTgt spid="51"/>
                                        </p:tgtEl>
                                        <p:attrNameLst>
                                          <p:attrName>ppt_x</p:attrName>
                                          <p:attrName>ppt_y</p:attrName>
                                        </p:attrNameLst>
                                      </p:cBhvr>
                                      <p:rCtr x="-91" y="52500"/>
                                    </p:animMotion>
                                  </p:childTnLst>
                                </p:cTn>
                              </p:par>
                              <p:par>
                                <p:cTn id="19" presetID="42" presetClass="path" presetSubtype="0" accel="50000" decel="50000" fill="hold" nodeType="withEffect">
                                  <p:stCondLst>
                                    <p:cond delay="0"/>
                                  </p:stCondLst>
                                  <p:childTnLst>
                                    <p:animMotion origin="layout" path="M 2.91667E-6 -2.22222E-6 L 0.28255 0.32107 " pathEditMode="relative" rAng="0" ptsTypes="AA">
                                      <p:cBhvr>
                                        <p:cTn id="20" dur="2200" fill="hold"/>
                                        <p:tgtEl>
                                          <p:spTgt spid="57"/>
                                        </p:tgtEl>
                                        <p:attrNameLst>
                                          <p:attrName>ppt_x</p:attrName>
                                          <p:attrName>ppt_y</p:attrName>
                                        </p:attrNameLst>
                                      </p:cBhvr>
                                      <p:rCtr x="14128" y="16042"/>
                                    </p:animMotion>
                                  </p:childTnLst>
                                </p:cTn>
                              </p:par>
                              <p:par>
                                <p:cTn id="21" presetID="42" presetClass="path" presetSubtype="0" accel="50000" decel="50000" fill="hold" nodeType="withEffect">
                                  <p:stCondLst>
                                    <p:cond delay="0"/>
                                  </p:stCondLst>
                                  <p:childTnLst>
                                    <p:animMotion origin="layout" path="M -0.07149 -0.00556 L 0.38646 0.16389 " pathEditMode="relative" rAng="0" ptsTypes="AA">
                                      <p:cBhvr>
                                        <p:cTn id="22" dur="2200" fill="hold"/>
                                        <p:tgtEl>
                                          <p:spTgt spid="155"/>
                                        </p:tgtEl>
                                        <p:attrNameLst>
                                          <p:attrName>ppt_x</p:attrName>
                                          <p:attrName>ppt_y</p:attrName>
                                        </p:attrNameLst>
                                      </p:cBhvr>
                                      <p:rCtr x="22904" y="847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125E-6 -4.44444E-6 L 0.24023 -0.15092 " pathEditMode="relative" rAng="0" ptsTypes="AA">
                                      <p:cBhvr>
                                        <p:cTn id="26" dur="2000" fill="hold"/>
                                        <p:tgtEl>
                                          <p:spTgt spid="74"/>
                                        </p:tgtEl>
                                        <p:attrNameLst>
                                          <p:attrName>ppt_x</p:attrName>
                                          <p:attrName>ppt_y</p:attrName>
                                        </p:attrNameLst>
                                      </p:cBhvr>
                                      <p:rCtr x="12005" y="-7546"/>
                                    </p:animMotion>
                                  </p:childTnLst>
                                </p:cTn>
                              </p:par>
                              <p:par>
                                <p:cTn id="27" presetID="42" presetClass="path" presetSubtype="0" accel="50000" decel="50000" fill="hold" nodeType="withEffect">
                                  <p:stCondLst>
                                    <p:cond delay="0"/>
                                  </p:stCondLst>
                                  <p:childTnLst>
                                    <p:animMotion origin="layout" path="M -4.79167E-6 0 L 0.35027 0.2875 " pathEditMode="relative" rAng="0" ptsTypes="AA">
                                      <p:cBhvr>
                                        <p:cTn id="28" dur="2000" fill="hold"/>
                                        <p:tgtEl>
                                          <p:spTgt spid="63"/>
                                        </p:tgtEl>
                                        <p:attrNameLst>
                                          <p:attrName>ppt_x</p:attrName>
                                          <p:attrName>ppt_y</p:attrName>
                                        </p:attrNameLst>
                                      </p:cBhvr>
                                      <p:rCtr x="17513" y="14375"/>
                                    </p:animMotion>
                                  </p:childTnLst>
                                </p:cTn>
                              </p:par>
                              <p:par>
                                <p:cTn id="29" presetID="42" presetClass="path" presetSubtype="0" accel="50000" decel="50000" fill="hold" nodeType="withEffect">
                                  <p:stCondLst>
                                    <p:cond delay="0"/>
                                  </p:stCondLst>
                                  <p:childTnLst>
                                    <p:animMotion origin="layout" path="M -1.66667E-6 -1.11111E-6 L 0.1336 0.68519 " pathEditMode="relative" rAng="0" ptsTypes="AA">
                                      <p:cBhvr>
                                        <p:cTn id="30" dur="2000" fill="hold"/>
                                        <p:tgtEl>
                                          <p:spTgt spid="85"/>
                                        </p:tgtEl>
                                        <p:attrNameLst>
                                          <p:attrName>ppt_x</p:attrName>
                                          <p:attrName>ppt_y</p:attrName>
                                        </p:attrNameLst>
                                      </p:cBhvr>
                                      <p:rCtr x="6680" y="34259"/>
                                    </p:animMotion>
                                  </p:childTnLst>
                                </p:cTn>
                              </p:par>
                              <p:par>
                                <p:cTn id="31" presetID="42" presetClass="path" presetSubtype="0" accel="50000" decel="50000" fill="hold" nodeType="withEffect">
                                  <p:stCondLst>
                                    <p:cond delay="0"/>
                                  </p:stCondLst>
                                  <p:childTnLst>
                                    <p:animMotion origin="layout" path="M 1.04167E-6 -7.40741E-7 L -0.13971 0.86458 " pathEditMode="relative" rAng="0" ptsTypes="AA">
                                      <p:cBhvr>
                                        <p:cTn id="32" dur="2000" fill="hold"/>
                                        <p:tgtEl>
                                          <p:spTgt spid="96"/>
                                        </p:tgtEl>
                                        <p:attrNameLst>
                                          <p:attrName>ppt_x</p:attrName>
                                          <p:attrName>ppt_y</p:attrName>
                                        </p:attrNameLst>
                                      </p:cBhvr>
                                      <p:rCtr x="-6992" y="43241"/>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0013 0.03333 L 0.28047 0.11435 " pathEditMode="relative" rAng="0" ptsTypes="AA">
                                      <p:cBhvr>
                                        <p:cTn id="36" dur="2000" fill="hold"/>
                                        <p:tgtEl>
                                          <p:spTgt spid="107"/>
                                        </p:tgtEl>
                                        <p:attrNameLst>
                                          <p:attrName>ppt_x</p:attrName>
                                          <p:attrName>ppt_y</p:attrName>
                                        </p:attrNameLst>
                                      </p:cBhvr>
                                      <p:rCtr x="14023" y="4051"/>
                                    </p:animMotion>
                                  </p:childTnLst>
                                </p:cTn>
                              </p:par>
                              <p:par>
                                <p:cTn id="37" presetID="42" presetClass="path" presetSubtype="0" accel="50000" decel="50000" fill="hold" nodeType="withEffect">
                                  <p:stCondLst>
                                    <p:cond delay="0"/>
                                  </p:stCondLst>
                                  <p:childTnLst>
                                    <p:animMotion origin="layout" path="M -2.08333E-6 -2.22222E-6 L 0.40365 0.05278 " pathEditMode="relative" rAng="0" ptsTypes="AA">
                                      <p:cBhvr>
                                        <p:cTn id="38" dur="2000" fill="hold"/>
                                        <p:tgtEl>
                                          <p:spTgt spid="108"/>
                                        </p:tgtEl>
                                        <p:attrNameLst>
                                          <p:attrName>ppt_x</p:attrName>
                                          <p:attrName>ppt_y</p:attrName>
                                        </p:attrNameLst>
                                      </p:cBhvr>
                                      <p:rCtr x="20182" y="2639"/>
                                    </p:animMotion>
                                  </p:childTnLst>
                                </p:cTn>
                              </p:par>
                              <p:par>
                                <p:cTn id="39" presetID="42" presetClass="path" presetSubtype="0" accel="50000" decel="50000" fill="hold" nodeType="withEffect">
                                  <p:stCondLst>
                                    <p:cond delay="0"/>
                                  </p:stCondLst>
                                  <p:childTnLst>
                                    <p:animMotion origin="layout" path="M -2.08333E-6 4.07407E-6 L 0.33802 -0.06181 " pathEditMode="relative" rAng="0" ptsTypes="AA">
                                      <p:cBhvr>
                                        <p:cTn id="40" dur="2000" fill="hold"/>
                                        <p:tgtEl>
                                          <p:spTgt spid="109"/>
                                        </p:tgtEl>
                                        <p:attrNameLst>
                                          <p:attrName>ppt_x</p:attrName>
                                          <p:attrName>ppt_y</p:attrName>
                                        </p:attrNameLst>
                                      </p:cBhvr>
                                      <p:rCtr x="16901" y="-3102"/>
                                    </p:animMotion>
                                  </p:childTnLst>
                                </p:cTn>
                              </p:par>
                              <p:par>
                                <p:cTn id="41" presetID="42" presetClass="path" presetSubtype="0" accel="50000" decel="50000" fill="hold" nodeType="withEffect">
                                  <p:stCondLst>
                                    <p:cond delay="0"/>
                                  </p:stCondLst>
                                  <p:childTnLst>
                                    <p:animMotion origin="layout" path="M -1.25E-6 1.11111E-6 L 0.25846 0.05856 " pathEditMode="relative" rAng="0" ptsTypes="AA">
                                      <p:cBhvr>
                                        <p:cTn id="42" dur="2000" fill="hold"/>
                                        <p:tgtEl>
                                          <p:spTgt spid="110"/>
                                        </p:tgtEl>
                                        <p:attrNameLst>
                                          <p:attrName>ppt_x</p:attrName>
                                          <p:attrName>ppt_y</p:attrName>
                                        </p:attrNameLst>
                                      </p:cBhvr>
                                      <p:rCtr x="12930" y="2917"/>
                                    </p:animMotion>
                                  </p:childTnLst>
                                </p:cTn>
                              </p:par>
                              <p:par>
                                <p:cTn id="43" presetID="42" presetClass="path" presetSubtype="0" accel="50000" decel="50000" fill="hold" nodeType="withEffect">
                                  <p:stCondLst>
                                    <p:cond delay="0"/>
                                  </p:stCondLst>
                                  <p:childTnLst>
                                    <p:animMotion origin="layout" path="M -5E-6 4.81481E-6 L 0.27474 0.06134 " pathEditMode="relative" rAng="0" ptsTypes="AA">
                                      <p:cBhvr>
                                        <p:cTn id="44" dur="2000" fill="hold"/>
                                        <p:tgtEl>
                                          <p:spTgt spid="111"/>
                                        </p:tgtEl>
                                        <p:attrNameLst>
                                          <p:attrName>ppt_x</p:attrName>
                                          <p:attrName>ppt_y</p:attrName>
                                        </p:attrNameLst>
                                      </p:cBhvr>
                                      <p:rCtr x="13737" y="3056"/>
                                    </p:animMotion>
                                  </p:childTnLst>
                                </p:cTn>
                              </p:par>
                              <p:par>
                                <p:cTn id="45" presetID="42" presetClass="path" presetSubtype="0" accel="50000" decel="50000" fill="hold" nodeType="withEffect">
                                  <p:stCondLst>
                                    <p:cond delay="0"/>
                                  </p:stCondLst>
                                  <p:childTnLst>
                                    <p:animMotion origin="layout" path="M -4.375E-6 3.7037E-7 L 0.28034 0.08102 " pathEditMode="relative" rAng="0" ptsTypes="AA">
                                      <p:cBhvr>
                                        <p:cTn id="46" dur="2000" fill="hold"/>
                                        <p:tgtEl>
                                          <p:spTgt spid="167"/>
                                        </p:tgtEl>
                                        <p:attrNameLst>
                                          <p:attrName>ppt_x</p:attrName>
                                          <p:attrName>ppt_y</p:attrName>
                                        </p:attrNameLst>
                                      </p:cBhvr>
                                      <p:rCtr x="14023" y="4051"/>
                                    </p:animMotion>
                                  </p:childTnLst>
                                </p:cTn>
                              </p:par>
                              <p:par>
                                <p:cTn id="47" presetID="42" presetClass="path" presetSubtype="0" accel="50000" decel="50000" fill="hold" nodeType="withEffect">
                                  <p:stCondLst>
                                    <p:cond delay="0"/>
                                  </p:stCondLst>
                                  <p:childTnLst>
                                    <p:animMotion origin="layout" path="M 0.01263 -0.01388 L 0.41628 0.03889 " pathEditMode="relative" rAng="0" ptsTypes="AA">
                                      <p:cBhvr>
                                        <p:cTn id="48" dur="2000" fill="hold"/>
                                        <p:tgtEl>
                                          <p:spTgt spid="168"/>
                                        </p:tgtEl>
                                        <p:attrNameLst>
                                          <p:attrName>ppt_x</p:attrName>
                                          <p:attrName>ppt_y</p:attrName>
                                        </p:attrNameLst>
                                      </p:cBhvr>
                                      <p:rCtr x="20182" y="2639"/>
                                    </p:animMotion>
                                  </p:childTnLst>
                                </p:cTn>
                              </p:par>
                              <p:par>
                                <p:cTn id="49" presetID="42" presetClass="path" presetSubtype="0" accel="50000" decel="50000" fill="hold" nodeType="withEffect">
                                  <p:stCondLst>
                                    <p:cond delay="0"/>
                                  </p:stCondLst>
                                  <p:childTnLst>
                                    <p:animMotion origin="layout" path="M -1.875E-6 7.40741E-7 L 0.33802 -0.06181 " pathEditMode="relative" rAng="0" ptsTypes="AA">
                                      <p:cBhvr>
                                        <p:cTn id="50" dur="2000" fill="hold"/>
                                        <p:tgtEl>
                                          <p:spTgt spid="169"/>
                                        </p:tgtEl>
                                        <p:attrNameLst>
                                          <p:attrName>ppt_x</p:attrName>
                                          <p:attrName>ppt_y</p:attrName>
                                        </p:attrNameLst>
                                      </p:cBhvr>
                                      <p:rCtr x="16901" y="-3102"/>
                                    </p:animMotion>
                                  </p:childTnLst>
                                </p:cTn>
                              </p:par>
                              <p:par>
                                <p:cTn id="51" presetID="42" presetClass="path" presetSubtype="0" accel="50000" decel="50000" fill="hold" nodeType="withEffect">
                                  <p:stCondLst>
                                    <p:cond delay="0"/>
                                  </p:stCondLst>
                                  <p:childTnLst>
                                    <p:animMotion origin="layout" path="M 1.66667E-6 0 L 0.25846 0.05856 " pathEditMode="relative" rAng="0" ptsTypes="AA">
                                      <p:cBhvr>
                                        <p:cTn id="52" dur="2000" fill="hold"/>
                                        <p:tgtEl>
                                          <p:spTgt spid="170"/>
                                        </p:tgtEl>
                                        <p:attrNameLst>
                                          <p:attrName>ppt_x</p:attrName>
                                          <p:attrName>ppt_y</p:attrName>
                                        </p:attrNameLst>
                                      </p:cBhvr>
                                      <p:rCtr x="12930" y="2917"/>
                                    </p:animMotion>
                                  </p:childTnLst>
                                </p:cTn>
                              </p:par>
                              <p:par>
                                <p:cTn id="53" presetID="42" presetClass="path" presetSubtype="0" accel="50000" decel="50000" fill="hold" nodeType="withEffect">
                                  <p:stCondLst>
                                    <p:cond delay="0"/>
                                  </p:stCondLst>
                                  <p:childTnLst>
                                    <p:animMotion origin="layout" path="M -4.58333E-6 1.48148E-6 L 0.27474 0.06134 " pathEditMode="relative" rAng="0" ptsTypes="AA">
                                      <p:cBhvr>
                                        <p:cTn id="54" dur="2000" fill="hold"/>
                                        <p:tgtEl>
                                          <p:spTgt spid="171"/>
                                        </p:tgtEl>
                                        <p:attrNameLst>
                                          <p:attrName>ppt_x</p:attrName>
                                          <p:attrName>ppt_y</p:attrName>
                                        </p:attrNameLst>
                                      </p:cBhvr>
                                      <p:rCtr x="13737" y="3056"/>
                                    </p:animMotion>
                                  </p:childTnLst>
                                </p:cTn>
                              </p:par>
                            </p:childTnLst>
                          </p:cTn>
                        </p:par>
                        <p:par>
                          <p:cTn id="55" fill="hold">
                            <p:stCondLst>
                              <p:cond delay="2000"/>
                            </p:stCondLst>
                            <p:childTnLst>
                              <p:par>
                                <p:cTn id="56" presetID="10" presetClass="entr" presetSubtype="0" fill="hold" nodeType="afterEffect">
                                  <p:stCondLst>
                                    <p:cond delay="500"/>
                                  </p:stCondLst>
                                  <p:childTnLst>
                                    <p:set>
                                      <p:cBhvr>
                                        <p:cTn id="57" dur="1" fill="hold">
                                          <p:stCondLst>
                                            <p:cond delay="0"/>
                                          </p:stCondLst>
                                        </p:cTn>
                                        <p:tgtEl>
                                          <p:spTgt spid="272"/>
                                        </p:tgtEl>
                                        <p:attrNameLst>
                                          <p:attrName>style.visibility</p:attrName>
                                        </p:attrNameLst>
                                      </p:cBhvr>
                                      <p:to>
                                        <p:strVal val="visible"/>
                                      </p:to>
                                    </p:set>
                                    <p:animEffect transition="in" filter="fade">
                                      <p:cBhvr>
                                        <p:cTn id="58" dur="2000"/>
                                        <p:tgtEl>
                                          <p:spTgt spid="272"/>
                                        </p:tgtEl>
                                      </p:cBhvr>
                                    </p:animEffect>
                                  </p:childTnLst>
                                </p:cTn>
                              </p:par>
                              <p:par>
                                <p:cTn id="59" presetID="10" presetClass="entr" presetSubtype="0" fill="hold" nodeType="withEffect">
                                  <p:stCondLst>
                                    <p:cond delay="500"/>
                                  </p:stCondLst>
                                  <p:childTnLst>
                                    <p:set>
                                      <p:cBhvr>
                                        <p:cTn id="60" dur="1" fill="hold">
                                          <p:stCondLst>
                                            <p:cond delay="0"/>
                                          </p:stCondLst>
                                        </p:cTn>
                                        <p:tgtEl>
                                          <p:spTgt spid="280"/>
                                        </p:tgtEl>
                                        <p:attrNameLst>
                                          <p:attrName>style.visibility</p:attrName>
                                        </p:attrNameLst>
                                      </p:cBhvr>
                                      <p:to>
                                        <p:strVal val="visible"/>
                                      </p:to>
                                    </p:set>
                                    <p:animEffect transition="in" filter="fade">
                                      <p:cBhvr>
                                        <p:cTn id="61" dur="2000"/>
                                        <p:tgtEl>
                                          <p:spTgt spid="280"/>
                                        </p:tgtEl>
                                      </p:cBhvr>
                                    </p:animEffect>
                                  </p:childTnLst>
                                </p:cTn>
                              </p:par>
                              <p:par>
                                <p:cTn id="62" presetID="10" presetClass="entr" presetSubtype="0" fill="hold" nodeType="withEffect">
                                  <p:stCondLst>
                                    <p:cond delay="500"/>
                                  </p:stCondLst>
                                  <p:childTnLst>
                                    <p:set>
                                      <p:cBhvr>
                                        <p:cTn id="63" dur="1" fill="hold">
                                          <p:stCondLst>
                                            <p:cond delay="0"/>
                                          </p:stCondLst>
                                        </p:cTn>
                                        <p:tgtEl>
                                          <p:spTgt spid="288"/>
                                        </p:tgtEl>
                                        <p:attrNameLst>
                                          <p:attrName>style.visibility</p:attrName>
                                        </p:attrNameLst>
                                      </p:cBhvr>
                                      <p:to>
                                        <p:strVal val="visible"/>
                                      </p:to>
                                    </p:set>
                                    <p:animEffect transition="in" filter="fade">
                                      <p:cBhvr>
                                        <p:cTn id="64" dur="2000"/>
                                        <p:tgtEl>
                                          <p:spTgt spid="288"/>
                                        </p:tgtEl>
                                      </p:cBhvr>
                                    </p:animEffect>
                                  </p:childTnLst>
                                </p:cTn>
                              </p:par>
                              <p:par>
                                <p:cTn id="65" presetID="10" presetClass="entr" presetSubtype="0" fill="hold" nodeType="withEffect">
                                  <p:stCondLst>
                                    <p:cond delay="500"/>
                                  </p:stCondLst>
                                  <p:childTnLst>
                                    <p:set>
                                      <p:cBhvr>
                                        <p:cTn id="66" dur="1" fill="hold">
                                          <p:stCondLst>
                                            <p:cond delay="0"/>
                                          </p:stCondLst>
                                        </p:cTn>
                                        <p:tgtEl>
                                          <p:spTgt spid="298"/>
                                        </p:tgtEl>
                                        <p:attrNameLst>
                                          <p:attrName>style.visibility</p:attrName>
                                        </p:attrNameLst>
                                      </p:cBhvr>
                                      <p:to>
                                        <p:strVal val="visible"/>
                                      </p:to>
                                    </p:set>
                                    <p:animEffect transition="in" filter="fade">
                                      <p:cBhvr>
                                        <p:cTn id="67" dur="500"/>
                                        <p:tgtEl>
                                          <p:spTgt spid="298"/>
                                        </p:tgtEl>
                                      </p:cBhvr>
                                    </p:animEffect>
                                  </p:childTnLst>
                                </p:cTn>
                              </p:par>
                              <p:par>
                                <p:cTn id="68" presetID="10" presetClass="entr" presetSubtype="0" fill="hold" nodeType="withEffect">
                                  <p:stCondLst>
                                    <p:cond delay="500"/>
                                  </p:stCondLst>
                                  <p:childTnLst>
                                    <p:set>
                                      <p:cBhvr>
                                        <p:cTn id="69" dur="1" fill="hold">
                                          <p:stCondLst>
                                            <p:cond delay="0"/>
                                          </p:stCondLst>
                                        </p:cTn>
                                        <p:tgtEl>
                                          <p:spTgt spid="299"/>
                                        </p:tgtEl>
                                        <p:attrNameLst>
                                          <p:attrName>style.visibility</p:attrName>
                                        </p:attrNameLst>
                                      </p:cBhvr>
                                      <p:to>
                                        <p:strVal val="visible"/>
                                      </p:to>
                                    </p:set>
                                    <p:animEffect transition="in" filter="fade">
                                      <p:cBhvr>
                                        <p:cTn id="70" dur="500"/>
                                        <p:tgtEl>
                                          <p:spTgt spid="299"/>
                                        </p:tgtEl>
                                      </p:cBhvr>
                                    </p:animEffect>
                                  </p:childTnLst>
                                </p:cTn>
                              </p:par>
                              <p:par>
                                <p:cTn id="71" presetID="10" presetClass="entr" presetSubtype="0" fill="hold" nodeType="withEffect">
                                  <p:stCondLst>
                                    <p:cond delay="500"/>
                                  </p:stCondLst>
                                  <p:childTnLst>
                                    <p:set>
                                      <p:cBhvr>
                                        <p:cTn id="72" dur="1" fill="hold">
                                          <p:stCondLst>
                                            <p:cond delay="0"/>
                                          </p:stCondLst>
                                        </p:cTn>
                                        <p:tgtEl>
                                          <p:spTgt spid="300"/>
                                        </p:tgtEl>
                                        <p:attrNameLst>
                                          <p:attrName>style.visibility</p:attrName>
                                        </p:attrNameLst>
                                      </p:cBhvr>
                                      <p:to>
                                        <p:strVal val="visible"/>
                                      </p:to>
                                    </p:set>
                                    <p:animEffect transition="in" filter="fade">
                                      <p:cBhvr>
                                        <p:cTn id="73" dur="500"/>
                                        <p:tgtEl>
                                          <p:spTgt spid="300"/>
                                        </p:tgtEl>
                                      </p:cBhvr>
                                    </p:animEffect>
                                  </p:childTnLst>
                                </p:cTn>
                              </p:par>
                              <p:par>
                                <p:cTn id="74" presetID="10" presetClass="entr" presetSubtype="0" fill="hold" nodeType="withEffect">
                                  <p:stCondLst>
                                    <p:cond delay="500"/>
                                  </p:stCondLst>
                                  <p:childTnLst>
                                    <p:set>
                                      <p:cBhvr>
                                        <p:cTn id="75" dur="1" fill="hold">
                                          <p:stCondLst>
                                            <p:cond delay="0"/>
                                          </p:stCondLst>
                                        </p:cTn>
                                        <p:tgtEl>
                                          <p:spTgt spid="301"/>
                                        </p:tgtEl>
                                        <p:attrNameLst>
                                          <p:attrName>style.visibility</p:attrName>
                                        </p:attrNameLst>
                                      </p:cBhvr>
                                      <p:to>
                                        <p:strVal val="visible"/>
                                      </p:to>
                                    </p:set>
                                    <p:animEffect transition="in" filter="fade">
                                      <p:cBhvr>
                                        <p:cTn id="76" dur="500"/>
                                        <p:tgtEl>
                                          <p:spTgt spid="301"/>
                                        </p:tgtEl>
                                      </p:cBhvr>
                                    </p:animEffect>
                                  </p:childTnLst>
                                </p:cTn>
                              </p:par>
                              <p:par>
                                <p:cTn id="77" presetID="10" presetClass="entr" presetSubtype="0" fill="hold" nodeType="withEffect">
                                  <p:stCondLst>
                                    <p:cond delay="500"/>
                                  </p:stCondLst>
                                  <p:childTnLst>
                                    <p:set>
                                      <p:cBhvr>
                                        <p:cTn id="78" dur="1" fill="hold">
                                          <p:stCondLst>
                                            <p:cond delay="0"/>
                                          </p:stCondLst>
                                        </p:cTn>
                                        <p:tgtEl>
                                          <p:spTgt spid="302"/>
                                        </p:tgtEl>
                                        <p:attrNameLst>
                                          <p:attrName>style.visibility</p:attrName>
                                        </p:attrNameLst>
                                      </p:cBhvr>
                                      <p:to>
                                        <p:strVal val="visible"/>
                                      </p:to>
                                    </p:set>
                                    <p:animEffect transition="in" filter="fade">
                                      <p:cBhvr>
                                        <p:cTn id="79" dur="500"/>
                                        <p:tgtEl>
                                          <p:spTgt spid="302"/>
                                        </p:tgtEl>
                                      </p:cBhvr>
                                    </p:animEffect>
                                  </p:childTnLst>
                                </p:cTn>
                              </p:par>
                              <p:par>
                                <p:cTn id="80" presetID="10" presetClass="entr" presetSubtype="0" fill="hold" nodeType="withEffect">
                                  <p:stCondLst>
                                    <p:cond delay="500"/>
                                  </p:stCondLst>
                                  <p:childTnLst>
                                    <p:set>
                                      <p:cBhvr>
                                        <p:cTn id="81" dur="1" fill="hold">
                                          <p:stCondLst>
                                            <p:cond delay="0"/>
                                          </p:stCondLst>
                                        </p:cTn>
                                        <p:tgtEl>
                                          <p:spTgt spid="303"/>
                                        </p:tgtEl>
                                        <p:attrNameLst>
                                          <p:attrName>style.visibility</p:attrName>
                                        </p:attrNameLst>
                                      </p:cBhvr>
                                      <p:to>
                                        <p:strVal val="visible"/>
                                      </p:to>
                                    </p:set>
                                    <p:animEffect transition="in" filter="fade">
                                      <p:cBhvr>
                                        <p:cTn id="82" dur="500"/>
                                        <p:tgtEl>
                                          <p:spTgt spid="303"/>
                                        </p:tgtEl>
                                      </p:cBhvr>
                                    </p:animEffect>
                                  </p:childTnLst>
                                </p:cTn>
                              </p:par>
                              <p:par>
                                <p:cTn id="83" presetID="10" presetClass="entr" presetSubtype="0" fill="hold" nodeType="withEffect">
                                  <p:stCondLst>
                                    <p:cond delay="500"/>
                                  </p:stCondLst>
                                  <p:childTnLst>
                                    <p:set>
                                      <p:cBhvr>
                                        <p:cTn id="84" dur="1" fill="hold">
                                          <p:stCondLst>
                                            <p:cond delay="0"/>
                                          </p:stCondLst>
                                        </p:cTn>
                                        <p:tgtEl>
                                          <p:spTgt spid="304"/>
                                        </p:tgtEl>
                                        <p:attrNameLst>
                                          <p:attrName>style.visibility</p:attrName>
                                        </p:attrNameLst>
                                      </p:cBhvr>
                                      <p:to>
                                        <p:strVal val="visible"/>
                                      </p:to>
                                    </p:set>
                                    <p:animEffect transition="in" filter="fade">
                                      <p:cBhvr>
                                        <p:cTn id="85" dur="500"/>
                                        <p:tgtEl>
                                          <p:spTgt spid="304"/>
                                        </p:tgtEl>
                                      </p:cBhvr>
                                    </p:animEffect>
                                  </p:childTnLst>
                                </p:cTn>
                              </p:par>
                              <p:par>
                                <p:cTn id="86" presetID="10" presetClass="entr" presetSubtype="0" fill="hold" nodeType="withEffect">
                                  <p:stCondLst>
                                    <p:cond delay="500"/>
                                  </p:stCondLst>
                                  <p:childTnLst>
                                    <p:set>
                                      <p:cBhvr>
                                        <p:cTn id="87" dur="1" fill="hold">
                                          <p:stCondLst>
                                            <p:cond delay="0"/>
                                          </p:stCondLst>
                                        </p:cTn>
                                        <p:tgtEl>
                                          <p:spTgt spid="305"/>
                                        </p:tgtEl>
                                        <p:attrNameLst>
                                          <p:attrName>style.visibility</p:attrName>
                                        </p:attrNameLst>
                                      </p:cBhvr>
                                      <p:to>
                                        <p:strVal val="visible"/>
                                      </p:to>
                                    </p:set>
                                    <p:animEffect transition="in" filter="fade">
                                      <p:cBhvr>
                                        <p:cTn id="88" dur="500"/>
                                        <p:tgtEl>
                                          <p:spTgt spid="305"/>
                                        </p:tgtEl>
                                      </p:cBhvr>
                                    </p:animEffect>
                                  </p:childTnLst>
                                </p:cTn>
                              </p:par>
                              <p:par>
                                <p:cTn id="89" presetID="10" presetClass="entr" presetSubtype="0" fill="hold" nodeType="withEffect">
                                  <p:stCondLst>
                                    <p:cond delay="500"/>
                                  </p:stCondLst>
                                  <p:childTnLst>
                                    <p:set>
                                      <p:cBhvr>
                                        <p:cTn id="90" dur="1" fill="hold">
                                          <p:stCondLst>
                                            <p:cond delay="0"/>
                                          </p:stCondLst>
                                        </p:cTn>
                                        <p:tgtEl>
                                          <p:spTgt spid="306"/>
                                        </p:tgtEl>
                                        <p:attrNameLst>
                                          <p:attrName>style.visibility</p:attrName>
                                        </p:attrNameLst>
                                      </p:cBhvr>
                                      <p:to>
                                        <p:strVal val="visible"/>
                                      </p:to>
                                    </p:set>
                                    <p:animEffect transition="in" filter="fade">
                                      <p:cBhvr>
                                        <p:cTn id="91" dur="500"/>
                                        <p:tgtEl>
                                          <p:spTgt spid="306"/>
                                        </p:tgtEl>
                                      </p:cBhvr>
                                    </p:animEffect>
                                  </p:childTnLst>
                                </p:cTn>
                              </p:par>
                              <p:par>
                                <p:cTn id="92" presetID="10" presetClass="entr" presetSubtype="0" fill="hold" nodeType="withEffect">
                                  <p:stCondLst>
                                    <p:cond delay="500"/>
                                  </p:stCondLst>
                                  <p:childTnLst>
                                    <p:set>
                                      <p:cBhvr>
                                        <p:cTn id="93" dur="1" fill="hold">
                                          <p:stCondLst>
                                            <p:cond delay="0"/>
                                          </p:stCondLst>
                                        </p:cTn>
                                        <p:tgtEl>
                                          <p:spTgt spid="307"/>
                                        </p:tgtEl>
                                        <p:attrNameLst>
                                          <p:attrName>style.visibility</p:attrName>
                                        </p:attrNameLst>
                                      </p:cBhvr>
                                      <p:to>
                                        <p:strVal val="visible"/>
                                      </p:to>
                                    </p:set>
                                    <p:animEffect transition="in" filter="fade">
                                      <p:cBhvr>
                                        <p:cTn id="94" dur="500"/>
                                        <p:tgtEl>
                                          <p:spTgt spid="30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058"/>
                                        </p:tgtEl>
                                        <p:attrNameLst>
                                          <p:attrName>style.visibility</p:attrName>
                                        </p:attrNameLst>
                                      </p:cBhvr>
                                      <p:to>
                                        <p:strVal val="visible"/>
                                      </p:to>
                                    </p:set>
                                    <p:animEffect transition="in" filter="fade">
                                      <p:cBhvr>
                                        <p:cTn id="99" dur="1000"/>
                                        <p:tgtEl>
                                          <p:spTgt spid="2058"/>
                                        </p:tgtEl>
                                      </p:cBhvr>
                                    </p:animEffect>
                                  </p:childTnLst>
                                </p:cTn>
                              </p:par>
                            </p:childTnLst>
                          </p:cTn>
                        </p:par>
                        <p:par>
                          <p:cTn id="100" fill="hold">
                            <p:stCondLst>
                              <p:cond delay="1000"/>
                            </p:stCondLst>
                            <p:childTnLst>
                              <p:par>
                                <p:cTn id="101" presetID="10" presetClass="exit" presetSubtype="0" fill="hold" nodeType="afterEffect">
                                  <p:stCondLst>
                                    <p:cond delay="0"/>
                                  </p:stCondLst>
                                  <p:childTnLst>
                                    <p:animEffect transition="out" filter="fade">
                                      <p:cBhvr>
                                        <p:cTn id="102" dur="1000"/>
                                        <p:tgtEl>
                                          <p:spTgt spid="2058"/>
                                        </p:tgtEl>
                                      </p:cBhvr>
                                    </p:animEffect>
                                    <p:set>
                                      <p:cBhvr>
                                        <p:cTn id="103" dur="1" fill="hold">
                                          <p:stCondLst>
                                            <p:cond delay="999"/>
                                          </p:stCondLst>
                                        </p:cTn>
                                        <p:tgtEl>
                                          <p:spTgt spid="2058"/>
                                        </p:tgtEl>
                                        <p:attrNameLst>
                                          <p:attrName>style.visibility</p:attrName>
                                        </p:attrNameLst>
                                      </p:cBhvr>
                                      <p:to>
                                        <p:strVal val="hidden"/>
                                      </p:to>
                                    </p:set>
                                  </p:childTnLst>
                                </p:cTn>
                              </p:par>
                            </p:childTnLst>
                          </p:cTn>
                        </p:par>
                        <p:par>
                          <p:cTn id="104" fill="hold">
                            <p:stCondLst>
                              <p:cond delay="2000"/>
                            </p:stCondLst>
                            <p:childTnLst>
                              <p:par>
                                <p:cTn id="105" presetID="10" presetClass="entr" presetSubtype="0" fill="hold" nodeType="afterEffect">
                                  <p:stCondLst>
                                    <p:cond delay="0"/>
                                  </p:stCondLst>
                                  <p:childTnLst>
                                    <p:set>
                                      <p:cBhvr>
                                        <p:cTn id="106" dur="1" fill="hold">
                                          <p:stCondLst>
                                            <p:cond delay="0"/>
                                          </p:stCondLst>
                                        </p:cTn>
                                        <p:tgtEl>
                                          <p:spTgt spid="2058"/>
                                        </p:tgtEl>
                                        <p:attrNameLst>
                                          <p:attrName>style.visibility</p:attrName>
                                        </p:attrNameLst>
                                      </p:cBhvr>
                                      <p:to>
                                        <p:strVal val="visible"/>
                                      </p:to>
                                    </p:set>
                                    <p:animEffect transition="in" filter="fade">
                                      <p:cBhvr>
                                        <p:cTn id="107" dur="1000"/>
                                        <p:tgtEl>
                                          <p:spTgt spid="2058"/>
                                        </p:tgtEl>
                                      </p:cBhvr>
                                    </p:animEffect>
                                  </p:childTnLst>
                                </p:cTn>
                              </p:par>
                            </p:childTnLst>
                          </p:cTn>
                        </p:par>
                        <p:par>
                          <p:cTn id="108" fill="hold">
                            <p:stCondLst>
                              <p:cond delay="3000"/>
                            </p:stCondLst>
                            <p:childTnLst>
                              <p:par>
                                <p:cTn id="109" presetID="10" presetClass="exit" presetSubtype="0" fill="hold" nodeType="afterEffect">
                                  <p:stCondLst>
                                    <p:cond delay="0"/>
                                  </p:stCondLst>
                                  <p:childTnLst>
                                    <p:animEffect transition="out" filter="fade">
                                      <p:cBhvr>
                                        <p:cTn id="110" dur="1000"/>
                                        <p:tgtEl>
                                          <p:spTgt spid="2058"/>
                                        </p:tgtEl>
                                      </p:cBhvr>
                                    </p:animEffect>
                                    <p:set>
                                      <p:cBhvr>
                                        <p:cTn id="111" dur="1" fill="hold">
                                          <p:stCondLst>
                                            <p:cond delay="999"/>
                                          </p:stCondLst>
                                        </p:cTn>
                                        <p:tgtEl>
                                          <p:spTgt spid="2058"/>
                                        </p:tgtEl>
                                        <p:attrNameLst>
                                          <p:attrName>style.visibility</p:attrName>
                                        </p:attrNameLst>
                                      </p:cBhvr>
                                      <p:to>
                                        <p:strVal val="hidden"/>
                                      </p:to>
                                    </p:set>
                                  </p:childTnLst>
                                </p:cTn>
                              </p:par>
                            </p:childTnLst>
                          </p:cTn>
                        </p:par>
                        <p:par>
                          <p:cTn id="112" fill="hold">
                            <p:stCondLst>
                              <p:cond delay="4000"/>
                            </p:stCondLst>
                            <p:childTnLst>
                              <p:par>
                                <p:cTn id="113" presetID="10" presetClass="entr" presetSubtype="0" fill="hold" nodeType="afterEffect">
                                  <p:stCondLst>
                                    <p:cond delay="0"/>
                                  </p:stCondLst>
                                  <p:childTnLst>
                                    <p:set>
                                      <p:cBhvr>
                                        <p:cTn id="114" dur="1" fill="hold">
                                          <p:stCondLst>
                                            <p:cond delay="0"/>
                                          </p:stCondLst>
                                        </p:cTn>
                                        <p:tgtEl>
                                          <p:spTgt spid="2058"/>
                                        </p:tgtEl>
                                        <p:attrNameLst>
                                          <p:attrName>style.visibility</p:attrName>
                                        </p:attrNameLst>
                                      </p:cBhvr>
                                      <p:to>
                                        <p:strVal val="visible"/>
                                      </p:to>
                                    </p:set>
                                    <p:animEffect transition="in" filter="fade">
                                      <p:cBhvr>
                                        <p:cTn id="115" dur="1000"/>
                                        <p:tgtEl>
                                          <p:spTgt spid="2058"/>
                                        </p:tgtEl>
                                      </p:cBhvr>
                                    </p:animEffect>
                                  </p:childTnLst>
                                </p:cTn>
                              </p:par>
                            </p:childTnLst>
                          </p:cTn>
                        </p:par>
                        <p:par>
                          <p:cTn id="116" fill="hold">
                            <p:stCondLst>
                              <p:cond delay="5000"/>
                            </p:stCondLst>
                            <p:childTnLst>
                              <p:par>
                                <p:cTn id="117" presetID="10" presetClass="exit" presetSubtype="0" fill="hold" nodeType="afterEffect">
                                  <p:stCondLst>
                                    <p:cond delay="0"/>
                                  </p:stCondLst>
                                  <p:childTnLst>
                                    <p:animEffect transition="out" filter="fade">
                                      <p:cBhvr>
                                        <p:cTn id="118" dur="1000"/>
                                        <p:tgtEl>
                                          <p:spTgt spid="2058"/>
                                        </p:tgtEl>
                                      </p:cBhvr>
                                    </p:animEffect>
                                    <p:set>
                                      <p:cBhvr>
                                        <p:cTn id="119" dur="1" fill="hold">
                                          <p:stCondLst>
                                            <p:cond delay="999"/>
                                          </p:stCondLst>
                                        </p:cTn>
                                        <p:tgtEl>
                                          <p:spTgt spid="2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264" y="41329"/>
            <a:ext cx="10628560" cy="923330"/>
          </a:xfrm>
          <a:prstGeom prst="rect">
            <a:avLst/>
          </a:prstGeom>
          <a:noFill/>
        </p:spPr>
        <p:txBody>
          <a:bodyPr wrap="square" rtlCol="0">
            <a:spAutoFit/>
          </a:bodyPr>
          <a:lstStyle/>
          <a:p>
            <a:pPr algn="just"/>
            <a:r>
              <a:rPr lang="ru-RU" dirty="0">
                <a:solidFill>
                  <a:schemeClr val="bg1"/>
                </a:solidFill>
                <a:latin typeface="Times New Roman" panose="02020603050405020304" pitchFamily="18" charset="0"/>
                <a:cs typeface="Times New Roman" panose="02020603050405020304" pitchFamily="18" charset="0"/>
              </a:rPr>
              <a:t>Основной задачей анализа является обнаружение различий между </a:t>
            </a:r>
            <a:r>
              <a:rPr lang="ru-RU" dirty="0" smtClean="0">
                <a:solidFill>
                  <a:schemeClr val="bg1"/>
                </a:solidFill>
                <a:latin typeface="Times New Roman" panose="02020603050405020304" pitchFamily="18" charset="0"/>
                <a:cs typeface="Times New Roman" panose="02020603050405020304" pitchFamily="18" charset="0"/>
              </a:rPr>
              <a:t>образцами</a:t>
            </a:r>
            <a:r>
              <a:rPr lang="en-US" dirty="0" smtClean="0">
                <a:solidFill>
                  <a:schemeClr val="bg1"/>
                </a:solidFill>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различия в продолжительности жизни, до и после приема лекарственных препаратов, до и после изменения условий</a:t>
            </a:r>
          </a:p>
          <a:p>
            <a:r>
              <a:rPr lang="ru-RU" dirty="0">
                <a:solidFill>
                  <a:schemeClr val="bg1"/>
                </a:solidFill>
                <a:latin typeface="Times New Roman" panose="02020603050405020304" pitchFamily="18" charset="0"/>
                <a:cs typeface="Times New Roman" panose="02020603050405020304" pitchFamily="18" charset="0"/>
              </a:rPr>
              <a:t>о</a:t>
            </a:r>
            <a:r>
              <a:rPr lang="ru-RU" dirty="0" smtClean="0">
                <a:solidFill>
                  <a:schemeClr val="bg1"/>
                </a:solidFill>
                <a:latin typeface="Times New Roman" panose="02020603050405020304" pitchFamily="18" charset="0"/>
                <a:cs typeface="Times New Roman" panose="02020603050405020304" pitchFamily="18" charset="0"/>
              </a:rPr>
              <a:t>кружающей среды, различия в наследуемых признаках и т.д. </a:t>
            </a:r>
            <a:r>
              <a:rPr lang="en-US" dirty="0" smtClean="0">
                <a:solidFill>
                  <a:schemeClr val="bg1"/>
                </a:solidFill>
                <a:latin typeface="Times New Roman" panose="02020603050405020304" pitchFamily="18" charset="0"/>
                <a:cs typeface="Times New Roman" panose="02020603050405020304" pitchFamily="18" charset="0"/>
              </a:rPr>
              <a:t>)</a:t>
            </a:r>
            <a:endParaRPr lang="ru-RU" dirty="0">
              <a:solidFill>
                <a:schemeClr val="bg1"/>
              </a:solidFill>
              <a:latin typeface="Times New Roman" panose="02020603050405020304" pitchFamily="18" charset="0"/>
              <a:cs typeface="Times New Roman" panose="02020603050405020304" pitchFamily="18" charset="0"/>
            </a:endParaRPr>
          </a:p>
        </p:txBody>
      </p:sp>
      <p:pic>
        <p:nvPicPr>
          <p:cNvPr id="19" name="Рисунок 18"/>
          <p:cNvPicPr>
            <a:picLocks noChangeAspect="1"/>
          </p:cNvPicPr>
          <p:nvPr/>
        </p:nvPicPr>
        <p:blipFill>
          <a:blip r:embed="rId2"/>
          <a:stretch>
            <a:fillRect/>
          </a:stretch>
        </p:blipFill>
        <p:spPr>
          <a:xfrm>
            <a:off x="873868" y="964659"/>
            <a:ext cx="10219956" cy="5774409"/>
          </a:xfrm>
          <a:prstGeom prst="rect">
            <a:avLst/>
          </a:prstGeom>
        </p:spPr>
      </p:pic>
    </p:spTree>
    <p:extLst>
      <p:ext uri="{BB962C8B-B14F-4D97-AF65-F5344CB8AC3E}">
        <p14:creationId xmlns:p14="http://schemas.microsoft.com/office/powerpoint/2010/main" val="3808267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39382" t="43650" r="41705" b="31575"/>
          <a:stretch/>
        </p:blipFill>
        <p:spPr>
          <a:xfrm>
            <a:off x="209001" y="1464364"/>
            <a:ext cx="5394963" cy="3975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Таблица 1"/>
          <p:cNvGraphicFramePr>
            <a:graphicFrameLocks noGrp="1"/>
          </p:cNvGraphicFramePr>
          <p:nvPr>
            <p:extLst>
              <p:ext uri="{D42A27DB-BD31-4B8C-83A1-F6EECF244321}">
                <p14:modId xmlns:p14="http://schemas.microsoft.com/office/powerpoint/2010/main" val="1945516384"/>
              </p:ext>
            </p:extLst>
          </p:nvPr>
        </p:nvGraphicFramePr>
        <p:xfrm>
          <a:off x="5969725" y="2339461"/>
          <a:ext cx="6019076" cy="2225040"/>
        </p:xfrm>
        <a:graphic>
          <a:graphicData uri="http://schemas.openxmlformats.org/drawingml/2006/table">
            <a:tbl>
              <a:tblPr firstRow="1" bandRow="1">
                <a:tableStyleId>{5C22544A-7EE6-4342-B048-85BDC9FD1C3A}</a:tableStyleId>
              </a:tblPr>
              <a:tblGrid>
                <a:gridCol w="1504769">
                  <a:extLst>
                    <a:ext uri="{9D8B030D-6E8A-4147-A177-3AD203B41FA5}">
                      <a16:colId xmlns="" xmlns:a16="http://schemas.microsoft.com/office/drawing/2014/main" val="2352972867"/>
                    </a:ext>
                  </a:extLst>
                </a:gridCol>
                <a:gridCol w="1504769">
                  <a:extLst>
                    <a:ext uri="{9D8B030D-6E8A-4147-A177-3AD203B41FA5}">
                      <a16:colId xmlns="" xmlns:a16="http://schemas.microsoft.com/office/drawing/2014/main" val="341870076"/>
                    </a:ext>
                  </a:extLst>
                </a:gridCol>
                <a:gridCol w="1504769">
                  <a:extLst>
                    <a:ext uri="{9D8B030D-6E8A-4147-A177-3AD203B41FA5}">
                      <a16:colId xmlns="" xmlns:a16="http://schemas.microsoft.com/office/drawing/2014/main" val="3320784203"/>
                    </a:ext>
                  </a:extLst>
                </a:gridCol>
                <a:gridCol w="1504769">
                  <a:extLst>
                    <a:ext uri="{9D8B030D-6E8A-4147-A177-3AD203B41FA5}">
                      <a16:colId xmlns="" xmlns:a16="http://schemas.microsoft.com/office/drawing/2014/main" val="371150363"/>
                    </a:ext>
                  </a:extLst>
                </a:gridCol>
              </a:tblGrid>
              <a:tr h="370840">
                <a:tc>
                  <a:txBody>
                    <a:bodyPr/>
                    <a:lstStyle/>
                    <a:p>
                      <a:r>
                        <a:rPr lang="en-US" dirty="0" smtClean="0">
                          <a:latin typeface="Calibri" panose="020F0502020204030204" pitchFamily="34" charset="0"/>
                        </a:rPr>
                        <a:t>Gene</a:t>
                      </a:r>
                      <a:r>
                        <a:rPr lang="en-US" baseline="0" dirty="0" smtClean="0">
                          <a:latin typeface="Calibri" panose="020F0502020204030204" pitchFamily="34" charset="0"/>
                        </a:rPr>
                        <a:t> #</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Gene Symbol</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Gene#</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Gene Symbol</a:t>
                      </a:r>
                      <a:endParaRPr lang="ru-RU" dirty="0">
                        <a:latin typeface="Calibri" panose="020F0502020204030204" pitchFamily="34" charset="0"/>
                      </a:endParaRPr>
                    </a:p>
                  </a:txBody>
                  <a:tcPr/>
                </a:tc>
                <a:extLst>
                  <a:ext uri="{0D108BD9-81ED-4DB2-BD59-A6C34878D82A}">
                    <a16:rowId xmlns="" xmlns:a16="http://schemas.microsoft.com/office/drawing/2014/main" val="2640541481"/>
                  </a:ext>
                </a:extLst>
              </a:tr>
              <a:tr h="370840">
                <a:tc>
                  <a:txBody>
                    <a:bodyPr/>
                    <a:lstStyle/>
                    <a:p>
                      <a:r>
                        <a:rPr lang="en-US" dirty="0" smtClean="0">
                          <a:latin typeface="Calibri" panose="020F0502020204030204" pitchFamily="34" charset="0"/>
                        </a:rPr>
                        <a:t>1</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SCLC1</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6</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TP53</a:t>
                      </a:r>
                      <a:endParaRPr lang="ru-RU" dirty="0">
                        <a:latin typeface="Calibri" panose="020F0502020204030204" pitchFamily="34" charset="0"/>
                      </a:endParaRPr>
                    </a:p>
                  </a:txBody>
                  <a:tcPr/>
                </a:tc>
                <a:extLst>
                  <a:ext uri="{0D108BD9-81ED-4DB2-BD59-A6C34878D82A}">
                    <a16:rowId xmlns="" xmlns:a16="http://schemas.microsoft.com/office/drawing/2014/main" val="1083550262"/>
                  </a:ext>
                </a:extLst>
              </a:tr>
              <a:tr h="370840">
                <a:tc>
                  <a:txBody>
                    <a:bodyPr/>
                    <a:lstStyle/>
                    <a:p>
                      <a:r>
                        <a:rPr lang="en-US" dirty="0" smtClean="0">
                          <a:latin typeface="Calibri" panose="020F0502020204030204" pitchFamily="34" charset="0"/>
                        </a:rPr>
                        <a:t>2</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SCLC2</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7</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KRAS2</a:t>
                      </a:r>
                      <a:endParaRPr lang="ru-RU" dirty="0">
                        <a:latin typeface="Calibri" panose="020F0502020204030204" pitchFamily="34" charset="0"/>
                      </a:endParaRPr>
                    </a:p>
                  </a:txBody>
                  <a:tcPr/>
                </a:tc>
                <a:extLst>
                  <a:ext uri="{0D108BD9-81ED-4DB2-BD59-A6C34878D82A}">
                    <a16:rowId xmlns="" xmlns:a16="http://schemas.microsoft.com/office/drawing/2014/main" val="3561658751"/>
                  </a:ext>
                </a:extLst>
              </a:tr>
              <a:tr h="370840">
                <a:tc>
                  <a:txBody>
                    <a:bodyPr/>
                    <a:lstStyle/>
                    <a:p>
                      <a:r>
                        <a:rPr lang="en-US" dirty="0" smtClean="0">
                          <a:latin typeface="Calibri" panose="020F0502020204030204" pitchFamily="34" charset="0"/>
                        </a:rPr>
                        <a:t>3</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EGFR</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8</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BRAF</a:t>
                      </a:r>
                      <a:endParaRPr lang="ru-RU" dirty="0">
                        <a:latin typeface="Calibri" panose="020F0502020204030204" pitchFamily="34" charset="0"/>
                      </a:endParaRPr>
                    </a:p>
                  </a:txBody>
                  <a:tcPr/>
                </a:tc>
                <a:extLst>
                  <a:ext uri="{0D108BD9-81ED-4DB2-BD59-A6C34878D82A}">
                    <a16:rowId xmlns="" xmlns:a16="http://schemas.microsoft.com/office/drawing/2014/main" val="3971327387"/>
                  </a:ext>
                </a:extLst>
              </a:tr>
              <a:tr h="370840">
                <a:tc>
                  <a:txBody>
                    <a:bodyPr/>
                    <a:lstStyle/>
                    <a:p>
                      <a:r>
                        <a:rPr lang="en-US" dirty="0" smtClean="0">
                          <a:latin typeface="Calibri" panose="020F0502020204030204" pitchFamily="34" charset="0"/>
                        </a:rPr>
                        <a:t>4</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NULL</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9</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RB1</a:t>
                      </a:r>
                      <a:endParaRPr lang="ru-RU" dirty="0">
                        <a:latin typeface="Calibri" panose="020F0502020204030204" pitchFamily="34" charset="0"/>
                      </a:endParaRPr>
                    </a:p>
                  </a:txBody>
                  <a:tcPr/>
                </a:tc>
                <a:extLst>
                  <a:ext uri="{0D108BD9-81ED-4DB2-BD59-A6C34878D82A}">
                    <a16:rowId xmlns="" xmlns:a16="http://schemas.microsoft.com/office/drawing/2014/main" val="1176854271"/>
                  </a:ext>
                </a:extLst>
              </a:tr>
              <a:tr h="370840">
                <a:tc>
                  <a:txBody>
                    <a:bodyPr/>
                    <a:lstStyle/>
                    <a:p>
                      <a:r>
                        <a:rPr lang="en-US" dirty="0" smtClean="0">
                          <a:latin typeface="Calibri" panose="020F0502020204030204" pitchFamily="34" charset="0"/>
                        </a:rPr>
                        <a:t>5</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MGP</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10</a:t>
                      </a:r>
                      <a:endParaRPr lang="ru-RU" dirty="0">
                        <a:latin typeface="Calibri" panose="020F0502020204030204" pitchFamily="34" charset="0"/>
                      </a:endParaRPr>
                    </a:p>
                  </a:txBody>
                  <a:tcPr/>
                </a:tc>
                <a:tc>
                  <a:txBody>
                    <a:bodyPr/>
                    <a:lstStyle/>
                    <a:p>
                      <a:r>
                        <a:rPr lang="en-US" dirty="0" smtClean="0">
                          <a:latin typeface="Calibri" panose="020F0502020204030204" pitchFamily="34" charset="0"/>
                        </a:rPr>
                        <a:t>IGHG3</a:t>
                      </a:r>
                      <a:endParaRPr lang="ru-RU" dirty="0">
                        <a:latin typeface="Calibri" panose="020F0502020204030204" pitchFamily="34" charset="0"/>
                      </a:endParaRPr>
                    </a:p>
                  </a:txBody>
                  <a:tcPr/>
                </a:tc>
                <a:extLst>
                  <a:ext uri="{0D108BD9-81ED-4DB2-BD59-A6C34878D82A}">
                    <a16:rowId xmlns="" xmlns:a16="http://schemas.microsoft.com/office/drawing/2014/main" val="541334444"/>
                  </a:ext>
                </a:extLst>
              </a:tr>
            </a:tbl>
          </a:graphicData>
        </a:graphic>
      </p:graphicFrame>
    </p:spTree>
    <p:extLst>
      <p:ext uri="{BB962C8B-B14F-4D97-AF65-F5344CB8AC3E}">
        <p14:creationId xmlns:p14="http://schemas.microsoft.com/office/powerpoint/2010/main" val="28619945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r="10367" b="9605"/>
          <a:stretch/>
        </p:blipFill>
        <p:spPr>
          <a:xfrm>
            <a:off x="1754750" y="485074"/>
            <a:ext cx="9141048" cy="58040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634313" y="2511178"/>
            <a:ext cx="369332" cy="1751826"/>
          </a:xfrm>
          <a:prstGeom prst="rect">
            <a:avLst/>
          </a:prstGeom>
          <a:noFill/>
        </p:spPr>
        <p:txBody>
          <a:bodyPr vert="vert270" wrap="none" rtlCol="0">
            <a:spAutoFit/>
          </a:bodyPr>
          <a:lstStyle/>
          <a:p>
            <a:r>
              <a:rPr lang="ru-RU" sz="1200" dirty="0" smtClean="0">
                <a:latin typeface="Times New Roman" panose="02020603050405020304" pitchFamily="18" charset="0"/>
                <a:cs typeface="Times New Roman" panose="02020603050405020304" pitchFamily="18" charset="0"/>
              </a:rPr>
              <a:t>Источник </a:t>
            </a:r>
            <a:r>
              <a:rPr lang="en-US" sz="1200" dirty="0" smtClean="0">
                <a:latin typeface="Times New Roman" panose="02020603050405020304" pitchFamily="18" charset="0"/>
                <a:cs typeface="Times New Roman" panose="02020603050405020304" pitchFamily="18" charset="0"/>
              </a:rPr>
              <a:t>Affymetrix.com</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9085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tretch/>
        </p:blipFill>
        <p:spPr>
          <a:xfrm>
            <a:off x="1880135" y="0"/>
            <a:ext cx="7395783" cy="5640855"/>
          </a:xfrm>
          <a:prstGeom prst="rect">
            <a:avLst/>
          </a:prstGeom>
        </p:spPr>
      </p:pic>
      <p:sp>
        <p:nvSpPr>
          <p:cNvPr id="5" name="TextBox 4"/>
          <p:cNvSpPr txBox="1"/>
          <p:nvPr/>
        </p:nvSpPr>
        <p:spPr>
          <a:xfrm>
            <a:off x="634313" y="2511178"/>
            <a:ext cx="369332" cy="1751826"/>
          </a:xfrm>
          <a:prstGeom prst="rect">
            <a:avLst/>
          </a:prstGeom>
          <a:noFill/>
        </p:spPr>
        <p:txBody>
          <a:bodyPr vert="vert270" wrap="none" rtlCol="0">
            <a:spAutoFit/>
          </a:bodyPr>
          <a:lstStyle/>
          <a:p>
            <a:r>
              <a:rPr lang="ru-RU" sz="1200" dirty="0" smtClean="0">
                <a:latin typeface="Times New Roman" panose="02020603050405020304" pitchFamily="18" charset="0"/>
                <a:cs typeface="Times New Roman" panose="02020603050405020304" pitchFamily="18" charset="0"/>
              </a:rPr>
              <a:t>Источник </a:t>
            </a:r>
            <a:r>
              <a:rPr lang="en-US" sz="1200" dirty="0" smtClean="0">
                <a:latin typeface="Times New Roman" panose="02020603050405020304" pitchFamily="18" charset="0"/>
                <a:cs typeface="Times New Roman" panose="02020603050405020304" pitchFamily="18" charset="0"/>
              </a:rPr>
              <a:t>Affymetrix.com</a:t>
            </a:r>
            <a:endParaRPr lang="ru-RU" sz="1200" dirty="0">
              <a:latin typeface="Times New Roman" panose="02020603050405020304" pitchFamily="18" charset="0"/>
              <a:cs typeface="Times New Roman" panose="02020603050405020304" pitchFamily="18" charset="0"/>
            </a:endParaRPr>
          </a:p>
        </p:txBody>
      </p:sp>
      <p:grpSp>
        <p:nvGrpSpPr>
          <p:cNvPr id="7" name="Группа 6"/>
          <p:cNvGrpSpPr/>
          <p:nvPr/>
        </p:nvGrpSpPr>
        <p:grpSpPr>
          <a:xfrm>
            <a:off x="1880135" y="5507092"/>
            <a:ext cx="7395783" cy="1350908"/>
            <a:chOff x="1880134" y="5413943"/>
            <a:chExt cx="7395783" cy="1136469"/>
          </a:xfrm>
        </p:grpSpPr>
        <p:sp>
          <p:nvSpPr>
            <p:cNvPr id="6" name="Прямоугольник 5"/>
            <p:cNvSpPr/>
            <p:nvPr/>
          </p:nvSpPr>
          <p:spPr>
            <a:xfrm>
              <a:off x="1880134" y="5413943"/>
              <a:ext cx="7395783" cy="11364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2" name="Рисунок 1"/>
            <p:cNvPicPr>
              <a:picLocks noChangeAspect="1"/>
            </p:cNvPicPr>
            <p:nvPr/>
          </p:nvPicPr>
          <p:blipFill rotWithShape="1">
            <a:blip r:embed="rId3"/>
            <a:srcRect l="42701" t="42877" r="35404" b="45334"/>
            <a:stretch/>
          </p:blipFill>
          <p:spPr>
            <a:xfrm>
              <a:off x="2746408" y="5613314"/>
              <a:ext cx="3050749" cy="924026"/>
            </a:xfrm>
            <a:prstGeom prst="rect">
              <a:avLst/>
            </a:prstGeom>
          </p:spPr>
        </p:pic>
      </p:grpSp>
      <p:sp>
        <p:nvSpPr>
          <p:cNvPr id="3" name="TextBox 2"/>
          <p:cNvSpPr txBox="1"/>
          <p:nvPr/>
        </p:nvSpPr>
        <p:spPr>
          <a:xfrm>
            <a:off x="10029524" y="5890661"/>
            <a:ext cx="1404552" cy="400110"/>
          </a:xfrm>
          <a:prstGeom prst="rect">
            <a:avLst/>
          </a:prstGeom>
          <a:noFill/>
        </p:spPr>
        <p:txBody>
          <a:bodyPr wrap="none" rtlCol="0">
            <a:spAutoFit/>
          </a:bodyPr>
          <a:lstStyle/>
          <a:p>
            <a:r>
              <a:rPr lang="el-GR" sz="2000" dirty="0" smtClean="0">
                <a:solidFill>
                  <a:schemeClr val="bg1"/>
                </a:solidFill>
                <a:latin typeface="Times New Roman" panose="02020603050405020304" pitchFamily="18" charset="0"/>
                <a:cs typeface="Times New Roman" panose="02020603050405020304" pitchFamily="18" charset="0"/>
              </a:rPr>
              <a:t>Σ</a:t>
            </a:r>
            <a:r>
              <a:rPr lang="ru-RU" sz="2000" dirty="0" smtClean="0">
                <a:solidFill>
                  <a:schemeClr val="bg1"/>
                </a:solidFill>
                <a:latin typeface="Times New Roman" panose="02020603050405020304" pitchFamily="18" charset="0"/>
                <a:cs typeface="Times New Roman" panose="02020603050405020304" pitchFamily="18" charset="0"/>
              </a:rPr>
              <a:t>=27 часов</a:t>
            </a:r>
            <a:endParaRPr lang="ru-RU"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1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972036" y="0"/>
            <a:ext cx="10212520" cy="1143001"/>
          </a:xfrm>
        </p:spPr>
        <p:txBody>
          <a:bodyPr>
            <a:normAutofit/>
          </a:bodyPr>
          <a:lstStyle/>
          <a:p>
            <a:pPr algn="just"/>
            <a:r>
              <a:rPr lang="ru-RU" altLang="ru-RU" sz="2800" dirty="0">
                <a:solidFill>
                  <a:schemeClr val="bg1"/>
                </a:solidFill>
                <a:latin typeface="Times New Roman" panose="02020603050405020304" pitchFamily="18" charset="0"/>
                <a:cs typeface="Times New Roman" panose="02020603050405020304" pitchFamily="18" charset="0"/>
              </a:rPr>
              <a:t>Система </a:t>
            </a:r>
            <a:r>
              <a:rPr lang="ru-RU" altLang="ru-RU" sz="2800" dirty="0" smtClean="0">
                <a:solidFill>
                  <a:schemeClr val="bg1"/>
                </a:solidFill>
                <a:latin typeface="Times New Roman" panose="02020603050405020304" pitchFamily="18" charset="0"/>
                <a:cs typeface="Times New Roman" panose="02020603050405020304" pitchFamily="18" charset="0"/>
              </a:rPr>
              <a:t>контролей позволяет нормализовать результаты между разными экспериментами</a:t>
            </a:r>
            <a:endParaRPr lang="ru-RU" altLang="ru-RU"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237571" name="Group 3"/>
          <p:cNvGraphicFramePr>
            <a:graphicFrameLocks noGrp="1"/>
          </p:cNvGraphicFramePr>
          <p:nvPr>
            <p:ph idx="1"/>
            <p:extLst>
              <p:ext uri="{D42A27DB-BD31-4B8C-83A1-F6EECF244321}">
                <p14:modId xmlns:p14="http://schemas.microsoft.com/office/powerpoint/2010/main" val="480724470"/>
              </p:ext>
            </p:extLst>
          </p:nvPr>
        </p:nvGraphicFramePr>
        <p:xfrm>
          <a:off x="1828518" y="1044491"/>
          <a:ext cx="9096156" cy="5509630"/>
        </p:xfrm>
        <a:graphic>
          <a:graphicData uri="http://schemas.openxmlformats.org/drawingml/2006/table">
            <a:tbl>
              <a:tblPr/>
              <a:tblGrid>
                <a:gridCol w="2002009">
                  <a:extLst>
                    <a:ext uri="{9D8B030D-6E8A-4147-A177-3AD203B41FA5}">
                      <a16:colId xmlns="" xmlns:a16="http://schemas.microsoft.com/office/drawing/2014/main" val="20000"/>
                    </a:ext>
                  </a:extLst>
                </a:gridCol>
                <a:gridCol w="7094147">
                  <a:extLst>
                    <a:ext uri="{9D8B030D-6E8A-4147-A177-3AD203B41FA5}">
                      <a16:colId xmlns="" xmlns:a16="http://schemas.microsoft.com/office/drawing/2014/main" val="20001"/>
                    </a:ext>
                  </a:extLst>
                </a:gridCol>
              </a:tblGrid>
              <a:tr h="110034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ru-RU" sz="2000" b="0" i="0" u="none" strike="noStrike" cap="none" normalizeH="0" baseline="0" dirty="0" smtClean="0">
                          <a:ln>
                            <a:noFill/>
                          </a:ln>
                          <a:solidFill>
                            <a:schemeClr val="bg1"/>
                          </a:solidFill>
                          <a:effectLst/>
                          <a:latin typeface="Arial" panose="020B0604020202020204" pitchFamily="34" charset="0"/>
                        </a:rPr>
                        <a:t>B2 </a:t>
                      </a:r>
                      <a:r>
                        <a:rPr kumimoji="0" lang="en-US" altLang="ru-RU" sz="2000" b="0" i="0" u="none" strike="noStrike" cap="none" normalizeH="0" baseline="0" dirty="0" err="1" smtClean="0">
                          <a:ln>
                            <a:noFill/>
                          </a:ln>
                          <a:solidFill>
                            <a:schemeClr val="bg1"/>
                          </a:solidFill>
                          <a:effectLst/>
                          <a:latin typeface="Arial" panose="020B0604020202020204" pitchFamily="34" charset="0"/>
                        </a:rPr>
                        <a:t>oligo</a:t>
                      </a:r>
                      <a:endParaRPr kumimoji="0" lang="ru-RU" altLang="ru-RU" sz="2000" b="0" i="0" u="none" strike="noStrike" cap="none" normalizeH="0" baseline="0" dirty="0" smtClean="0">
                        <a:ln>
                          <a:noFill/>
                        </a:ln>
                        <a:solidFill>
                          <a:schemeClr val="bg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000" b="0" i="0" u="none" strike="noStrike" cap="none" normalizeH="0" baseline="0" smtClean="0">
                          <a:ln>
                            <a:noFill/>
                          </a:ln>
                          <a:solidFill>
                            <a:schemeClr val="bg1"/>
                          </a:solidFill>
                          <a:effectLst/>
                          <a:latin typeface="Arial" panose="020B0604020202020204" pitchFamily="34" charset="0"/>
                        </a:rPr>
                        <a:t>Олигонуклеотид, добавляемый в гибридизационную смесь. Гибридизуется к сайтам по краям чипа. Используется для построения координатной сетки.</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364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ru-RU" sz="2000" b="0" i="0" u="none" strike="noStrike" cap="none" normalizeH="0" baseline="0" dirty="0" smtClean="0">
                          <a:ln>
                            <a:noFill/>
                          </a:ln>
                          <a:solidFill>
                            <a:schemeClr val="bg1"/>
                          </a:solidFill>
                          <a:effectLst/>
                          <a:latin typeface="Arial" panose="020B0604020202020204" pitchFamily="34" charset="0"/>
                        </a:rPr>
                        <a:t>Poly-A </a:t>
                      </a:r>
                      <a:r>
                        <a:rPr kumimoji="0" lang="ru-RU" altLang="ru-RU" sz="2000" b="0" i="0" u="none" strike="noStrike" cap="none" normalizeH="0" baseline="0" dirty="0" smtClean="0">
                          <a:ln>
                            <a:noFill/>
                          </a:ln>
                          <a:solidFill>
                            <a:schemeClr val="bg1"/>
                          </a:solidFill>
                          <a:effectLst/>
                          <a:latin typeface="Arial" panose="020B0604020202020204" pitchFamily="34" charset="0"/>
                        </a:rPr>
                        <a:t>контроли</a:t>
                      </a:r>
                      <a:r>
                        <a:rPr kumimoji="0" lang="ru-RU" altLang="ru-RU" sz="2000" b="0" i="1" u="none" strike="noStrike" cap="none" normalizeH="0" baseline="0" dirty="0" smtClean="0">
                          <a:ln>
                            <a:noFill/>
                          </a:ln>
                          <a:solidFill>
                            <a:schemeClr val="bg1"/>
                          </a:solidFill>
                          <a:effectLst/>
                          <a:latin typeface="Arial" panose="020B0604020202020204" pitchFamily="34" charset="0"/>
                        </a:rPr>
                        <a:t> </a:t>
                      </a:r>
                      <a:r>
                        <a:rPr kumimoji="0" lang="en-US" altLang="ru-RU" sz="2000" b="0" i="1" u="none" strike="noStrike" cap="none" normalizeH="0" baseline="0" dirty="0" smtClean="0">
                          <a:ln>
                            <a:noFill/>
                          </a:ln>
                          <a:solidFill>
                            <a:schemeClr val="bg1"/>
                          </a:solidFill>
                          <a:effectLst/>
                          <a:latin typeface="Arial" panose="020B0604020202020204" pitchFamily="34" charset="0"/>
                        </a:rPr>
                        <a:t>dap, </a:t>
                      </a:r>
                      <a:r>
                        <a:rPr kumimoji="0" lang="en-US" altLang="ru-RU" sz="2000" b="0" i="1" u="none" strike="noStrike" cap="none" normalizeH="0" baseline="0" dirty="0" err="1" smtClean="0">
                          <a:ln>
                            <a:noFill/>
                          </a:ln>
                          <a:solidFill>
                            <a:schemeClr val="bg1"/>
                          </a:solidFill>
                          <a:effectLst/>
                          <a:latin typeface="Arial" panose="020B0604020202020204" pitchFamily="34" charset="0"/>
                        </a:rPr>
                        <a:t>lys</a:t>
                      </a:r>
                      <a:r>
                        <a:rPr kumimoji="0" lang="en-US" altLang="ru-RU" sz="2000" b="0" i="1" u="none" strike="noStrike" cap="none" normalizeH="0" baseline="0" dirty="0" smtClean="0">
                          <a:ln>
                            <a:noFill/>
                          </a:ln>
                          <a:solidFill>
                            <a:schemeClr val="bg1"/>
                          </a:solidFill>
                          <a:effectLst/>
                          <a:latin typeface="Arial" panose="020B0604020202020204" pitchFamily="34" charset="0"/>
                        </a:rPr>
                        <a:t>, </a:t>
                      </a:r>
                      <a:r>
                        <a:rPr kumimoji="0" lang="en-US" altLang="ru-RU" sz="2000" b="0" i="1" u="none" strike="noStrike" cap="none" normalizeH="0" baseline="0" dirty="0" err="1" smtClean="0">
                          <a:ln>
                            <a:noFill/>
                          </a:ln>
                          <a:solidFill>
                            <a:schemeClr val="bg1"/>
                          </a:solidFill>
                          <a:effectLst/>
                          <a:latin typeface="Arial" panose="020B0604020202020204" pitchFamily="34" charset="0"/>
                        </a:rPr>
                        <a:t>phe</a:t>
                      </a:r>
                      <a:r>
                        <a:rPr kumimoji="0" lang="en-US" altLang="ru-RU" sz="2000" b="0" i="1" u="none" strike="noStrike" cap="none" normalizeH="0" baseline="0" dirty="0" smtClean="0">
                          <a:ln>
                            <a:noFill/>
                          </a:ln>
                          <a:solidFill>
                            <a:schemeClr val="bg1"/>
                          </a:solidFill>
                          <a:effectLst/>
                          <a:latin typeface="Arial" panose="020B0604020202020204" pitchFamily="34" charset="0"/>
                        </a:rPr>
                        <a:t>, </a:t>
                      </a:r>
                      <a:r>
                        <a:rPr kumimoji="0" lang="en-US" altLang="ru-RU" sz="2000" b="0" i="1" u="none" strike="noStrike" cap="none" normalizeH="0" baseline="0" dirty="0" err="1" smtClean="0">
                          <a:ln>
                            <a:noFill/>
                          </a:ln>
                          <a:solidFill>
                            <a:schemeClr val="bg1"/>
                          </a:solidFill>
                          <a:effectLst/>
                          <a:latin typeface="Arial" panose="020B0604020202020204" pitchFamily="34" charset="0"/>
                        </a:rPr>
                        <a:t>thr</a:t>
                      </a:r>
                      <a:r>
                        <a:rPr kumimoji="0" lang="en-US" altLang="ru-RU" sz="2000" b="0" i="1" u="none" strike="noStrike" cap="none" normalizeH="0" baseline="0" dirty="0" smtClean="0">
                          <a:ln>
                            <a:noFill/>
                          </a:ln>
                          <a:solidFill>
                            <a:schemeClr val="bg1"/>
                          </a:solidFill>
                          <a:effectLst/>
                          <a:latin typeface="Arial" panose="020B0604020202020204" pitchFamily="34" charset="0"/>
                        </a:rPr>
                        <a:t>, </a:t>
                      </a:r>
                      <a:r>
                        <a:rPr kumimoji="0" lang="en-US" altLang="ru-RU" sz="2000" b="0" i="1" u="none" strike="noStrike" cap="none" normalizeH="0" baseline="0" dirty="0" err="1" smtClean="0">
                          <a:ln>
                            <a:noFill/>
                          </a:ln>
                          <a:solidFill>
                            <a:schemeClr val="bg1"/>
                          </a:solidFill>
                          <a:effectLst/>
                          <a:latin typeface="Arial" panose="020B0604020202020204" pitchFamily="34" charset="0"/>
                        </a:rPr>
                        <a:t>thp</a:t>
                      </a:r>
                      <a:r>
                        <a:rPr kumimoji="0" lang="en-US" altLang="ru-RU" sz="2000" b="0" i="0" u="none" strike="noStrike" cap="none" normalizeH="0" baseline="0" dirty="0" smtClean="0">
                          <a:ln>
                            <a:noFill/>
                          </a:ln>
                          <a:solidFill>
                            <a:schemeClr val="bg1"/>
                          </a:solidFill>
                          <a:effectLst/>
                          <a:latin typeface="Arial" panose="020B0604020202020204" pitchFamily="34" charset="0"/>
                        </a:rPr>
                        <a:t> </a:t>
                      </a:r>
                      <a:r>
                        <a:rPr kumimoji="0" lang="ru-RU" altLang="ru-RU" sz="2000" b="0" i="0" u="none" strike="noStrike" cap="none" normalizeH="0" baseline="0" dirty="0" smtClean="0">
                          <a:ln>
                            <a:noFill/>
                          </a:ln>
                          <a:solidFill>
                            <a:schemeClr val="bg1"/>
                          </a:solidFill>
                          <a:effectLst/>
                          <a:latin typeface="Arial" panose="020B0604020202020204" pitchFamily="34" charset="0"/>
                        </a:rPr>
                        <a:t>из </a:t>
                      </a:r>
                      <a:r>
                        <a:rPr kumimoji="0" lang="en-US" altLang="ru-RU" sz="2000" b="0" i="1" u="none" strike="noStrike" cap="none" normalizeH="0" baseline="0" dirty="0" smtClean="0">
                          <a:ln>
                            <a:noFill/>
                          </a:ln>
                          <a:solidFill>
                            <a:schemeClr val="bg1"/>
                          </a:solidFill>
                          <a:effectLst/>
                          <a:latin typeface="Arial" panose="020B0604020202020204" pitchFamily="34" charset="0"/>
                        </a:rPr>
                        <a:t>Bacillus</a:t>
                      </a:r>
                      <a:endParaRPr kumimoji="0" lang="ru-RU" altLang="ru-RU" sz="2000" b="0" i="1" u="none" strike="noStrike" cap="none" normalizeH="0" baseline="0" dirty="0" smtClean="0">
                        <a:ln>
                          <a:noFill/>
                        </a:ln>
                        <a:solidFill>
                          <a:schemeClr val="bg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000" b="0" i="0" u="none" strike="noStrike" cap="none" normalizeH="0" baseline="0" dirty="0" smtClean="0">
                          <a:ln>
                            <a:noFill/>
                          </a:ln>
                          <a:solidFill>
                            <a:schemeClr val="bg1"/>
                          </a:solidFill>
                          <a:effectLst/>
                          <a:latin typeface="Arial" panose="020B0604020202020204" pitchFamily="34" charset="0"/>
                        </a:rPr>
                        <a:t>Гены </a:t>
                      </a:r>
                      <a:r>
                        <a:rPr kumimoji="0" lang="en-US" altLang="ru-RU" sz="2000" b="0" i="0" u="none" strike="noStrike" cap="none" normalizeH="0" baseline="0" dirty="0" smtClean="0">
                          <a:ln>
                            <a:noFill/>
                          </a:ln>
                          <a:solidFill>
                            <a:schemeClr val="bg1"/>
                          </a:solidFill>
                          <a:effectLst/>
                          <a:latin typeface="Arial" panose="020B0604020202020204" pitchFamily="34" charset="0"/>
                        </a:rPr>
                        <a:t>Bacillus </a:t>
                      </a:r>
                      <a:r>
                        <a:rPr kumimoji="0" lang="ru-RU" altLang="ru-RU" sz="2000" b="0" i="0" u="none" strike="noStrike" cap="none" normalizeH="0" baseline="0" dirty="0" smtClean="0">
                          <a:ln>
                            <a:noFill/>
                          </a:ln>
                          <a:solidFill>
                            <a:schemeClr val="bg1"/>
                          </a:solidFill>
                          <a:effectLst/>
                          <a:latin typeface="Arial" panose="020B0604020202020204" pitchFamily="34" charset="0"/>
                        </a:rPr>
                        <a:t>со введенным в них поли-А концом, с которых нарабатывают смысловую </a:t>
                      </a:r>
                      <a:r>
                        <a:rPr kumimoji="0" lang="en-US" altLang="ru-RU" sz="2000" b="0" i="0" u="none" strike="noStrike" cap="none" normalizeH="0" baseline="0" dirty="0" err="1" smtClean="0">
                          <a:ln>
                            <a:noFill/>
                          </a:ln>
                          <a:solidFill>
                            <a:schemeClr val="bg1"/>
                          </a:solidFill>
                          <a:effectLst/>
                          <a:latin typeface="Arial" panose="020B0604020202020204" pitchFamily="34" charset="0"/>
                        </a:rPr>
                        <a:t>cRNA</a:t>
                      </a:r>
                      <a:r>
                        <a:rPr kumimoji="0" lang="ru-RU" altLang="ru-RU" sz="2000" b="0" i="0" u="none" strike="noStrike" cap="none" normalizeH="0" baseline="0" dirty="0" smtClean="0">
                          <a:ln>
                            <a:noFill/>
                          </a:ln>
                          <a:solidFill>
                            <a:schemeClr val="bg1"/>
                          </a:solidFill>
                          <a:effectLst/>
                          <a:latin typeface="Arial" panose="020B0604020202020204" pitchFamily="34" charset="0"/>
                        </a:rPr>
                        <a:t>, вводят в препарат РНК и обрабатывают по общей схеме. Используются в качестве внутренних контролей.</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68124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000" b="0" i="0" u="none" strike="noStrike" cap="none" normalizeH="0" baseline="0" smtClean="0">
                          <a:ln>
                            <a:noFill/>
                          </a:ln>
                          <a:solidFill>
                            <a:schemeClr val="bg1"/>
                          </a:solidFill>
                          <a:effectLst/>
                          <a:latin typeface="Arial" panose="020B0604020202020204" pitchFamily="34" charset="0"/>
                        </a:rPr>
                        <a:t>Контроли гибридизации </a:t>
                      </a:r>
                      <a:r>
                        <a:rPr kumimoji="0" lang="en-US" altLang="ru-RU" sz="2000" b="0" i="1" u="none" strike="noStrike" cap="none" normalizeH="0" baseline="0" smtClean="0">
                          <a:ln>
                            <a:noFill/>
                          </a:ln>
                          <a:solidFill>
                            <a:schemeClr val="bg1"/>
                          </a:solidFill>
                          <a:effectLst/>
                          <a:latin typeface="Arial" panose="020B0604020202020204" pitchFamily="34" charset="0"/>
                        </a:rPr>
                        <a:t>bioB, bioC, bioD</a:t>
                      </a:r>
                      <a:r>
                        <a:rPr kumimoji="0" lang="en-US" altLang="ru-RU" sz="2000" b="0" i="0" u="none" strike="noStrike" cap="none" normalizeH="0" baseline="0" smtClean="0">
                          <a:ln>
                            <a:noFill/>
                          </a:ln>
                          <a:solidFill>
                            <a:schemeClr val="bg1"/>
                          </a:solidFill>
                          <a:effectLst/>
                          <a:latin typeface="Arial" panose="020B0604020202020204" pitchFamily="34" charset="0"/>
                        </a:rPr>
                        <a:t> </a:t>
                      </a:r>
                      <a:r>
                        <a:rPr kumimoji="0" lang="ru-RU" altLang="ru-RU" sz="2000" b="0" i="0" u="none" strike="noStrike" cap="none" normalizeH="0" baseline="0" smtClean="0">
                          <a:ln>
                            <a:noFill/>
                          </a:ln>
                          <a:solidFill>
                            <a:schemeClr val="bg1"/>
                          </a:solidFill>
                          <a:effectLst/>
                          <a:latin typeface="Arial" panose="020B0604020202020204" pitchFamily="34" charset="0"/>
                        </a:rPr>
                        <a:t>и </a:t>
                      </a:r>
                      <a:r>
                        <a:rPr kumimoji="0" lang="en-US" altLang="ru-RU" sz="2000" b="0" i="1" u="none" strike="noStrike" cap="none" normalizeH="0" baseline="0" smtClean="0">
                          <a:ln>
                            <a:noFill/>
                          </a:ln>
                          <a:solidFill>
                            <a:schemeClr val="bg1"/>
                          </a:solidFill>
                          <a:effectLst/>
                          <a:latin typeface="Arial" panose="020B0604020202020204" pitchFamily="34" charset="0"/>
                        </a:rPr>
                        <a:t>cre</a:t>
                      </a:r>
                      <a:endParaRPr kumimoji="0" lang="ru-RU" altLang="ru-RU" sz="2000" b="0" i="1" u="none" strike="noStrike" cap="none" normalizeH="0" baseline="0" smtClean="0">
                        <a:ln>
                          <a:noFill/>
                        </a:ln>
                        <a:solidFill>
                          <a:schemeClr val="bg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000" b="0" i="0" u="none" strike="noStrike" cap="none" normalizeH="0" baseline="0" dirty="0" smtClean="0">
                          <a:ln>
                            <a:noFill/>
                          </a:ln>
                          <a:solidFill>
                            <a:schemeClr val="bg1"/>
                          </a:solidFill>
                          <a:effectLst/>
                          <a:latin typeface="Arial" panose="020B0604020202020204" pitchFamily="34" charset="0"/>
                        </a:rPr>
                        <a:t>Гены </a:t>
                      </a:r>
                      <a:r>
                        <a:rPr kumimoji="0" lang="en-US" altLang="ru-RU" sz="2000" b="0" i="1" u="none" strike="noStrike" cap="none" normalizeH="0" baseline="0" dirty="0" smtClean="0">
                          <a:ln>
                            <a:noFill/>
                          </a:ln>
                          <a:solidFill>
                            <a:schemeClr val="bg1"/>
                          </a:solidFill>
                          <a:effectLst/>
                          <a:latin typeface="Arial" panose="020B0604020202020204" pitchFamily="34" charset="0"/>
                        </a:rPr>
                        <a:t>E. coli</a:t>
                      </a:r>
                      <a:r>
                        <a:rPr kumimoji="0" lang="en-US" altLang="ru-RU" sz="2000" b="0" i="0" u="none" strike="noStrike" cap="none" normalizeH="0" baseline="0" dirty="0" smtClean="0">
                          <a:ln>
                            <a:noFill/>
                          </a:ln>
                          <a:solidFill>
                            <a:schemeClr val="bg1"/>
                          </a:solidFill>
                          <a:effectLst/>
                          <a:latin typeface="Arial" panose="020B0604020202020204" pitchFamily="34" charset="0"/>
                        </a:rPr>
                        <a:t> </a:t>
                      </a:r>
                      <a:r>
                        <a:rPr kumimoji="0" lang="ru-RU" altLang="ru-RU" sz="2000" b="0" i="0" u="none" strike="noStrike" cap="none" normalizeH="0" baseline="0" dirty="0" smtClean="0">
                          <a:ln>
                            <a:noFill/>
                          </a:ln>
                          <a:solidFill>
                            <a:schemeClr val="bg1"/>
                          </a:solidFill>
                          <a:effectLst/>
                          <a:latin typeface="Arial" panose="020B0604020202020204" pitchFamily="34" charset="0"/>
                        </a:rPr>
                        <a:t>и б</a:t>
                      </a:r>
                      <a:r>
                        <a:rPr kumimoji="0" lang="en-US" altLang="ru-RU" sz="2000" b="0" i="0" u="none" strike="noStrike" cap="none" normalizeH="0" baseline="0" dirty="0" smtClean="0">
                          <a:ln>
                            <a:noFill/>
                          </a:ln>
                          <a:solidFill>
                            <a:schemeClr val="bg1"/>
                          </a:solidFill>
                          <a:effectLst/>
                          <a:latin typeface="Arial" panose="020B0604020202020204" pitchFamily="34" charset="0"/>
                        </a:rPr>
                        <a:t>/</a:t>
                      </a:r>
                      <a:r>
                        <a:rPr kumimoji="0" lang="ru-RU" altLang="ru-RU" sz="2000" b="0" i="0" u="none" strike="noStrike" cap="none" normalizeH="0" baseline="0" dirty="0" smtClean="0">
                          <a:ln>
                            <a:noFill/>
                          </a:ln>
                          <a:solidFill>
                            <a:schemeClr val="bg1"/>
                          </a:solidFill>
                          <a:effectLst/>
                          <a:latin typeface="Arial" panose="020B0604020202020204" pitchFamily="34" charset="0"/>
                        </a:rPr>
                        <a:t>ф </a:t>
                      </a:r>
                      <a:r>
                        <a:rPr kumimoji="0" lang="en-US" altLang="ru-RU" sz="2000" b="0" i="0" u="none" strike="noStrike" cap="none" normalizeH="0" baseline="0" dirty="0" smtClean="0">
                          <a:ln>
                            <a:noFill/>
                          </a:ln>
                          <a:solidFill>
                            <a:schemeClr val="bg1"/>
                          </a:solidFill>
                          <a:effectLst/>
                          <a:latin typeface="Arial" panose="020B0604020202020204" pitchFamily="34" charset="0"/>
                        </a:rPr>
                        <a:t>P1, </a:t>
                      </a:r>
                      <a:r>
                        <a:rPr kumimoji="0" lang="ru-RU" altLang="ru-RU" sz="2000" b="0" i="0" u="none" strike="noStrike" cap="none" normalizeH="0" baseline="0" dirty="0" err="1" smtClean="0">
                          <a:ln>
                            <a:noFill/>
                          </a:ln>
                          <a:solidFill>
                            <a:schemeClr val="bg1"/>
                          </a:solidFill>
                          <a:effectLst/>
                          <a:latin typeface="Arial" panose="020B0604020202020204" pitchFamily="34" charset="0"/>
                        </a:rPr>
                        <a:t>биотинилированные</a:t>
                      </a:r>
                      <a:r>
                        <a:rPr kumimoji="0" lang="ru-RU" altLang="ru-RU" sz="2000" b="0" i="0" u="none" strike="noStrike" cap="none" normalizeH="0" baseline="0" dirty="0" smtClean="0">
                          <a:ln>
                            <a:noFill/>
                          </a:ln>
                          <a:solidFill>
                            <a:schemeClr val="bg1"/>
                          </a:solidFill>
                          <a:effectLst/>
                          <a:latin typeface="Arial" panose="020B0604020202020204" pitchFamily="34" charset="0"/>
                        </a:rPr>
                        <a:t> с</a:t>
                      </a:r>
                      <a:r>
                        <a:rPr kumimoji="0" lang="en-US" altLang="ru-RU" sz="2000" b="0" i="0" u="none" strike="noStrike" cap="none" normalizeH="0" baseline="0" dirty="0" smtClean="0">
                          <a:ln>
                            <a:noFill/>
                          </a:ln>
                          <a:solidFill>
                            <a:schemeClr val="bg1"/>
                          </a:solidFill>
                          <a:effectLst/>
                          <a:latin typeface="Arial" panose="020B0604020202020204" pitchFamily="34" charset="0"/>
                        </a:rPr>
                        <a:t>RNA </a:t>
                      </a:r>
                      <a:r>
                        <a:rPr kumimoji="0" lang="ru-RU" altLang="ru-RU" sz="2000" b="0" i="0" u="none" strike="noStrike" cap="none" normalizeH="0" baseline="0" dirty="0" err="1" smtClean="0">
                          <a:ln>
                            <a:noFill/>
                          </a:ln>
                          <a:solidFill>
                            <a:schemeClr val="bg1"/>
                          </a:solidFill>
                          <a:effectLst/>
                          <a:latin typeface="Arial" panose="020B0604020202020204" pitchFamily="34" charset="0"/>
                        </a:rPr>
                        <a:t>транскрипты</a:t>
                      </a:r>
                      <a:r>
                        <a:rPr kumimoji="0" lang="ru-RU" altLang="ru-RU" sz="2000" b="0" i="0" u="none" strike="noStrike" cap="none" normalizeH="0" baseline="0" dirty="0" smtClean="0">
                          <a:ln>
                            <a:noFill/>
                          </a:ln>
                          <a:solidFill>
                            <a:schemeClr val="bg1"/>
                          </a:solidFill>
                          <a:effectLst/>
                          <a:latin typeface="Arial" panose="020B0604020202020204" pitchFamily="34" charset="0"/>
                        </a:rPr>
                        <a:t> которых вводят в смесь для гибридизации в разных концентрациях (1</a:t>
                      </a:r>
                      <a:r>
                        <a:rPr kumimoji="0" lang="en-US" altLang="ru-RU" sz="2000" b="0" i="0" u="none" strike="noStrike" cap="none" normalizeH="0" baseline="0" dirty="0" smtClean="0">
                          <a:ln>
                            <a:noFill/>
                          </a:ln>
                          <a:solidFill>
                            <a:schemeClr val="bg1"/>
                          </a:solidFill>
                          <a:effectLst/>
                          <a:latin typeface="Arial" panose="020B0604020202020204" pitchFamily="34" charset="0"/>
                        </a:rPr>
                        <a:t>.</a:t>
                      </a:r>
                      <a:r>
                        <a:rPr kumimoji="0" lang="ru-RU" altLang="ru-RU" sz="2000" b="0" i="0" u="none" strike="noStrike" cap="none" normalizeH="0" baseline="0" dirty="0" smtClean="0">
                          <a:ln>
                            <a:noFill/>
                          </a:ln>
                          <a:solidFill>
                            <a:schemeClr val="bg1"/>
                          </a:solidFill>
                          <a:effectLst/>
                          <a:latin typeface="Arial" panose="020B0604020202020204" pitchFamily="34" charset="0"/>
                        </a:rPr>
                        <a:t>5, 5, 25, 100 </a:t>
                      </a:r>
                      <a:r>
                        <a:rPr kumimoji="0" lang="en-US" altLang="ru-RU" sz="2000" b="0" i="0" u="none" strike="noStrike" cap="none" normalizeH="0" baseline="0" dirty="0" err="1" smtClean="0">
                          <a:ln>
                            <a:noFill/>
                          </a:ln>
                          <a:solidFill>
                            <a:schemeClr val="bg1"/>
                          </a:solidFill>
                          <a:effectLst/>
                          <a:latin typeface="Arial" panose="020B0604020202020204" pitchFamily="34" charset="0"/>
                        </a:rPr>
                        <a:t>pM</a:t>
                      </a:r>
                      <a:r>
                        <a:rPr kumimoji="0" lang="en-US" altLang="ru-RU" sz="2000" b="0" i="0" u="none" strike="noStrike" cap="none" normalizeH="0" baseline="0" dirty="0" smtClean="0">
                          <a:ln>
                            <a:noFill/>
                          </a:ln>
                          <a:solidFill>
                            <a:schemeClr val="bg1"/>
                          </a:solidFill>
                          <a:effectLst/>
                          <a:latin typeface="Arial" panose="020B0604020202020204" pitchFamily="34" charset="0"/>
                        </a:rPr>
                        <a:t> </a:t>
                      </a:r>
                      <a:r>
                        <a:rPr kumimoji="0" lang="ru-RU" altLang="ru-RU" sz="2000" b="0" i="0" u="none" strike="noStrike" cap="none" normalizeH="0" baseline="0" dirty="0" smtClean="0">
                          <a:ln>
                            <a:noFill/>
                          </a:ln>
                          <a:solidFill>
                            <a:schemeClr val="bg1"/>
                          </a:solidFill>
                          <a:effectLst/>
                          <a:latin typeface="Arial" panose="020B0604020202020204" pitchFamily="34" charset="0"/>
                        </a:rPr>
                        <a:t>для </a:t>
                      </a:r>
                      <a:r>
                        <a:rPr kumimoji="0" lang="en-US" altLang="ru-RU" sz="2000" b="0" i="1" u="none" strike="noStrike" cap="none" normalizeH="0" baseline="0" dirty="0" err="1" smtClean="0">
                          <a:ln>
                            <a:noFill/>
                          </a:ln>
                          <a:solidFill>
                            <a:schemeClr val="bg1"/>
                          </a:solidFill>
                          <a:effectLst/>
                          <a:latin typeface="Arial" panose="020B0604020202020204" pitchFamily="34" charset="0"/>
                        </a:rPr>
                        <a:t>bioB</a:t>
                      </a:r>
                      <a:r>
                        <a:rPr kumimoji="0" lang="en-US" altLang="ru-RU" sz="2000" b="0" i="1" u="none" strike="noStrike" cap="none" normalizeH="0" baseline="0" dirty="0" smtClean="0">
                          <a:ln>
                            <a:noFill/>
                          </a:ln>
                          <a:solidFill>
                            <a:schemeClr val="bg1"/>
                          </a:solidFill>
                          <a:effectLst/>
                          <a:latin typeface="Arial" panose="020B0604020202020204" pitchFamily="34" charset="0"/>
                        </a:rPr>
                        <a:t>, </a:t>
                      </a:r>
                      <a:r>
                        <a:rPr kumimoji="0" lang="en-US" altLang="ru-RU" sz="2000" b="0" i="1" u="none" strike="noStrike" cap="none" normalizeH="0" baseline="0" dirty="0" err="1" smtClean="0">
                          <a:ln>
                            <a:noFill/>
                          </a:ln>
                          <a:solidFill>
                            <a:schemeClr val="bg1"/>
                          </a:solidFill>
                          <a:effectLst/>
                          <a:latin typeface="Arial" panose="020B0604020202020204" pitchFamily="34" charset="0"/>
                        </a:rPr>
                        <a:t>bioC</a:t>
                      </a:r>
                      <a:r>
                        <a:rPr kumimoji="0" lang="en-US" altLang="ru-RU" sz="2000" b="0" i="1" u="none" strike="noStrike" cap="none" normalizeH="0" baseline="0" dirty="0" smtClean="0">
                          <a:ln>
                            <a:noFill/>
                          </a:ln>
                          <a:solidFill>
                            <a:schemeClr val="bg1"/>
                          </a:solidFill>
                          <a:effectLst/>
                          <a:latin typeface="Arial" panose="020B0604020202020204" pitchFamily="34" charset="0"/>
                        </a:rPr>
                        <a:t>, </a:t>
                      </a:r>
                      <a:r>
                        <a:rPr kumimoji="0" lang="en-US" altLang="ru-RU" sz="2000" b="0" i="1" u="none" strike="noStrike" cap="none" normalizeH="0" baseline="0" dirty="0" err="1" smtClean="0">
                          <a:ln>
                            <a:noFill/>
                          </a:ln>
                          <a:solidFill>
                            <a:schemeClr val="bg1"/>
                          </a:solidFill>
                          <a:effectLst/>
                          <a:latin typeface="Arial" panose="020B0604020202020204" pitchFamily="34" charset="0"/>
                        </a:rPr>
                        <a:t>bioD</a:t>
                      </a:r>
                      <a:r>
                        <a:rPr kumimoji="0" lang="en-US" altLang="ru-RU" sz="2000" b="0" i="0" u="none" strike="noStrike" cap="none" normalizeH="0" baseline="0" dirty="0" smtClean="0">
                          <a:ln>
                            <a:noFill/>
                          </a:ln>
                          <a:solidFill>
                            <a:schemeClr val="bg1"/>
                          </a:solidFill>
                          <a:effectLst/>
                          <a:latin typeface="Arial" panose="020B0604020202020204" pitchFamily="34" charset="0"/>
                        </a:rPr>
                        <a:t> </a:t>
                      </a:r>
                      <a:r>
                        <a:rPr kumimoji="0" lang="ru-RU" altLang="ru-RU" sz="2000" b="0" i="0" u="none" strike="noStrike" cap="none" normalizeH="0" baseline="0" dirty="0" smtClean="0">
                          <a:ln>
                            <a:noFill/>
                          </a:ln>
                          <a:solidFill>
                            <a:schemeClr val="bg1"/>
                          </a:solidFill>
                          <a:effectLst/>
                          <a:latin typeface="Arial" panose="020B0604020202020204" pitchFamily="34" charset="0"/>
                        </a:rPr>
                        <a:t>и </a:t>
                      </a:r>
                      <a:r>
                        <a:rPr kumimoji="0" lang="en-US" altLang="ru-RU" sz="2000" b="0" i="1" u="none" strike="noStrike" cap="none" normalizeH="0" baseline="0" dirty="0" err="1" smtClean="0">
                          <a:ln>
                            <a:noFill/>
                          </a:ln>
                          <a:solidFill>
                            <a:schemeClr val="bg1"/>
                          </a:solidFill>
                          <a:effectLst/>
                          <a:latin typeface="Arial" panose="020B0604020202020204" pitchFamily="34" charset="0"/>
                        </a:rPr>
                        <a:t>cre</a:t>
                      </a:r>
                      <a:r>
                        <a:rPr kumimoji="0" lang="ru-RU" altLang="ru-RU" sz="2000" b="0" i="1" u="none" strike="noStrike" cap="none" normalizeH="0" baseline="0" dirty="0" smtClean="0">
                          <a:ln>
                            <a:noFill/>
                          </a:ln>
                          <a:solidFill>
                            <a:schemeClr val="bg1"/>
                          </a:solidFill>
                          <a:effectLst/>
                          <a:latin typeface="Arial" panose="020B0604020202020204" pitchFamily="34" charset="0"/>
                        </a:rPr>
                        <a:t>, </a:t>
                      </a:r>
                      <a:r>
                        <a:rPr kumimoji="0" lang="ru-RU" altLang="ru-RU" sz="2000" b="0" i="0" u="none" strike="noStrike" cap="none" normalizeH="0" baseline="0" dirty="0" smtClean="0">
                          <a:ln>
                            <a:noFill/>
                          </a:ln>
                          <a:solidFill>
                            <a:schemeClr val="bg1"/>
                          </a:solidFill>
                          <a:effectLst/>
                          <a:latin typeface="Arial" panose="020B0604020202020204" pitchFamily="34" charset="0"/>
                        </a:rPr>
                        <a:t>соотв.). </a:t>
                      </a:r>
                      <a:r>
                        <a:rPr kumimoji="0" lang="en-US" altLang="ru-RU" sz="2000" b="0" i="0" u="none" strike="noStrike" cap="none" normalizeH="0" baseline="0" dirty="0" err="1" smtClean="0">
                          <a:ln>
                            <a:noFill/>
                          </a:ln>
                          <a:solidFill>
                            <a:schemeClr val="bg1"/>
                          </a:solidFill>
                          <a:effectLst/>
                          <a:latin typeface="Arial" panose="020B0604020202020204" pitchFamily="34" charset="0"/>
                        </a:rPr>
                        <a:t>BioB</a:t>
                      </a:r>
                      <a:r>
                        <a:rPr kumimoji="0" lang="en-US" altLang="ru-RU" sz="2000" b="0" i="0" u="none" strike="noStrike" cap="none" normalizeH="0" baseline="0" dirty="0" smtClean="0">
                          <a:ln>
                            <a:noFill/>
                          </a:ln>
                          <a:solidFill>
                            <a:schemeClr val="bg1"/>
                          </a:solidFill>
                          <a:effectLst/>
                          <a:latin typeface="Arial" panose="020B0604020202020204" pitchFamily="34" charset="0"/>
                        </a:rPr>
                        <a:t> – </a:t>
                      </a:r>
                      <a:r>
                        <a:rPr kumimoji="0" lang="ru-RU" altLang="ru-RU" sz="2000" b="0" i="0" u="none" strike="noStrike" cap="none" normalizeH="0" baseline="0" dirty="0" smtClean="0">
                          <a:ln>
                            <a:noFill/>
                          </a:ln>
                          <a:solidFill>
                            <a:schemeClr val="bg1"/>
                          </a:solidFill>
                          <a:effectLst/>
                          <a:latin typeface="Arial" panose="020B0604020202020204" pitchFamily="34" charset="0"/>
                        </a:rPr>
                        <a:t>на пороге чувствительности.</a:t>
                      </a:r>
                      <a:r>
                        <a:rPr kumimoji="0" lang="ru-RU" altLang="ru-RU" sz="2000" b="0" i="1" u="none" strike="noStrike" cap="none" normalizeH="0" baseline="0" dirty="0" smtClean="0">
                          <a:ln>
                            <a:noFill/>
                          </a:ln>
                          <a:solidFill>
                            <a:schemeClr val="bg1"/>
                          </a:solidFill>
                          <a:effectLst/>
                          <a:latin typeface="Arial" panose="020B0604020202020204"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364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000" b="0" i="0" u="none" strike="noStrike" cap="none" normalizeH="0" baseline="0" dirty="0" smtClean="0">
                          <a:ln>
                            <a:noFill/>
                          </a:ln>
                          <a:solidFill>
                            <a:schemeClr val="bg1"/>
                          </a:solidFill>
                          <a:effectLst/>
                          <a:latin typeface="Arial" panose="020B0604020202020204" pitchFamily="34" charset="0"/>
                        </a:rPr>
                        <a:t>Внутренние контроли </a:t>
                      </a:r>
                      <a:r>
                        <a:rPr kumimoji="0" lang="en-US" altLang="ru-RU" sz="2000" b="0" i="0" u="none" strike="noStrike" cap="none" normalizeH="0" baseline="0" dirty="0" smtClean="0">
                          <a:ln>
                            <a:noFill/>
                          </a:ln>
                          <a:solidFill>
                            <a:schemeClr val="bg1"/>
                          </a:solidFill>
                          <a:effectLst/>
                          <a:latin typeface="Arial" panose="020B0604020202020204" pitchFamily="34" charset="0"/>
                        </a:rPr>
                        <a:t>GAPDH, </a:t>
                      </a:r>
                      <a:r>
                        <a:rPr kumimoji="0" lang="ru-RU" altLang="ru-RU" sz="2000" b="0" i="0" u="none" strike="noStrike" cap="none" normalizeH="0" baseline="0" dirty="0" smtClean="0">
                          <a:ln>
                            <a:noFill/>
                          </a:ln>
                          <a:solidFill>
                            <a:schemeClr val="bg1"/>
                          </a:solidFill>
                          <a:effectLst/>
                          <a:latin typeface="Arial" panose="020B0604020202020204" pitchFamily="34" charset="0"/>
                        </a:rPr>
                        <a:t>актин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2000" b="0" i="0" u="none" strike="noStrike" cap="none" normalizeH="0" baseline="0" dirty="0" smtClean="0">
                          <a:ln>
                            <a:noFill/>
                          </a:ln>
                          <a:solidFill>
                            <a:schemeClr val="bg1"/>
                          </a:solidFill>
                          <a:effectLst/>
                          <a:latin typeface="Arial" panose="020B0604020202020204" pitchFamily="34" charset="0"/>
                        </a:rPr>
                        <a:t>Смотрят на соотношение 3</a:t>
                      </a:r>
                      <a:r>
                        <a:rPr kumimoji="0" lang="en-US" altLang="ru-RU" sz="2000" b="0" i="0" u="none" strike="noStrike" cap="none" normalizeH="0" baseline="0" dirty="0" smtClean="0">
                          <a:ln>
                            <a:noFill/>
                          </a:ln>
                          <a:solidFill>
                            <a:schemeClr val="bg1"/>
                          </a:solidFill>
                          <a:effectLst/>
                          <a:latin typeface="Arial" panose="020B0604020202020204" pitchFamily="34" charset="0"/>
                        </a:rPr>
                        <a:t>’-</a:t>
                      </a:r>
                      <a:r>
                        <a:rPr kumimoji="0" lang="ru-RU" altLang="ru-RU" sz="2000" b="0" i="0" u="none" strike="noStrike" cap="none" normalizeH="0" baseline="0" dirty="0" smtClean="0">
                          <a:ln>
                            <a:noFill/>
                          </a:ln>
                          <a:solidFill>
                            <a:schemeClr val="bg1"/>
                          </a:solidFill>
                          <a:effectLst/>
                          <a:latin typeface="Arial" panose="020B0604020202020204" pitchFamily="34" charset="0"/>
                        </a:rPr>
                        <a:t> и 5</a:t>
                      </a:r>
                      <a:r>
                        <a:rPr kumimoji="0" lang="en-US" altLang="ru-RU" sz="2000" b="0" i="0" u="none" strike="noStrike" cap="none" normalizeH="0" baseline="0" dirty="0" smtClean="0">
                          <a:ln>
                            <a:noFill/>
                          </a:ln>
                          <a:solidFill>
                            <a:schemeClr val="bg1"/>
                          </a:solidFill>
                          <a:effectLst/>
                          <a:latin typeface="Arial" panose="020B0604020202020204" pitchFamily="34" charset="0"/>
                        </a:rPr>
                        <a:t>’-</a:t>
                      </a:r>
                      <a:r>
                        <a:rPr kumimoji="0" lang="ru-RU" altLang="ru-RU" sz="2000" b="0" i="0" u="none" strike="noStrike" cap="none" normalizeH="0" baseline="0" dirty="0" smtClean="0">
                          <a:ln>
                            <a:noFill/>
                          </a:ln>
                          <a:solidFill>
                            <a:schemeClr val="bg1"/>
                          </a:solidFill>
                          <a:effectLst/>
                          <a:latin typeface="Arial" panose="020B0604020202020204" pitchFamily="34" charset="0"/>
                        </a:rPr>
                        <a:t>концевых проб для этих генов, которое не должно быть больше 3.  Если больше – деградированная РНК, неэффективная транскрипция </a:t>
                      </a:r>
                      <a:r>
                        <a:rPr kumimoji="0" lang="en-US" altLang="ru-RU" sz="2000" b="0" i="0" u="none" strike="noStrike" cap="none" normalizeH="0" baseline="0" dirty="0" smtClean="0">
                          <a:ln>
                            <a:noFill/>
                          </a:ln>
                          <a:solidFill>
                            <a:schemeClr val="bg1"/>
                          </a:solidFill>
                          <a:effectLst/>
                          <a:latin typeface="Arial" panose="020B0604020202020204" pitchFamily="34" charset="0"/>
                        </a:rPr>
                        <a:t>ds cDNA </a:t>
                      </a:r>
                      <a:r>
                        <a:rPr kumimoji="0" lang="ru-RU" altLang="ru-RU" sz="2000" b="0" i="0" u="none" strike="noStrike" cap="none" normalizeH="0" baseline="0" dirty="0" smtClean="0">
                          <a:ln>
                            <a:noFill/>
                          </a:ln>
                          <a:solidFill>
                            <a:schemeClr val="bg1"/>
                          </a:solidFill>
                          <a:effectLst/>
                          <a:latin typeface="Arial" panose="020B0604020202020204" pitchFamily="34" charset="0"/>
                        </a:rPr>
                        <a:t>или </a:t>
                      </a:r>
                      <a:r>
                        <a:rPr kumimoji="0" lang="ru-RU" altLang="ru-RU" sz="2000" b="0" i="0" u="none" strike="noStrike" cap="none" normalizeH="0" baseline="0" dirty="0" err="1" smtClean="0">
                          <a:ln>
                            <a:noFill/>
                          </a:ln>
                          <a:solidFill>
                            <a:schemeClr val="bg1"/>
                          </a:solidFill>
                          <a:effectLst/>
                          <a:latin typeface="Arial" panose="020B0604020202020204" pitchFamily="34" charset="0"/>
                        </a:rPr>
                        <a:t>биотинилир</a:t>
                      </a:r>
                      <a:r>
                        <a:rPr kumimoji="0" lang="ru-RU" altLang="ru-RU" sz="2000" b="0" i="0" u="none" strike="noStrike" cap="none" normalizeH="0" baseline="0" dirty="0" smtClean="0">
                          <a:ln>
                            <a:noFill/>
                          </a:ln>
                          <a:solidFill>
                            <a:schemeClr val="bg1"/>
                          </a:solidFill>
                          <a:effectLst/>
                          <a:latin typeface="Arial" panose="020B0604020202020204" pitchFamily="34" charset="0"/>
                        </a:rPr>
                        <a:t>. </a:t>
                      </a:r>
                      <a:r>
                        <a:rPr kumimoji="0" lang="en-US" altLang="ru-RU" sz="2000" b="0" i="0" u="none" strike="noStrike" cap="none" normalizeH="0" baseline="0" dirty="0" err="1" smtClean="0">
                          <a:ln>
                            <a:noFill/>
                          </a:ln>
                          <a:solidFill>
                            <a:schemeClr val="bg1"/>
                          </a:solidFill>
                          <a:effectLst/>
                          <a:latin typeface="Arial" panose="020B0604020202020204" pitchFamily="34" charset="0"/>
                        </a:rPr>
                        <a:t>cRNA</a:t>
                      </a:r>
                      <a:r>
                        <a:rPr kumimoji="0" lang="en-US" altLang="ru-RU" sz="2000" b="0" i="0" u="none" strike="noStrike" cap="none" normalizeH="0" baseline="0" dirty="0" smtClean="0">
                          <a:ln>
                            <a:noFill/>
                          </a:ln>
                          <a:solidFill>
                            <a:schemeClr val="bg1"/>
                          </a:solidFill>
                          <a:effectLst/>
                          <a:latin typeface="Arial" panose="020B0604020202020204" pitchFamily="34" charset="0"/>
                        </a:rPr>
                        <a:t>.</a:t>
                      </a:r>
                      <a:endParaRPr kumimoji="0" lang="ru-RU" altLang="ru-RU" sz="2000" b="0" i="0" u="none" strike="noStrike" cap="none" normalizeH="0" baseline="0" dirty="0" smtClean="0">
                        <a:ln>
                          <a:noFill/>
                        </a:ln>
                        <a:solidFill>
                          <a:schemeClr val="bg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966527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a:solidFill>
                  <a:schemeClr val="bg1"/>
                </a:solidFill>
                <a:latin typeface="Times New Roman" panose="02020603050405020304" pitchFamily="18" charset="0"/>
                <a:cs typeface="Times New Roman" panose="02020603050405020304" pitchFamily="18" charset="0"/>
              </a:rPr>
              <a:t>Анализ мутаций. </a:t>
            </a:r>
            <a:r>
              <a:rPr lang="ru-RU" sz="2400" dirty="0" smtClean="0">
                <a:solidFill>
                  <a:schemeClr val="bg1"/>
                </a:solidFill>
                <a:latin typeface="Times New Roman" panose="02020603050405020304" pitchFamily="18" charset="0"/>
                <a:cs typeface="Times New Roman" panose="02020603050405020304" pitchFamily="18" charset="0"/>
              </a:rPr>
              <a:t>По </a:t>
            </a:r>
            <a:r>
              <a:rPr lang="ru-RU" sz="2400" dirty="0">
                <a:solidFill>
                  <a:schemeClr val="bg1"/>
                </a:solidFill>
                <a:latin typeface="Times New Roman" panose="02020603050405020304" pitchFamily="18" charset="0"/>
                <a:cs typeface="Times New Roman" panose="02020603050405020304" pitchFamily="18" charset="0"/>
              </a:rPr>
              <a:t>различным </a:t>
            </a:r>
            <a:r>
              <a:rPr lang="ru-RU" sz="2400" dirty="0" smtClean="0">
                <a:solidFill>
                  <a:schemeClr val="bg1"/>
                </a:solidFill>
                <a:latin typeface="Times New Roman" panose="02020603050405020304" pitchFamily="18" charset="0"/>
                <a:cs typeface="Times New Roman" panose="02020603050405020304" pitchFamily="18" charset="0"/>
              </a:rPr>
              <a:t>оценкам в геноме человека существует от </a:t>
            </a:r>
            <a:r>
              <a:rPr lang="en-US" sz="2400" dirty="0" smtClean="0">
                <a:solidFill>
                  <a:schemeClr val="bg1"/>
                </a:solidFill>
                <a:latin typeface="Times New Roman" panose="02020603050405020304" pitchFamily="18" charset="0"/>
                <a:cs typeface="Times New Roman" panose="02020603050405020304" pitchFamily="18" charset="0"/>
              </a:rPr>
              <a:t>1</a:t>
            </a:r>
            <a:r>
              <a:rPr lang="ru-RU" sz="2400" dirty="0" smtClean="0">
                <a:solidFill>
                  <a:schemeClr val="bg1"/>
                </a:solidFill>
                <a:latin typeface="Times New Roman" panose="02020603050405020304" pitchFamily="18" charset="0"/>
                <a:cs typeface="Times New Roman" panose="02020603050405020304" pitchFamily="18" charset="0"/>
              </a:rPr>
              <a:t> до </a:t>
            </a:r>
            <a:r>
              <a:rPr lang="en-US" sz="2400" dirty="0" smtClean="0">
                <a:solidFill>
                  <a:schemeClr val="bg1"/>
                </a:solidFill>
                <a:latin typeface="Times New Roman" panose="02020603050405020304" pitchFamily="18" charset="0"/>
                <a:cs typeface="Times New Roman" panose="02020603050405020304" pitchFamily="18" charset="0"/>
              </a:rPr>
              <a:t>3</a:t>
            </a:r>
            <a:r>
              <a:rPr lang="ru-RU" sz="2400" dirty="0" smtClean="0">
                <a:solidFill>
                  <a:schemeClr val="bg1"/>
                </a:solidFill>
                <a:latin typeface="Times New Roman" panose="02020603050405020304" pitchFamily="18" charset="0"/>
                <a:cs typeface="Times New Roman" panose="02020603050405020304" pitchFamily="18" charset="0"/>
              </a:rPr>
              <a:t> </a:t>
            </a:r>
            <a:r>
              <a:rPr lang="ru-RU" sz="2400" dirty="0">
                <a:solidFill>
                  <a:schemeClr val="bg1"/>
                </a:solidFill>
                <a:latin typeface="Times New Roman" panose="02020603050405020304" pitchFamily="18" charset="0"/>
                <a:cs typeface="Times New Roman" panose="02020603050405020304" pitchFamily="18" charset="0"/>
              </a:rPr>
              <a:t>миллионов распространенных </a:t>
            </a:r>
            <a:r>
              <a:rPr lang="ru-RU" sz="2400" dirty="0" smtClean="0">
                <a:solidFill>
                  <a:schemeClr val="bg1"/>
                </a:solidFill>
                <a:latin typeface="Times New Roman" panose="02020603050405020304" pitchFamily="18" charset="0"/>
                <a:cs typeface="Times New Roman" panose="02020603050405020304" pitchFamily="18" charset="0"/>
              </a:rPr>
              <a:t>SNP (</a:t>
            </a:r>
            <a:r>
              <a:rPr lang="en-US" sz="2400" dirty="0">
                <a:solidFill>
                  <a:schemeClr val="bg1"/>
                </a:solidFill>
                <a:latin typeface="Times New Roman" panose="02020603050405020304" pitchFamily="18" charset="0"/>
                <a:cs typeface="Times New Roman" panose="02020603050405020304" pitchFamily="18" charset="0"/>
              </a:rPr>
              <a:t>single nucleotide polymorphism</a:t>
            </a:r>
            <a:r>
              <a:rPr lang="ru-RU" sz="2400" dirty="0" smtClean="0">
                <a:solidFill>
                  <a:schemeClr val="bg1"/>
                </a:solidFill>
                <a:latin typeface="Times New Roman" panose="02020603050405020304" pitchFamily="18" charset="0"/>
                <a:cs typeface="Times New Roman" panose="02020603050405020304" pitchFamily="18" charset="0"/>
              </a:rPr>
              <a:t>)</a:t>
            </a:r>
            <a:r>
              <a:rPr lang="en-US" sz="2400" dirty="0" smtClean="0">
                <a:solidFill>
                  <a:schemeClr val="bg1"/>
                </a:solidFill>
                <a:latin typeface="Times New Roman" panose="02020603050405020304" pitchFamily="18" charset="0"/>
                <a:cs typeface="Times New Roman" panose="02020603050405020304" pitchFamily="18" charset="0"/>
              </a:rPr>
              <a:t>. </a:t>
            </a:r>
            <a:r>
              <a:rPr lang="ru-RU" sz="2400" dirty="0" smtClean="0">
                <a:solidFill>
                  <a:schemeClr val="bg1"/>
                </a:solidFill>
                <a:latin typeface="Times New Roman" panose="02020603050405020304" pitchFamily="18" charset="0"/>
                <a:cs typeface="Times New Roman" panose="02020603050405020304" pitchFamily="18" charset="0"/>
              </a:rPr>
              <a:t>Некоторые из них являются причиной мутационных изменений генов</a:t>
            </a:r>
            <a:r>
              <a:rPr lang="en-US" sz="2400" dirty="0" smtClean="0">
                <a:solidFill>
                  <a:schemeClr val="bg1"/>
                </a:solidFill>
                <a:latin typeface="Times New Roman" panose="02020603050405020304" pitchFamily="18" charset="0"/>
                <a:cs typeface="Times New Roman" panose="02020603050405020304" pitchFamily="18" charset="0"/>
              </a:rPr>
              <a:t> </a:t>
            </a:r>
            <a:r>
              <a:rPr lang="ru-RU" sz="2400" dirty="0" smtClean="0">
                <a:solidFill>
                  <a:schemeClr val="bg1"/>
                </a:solidFill>
                <a:latin typeface="Times New Roman" panose="02020603050405020304" pitchFamily="18" charset="0"/>
                <a:cs typeface="Times New Roman" panose="02020603050405020304" pitchFamily="18" charset="0"/>
              </a:rPr>
              <a:t>или их регуляторных областей, некоторые нейтральны, но </a:t>
            </a:r>
            <a:r>
              <a:rPr lang="ru-RU" sz="2400" dirty="0">
                <a:solidFill>
                  <a:schemeClr val="bg1"/>
                </a:solidFill>
                <a:latin typeface="Times New Roman" panose="02020603050405020304" pitchFamily="18" charset="0"/>
                <a:cs typeface="Times New Roman" panose="02020603050405020304" pitchFamily="18" charset="0"/>
              </a:rPr>
              <a:t>служат маркерами </a:t>
            </a:r>
            <a:r>
              <a:rPr lang="ru-RU" sz="2400" dirty="0" smtClean="0">
                <a:solidFill>
                  <a:schemeClr val="bg1"/>
                </a:solidFill>
                <a:latin typeface="Times New Roman" panose="02020603050405020304" pitchFamily="18" charset="0"/>
                <a:cs typeface="Times New Roman" panose="02020603050405020304" pitchFamily="18" charset="0"/>
              </a:rPr>
              <a:t>заболеваний </a:t>
            </a:r>
            <a:r>
              <a:rPr lang="ru-RU" sz="2400" dirty="0">
                <a:solidFill>
                  <a:schemeClr val="bg1"/>
                </a:solidFill>
                <a:latin typeface="Times New Roman" panose="02020603050405020304" pitchFamily="18" charset="0"/>
                <a:cs typeface="Times New Roman" panose="02020603050405020304" pitchFamily="18" charset="0"/>
              </a:rPr>
              <a:t>и признаков</a:t>
            </a:r>
          </a:p>
        </p:txBody>
      </p:sp>
      <p:pic>
        <p:nvPicPr>
          <p:cNvPr id="7" name="Рисунок 6"/>
          <p:cNvPicPr>
            <a:picLocks noChangeAspect="1"/>
          </p:cNvPicPr>
          <p:nvPr/>
        </p:nvPicPr>
        <p:blipFill>
          <a:blip r:embed="rId2"/>
          <a:stretch>
            <a:fillRect/>
          </a:stretch>
        </p:blipFill>
        <p:spPr>
          <a:xfrm>
            <a:off x="1752600" y="1955049"/>
            <a:ext cx="8433951" cy="4528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Прямоугольник 7"/>
          <p:cNvSpPr/>
          <p:nvPr/>
        </p:nvSpPr>
        <p:spPr>
          <a:xfrm>
            <a:off x="10356172" y="3445715"/>
            <a:ext cx="369332" cy="2027799"/>
          </a:xfrm>
          <a:prstGeom prst="rect">
            <a:avLst/>
          </a:prstGeom>
        </p:spPr>
        <p:txBody>
          <a:bodyPr vert="vert270" wrap="none">
            <a:spAutoFit/>
          </a:bodyPr>
          <a:lstStyle/>
          <a:p>
            <a:r>
              <a:rPr lang="ru-RU" sz="1200" dirty="0" smtClean="0"/>
              <a:t>Источник </a:t>
            </a:r>
            <a:r>
              <a:rPr lang="en-US" sz="1200" dirty="0" smtClean="0"/>
              <a:t>www.whatisdna.net</a:t>
            </a:r>
            <a:endParaRPr lang="ru-RU" sz="1200" dirty="0"/>
          </a:p>
        </p:txBody>
      </p:sp>
    </p:spTree>
    <p:extLst>
      <p:ext uri="{BB962C8B-B14F-4D97-AF65-F5344CB8AC3E}">
        <p14:creationId xmlns:p14="http://schemas.microsoft.com/office/powerpoint/2010/main" val="1743404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40004" t="45257" r="40336" b="33345"/>
          <a:stretch/>
        </p:blipFill>
        <p:spPr>
          <a:xfrm>
            <a:off x="347485" y="238899"/>
            <a:ext cx="5739476" cy="35140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3670663" y="3125554"/>
            <a:ext cx="2403235" cy="6143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3"/>
          <a:stretch>
            <a:fillRect/>
          </a:stretch>
        </p:blipFill>
        <p:spPr>
          <a:xfrm>
            <a:off x="1424193" y="4055512"/>
            <a:ext cx="2453063" cy="24530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p:cNvSpPr/>
          <p:nvPr/>
        </p:nvSpPr>
        <p:spPr>
          <a:xfrm>
            <a:off x="4480443" y="4681880"/>
            <a:ext cx="6096000" cy="1200329"/>
          </a:xfrm>
          <a:prstGeom prst="rect">
            <a:avLst/>
          </a:prstGeom>
        </p:spPr>
        <p:txBody>
          <a:bodyPr>
            <a:spAutoFit/>
          </a:bodyPr>
          <a:lstStyle/>
          <a:p>
            <a:r>
              <a:rPr lang="ru-RU" dirty="0" err="1">
                <a:solidFill>
                  <a:schemeClr val="bg1"/>
                </a:solidFill>
                <a:latin typeface="Times New Roman" panose="02020603050405020304" pitchFamily="18" charset="0"/>
                <a:cs typeface="Times New Roman" panose="02020603050405020304" pitchFamily="18" charset="0"/>
              </a:rPr>
              <a:t>Genome-Wide</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Human</a:t>
            </a:r>
            <a:r>
              <a:rPr lang="ru-RU" dirty="0">
                <a:solidFill>
                  <a:schemeClr val="bg1"/>
                </a:solidFill>
                <a:latin typeface="Times New Roman" panose="02020603050405020304" pitchFamily="18" charset="0"/>
                <a:cs typeface="Times New Roman" panose="02020603050405020304" pitchFamily="18" charset="0"/>
              </a:rPr>
              <a:t> SNP </a:t>
            </a:r>
            <a:r>
              <a:rPr lang="ru-RU" dirty="0" err="1">
                <a:solidFill>
                  <a:schemeClr val="bg1"/>
                </a:solidFill>
                <a:latin typeface="Times New Roman" panose="02020603050405020304" pitchFamily="18" charset="0"/>
                <a:cs typeface="Times New Roman" panose="02020603050405020304" pitchFamily="18" charset="0"/>
              </a:rPr>
              <a:t>Array</a:t>
            </a:r>
            <a:r>
              <a:rPr lang="ru-RU" dirty="0">
                <a:solidFill>
                  <a:schemeClr val="bg1"/>
                </a:solidFill>
                <a:latin typeface="Times New Roman" panose="02020603050405020304" pitchFamily="18" charset="0"/>
                <a:cs typeface="Times New Roman" panose="02020603050405020304" pitchFamily="18" charset="0"/>
              </a:rPr>
              <a:t> 6.0  микрочип, на котором представлены около 2 миллионов генетических маркеров, в том числе более 906 600 </a:t>
            </a:r>
            <a:r>
              <a:rPr lang="ru-RU" dirty="0" err="1">
                <a:solidFill>
                  <a:schemeClr val="bg1"/>
                </a:solidFill>
                <a:latin typeface="Times New Roman" panose="02020603050405020304" pitchFamily="18" charset="0"/>
                <a:cs typeface="Times New Roman" panose="02020603050405020304" pitchFamily="18" charset="0"/>
              </a:rPr>
              <a:t>однонуклеотидных</a:t>
            </a:r>
            <a:r>
              <a:rPr lang="ru-RU" dirty="0">
                <a:solidFill>
                  <a:schemeClr val="bg1"/>
                </a:solidFill>
                <a:latin typeface="Times New Roman" panose="02020603050405020304" pitchFamily="18" charset="0"/>
                <a:cs typeface="Times New Roman" panose="02020603050405020304" pitchFamily="18" charset="0"/>
              </a:rPr>
              <a:t> полиморфизмов (SNP)</a:t>
            </a:r>
          </a:p>
        </p:txBody>
      </p:sp>
      <p:sp>
        <p:nvSpPr>
          <p:cNvPr id="9" name="Прямоугольник 8"/>
          <p:cNvSpPr/>
          <p:nvPr/>
        </p:nvSpPr>
        <p:spPr>
          <a:xfrm>
            <a:off x="6256778" y="1210716"/>
            <a:ext cx="5682673" cy="1631216"/>
          </a:xfrm>
          <a:prstGeom prst="rect">
            <a:avLst/>
          </a:prstGeom>
        </p:spPr>
        <p:txBody>
          <a:bodyPr wrap="square">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После </a:t>
            </a:r>
            <a:r>
              <a:rPr lang="ru-RU" sz="2000" dirty="0" err="1" smtClean="0">
                <a:solidFill>
                  <a:schemeClr val="bg1"/>
                </a:solidFill>
                <a:latin typeface="Times New Roman" panose="02020603050405020304" pitchFamily="18" charset="0"/>
                <a:cs typeface="Times New Roman" panose="02020603050405020304" pitchFamily="18" charset="0"/>
              </a:rPr>
              <a:t>секвенирования</a:t>
            </a:r>
            <a:r>
              <a:rPr lang="ru-RU" sz="2000" dirty="0" smtClean="0">
                <a:solidFill>
                  <a:schemeClr val="bg1"/>
                </a:solidFill>
                <a:latin typeface="Times New Roman" panose="02020603050405020304" pitchFamily="18" charset="0"/>
                <a:cs typeface="Times New Roman" panose="02020603050405020304" pitchFamily="18" charset="0"/>
              </a:rPr>
              <a:t> генома становится известен геномный контекст вокруг каждого </a:t>
            </a:r>
            <a:r>
              <a:rPr lang="en-US" sz="2000" dirty="0" smtClean="0">
                <a:solidFill>
                  <a:schemeClr val="bg1"/>
                </a:solidFill>
                <a:latin typeface="Times New Roman" panose="02020603050405020304" pitchFamily="18" charset="0"/>
                <a:cs typeface="Times New Roman" panose="02020603050405020304" pitchFamily="18" charset="0"/>
              </a:rPr>
              <a:t>SNP</a:t>
            </a:r>
            <a:r>
              <a:rPr lang="ru-RU" sz="2000" dirty="0" smtClean="0">
                <a:solidFill>
                  <a:schemeClr val="bg1"/>
                </a:solidFill>
                <a:latin typeface="Times New Roman" panose="02020603050405020304" pitchFamily="18" charset="0"/>
                <a:cs typeface="Times New Roman" panose="02020603050405020304" pitchFamily="18" charset="0"/>
              </a:rPr>
              <a:t>, что позволяет синтезировать зонды, отличающиеся на один нуклеотид, который необходимо проанализировать</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161541" y="3582391"/>
            <a:ext cx="371888" cy="1835055"/>
          </a:xfrm>
          <a:prstGeom prst="rect">
            <a:avLst/>
          </a:prstGeom>
        </p:spPr>
      </p:pic>
    </p:spTree>
    <p:extLst>
      <p:ext uri="{BB962C8B-B14F-4D97-AF65-F5344CB8AC3E}">
        <p14:creationId xmlns:p14="http://schemas.microsoft.com/office/powerpoint/2010/main" val="222242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89557" y="423512"/>
            <a:ext cx="5357261" cy="5748688"/>
          </a:xfrm>
        </p:spPr>
        <p:txBody>
          <a:bodyPr>
            <a:normAutofit fontScale="90000"/>
          </a:bodyPr>
          <a:lstStyle/>
          <a:p>
            <a:r>
              <a:rPr lang="ru-RU" sz="2400" dirty="0">
                <a:solidFill>
                  <a:schemeClr val="bg1"/>
                </a:solidFill>
                <a:latin typeface="Times New Roman" panose="02020603050405020304" pitchFamily="18" charset="0"/>
                <a:cs typeface="Times New Roman" panose="02020603050405020304" pitchFamily="18" charset="0"/>
              </a:rPr>
              <a:t>Использование микрочипов с </a:t>
            </a:r>
            <a:r>
              <a:rPr lang="ru-RU" sz="2400" dirty="0" smtClean="0">
                <a:solidFill>
                  <a:schemeClr val="bg1"/>
                </a:solidFill>
                <a:latin typeface="Times New Roman" panose="02020603050405020304" pitchFamily="18" charset="0"/>
                <a:cs typeface="Times New Roman" panose="02020603050405020304" pitchFamily="18" charset="0"/>
              </a:rPr>
              <a:t>нанесенными на них зондами к SNP</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smtClean="0">
                <a:solidFill>
                  <a:schemeClr val="bg1"/>
                </a:solidFill>
                <a:latin typeface="Times New Roman" panose="02020603050405020304" pitchFamily="18" charset="0"/>
                <a:cs typeface="Times New Roman" panose="02020603050405020304" pitchFamily="18" charset="0"/>
              </a:rPr>
              <a:t>позволяет точно определить ген </a:t>
            </a:r>
            <a:r>
              <a:rPr lang="ru-RU" sz="2400" dirty="0">
                <a:solidFill>
                  <a:schemeClr val="bg1"/>
                </a:solidFill>
                <a:latin typeface="Times New Roman" panose="02020603050405020304" pitchFamily="18" charset="0"/>
                <a:cs typeface="Times New Roman" panose="02020603050405020304" pitchFamily="18" charset="0"/>
              </a:rPr>
              <a:t>или группу генов, которые </a:t>
            </a:r>
            <a:r>
              <a:rPr lang="ru-RU" sz="2400" dirty="0" smtClean="0">
                <a:solidFill>
                  <a:schemeClr val="bg1"/>
                </a:solidFill>
                <a:latin typeface="Times New Roman" panose="02020603050405020304" pitchFamily="18" charset="0"/>
                <a:cs typeface="Times New Roman" panose="02020603050405020304" pitchFamily="18" charset="0"/>
              </a:rPr>
              <a:t>способствуют возникновению болезни или контролируют какой-то признак. </a:t>
            </a:r>
            <a:r>
              <a:rPr lang="ru-RU" sz="2400" dirty="0">
                <a:solidFill>
                  <a:schemeClr val="bg1"/>
                </a:solidFill>
                <a:latin typeface="Times New Roman" panose="02020603050405020304" pitchFamily="18" charset="0"/>
                <a:cs typeface="Times New Roman" panose="02020603050405020304" pitchFamily="18" charset="0"/>
              </a:rPr>
              <a:t>Например, если </a:t>
            </a:r>
            <a:r>
              <a:rPr lang="ru-RU" sz="2400" dirty="0" smtClean="0">
                <a:solidFill>
                  <a:schemeClr val="bg1"/>
                </a:solidFill>
                <a:latin typeface="Times New Roman" panose="02020603050405020304" pitchFamily="18" charset="0"/>
                <a:cs typeface="Times New Roman" panose="02020603050405020304" pitchFamily="18" charset="0"/>
              </a:rPr>
              <a:t>в группе </a:t>
            </a:r>
            <a:r>
              <a:rPr lang="ru-RU" sz="2400" dirty="0">
                <a:solidFill>
                  <a:schemeClr val="bg1"/>
                </a:solidFill>
                <a:latin typeface="Times New Roman" panose="02020603050405020304" pitchFamily="18" charset="0"/>
                <a:cs typeface="Times New Roman" panose="02020603050405020304" pitchFamily="18" charset="0"/>
              </a:rPr>
              <a:t>людей с одинаковой болезнью </a:t>
            </a:r>
            <a:r>
              <a:rPr lang="ru-RU" sz="2400" dirty="0" smtClean="0">
                <a:solidFill>
                  <a:schemeClr val="bg1"/>
                </a:solidFill>
                <a:latin typeface="Times New Roman" panose="02020603050405020304" pitchFamily="18" charset="0"/>
                <a:cs typeface="Times New Roman" panose="02020603050405020304" pitchFamily="18" charset="0"/>
              </a:rPr>
              <a:t>обнаружены SNP</a:t>
            </a:r>
            <a:r>
              <a:rPr lang="en-US" sz="2400" dirty="0" smtClean="0">
                <a:solidFill>
                  <a:schemeClr val="bg1"/>
                </a:solidFill>
                <a:latin typeface="Times New Roman" panose="02020603050405020304" pitchFamily="18" charset="0"/>
                <a:cs typeface="Times New Roman" panose="02020603050405020304" pitchFamily="18" charset="0"/>
              </a:rPr>
              <a:t>s</a:t>
            </a:r>
            <a:r>
              <a:rPr lang="ru-RU" sz="2400" dirty="0" smtClean="0">
                <a:solidFill>
                  <a:schemeClr val="bg1"/>
                </a:solidFill>
                <a:latin typeface="Times New Roman" panose="02020603050405020304" pitchFamily="18" charset="0"/>
                <a:cs typeface="Times New Roman" panose="02020603050405020304" pitchFamily="18" charset="0"/>
              </a:rPr>
              <a:t>, которых почти нет в группе здоровых, </a:t>
            </a:r>
            <a:r>
              <a:rPr lang="ru-RU" sz="2400" dirty="0">
                <a:solidFill>
                  <a:schemeClr val="bg1"/>
                </a:solidFill>
                <a:latin typeface="Times New Roman" panose="02020603050405020304" pitchFamily="18" charset="0"/>
                <a:cs typeface="Times New Roman" panose="02020603050405020304" pitchFamily="18" charset="0"/>
              </a:rPr>
              <a:t>исследователи начнут искать мутации, лежащие в основе </a:t>
            </a:r>
            <a:r>
              <a:rPr lang="ru-RU" sz="2400" dirty="0" smtClean="0">
                <a:solidFill>
                  <a:schemeClr val="bg1"/>
                </a:solidFill>
                <a:latin typeface="Times New Roman" panose="02020603050405020304" pitchFamily="18" charset="0"/>
                <a:cs typeface="Times New Roman" panose="02020603050405020304" pitchFamily="18" charset="0"/>
              </a:rPr>
              <a:t>болезни, </a:t>
            </a:r>
            <a:r>
              <a:rPr lang="ru-RU" sz="2400" dirty="0">
                <a:solidFill>
                  <a:schemeClr val="bg1"/>
                </a:solidFill>
                <a:latin typeface="Times New Roman" panose="02020603050405020304" pitchFamily="18" charset="0"/>
                <a:cs typeface="Times New Roman" panose="02020603050405020304" pitchFamily="18" charset="0"/>
              </a:rPr>
              <a:t>вокруг этих </a:t>
            </a:r>
            <a:r>
              <a:rPr lang="ru-RU" sz="2400" dirty="0" smtClean="0">
                <a:solidFill>
                  <a:schemeClr val="bg1"/>
                </a:solidFill>
                <a:latin typeface="Times New Roman" panose="02020603050405020304" pitchFamily="18" charset="0"/>
                <a:cs typeface="Times New Roman" panose="02020603050405020304" pitchFamily="18" charset="0"/>
              </a:rPr>
              <a:t>SNP</a:t>
            </a:r>
            <a:r>
              <a:rPr lang="en-US" sz="2400" dirty="0" smtClean="0">
                <a:solidFill>
                  <a:schemeClr val="bg1"/>
                </a:solidFill>
                <a:latin typeface="Times New Roman" panose="02020603050405020304" pitchFamily="18" charset="0"/>
                <a:cs typeface="Times New Roman" panose="02020603050405020304" pitchFamily="18" charset="0"/>
              </a:rPr>
              <a:t>s</a:t>
            </a:r>
            <a:r>
              <a:rPr lang="ru-RU" sz="2400" dirty="0" smtClean="0">
                <a:solidFill>
                  <a:schemeClr val="bg1"/>
                </a:solidFill>
                <a:latin typeface="Times New Roman" panose="02020603050405020304" pitchFamily="18" charset="0"/>
                <a:cs typeface="Times New Roman" panose="02020603050405020304" pitchFamily="18" charset="0"/>
              </a:rPr>
              <a:t>. Чаще всего SNP </a:t>
            </a:r>
            <a:r>
              <a:rPr lang="ru-RU" sz="2400" dirty="0">
                <a:solidFill>
                  <a:schemeClr val="bg1"/>
                </a:solidFill>
                <a:latin typeface="Times New Roman" panose="02020603050405020304" pitchFamily="18" charset="0"/>
                <a:cs typeface="Times New Roman" panose="02020603050405020304" pitchFamily="18" charset="0"/>
              </a:rPr>
              <a:t>не </a:t>
            </a:r>
            <a:r>
              <a:rPr lang="ru-RU" sz="2400" dirty="0" smtClean="0">
                <a:solidFill>
                  <a:schemeClr val="bg1"/>
                </a:solidFill>
                <a:latin typeface="Times New Roman" panose="02020603050405020304" pitchFamily="18" charset="0"/>
                <a:cs typeface="Times New Roman" panose="02020603050405020304" pitchFamily="18" charset="0"/>
              </a:rPr>
              <a:t>является причиной возникновения мутации гена, </a:t>
            </a:r>
            <a:r>
              <a:rPr lang="ru-RU" sz="2400" dirty="0">
                <a:solidFill>
                  <a:schemeClr val="bg1"/>
                </a:solidFill>
                <a:latin typeface="Times New Roman" panose="02020603050405020304" pitchFamily="18" charset="0"/>
                <a:cs typeface="Times New Roman" panose="02020603050405020304" pitchFamily="18" charset="0"/>
              </a:rPr>
              <a:t>но </a:t>
            </a:r>
            <a:r>
              <a:rPr lang="ru-RU" sz="2400" dirty="0" smtClean="0">
                <a:solidFill>
                  <a:schemeClr val="bg1"/>
                </a:solidFill>
                <a:latin typeface="Times New Roman" panose="02020603050405020304" pitchFamily="18" charset="0"/>
                <a:cs typeface="Times New Roman" panose="02020603050405020304" pitchFamily="18" charset="0"/>
              </a:rPr>
              <a:t>говорит о том, </a:t>
            </a:r>
            <a:r>
              <a:rPr lang="ru-RU" sz="2400" dirty="0">
                <a:solidFill>
                  <a:schemeClr val="bg1"/>
                </a:solidFill>
                <a:latin typeface="Times New Roman" panose="02020603050405020304" pitchFamily="18" charset="0"/>
                <a:cs typeface="Times New Roman" panose="02020603050405020304" pitchFamily="18" charset="0"/>
              </a:rPr>
              <a:t>где в геноме искать мутацию, вызывающую заболевание. Такой подход возможен только благодаря использованию микрочипов высокой плотности.</a:t>
            </a:r>
          </a:p>
        </p:txBody>
      </p:sp>
      <p:pic>
        <p:nvPicPr>
          <p:cNvPr id="4" name="Рисунок 3"/>
          <p:cNvPicPr>
            <a:picLocks noChangeAspect="1"/>
          </p:cNvPicPr>
          <p:nvPr/>
        </p:nvPicPr>
        <p:blipFill>
          <a:blip r:embed="rId2"/>
          <a:stretch>
            <a:fillRect/>
          </a:stretch>
        </p:blipFill>
        <p:spPr>
          <a:xfrm>
            <a:off x="400110" y="240631"/>
            <a:ext cx="6191451" cy="6191451"/>
          </a:xfrm>
          <a:prstGeom prst="rect">
            <a:avLst/>
          </a:prstGeom>
        </p:spPr>
      </p:pic>
      <p:sp>
        <p:nvSpPr>
          <p:cNvPr id="5" name="Прямоугольник 4"/>
          <p:cNvSpPr/>
          <p:nvPr/>
        </p:nvSpPr>
        <p:spPr>
          <a:xfrm>
            <a:off x="0" y="2499656"/>
            <a:ext cx="369332" cy="1882888"/>
          </a:xfrm>
          <a:prstGeom prst="rect">
            <a:avLst/>
          </a:prstGeom>
        </p:spPr>
        <p:txBody>
          <a:bodyPr vert="vert270" wrap="none">
            <a:spAutoFit/>
          </a:bodyPr>
          <a:lstStyle/>
          <a:p>
            <a:r>
              <a:rPr lang="ru-RU" sz="1200" dirty="0" smtClean="0">
                <a:latin typeface="Times New Roman" panose="02020603050405020304" pitchFamily="18" charset="0"/>
                <a:cs typeface="Times New Roman" panose="02020603050405020304" pitchFamily="18" charset="0"/>
              </a:rPr>
              <a:t>Источник </a:t>
            </a:r>
            <a:r>
              <a:rPr lang="en-US" sz="1200" dirty="0" smtClean="0">
                <a:latin typeface="Times New Roman" panose="02020603050405020304" pitchFamily="18" charset="0"/>
                <a:cs typeface="Times New Roman" panose="02020603050405020304" pitchFamily="18" charset="0"/>
              </a:rPr>
              <a:t>www.genome.gov</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682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2215" t="12944" r="2717" b="4142"/>
          <a:stretch/>
        </p:blipFill>
        <p:spPr>
          <a:xfrm>
            <a:off x="847023" y="2367815"/>
            <a:ext cx="2819420" cy="2730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a:stretch>
            <a:fillRect/>
          </a:stretch>
        </p:blipFill>
        <p:spPr>
          <a:xfrm>
            <a:off x="4812817" y="2367815"/>
            <a:ext cx="2745566" cy="2730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a:stretch>
            <a:fillRect/>
          </a:stretch>
        </p:blipFill>
        <p:spPr>
          <a:xfrm>
            <a:off x="8753389" y="2401967"/>
            <a:ext cx="2706289" cy="2696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348471" y="1677370"/>
            <a:ext cx="1816523" cy="369332"/>
          </a:xfrm>
          <a:prstGeom prst="rect">
            <a:avLst/>
          </a:prstGeom>
          <a:noFill/>
        </p:spPr>
        <p:txBody>
          <a:bodyPr wrap="non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Выделение ДНК</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154516" y="1677370"/>
            <a:ext cx="2062168" cy="369332"/>
          </a:xfrm>
          <a:prstGeom prst="rect">
            <a:avLst/>
          </a:prstGeom>
          <a:noFill/>
        </p:spPr>
        <p:txBody>
          <a:bodyPr wrap="none" rtlCol="0">
            <a:spAutoFit/>
          </a:bodyPr>
          <a:lstStyle/>
          <a:p>
            <a:r>
              <a:rPr lang="ru-RU" dirty="0" err="1" smtClean="0">
                <a:solidFill>
                  <a:schemeClr val="bg1"/>
                </a:solidFill>
                <a:latin typeface="Times New Roman" panose="02020603050405020304" pitchFamily="18" charset="0"/>
                <a:cs typeface="Times New Roman" panose="02020603050405020304" pitchFamily="18" charset="0"/>
              </a:rPr>
              <a:t>Фрагментирование</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580928" y="1538870"/>
            <a:ext cx="3051209" cy="646331"/>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Амплификация и добавление </a:t>
            </a:r>
            <a:r>
              <a:rPr lang="ru-RU" dirty="0" err="1" smtClean="0">
                <a:solidFill>
                  <a:schemeClr val="bg1"/>
                </a:solidFill>
                <a:latin typeface="Times New Roman" panose="02020603050405020304" pitchFamily="18" charset="0"/>
                <a:cs typeface="Times New Roman" panose="02020603050405020304" pitchFamily="18" charset="0"/>
              </a:rPr>
              <a:t>биотиновой</a:t>
            </a:r>
            <a:r>
              <a:rPr lang="ru-RU" dirty="0" smtClean="0">
                <a:solidFill>
                  <a:schemeClr val="bg1"/>
                </a:solidFill>
                <a:latin typeface="Times New Roman" panose="02020603050405020304" pitchFamily="18" charset="0"/>
                <a:cs typeface="Times New Roman" panose="02020603050405020304" pitchFamily="18" charset="0"/>
              </a:rPr>
              <a:t> метки</a:t>
            </a:r>
            <a:endParaRPr lang="ru-RU"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581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2208214" y="606426"/>
            <a:ext cx="79200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800">
                <a:solidFill>
                  <a:srgbClr val="000099"/>
                </a:solidFill>
                <a:latin typeface="Times New Roman" panose="02020603050405020304" pitchFamily="18" charset="0"/>
              </a:defRPr>
            </a:lvl1pPr>
            <a:lvl2pPr marL="742950" indent="-285750" algn="ctr">
              <a:defRPr sz="2800">
                <a:solidFill>
                  <a:srgbClr val="000099"/>
                </a:solidFill>
                <a:latin typeface="Times New Roman" panose="02020603050405020304" pitchFamily="18" charset="0"/>
              </a:defRPr>
            </a:lvl2pPr>
            <a:lvl3pPr marL="1143000" indent="-228600" algn="ctr">
              <a:defRPr sz="2800">
                <a:solidFill>
                  <a:srgbClr val="000099"/>
                </a:solidFill>
                <a:latin typeface="Times New Roman" panose="02020603050405020304" pitchFamily="18" charset="0"/>
              </a:defRPr>
            </a:lvl3pPr>
            <a:lvl4pPr marL="1600200" indent="-228600" algn="ctr">
              <a:defRPr sz="2800">
                <a:solidFill>
                  <a:srgbClr val="000099"/>
                </a:solidFill>
                <a:latin typeface="Times New Roman" panose="02020603050405020304" pitchFamily="18" charset="0"/>
              </a:defRPr>
            </a:lvl4pPr>
            <a:lvl5pPr marL="2057400" indent="-228600" algn="ctr">
              <a:defRPr sz="2800">
                <a:solidFill>
                  <a:srgbClr val="000099"/>
                </a:solidFill>
                <a:latin typeface="Times New Roman" panose="02020603050405020304" pitchFamily="18" charset="0"/>
              </a:defRPr>
            </a:lvl5pPr>
            <a:lvl6pPr marL="2514600" indent="-228600" algn="ctr" eaLnBrk="0" fontAlgn="base" hangingPunct="0">
              <a:spcBef>
                <a:spcPct val="0"/>
              </a:spcBef>
              <a:spcAft>
                <a:spcPct val="0"/>
              </a:spcAft>
              <a:defRPr sz="2800">
                <a:solidFill>
                  <a:srgbClr val="000099"/>
                </a:solidFill>
                <a:latin typeface="Times New Roman" panose="02020603050405020304" pitchFamily="18" charset="0"/>
              </a:defRPr>
            </a:lvl6pPr>
            <a:lvl7pPr marL="2971800" indent="-228600" algn="ctr" eaLnBrk="0" fontAlgn="base" hangingPunct="0">
              <a:spcBef>
                <a:spcPct val="0"/>
              </a:spcBef>
              <a:spcAft>
                <a:spcPct val="0"/>
              </a:spcAft>
              <a:defRPr sz="2800">
                <a:solidFill>
                  <a:srgbClr val="000099"/>
                </a:solidFill>
                <a:latin typeface="Times New Roman" panose="02020603050405020304" pitchFamily="18" charset="0"/>
              </a:defRPr>
            </a:lvl7pPr>
            <a:lvl8pPr marL="3429000" indent="-228600" algn="ctr" eaLnBrk="0" fontAlgn="base" hangingPunct="0">
              <a:spcBef>
                <a:spcPct val="0"/>
              </a:spcBef>
              <a:spcAft>
                <a:spcPct val="0"/>
              </a:spcAft>
              <a:defRPr sz="2800">
                <a:solidFill>
                  <a:srgbClr val="000099"/>
                </a:solidFill>
                <a:latin typeface="Times New Roman" panose="02020603050405020304" pitchFamily="18" charset="0"/>
              </a:defRPr>
            </a:lvl8pPr>
            <a:lvl9pPr marL="3886200" indent="-228600" algn="ctr" eaLnBrk="0" fontAlgn="base" hangingPunct="0">
              <a:spcBef>
                <a:spcPct val="0"/>
              </a:spcBef>
              <a:spcAft>
                <a:spcPct val="0"/>
              </a:spcAft>
              <a:defRPr sz="2800">
                <a:solidFill>
                  <a:srgbClr val="000099"/>
                </a:solidFill>
                <a:latin typeface="Times New Roman" panose="02020603050405020304" pitchFamily="18" charset="0"/>
              </a:defRPr>
            </a:lvl9pPr>
          </a:lstStyle>
          <a:p>
            <a:r>
              <a:rPr lang="ru-RU" altLang="ru-RU" dirty="0" smtClean="0">
                <a:solidFill>
                  <a:schemeClr val="bg1"/>
                </a:solidFill>
                <a:latin typeface="Arial" panose="020B0604020202020204" pitchFamily="34" charset="0"/>
              </a:rPr>
              <a:t>Количество </a:t>
            </a:r>
            <a:r>
              <a:rPr lang="ru-RU" altLang="ru-RU" dirty="0" err="1" smtClean="0">
                <a:solidFill>
                  <a:schemeClr val="bg1"/>
                </a:solidFill>
                <a:latin typeface="Arial" panose="020B0604020202020204" pitchFamily="34" charset="0"/>
              </a:rPr>
              <a:t>мРНК</a:t>
            </a:r>
            <a:r>
              <a:rPr lang="ru-RU" altLang="ru-RU" dirty="0" smtClean="0">
                <a:solidFill>
                  <a:schemeClr val="bg1"/>
                </a:solidFill>
                <a:latin typeface="Arial" panose="020B0604020202020204" pitchFamily="34" charset="0"/>
              </a:rPr>
              <a:t> отражает активность гена</a:t>
            </a:r>
            <a:endParaRPr lang="en-US" altLang="ru-RU" dirty="0">
              <a:solidFill>
                <a:schemeClr val="bg1"/>
              </a:solidFill>
              <a:latin typeface="Arial" panose="020B0604020202020204" pitchFamily="34" charset="0"/>
            </a:endParaRPr>
          </a:p>
        </p:txBody>
      </p:sp>
      <p:sp>
        <p:nvSpPr>
          <p:cNvPr id="653316" name="Text Box 4"/>
          <p:cNvSpPr txBox="1">
            <a:spLocks noChangeArrowheads="1"/>
          </p:cNvSpPr>
          <p:nvPr/>
        </p:nvSpPr>
        <p:spPr bwMode="auto">
          <a:xfrm>
            <a:off x="584886" y="4178380"/>
            <a:ext cx="335052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800">
                <a:solidFill>
                  <a:srgbClr val="000099"/>
                </a:solidFill>
                <a:latin typeface="Times New Roman" panose="02020603050405020304" pitchFamily="18" charset="0"/>
              </a:defRPr>
            </a:lvl1pPr>
            <a:lvl2pPr marL="742950" indent="-285750" algn="ctr">
              <a:defRPr sz="2800">
                <a:solidFill>
                  <a:srgbClr val="000099"/>
                </a:solidFill>
                <a:latin typeface="Times New Roman" panose="02020603050405020304" pitchFamily="18" charset="0"/>
              </a:defRPr>
            </a:lvl2pPr>
            <a:lvl3pPr marL="1143000" indent="-228600" algn="ctr">
              <a:defRPr sz="2800">
                <a:solidFill>
                  <a:srgbClr val="000099"/>
                </a:solidFill>
                <a:latin typeface="Times New Roman" panose="02020603050405020304" pitchFamily="18" charset="0"/>
              </a:defRPr>
            </a:lvl3pPr>
            <a:lvl4pPr marL="1600200" indent="-228600" algn="ctr">
              <a:defRPr sz="2800">
                <a:solidFill>
                  <a:srgbClr val="000099"/>
                </a:solidFill>
                <a:latin typeface="Times New Roman" panose="02020603050405020304" pitchFamily="18" charset="0"/>
              </a:defRPr>
            </a:lvl4pPr>
            <a:lvl5pPr marL="2057400" indent="-228600" algn="ctr">
              <a:defRPr sz="2800">
                <a:solidFill>
                  <a:srgbClr val="000099"/>
                </a:solidFill>
                <a:latin typeface="Times New Roman" panose="02020603050405020304" pitchFamily="18" charset="0"/>
              </a:defRPr>
            </a:lvl5pPr>
            <a:lvl6pPr marL="2514600" indent="-228600" algn="ctr" eaLnBrk="0" fontAlgn="base" hangingPunct="0">
              <a:spcBef>
                <a:spcPct val="0"/>
              </a:spcBef>
              <a:spcAft>
                <a:spcPct val="0"/>
              </a:spcAft>
              <a:defRPr sz="2800">
                <a:solidFill>
                  <a:srgbClr val="000099"/>
                </a:solidFill>
                <a:latin typeface="Times New Roman" panose="02020603050405020304" pitchFamily="18" charset="0"/>
              </a:defRPr>
            </a:lvl6pPr>
            <a:lvl7pPr marL="2971800" indent="-228600" algn="ctr" eaLnBrk="0" fontAlgn="base" hangingPunct="0">
              <a:spcBef>
                <a:spcPct val="0"/>
              </a:spcBef>
              <a:spcAft>
                <a:spcPct val="0"/>
              </a:spcAft>
              <a:defRPr sz="2800">
                <a:solidFill>
                  <a:srgbClr val="000099"/>
                </a:solidFill>
                <a:latin typeface="Times New Roman" panose="02020603050405020304" pitchFamily="18" charset="0"/>
              </a:defRPr>
            </a:lvl7pPr>
            <a:lvl8pPr marL="3429000" indent="-228600" algn="ctr" eaLnBrk="0" fontAlgn="base" hangingPunct="0">
              <a:spcBef>
                <a:spcPct val="0"/>
              </a:spcBef>
              <a:spcAft>
                <a:spcPct val="0"/>
              </a:spcAft>
              <a:defRPr sz="2800">
                <a:solidFill>
                  <a:srgbClr val="000099"/>
                </a:solidFill>
                <a:latin typeface="Times New Roman" panose="02020603050405020304" pitchFamily="18" charset="0"/>
              </a:defRPr>
            </a:lvl8pPr>
            <a:lvl9pPr marL="3886200" indent="-228600" algn="ctr" eaLnBrk="0" fontAlgn="base" hangingPunct="0">
              <a:spcBef>
                <a:spcPct val="0"/>
              </a:spcBef>
              <a:spcAft>
                <a:spcPct val="0"/>
              </a:spcAft>
              <a:defRPr sz="2800">
                <a:solidFill>
                  <a:srgbClr val="000099"/>
                </a:solidFill>
                <a:latin typeface="Times New Roman" panose="02020603050405020304" pitchFamily="18" charset="0"/>
              </a:defRPr>
            </a:lvl9pPr>
          </a:lstStyle>
          <a:p>
            <a:pPr algn="l">
              <a:buFontTx/>
              <a:buChar char="•"/>
            </a:pPr>
            <a:r>
              <a:rPr lang="en-US" altLang="ru-RU" sz="2000" dirty="0">
                <a:solidFill>
                  <a:schemeClr val="bg1"/>
                </a:solidFill>
                <a:latin typeface="Arial" panose="020B0604020202020204" pitchFamily="34" charset="0"/>
              </a:rPr>
              <a:t> </a:t>
            </a:r>
            <a:r>
              <a:rPr lang="ru-RU" altLang="ru-RU" sz="2000" dirty="0" smtClean="0">
                <a:solidFill>
                  <a:schemeClr val="bg1"/>
                </a:solidFill>
                <a:latin typeface="Arial" panose="020B0604020202020204" pitchFamily="34" charset="0"/>
              </a:rPr>
              <a:t>под активностью (экспрессией) гена понимают синтез мРНК</a:t>
            </a:r>
          </a:p>
          <a:p>
            <a:pPr algn="l"/>
            <a:r>
              <a:rPr lang="ru-RU" altLang="ru-RU" sz="2000" dirty="0">
                <a:solidFill>
                  <a:schemeClr val="bg1"/>
                </a:solidFill>
                <a:latin typeface="Arial" panose="020B0604020202020204" pitchFamily="34" charset="0"/>
              </a:rPr>
              <a:t>н</a:t>
            </a:r>
            <a:r>
              <a:rPr lang="ru-RU" altLang="ru-RU" sz="2000" dirty="0" smtClean="0">
                <a:solidFill>
                  <a:schemeClr val="bg1"/>
                </a:solidFill>
                <a:latin typeface="Arial" panose="020B0604020202020204" pitchFamily="34" charset="0"/>
              </a:rPr>
              <a:t>а матрице ДНК</a:t>
            </a:r>
            <a:endParaRPr lang="en-US" altLang="ru-RU" sz="2000" dirty="0">
              <a:solidFill>
                <a:schemeClr val="bg1"/>
              </a:solidFill>
              <a:latin typeface="Arial" panose="020B0604020202020204" pitchFamily="34" charset="0"/>
            </a:endParaRPr>
          </a:p>
        </p:txBody>
      </p:sp>
      <p:sp>
        <p:nvSpPr>
          <p:cNvPr id="653317" name="Text Box 5"/>
          <p:cNvSpPr txBox="1">
            <a:spLocks noChangeArrowheads="1"/>
          </p:cNvSpPr>
          <p:nvPr/>
        </p:nvSpPr>
        <p:spPr bwMode="auto">
          <a:xfrm>
            <a:off x="584886" y="1268414"/>
            <a:ext cx="335052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800">
                <a:solidFill>
                  <a:srgbClr val="000099"/>
                </a:solidFill>
                <a:latin typeface="Times New Roman" panose="02020603050405020304" pitchFamily="18" charset="0"/>
              </a:defRPr>
            </a:lvl1pPr>
            <a:lvl2pPr marL="742950" indent="-285750" algn="ctr">
              <a:defRPr sz="2800">
                <a:solidFill>
                  <a:srgbClr val="000099"/>
                </a:solidFill>
                <a:latin typeface="Times New Roman" panose="02020603050405020304" pitchFamily="18" charset="0"/>
              </a:defRPr>
            </a:lvl2pPr>
            <a:lvl3pPr marL="1143000" indent="-228600" algn="ctr">
              <a:defRPr sz="2800">
                <a:solidFill>
                  <a:srgbClr val="000099"/>
                </a:solidFill>
                <a:latin typeface="Times New Roman" panose="02020603050405020304" pitchFamily="18" charset="0"/>
              </a:defRPr>
            </a:lvl3pPr>
            <a:lvl4pPr marL="1600200" indent="-228600" algn="ctr">
              <a:defRPr sz="2800">
                <a:solidFill>
                  <a:srgbClr val="000099"/>
                </a:solidFill>
                <a:latin typeface="Times New Roman" panose="02020603050405020304" pitchFamily="18" charset="0"/>
              </a:defRPr>
            </a:lvl4pPr>
            <a:lvl5pPr marL="2057400" indent="-228600" algn="ctr">
              <a:defRPr sz="2800">
                <a:solidFill>
                  <a:srgbClr val="000099"/>
                </a:solidFill>
                <a:latin typeface="Times New Roman" panose="02020603050405020304" pitchFamily="18" charset="0"/>
              </a:defRPr>
            </a:lvl5pPr>
            <a:lvl6pPr marL="2514600" indent="-228600" algn="ctr" eaLnBrk="0" fontAlgn="base" hangingPunct="0">
              <a:spcBef>
                <a:spcPct val="0"/>
              </a:spcBef>
              <a:spcAft>
                <a:spcPct val="0"/>
              </a:spcAft>
              <a:defRPr sz="2800">
                <a:solidFill>
                  <a:srgbClr val="000099"/>
                </a:solidFill>
                <a:latin typeface="Times New Roman" panose="02020603050405020304" pitchFamily="18" charset="0"/>
              </a:defRPr>
            </a:lvl6pPr>
            <a:lvl7pPr marL="2971800" indent="-228600" algn="ctr" eaLnBrk="0" fontAlgn="base" hangingPunct="0">
              <a:spcBef>
                <a:spcPct val="0"/>
              </a:spcBef>
              <a:spcAft>
                <a:spcPct val="0"/>
              </a:spcAft>
              <a:defRPr sz="2800">
                <a:solidFill>
                  <a:srgbClr val="000099"/>
                </a:solidFill>
                <a:latin typeface="Times New Roman" panose="02020603050405020304" pitchFamily="18" charset="0"/>
              </a:defRPr>
            </a:lvl7pPr>
            <a:lvl8pPr marL="3429000" indent="-228600" algn="ctr" eaLnBrk="0" fontAlgn="base" hangingPunct="0">
              <a:spcBef>
                <a:spcPct val="0"/>
              </a:spcBef>
              <a:spcAft>
                <a:spcPct val="0"/>
              </a:spcAft>
              <a:defRPr sz="2800">
                <a:solidFill>
                  <a:srgbClr val="000099"/>
                </a:solidFill>
                <a:latin typeface="Times New Roman" panose="02020603050405020304" pitchFamily="18" charset="0"/>
              </a:defRPr>
            </a:lvl8pPr>
            <a:lvl9pPr marL="3886200" indent="-228600" algn="ctr" eaLnBrk="0" fontAlgn="base" hangingPunct="0">
              <a:spcBef>
                <a:spcPct val="0"/>
              </a:spcBef>
              <a:spcAft>
                <a:spcPct val="0"/>
              </a:spcAft>
              <a:defRPr sz="2800">
                <a:solidFill>
                  <a:srgbClr val="000099"/>
                </a:solidFill>
                <a:latin typeface="Times New Roman" panose="02020603050405020304" pitchFamily="18" charset="0"/>
              </a:defRPr>
            </a:lvl9pPr>
          </a:lstStyle>
          <a:p>
            <a:pPr algn="l">
              <a:buFontTx/>
              <a:buChar char="•"/>
            </a:pPr>
            <a:r>
              <a:rPr lang="en-US" altLang="ru-RU" sz="2000" dirty="0">
                <a:solidFill>
                  <a:schemeClr val="bg1"/>
                </a:solidFill>
                <a:latin typeface="Arial" panose="020B0604020202020204" pitchFamily="34" charset="0"/>
              </a:rPr>
              <a:t> </a:t>
            </a:r>
            <a:r>
              <a:rPr lang="ru-RU" altLang="ru-RU" sz="2000" dirty="0" smtClean="0">
                <a:solidFill>
                  <a:schemeClr val="bg1"/>
                </a:solidFill>
                <a:latin typeface="Arial" panose="020B0604020202020204" pitchFamily="34" charset="0"/>
              </a:rPr>
              <a:t>каждая клетка организма содержит одни и те же гены</a:t>
            </a:r>
            <a:endParaRPr lang="en-AU" altLang="ru-RU" sz="2000" dirty="0">
              <a:solidFill>
                <a:schemeClr val="bg1"/>
              </a:solidFill>
              <a:latin typeface="Arial" panose="020B0604020202020204" pitchFamily="34" charset="0"/>
            </a:endParaRPr>
          </a:p>
        </p:txBody>
      </p:sp>
      <p:sp>
        <p:nvSpPr>
          <p:cNvPr id="653318" name="Text Box 6"/>
          <p:cNvSpPr txBox="1">
            <a:spLocks noChangeArrowheads="1"/>
          </p:cNvSpPr>
          <p:nvPr/>
        </p:nvSpPr>
        <p:spPr bwMode="auto">
          <a:xfrm>
            <a:off x="584886" y="2569509"/>
            <a:ext cx="343307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800">
                <a:solidFill>
                  <a:srgbClr val="000099"/>
                </a:solidFill>
                <a:latin typeface="Times New Roman" panose="02020603050405020304" pitchFamily="18" charset="0"/>
              </a:defRPr>
            </a:lvl1pPr>
            <a:lvl2pPr marL="742950" indent="-285750" algn="ctr">
              <a:defRPr sz="2800">
                <a:solidFill>
                  <a:srgbClr val="000099"/>
                </a:solidFill>
                <a:latin typeface="Times New Roman" panose="02020603050405020304" pitchFamily="18" charset="0"/>
              </a:defRPr>
            </a:lvl2pPr>
            <a:lvl3pPr marL="1143000" indent="-228600" algn="ctr">
              <a:defRPr sz="2800">
                <a:solidFill>
                  <a:srgbClr val="000099"/>
                </a:solidFill>
                <a:latin typeface="Times New Roman" panose="02020603050405020304" pitchFamily="18" charset="0"/>
              </a:defRPr>
            </a:lvl3pPr>
            <a:lvl4pPr marL="1600200" indent="-228600" algn="ctr">
              <a:defRPr sz="2800">
                <a:solidFill>
                  <a:srgbClr val="000099"/>
                </a:solidFill>
                <a:latin typeface="Times New Roman" panose="02020603050405020304" pitchFamily="18" charset="0"/>
              </a:defRPr>
            </a:lvl4pPr>
            <a:lvl5pPr marL="2057400" indent="-228600" algn="ctr">
              <a:defRPr sz="2800">
                <a:solidFill>
                  <a:srgbClr val="000099"/>
                </a:solidFill>
                <a:latin typeface="Times New Roman" panose="02020603050405020304" pitchFamily="18" charset="0"/>
              </a:defRPr>
            </a:lvl5pPr>
            <a:lvl6pPr marL="2514600" indent="-228600" algn="ctr" eaLnBrk="0" fontAlgn="base" hangingPunct="0">
              <a:spcBef>
                <a:spcPct val="0"/>
              </a:spcBef>
              <a:spcAft>
                <a:spcPct val="0"/>
              </a:spcAft>
              <a:defRPr sz="2800">
                <a:solidFill>
                  <a:srgbClr val="000099"/>
                </a:solidFill>
                <a:latin typeface="Times New Roman" panose="02020603050405020304" pitchFamily="18" charset="0"/>
              </a:defRPr>
            </a:lvl6pPr>
            <a:lvl7pPr marL="2971800" indent="-228600" algn="ctr" eaLnBrk="0" fontAlgn="base" hangingPunct="0">
              <a:spcBef>
                <a:spcPct val="0"/>
              </a:spcBef>
              <a:spcAft>
                <a:spcPct val="0"/>
              </a:spcAft>
              <a:defRPr sz="2800">
                <a:solidFill>
                  <a:srgbClr val="000099"/>
                </a:solidFill>
                <a:latin typeface="Times New Roman" panose="02020603050405020304" pitchFamily="18" charset="0"/>
              </a:defRPr>
            </a:lvl7pPr>
            <a:lvl8pPr marL="3429000" indent="-228600" algn="ctr" eaLnBrk="0" fontAlgn="base" hangingPunct="0">
              <a:spcBef>
                <a:spcPct val="0"/>
              </a:spcBef>
              <a:spcAft>
                <a:spcPct val="0"/>
              </a:spcAft>
              <a:defRPr sz="2800">
                <a:solidFill>
                  <a:srgbClr val="000099"/>
                </a:solidFill>
                <a:latin typeface="Times New Roman" panose="02020603050405020304" pitchFamily="18" charset="0"/>
              </a:defRPr>
            </a:lvl8pPr>
            <a:lvl9pPr marL="3886200" indent="-228600" algn="ctr" eaLnBrk="0" fontAlgn="base" hangingPunct="0">
              <a:spcBef>
                <a:spcPct val="0"/>
              </a:spcBef>
              <a:spcAft>
                <a:spcPct val="0"/>
              </a:spcAft>
              <a:defRPr sz="2800">
                <a:solidFill>
                  <a:srgbClr val="000099"/>
                </a:solidFill>
                <a:latin typeface="Times New Roman" panose="02020603050405020304" pitchFamily="18" charset="0"/>
              </a:defRPr>
            </a:lvl9pPr>
          </a:lstStyle>
          <a:p>
            <a:pPr algn="l">
              <a:buFontTx/>
              <a:buChar char="•"/>
            </a:pPr>
            <a:r>
              <a:rPr lang="en-US" altLang="ru-RU" sz="2000" dirty="0">
                <a:solidFill>
                  <a:schemeClr val="bg1"/>
                </a:solidFill>
                <a:latin typeface="Arial" panose="020B0604020202020204" pitchFamily="34" charset="0"/>
              </a:rPr>
              <a:t> </a:t>
            </a:r>
            <a:r>
              <a:rPr lang="ru-RU" altLang="ru-RU" sz="2000" dirty="0" smtClean="0">
                <a:solidFill>
                  <a:schemeClr val="bg1"/>
                </a:solidFill>
                <a:latin typeface="Arial" panose="020B0604020202020204" pitchFamily="34" charset="0"/>
              </a:rPr>
              <a:t>но клетки отличаются по составу генов, которые активны в данный отрезок времени</a:t>
            </a:r>
            <a:endParaRPr lang="en-AU" altLang="ru-RU" sz="2000" dirty="0">
              <a:solidFill>
                <a:schemeClr val="bg1"/>
              </a:solidFill>
              <a:latin typeface="Arial" panose="020B0604020202020204" pitchFamily="34" charset="0"/>
            </a:endParaRPr>
          </a:p>
        </p:txBody>
      </p:sp>
      <p:sp>
        <p:nvSpPr>
          <p:cNvPr id="653319" name="Text Box 7"/>
          <p:cNvSpPr txBox="1">
            <a:spLocks noChangeArrowheads="1"/>
          </p:cNvSpPr>
          <p:nvPr/>
        </p:nvSpPr>
        <p:spPr bwMode="auto">
          <a:xfrm>
            <a:off x="8147051" y="4041040"/>
            <a:ext cx="36940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800">
                <a:solidFill>
                  <a:srgbClr val="000099"/>
                </a:solidFill>
                <a:latin typeface="Times New Roman" panose="02020603050405020304" pitchFamily="18" charset="0"/>
              </a:defRPr>
            </a:lvl1pPr>
            <a:lvl2pPr marL="742950" indent="-285750" algn="ctr">
              <a:defRPr sz="2800">
                <a:solidFill>
                  <a:srgbClr val="000099"/>
                </a:solidFill>
                <a:latin typeface="Times New Roman" panose="02020603050405020304" pitchFamily="18" charset="0"/>
              </a:defRPr>
            </a:lvl2pPr>
            <a:lvl3pPr marL="1143000" indent="-228600" algn="ctr">
              <a:defRPr sz="2800">
                <a:solidFill>
                  <a:srgbClr val="000099"/>
                </a:solidFill>
                <a:latin typeface="Times New Roman" panose="02020603050405020304" pitchFamily="18" charset="0"/>
              </a:defRPr>
            </a:lvl3pPr>
            <a:lvl4pPr marL="1600200" indent="-228600" algn="ctr">
              <a:defRPr sz="2800">
                <a:solidFill>
                  <a:srgbClr val="000099"/>
                </a:solidFill>
                <a:latin typeface="Times New Roman" panose="02020603050405020304" pitchFamily="18" charset="0"/>
              </a:defRPr>
            </a:lvl4pPr>
            <a:lvl5pPr marL="2057400" indent="-228600" algn="ctr">
              <a:defRPr sz="2800">
                <a:solidFill>
                  <a:srgbClr val="000099"/>
                </a:solidFill>
                <a:latin typeface="Times New Roman" panose="02020603050405020304" pitchFamily="18" charset="0"/>
              </a:defRPr>
            </a:lvl5pPr>
            <a:lvl6pPr marL="2514600" indent="-228600" algn="ctr" eaLnBrk="0" fontAlgn="base" hangingPunct="0">
              <a:spcBef>
                <a:spcPct val="0"/>
              </a:spcBef>
              <a:spcAft>
                <a:spcPct val="0"/>
              </a:spcAft>
              <a:defRPr sz="2800">
                <a:solidFill>
                  <a:srgbClr val="000099"/>
                </a:solidFill>
                <a:latin typeface="Times New Roman" panose="02020603050405020304" pitchFamily="18" charset="0"/>
              </a:defRPr>
            </a:lvl6pPr>
            <a:lvl7pPr marL="2971800" indent="-228600" algn="ctr" eaLnBrk="0" fontAlgn="base" hangingPunct="0">
              <a:spcBef>
                <a:spcPct val="0"/>
              </a:spcBef>
              <a:spcAft>
                <a:spcPct val="0"/>
              </a:spcAft>
              <a:defRPr sz="2800">
                <a:solidFill>
                  <a:srgbClr val="000099"/>
                </a:solidFill>
                <a:latin typeface="Times New Roman" panose="02020603050405020304" pitchFamily="18" charset="0"/>
              </a:defRPr>
            </a:lvl7pPr>
            <a:lvl8pPr marL="3429000" indent="-228600" algn="ctr" eaLnBrk="0" fontAlgn="base" hangingPunct="0">
              <a:spcBef>
                <a:spcPct val="0"/>
              </a:spcBef>
              <a:spcAft>
                <a:spcPct val="0"/>
              </a:spcAft>
              <a:defRPr sz="2800">
                <a:solidFill>
                  <a:srgbClr val="000099"/>
                </a:solidFill>
                <a:latin typeface="Times New Roman" panose="02020603050405020304" pitchFamily="18" charset="0"/>
              </a:defRPr>
            </a:lvl8pPr>
            <a:lvl9pPr marL="3886200" indent="-228600" algn="ctr" eaLnBrk="0" fontAlgn="base" hangingPunct="0">
              <a:spcBef>
                <a:spcPct val="0"/>
              </a:spcBef>
              <a:spcAft>
                <a:spcPct val="0"/>
              </a:spcAft>
              <a:defRPr sz="2800">
                <a:solidFill>
                  <a:srgbClr val="000099"/>
                </a:solidFill>
                <a:latin typeface="Times New Roman" panose="02020603050405020304" pitchFamily="18" charset="0"/>
              </a:defRPr>
            </a:lvl9pPr>
          </a:lstStyle>
          <a:p>
            <a:pPr algn="l">
              <a:buFontTx/>
              <a:buChar char="•"/>
            </a:pPr>
            <a:r>
              <a:rPr lang="en-US" altLang="ru-RU" sz="2000" dirty="0" smtClean="0">
                <a:solidFill>
                  <a:schemeClr val="bg1"/>
                </a:solidFill>
                <a:latin typeface="Arial" panose="020B0604020202020204" pitchFamily="34" charset="0"/>
              </a:rPr>
              <a:t> </a:t>
            </a:r>
            <a:r>
              <a:rPr lang="ru-RU" altLang="ru-RU" sz="2000" dirty="0" smtClean="0">
                <a:solidFill>
                  <a:schemeClr val="bg1"/>
                </a:solidFill>
                <a:latin typeface="Arial" panose="020B0604020202020204" pitchFamily="34" charset="0"/>
              </a:rPr>
              <a:t>мРНК </a:t>
            </a:r>
            <a:r>
              <a:rPr lang="ru-RU" altLang="ru-RU" sz="2000" dirty="0">
                <a:solidFill>
                  <a:schemeClr val="bg1"/>
                </a:solidFill>
                <a:latin typeface="Arial" panose="020B0604020202020204" pitchFamily="34" charset="0"/>
              </a:rPr>
              <a:t>транслируется в белок</a:t>
            </a:r>
            <a:endParaRPr lang="en-AU" altLang="ru-RU" sz="2000" dirty="0">
              <a:solidFill>
                <a:schemeClr val="bg1"/>
              </a:solidFill>
              <a:latin typeface="Arial" panose="020B0604020202020204" pitchFamily="34" charset="0"/>
            </a:endParaRPr>
          </a:p>
        </p:txBody>
      </p:sp>
      <p:sp>
        <p:nvSpPr>
          <p:cNvPr id="653320" name="Text Box 8"/>
          <p:cNvSpPr txBox="1">
            <a:spLocks noChangeArrowheads="1"/>
          </p:cNvSpPr>
          <p:nvPr/>
        </p:nvSpPr>
        <p:spPr bwMode="auto">
          <a:xfrm>
            <a:off x="8064501" y="1443513"/>
            <a:ext cx="337031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800">
                <a:solidFill>
                  <a:srgbClr val="000099"/>
                </a:solidFill>
                <a:latin typeface="Times New Roman" panose="02020603050405020304" pitchFamily="18" charset="0"/>
              </a:defRPr>
            </a:lvl1pPr>
            <a:lvl2pPr marL="742950" indent="-285750" algn="ctr">
              <a:defRPr sz="2800">
                <a:solidFill>
                  <a:srgbClr val="000099"/>
                </a:solidFill>
                <a:latin typeface="Times New Roman" panose="02020603050405020304" pitchFamily="18" charset="0"/>
              </a:defRPr>
            </a:lvl2pPr>
            <a:lvl3pPr marL="1143000" indent="-228600" algn="ctr">
              <a:defRPr sz="2800">
                <a:solidFill>
                  <a:srgbClr val="000099"/>
                </a:solidFill>
                <a:latin typeface="Times New Roman" panose="02020603050405020304" pitchFamily="18" charset="0"/>
              </a:defRPr>
            </a:lvl3pPr>
            <a:lvl4pPr marL="1600200" indent="-228600" algn="ctr">
              <a:defRPr sz="2800">
                <a:solidFill>
                  <a:srgbClr val="000099"/>
                </a:solidFill>
                <a:latin typeface="Times New Roman" panose="02020603050405020304" pitchFamily="18" charset="0"/>
              </a:defRPr>
            </a:lvl4pPr>
            <a:lvl5pPr marL="2057400" indent="-228600" algn="ctr">
              <a:defRPr sz="2800">
                <a:solidFill>
                  <a:srgbClr val="000099"/>
                </a:solidFill>
                <a:latin typeface="Times New Roman" panose="02020603050405020304" pitchFamily="18" charset="0"/>
              </a:defRPr>
            </a:lvl5pPr>
            <a:lvl6pPr marL="2514600" indent="-228600" algn="ctr" eaLnBrk="0" fontAlgn="base" hangingPunct="0">
              <a:spcBef>
                <a:spcPct val="0"/>
              </a:spcBef>
              <a:spcAft>
                <a:spcPct val="0"/>
              </a:spcAft>
              <a:defRPr sz="2800">
                <a:solidFill>
                  <a:srgbClr val="000099"/>
                </a:solidFill>
                <a:latin typeface="Times New Roman" panose="02020603050405020304" pitchFamily="18" charset="0"/>
              </a:defRPr>
            </a:lvl6pPr>
            <a:lvl7pPr marL="2971800" indent="-228600" algn="ctr" eaLnBrk="0" fontAlgn="base" hangingPunct="0">
              <a:spcBef>
                <a:spcPct val="0"/>
              </a:spcBef>
              <a:spcAft>
                <a:spcPct val="0"/>
              </a:spcAft>
              <a:defRPr sz="2800">
                <a:solidFill>
                  <a:srgbClr val="000099"/>
                </a:solidFill>
                <a:latin typeface="Times New Roman" panose="02020603050405020304" pitchFamily="18" charset="0"/>
              </a:defRPr>
            </a:lvl7pPr>
            <a:lvl8pPr marL="3429000" indent="-228600" algn="ctr" eaLnBrk="0" fontAlgn="base" hangingPunct="0">
              <a:spcBef>
                <a:spcPct val="0"/>
              </a:spcBef>
              <a:spcAft>
                <a:spcPct val="0"/>
              </a:spcAft>
              <a:defRPr sz="2800">
                <a:solidFill>
                  <a:srgbClr val="000099"/>
                </a:solidFill>
                <a:latin typeface="Times New Roman" panose="02020603050405020304" pitchFamily="18" charset="0"/>
              </a:defRPr>
            </a:lvl8pPr>
            <a:lvl9pPr marL="3886200" indent="-228600" algn="ctr" eaLnBrk="0" fontAlgn="base" hangingPunct="0">
              <a:spcBef>
                <a:spcPct val="0"/>
              </a:spcBef>
              <a:spcAft>
                <a:spcPct val="0"/>
              </a:spcAft>
              <a:defRPr sz="2800">
                <a:solidFill>
                  <a:srgbClr val="000099"/>
                </a:solidFill>
                <a:latin typeface="Times New Roman" panose="02020603050405020304" pitchFamily="18" charset="0"/>
              </a:defRPr>
            </a:lvl9pPr>
          </a:lstStyle>
          <a:p>
            <a:pPr algn="l">
              <a:buFontTx/>
              <a:buChar char="•"/>
            </a:pPr>
            <a:r>
              <a:rPr lang="ru-RU" altLang="ru-RU" sz="2000" dirty="0" smtClean="0">
                <a:solidFill>
                  <a:schemeClr val="bg1"/>
                </a:solidFill>
                <a:latin typeface="Arial" panose="020B0604020202020204" pitchFamily="34" charset="0"/>
              </a:rPr>
              <a:t> тип </a:t>
            </a:r>
            <a:r>
              <a:rPr lang="ru-RU" altLang="ru-RU" sz="2000" dirty="0">
                <a:solidFill>
                  <a:schemeClr val="bg1"/>
                </a:solidFill>
                <a:latin typeface="Arial" panose="020B0604020202020204" pitchFamily="34" charset="0"/>
              </a:rPr>
              <a:t>и количество мРНК, находящейся в клетке, отражает в какой степени </a:t>
            </a:r>
            <a:r>
              <a:rPr lang="ru-RU" altLang="ru-RU" sz="2000" dirty="0" err="1">
                <a:solidFill>
                  <a:schemeClr val="bg1"/>
                </a:solidFill>
                <a:latin typeface="Arial" panose="020B0604020202020204" pitchFamily="34" charset="0"/>
              </a:rPr>
              <a:t>экспрессируется</a:t>
            </a:r>
            <a:r>
              <a:rPr lang="ru-RU" altLang="ru-RU" sz="2000" dirty="0">
                <a:solidFill>
                  <a:schemeClr val="bg1"/>
                </a:solidFill>
                <a:latin typeface="Arial" panose="020B0604020202020204" pitchFamily="34" charset="0"/>
              </a:rPr>
              <a:t> данный ген</a:t>
            </a:r>
            <a:endParaRPr lang="en-US" altLang="ru-RU" sz="2000" dirty="0">
              <a:solidFill>
                <a:schemeClr val="bg1"/>
              </a:solidFill>
              <a:latin typeface="Arial" panose="020B0604020202020204" pitchFamily="34" charset="0"/>
            </a:endParaRPr>
          </a:p>
        </p:txBody>
      </p:sp>
      <p:pic>
        <p:nvPicPr>
          <p:cNvPr id="2" name="Рисунок 1"/>
          <p:cNvPicPr>
            <a:picLocks noChangeAspect="1"/>
          </p:cNvPicPr>
          <p:nvPr/>
        </p:nvPicPr>
        <p:blipFill rotWithShape="1">
          <a:blip r:embed="rId2"/>
          <a:srcRect l="38986" t="16678" r="34315" b="39907"/>
          <a:stretch/>
        </p:blipFill>
        <p:spPr>
          <a:xfrm>
            <a:off x="4148489" y="1806999"/>
            <a:ext cx="3557914" cy="3254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Прямоугольник 2"/>
          <p:cNvSpPr/>
          <p:nvPr/>
        </p:nvSpPr>
        <p:spPr>
          <a:xfrm>
            <a:off x="7625058" y="1940316"/>
            <a:ext cx="338554" cy="3155672"/>
          </a:xfrm>
          <a:prstGeom prst="rect">
            <a:avLst/>
          </a:prstGeom>
        </p:spPr>
        <p:txBody>
          <a:bodyPr vert="vert270" wrap="none">
            <a:spAutoFit/>
          </a:bodyPr>
          <a:lstStyle/>
          <a:p>
            <a:r>
              <a:rPr lang="ru-RU" sz="1000" dirty="0" smtClean="0">
                <a:solidFill>
                  <a:prstClr val="white"/>
                </a:solidFill>
                <a:latin typeface="Times New Roman" panose="02020603050405020304" pitchFamily="18" charset="0"/>
                <a:cs typeface="Times New Roman" panose="02020603050405020304" pitchFamily="18" charset="0"/>
              </a:rPr>
              <a:t>Источник </a:t>
            </a:r>
            <a:r>
              <a:rPr lang="en-US" sz="1000" dirty="0" smtClean="0">
                <a:solidFill>
                  <a:prstClr val="white"/>
                </a:solidFill>
                <a:latin typeface="Times New Roman" panose="02020603050405020304" pitchFamily="18" charset="0"/>
                <a:cs typeface="Times New Roman" panose="02020603050405020304" pitchFamily="18" charset="0"/>
              </a:rPr>
              <a:t>Microarray </a:t>
            </a:r>
            <a:r>
              <a:rPr lang="en-US" sz="1000" dirty="0">
                <a:solidFill>
                  <a:prstClr val="white"/>
                </a:solidFill>
                <a:latin typeface="Times New Roman" panose="02020603050405020304" pitchFamily="18" charset="0"/>
                <a:cs typeface="Times New Roman" panose="02020603050405020304" pitchFamily="18" charset="0"/>
              </a:rPr>
              <a:t>Technology in </a:t>
            </a:r>
            <a:r>
              <a:rPr lang="en-US" sz="1000" dirty="0" smtClean="0">
                <a:solidFill>
                  <a:prstClr val="white"/>
                </a:solidFill>
                <a:latin typeface="Times New Roman" panose="02020603050405020304" pitchFamily="18" charset="0"/>
                <a:cs typeface="Times New Roman" panose="02020603050405020304" pitchFamily="18" charset="0"/>
              </a:rPr>
              <a:t>Practice</a:t>
            </a:r>
            <a:r>
              <a:rPr lang="ru-RU" sz="1000" dirty="0" smtClean="0">
                <a:solidFill>
                  <a:prstClr val="white"/>
                </a:solidFill>
                <a:latin typeface="Times New Roman" panose="02020603050405020304" pitchFamily="18" charset="0"/>
                <a:cs typeface="Times New Roman" panose="02020603050405020304" pitchFamily="18" charset="0"/>
              </a:rPr>
              <a:t> </a:t>
            </a:r>
            <a:r>
              <a:rPr lang="en-US" sz="1000" dirty="0" smtClean="0">
                <a:solidFill>
                  <a:prstClr val="white"/>
                </a:solidFill>
                <a:latin typeface="Times New Roman" panose="02020603050405020304" pitchFamily="18" charset="0"/>
                <a:cs typeface="Times New Roman" panose="02020603050405020304" pitchFamily="18" charset="0"/>
              </a:rPr>
              <a:t>Russell et al.</a:t>
            </a:r>
            <a:endParaRPr lang="ru-RU" sz="10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7115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3317"/>
                                        </p:tgtEl>
                                        <p:attrNameLst>
                                          <p:attrName>style.visibility</p:attrName>
                                        </p:attrNameLst>
                                      </p:cBhvr>
                                      <p:to>
                                        <p:strVal val="visible"/>
                                      </p:to>
                                    </p:set>
                                    <p:animEffect transition="in" filter="fade">
                                      <p:cBhvr>
                                        <p:cTn id="7" dur="500"/>
                                        <p:tgtEl>
                                          <p:spTgt spid="65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3318"/>
                                        </p:tgtEl>
                                        <p:attrNameLst>
                                          <p:attrName>style.visibility</p:attrName>
                                        </p:attrNameLst>
                                      </p:cBhvr>
                                      <p:to>
                                        <p:strVal val="visible"/>
                                      </p:to>
                                    </p:set>
                                    <p:animEffect transition="in" filter="fade">
                                      <p:cBhvr>
                                        <p:cTn id="12" dur="500"/>
                                        <p:tgtEl>
                                          <p:spTgt spid="6533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3316"/>
                                        </p:tgtEl>
                                        <p:attrNameLst>
                                          <p:attrName>style.visibility</p:attrName>
                                        </p:attrNameLst>
                                      </p:cBhvr>
                                      <p:to>
                                        <p:strVal val="visible"/>
                                      </p:to>
                                    </p:set>
                                    <p:animEffect transition="in" filter="fade">
                                      <p:cBhvr>
                                        <p:cTn id="17" dur="500"/>
                                        <p:tgtEl>
                                          <p:spTgt spid="6533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53319"/>
                                        </p:tgtEl>
                                        <p:attrNameLst>
                                          <p:attrName>style.visibility</p:attrName>
                                        </p:attrNameLst>
                                      </p:cBhvr>
                                      <p:to>
                                        <p:strVal val="visible"/>
                                      </p:to>
                                    </p:set>
                                    <p:animEffect transition="in" filter="fade">
                                      <p:cBhvr>
                                        <p:cTn id="22" dur="500"/>
                                        <p:tgtEl>
                                          <p:spTgt spid="6533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3320"/>
                                        </p:tgtEl>
                                        <p:attrNameLst>
                                          <p:attrName>style.visibility</p:attrName>
                                        </p:attrNameLst>
                                      </p:cBhvr>
                                      <p:to>
                                        <p:strVal val="visible"/>
                                      </p:to>
                                    </p:set>
                                    <p:animEffect transition="in" filter="fade">
                                      <p:cBhvr>
                                        <p:cTn id="27" dur="500"/>
                                        <p:tgtEl>
                                          <p:spTgt spid="65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6" grpId="0"/>
      <p:bldP spid="653317" grpId="0"/>
      <p:bldP spid="653318" grpId="0"/>
      <p:bldP spid="653319" grpId="0"/>
      <p:bldP spid="6533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71485" y="365125"/>
            <a:ext cx="7834965" cy="6189679"/>
          </a:xfrm>
        </p:spPr>
        <p:txBody>
          <a:bodyPr>
            <a:normAutofit/>
          </a:bodyPr>
          <a:lstStyle/>
          <a:p>
            <a:r>
              <a:rPr lang="ru-RU" sz="2400" dirty="0" smtClean="0">
                <a:solidFill>
                  <a:schemeClr val="bg1"/>
                </a:solidFill>
                <a:latin typeface="Times New Roman" panose="02020603050405020304" pitchFamily="18" charset="0"/>
                <a:cs typeface="Times New Roman" panose="02020603050405020304" pitchFamily="18" charset="0"/>
              </a:rPr>
              <a:t>В течение 14-16 часов меченые фрагменты </a:t>
            </a:r>
            <a:r>
              <a:rPr lang="ru-RU" sz="2400" dirty="0" err="1" smtClean="0">
                <a:solidFill>
                  <a:schemeClr val="bg1"/>
                </a:solidFill>
                <a:latin typeface="Times New Roman" panose="02020603050405020304" pitchFamily="18" charset="0"/>
                <a:cs typeface="Times New Roman" panose="02020603050405020304" pitchFamily="18" charset="0"/>
              </a:rPr>
              <a:t>гибридизуются</a:t>
            </a:r>
            <a:r>
              <a:rPr lang="ru-RU" sz="2400" dirty="0" smtClean="0">
                <a:solidFill>
                  <a:schemeClr val="bg1"/>
                </a:solidFill>
                <a:latin typeface="Times New Roman" panose="02020603050405020304" pitchFamily="18" charset="0"/>
                <a:cs typeface="Times New Roman" panose="02020603050405020304" pitchFamily="18" charset="0"/>
              </a:rPr>
              <a:t> с зондами на чипе. Если нуклеотидный состав меченного фрагмента комплементарен зонду, фрагмент прочно иммобилизуется на чипе. </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955097" y="680923"/>
            <a:ext cx="2692878" cy="5736672"/>
          </a:xfrm>
          <a:prstGeom prst="rect">
            <a:avLst/>
          </a:prstGeom>
        </p:spPr>
      </p:pic>
    </p:spTree>
    <p:extLst>
      <p:ext uri="{BB962C8B-B14F-4D97-AF65-F5344CB8AC3E}">
        <p14:creationId xmlns:p14="http://schemas.microsoft.com/office/powerpoint/2010/main" val="38158870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84323" y="140043"/>
            <a:ext cx="4499919" cy="2570205"/>
          </a:xfrm>
        </p:spPr>
        <p:txBody>
          <a:bodyPr>
            <a:normAutofit/>
          </a:bodyPr>
          <a:lstStyle/>
          <a:p>
            <a:pPr algn="ctr"/>
            <a:r>
              <a:rPr lang="ru-RU" sz="2000" dirty="0" smtClean="0">
                <a:solidFill>
                  <a:schemeClr val="bg1"/>
                </a:solidFill>
                <a:latin typeface="Times New Roman" panose="02020603050405020304" pitchFamily="18" charset="0"/>
                <a:cs typeface="Times New Roman" panose="02020603050405020304" pitchFamily="18" charset="0"/>
              </a:rPr>
              <a:t>Анализируемый человек имеет на одной хромосоме в изучаемой позиции С, а в другой хромосоме в той же позиции Т</a:t>
            </a:r>
            <a:br>
              <a:rPr lang="ru-RU" sz="2000" dirty="0" smtClean="0">
                <a:solidFill>
                  <a:schemeClr val="bg1"/>
                </a:solidFill>
                <a:latin typeface="Times New Roman" panose="02020603050405020304" pitchFamily="18" charset="0"/>
                <a:cs typeface="Times New Roman" panose="02020603050405020304" pitchFamily="18" charset="0"/>
              </a:rPr>
            </a:b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08589" y="431187"/>
            <a:ext cx="5988780" cy="5977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Рисунок 2"/>
          <p:cNvPicPr>
            <a:picLocks noChangeAspect="1"/>
          </p:cNvPicPr>
          <p:nvPr/>
        </p:nvPicPr>
        <p:blipFill rotWithShape="1">
          <a:blip r:embed="rId3"/>
          <a:srcRect l="16991" t="33317" r="28533" b="43675"/>
          <a:stretch/>
        </p:blipFill>
        <p:spPr>
          <a:xfrm>
            <a:off x="6384323" y="3015048"/>
            <a:ext cx="5143165" cy="14461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51235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529" y="240632"/>
            <a:ext cx="3458777" cy="2882314"/>
          </a:xfrm>
          <a:prstGeom prst="rect">
            <a:avLst/>
          </a:prstGeom>
        </p:spPr>
      </p:pic>
      <p:pic>
        <p:nvPicPr>
          <p:cNvPr id="7" name="Рисунок 6"/>
          <p:cNvPicPr>
            <a:picLocks noChangeAspect="1"/>
          </p:cNvPicPr>
          <p:nvPr/>
        </p:nvPicPr>
        <p:blipFill rotWithShape="1">
          <a:blip r:embed="rId3"/>
          <a:srcRect t="4739" b="8296"/>
          <a:stretch/>
        </p:blipFill>
        <p:spPr>
          <a:xfrm>
            <a:off x="3133022" y="2468880"/>
            <a:ext cx="8972350" cy="4389120"/>
          </a:xfrm>
          <a:prstGeom prst="rect">
            <a:avLst/>
          </a:prstGeom>
        </p:spPr>
      </p:pic>
      <p:sp>
        <p:nvSpPr>
          <p:cNvPr id="9" name="Прямоугольник 8"/>
          <p:cNvSpPr/>
          <p:nvPr/>
        </p:nvSpPr>
        <p:spPr>
          <a:xfrm>
            <a:off x="3997792" y="693037"/>
            <a:ext cx="8194208" cy="1015663"/>
          </a:xfrm>
          <a:prstGeom prst="rect">
            <a:avLst/>
          </a:prstGeom>
        </p:spPr>
        <p:txBody>
          <a:bodyPr wrap="square">
            <a:spAutoFit/>
          </a:bodyPr>
          <a:lstStyle/>
          <a:p>
            <a:r>
              <a:rPr lang="en-US" sz="2000" dirty="0">
                <a:solidFill>
                  <a:schemeClr val="bg1"/>
                </a:solidFill>
              </a:rPr>
              <a:t>GWAS, Genome-Wide Association </a:t>
            </a:r>
            <a:r>
              <a:rPr lang="en-US" sz="2000" dirty="0" smtClean="0">
                <a:solidFill>
                  <a:schemeClr val="bg1"/>
                </a:solidFill>
              </a:rPr>
              <a:t>Studies</a:t>
            </a:r>
          </a:p>
          <a:p>
            <a:r>
              <a:rPr lang="ru-RU" sz="2000" dirty="0">
                <a:solidFill>
                  <a:schemeClr val="bg1"/>
                </a:solidFill>
              </a:rPr>
              <a:t>поиск связей между однонуклеотидными полиморфизмами </a:t>
            </a:r>
            <a:r>
              <a:rPr lang="ru-RU" sz="2000" dirty="0" smtClean="0">
                <a:solidFill>
                  <a:schemeClr val="bg1"/>
                </a:solidFill>
              </a:rPr>
              <a:t>и</a:t>
            </a:r>
            <a:r>
              <a:rPr lang="en-US" sz="2000" dirty="0" smtClean="0">
                <a:solidFill>
                  <a:schemeClr val="bg1"/>
                </a:solidFill>
              </a:rPr>
              <a:t> </a:t>
            </a:r>
            <a:r>
              <a:rPr lang="ru-RU" sz="2000" dirty="0" smtClean="0">
                <a:solidFill>
                  <a:schemeClr val="bg1"/>
                </a:solidFill>
              </a:rPr>
              <a:t>заболеваниями</a:t>
            </a:r>
            <a:r>
              <a:rPr lang="en-US" sz="2000" dirty="0">
                <a:solidFill>
                  <a:schemeClr val="bg1"/>
                </a:solidFill>
              </a:rPr>
              <a:t> </a:t>
            </a:r>
            <a:r>
              <a:rPr lang="ru-RU" sz="2000" dirty="0" smtClean="0">
                <a:solidFill>
                  <a:schemeClr val="bg1"/>
                </a:solidFill>
              </a:rPr>
              <a:t>или признаками</a:t>
            </a:r>
            <a:endParaRPr lang="ru-RU" sz="2000" dirty="0">
              <a:solidFill>
                <a:schemeClr val="bg1"/>
              </a:solidFill>
            </a:endParaRPr>
          </a:p>
        </p:txBody>
      </p:sp>
    </p:spTree>
    <p:extLst>
      <p:ext uri="{BB962C8B-B14F-4D97-AF65-F5344CB8AC3E}">
        <p14:creationId xmlns:p14="http://schemas.microsoft.com/office/powerpoint/2010/main" val="31519675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t="4719" b="20985"/>
          <a:stretch/>
        </p:blipFill>
        <p:spPr>
          <a:xfrm>
            <a:off x="532003" y="1650732"/>
            <a:ext cx="11239421" cy="4697129"/>
          </a:xfrm>
          <a:prstGeom prst="rect">
            <a:avLst/>
          </a:prstGeom>
        </p:spPr>
      </p:pic>
      <p:sp>
        <p:nvSpPr>
          <p:cNvPr id="5" name="Прямоугольник 4"/>
          <p:cNvSpPr/>
          <p:nvPr/>
        </p:nvSpPr>
        <p:spPr>
          <a:xfrm>
            <a:off x="86627" y="272261"/>
            <a:ext cx="11762071" cy="1200329"/>
          </a:xfrm>
          <a:prstGeom prst="rect">
            <a:avLst/>
          </a:prstGeom>
        </p:spPr>
        <p:txBody>
          <a:bodyPr wrap="square">
            <a:spAutoFit/>
          </a:bodyPr>
          <a:lstStyle/>
          <a:p>
            <a:r>
              <a:rPr lang="en-US" dirty="0">
                <a:solidFill>
                  <a:schemeClr val="bg1"/>
                </a:solidFill>
              </a:rPr>
              <a:t>A</a:t>
            </a:r>
            <a:r>
              <a:rPr lang="en-US" dirty="0" smtClean="0">
                <a:solidFill>
                  <a:schemeClr val="bg1"/>
                </a:solidFill>
              </a:rPr>
              <a:t> </a:t>
            </a:r>
            <a:r>
              <a:rPr lang="en-US" dirty="0">
                <a:solidFill>
                  <a:schemeClr val="bg1"/>
                </a:solidFill>
              </a:rPr>
              <a:t>meta-analysis for intelligence of 78,308 </a:t>
            </a:r>
            <a:r>
              <a:rPr lang="en-US" dirty="0" smtClean="0">
                <a:solidFill>
                  <a:schemeClr val="bg1"/>
                </a:solidFill>
              </a:rPr>
              <a:t>individuals identify </a:t>
            </a:r>
            <a:r>
              <a:rPr lang="en-US" dirty="0">
                <a:solidFill>
                  <a:schemeClr val="bg1"/>
                </a:solidFill>
              </a:rPr>
              <a:t>336 associated SNPs (METAL P &lt; 5 × 10-8) in 18 genomic loci, of which 15 are </a:t>
            </a:r>
            <a:r>
              <a:rPr lang="en-US" dirty="0" smtClean="0">
                <a:solidFill>
                  <a:schemeClr val="bg1"/>
                </a:solidFill>
              </a:rPr>
              <a:t>new</a:t>
            </a:r>
            <a:r>
              <a:rPr lang="en-US" dirty="0">
                <a:solidFill>
                  <a:schemeClr val="bg1"/>
                </a:solidFill>
              </a:rPr>
              <a:t>. We show that the identified genes are predominantly expressed in brain tissue, and pathway analysis indicates the involvement of genes regulating cell development. These findings provide new insight into the genetic architecture of intelligence. </a:t>
            </a:r>
            <a:r>
              <a:rPr lang="en-US" dirty="0" err="1">
                <a:solidFill>
                  <a:schemeClr val="bg1"/>
                </a:solidFill>
              </a:rPr>
              <a:t>Sniekers</a:t>
            </a:r>
            <a:r>
              <a:rPr lang="en-US" dirty="0">
                <a:solidFill>
                  <a:schemeClr val="bg1"/>
                </a:solidFill>
              </a:rPr>
              <a:t> S  et al. Nature Genetics [22 May 2017, 49(7):1107-1112]</a:t>
            </a:r>
            <a:endParaRPr lang="ru-RU" dirty="0">
              <a:solidFill>
                <a:schemeClr val="bg1"/>
              </a:solidFill>
            </a:endParaRPr>
          </a:p>
        </p:txBody>
      </p:sp>
    </p:spTree>
    <p:extLst>
      <p:ext uri="{BB962C8B-B14F-4D97-AF65-F5344CB8AC3E}">
        <p14:creationId xmlns:p14="http://schemas.microsoft.com/office/powerpoint/2010/main" val="28463201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srcRect l="15843" t="30152" r="44578" b="28491"/>
          <a:stretch/>
        </p:blipFill>
        <p:spPr>
          <a:xfrm>
            <a:off x="0" y="-1"/>
            <a:ext cx="12192000" cy="6858001"/>
          </a:xfrm>
          <a:prstGeom prst="rect">
            <a:avLst/>
          </a:prstGeom>
        </p:spPr>
      </p:pic>
      <p:pic>
        <p:nvPicPr>
          <p:cNvPr id="6" name="Объект 5"/>
          <p:cNvPicPr>
            <a:picLocks noGrp="1" noChangeAspect="1"/>
          </p:cNvPicPr>
          <p:nvPr>
            <p:ph idx="1"/>
          </p:nvPr>
        </p:nvPicPr>
        <p:blipFill rotWithShape="1">
          <a:blip r:embed="rId3"/>
          <a:srcRect b="32192"/>
          <a:stretch/>
        </p:blipFill>
        <p:spPr>
          <a:xfrm>
            <a:off x="1538551" y="0"/>
            <a:ext cx="8428344" cy="3393989"/>
          </a:xfrm>
          <a:prstGeom prst="rect">
            <a:avLst/>
          </a:prstGeom>
        </p:spPr>
      </p:pic>
      <p:pic>
        <p:nvPicPr>
          <p:cNvPr id="8" name="Рисунок 7"/>
          <p:cNvPicPr>
            <a:picLocks noChangeAspect="1"/>
          </p:cNvPicPr>
          <p:nvPr/>
        </p:nvPicPr>
        <p:blipFill rotWithShape="1">
          <a:blip r:embed="rId4"/>
          <a:srcRect l="45438" t="41520" r="44351" b="38270"/>
          <a:stretch/>
        </p:blipFill>
        <p:spPr>
          <a:xfrm>
            <a:off x="9966895" y="4292867"/>
            <a:ext cx="2175308" cy="2421995"/>
          </a:xfrm>
          <a:prstGeom prst="rect">
            <a:avLst/>
          </a:prstGeom>
        </p:spPr>
      </p:pic>
    </p:spTree>
    <p:extLst>
      <p:ext uri="{BB962C8B-B14F-4D97-AF65-F5344CB8AC3E}">
        <p14:creationId xmlns:p14="http://schemas.microsoft.com/office/powerpoint/2010/main" val="1467703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959194" y="453081"/>
            <a:ext cx="11005751" cy="6617196"/>
            <a:chOff x="749644" y="240572"/>
            <a:chExt cx="11162723" cy="6841059"/>
          </a:xfrm>
        </p:grpSpPr>
        <p:sp>
          <p:nvSpPr>
            <p:cNvPr id="4" name="Прямоугольник 3"/>
            <p:cNvSpPr/>
            <p:nvPr/>
          </p:nvSpPr>
          <p:spPr>
            <a:xfrm>
              <a:off x="749644" y="240572"/>
              <a:ext cx="3575222" cy="6586508"/>
            </a:xfrm>
            <a:prstGeom prst="rect">
              <a:avLst/>
            </a:prstGeom>
          </p:spPr>
          <p:txBody>
            <a:bodyPr wrap="square">
              <a:spAutoFit/>
            </a:bodyPr>
            <a:lstStyle/>
            <a:p>
              <a:r>
                <a:rPr lang="en-US" sz="800" dirty="0">
                  <a:solidFill>
                    <a:schemeClr val="bg1"/>
                  </a:solidFill>
                </a:rPr>
                <a:t>Exon &amp; Gene Level Arrays</a:t>
              </a:r>
            </a:p>
            <a:p>
              <a:r>
                <a:rPr lang="en-US" sz="800" dirty="0">
                  <a:solidFill>
                    <a:schemeClr val="bg1"/>
                  </a:solidFill>
                </a:rPr>
                <a:t>Human Genome Arrays</a:t>
              </a:r>
            </a:p>
            <a:p>
              <a:r>
                <a:rPr lang="en-US" sz="800" dirty="0">
                  <a:solidFill>
                    <a:schemeClr val="bg1"/>
                  </a:solidFill>
                </a:rPr>
                <a:t>Axiom Microbial Detection Analysis Software</a:t>
              </a:r>
            </a:p>
            <a:p>
              <a:r>
                <a:rPr lang="en-US" sz="800" dirty="0">
                  <a:solidFill>
                    <a:schemeClr val="bg1"/>
                  </a:solidFill>
                </a:rPr>
                <a:t>Axiom Microbiome Array</a:t>
              </a:r>
            </a:p>
            <a:p>
              <a:r>
                <a:rPr lang="en-US" sz="800" dirty="0">
                  <a:solidFill>
                    <a:schemeClr val="bg1"/>
                  </a:solidFill>
                </a:rPr>
                <a:t>Axiom Precision Medicine Research Array</a:t>
              </a:r>
            </a:p>
            <a:p>
              <a:r>
                <a:rPr lang="en-US" sz="800" dirty="0" err="1">
                  <a:solidFill>
                    <a:schemeClr val="bg1"/>
                  </a:solidFill>
                </a:rPr>
                <a:t>Clariom</a:t>
              </a:r>
              <a:r>
                <a:rPr lang="en-US" sz="800" dirty="0">
                  <a:solidFill>
                    <a:schemeClr val="bg1"/>
                  </a:solidFill>
                </a:rPr>
                <a:t> D assays, Human</a:t>
              </a:r>
            </a:p>
            <a:p>
              <a:r>
                <a:rPr lang="en-US" sz="800" dirty="0" err="1">
                  <a:solidFill>
                    <a:schemeClr val="bg1"/>
                  </a:solidFill>
                </a:rPr>
                <a:t>Clariom</a:t>
              </a:r>
              <a:r>
                <a:rPr lang="en-US" sz="800" dirty="0">
                  <a:solidFill>
                    <a:schemeClr val="bg1"/>
                  </a:solidFill>
                </a:rPr>
                <a:t> D assays, Mouse</a:t>
              </a:r>
            </a:p>
            <a:p>
              <a:r>
                <a:rPr lang="en-US" sz="800" dirty="0" err="1">
                  <a:solidFill>
                    <a:schemeClr val="bg1"/>
                  </a:solidFill>
                </a:rPr>
                <a:t>Clariom</a:t>
              </a:r>
              <a:r>
                <a:rPr lang="en-US" sz="800" dirty="0">
                  <a:solidFill>
                    <a:schemeClr val="bg1"/>
                  </a:solidFill>
                </a:rPr>
                <a:t> S Arrays HT Human, Mouse, Rat</a:t>
              </a:r>
            </a:p>
            <a:p>
              <a:r>
                <a:rPr lang="en-US" sz="800" dirty="0" err="1">
                  <a:solidFill>
                    <a:schemeClr val="bg1"/>
                  </a:solidFill>
                </a:rPr>
                <a:t>Clariom</a:t>
              </a:r>
              <a:r>
                <a:rPr lang="en-US" sz="800" dirty="0">
                  <a:solidFill>
                    <a:schemeClr val="bg1"/>
                  </a:solidFill>
                </a:rPr>
                <a:t> S Assays Human, Mouse, Rat</a:t>
              </a:r>
            </a:p>
            <a:p>
              <a:r>
                <a:rPr lang="en-US" sz="800" dirty="0">
                  <a:solidFill>
                    <a:schemeClr val="bg1"/>
                  </a:solidFill>
                </a:rPr>
                <a:t>Eureka </a:t>
              </a:r>
              <a:r>
                <a:rPr lang="en-US" sz="800" dirty="0" err="1">
                  <a:solidFill>
                    <a:schemeClr val="bg1"/>
                  </a:solidFill>
                </a:rPr>
                <a:t>myDesign</a:t>
              </a:r>
              <a:r>
                <a:rPr lang="en-US" sz="800" dirty="0">
                  <a:solidFill>
                    <a:schemeClr val="bg1"/>
                  </a:solidFill>
                </a:rPr>
                <a:t> Genotyping Panels for </a:t>
              </a:r>
              <a:r>
                <a:rPr lang="en-US" sz="800" dirty="0" err="1">
                  <a:solidFill>
                    <a:schemeClr val="bg1"/>
                  </a:solidFill>
                </a:rPr>
                <a:t>Agrigenomics</a:t>
              </a:r>
              <a:endParaRPr lang="en-US" sz="800" dirty="0">
                <a:solidFill>
                  <a:schemeClr val="bg1"/>
                </a:solidFill>
              </a:endParaRPr>
            </a:p>
            <a:p>
              <a:r>
                <a:rPr lang="en-US" sz="800" dirty="0">
                  <a:solidFill>
                    <a:schemeClr val="bg1"/>
                  </a:solidFill>
                </a:rPr>
                <a:t>Human Exon 1.0 ST Array</a:t>
              </a:r>
            </a:p>
            <a:p>
              <a:r>
                <a:rPr lang="en-US" sz="800" dirty="0">
                  <a:solidFill>
                    <a:schemeClr val="bg1"/>
                  </a:solidFill>
                </a:rPr>
                <a:t>Human Gene ST Array Plates</a:t>
              </a:r>
            </a:p>
            <a:p>
              <a:r>
                <a:rPr lang="en-US" sz="800" dirty="0">
                  <a:solidFill>
                    <a:schemeClr val="bg1"/>
                  </a:solidFill>
                </a:rPr>
                <a:t>Human Gene ST Array Strips</a:t>
              </a:r>
            </a:p>
            <a:p>
              <a:r>
                <a:rPr lang="en-US" sz="800" dirty="0">
                  <a:solidFill>
                    <a:schemeClr val="bg1"/>
                  </a:solidFill>
                </a:rPr>
                <a:t>Human Gene ST Arrays</a:t>
              </a:r>
            </a:p>
            <a:p>
              <a:r>
                <a:rPr lang="en-US" sz="800" dirty="0">
                  <a:solidFill>
                    <a:schemeClr val="bg1"/>
                  </a:solidFill>
                </a:rPr>
                <a:t>Human </a:t>
              </a:r>
              <a:r>
                <a:rPr lang="en-US" sz="800" dirty="0" err="1">
                  <a:solidFill>
                    <a:schemeClr val="bg1"/>
                  </a:solidFill>
                </a:rPr>
                <a:t>Transcriptome</a:t>
              </a:r>
              <a:r>
                <a:rPr lang="en-US" sz="800" dirty="0">
                  <a:solidFill>
                    <a:schemeClr val="bg1"/>
                  </a:solidFill>
                </a:rPr>
                <a:t> Array 2.0</a:t>
              </a:r>
            </a:p>
            <a:p>
              <a:r>
                <a:rPr lang="en-US" sz="800" dirty="0">
                  <a:solidFill>
                    <a:schemeClr val="bg1"/>
                  </a:solidFill>
                </a:rPr>
                <a:t>Mouse Genome Arrays</a:t>
              </a:r>
            </a:p>
            <a:p>
              <a:r>
                <a:rPr lang="en-US" sz="800" dirty="0">
                  <a:solidFill>
                    <a:schemeClr val="bg1"/>
                  </a:solidFill>
                </a:rPr>
                <a:t>GeneChip® </a:t>
              </a:r>
              <a:r>
                <a:rPr lang="en-US" sz="800" dirty="0" err="1">
                  <a:solidFill>
                    <a:schemeClr val="bg1"/>
                  </a:solidFill>
                </a:rPr>
                <a:t>Medicago</a:t>
              </a:r>
              <a:r>
                <a:rPr lang="en-US" sz="800" dirty="0">
                  <a:solidFill>
                    <a:schemeClr val="bg1"/>
                  </a:solidFill>
                </a:rPr>
                <a:t> </a:t>
              </a:r>
              <a:r>
                <a:rPr lang="en-US" sz="800" dirty="0" err="1">
                  <a:solidFill>
                    <a:schemeClr val="bg1"/>
                  </a:solidFill>
                </a:rPr>
                <a:t>Transcriptome</a:t>
              </a:r>
              <a:r>
                <a:rPr lang="en-US" sz="800" dirty="0">
                  <a:solidFill>
                    <a:schemeClr val="bg1"/>
                  </a:solidFill>
                </a:rPr>
                <a:t> Assay</a:t>
              </a:r>
            </a:p>
            <a:p>
              <a:r>
                <a:rPr lang="en-US" sz="800" dirty="0">
                  <a:solidFill>
                    <a:schemeClr val="bg1"/>
                  </a:solidFill>
                </a:rPr>
                <a:t>Mouse Exon 1.0 ST Array</a:t>
              </a:r>
            </a:p>
            <a:p>
              <a:r>
                <a:rPr lang="en-US" sz="800" dirty="0">
                  <a:solidFill>
                    <a:schemeClr val="bg1"/>
                  </a:solidFill>
                </a:rPr>
                <a:t>Mouse Gene 1.0 ST Array</a:t>
              </a:r>
            </a:p>
            <a:p>
              <a:r>
                <a:rPr lang="en-US" sz="800" dirty="0">
                  <a:solidFill>
                    <a:schemeClr val="bg1"/>
                  </a:solidFill>
                </a:rPr>
                <a:t>Mouse Gene 1.1 ST Array Plates</a:t>
              </a:r>
            </a:p>
            <a:p>
              <a:r>
                <a:rPr lang="en-US" sz="800" dirty="0">
                  <a:solidFill>
                    <a:schemeClr val="bg1"/>
                  </a:solidFill>
                </a:rPr>
                <a:t>Mouse Gene 1.1 ST Array Strip</a:t>
              </a:r>
            </a:p>
            <a:p>
              <a:r>
                <a:rPr lang="en-US" sz="800" dirty="0">
                  <a:solidFill>
                    <a:schemeClr val="bg1"/>
                  </a:solidFill>
                </a:rPr>
                <a:t>Mouse </a:t>
              </a:r>
              <a:r>
                <a:rPr lang="en-US" sz="800" dirty="0" err="1">
                  <a:solidFill>
                    <a:schemeClr val="bg1"/>
                  </a:solidFill>
                </a:rPr>
                <a:t>Transcriptome</a:t>
              </a:r>
              <a:r>
                <a:rPr lang="en-US" sz="800" dirty="0">
                  <a:solidFill>
                    <a:schemeClr val="bg1"/>
                  </a:solidFill>
                </a:rPr>
                <a:t> Assay 1.0</a:t>
              </a:r>
            </a:p>
            <a:p>
              <a:r>
                <a:rPr lang="en-US" sz="800" dirty="0">
                  <a:solidFill>
                    <a:schemeClr val="bg1"/>
                  </a:solidFill>
                </a:rPr>
                <a:t>Rat </a:t>
              </a:r>
              <a:r>
                <a:rPr lang="en-US" sz="800" dirty="0" err="1">
                  <a:solidFill>
                    <a:schemeClr val="bg1"/>
                  </a:solidFill>
                </a:rPr>
                <a:t>Transcriptome</a:t>
              </a:r>
              <a:r>
                <a:rPr lang="en-US" sz="800" dirty="0">
                  <a:solidFill>
                    <a:schemeClr val="bg1"/>
                  </a:solidFill>
                </a:rPr>
                <a:t> Assay 1.0</a:t>
              </a:r>
            </a:p>
            <a:p>
              <a:r>
                <a:rPr lang="en-US" sz="800" dirty="0">
                  <a:solidFill>
                    <a:schemeClr val="bg1"/>
                  </a:solidFill>
                </a:rPr>
                <a:t>Other Genome Arrays</a:t>
              </a:r>
            </a:p>
            <a:p>
              <a:r>
                <a:rPr lang="en-US" sz="800" dirty="0">
                  <a:solidFill>
                    <a:schemeClr val="bg1"/>
                  </a:solidFill>
                </a:rPr>
                <a:t>Model and applied research organisms Gene 1.0 ST Arrays</a:t>
              </a:r>
            </a:p>
            <a:p>
              <a:r>
                <a:rPr lang="en-US" sz="800" dirty="0">
                  <a:solidFill>
                    <a:schemeClr val="bg1"/>
                  </a:solidFill>
                </a:rPr>
                <a:t>Model and applied research organisms Gene 1.1 ST Array Plates</a:t>
              </a:r>
            </a:p>
            <a:p>
              <a:r>
                <a:rPr lang="en-US" sz="800" dirty="0">
                  <a:solidFill>
                    <a:schemeClr val="bg1"/>
                  </a:solidFill>
                </a:rPr>
                <a:t>Model and applied research organisms Gene 1.1 ST Array Strips</a:t>
              </a:r>
            </a:p>
            <a:p>
              <a:r>
                <a:rPr lang="en-US" sz="800" dirty="0">
                  <a:solidFill>
                    <a:schemeClr val="bg1"/>
                  </a:solidFill>
                </a:rPr>
                <a:t>Rat Genome Arrays</a:t>
              </a:r>
            </a:p>
            <a:p>
              <a:r>
                <a:rPr lang="en-US" sz="800" dirty="0">
                  <a:solidFill>
                    <a:schemeClr val="bg1"/>
                  </a:solidFill>
                </a:rPr>
                <a:t>Rat Exon 1.0 ST Array</a:t>
              </a:r>
            </a:p>
            <a:p>
              <a:r>
                <a:rPr lang="en-US" sz="800" dirty="0">
                  <a:solidFill>
                    <a:schemeClr val="bg1"/>
                  </a:solidFill>
                </a:rPr>
                <a:t>Rat Gene 1.0 ST Array</a:t>
              </a:r>
            </a:p>
            <a:p>
              <a:r>
                <a:rPr lang="en-US" sz="800" dirty="0">
                  <a:solidFill>
                    <a:schemeClr val="bg1"/>
                  </a:solidFill>
                </a:rPr>
                <a:t>Rat Gene 1.1 ST Array Plate</a:t>
              </a:r>
            </a:p>
            <a:p>
              <a:r>
                <a:rPr lang="en-US" sz="800" dirty="0">
                  <a:solidFill>
                    <a:schemeClr val="bg1"/>
                  </a:solidFill>
                </a:rPr>
                <a:t>Rat Gene 1.1 ST Array Strips</a:t>
              </a:r>
            </a:p>
            <a:p>
              <a:r>
                <a:rPr lang="en-US" sz="800" dirty="0">
                  <a:solidFill>
                    <a:schemeClr val="bg1"/>
                  </a:solidFill>
                </a:rPr>
                <a:t>microRNA Expression Arrays</a:t>
              </a:r>
            </a:p>
            <a:p>
              <a:r>
                <a:rPr lang="en-US" sz="800" dirty="0">
                  <a:solidFill>
                    <a:schemeClr val="bg1"/>
                  </a:solidFill>
                </a:rPr>
                <a:t>miRNA Array</a:t>
              </a:r>
            </a:p>
            <a:p>
              <a:r>
                <a:rPr lang="en-US" sz="800" dirty="0">
                  <a:solidFill>
                    <a:schemeClr val="bg1"/>
                  </a:solidFill>
                </a:rPr>
                <a:t>Tiling Arrays</a:t>
              </a:r>
            </a:p>
            <a:p>
              <a:r>
                <a:rPr lang="en-US" sz="800" dirty="0">
                  <a:solidFill>
                    <a:schemeClr val="bg1"/>
                  </a:solidFill>
                </a:rPr>
                <a:t>Arabidopsis Tiling 1.0R Array</a:t>
              </a:r>
            </a:p>
            <a:p>
              <a:r>
                <a:rPr lang="en-US" sz="800" dirty="0">
                  <a:solidFill>
                    <a:schemeClr val="bg1"/>
                  </a:solidFill>
                </a:rPr>
                <a:t>C. </a:t>
              </a:r>
              <a:r>
                <a:rPr lang="en-US" sz="800" dirty="0" err="1">
                  <a:solidFill>
                    <a:schemeClr val="bg1"/>
                  </a:solidFill>
                </a:rPr>
                <a:t>elegans</a:t>
              </a:r>
              <a:r>
                <a:rPr lang="en-US" sz="800" dirty="0">
                  <a:solidFill>
                    <a:schemeClr val="bg1"/>
                  </a:solidFill>
                </a:rPr>
                <a:t> Tiling 1.0R Array</a:t>
              </a:r>
            </a:p>
            <a:p>
              <a:r>
                <a:rPr lang="en-US" sz="800" dirty="0">
                  <a:solidFill>
                    <a:schemeClr val="bg1"/>
                  </a:solidFill>
                </a:rPr>
                <a:t>Chromosome 21/22 2.0R Array</a:t>
              </a:r>
            </a:p>
            <a:p>
              <a:r>
                <a:rPr lang="en-US" sz="800" dirty="0">
                  <a:solidFill>
                    <a:schemeClr val="bg1"/>
                  </a:solidFill>
                </a:rPr>
                <a:t>Drosophila Genome Arrays</a:t>
              </a:r>
            </a:p>
            <a:p>
              <a:r>
                <a:rPr lang="en-US" sz="800" dirty="0">
                  <a:solidFill>
                    <a:schemeClr val="bg1"/>
                  </a:solidFill>
                </a:rPr>
                <a:t>Drosophila Tiling 1.0R Array</a:t>
              </a:r>
            </a:p>
            <a:p>
              <a:r>
                <a:rPr lang="en-US" sz="800" dirty="0">
                  <a:solidFill>
                    <a:schemeClr val="bg1"/>
                  </a:solidFill>
                </a:rPr>
                <a:t>Drosophila Tiling 2.0R Array</a:t>
              </a:r>
            </a:p>
            <a:p>
              <a:r>
                <a:rPr lang="en-US" sz="800" dirty="0">
                  <a:solidFill>
                    <a:schemeClr val="bg1"/>
                  </a:solidFill>
                </a:rPr>
                <a:t>Human Genome Arrays</a:t>
              </a:r>
            </a:p>
            <a:p>
              <a:r>
                <a:rPr lang="en-US" sz="800" dirty="0">
                  <a:solidFill>
                    <a:schemeClr val="bg1"/>
                  </a:solidFill>
                </a:rPr>
                <a:t>Human Promoter 1.0R Array</a:t>
              </a:r>
            </a:p>
            <a:p>
              <a:r>
                <a:rPr lang="en-US" sz="800" dirty="0">
                  <a:solidFill>
                    <a:schemeClr val="bg1"/>
                  </a:solidFill>
                </a:rPr>
                <a:t>Human Tiling 1.0R Array Set</a:t>
              </a:r>
            </a:p>
            <a:p>
              <a:r>
                <a:rPr lang="en-US" sz="800" dirty="0">
                  <a:solidFill>
                    <a:schemeClr val="bg1"/>
                  </a:solidFill>
                </a:rPr>
                <a:t>Human Tiling 2.0R Array Set</a:t>
              </a:r>
            </a:p>
            <a:p>
              <a:r>
                <a:rPr lang="en-US" sz="800" dirty="0">
                  <a:solidFill>
                    <a:schemeClr val="bg1"/>
                  </a:solidFill>
                </a:rPr>
                <a:t>Mouse Genome Arrays</a:t>
              </a:r>
            </a:p>
            <a:p>
              <a:r>
                <a:rPr lang="en-US" sz="800" dirty="0">
                  <a:solidFill>
                    <a:schemeClr val="bg1"/>
                  </a:solidFill>
                </a:rPr>
                <a:t>Mouse Promoter 1.0R Array</a:t>
              </a:r>
            </a:p>
            <a:p>
              <a:r>
                <a:rPr lang="en-US" sz="800" dirty="0">
                  <a:solidFill>
                    <a:schemeClr val="bg1"/>
                  </a:solidFill>
                </a:rPr>
                <a:t>Mouse Tiling 1.1R Array Set</a:t>
              </a:r>
            </a:p>
            <a:p>
              <a:r>
                <a:rPr lang="en-US" sz="800" dirty="0">
                  <a:solidFill>
                    <a:schemeClr val="bg1"/>
                  </a:solidFill>
                </a:rPr>
                <a:t>Mouse Tiling 2.0R Array Set</a:t>
              </a:r>
            </a:p>
            <a:p>
              <a:r>
                <a:rPr lang="en-US" sz="800" dirty="0">
                  <a:solidFill>
                    <a:schemeClr val="bg1"/>
                  </a:solidFill>
                </a:rPr>
                <a:t>S. </a:t>
              </a:r>
              <a:r>
                <a:rPr lang="en-US" sz="800" dirty="0" err="1">
                  <a:solidFill>
                    <a:schemeClr val="bg1"/>
                  </a:solidFill>
                </a:rPr>
                <a:t>cerevisiae</a:t>
              </a:r>
              <a:r>
                <a:rPr lang="en-US" sz="800" dirty="0">
                  <a:solidFill>
                    <a:schemeClr val="bg1"/>
                  </a:solidFill>
                </a:rPr>
                <a:t> Tiling 1.0R Array</a:t>
              </a:r>
            </a:p>
            <a:p>
              <a:r>
                <a:rPr lang="en-US" sz="800" dirty="0">
                  <a:solidFill>
                    <a:schemeClr val="bg1"/>
                  </a:solidFill>
                </a:rPr>
                <a:t>S. </a:t>
              </a:r>
              <a:r>
                <a:rPr lang="en-US" sz="800" dirty="0" err="1">
                  <a:solidFill>
                    <a:schemeClr val="bg1"/>
                  </a:solidFill>
                </a:rPr>
                <a:t>pombe</a:t>
              </a:r>
              <a:r>
                <a:rPr lang="en-US" sz="800" dirty="0">
                  <a:solidFill>
                    <a:schemeClr val="bg1"/>
                  </a:solidFill>
                </a:rPr>
                <a:t> Tiling 1.0FR Array</a:t>
              </a:r>
              <a:endParaRPr lang="ru-RU" sz="800" dirty="0">
                <a:solidFill>
                  <a:schemeClr val="bg1"/>
                </a:solidFill>
              </a:endParaRPr>
            </a:p>
          </p:txBody>
        </p:sp>
        <p:sp>
          <p:nvSpPr>
            <p:cNvPr id="5" name="Прямоугольник 4"/>
            <p:cNvSpPr/>
            <p:nvPr/>
          </p:nvSpPr>
          <p:spPr>
            <a:xfrm>
              <a:off x="3459892" y="240572"/>
              <a:ext cx="6096000" cy="6586508"/>
            </a:xfrm>
            <a:prstGeom prst="rect">
              <a:avLst/>
            </a:prstGeom>
          </p:spPr>
          <p:txBody>
            <a:bodyPr>
              <a:spAutoFit/>
            </a:bodyPr>
            <a:lstStyle/>
            <a:p>
              <a:r>
                <a:rPr lang="en-US" sz="800" dirty="0">
                  <a:solidFill>
                    <a:schemeClr val="bg1"/>
                  </a:solidFill>
                </a:rPr>
                <a:t>3' Gene Expression Analysis Arrays</a:t>
              </a:r>
            </a:p>
            <a:p>
              <a:r>
                <a:rPr lang="en-US" sz="800" dirty="0">
                  <a:solidFill>
                    <a:schemeClr val="bg1"/>
                  </a:solidFill>
                </a:rPr>
                <a:t>Catalog Arrays</a:t>
              </a:r>
            </a:p>
            <a:p>
              <a:r>
                <a:rPr lang="en-US" sz="800" dirty="0">
                  <a:solidFill>
                    <a:schemeClr val="bg1"/>
                  </a:solidFill>
                </a:rPr>
                <a:t>Arabidopsis ATH1 Genome Array</a:t>
              </a:r>
            </a:p>
            <a:p>
              <a:r>
                <a:rPr lang="en-US" sz="800" dirty="0">
                  <a:solidFill>
                    <a:schemeClr val="bg1"/>
                  </a:solidFill>
                </a:rPr>
                <a:t>Barley Genome Array</a:t>
              </a:r>
            </a:p>
            <a:p>
              <a:r>
                <a:rPr lang="en-US" sz="800" dirty="0">
                  <a:solidFill>
                    <a:schemeClr val="bg1"/>
                  </a:solidFill>
                </a:rPr>
                <a:t>Bovine Genome Array</a:t>
              </a:r>
            </a:p>
            <a:p>
              <a:r>
                <a:rPr lang="en-US" sz="800" dirty="0">
                  <a:solidFill>
                    <a:schemeClr val="bg1"/>
                  </a:solidFill>
                </a:rPr>
                <a:t>C. </a:t>
              </a:r>
              <a:r>
                <a:rPr lang="en-US" sz="800" dirty="0" err="1">
                  <a:solidFill>
                    <a:schemeClr val="bg1"/>
                  </a:solidFill>
                </a:rPr>
                <a:t>elegans</a:t>
              </a:r>
              <a:r>
                <a:rPr lang="en-US" sz="800" dirty="0">
                  <a:solidFill>
                    <a:schemeClr val="bg1"/>
                  </a:solidFill>
                </a:rPr>
                <a:t> Genome Array</a:t>
              </a:r>
            </a:p>
            <a:p>
              <a:r>
                <a:rPr lang="en-US" sz="800" dirty="0">
                  <a:solidFill>
                    <a:schemeClr val="bg1"/>
                  </a:solidFill>
                </a:rPr>
                <a:t>Canine Genome 2.0 Array</a:t>
              </a:r>
            </a:p>
            <a:p>
              <a:r>
                <a:rPr lang="en-US" sz="800" dirty="0">
                  <a:solidFill>
                    <a:schemeClr val="bg1"/>
                  </a:solidFill>
                </a:rPr>
                <a:t>Chicken Genome Array</a:t>
              </a:r>
            </a:p>
            <a:p>
              <a:r>
                <a:rPr lang="en-US" sz="800" dirty="0">
                  <a:solidFill>
                    <a:schemeClr val="bg1"/>
                  </a:solidFill>
                </a:rPr>
                <a:t>Citrus Genome Array</a:t>
              </a:r>
            </a:p>
            <a:p>
              <a:r>
                <a:rPr lang="en-US" sz="800" dirty="0">
                  <a:solidFill>
                    <a:schemeClr val="bg1"/>
                  </a:solidFill>
                </a:rPr>
                <a:t>Cotton Genome Array</a:t>
              </a:r>
            </a:p>
            <a:p>
              <a:r>
                <a:rPr lang="en-US" sz="800" dirty="0">
                  <a:solidFill>
                    <a:schemeClr val="bg1"/>
                  </a:solidFill>
                </a:rPr>
                <a:t>Drosophila Genome Arrays</a:t>
              </a:r>
            </a:p>
            <a:p>
              <a:r>
                <a:rPr lang="en-US" sz="800" dirty="0">
                  <a:solidFill>
                    <a:schemeClr val="bg1"/>
                  </a:solidFill>
                </a:rPr>
                <a:t>Drosophila Genome 2.0 Array</a:t>
              </a:r>
            </a:p>
            <a:p>
              <a:r>
                <a:rPr lang="en-US" sz="800" dirty="0">
                  <a:solidFill>
                    <a:schemeClr val="bg1"/>
                  </a:solidFill>
                </a:rPr>
                <a:t>Drosophila Genome Array</a:t>
              </a:r>
            </a:p>
            <a:p>
              <a:r>
                <a:rPr lang="en-US" sz="800" dirty="0">
                  <a:solidFill>
                    <a:schemeClr val="bg1"/>
                  </a:solidFill>
                </a:rPr>
                <a:t>Human Genome Arrays</a:t>
              </a:r>
            </a:p>
            <a:p>
              <a:r>
                <a:rPr lang="en-US" sz="800" dirty="0" err="1">
                  <a:solidFill>
                    <a:schemeClr val="bg1"/>
                  </a:solidFill>
                </a:rPr>
                <a:t>Affymetrix</a:t>
              </a:r>
              <a:r>
                <a:rPr lang="en-US" sz="800" dirty="0">
                  <a:solidFill>
                    <a:schemeClr val="bg1"/>
                  </a:solidFill>
                </a:rPr>
                <a:t>® miRNA Array Plate</a:t>
              </a:r>
            </a:p>
            <a:p>
              <a:r>
                <a:rPr lang="en-US" sz="800" dirty="0" err="1">
                  <a:solidFill>
                    <a:schemeClr val="bg1"/>
                  </a:solidFill>
                </a:rPr>
                <a:t>Affymetrix</a:t>
              </a:r>
              <a:r>
                <a:rPr lang="en-US" sz="800" dirty="0">
                  <a:solidFill>
                    <a:schemeClr val="bg1"/>
                  </a:solidFill>
                </a:rPr>
                <a:t>® miRNA Array Strip</a:t>
              </a:r>
            </a:p>
            <a:p>
              <a:r>
                <a:rPr lang="en-US" sz="800" dirty="0">
                  <a:solidFill>
                    <a:schemeClr val="bg1"/>
                  </a:solidFill>
                </a:rPr>
                <a:t>HT HG-U133+ PM Array Plate</a:t>
              </a:r>
            </a:p>
            <a:p>
              <a:r>
                <a:rPr lang="en-US" sz="800" dirty="0">
                  <a:solidFill>
                    <a:schemeClr val="bg1"/>
                  </a:solidFill>
                </a:rPr>
                <a:t>HT Human Genome U133 Array Plate Set</a:t>
              </a:r>
            </a:p>
            <a:p>
              <a:r>
                <a:rPr lang="en-US" sz="800" dirty="0">
                  <a:solidFill>
                    <a:schemeClr val="bg1"/>
                  </a:solidFill>
                </a:rPr>
                <a:t>Human Genome Focus Array</a:t>
              </a:r>
            </a:p>
            <a:p>
              <a:r>
                <a:rPr lang="en-US" sz="800" dirty="0">
                  <a:solidFill>
                    <a:schemeClr val="bg1"/>
                  </a:solidFill>
                </a:rPr>
                <a:t>Human Genome U133 Array Strip</a:t>
              </a:r>
            </a:p>
            <a:p>
              <a:r>
                <a:rPr lang="en-US" sz="800" dirty="0">
                  <a:solidFill>
                    <a:schemeClr val="bg1"/>
                  </a:solidFill>
                </a:rPr>
                <a:t>Human Genome U133 Plus 2.0 Array</a:t>
              </a:r>
            </a:p>
            <a:p>
              <a:r>
                <a:rPr lang="en-US" sz="800" dirty="0">
                  <a:solidFill>
                    <a:schemeClr val="bg1"/>
                  </a:solidFill>
                </a:rPr>
                <a:t>Human Genome U133 Set</a:t>
              </a:r>
            </a:p>
            <a:p>
              <a:r>
                <a:rPr lang="en-US" sz="800" dirty="0">
                  <a:solidFill>
                    <a:schemeClr val="bg1"/>
                  </a:solidFill>
                </a:rPr>
                <a:t>Human Genome U133A 2.0 Array</a:t>
              </a:r>
            </a:p>
            <a:p>
              <a:r>
                <a:rPr lang="en-US" sz="800" dirty="0">
                  <a:solidFill>
                    <a:schemeClr val="bg1"/>
                  </a:solidFill>
                </a:rPr>
                <a:t>Human Genome U219 Array Plate</a:t>
              </a:r>
            </a:p>
            <a:p>
              <a:r>
                <a:rPr lang="en-US" sz="800" dirty="0">
                  <a:solidFill>
                    <a:schemeClr val="bg1"/>
                  </a:solidFill>
                </a:rPr>
                <a:t>Human Genome U219 Array Strip</a:t>
              </a:r>
            </a:p>
            <a:p>
              <a:r>
                <a:rPr lang="en-US" sz="800" dirty="0">
                  <a:solidFill>
                    <a:schemeClr val="bg1"/>
                  </a:solidFill>
                </a:rPr>
                <a:t>Human Genome U95 Set</a:t>
              </a:r>
            </a:p>
            <a:p>
              <a:r>
                <a:rPr lang="en-US" sz="800" dirty="0">
                  <a:solidFill>
                    <a:schemeClr val="bg1"/>
                  </a:solidFill>
                </a:rPr>
                <a:t>Human X3P Array</a:t>
              </a:r>
            </a:p>
            <a:p>
              <a:r>
                <a:rPr lang="en-US" sz="800" dirty="0" err="1">
                  <a:solidFill>
                    <a:schemeClr val="bg1"/>
                  </a:solidFill>
                </a:rPr>
                <a:t>PrimeView</a:t>
              </a:r>
              <a:r>
                <a:rPr lang="en-US" sz="800" dirty="0">
                  <a:solidFill>
                    <a:schemeClr val="bg1"/>
                  </a:solidFill>
                </a:rPr>
                <a:t>™ Human Gene Expression Array Plate</a:t>
              </a:r>
            </a:p>
            <a:p>
              <a:r>
                <a:rPr lang="en-US" sz="800" dirty="0">
                  <a:solidFill>
                    <a:schemeClr val="bg1"/>
                  </a:solidFill>
                </a:rPr>
                <a:t>Maize Genome Array</a:t>
              </a:r>
            </a:p>
            <a:p>
              <a:r>
                <a:rPr lang="en-US" sz="800" dirty="0" err="1">
                  <a:solidFill>
                    <a:schemeClr val="bg1"/>
                  </a:solidFill>
                </a:rPr>
                <a:t>Medicago</a:t>
              </a:r>
              <a:r>
                <a:rPr lang="en-US" sz="800" dirty="0">
                  <a:solidFill>
                    <a:schemeClr val="bg1"/>
                  </a:solidFill>
                </a:rPr>
                <a:t> Genome Array</a:t>
              </a:r>
            </a:p>
            <a:p>
              <a:r>
                <a:rPr lang="en-US" sz="800" dirty="0">
                  <a:solidFill>
                    <a:schemeClr val="bg1"/>
                  </a:solidFill>
                </a:rPr>
                <a:t>Mouse Genome Arrays</a:t>
              </a:r>
            </a:p>
            <a:p>
              <a:r>
                <a:rPr lang="en-US" sz="800" dirty="0">
                  <a:solidFill>
                    <a:schemeClr val="bg1"/>
                  </a:solidFill>
                </a:rPr>
                <a:t>HT MG-430 PM Array Plate</a:t>
              </a:r>
            </a:p>
            <a:p>
              <a:r>
                <a:rPr lang="en-US" sz="800" dirty="0">
                  <a:solidFill>
                    <a:schemeClr val="bg1"/>
                  </a:solidFill>
                </a:rPr>
                <a:t>HT Mouse Genome 430 Array Plate Set</a:t>
              </a:r>
            </a:p>
            <a:p>
              <a:r>
                <a:rPr lang="en-US" sz="800" dirty="0">
                  <a:solidFill>
                    <a:schemeClr val="bg1"/>
                  </a:solidFill>
                </a:rPr>
                <a:t>MG-430 PM Array Strip</a:t>
              </a:r>
            </a:p>
            <a:p>
              <a:r>
                <a:rPr lang="en-US" sz="800" dirty="0">
                  <a:solidFill>
                    <a:schemeClr val="bg1"/>
                  </a:solidFill>
                </a:rPr>
                <a:t>Mouse Expression Set 430</a:t>
              </a:r>
            </a:p>
            <a:p>
              <a:r>
                <a:rPr lang="en-US" sz="800" dirty="0">
                  <a:solidFill>
                    <a:schemeClr val="bg1"/>
                  </a:solidFill>
                </a:rPr>
                <a:t>Mouse Genome 430 2.0 Array</a:t>
              </a:r>
            </a:p>
            <a:p>
              <a:r>
                <a:rPr lang="en-US" sz="800" dirty="0">
                  <a:solidFill>
                    <a:schemeClr val="bg1"/>
                  </a:solidFill>
                </a:rPr>
                <a:t>Mouse Genome 430A 2.0 Array</a:t>
              </a:r>
            </a:p>
            <a:p>
              <a:r>
                <a:rPr lang="en-US" sz="800" dirty="0">
                  <a:solidFill>
                    <a:schemeClr val="bg1"/>
                  </a:solidFill>
                </a:rPr>
                <a:t>Murine Genome U74v2 Set</a:t>
              </a:r>
            </a:p>
            <a:p>
              <a:r>
                <a:rPr lang="en-US" sz="800" dirty="0">
                  <a:solidFill>
                    <a:schemeClr val="bg1"/>
                  </a:solidFill>
                </a:rPr>
                <a:t>Other Genome Arrays</a:t>
              </a:r>
            </a:p>
            <a:p>
              <a:r>
                <a:rPr lang="en-US" sz="800" dirty="0" err="1">
                  <a:solidFill>
                    <a:schemeClr val="bg1"/>
                  </a:solidFill>
                </a:rPr>
                <a:t>Almac</a:t>
              </a:r>
              <a:r>
                <a:rPr lang="en-US" sz="800" dirty="0">
                  <a:solidFill>
                    <a:schemeClr val="bg1"/>
                  </a:solidFill>
                </a:rPr>
                <a:t> Xcel Array</a:t>
              </a:r>
            </a:p>
            <a:p>
              <a:r>
                <a:rPr lang="en-US" sz="800" dirty="0">
                  <a:solidFill>
                    <a:schemeClr val="bg1"/>
                  </a:solidFill>
                </a:rPr>
                <a:t>miRNA Array</a:t>
              </a:r>
            </a:p>
            <a:p>
              <a:r>
                <a:rPr lang="en-US" sz="800" dirty="0">
                  <a:solidFill>
                    <a:schemeClr val="bg1"/>
                  </a:solidFill>
                </a:rPr>
                <a:t>Plasmodium/Anopheles Genome Array</a:t>
              </a:r>
            </a:p>
            <a:p>
              <a:r>
                <a:rPr lang="en-US" sz="800" dirty="0">
                  <a:solidFill>
                    <a:schemeClr val="bg1"/>
                  </a:solidFill>
                </a:rPr>
                <a:t>Poplar Genome Array</a:t>
              </a:r>
            </a:p>
            <a:p>
              <a:r>
                <a:rPr lang="en-US" sz="800" dirty="0">
                  <a:solidFill>
                    <a:schemeClr val="bg1"/>
                  </a:solidFill>
                </a:rPr>
                <a:t>Porcine Genome Array</a:t>
              </a:r>
            </a:p>
            <a:p>
              <a:r>
                <a:rPr lang="en-US" sz="800" dirty="0">
                  <a:solidFill>
                    <a:schemeClr val="bg1"/>
                  </a:solidFill>
                </a:rPr>
                <a:t>Rat Genome Arrays</a:t>
              </a:r>
            </a:p>
            <a:p>
              <a:r>
                <a:rPr lang="en-US" sz="800" dirty="0">
                  <a:solidFill>
                    <a:schemeClr val="bg1"/>
                  </a:solidFill>
                </a:rPr>
                <a:t>HT Rat Focus Array Plate</a:t>
              </a:r>
            </a:p>
            <a:p>
              <a:r>
                <a:rPr lang="en-US" sz="800" dirty="0">
                  <a:solidFill>
                    <a:schemeClr val="bg1"/>
                  </a:solidFill>
                </a:rPr>
                <a:t>HT RG-230 PM Array Plate</a:t>
              </a:r>
            </a:p>
            <a:p>
              <a:r>
                <a:rPr lang="en-US" sz="800" dirty="0">
                  <a:solidFill>
                    <a:schemeClr val="bg1"/>
                  </a:solidFill>
                </a:rPr>
                <a:t>Rat Expression Set 230</a:t>
              </a:r>
            </a:p>
            <a:p>
              <a:r>
                <a:rPr lang="en-US" sz="800" dirty="0">
                  <a:solidFill>
                    <a:schemeClr val="bg1"/>
                  </a:solidFill>
                </a:rPr>
                <a:t>Rat Genome 230 2.0 Array</a:t>
              </a:r>
            </a:p>
            <a:p>
              <a:r>
                <a:rPr lang="en-US" sz="800" dirty="0">
                  <a:solidFill>
                    <a:schemeClr val="bg1"/>
                  </a:solidFill>
                </a:rPr>
                <a:t>Rat Genome U34 Set</a:t>
              </a:r>
            </a:p>
            <a:p>
              <a:r>
                <a:rPr lang="en-US" sz="800" dirty="0">
                  <a:solidFill>
                    <a:schemeClr val="bg1"/>
                  </a:solidFill>
                </a:rPr>
                <a:t>Rat </a:t>
              </a:r>
              <a:r>
                <a:rPr lang="en-US" sz="800" dirty="0" err="1">
                  <a:solidFill>
                    <a:schemeClr val="bg1"/>
                  </a:solidFill>
                </a:rPr>
                <a:t>ToxFX</a:t>
              </a:r>
              <a:r>
                <a:rPr lang="en-US" sz="800" dirty="0">
                  <a:solidFill>
                    <a:schemeClr val="bg1"/>
                  </a:solidFill>
                </a:rPr>
                <a:t> 1.0 </a:t>
              </a:r>
              <a:r>
                <a:rPr lang="en-US" sz="800" dirty="0" smtClean="0">
                  <a:solidFill>
                    <a:schemeClr val="bg1"/>
                  </a:solidFill>
                </a:rPr>
                <a:t>Array</a:t>
              </a:r>
              <a:endParaRPr lang="en-US" sz="800" dirty="0">
                <a:solidFill>
                  <a:schemeClr val="bg1"/>
                </a:solidFill>
              </a:endParaRPr>
            </a:p>
          </p:txBody>
        </p:sp>
        <p:sp>
          <p:nvSpPr>
            <p:cNvPr id="6" name="Прямоугольник 5"/>
            <p:cNvSpPr/>
            <p:nvPr/>
          </p:nvSpPr>
          <p:spPr>
            <a:xfrm>
              <a:off x="5684109" y="240572"/>
              <a:ext cx="2108886" cy="6841059"/>
            </a:xfrm>
            <a:prstGeom prst="rect">
              <a:avLst/>
            </a:prstGeom>
          </p:spPr>
          <p:txBody>
            <a:bodyPr wrap="square">
              <a:spAutoFit/>
            </a:bodyPr>
            <a:lstStyle/>
            <a:p>
              <a:r>
                <a:rPr lang="en-US" sz="800" dirty="0">
                  <a:solidFill>
                    <a:schemeClr val="bg1"/>
                  </a:solidFill>
                </a:rPr>
                <a:t>Rat Toxicology U34 Array</a:t>
              </a:r>
            </a:p>
            <a:p>
              <a:r>
                <a:rPr lang="en-US" sz="800" dirty="0">
                  <a:solidFill>
                    <a:schemeClr val="bg1"/>
                  </a:solidFill>
                </a:rPr>
                <a:t>RG-230 PM Array Strip</a:t>
              </a:r>
            </a:p>
            <a:p>
              <a:r>
                <a:rPr lang="en-US" sz="800" dirty="0">
                  <a:solidFill>
                    <a:schemeClr val="bg1"/>
                  </a:solidFill>
                </a:rPr>
                <a:t>Rhesus Macaque Genome Array</a:t>
              </a:r>
            </a:p>
            <a:p>
              <a:r>
                <a:rPr lang="en-US" sz="800" dirty="0">
                  <a:solidFill>
                    <a:schemeClr val="bg1"/>
                  </a:solidFill>
                </a:rPr>
                <a:t>Rice Genome Array</a:t>
              </a:r>
            </a:p>
            <a:p>
              <a:r>
                <a:rPr lang="en-US" sz="800" dirty="0">
                  <a:solidFill>
                    <a:schemeClr val="bg1"/>
                  </a:solidFill>
                </a:rPr>
                <a:t>Soybean Genome Array</a:t>
              </a:r>
            </a:p>
            <a:p>
              <a:r>
                <a:rPr lang="en-US" sz="800" dirty="0">
                  <a:solidFill>
                    <a:schemeClr val="bg1"/>
                  </a:solidFill>
                </a:rPr>
                <a:t>Sugar Cane Genome Array</a:t>
              </a:r>
            </a:p>
            <a:p>
              <a:r>
                <a:rPr lang="en-US" sz="800" dirty="0">
                  <a:solidFill>
                    <a:schemeClr val="bg1"/>
                  </a:solidFill>
                </a:rPr>
                <a:t>Test3 Array</a:t>
              </a:r>
            </a:p>
            <a:p>
              <a:r>
                <a:rPr lang="en-US" sz="800" dirty="0">
                  <a:solidFill>
                    <a:schemeClr val="bg1"/>
                  </a:solidFill>
                </a:rPr>
                <a:t>Tomato Genome Array</a:t>
              </a:r>
            </a:p>
            <a:p>
              <a:r>
                <a:rPr lang="en-US" sz="800" dirty="0" err="1">
                  <a:solidFill>
                    <a:schemeClr val="bg1"/>
                  </a:solidFill>
                </a:rPr>
                <a:t>Vitis</a:t>
              </a:r>
              <a:r>
                <a:rPr lang="en-US" sz="800" dirty="0">
                  <a:solidFill>
                    <a:schemeClr val="bg1"/>
                  </a:solidFill>
                </a:rPr>
                <a:t> </a:t>
              </a:r>
              <a:r>
                <a:rPr lang="en-US" sz="800" dirty="0" err="1">
                  <a:solidFill>
                    <a:schemeClr val="bg1"/>
                  </a:solidFill>
                </a:rPr>
                <a:t>vinifera</a:t>
              </a:r>
              <a:r>
                <a:rPr lang="en-US" sz="800" dirty="0">
                  <a:solidFill>
                    <a:schemeClr val="bg1"/>
                  </a:solidFill>
                </a:rPr>
                <a:t> (Grape) Genome Array</a:t>
              </a:r>
            </a:p>
            <a:p>
              <a:r>
                <a:rPr lang="en-US" sz="800" dirty="0">
                  <a:solidFill>
                    <a:schemeClr val="bg1"/>
                  </a:solidFill>
                </a:rPr>
                <a:t>Wheat Genome Array</a:t>
              </a:r>
            </a:p>
            <a:p>
              <a:r>
                <a:rPr lang="en-US" sz="800" dirty="0" err="1">
                  <a:solidFill>
                    <a:schemeClr val="bg1"/>
                  </a:solidFill>
                </a:rPr>
                <a:t>Xenopus</a:t>
              </a:r>
              <a:r>
                <a:rPr lang="en-US" sz="800" dirty="0">
                  <a:solidFill>
                    <a:schemeClr val="bg1"/>
                  </a:solidFill>
                </a:rPr>
                <a:t> </a:t>
              </a:r>
              <a:r>
                <a:rPr lang="en-US" sz="800" dirty="0" err="1">
                  <a:solidFill>
                    <a:schemeClr val="bg1"/>
                  </a:solidFill>
                </a:rPr>
                <a:t>tropicalis</a:t>
              </a:r>
              <a:r>
                <a:rPr lang="en-US" sz="800" dirty="0">
                  <a:solidFill>
                    <a:schemeClr val="bg1"/>
                  </a:solidFill>
                </a:rPr>
                <a:t> Genome Array</a:t>
              </a:r>
            </a:p>
            <a:p>
              <a:r>
                <a:rPr lang="en-US" sz="800" dirty="0" err="1">
                  <a:solidFill>
                    <a:schemeClr val="bg1"/>
                  </a:solidFill>
                </a:rPr>
                <a:t>Xenopus</a:t>
              </a:r>
              <a:r>
                <a:rPr lang="en-US" sz="800" dirty="0">
                  <a:solidFill>
                    <a:schemeClr val="bg1"/>
                  </a:solidFill>
                </a:rPr>
                <a:t> </a:t>
              </a:r>
              <a:r>
                <a:rPr lang="en-US" sz="800" dirty="0" err="1">
                  <a:solidFill>
                    <a:schemeClr val="bg1"/>
                  </a:solidFill>
                </a:rPr>
                <a:t>laevis</a:t>
              </a:r>
              <a:r>
                <a:rPr lang="en-US" sz="800" dirty="0">
                  <a:solidFill>
                    <a:schemeClr val="bg1"/>
                  </a:solidFill>
                </a:rPr>
                <a:t> Genome Arrays</a:t>
              </a:r>
            </a:p>
            <a:p>
              <a:r>
                <a:rPr lang="en-US" sz="800" dirty="0" err="1">
                  <a:solidFill>
                    <a:schemeClr val="bg1"/>
                  </a:solidFill>
                </a:rPr>
                <a:t>Xenopus</a:t>
              </a:r>
              <a:r>
                <a:rPr lang="en-US" sz="800" dirty="0">
                  <a:solidFill>
                    <a:schemeClr val="bg1"/>
                  </a:solidFill>
                </a:rPr>
                <a:t> </a:t>
              </a:r>
              <a:r>
                <a:rPr lang="en-US" sz="800" dirty="0" err="1">
                  <a:solidFill>
                    <a:schemeClr val="bg1"/>
                  </a:solidFill>
                </a:rPr>
                <a:t>laevis</a:t>
              </a:r>
              <a:r>
                <a:rPr lang="en-US" sz="800" dirty="0">
                  <a:solidFill>
                    <a:schemeClr val="bg1"/>
                  </a:solidFill>
                </a:rPr>
                <a:t> Genome Array</a:t>
              </a:r>
            </a:p>
            <a:p>
              <a:r>
                <a:rPr lang="en-US" sz="800" dirty="0" err="1">
                  <a:solidFill>
                    <a:schemeClr val="bg1"/>
                  </a:solidFill>
                </a:rPr>
                <a:t>Xenopus</a:t>
              </a:r>
              <a:r>
                <a:rPr lang="en-US" sz="800" dirty="0">
                  <a:solidFill>
                    <a:schemeClr val="bg1"/>
                  </a:solidFill>
                </a:rPr>
                <a:t> </a:t>
              </a:r>
              <a:r>
                <a:rPr lang="en-US" sz="800" dirty="0" err="1">
                  <a:solidFill>
                    <a:schemeClr val="bg1"/>
                  </a:solidFill>
                </a:rPr>
                <a:t>laevis</a:t>
              </a:r>
              <a:r>
                <a:rPr lang="en-US" sz="800" dirty="0">
                  <a:solidFill>
                    <a:schemeClr val="bg1"/>
                  </a:solidFill>
                </a:rPr>
                <a:t> Genome Array</a:t>
              </a:r>
            </a:p>
            <a:p>
              <a:r>
                <a:rPr lang="en-US" sz="800" dirty="0" err="1">
                  <a:solidFill>
                    <a:schemeClr val="bg1"/>
                  </a:solidFill>
                </a:rPr>
                <a:t>Xenopus</a:t>
              </a:r>
              <a:r>
                <a:rPr lang="en-US" sz="800" dirty="0">
                  <a:solidFill>
                    <a:schemeClr val="bg1"/>
                  </a:solidFill>
                </a:rPr>
                <a:t> </a:t>
              </a:r>
              <a:r>
                <a:rPr lang="en-US" sz="800" dirty="0" err="1">
                  <a:solidFill>
                    <a:schemeClr val="bg1"/>
                  </a:solidFill>
                </a:rPr>
                <a:t>laevis</a:t>
              </a:r>
              <a:r>
                <a:rPr lang="en-US" sz="800" dirty="0">
                  <a:solidFill>
                    <a:schemeClr val="bg1"/>
                  </a:solidFill>
                </a:rPr>
                <a:t> Genome 2.0 Array</a:t>
              </a:r>
            </a:p>
            <a:p>
              <a:r>
                <a:rPr lang="en-US" sz="800" dirty="0">
                  <a:solidFill>
                    <a:schemeClr val="bg1"/>
                  </a:solidFill>
                </a:rPr>
                <a:t>Yeast Genome Arrays</a:t>
              </a:r>
            </a:p>
            <a:p>
              <a:r>
                <a:rPr lang="en-US" sz="800" dirty="0">
                  <a:solidFill>
                    <a:schemeClr val="bg1"/>
                  </a:solidFill>
                </a:rPr>
                <a:t>Yeast Genome 2.0 Array</a:t>
              </a:r>
            </a:p>
            <a:p>
              <a:r>
                <a:rPr lang="en-US" sz="800" dirty="0">
                  <a:solidFill>
                    <a:schemeClr val="bg1"/>
                  </a:solidFill>
                </a:rPr>
                <a:t>Yeast Genome S98 Array</a:t>
              </a:r>
            </a:p>
            <a:p>
              <a:r>
                <a:rPr lang="en-US" sz="800" dirty="0" err="1">
                  <a:solidFill>
                    <a:schemeClr val="bg1"/>
                  </a:solidFill>
                </a:rPr>
                <a:t>Zebrafish</a:t>
              </a:r>
              <a:r>
                <a:rPr lang="en-US" sz="800" dirty="0">
                  <a:solidFill>
                    <a:schemeClr val="bg1"/>
                  </a:solidFill>
                </a:rPr>
                <a:t> Genome Array</a:t>
              </a:r>
            </a:p>
            <a:p>
              <a:endParaRPr lang="en-US" sz="800" dirty="0">
                <a:solidFill>
                  <a:schemeClr val="bg1"/>
                </a:solidFill>
              </a:endParaRPr>
            </a:p>
            <a:p>
              <a:r>
                <a:rPr lang="en-US" sz="800" dirty="0">
                  <a:solidFill>
                    <a:schemeClr val="bg1"/>
                  </a:solidFill>
                </a:rPr>
                <a:t>Custom Expression Arrays</a:t>
              </a:r>
            </a:p>
            <a:p>
              <a:r>
                <a:rPr lang="en-US" sz="800" dirty="0" err="1">
                  <a:solidFill>
                    <a:schemeClr val="bg1"/>
                  </a:solidFill>
                </a:rPr>
                <a:t>CustomExpress</a:t>
              </a:r>
              <a:r>
                <a:rPr lang="en-US" sz="800" dirty="0">
                  <a:solidFill>
                    <a:schemeClr val="bg1"/>
                  </a:solidFill>
                </a:rPr>
                <a:t>® Array </a:t>
              </a:r>
              <a:r>
                <a:rPr lang="en-US" sz="800" dirty="0" smtClean="0">
                  <a:solidFill>
                    <a:schemeClr val="bg1"/>
                  </a:solidFill>
                </a:rPr>
                <a:t>Program</a:t>
              </a:r>
            </a:p>
            <a:p>
              <a:endParaRPr lang="en-US" sz="800" dirty="0" smtClean="0">
                <a:solidFill>
                  <a:schemeClr val="bg1"/>
                </a:solidFill>
              </a:endParaRPr>
            </a:p>
            <a:p>
              <a:r>
                <a:rPr lang="en-US" sz="800" dirty="0">
                  <a:solidFill>
                    <a:schemeClr val="bg1"/>
                  </a:solidFill>
                </a:rPr>
                <a:t>Prokaryotic Gene Expression Analysis Arrays</a:t>
              </a:r>
            </a:p>
            <a:p>
              <a:r>
                <a:rPr lang="en-US" sz="800" dirty="0">
                  <a:solidFill>
                    <a:schemeClr val="bg1"/>
                  </a:solidFill>
                </a:rPr>
                <a:t>E. coli Genome Arrays</a:t>
              </a:r>
            </a:p>
            <a:p>
              <a:r>
                <a:rPr lang="en-US" sz="800" dirty="0">
                  <a:solidFill>
                    <a:schemeClr val="bg1"/>
                  </a:solidFill>
                </a:rPr>
                <a:t>E. coli Antisense Genome Array</a:t>
              </a:r>
            </a:p>
            <a:p>
              <a:r>
                <a:rPr lang="en-US" sz="800" dirty="0">
                  <a:solidFill>
                    <a:schemeClr val="bg1"/>
                  </a:solidFill>
                </a:rPr>
                <a:t>E. coli Genome 2.0 Array</a:t>
              </a:r>
            </a:p>
            <a:p>
              <a:r>
                <a:rPr lang="en-US" sz="800" dirty="0">
                  <a:solidFill>
                    <a:schemeClr val="bg1"/>
                  </a:solidFill>
                </a:rPr>
                <a:t>P. aeruginosa Genome Array</a:t>
              </a:r>
            </a:p>
            <a:p>
              <a:r>
                <a:rPr lang="en-US" sz="800" dirty="0">
                  <a:solidFill>
                    <a:schemeClr val="bg1"/>
                  </a:solidFill>
                </a:rPr>
                <a:t>S. aureus Genome </a:t>
              </a:r>
              <a:r>
                <a:rPr lang="en-US" sz="800" dirty="0" smtClean="0">
                  <a:solidFill>
                    <a:schemeClr val="bg1"/>
                  </a:solidFill>
                </a:rPr>
                <a:t>Array</a:t>
              </a:r>
            </a:p>
            <a:p>
              <a:r>
                <a:rPr lang="en-US" sz="800" dirty="0">
                  <a:solidFill>
                    <a:schemeClr val="bg1"/>
                  </a:solidFill>
                </a:rPr>
                <a:t>DNA Analysis Arrays</a:t>
              </a:r>
            </a:p>
            <a:p>
              <a:r>
                <a:rPr lang="en-US" sz="800" dirty="0">
                  <a:solidFill>
                    <a:schemeClr val="bg1"/>
                  </a:solidFill>
                </a:rPr>
                <a:t>Catalog Arrays</a:t>
              </a:r>
            </a:p>
            <a:p>
              <a:r>
                <a:rPr lang="en-US" sz="800" dirty="0">
                  <a:solidFill>
                    <a:schemeClr val="bg1"/>
                  </a:solidFill>
                </a:rPr>
                <a:t>Arabidopsis SNP Genotyping and Tiling Array</a:t>
              </a:r>
            </a:p>
            <a:p>
              <a:r>
                <a:rPr lang="en-US" sz="800" dirty="0">
                  <a:solidFill>
                    <a:schemeClr val="bg1"/>
                  </a:solidFill>
                </a:rPr>
                <a:t>Axiom Genome-Wide Array Plates</a:t>
              </a:r>
            </a:p>
            <a:p>
              <a:r>
                <a:rPr lang="en-US" sz="800" dirty="0">
                  <a:solidFill>
                    <a:schemeClr val="bg1"/>
                  </a:solidFill>
                </a:rPr>
                <a:t>Axiom </a:t>
              </a:r>
              <a:r>
                <a:rPr lang="en-US" sz="800" dirty="0" err="1">
                  <a:solidFill>
                    <a:schemeClr val="bg1"/>
                  </a:solidFill>
                </a:rPr>
                <a:t>myDesign</a:t>
              </a:r>
              <a:r>
                <a:rPr lang="en-US" sz="800" dirty="0">
                  <a:solidFill>
                    <a:schemeClr val="bg1"/>
                  </a:solidFill>
                </a:rPr>
                <a:t>™ Genotyping Arrays for </a:t>
              </a:r>
              <a:r>
                <a:rPr lang="en-US" sz="800" dirty="0" err="1">
                  <a:solidFill>
                    <a:schemeClr val="bg1"/>
                  </a:solidFill>
                </a:rPr>
                <a:t>Agrigenomics</a:t>
              </a:r>
              <a:endParaRPr lang="en-US" sz="800" dirty="0">
                <a:solidFill>
                  <a:schemeClr val="bg1"/>
                </a:solidFill>
              </a:endParaRPr>
            </a:p>
            <a:p>
              <a:r>
                <a:rPr lang="en-US" sz="800" dirty="0">
                  <a:solidFill>
                    <a:schemeClr val="bg1"/>
                  </a:solidFill>
                </a:rPr>
                <a:t>Axiom™ Genome-Wide BOS 1 Array Plate</a:t>
              </a:r>
            </a:p>
            <a:p>
              <a:r>
                <a:rPr lang="en-US" sz="800" dirty="0">
                  <a:solidFill>
                    <a:schemeClr val="bg1"/>
                  </a:solidFill>
                </a:rPr>
                <a:t>Axiom™ Genotyping Solution</a:t>
              </a:r>
            </a:p>
            <a:p>
              <a:r>
                <a:rPr lang="en-US" sz="800" dirty="0">
                  <a:solidFill>
                    <a:schemeClr val="bg1"/>
                  </a:solidFill>
                </a:rPr>
                <a:t>Axiom™ Genotyping Solution</a:t>
              </a:r>
            </a:p>
            <a:p>
              <a:r>
                <a:rPr lang="en-US" sz="800" dirty="0">
                  <a:solidFill>
                    <a:schemeClr val="bg1"/>
                  </a:solidFill>
                </a:rPr>
                <a:t>Axiom® Apple Genotyping Array</a:t>
              </a:r>
            </a:p>
            <a:p>
              <a:r>
                <a:rPr lang="en-US" sz="800" dirty="0">
                  <a:solidFill>
                    <a:schemeClr val="bg1"/>
                  </a:solidFill>
                </a:rPr>
                <a:t>Axiom® </a:t>
              </a:r>
              <a:r>
                <a:rPr lang="en-US" sz="800" dirty="0" err="1">
                  <a:solidFill>
                    <a:schemeClr val="bg1"/>
                  </a:solidFill>
                </a:rPr>
                <a:t>Biobank</a:t>
              </a:r>
              <a:r>
                <a:rPr lang="en-US" sz="800" dirty="0">
                  <a:solidFill>
                    <a:schemeClr val="bg1"/>
                  </a:solidFill>
                </a:rPr>
                <a:t> Genotyping Arrays</a:t>
              </a:r>
            </a:p>
            <a:p>
              <a:r>
                <a:rPr lang="en-US" sz="800" dirty="0">
                  <a:solidFill>
                    <a:schemeClr val="bg1"/>
                  </a:solidFill>
                </a:rPr>
                <a:t>Axiom® Bovine Genotyping Array</a:t>
              </a:r>
            </a:p>
            <a:p>
              <a:r>
                <a:rPr lang="en-US" sz="800" dirty="0">
                  <a:solidFill>
                    <a:schemeClr val="bg1"/>
                  </a:solidFill>
                </a:rPr>
                <a:t>Axiom® Bovine-Ovine-</a:t>
              </a:r>
              <a:r>
                <a:rPr lang="en-US" sz="800" dirty="0" err="1">
                  <a:solidFill>
                    <a:schemeClr val="bg1"/>
                  </a:solidFill>
                </a:rPr>
                <a:t>Caprine</a:t>
              </a:r>
              <a:r>
                <a:rPr lang="en-US" sz="800" dirty="0">
                  <a:solidFill>
                    <a:schemeClr val="bg1"/>
                  </a:solidFill>
                </a:rPr>
                <a:t> Genotyping Array</a:t>
              </a:r>
            </a:p>
            <a:p>
              <a:r>
                <a:rPr lang="en-US" sz="800" dirty="0">
                  <a:solidFill>
                    <a:schemeClr val="bg1"/>
                  </a:solidFill>
                </a:rPr>
                <a:t>Axiom® Buffalo Genotyping Array</a:t>
              </a:r>
            </a:p>
            <a:p>
              <a:r>
                <a:rPr lang="en-US" sz="800" dirty="0">
                  <a:solidFill>
                    <a:schemeClr val="bg1"/>
                  </a:solidFill>
                </a:rPr>
                <a:t>Axiom® </a:t>
              </a:r>
              <a:r>
                <a:rPr lang="en-US" sz="800" dirty="0" err="1">
                  <a:solidFill>
                    <a:schemeClr val="bg1"/>
                  </a:solidFill>
                </a:rPr>
                <a:t>Caprine</a:t>
              </a:r>
              <a:r>
                <a:rPr lang="en-US" sz="800" dirty="0">
                  <a:solidFill>
                    <a:schemeClr val="bg1"/>
                  </a:solidFill>
                </a:rPr>
                <a:t> Genotyping Array</a:t>
              </a:r>
            </a:p>
            <a:p>
              <a:r>
                <a:rPr lang="en-US" sz="800" dirty="0">
                  <a:solidFill>
                    <a:schemeClr val="bg1"/>
                  </a:solidFill>
                </a:rPr>
                <a:t>Axiom® Cotton Genotyping Array</a:t>
              </a:r>
            </a:p>
            <a:p>
              <a:r>
                <a:rPr lang="en-US" sz="800" dirty="0">
                  <a:solidFill>
                    <a:schemeClr val="bg1"/>
                  </a:solidFill>
                </a:rPr>
                <a:t>Axiom® Equine Genotyping Array</a:t>
              </a:r>
            </a:p>
            <a:p>
              <a:r>
                <a:rPr lang="en-US" sz="800" dirty="0">
                  <a:solidFill>
                    <a:schemeClr val="bg1"/>
                  </a:solidFill>
                </a:rPr>
                <a:t>Axiom® </a:t>
              </a:r>
              <a:r>
                <a:rPr lang="en-US" sz="800" dirty="0" err="1">
                  <a:solidFill>
                    <a:schemeClr val="bg1"/>
                  </a:solidFill>
                </a:rPr>
                <a:t>Exome</a:t>
              </a:r>
              <a:r>
                <a:rPr lang="en-US" sz="800" dirty="0">
                  <a:solidFill>
                    <a:schemeClr val="bg1"/>
                  </a:solidFill>
                </a:rPr>
                <a:t> Genotyping Array</a:t>
              </a:r>
            </a:p>
            <a:p>
              <a:r>
                <a:rPr lang="en-US" sz="800" dirty="0">
                  <a:solidFill>
                    <a:schemeClr val="bg1"/>
                  </a:solidFill>
                </a:rPr>
                <a:t>Axiom® </a:t>
              </a:r>
              <a:r>
                <a:rPr lang="en-US" sz="800" dirty="0" err="1">
                  <a:solidFill>
                    <a:schemeClr val="bg1"/>
                  </a:solidFill>
                </a:rPr>
                <a:t>Exome</a:t>
              </a:r>
              <a:r>
                <a:rPr lang="en-US" sz="800" dirty="0">
                  <a:solidFill>
                    <a:schemeClr val="bg1"/>
                  </a:solidFill>
                </a:rPr>
                <a:t> Plus Genotyping Array</a:t>
              </a:r>
            </a:p>
            <a:p>
              <a:r>
                <a:rPr lang="en-US" sz="800" dirty="0">
                  <a:solidFill>
                    <a:schemeClr val="bg1"/>
                  </a:solidFill>
                </a:rPr>
                <a:t>Axiom® Genome-Wide CHB1 And CHB2</a:t>
              </a:r>
            </a:p>
            <a:p>
              <a:r>
                <a:rPr lang="en-US" sz="800" dirty="0">
                  <a:solidFill>
                    <a:schemeClr val="bg1"/>
                  </a:solidFill>
                </a:rPr>
                <a:t>Axiom® Genome-Wide Strawberry Genotyping </a:t>
              </a:r>
              <a:r>
                <a:rPr lang="en-US" sz="800" dirty="0" smtClean="0">
                  <a:solidFill>
                    <a:schemeClr val="bg1"/>
                  </a:solidFill>
                </a:rPr>
                <a:t>Array</a:t>
              </a:r>
              <a:endParaRPr lang="en-US" sz="800" dirty="0">
                <a:solidFill>
                  <a:schemeClr val="bg1"/>
                </a:solidFill>
              </a:endParaRPr>
            </a:p>
          </p:txBody>
        </p:sp>
        <p:sp>
          <p:nvSpPr>
            <p:cNvPr id="7" name="Прямоугольник 6"/>
            <p:cNvSpPr/>
            <p:nvPr/>
          </p:nvSpPr>
          <p:spPr>
            <a:xfrm>
              <a:off x="8152739" y="240572"/>
              <a:ext cx="3759628" cy="6247864"/>
            </a:xfrm>
            <a:prstGeom prst="rect">
              <a:avLst/>
            </a:prstGeom>
          </p:spPr>
          <p:txBody>
            <a:bodyPr wrap="square">
              <a:spAutoFit/>
            </a:bodyPr>
            <a:lstStyle/>
            <a:p>
              <a:r>
                <a:rPr lang="en-US" sz="800" dirty="0">
                  <a:solidFill>
                    <a:schemeClr val="bg1"/>
                  </a:solidFill>
                </a:rPr>
                <a:t>Axiom® Genome-Wide Chicken Genotyping Array</a:t>
              </a:r>
            </a:p>
            <a:p>
              <a:r>
                <a:rPr lang="en-US" sz="800" dirty="0">
                  <a:solidFill>
                    <a:schemeClr val="bg1"/>
                  </a:solidFill>
                </a:rPr>
                <a:t>Axiom® Genome-Wide Human Origins 1 Array</a:t>
              </a:r>
            </a:p>
            <a:p>
              <a:r>
                <a:rPr lang="en-US" sz="800" dirty="0">
                  <a:solidFill>
                    <a:schemeClr val="bg1"/>
                  </a:solidFill>
                </a:rPr>
                <a:t>Axiom® Maize Genotyping Array</a:t>
              </a:r>
            </a:p>
            <a:p>
              <a:r>
                <a:rPr lang="en-US" sz="800" dirty="0">
                  <a:solidFill>
                    <a:schemeClr val="bg1"/>
                  </a:solidFill>
                </a:rPr>
                <a:t>Axiom® miRNA Target Site Genotyping Arrays</a:t>
              </a:r>
            </a:p>
            <a:p>
              <a:r>
                <a:rPr lang="en-US" sz="800" dirty="0">
                  <a:solidFill>
                    <a:schemeClr val="bg1"/>
                  </a:solidFill>
                </a:rPr>
                <a:t>Axiom® </a:t>
              </a:r>
              <a:r>
                <a:rPr lang="en-US" sz="800" dirty="0" err="1">
                  <a:solidFill>
                    <a:schemeClr val="bg1"/>
                  </a:solidFill>
                </a:rPr>
                <a:t>myDesign</a:t>
              </a:r>
              <a:r>
                <a:rPr lang="en-US" sz="800" dirty="0">
                  <a:solidFill>
                    <a:schemeClr val="bg1"/>
                  </a:solidFill>
                </a:rPr>
                <a:t>™ Human Genotyping Arrays</a:t>
              </a:r>
            </a:p>
            <a:p>
              <a:r>
                <a:rPr lang="en-US" sz="800" dirty="0">
                  <a:solidFill>
                    <a:schemeClr val="bg1"/>
                  </a:solidFill>
                </a:rPr>
                <a:t>Axiom® </a:t>
              </a:r>
              <a:r>
                <a:rPr lang="en-US" sz="800" dirty="0" err="1">
                  <a:solidFill>
                    <a:schemeClr val="bg1"/>
                  </a:solidFill>
                </a:rPr>
                <a:t>myDesign</a:t>
              </a:r>
              <a:r>
                <a:rPr lang="en-US" sz="800" dirty="0">
                  <a:solidFill>
                    <a:schemeClr val="bg1"/>
                  </a:solidFill>
                </a:rPr>
                <a:t>™ Human Genotyping Arrays</a:t>
              </a:r>
            </a:p>
            <a:p>
              <a:r>
                <a:rPr lang="en-US" sz="800" dirty="0">
                  <a:solidFill>
                    <a:schemeClr val="bg1"/>
                  </a:solidFill>
                </a:rPr>
                <a:t>Axiom® Ovine Genotyping Array</a:t>
              </a:r>
            </a:p>
            <a:p>
              <a:r>
                <a:rPr lang="en-US" sz="800" dirty="0">
                  <a:solidFill>
                    <a:schemeClr val="bg1"/>
                  </a:solidFill>
                </a:rPr>
                <a:t>Axiom® Porcine Genotyping </a:t>
              </a:r>
              <a:r>
                <a:rPr lang="en-US" sz="800" dirty="0" smtClean="0">
                  <a:solidFill>
                    <a:schemeClr val="bg1"/>
                  </a:solidFill>
                </a:rPr>
                <a:t>Array</a:t>
              </a:r>
            </a:p>
            <a:p>
              <a:r>
                <a:rPr lang="en-US" sz="800" dirty="0">
                  <a:solidFill>
                    <a:schemeClr val="bg1"/>
                  </a:solidFill>
                </a:rPr>
                <a:t>Axiom® Rice Genotyping Array</a:t>
              </a:r>
            </a:p>
            <a:p>
              <a:r>
                <a:rPr lang="en-US" sz="800" dirty="0">
                  <a:solidFill>
                    <a:schemeClr val="bg1"/>
                  </a:solidFill>
                </a:rPr>
                <a:t>Axiom® Rose Genotyping Array</a:t>
              </a:r>
            </a:p>
            <a:p>
              <a:r>
                <a:rPr lang="en-US" sz="800" dirty="0">
                  <a:solidFill>
                    <a:schemeClr val="bg1"/>
                  </a:solidFill>
                </a:rPr>
                <a:t>Axiom® Salmon Genotyping Array</a:t>
              </a:r>
            </a:p>
            <a:p>
              <a:r>
                <a:rPr lang="en-US" sz="800" dirty="0">
                  <a:solidFill>
                    <a:schemeClr val="bg1"/>
                  </a:solidFill>
                </a:rPr>
                <a:t>Axiom® Soybean Genotyping Array</a:t>
              </a:r>
            </a:p>
            <a:p>
              <a:r>
                <a:rPr lang="en-US" sz="800" dirty="0">
                  <a:solidFill>
                    <a:schemeClr val="bg1"/>
                  </a:solidFill>
                </a:rPr>
                <a:t>Axiom® Trout Genotyping Array</a:t>
              </a:r>
            </a:p>
            <a:p>
              <a:r>
                <a:rPr lang="en-US" sz="800" dirty="0">
                  <a:solidFill>
                    <a:schemeClr val="bg1"/>
                  </a:solidFill>
                </a:rPr>
                <a:t>Axiom® Turkey Genotyping Array</a:t>
              </a:r>
            </a:p>
            <a:p>
              <a:r>
                <a:rPr lang="en-US" sz="800" dirty="0">
                  <a:solidFill>
                    <a:schemeClr val="bg1"/>
                  </a:solidFill>
                </a:rPr>
                <a:t>Axiom® Wheat Genotyping Arrays</a:t>
              </a:r>
            </a:p>
            <a:p>
              <a:r>
                <a:rPr lang="en-US" sz="800" dirty="0">
                  <a:solidFill>
                    <a:schemeClr val="bg1"/>
                  </a:solidFill>
                </a:rPr>
                <a:t>Axiom® World Arrays</a:t>
              </a:r>
            </a:p>
            <a:p>
              <a:r>
                <a:rPr lang="en-US" sz="800" dirty="0">
                  <a:solidFill>
                    <a:schemeClr val="bg1"/>
                  </a:solidFill>
                </a:rPr>
                <a:t>Axiom® Genotyping Solution for </a:t>
              </a:r>
              <a:r>
                <a:rPr lang="en-US" sz="800" dirty="0" err="1">
                  <a:solidFill>
                    <a:schemeClr val="bg1"/>
                  </a:solidFill>
                </a:rPr>
                <a:t>Agrigenomics</a:t>
              </a:r>
              <a:endParaRPr lang="en-US" sz="800" dirty="0">
                <a:solidFill>
                  <a:schemeClr val="bg1"/>
                </a:solidFill>
              </a:endParaRPr>
            </a:p>
            <a:p>
              <a:r>
                <a:rPr lang="en-US" sz="800" dirty="0">
                  <a:solidFill>
                    <a:schemeClr val="bg1"/>
                  </a:solidFill>
                </a:rPr>
                <a:t>Canine SNP Genotyping Array</a:t>
              </a:r>
            </a:p>
            <a:p>
              <a:r>
                <a:rPr lang="en-US" sz="800" dirty="0" err="1">
                  <a:solidFill>
                    <a:schemeClr val="bg1"/>
                  </a:solidFill>
                </a:rPr>
                <a:t>Cytogenetics</a:t>
              </a:r>
              <a:r>
                <a:rPr lang="en-US" sz="800" dirty="0">
                  <a:solidFill>
                    <a:schemeClr val="bg1"/>
                  </a:solidFill>
                </a:rPr>
                <a:t> Whole-Genome 2.7M Array</a:t>
              </a:r>
            </a:p>
            <a:p>
              <a:r>
                <a:rPr lang="en-US" sz="800" dirty="0" err="1">
                  <a:solidFill>
                    <a:schemeClr val="bg1"/>
                  </a:solidFill>
                </a:rPr>
                <a:t>CytoScan</a:t>
              </a:r>
              <a:r>
                <a:rPr lang="en-US" sz="800" dirty="0">
                  <a:solidFill>
                    <a:schemeClr val="bg1"/>
                  </a:solidFill>
                </a:rPr>
                <a:t>™ HD Kit Bundle</a:t>
              </a:r>
            </a:p>
            <a:p>
              <a:r>
                <a:rPr lang="en-US" sz="800" dirty="0" err="1">
                  <a:solidFill>
                    <a:schemeClr val="bg1"/>
                  </a:solidFill>
                </a:rPr>
                <a:t>CytoScan</a:t>
              </a:r>
              <a:r>
                <a:rPr lang="en-US" sz="800" dirty="0">
                  <a:solidFill>
                    <a:schemeClr val="bg1"/>
                  </a:solidFill>
                </a:rPr>
                <a:t>® HD Array Kit and Reagent Kit Bundle</a:t>
              </a:r>
            </a:p>
            <a:p>
              <a:r>
                <a:rPr lang="en-US" sz="800" dirty="0" err="1">
                  <a:solidFill>
                    <a:schemeClr val="bg1"/>
                  </a:solidFill>
                </a:rPr>
                <a:t>CytoScan</a:t>
              </a:r>
              <a:r>
                <a:rPr lang="en-US" sz="800" dirty="0">
                  <a:solidFill>
                    <a:schemeClr val="bg1"/>
                  </a:solidFill>
                </a:rPr>
                <a:t>® Optima Suite</a:t>
              </a:r>
            </a:p>
            <a:p>
              <a:r>
                <a:rPr lang="en-US" sz="800" dirty="0">
                  <a:solidFill>
                    <a:schemeClr val="bg1"/>
                  </a:solidFill>
                </a:rPr>
                <a:t>DMET™ Plus Premier Pack</a:t>
              </a:r>
            </a:p>
            <a:p>
              <a:r>
                <a:rPr lang="en-US" sz="800" dirty="0">
                  <a:solidFill>
                    <a:schemeClr val="bg1"/>
                  </a:solidFill>
                </a:rPr>
                <a:t>DMET™ Plus Solution</a:t>
              </a:r>
            </a:p>
            <a:p>
              <a:r>
                <a:rPr lang="en-US" sz="800" dirty="0">
                  <a:solidFill>
                    <a:schemeClr val="bg1"/>
                  </a:solidFill>
                </a:rPr>
                <a:t>Eureka™ Bovine Parentage Panel</a:t>
              </a:r>
            </a:p>
            <a:p>
              <a:r>
                <a:rPr lang="en-US" sz="800" dirty="0">
                  <a:solidFill>
                    <a:schemeClr val="bg1"/>
                  </a:solidFill>
                </a:rPr>
                <a:t>Genome-Wide Human SNP Array 5.0</a:t>
              </a:r>
            </a:p>
            <a:p>
              <a:r>
                <a:rPr lang="en-US" sz="800" dirty="0">
                  <a:solidFill>
                    <a:schemeClr val="bg1"/>
                  </a:solidFill>
                </a:rPr>
                <a:t>Genome-Wide Human SNP Array 6.0</a:t>
              </a:r>
            </a:p>
            <a:p>
              <a:r>
                <a:rPr lang="en-US" sz="800" dirty="0">
                  <a:solidFill>
                    <a:schemeClr val="bg1"/>
                  </a:solidFill>
                </a:rPr>
                <a:t>Genome-Wide Human SNP Array 6.0 for </a:t>
              </a:r>
              <a:r>
                <a:rPr lang="en-US" sz="800" dirty="0" err="1">
                  <a:solidFill>
                    <a:schemeClr val="bg1"/>
                  </a:solidFill>
                </a:rPr>
                <a:t>Cytogenetics</a:t>
              </a:r>
              <a:endParaRPr lang="en-US" sz="800" dirty="0">
                <a:solidFill>
                  <a:schemeClr val="bg1"/>
                </a:solidFill>
              </a:endParaRPr>
            </a:p>
            <a:p>
              <a:r>
                <a:rPr lang="en-US" sz="800" dirty="0">
                  <a:solidFill>
                    <a:schemeClr val="bg1"/>
                  </a:solidFill>
                </a:rPr>
                <a:t>Human Mapping 100K Set</a:t>
              </a:r>
            </a:p>
            <a:p>
              <a:r>
                <a:rPr lang="en-US" sz="800" dirty="0">
                  <a:solidFill>
                    <a:schemeClr val="bg1"/>
                  </a:solidFill>
                </a:rPr>
                <a:t>Human Mapping 10K 2.0 Array</a:t>
              </a:r>
            </a:p>
            <a:p>
              <a:r>
                <a:rPr lang="en-US" sz="800" dirty="0">
                  <a:solidFill>
                    <a:schemeClr val="bg1"/>
                  </a:solidFill>
                </a:rPr>
                <a:t>Human Mapping 250K </a:t>
              </a:r>
              <a:r>
                <a:rPr lang="en-US" sz="800" dirty="0" err="1">
                  <a:solidFill>
                    <a:schemeClr val="bg1"/>
                  </a:solidFill>
                </a:rPr>
                <a:t>Nsp</a:t>
              </a:r>
              <a:r>
                <a:rPr lang="en-US" sz="800" dirty="0">
                  <a:solidFill>
                    <a:schemeClr val="bg1"/>
                  </a:solidFill>
                </a:rPr>
                <a:t> Array for </a:t>
              </a:r>
              <a:r>
                <a:rPr lang="en-US" sz="800" dirty="0" err="1">
                  <a:solidFill>
                    <a:schemeClr val="bg1"/>
                  </a:solidFill>
                </a:rPr>
                <a:t>Cytogenetics</a:t>
              </a:r>
              <a:endParaRPr lang="en-US" sz="800" dirty="0">
                <a:solidFill>
                  <a:schemeClr val="bg1"/>
                </a:solidFill>
              </a:endParaRPr>
            </a:p>
            <a:p>
              <a:r>
                <a:rPr lang="en-US" sz="800" dirty="0">
                  <a:solidFill>
                    <a:schemeClr val="bg1"/>
                  </a:solidFill>
                </a:rPr>
                <a:t>Human Mapping 500K Array Set</a:t>
              </a:r>
            </a:p>
            <a:p>
              <a:r>
                <a:rPr lang="en-US" sz="800" dirty="0">
                  <a:solidFill>
                    <a:schemeClr val="bg1"/>
                  </a:solidFill>
                </a:rPr>
                <a:t>Human Mitochondrial </a:t>
              </a:r>
              <a:r>
                <a:rPr lang="en-US" sz="800" dirty="0" err="1">
                  <a:solidFill>
                    <a:schemeClr val="bg1"/>
                  </a:solidFill>
                </a:rPr>
                <a:t>Resequencing</a:t>
              </a:r>
              <a:r>
                <a:rPr lang="en-US" sz="800" dirty="0">
                  <a:solidFill>
                    <a:schemeClr val="bg1"/>
                  </a:solidFill>
                </a:rPr>
                <a:t> Array 2.0</a:t>
              </a:r>
            </a:p>
            <a:p>
              <a:r>
                <a:rPr lang="en-US" sz="800" dirty="0">
                  <a:solidFill>
                    <a:schemeClr val="bg1"/>
                  </a:solidFill>
                </a:rPr>
                <a:t>Lettuce SNP Genotyping Array</a:t>
              </a:r>
            </a:p>
            <a:p>
              <a:r>
                <a:rPr lang="en-US" sz="800" dirty="0">
                  <a:solidFill>
                    <a:schemeClr val="bg1"/>
                  </a:solidFill>
                </a:rPr>
                <a:t>Mouse Diversity Genotyping Array</a:t>
              </a:r>
            </a:p>
            <a:p>
              <a:r>
                <a:rPr lang="en-US" sz="800" dirty="0" err="1">
                  <a:solidFill>
                    <a:schemeClr val="bg1"/>
                  </a:solidFill>
                </a:rPr>
                <a:t>MyGeneChip</a:t>
              </a:r>
              <a:r>
                <a:rPr lang="en-US" sz="800" dirty="0">
                  <a:solidFill>
                    <a:schemeClr val="bg1"/>
                  </a:solidFill>
                </a:rPr>
                <a:t>™ Custom Array Program</a:t>
              </a:r>
            </a:p>
            <a:p>
              <a:r>
                <a:rPr lang="en-US" sz="800" dirty="0" err="1">
                  <a:solidFill>
                    <a:schemeClr val="bg1"/>
                  </a:solidFill>
                </a:rPr>
                <a:t>OncoScan</a:t>
              </a:r>
              <a:r>
                <a:rPr lang="en-US" sz="800" dirty="0">
                  <a:solidFill>
                    <a:schemeClr val="bg1"/>
                  </a:solidFill>
                </a:rPr>
                <a:t> FFPE Assay Kits</a:t>
              </a:r>
            </a:p>
            <a:p>
              <a:r>
                <a:rPr lang="en-US" sz="800" dirty="0" err="1">
                  <a:solidFill>
                    <a:schemeClr val="bg1"/>
                  </a:solidFill>
                </a:rPr>
                <a:t>OncoScan</a:t>
              </a:r>
              <a:r>
                <a:rPr lang="en-US" sz="800" dirty="0">
                  <a:solidFill>
                    <a:schemeClr val="bg1"/>
                  </a:solidFill>
                </a:rPr>
                <a:t>® CNV FFPE Assay Kit</a:t>
              </a:r>
            </a:p>
            <a:p>
              <a:r>
                <a:rPr lang="en-US" sz="800" dirty="0">
                  <a:solidFill>
                    <a:schemeClr val="bg1"/>
                  </a:solidFill>
                </a:rPr>
                <a:t>Pepper SNP Genotyping Array</a:t>
              </a:r>
            </a:p>
            <a:p>
              <a:r>
                <a:rPr lang="en-US" sz="800" dirty="0">
                  <a:solidFill>
                    <a:schemeClr val="bg1"/>
                  </a:solidFill>
                </a:rPr>
                <a:t>SARS </a:t>
              </a:r>
              <a:r>
                <a:rPr lang="en-US" sz="800" dirty="0" err="1">
                  <a:solidFill>
                    <a:schemeClr val="bg1"/>
                  </a:solidFill>
                </a:rPr>
                <a:t>Resequencing</a:t>
              </a:r>
              <a:r>
                <a:rPr lang="en-US" sz="800" dirty="0">
                  <a:solidFill>
                    <a:schemeClr val="bg1"/>
                  </a:solidFill>
                </a:rPr>
                <a:t> Array</a:t>
              </a:r>
            </a:p>
            <a:p>
              <a:r>
                <a:rPr lang="en-US" sz="800" dirty="0">
                  <a:solidFill>
                    <a:schemeClr val="bg1"/>
                  </a:solidFill>
                </a:rPr>
                <a:t>The </a:t>
              </a:r>
              <a:r>
                <a:rPr lang="en-US" sz="800" dirty="0" err="1">
                  <a:solidFill>
                    <a:schemeClr val="bg1"/>
                  </a:solidFill>
                </a:rPr>
                <a:t>CytoScan</a:t>
              </a:r>
              <a:r>
                <a:rPr lang="en-US" sz="800" dirty="0">
                  <a:solidFill>
                    <a:schemeClr val="bg1"/>
                  </a:solidFill>
                </a:rPr>
                <a:t> 750K Array Kit and Reagent Kit Bundle - Available Outside US/Canada Only</a:t>
              </a:r>
            </a:p>
            <a:p>
              <a:r>
                <a:rPr lang="en-US" sz="800" dirty="0">
                  <a:solidFill>
                    <a:schemeClr val="bg1"/>
                  </a:solidFill>
                </a:rPr>
                <a:t>The </a:t>
              </a:r>
              <a:r>
                <a:rPr lang="en-US" sz="800" dirty="0" err="1">
                  <a:solidFill>
                    <a:schemeClr val="bg1"/>
                  </a:solidFill>
                </a:rPr>
                <a:t>CytoScan</a:t>
              </a:r>
              <a:r>
                <a:rPr lang="en-US" sz="800" dirty="0">
                  <a:solidFill>
                    <a:schemeClr val="bg1"/>
                  </a:solidFill>
                </a:rPr>
                <a:t>® 750K Array Kit and Reagent Kit Bundle</a:t>
              </a:r>
            </a:p>
            <a:p>
              <a:r>
                <a:rPr lang="en-US" sz="800" dirty="0">
                  <a:solidFill>
                    <a:schemeClr val="bg1"/>
                  </a:solidFill>
                </a:rPr>
                <a:t>Universal Tag Arrays</a:t>
              </a:r>
            </a:p>
            <a:p>
              <a:r>
                <a:rPr lang="en-US" sz="800" dirty="0">
                  <a:solidFill>
                    <a:schemeClr val="bg1"/>
                  </a:solidFill>
                </a:rPr>
                <a:t>Whole-Genome Sampling Assay for </a:t>
              </a:r>
              <a:r>
                <a:rPr lang="en-US" sz="800" dirty="0" err="1">
                  <a:solidFill>
                    <a:schemeClr val="bg1"/>
                  </a:solidFill>
                </a:rPr>
                <a:t>Agrigenomics</a:t>
              </a:r>
              <a:r>
                <a:rPr lang="en-US" sz="800" dirty="0">
                  <a:solidFill>
                    <a:schemeClr val="bg1"/>
                  </a:solidFill>
                </a:rPr>
                <a:t> Solutions</a:t>
              </a:r>
            </a:p>
            <a:p>
              <a:endParaRPr lang="en-US" sz="1000" dirty="0">
                <a:solidFill>
                  <a:schemeClr val="bg1"/>
                </a:solidFill>
              </a:endParaRPr>
            </a:p>
            <a:p>
              <a:r>
                <a:rPr lang="en-US" sz="800" dirty="0" err="1">
                  <a:solidFill>
                    <a:schemeClr val="bg1"/>
                  </a:solidFill>
                </a:rPr>
                <a:t>CustomSeq</a:t>
              </a:r>
              <a:r>
                <a:rPr lang="en-US" sz="800" dirty="0">
                  <a:solidFill>
                    <a:schemeClr val="bg1"/>
                  </a:solidFill>
                </a:rPr>
                <a:t>® Array Programs</a:t>
              </a:r>
            </a:p>
            <a:p>
              <a:endParaRPr lang="en-US" sz="1000" dirty="0">
                <a:solidFill>
                  <a:schemeClr val="bg1"/>
                </a:solidFill>
              </a:endParaRPr>
            </a:p>
          </p:txBody>
        </p:sp>
      </p:grpSp>
      <p:sp>
        <p:nvSpPr>
          <p:cNvPr id="9" name="TextBox 8"/>
          <p:cNvSpPr txBox="1"/>
          <p:nvPr/>
        </p:nvSpPr>
        <p:spPr>
          <a:xfrm>
            <a:off x="3856131" y="83749"/>
            <a:ext cx="2856103" cy="369332"/>
          </a:xfrm>
          <a:prstGeom prst="rect">
            <a:avLst/>
          </a:prstGeom>
          <a:noFill/>
        </p:spPr>
        <p:txBody>
          <a:bodyPr wrap="none" rtlCol="0">
            <a:spAutoFit/>
          </a:bodyPr>
          <a:lstStyle/>
          <a:p>
            <a:r>
              <a:rPr lang="ru-RU" dirty="0" smtClean="0">
                <a:solidFill>
                  <a:schemeClr val="bg1"/>
                </a:solidFill>
              </a:rPr>
              <a:t>Некоторые чипы </a:t>
            </a:r>
            <a:r>
              <a:rPr lang="en-US" dirty="0" err="1" smtClean="0">
                <a:solidFill>
                  <a:schemeClr val="bg1"/>
                </a:solidFill>
              </a:rPr>
              <a:t>Affimetrix</a:t>
            </a:r>
            <a:endParaRPr lang="ru-RU" dirty="0">
              <a:solidFill>
                <a:schemeClr val="bg1"/>
              </a:solidFill>
            </a:endParaRPr>
          </a:p>
        </p:txBody>
      </p:sp>
    </p:spTree>
    <p:extLst>
      <p:ext uri="{BB962C8B-B14F-4D97-AF65-F5344CB8AC3E}">
        <p14:creationId xmlns:p14="http://schemas.microsoft.com/office/powerpoint/2010/main" val="20702300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5412" y="212725"/>
            <a:ext cx="8643688" cy="6381664"/>
          </a:xfrm>
        </p:spPr>
        <p:txBody>
          <a:bodyPr>
            <a:noAutofit/>
          </a:bodyPr>
          <a:lstStyle/>
          <a:p>
            <a:r>
              <a:rPr lang="ru-RU" sz="2000" dirty="0" err="1">
                <a:solidFill>
                  <a:schemeClr val="bg1"/>
                </a:solidFill>
                <a:latin typeface="Times New Roman" panose="02020603050405020304" pitchFamily="18" charset="0"/>
                <a:cs typeface="Times New Roman" panose="02020603050405020304" pitchFamily="18" charset="0"/>
              </a:rPr>
              <a:t>Микрочиповые</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cистемы</a:t>
            </a:r>
            <a:r>
              <a:rPr lang="ru-RU" sz="2000" dirty="0">
                <a:solidFill>
                  <a:schemeClr val="bg1"/>
                </a:solidFill>
                <a:latin typeface="Times New Roman" panose="02020603050405020304" pitchFamily="18" charset="0"/>
                <a:cs typeface="Times New Roman" panose="02020603050405020304" pitchFamily="18" charset="0"/>
              </a:rPr>
              <a:t> Affymetrix широко распространены во всем </a:t>
            </a:r>
            <a:r>
              <a:rPr lang="ru-RU" sz="2000" dirty="0" smtClean="0">
                <a:solidFill>
                  <a:schemeClr val="bg1"/>
                </a:solidFill>
                <a:latin typeface="Times New Roman" panose="02020603050405020304" pitchFamily="18" charset="0"/>
                <a:cs typeface="Times New Roman" panose="02020603050405020304" pitchFamily="18" charset="0"/>
              </a:rPr>
              <a:t>мире. </a:t>
            </a:r>
            <a:r>
              <a:rPr lang="ru-RU" sz="2000" dirty="0">
                <a:solidFill>
                  <a:schemeClr val="bg1"/>
                </a:solidFill>
                <a:latin typeface="Times New Roman" panose="02020603050405020304" pitchFamily="18" charset="0"/>
                <a:cs typeface="Times New Roman" panose="02020603050405020304" pitchFamily="18" charset="0"/>
              </a:rPr>
              <a:t>В России данное оборудование успешно применяется в следующих учреждениях</a:t>
            </a:r>
            <a:r>
              <a:rPr lang="ru-RU" sz="2000" dirty="0" smtClean="0">
                <a:solidFill>
                  <a:schemeClr val="bg1"/>
                </a:solidFill>
                <a:latin typeface="Times New Roman" panose="02020603050405020304" pitchFamily="18" charset="0"/>
                <a:cs typeface="Times New Roman" panose="02020603050405020304" pitchFamily="18" charset="0"/>
              </a:rPr>
              <a:t>:</a:t>
            </a:r>
            <a:br>
              <a:rPr lang="ru-RU" sz="2000" dirty="0" smtClean="0">
                <a:solidFill>
                  <a:schemeClr val="bg1"/>
                </a:solidFill>
                <a:latin typeface="Times New Roman" panose="02020603050405020304" pitchFamily="18" charset="0"/>
                <a:cs typeface="Times New Roman" panose="02020603050405020304" pitchFamily="18" charset="0"/>
              </a:rPr>
            </a:br>
            <a:r>
              <a:rPr lang="ru-RU" sz="2000" dirty="0">
                <a:solidFill>
                  <a:schemeClr val="bg1"/>
                </a:solidFill>
                <a:latin typeface="Times New Roman" panose="02020603050405020304" pitchFamily="18" charset="0"/>
                <a:cs typeface="Times New Roman" panose="02020603050405020304" pitchFamily="18" charset="0"/>
              </a:rPr>
              <a:t/>
            </a:r>
            <a:br>
              <a:rPr lang="ru-RU" sz="2000" dirty="0">
                <a:solidFill>
                  <a:schemeClr val="bg1"/>
                </a:solidFill>
                <a:latin typeface="Times New Roman" panose="02020603050405020304" pitchFamily="18" charset="0"/>
                <a:cs typeface="Times New Roman" panose="02020603050405020304" pitchFamily="18" charset="0"/>
              </a:rPr>
            </a:br>
            <a:r>
              <a:rPr lang="ru-RU" sz="2000" b="1" dirty="0" err="1" smtClean="0">
                <a:solidFill>
                  <a:schemeClr val="bg1"/>
                </a:solidFill>
                <a:latin typeface="Times New Roman" panose="02020603050405020304" pitchFamily="18" charset="0"/>
                <a:cs typeface="Times New Roman" panose="02020603050405020304" pitchFamily="18" charset="0"/>
              </a:rPr>
              <a:t>Геномед</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a:solidFill>
                  <a:schemeClr val="bg1"/>
                </a:solidFill>
                <a:latin typeface="Times New Roman" panose="02020603050405020304" pitchFamily="18" charset="0"/>
                <a:cs typeface="Times New Roman" panose="02020603050405020304" pitchFamily="18" charset="0"/>
              </a:rPr>
              <a:t>система GeneChip™ </a:t>
            </a:r>
            <a:r>
              <a:rPr lang="ru-RU" sz="2000" dirty="0" err="1">
                <a:solidFill>
                  <a:schemeClr val="bg1"/>
                </a:solidFill>
                <a:latin typeface="Times New Roman" panose="02020603050405020304" pitchFamily="18" charset="0"/>
                <a:cs typeface="Times New Roman" panose="02020603050405020304" pitchFamily="18" charset="0"/>
              </a:rPr>
              <a:t>Scanner</a:t>
            </a:r>
            <a:r>
              <a:rPr lang="ru-RU" sz="2000" dirty="0">
                <a:solidFill>
                  <a:schemeClr val="bg1"/>
                </a:solidFill>
                <a:latin typeface="Times New Roman" panose="02020603050405020304" pitchFamily="18" charset="0"/>
                <a:cs typeface="Times New Roman" panose="02020603050405020304" pitchFamily="18" charset="0"/>
              </a:rPr>
              <a:t> 3000, приложения: молекулярное </a:t>
            </a:r>
            <a:r>
              <a:rPr lang="ru-RU" sz="2000" dirty="0" err="1">
                <a:solidFill>
                  <a:schemeClr val="bg1"/>
                </a:solidFill>
                <a:latin typeface="Times New Roman" panose="02020603050405020304" pitchFamily="18" charset="0"/>
                <a:cs typeface="Times New Roman" panose="02020603050405020304" pitchFamily="18" charset="0"/>
              </a:rPr>
              <a:t>кариотипирование</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CytoScan</a:t>
            </a:r>
            <a:r>
              <a:rPr lang="ru-RU" sz="2000" dirty="0">
                <a:solidFill>
                  <a:schemeClr val="bg1"/>
                </a:solidFill>
                <a:latin typeface="Times New Roman" panose="02020603050405020304" pitchFamily="18" charset="0"/>
                <a:cs typeface="Times New Roman" panose="02020603050405020304" pitchFamily="18" charset="0"/>
              </a:rPr>
              <a:t>® HD </a:t>
            </a:r>
            <a:r>
              <a:rPr lang="ru-RU" sz="2000" dirty="0" err="1">
                <a:solidFill>
                  <a:schemeClr val="bg1"/>
                </a:solidFill>
                <a:latin typeface="Times New Roman" panose="02020603050405020304" pitchFamily="18" charset="0"/>
                <a:cs typeface="Times New Roman" panose="02020603050405020304" pitchFamily="18" charset="0"/>
              </a:rPr>
              <a:t>Array</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CytoScan</a:t>
            </a:r>
            <a:r>
              <a:rPr lang="ru-RU" sz="2000" dirty="0">
                <a:solidFill>
                  <a:schemeClr val="bg1"/>
                </a:solidFill>
                <a:latin typeface="Times New Roman" panose="02020603050405020304" pitchFamily="18" charset="0"/>
                <a:cs typeface="Times New Roman" panose="02020603050405020304" pitchFamily="18" charset="0"/>
              </a:rPr>
              <a:t>® 750K </a:t>
            </a:r>
            <a:r>
              <a:rPr lang="ru-RU" sz="2000" dirty="0" err="1">
                <a:solidFill>
                  <a:schemeClr val="bg1"/>
                </a:solidFill>
                <a:latin typeface="Times New Roman" panose="02020603050405020304" pitchFamily="18" charset="0"/>
                <a:cs typeface="Times New Roman" panose="02020603050405020304" pitchFamily="18" charset="0"/>
              </a:rPr>
              <a:t>Array</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CytoScan</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Optima</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Array</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транскриптом</a:t>
            </a:r>
            <a:r>
              <a:rPr lang="ru-RU" sz="2000" dirty="0">
                <a:solidFill>
                  <a:schemeClr val="bg1"/>
                </a:solidFill>
                <a:latin typeface="Times New Roman" panose="02020603050405020304" pitchFamily="18" charset="0"/>
                <a:cs typeface="Times New Roman" panose="02020603050405020304" pitchFamily="18" charset="0"/>
              </a:rPr>
              <a:t> (GeneChip® </a:t>
            </a:r>
            <a:r>
              <a:rPr lang="ru-RU" sz="2000" dirty="0" err="1">
                <a:solidFill>
                  <a:schemeClr val="bg1"/>
                </a:solidFill>
                <a:latin typeface="Times New Roman" panose="02020603050405020304" pitchFamily="18" charset="0"/>
                <a:cs typeface="Times New Roman" panose="02020603050405020304" pitchFamily="18" charset="0"/>
              </a:rPr>
              <a:t>Human</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Transcriptome</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Array</a:t>
            </a:r>
            <a:r>
              <a:rPr lang="ru-RU" sz="2000" dirty="0">
                <a:solidFill>
                  <a:schemeClr val="bg1"/>
                </a:solidFill>
                <a:latin typeface="Times New Roman" panose="02020603050405020304" pitchFamily="18" charset="0"/>
                <a:cs typeface="Times New Roman" panose="02020603050405020304" pitchFamily="18" charset="0"/>
              </a:rPr>
              <a:t> 2.0, GeneChip® </a:t>
            </a:r>
            <a:r>
              <a:rPr lang="ru-RU" sz="2000" dirty="0" err="1">
                <a:solidFill>
                  <a:schemeClr val="bg1"/>
                </a:solidFill>
                <a:latin typeface="Times New Roman" panose="02020603050405020304" pitchFamily="18" charset="0"/>
                <a:cs typeface="Times New Roman" panose="02020603050405020304" pitchFamily="18" charset="0"/>
              </a:rPr>
              <a:t>Human</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Gene</a:t>
            </a:r>
            <a:r>
              <a:rPr lang="ru-RU" sz="2000" dirty="0">
                <a:solidFill>
                  <a:schemeClr val="bg1"/>
                </a:solidFill>
                <a:latin typeface="Times New Roman" panose="02020603050405020304" pitchFamily="18" charset="0"/>
                <a:cs typeface="Times New Roman" panose="02020603050405020304" pitchFamily="18" charset="0"/>
              </a:rPr>
              <a:t> 2.0 ST </a:t>
            </a:r>
            <a:r>
              <a:rPr lang="ru-RU" sz="2000" dirty="0" err="1">
                <a:solidFill>
                  <a:schemeClr val="bg1"/>
                </a:solidFill>
                <a:latin typeface="Times New Roman" panose="02020603050405020304" pitchFamily="18" charset="0"/>
                <a:cs typeface="Times New Roman" panose="02020603050405020304" pitchFamily="18" charset="0"/>
              </a:rPr>
              <a:t>Array</a:t>
            </a:r>
            <a:r>
              <a:rPr lang="ru-RU" sz="2000" dirty="0">
                <a:solidFill>
                  <a:schemeClr val="bg1"/>
                </a:solidFill>
                <a:latin typeface="Times New Roman" panose="02020603050405020304" pitchFamily="18" charset="0"/>
                <a:cs typeface="Times New Roman" panose="02020603050405020304" pitchFamily="18" charset="0"/>
              </a:rPr>
              <a:t>, GeneChip® </a:t>
            </a:r>
            <a:r>
              <a:rPr lang="ru-RU" sz="2000" dirty="0" err="1">
                <a:solidFill>
                  <a:schemeClr val="bg1"/>
                </a:solidFill>
                <a:latin typeface="Times New Roman" panose="02020603050405020304" pitchFamily="18" charset="0"/>
                <a:cs typeface="Times New Roman" panose="02020603050405020304" pitchFamily="18" charset="0"/>
              </a:rPr>
              <a:t>miRNA</a:t>
            </a:r>
            <a:r>
              <a:rPr lang="ru-RU" sz="2000" dirty="0">
                <a:solidFill>
                  <a:schemeClr val="bg1"/>
                </a:solidFill>
                <a:latin typeface="Times New Roman" panose="02020603050405020304" pitchFamily="18" charset="0"/>
                <a:cs typeface="Times New Roman" panose="02020603050405020304" pitchFamily="18" charset="0"/>
              </a:rPr>
              <a:t> 4.0 </a:t>
            </a:r>
            <a:r>
              <a:rPr lang="ru-RU" sz="2000" dirty="0" err="1">
                <a:solidFill>
                  <a:schemeClr val="bg1"/>
                </a:solidFill>
                <a:latin typeface="Times New Roman" panose="02020603050405020304" pitchFamily="18" charset="0"/>
                <a:cs typeface="Times New Roman" panose="02020603050405020304" pitchFamily="18" charset="0"/>
              </a:rPr>
              <a:t>Array</a:t>
            </a:r>
            <a:r>
              <a:rPr lang="ru-RU" sz="2000" dirty="0">
                <a:solidFill>
                  <a:schemeClr val="bg1"/>
                </a:solidFill>
                <a:latin typeface="Times New Roman" panose="02020603050405020304" pitchFamily="18" charset="0"/>
                <a:cs typeface="Times New Roman" panose="02020603050405020304" pitchFamily="18" charset="0"/>
              </a:rPr>
              <a:t>), экспрессия генов, </a:t>
            </a:r>
            <a:r>
              <a:rPr lang="ru-RU" sz="2000" dirty="0" err="1">
                <a:solidFill>
                  <a:schemeClr val="bg1"/>
                </a:solidFill>
                <a:latin typeface="Times New Roman" panose="02020603050405020304" pitchFamily="18" charset="0"/>
                <a:cs typeface="Times New Roman" panose="02020603050405020304" pitchFamily="18" charset="0"/>
              </a:rPr>
              <a:t>фармакогенетический</a:t>
            </a:r>
            <a:r>
              <a:rPr lang="ru-RU" sz="2000" dirty="0">
                <a:solidFill>
                  <a:schemeClr val="bg1"/>
                </a:solidFill>
                <a:latin typeface="Times New Roman" panose="02020603050405020304" pitchFamily="18" charset="0"/>
                <a:cs typeface="Times New Roman" panose="02020603050405020304" pitchFamily="18" charset="0"/>
              </a:rPr>
              <a:t> анализ, селекционное </a:t>
            </a:r>
            <a:r>
              <a:rPr lang="ru-RU" sz="2000" dirty="0" err="1">
                <a:solidFill>
                  <a:schemeClr val="bg1"/>
                </a:solidFill>
                <a:latin typeface="Times New Roman" panose="02020603050405020304" pitchFamily="18" charset="0"/>
                <a:cs typeface="Times New Roman" panose="02020603050405020304" pitchFamily="18" charset="0"/>
              </a:rPr>
              <a:t>генотипирование</a:t>
            </a:r>
            <a:r>
              <a:rPr lang="ru-RU" sz="2000" dirty="0" smtClean="0">
                <a:solidFill>
                  <a:schemeClr val="bg1"/>
                </a:solidFill>
                <a:latin typeface="Times New Roman" panose="02020603050405020304" pitchFamily="18" charset="0"/>
                <a:cs typeface="Times New Roman" panose="02020603050405020304" pitchFamily="18" charset="0"/>
              </a:rPr>
              <a:t>.</a:t>
            </a:r>
            <a:br>
              <a:rPr lang="ru-RU" sz="2000" dirty="0" smtClean="0">
                <a:solidFill>
                  <a:schemeClr val="bg1"/>
                </a:solidFill>
                <a:latin typeface="Times New Roman" panose="02020603050405020304" pitchFamily="18" charset="0"/>
                <a:cs typeface="Times New Roman" panose="02020603050405020304" pitchFamily="18" charset="0"/>
              </a:rPr>
            </a:b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a:solidFill>
                  <a:schemeClr val="bg1"/>
                </a:solidFill>
                <a:latin typeface="Times New Roman" panose="02020603050405020304" pitchFamily="18" charset="0"/>
                <a:cs typeface="Times New Roman" panose="02020603050405020304" pitchFamily="18" charset="0"/>
              </a:rPr>
              <a:t/>
            </a:r>
            <a:br>
              <a:rPr lang="ru-RU" sz="2000" dirty="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Российский национальный исследовательский медицинский университет имени </a:t>
            </a:r>
            <a:r>
              <a:rPr lang="ru-RU" sz="2000" b="1" dirty="0">
                <a:solidFill>
                  <a:schemeClr val="bg1"/>
                </a:solidFill>
                <a:latin typeface="Times New Roman" panose="02020603050405020304" pitchFamily="18" charset="0"/>
                <a:cs typeface="Times New Roman" panose="02020603050405020304" pitchFamily="18" charset="0"/>
              </a:rPr>
              <a:t>Н.И. Пирогова  </a:t>
            </a:r>
            <a:r>
              <a:rPr lang="ru-RU" sz="2000" dirty="0">
                <a:solidFill>
                  <a:schemeClr val="bg1"/>
                </a:solidFill>
                <a:latin typeface="Times New Roman" panose="02020603050405020304" pitchFamily="18" charset="0"/>
                <a:cs typeface="Times New Roman" panose="02020603050405020304" pitchFamily="18" charset="0"/>
              </a:rPr>
              <a:t>система </a:t>
            </a:r>
            <a:r>
              <a:rPr lang="en-US" sz="2000" dirty="0" err="1">
                <a:solidFill>
                  <a:schemeClr val="bg1"/>
                </a:solidFill>
                <a:latin typeface="Times New Roman" panose="02020603050405020304" pitchFamily="18" charset="0"/>
                <a:cs typeface="Times New Roman" panose="02020603050405020304" pitchFamily="18" charset="0"/>
              </a:rPr>
              <a:t>GeneChip</a:t>
            </a:r>
            <a:r>
              <a:rPr lang="en-US" sz="2000" dirty="0">
                <a:solidFill>
                  <a:schemeClr val="bg1"/>
                </a:solidFill>
                <a:latin typeface="Times New Roman" panose="02020603050405020304" pitchFamily="18" charset="0"/>
                <a:cs typeface="Times New Roman" panose="02020603050405020304" pitchFamily="18" charset="0"/>
              </a:rPr>
              <a:t>™ Scanner </a:t>
            </a:r>
            <a:r>
              <a:rPr lang="en-US" sz="2000" dirty="0" smtClean="0">
                <a:solidFill>
                  <a:schemeClr val="bg1"/>
                </a:solidFill>
                <a:latin typeface="Times New Roman" panose="02020603050405020304" pitchFamily="18" charset="0"/>
                <a:cs typeface="Times New Roman" panose="02020603050405020304" pitchFamily="18" charset="0"/>
              </a:rPr>
              <a:t>3000</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a:solidFill>
                  <a:schemeClr val="bg1"/>
                </a:solidFill>
                <a:latin typeface="Times New Roman" panose="02020603050405020304" pitchFamily="18" charset="0"/>
                <a:cs typeface="Times New Roman" panose="02020603050405020304" pitchFamily="18" charset="0"/>
              </a:rPr>
              <a:t>цитогенетическая диагностика, SNP </a:t>
            </a:r>
            <a:r>
              <a:rPr lang="ru-RU" sz="2000" dirty="0" err="1">
                <a:solidFill>
                  <a:schemeClr val="bg1"/>
                </a:solidFill>
                <a:latin typeface="Times New Roman" panose="02020603050405020304" pitchFamily="18" charset="0"/>
                <a:cs typeface="Times New Roman" panose="02020603050405020304" pitchFamily="18" charset="0"/>
              </a:rPr>
              <a:t>генотипирование</a:t>
            </a:r>
            <a:r>
              <a:rPr lang="ru-RU" sz="2000" dirty="0">
                <a:solidFill>
                  <a:schemeClr val="bg1"/>
                </a:solidFill>
                <a:latin typeface="Times New Roman" panose="02020603050405020304" pitchFamily="18" charset="0"/>
                <a:cs typeface="Times New Roman" panose="02020603050405020304" pitchFamily="18" charset="0"/>
              </a:rPr>
              <a:t> и анализ </a:t>
            </a:r>
            <a:r>
              <a:rPr lang="ru-RU" sz="2000" dirty="0" err="1">
                <a:solidFill>
                  <a:schemeClr val="bg1"/>
                </a:solidFill>
                <a:latin typeface="Times New Roman" panose="02020603050405020304" pitchFamily="18" charset="0"/>
                <a:cs typeface="Times New Roman" panose="02020603050405020304" pitchFamily="18" charset="0"/>
              </a:rPr>
              <a:t>копийности</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smtClean="0">
                <a:solidFill>
                  <a:schemeClr val="bg1"/>
                </a:solidFill>
                <a:latin typeface="Times New Roman" panose="02020603050405020304" pitchFamily="18" charset="0"/>
                <a:cs typeface="Times New Roman" panose="02020603050405020304" pitchFamily="18" charset="0"/>
              </a:rPr>
              <a:t>генов, </a:t>
            </a:r>
            <a:r>
              <a:rPr lang="ru-RU" sz="2000" dirty="0" err="1" smtClean="0">
                <a:solidFill>
                  <a:schemeClr val="bg1"/>
                </a:solidFill>
                <a:latin typeface="Times New Roman" panose="02020603050405020304" pitchFamily="18" charset="0"/>
                <a:cs typeface="Times New Roman" panose="02020603050405020304" pitchFamily="18" charset="0"/>
              </a:rPr>
              <a:t>дагностика</a:t>
            </a:r>
            <a:r>
              <a:rPr lang="ru-RU" sz="2000" dirty="0">
                <a:solidFill>
                  <a:schemeClr val="bg1"/>
                </a:solidFill>
                <a:latin typeface="Times New Roman" panose="02020603050405020304" pitchFamily="18" charset="0"/>
                <a:cs typeface="Times New Roman" panose="02020603050405020304" pitchFamily="18" charset="0"/>
              </a:rPr>
              <a:t> по </a:t>
            </a:r>
            <a:r>
              <a:rPr lang="ru-RU" sz="2000" dirty="0" smtClean="0">
                <a:solidFill>
                  <a:schemeClr val="bg1"/>
                </a:solidFill>
                <a:latin typeface="Times New Roman" panose="02020603050405020304" pitchFamily="18" charset="0"/>
                <a:cs typeface="Times New Roman" panose="02020603050405020304" pitchFamily="18" charset="0"/>
              </a:rPr>
              <a:t>маркерам </a:t>
            </a:r>
            <a:r>
              <a:rPr lang="ru-RU" sz="2000" dirty="0">
                <a:solidFill>
                  <a:schemeClr val="bg1"/>
                </a:solidFill>
                <a:latin typeface="Times New Roman" panose="02020603050405020304" pitchFamily="18" charset="0"/>
                <a:cs typeface="Times New Roman" panose="02020603050405020304" pitchFamily="18" charset="0"/>
              </a:rPr>
              <a:t>лекарственных </a:t>
            </a:r>
            <a:r>
              <a:rPr lang="ru-RU" sz="2000" dirty="0" smtClean="0">
                <a:solidFill>
                  <a:schemeClr val="bg1"/>
                </a:solidFill>
                <a:latin typeface="Times New Roman" panose="02020603050405020304" pitchFamily="18" charset="0"/>
                <a:cs typeface="Times New Roman" panose="02020603050405020304" pitchFamily="18" charset="0"/>
              </a:rPr>
              <a:t>метаболизмов</a:t>
            </a:r>
            <a:br>
              <a:rPr lang="ru-RU" sz="2000" dirty="0" smtClean="0">
                <a:solidFill>
                  <a:schemeClr val="bg1"/>
                </a:solidFill>
                <a:latin typeface="Times New Roman" panose="02020603050405020304" pitchFamily="18" charset="0"/>
                <a:cs typeface="Times New Roman" panose="02020603050405020304" pitchFamily="18" charset="0"/>
              </a:rPr>
            </a:br>
            <a:r>
              <a:rPr lang="ru-RU" sz="2000" dirty="0">
                <a:solidFill>
                  <a:schemeClr val="bg1"/>
                </a:solidFill>
                <a:latin typeface="Times New Roman" panose="02020603050405020304" pitchFamily="18" charset="0"/>
                <a:cs typeface="Times New Roman" panose="02020603050405020304" pitchFamily="18" charset="0"/>
              </a:rPr>
              <a:t/>
            </a:r>
            <a:br>
              <a:rPr lang="ru-RU" sz="2000"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Федеральное государственное бюджетное научное учреждение "Томский национальный исследовательский медицинский центр Российской академии наук" (Томский НИМЦ)</a:t>
            </a:r>
            <a:r>
              <a:rPr lang="ru-RU" sz="2000" dirty="0">
                <a:solidFill>
                  <a:schemeClr val="bg1"/>
                </a:solidFill>
                <a:latin typeface="Times New Roman" panose="02020603050405020304" pitchFamily="18" charset="0"/>
                <a:cs typeface="Times New Roman" panose="02020603050405020304" pitchFamily="18" charset="0"/>
              </a:rPr>
              <a:t>, система </a:t>
            </a:r>
            <a:r>
              <a:rPr lang="ru-RU" sz="2000" dirty="0" err="1">
                <a:solidFill>
                  <a:schemeClr val="bg1"/>
                </a:solidFill>
                <a:latin typeface="Times New Roman" panose="02020603050405020304" pitchFamily="18" charset="0"/>
                <a:cs typeface="Times New Roman" panose="02020603050405020304" pitchFamily="18" charset="0"/>
              </a:rPr>
              <a:t>GeneChip</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Scanner</a:t>
            </a:r>
            <a:r>
              <a:rPr lang="ru-RU" sz="2000" dirty="0">
                <a:solidFill>
                  <a:schemeClr val="bg1"/>
                </a:solidFill>
                <a:latin typeface="Times New Roman" panose="02020603050405020304" pitchFamily="18" charset="0"/>
                <a:cs typeface="Times New Roman" panose="02020603050405020304" pitchFamily="18" charset="0"/>
              </a:rPr>
              <a:t> 3000, приложения: цитогенетика (чипы </a:t>
            </a:r>
            <a:r>
              <a:rPr lang="ru-RU" sz="2000" dirty="0" err="1">
                <a:solidFill>
                  <a:schemeClr val="bg1"/>
                </a:solidFill>
                <a:latin typeface="Times New Roman" panose="02020603050405020304" pitchFamily="18" charset="0"/>
                <a:cs typeface="Times New Roman" panose="02020603050405020304" pitchFamily="18" charset="0"/>
              </a:rPr>
              <a:t>CytoScan</a:t>
            </a:r>
            <a:r>
              <a:rPr lang="ru-RU" sz="2000" dirty="0">
                <a:solidFill>
                  <a:schemeClr val="bg1"/>
                </a:solidFill>
                <a:latin typeface="Times New Roman" panose="02020603050405020304" pitchFamily="18" charset="0"/>
                <a:cs typeface="Times New Roman" panose="02020603050405020304" pitchFamily="18" charset="0"/>
              </a:rPr>
              <a:t>), онкология (</a:t>
            </a:r>
            <a:r>
              <a:rPr lang="ru-RU" sz="2000" dirty="0" err="1">
                <a:solidFill>
                  <a:schemeClr val="bg1"/>
                </a:solidFill>
                <a:latin typeface="Times New Roman" panose="02020603050405020304" pitchFamily="18" charset="0"/>
                <a:cs typeface="Times New Roman" panose="02020603050405020304" pitchFamily="18" charset="0"/>
              </a:rPr>
              <a:t>OncoScan</a:t>
            </a:r>
            <a:r>
              <a:rPr lang="ru-RU" sz="2000" dirty="0">
                <a:solidFill>
                  <a:schemeClr val="bg1"/>
                </a:solidFill>
                <a:latin typeface="Times New Roman" panose="02020603050405020304" pitchFamily="18" charset="0"/>
                <a:cs typeface="Times New Roman" panose="02020603050405020304" pitchFamily="18" charset="0"/>
              </a:rPr>
              <a:t>)</a:t>
            </a:r>
            <a:br>
              <a:rPr lang="ru-RU" sz="2000" dirty="0">
                <a:solidFill>
                  <a:schemeClr val="bg1"/>
                </a:solidFill>
                <a:latin typeface="Times New Roman" panose="02020603050405020304" pitchFamily="18" charset="0"/>
                <a:cs typeface="Times New Roman" panose="02020603050405020304" pitchFamily="18" charset="0"/>
              </a:rPr>
            </a:br>
            <a:r>
              <a:rPr lang="ru-RU" sz="2000" dirty="0">
                <a:solidFill>
                  <a:schemeClr val="bg1"/>
                </a:solidFill>
                <a:latin typeface="Times New Roman" panose="02020603050405020304" pitchFamily="18" charset="0"/>
                <a:cs typeface="Times New Roman" panose="02020603050405020304" pitchFamily="18" charset="0"/>
              </a:rPr>
              <a:t/>
            </a:r>
            <a:br>
              <a:rPr lang="ru-RU" sz="2000"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Московский физико-технический институт (государственный университет)</a:t>
            </a:r>
            <a:r>
              <a:rPr lang="ru-RU" sz="2000" dirty="0">
                <a:solidFill>
                  <a:schemeClr val="bg1"/>
                </a:solidFill>
                <a:latin typeface="Times New Roman" panose="02020603050405020304" pitchFamily="18" charset="0"/>
                <a:cs typeface="Times New Roman" panose="02020603050405020304" pitchFamily="18" charset="0"/>
              </a:rPr>
              <a:t>, система </a:t>
            </a:r>
            <a:r>
              <a:rPr lang="ru-RU" sz="2000" dirty="0" smtClean="0">
                <a:solidFill>
                  <a:schemeClr val="bg1"/>
                </a:solidFill>
                <a:latin typeface="Times New Roman" panose="02020603050405020304" pitchFamily="18" charset="0"/>
                <a:cs typeface="Times New Roman" panose="02020603050405020304" pitchFamily="18" charset="0"/>
              </a:rPr>
              <a:t>GeneAtlas (предыдущее поколение системы </a:t>
            </a:r>
            <a:r>
              <a:rPr lang="en-US" sz="2000" dirty="0" err="1">
                <a:solidFill>
                  <a:schemeClr val="bg1"/>
                </a:solidFill>
                <a:latin typeface="Times New Roman" panose="02020603050405020304" pitchFamily="18" charset="0"/>
                <a:cs typeface="Times New Roman" panose="02020603050405020304" pitchFamily="18" charset="0"/>
              </a:rPr>
              <a:t>Affymetrix</a:t>
            </a:r>
            <a:r>
              <a:rPr lang="ru-RU" sz="2000" dirty="0" smtClean="0">
                <a:solidFill>
                  <a:schemeClr val="bg1"/>
                </a:solidFill>
                <a:latin typeface="Times New Roman" panose="02020603050405020304" pitchFamily="18" charset="0"/>
                <a:cs typeface="Times New Roman" panose="02020603050405020304" pitchFamily="18" charset="0"/>
              </a:rPr>
              <a:t>)</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691098" y="1690688"/>
            <a:ext cx="2340860" cy="2340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535697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65903"/>
            <a:ext cx="10515600" cy="6792097"/>
          </a:xfrm>
        </p:spPr>
        <p:txBody>
          <a:bodyPr>
            <a:normAutofit fontScale="90000"/>
          </a:bodyPr>
          <a:lstStyle/>
          <a:p>
            <a:r>
              <a:rPr lang="en-US" sz="1300" b="1" dirty="0">
                <a:solidFill>
                  <a:schemeClr val="bg1"/>
                </a:solidFill>
              </a:rPr>
              <a:t>A comprehensive transcriptional map of primate brain development</a:t>
            </a:r>
            <a:r>
              <a:rPr lang="en-US" sz="1300" dirty="0">
                <a:solidFill>
                  <a:schemeClr val="bg1"/>
                </a:solidFill>
              </a:rPr>
              <a:t>.</a:t>
            </a:r>
            <a:br>
              <a:rPr lang="en-US" sz="1300" dirty="0">
                <a:solidFill>
                  <a:schemeClr val="bg1"/>
                </a:solidFill>
              </a:rPr>
            </a:br>
            <a:r>
              <a:rPr lang="ru-RU" sz="1100" dirty="0">
                <a:solidFill>
                  <a:schemeClr val="bg1"/>
                </a:solidFill>
              </a:rPr>
              <a:t>Авторы: </a:t>
            </a:r>
            <a:r>
              <a:rPr lang="en-US" sz="1100" dirty="0">
                <a:solidFill>
                  <a:schemeClr val="bg1"/>
                </a:solidFill>
              </a:rPr>
              <a:t>Bakken TE, Miller JA, Ding SL, </a:t>
            </a:r>
            <a:r>
              <a:rPr lang="en-US" sz="1100" dirty="0" err="1">
                <a:solidFill>
                  <a:schemeClr val="bg1"/>
                </a:solidFill>
              </a:rPr>
              <a:t>Sunkin</a:t>
            </a:r>
            <a:r>
              <a:rPr lang="en-US" sz="1100" dirty="0">
                <a:solidFill>
                  <a:schemeClr val="bg1"/>
                </a:solidFill>
              </a:rPr>
              <a:t> SM, Smith KA, Ng L, </a:t>
            </a:r>
            <a:r>
              <a:rPr lang="en-US" sz="1100" dirty="0" err="1">
                <a:solidFill>
                  <a:schemeClr val="bg1"/>
                </a:solidFill>
              </a:rPr>
              <a:t>Szafer</a:t>
            </a:r>
            <a:r>
              <a:rPr lang="en-US" sz="1100" dirty="0">
                <a:solidFill>
                  <a:schemeClr val="bg1"/>
                </a:solidFill>
              </a:rPr>
              <a:t> A, </a:t>
            </a:r>
            <a:r>
              <a:rPr lang="en-US" sz="1100" dirty="0" err="1">
                <a:solidFill>
                  <a:schemeClr val="bg1"/>
                </a:solidFill>
              </a:rPr>
              <a:t>Dalley</a:t>
            </a:r>
            <a:r>
              <a:rPr lang="en-US" sz="1100" dirty="0">
                <a:solidFill>
                  <a:schemeClr val="bg1"/>
                </a:solidFill>
              </a:rPr>
              <a:t> RA, Royall JJ, Lemon T, </a:t>
            </a:r>
            <a:r>
              <a:rPr lang="en-US" sz="1100" dirty="0" err="1">
                <a:solidFill>
                  <a:schemeClr val="bg1"/>
                </a:solidFill>
              </a:rPr>
              <a:t>Shapouri</a:t>
            </a:r>
            <a:r>
              <a:rPr lang="en-US" sz="1100" dirty="0">
                <a:solidFill>
                  <a:schemeClr val="bg1"/>
                </a:solidFill>
              </a:rPr>
              <a:t> S, </a:t>
            </a:r>
            <a:r>
              <a:rPr lang="en-US" sz="1100" dirty="0" err="1">
                <a:solidFill>
                  <a:schemeClr val="bg1"/>
                </a:solidFill>
              </a:rPr>
              <a:t>Aiona</a:t>
            </a:r>
            <a:r>
              <a:rPr lang="en-US" sz="1100" dirty="0">
                <a:solidFill>
                  <a:schemeClr val="bg1"/>
                </a:solidFill>
              </a:rPr>
              <a:t> K, Arnold J, Bennett JL, </a:t>
            </a:r>
            <a:r>
              <a:rPr lang="en-US" sz="1100" dirty="0" err="1">
                <a:solidFill>
                  <a:schemeClr val="bg1"/>
                </a:solidFill>
              </a:rPr>
              <a:t>Bertagnolli</a:t>
            </a:r>
            <a:r>
              <a:rPr lang="en-US" sz="1100" dirty="0">
                <a:solidFill>
                  <a:schemeClr val="bg1"/>
                </a:solidFill>
              </a:rPr>
              <a:t> D, </a:t>
            </a:r>
            <a:r>
              <a:rPr lang="en-US" sz="1100" dirty="0" err="1">
                <a:solidFill>
                  <a:schemeClr val="bg1"/>
                </a:solidFill>
              </a:rPr>
              <a:t>Bickley</a:t>
            </a:r>
            <a:r>
              <a:rPr lang="en-US" sz="1100" dirty="0">
                <a:solidFill>
                  <a:schemeClr val="bg1"/>
                </a:solidFill>
              </a:rPr>
              <a:t> K, </a:t>
            </a:r>
            <a:r>
              <a:rPr lang="en-US" sz="1100" dirty="0" err="1">
                <a:solidFill>
                  <a:schemeClr val="bg1"/>
                </a:solidFill>
              </a:rPr>
              <a:t>Boe</a:t>
            </a:r>
            <a:r>
              <a:rPr lang="en-US" sz="1100" dirty="0">
                <a:solidFill>
                  <a:schemeClr val="bg1"/>
                </a:solidFill>
              </a:rPr>
              <a:t> A, </a:t>
            </a:r>
            <a:r>
              <a:rPr lang="en-US" sz="1100" dirty="0" err="1">
                <a:solidFill>
                  <a:schemeClr val="bg1"/>
                </a:solidFill>
              </a:rPr>
              <a:t>Brouner</a:t>
            </a:r>
            <a:r>
              <a:rPr lang="en-US" sz="1100" dirty="0">
                <a:solidFill>
                  <a:schemeClr val="bg1"/>
                </a:solidFill>
              </a:rPr>
              <a:t> K, Butler S, Byrnes E, </a:t>
            </a:r>
            <a:r>
              <a:rPr lang="en-US" sz="1100" dirty="0" err="1">
                <a:solidFill>
                  <a:schemeClr val="bg1"/>
                </a:solidFill>
              </a:rPr>
              <a:t>Caldejon</a:t>
            </a:r>
            <a:r>
              <a:rPr lang="en-US" sz="1100" dirty="0">
                <a:solidFill>
                  <a:schemeClr val="bg1"/>
                </a:solidFill>
              </a:rPr>
              <a:t> S, Carey A, Cate S, Chapin M, Chen J, Dee N, </a:t>
            </a:r>
            <a:r>
              <a:rPr lang="en-US" sz="1100" dirty="0" err="1">
                <a:solidFill>
                  <a:schemeClr val="bg1"/>
                </a:solidFill>
              </a:rPr>
              <a:t>Desta</a:t>
            </a:r>
            <a:r>
              <a:rPr lang="en-US" sz="1100" dirty="0">
                <a:solidFill>
                  <a:schemeClr val="bg1"/>
                </a:solidFill>
              </a:rPr>
              <a:t> T, </a:t>
            </a:r>
            <a:r>
              <a:rPr lang="en-US" sz="1100" dirty="0" err="1">
                <a:solidFill>
                  <a:schemeClr val="bg1"/>
                </a:solidFill>
              </a:rPr>
              <a:t>Dolbeare</a:t>
            </a:r>
            <a:r>
              <a:rPr lang="en-US" sz="1100" dirty="0">
                <a:solidFill>
                  <a:schemeClr val="bg1"/>
                </a:solidFill>
              </a:rPr>
              <a:t> TA, Dotson N, </a:t>
            </a:r>
            <a:r>
              <a:rPr lang="en-US" sz="1100" dirty="0" err="1">
                <a:solidFill>
                  <a:schemeClr val="bg1"/>
                </a:solidFill>
              </a:rPr>
              <a:t>Ebbert</a:t>
            </a:r>
            <a:r>
              <a:rPr lang="en-US" sz="1100" dirty="0">
                <a:solidFill>
                  <a:schemeClr val="bg1"/>
                </a:solidFill>
              </a:rPr>
              <a:t> A, </a:t>
            </a:r>
            <a:r>
              <a:rPr lang="en-US" sz="1100" dirty="0" err="1">
                <a:solidFill>
                  <a:schemeClr val="bg1"/>
                </a:solidFill>
              </a:rPr>
              <a:t>Fulfs</a:t>
            </a:r>
            <a:r>
              <a:rPr lang="en-US" sz="1100" dirty="0">
                <a:solidFill>
                  <a:schemeClr val="bg1"/>
                </a:solidFill>
              </a:rPr>
              <a:t> E, Gee G, Gilbert TL, </a:t>
            </a:r>
            <a:r>
              <a:rPr lang="en-US" sz="1100" dirty="0" err="1">
                <a:solidFill>
                  <a:schemeClr val="bg1"/>
                </a:solidFill>
              </a:rPr>
              <a:t>Goldy</a:t>
            </a:r>
            <a:r>
              <a:rPr lang="en-US" sz="1100" dirty="0">
                <a:solidFill>
                  <a:schemeClr val="bg1"/>
                </a:solidFill>
              </a:rPr>
              <a:t> J, </a:t>
            </a:r>
            <a:r>
              <a:rPr lang="en-US" sz="1100" dirty="0" err="1">
                <a:solidFill>
                  <a:schemeClr val="bg1"/>
                </a:solidFill>
              </a:rPr>
              <a:t>Gourley</a:t>
            </a:r>
            <a:r>
              <a:rPr lang="en-US" sz="1100" dirty="0">
                <a:solidFill>
                  <a:schemeClr val="bg1"/>
                </a:solidFill>
              </a:rPr>
              <a:t> L, </a:t>
            </a:r>
            <a:r>
              <a:rPr lang="en-US" sz="1100" dirty="0" err="1">
                <a:solidFill>
                  <a:schemeClr val="bg1"/>
                </a:solidFill>
              </a:rPr>
              <a:t>Gregor</a:t>
            </a:r>
            <a:r>
              <a:rPr lang="en-US" sz="1100" dirty="0">
                <a:solidFill>
                  <a:schemeClr val="bg1"/>
                </a:solidFill>
              </a:rPr>
              <a:t> B, </a:t>
            </a:r>
            <a:r>
              <a:rPr lang="en-US" sz="1100" dirty="0" err="1">
                <a:solidFill>
                  <a:schemeClr val="bg1"/>
                </a:solidFill>
              </a:rPr>
              <a:t>Gu</a:t>
            </a:r>
            <a:r>
              <a:rPr lang="en-US" sz="1100" dirty="0">
                <a:solidFill>
                  <a:schemeClr val="bg1"/>
                </a:solidFill>
              </a:rPr>
              <a:t> G, Hall J, </a:t>
            </a:r>
            <a:r>
              <a:rPr lang="en-US" sz="1100" dirty="0" err="1">
                <a:solidFill>
                  <a:schemeClr val="bg1"/>
                </a:solidFill>
              </a:rPr>
              <a:t>Haradon</a:t>
            </a:r>
            <a:r>
              <a:rPr lang="en-US" sz="1100" dirty="0">
                <a:solidFill>
                  <a:schemeClr val="bg1"/>
                </a:solidFill>
              </a:rPr>
              <a:t> Z, </a:t>
            </a:r>
            <a:r>
              <a:rPr lang="en-US" sz="1100" dirty="0" err="1">
                <a:solidFill>
                  <a:schemeClr val="bg1"/>
                </a:solidFill>
              </a:rPr>
              <a:t>Haynor</a:t>
            </a:r>
            <a:r>
              <a:rPr lang="en-US" sz="1100" dirty="0">
                <a:solidFill>
                  <a:schemeClr val="bg1"/>
                </a:solidFill>
              </a:rPr>
              <a:t> DR, </a:t>
            </a:r>
            <a:r>
              <a:rPr lang="en-US" sz="1100" dirty="0" err="1">
                <a:solidFill>
                  <a:schemeClr val="bg1"/>
                </a:solidFill>
              </a:rPr>
              <a:t>Hejazinia</a:t>
            </a:r>
            <a:r>
              <a:rPr lang="en-US" sz="1100" dirty="0">
                <a:solidFill>
                  <a:schemeClr val="bg1"/>
                </a:solidFill>
              </a:rPr>
              <a:t> N, </a:t>
            </a:r>
            <a:r>
              <a:rPr lang="en-US" sz="1100" dirty="0" err="1">
                <a:solidFill>
                  <a:schemeClr val="bg1"/>
                </a:solidFill>
              </a:rPr>
              <a:t>Hoerder-Suabedissen</a:t>
            </a:r>
            <a:r>
              <a:rPr lang="en-US" sz="1100" dirty="0">
                <a:solidFill>
                  <a:schemeClr val="bg1"/>
                </a:solidFill>
              </a:rPr>
              <a:t> A, Howard R, </a:t>
            </a:r>
            <a:r>
              <a:rPr lang="en-US" sz="1100" dirty="0" err="1">
                <a:solidFill>
                  <a:schemeClr val="bg1"/>
                </a:solidFill>
              </a:rPr>
              <a:t>Jochim</a:t>
            </a:r>
            <a:r>
              <a:rPr lang="en-US" sz="1100" dirty="0">
                <a:solidFill>
                  <a:schemeClr val="bg1"/>
                </a:solidFill>
              </a:rPr>
              <a:t> J, </a:t>
            </a:r>
            <a:r>
              <a:rPr lang="en-US" sz="1100" dirty="0" err="1">
                <a:solidFill>
                  <a:schemeClr val="bg1"/>
                </a:solidFill>
              </a:rPr>
              <a:t>Kinnunen</a:t>
            </a:r>
            <a:r>
              <a:rPr lang="en-US" sz="1100" dirty="0">
                <a:solidFill>
                  <a:schemeClr val="bg1"/>
                </a:solidFill>
              </a:rPr>
              <a:t> M, </a:t>
            </a:r>
            <a:r>
              <a:rPr lang="en-US" sz="1100" dirty="0" err="1">
                <a:solidFill>
                  <a:schemeClr val="bg1"/>
                </a:solidFill>
              </a:rPr>
              <a:t>Kriedberg</a:t>
            </a:r>
            <a:r>
              <a:rPr lang="en-US" sz="1100" dirty="0">
                <a:solidFill>
                  <a:schemeClr val="bg1"/>
                </a:solidFill>
              </a:rPr>
              <a:t> A, </a:t>
            </a:r>
            <a:r>
              <a:rPr lang="en-US" sz="1100" dirty="0" err="1">
                <a:solidFill>
                  <a:schemeClr val="bg1"/>
                </a:solidFill>
              </a:rPr>
              <a:t>Kuan</a:t>
            </a:r>
            <a:r>
              <a:rPr lang="en-US" sz="1100" dirty="0">
                <a:solidFill>
                  <a:schemeClr val="bg1"/>
                </a:solidFill>
              </a:rPr>
              <a:t> CL, Lau C, Lee CK,</a:t>
            </a:r>
            <a:br>
              <a:rPr lang="en-US" sz="1100" dirty="0">
                <a:solidFill>
                  <a:schemeClr val="bg1"/>
                </a:solidFill>
              </a:rPr>
            </a:br>
            <a:r>
              <a:rPr lang="ru-RU" sz="1100" dirty="0">
                <a:solidFill>
                  <a:schemeClr val="bg1"/>
                </a:solidFill>
              </a:rPr>
              <a:t>Журнал: </a:t>
            </a:r>
            <a:r>
              <a:rPr lang="en-US" sz="1300" b="1" dirty="0">
                <a:solidFill>
                  <a:schemeClr val="bg1"/>
                </a:solidFill>
              </a:rPr>
              <a:t>Nature 2016</a:t>
            </a:r>
            <a:r>
              <a:rPr lang="en-US" sz="1100" dirty="0">
                <a:solidFill>
                  <a:schemeClr val="bg1"/>
                </a:solidFill>
              </a:rPr>
              <a:t>; (535):7612 </a:t>
            </a:r>
            <a:r>
              <a:rPr lang="en-US" sz="1100" dirty="0" smtClean="0">
                <a:solidFill>
                  <a:schemeClr val="bg1"/>
                </a:solidFill>
              </a:rPr>
              <a:t>367-375</a:t>
            </a:r>
            <a:br>
              <a:rPr lang="en-US" sz="1100" dirty="0" smtClean="0">
                <a:solidFill>
                  <a:schemeClr val="bg1"/>
                </a:solidFill>
              </a:rPr>
            </a:br>
            <a:r>
              <a:rPr lang="en-US" sz="1100" dirty="0">
                <a:solidFill>
                  <a:schemeClr val="bg1"/>
                </a:solidFill>
              </a:rPr>
              <a:t/>
            </a:r>
            <a:br>
              <a:rPr lang="en-US" sz="1100" dirty="0">
                <a:solidFill>
                  <a:schemeClr val="bg1"/>
                </a:solidFill>
              </a:rPr>
            </a:br>
            <a:r>
              <a:rPr lang="en-US" sz="1300" b="1" dirty="0" err="1">
                <a:solidFill>
                  <a:schemeClr val="bg1"/>
                </a:solidFill>
              </a:rPr>
              <a:t>Epoxyeicosatrienoic</a:t>
            </a:r>
            <a:r>
              <a:rPr lang="en-US" sz="1300" b="1" dirty="0">
                <a:solidFill>
                  <a:schemeClr val="bg1"/>
                </a:solidFill>
              </a:rPr>
              <a:t> acids enhance embryonic </a:t>
            </a:r>
            <a:r>
              <a:rPr lang="en-US" sz="1300" b="1" dirty="0" err="1">
                <a:solidFill>
                  <a:schemeClr val="bg1"/>
                </a:solidFill>
              </a:rPr>
              <a:t>haematopoiesis</a:t>
            </a:r>
            <a:r>
              <a:rPr lang="en-US" sz="1300" b="1" dirty="0">
                <a:solidFill>
                  <a:schemeClr val="bg1"/>
                </a:solidFill>
              </a:rPr>
              <a:t> and adult marrow engraftment</a:t>
            </a:r>
            <a:r>
              <a:rPr lang="en-US" sz="1300" dirty="0">
                <a:solidFill>
                  <a:schemeClr val="bg1"/>
                </a:solidFill>
              </a:rPr>
              <a:t>.</a:t>
            </a:r>
            <a:br>
              <a:rPr lang="en-US" sz="1300" dirty="0">
                <a:solidFill>
                  <a:schemeClr val="bg1"/>
                </a:solidFill>
              </a:rPr>
            </a:br>
            <a:r>
              <a:rPr lang="ru-RU" sz="1100" dirty="0">
                <a:solidFill>
                  <a:schemeClr val="bg1"/>
                </a:solidFill>
              </a:rPr>
              <a:t>Авторы: </a:t>
            </a:r>
            <a:r>
              <a:rPr lang="en-US" sz="1100" dirty="0">
                <a:solidFill>
                  <a:schemeClr val="bg1"/>
                </a:solidFill>
              </a:rPr>
              <a:t>Li P, </a:t>
            </a:r>
            <a:r>
              <a:rPr lang="en-US" sz="1100" dirty="0" err="1">
                <a:solidFill>
                  <a:schemeClr val="bg1"/>
                </a:solidFill>
              </a:rPr>
              <a:t>Lahvic</a:t>
            </a:r>
            <a:r>
              <a:rPr lang="en-US" sz="1100" dirty="0">
                <a:solidFill>
                  <a:schemeClr val="bg1"/>
                </a:solidFill>
              </a:rPr>
              <a:t> JL, Binder V, </a:t>
            </a:r>
            <a:r>
              <a:rPr lang="en-US" sz="1100" dirty="0" err="1">
                <a:solidFill>
                  <a:schemeClr val="bg1"/>
                </a:solidFill>
              </a:rPr>
              <a:t>Pugach</a:t>
            </a:r>
            <a:r>
              <a:rPr lang="en-US" sz="1100" dirty="0">
                <a:solidFill>
                  <a:schemeClr val="bg1"/>
                </a:solidFill>
              </a:rPr>
              <a:t> EK, Riley EB, </a:t>
            </a:r>
            <a:r>
              <a:rPr lang="en-US" sz="1100" dirty="0" err="1">
                <a:solidFill>
                  <a:schemeClr val="bg1"/>
                </a:solidFill>
              </a:rPr>
              <a:t>Tamplin</a:t>
            </a:r>
            <a:r>
              <a:rPr lang="en-US" sz="1100" dirty="0">
                <a:solidFill>
                  <a:schemeClr val="bg1"/>
                </a:solidFill>
              </a:rPr>
              <a:t> OJ, </a:t>
            </a:r>
            <a:r>
              <a:rPr lang="en-US" sz="1100" dirty="0" err="1">
                <a:solidFill>
                  <a:schemeClr val="bg1"/>
                </a:solidFill>
              </a:rPr>
              <a:t>Panigrahy</a:t>
            </a:r>
            <a:r>
              <a:rPr lang="en-US" sz="1100" dirty="0">
                <a:solidFill>
                  <a:schemeClr val="bg1"/>
                </a:solidFill>
              </a:rPr>
              <a:t> D, Bowman TV, Barrett FG, Heffner GC, McKinney-Freeman S, </a:t>
            </a:r>
            <a:r>
              <a:rPr lang="en-US" sz="1100" dirty="0" err="1">
                <a:solidFill>
                  <a:schemeClr val="bg1"/>
                </a:solidFill>
              </a:rPr>
              <a:t>Schlaeger</a:t>
            </a:r>
            <a:r>
              <a:rPr lang="en-US" sz="1100" dirty="0">
                <a:solidFill>
                  <a:schemeClr val="bg1"/>
                </a:solidFill>
              </a:rPr>
              <a:t> TM, Daley GQ, </a:t>
            </a:r>
            <a:r>
              <a:rPr lang="en-US" sz="1100" dirty="0" err="1">
                <a:solidFill>
                  <a:schemeClr val="bg1"/>
                </a:solidFill>
              </a:rPr>
              <a:t>Zeldin</a:t>
            </a:r>
            <a:r>
              <a:rPr lang="en-US" sz="1100" dirty="0">
                <a:solidFill>
                  <a:schemeClr val="bg1"/>
                </a:solidFill>
              </a:rPr>
              <a:t> DC, </a:t>
            </a:r>
            <a:r>
              <a:rPr lang="en-US" sz="1100" dirty="0" err="1">
                <a:solidFill>
                  <a:schemeClr val="bg1"/>
                </a:solidFill>
              </a:rPr>
              <a:t>Zon</a:t>
            </a:r>
            <a:r>
              <a:rPr lang="en-US" sz="1100" dirty="0">
                <a:solidFill>
                  <a:schemeClr val="bg1"/>
                </a:solidFill>
              </a:rPr>
              <a:t> LI</a:t>
            </a:r>
            <a:br>
              <a:rPr lang="en-US" sz="1100" dirty="0">
                <a:solidFill>
                  <a:schemeClr val="bg1"/>
                </a:solidFill>
              </a:rPr>
            </a:br>
            <a:r>
              <a:rPr lang="ru-RU" sz="1100" dirty="0">
                <a:solidFill>
                  <a:schemeClr val="bg1"/>
                </a:solidFill>
              </a:rPr>
              <a:t>Журнал: </a:t>
            </a:r>
            <a:r>
              <a:rPr lang="en-US" sz="1300" b="1" dirty="0">
                <a:solidFill>
                  <a:schemeClr val="bg1"/>
                </a:solidFill>
              </a:rPr>
              <a:t>Nature 2015</a:t>
            </a:r>
            <a:r>
              <a:rPr lang="en-US" sz="1100" dirty="0">
                <a:solidFill>
                  <a:schemeClr val="bg1"/>
                </a:solidFill>
              </a:rPr>
              <a:t>; (523):7561 </a:t>
            </a:r>
            <a:r>
              <a:rPr lang="en-US" sz="1100" dirty="0" smtClean="0">
                <a:solidFill>
                  <a:schemeClr val="bg1"/>
                </a:solidFill>
              </a:rPr>
              <a:t>468-471</a:t>
            </a:r>
            <a:br>
              <a:rPr lang="en-US" sz="1100" dirty="0" smtClean="0">
                <a:solidFill>
                  <a:schemeClr val="bg1"/>
                </a:solidFill>
              </a:rPr>
            </a:br>
            <a:r>
              <a:rPr lang="en-US" sz="1100" dirty="0">
                <a:solidFill>
                  <a:schemeClr val="bg1"/>
                </a:solidFill>
              </a:rPr>
              <a:t/>
            </a:r>
            <a:br>
              <a:rPr lang="en-US" sz="1100" dirty="0">
                <a:solidFill>
                  <a:schemeClr val="bg1"/>
                </a:solidFill>
              </a:rPr>
            </a:br>
            <a:r>
              <a:rPr lang="en-US" sz="1300" b="1" dirty="0">
                <a:solidFill>
                  <a:schemeClr val="bg1"/>
                </a:solidFill>
              </a:rPr>
              <a:t>The transcription factor Gata6 links tissue macrophage phenotype and proliferative renewal</a:t>
            </a:r>
            <a:r>
              <a:rPr lang="en-US" sz="1300" dirty="0">
                <a:solidFill>
                  <a:schemeClr val="bg1"/>
                </a:solidFill>
              </a:rPr>
              <a:t>.</a:t>
            </a:r>
            <a:br>
              <a:rPr lang="en-US" sz="1300" dirty="0">
                <a:solidFill>
                  <a:schemeClr val="bg1"/>
                </a:solidFill>
              </a:rPr>
            </a:br>
            <a:r>
              <a:rPr lang="ru-RU" sz="1100" dirty="0">
                <a:solidFill>
                  <a:schemeClr val="bg1"/>
                </a:solidFill>
              </a:rPr>
              <a:t>Авторы: </a:t>
            </a:r>
            <a:r>
              <a:rPr lang="en-US" sz="1100" dirty="0">
                <a:solidFill>
                  <a:schemeClr val="bg1"/>
                </a:solidFill>
              </a:rPr>
              <a:t>Rosas M, Davies LC, Giles PJ, Liao CT, </a:t>
            </a:r>
            <a:r>
              <a:rPr lang="en-US" sz="1100" dirty="0" err="1">
                <a:solidFill>
                  <a:schemeClr val="bg1"/>
                </a:solidFill>
              </a:rPr>
              <a:t>Kharfan</a:t>
            </a:r>
            <a:r>
              <a:rPr lang="en-US" sz="1100" dirty="0">
                <a:solidFill>
                  <a:schemeClr val="bg1"/>
                </a:solidFill>
              </a:rPr>
              <a:t> B, Stone TC, O'Donnell VB, Fraser DJ, Jones SA, Taylor PR,</a:t>
            </a:r>
            <a:br>
              <a:rPr lang="en-US" sz="1100" dirty="0">
                <a:solidFill>
                  <a:schemeClr val="bg1"/>
                </a:solidFill>
              </a:rPr>
            </a:br>
            <a:r>
              <a:rPr lang="ru-RU" sz="1100" dirty="0">
                <a:solidFill>
                  <a:schemeClr val="bg1"/>
                </a:solidFill>
              </a:rPr>
              <a:t>Журнал: </a:t>
            </a:r>
            <a:r>
              <a:rPr lang="en-US" sz="1300" b="1" dirty="0">
                <a:solidFill>
                  <a:schemeClr val="bg1"/>
                </a:solidFill>
              </a:rPr>
              <a:t>Science (2014) </a:t>
            </a:r>
            <a:r>
              <a:rPr lang="en-US" sz="1100" dirty="0" smtClean="0">
                <a:solidFill>
                  <a:schemeClr val="bg1"/>
                </a:solidFill>
              </a:rPr>
              <a:t>344:645-648</a:t>
            </a:r>
            <a:br>
              <a:rPr lang="en-US" sz="1100" dirty="0" smtClean="0">
                <a:solidFill>
                  <a:schemeClr val="bg1"/>
                </a:solidFill>
              </a:rPr>
            </a:br>
            <a:r>
              <a:rPr lang="en-US" sz="1100" dirty="0">
                <a:solidFill>
                  <a:schemeClr val="bg1"/>
                </a:solidFill>
              </a:rPr>
              <a:t/>
            </a:r>
            <a:br>
              <a:rPr lang="en-US" sz="1100" dirty="0">
                <a:solidFill>
                  <a:schemeClr val="bg1"/>
                </a:solidFill>
              </a:rPr>
            </a:br>
            <a:r>
              <a:rPr lang="en-US" sz="1300" b="1" dirty="0">
                <a:solidFill>
                  <a:schemeClr val="bg1"/>
                </a:solidFill>
              </a:rPr>
              <a:t>Tissue-Specific Suppression of Thyroid Hormone Signaling in Various Mouse Models of Aging</a:t>
            </a:r>
            <a:r>
              <a:rPr lang="en-US" sz="1300" dirty="0">
                <a:solidFill>
                  <a:schemeClr val="bg1"/>
                </a:solidFill>
              </a:rPr>
              <a:t>.</a:t>
            </a:r>
            <a:br>
              <a:rPr lang="en-US" sz="1300" dirty="0">
                <a:solidFill>
                  <a:schemeClr val="bg1"/>
                </a:solidFill>
              </a:rPr>
            </a:br>
            <a:r>
              <a:rPr lang="ru-RU" sz="1100" dirty="0">
                <a:solidFill>
                  <a:schemeClr val="bg1"/>
                </a:solidFill>
              </a:rPr>
              <a:t>Авторы: </a:t>
            </a:r>
            <a:r>
              <a:rPr lang="en-US" sz="1100" dirty="0" err="1">
                <a:solidFill>
                  <a:schemeClr val="bg1"/>
                </a:solidFill>
              </a:rPr>
              <a:t>Visser</a:t>
            </a:r>
            <a:r>
              <a:rPr lang="en-US" sz="1100" dirty="0">
                <a:solidFill>
                  <a:schemeClr val="bg1"/>
                </a:solidFill>
              </a:rPr>
              <a:t> WE, </a:t>
            </a:r>
            <a:r>
              <a:rPr lang="en-US" sz="1100" dirty="0" err="1">
                <a:solidFill>
                  <a:schemeClr val="bg1"/>
                </a:solidFill>
              </a:rPr>
              <a:t>Bombardieri</a:t>
            </a:r>
            <a:r>
              <a:rPr lang="en-US" sz="1100" dirty="0">
                <a:solidFill>
                  <a:schemeClr val="bg1"/>
                </a:solidFill>
              </a:rPr>
              <a:t> CR, </a:t>
            </a:r>
            <a:r>
              <a:rPr lang="en-US" sz="1100" dirty="0" err="1">
                <a:solidFill>
                  <a:schemeClr val="bg1"/>
                </a:solidFill>
              </a:rPr>
              <a:t>Zevenbergen</a:t>
            </a:r>
            <a:r>
              <a:rPr lang="en-US" sz="1100" dirty="0">
                <a:solidFill>
                  <a:schemeClr val="bg1"/>
                </a:solidFill>
              </a:rPr>
              <a:t> C, </a:t>
            </a:r>
            <a:r>
              <a:rPr lang="en-US" sz="1100" dirty="0" err="1">
                <a:solidFill>
                  <a:schemeClr val="bg1"/>
                </a:solidFill>
              </a:rPr>
              <a:t>Barnhoorn</a:t>
            </a:r>
            <a:r>
              <a:rPr lang="en-US" sz="1100" dirty="0">
                <a:solidFill>
                  <a:schemeClr val="bg1"/>
                </a:solidFill>
              </a:rPr>
              <a:t> S, </a:t>
            </a:r>
            <a:r>
              <a:rPr lang="en-US" sz="1100" dirty="0" err="1">
                <a:solidFill>
                  <a:schemeClr val="bg1"/>
                </a:solidFill>
              </a:rPr>
              <a:t>Ottaviani</a:t>
            </a:r>
            <a:r>
              <a:rPr lang="en-US" sz="1100" dirty="0">
                <a:solidFill>
                  <a:schemeClr val="bg1"/>
                </a:solidFill>
              </a:rPr>
              <a:t> A, van der </a:t>
            </a:r>
            <a:r>
              <a:rPr lang="en-US" sz="1100" dirty="0" err="1">
                <a:solidFill>
                  <a:schemeClr val="bg1"/>
                </a:solidFill>
              </a:rPr>
              <a:t>Pluijm</a:t>
            </a:r>
            <a:r>
              <a:rPr lang="en-US" sz="1100" dirty="0">
                <a:solidFill>
                  <a:schemeClr val="bg1"/>
                </a:solidFill>
              </a:rPr>
              <a:t> I, Brandt R, </a:t>
            </a:r>
            <a:r>
              <a:rPr lang="en-US" sz="1100" dirty="0" err="1">
                <a:solidFill>
                  <a:schemeClr val="bg1"/>
                </a:solidFill>
              </a:rPr>
              <a:t>Kaptein</a:t>
            </a:r>
            <a:r>
              <a:rPr lang="en-US" sz="1100" dirty="0">
                <a:solidFill>
                  <a:schemeClr val="bg1"/>
                </a:solidFill>
              </a:rPr>
              <a:t> E, van </a:t>
            </a:r>
            <a:r>
              <a:rPr lang="en-US" sz="1100" dirty="0" err="1">
                <a:solidFill>
                  <a:schemeClr val="bg1"/>
                </a:solidFill>
              </a:rPr>
              <a:t>Heerebeek</a:t>
            </a:r>
            <a:r>
              <a:rPr lang="en-US" sz="1100" dirty="0">
                <a:solidFill>
                  <a:schemeClr val="bg1"/>
                </a:solidFill>
              </a:rPr>
              <a:t> R, van </a:t>
            </a:r>
            <a:r>
              <a:rPr lang="en-US" sz="1100" dirty="0" err="1">
                <a:solidFill>
                  <a:schemeClr val="bg1"/>
                </a:solidFill>
              </a:rPr>
              <a:t>Toor</a:t>
            </a:r>
            <a:r>
              <a:rPr lang="en-US" sz="1100" dirty="0">
                <a:solidFill>
                  <a:schemeClr val="bg1"/>
                </a:solidFill>
              </a:rPr>
              <a:t> H, </a:t>
            </a:r>
            <a:r>
              <a:rPr lang="en-US" sz="1100" dirty="0" err="1">
                <a:solidFill>
                  <a:schemeClr val="bg1"/>
                </a:solidFill>
              </a:rPr>
              <a:t>Garinis</a:t>
            </a:r>
            <a:r>
              <a:rPr lang="en-US" sz="1100" dirty="0">
                <a:solidFill>
                  <a:schemeClr val="bg1"/>
                </a:solidFill>
              </a:rPr>
              <a:t> GA, </a:t>
            </a:r>
            <a:r>
              <a:rPr lang="en-US" sz="1100" dirty="0" err="1">
                <a:solidFill>
                  <a:schemeClr val="bg1"/>
                </a:solidFill>
              </a:rPr>
              <a:t>Peeters</a:t>
            </a:r>
            <a:r>
              <a:rPr lang="en-US" sz="1100" dirty="0">
                <a:solidFill>
                  <a:schemeClr val="bg1"/>
                </a:solidFill>
              </a:rPr>
              <a:t> RP, Medici M, van Ham W, </a:t>
            </a:r>
            <a:r>
              <a:rPr lang="en-US" sz="1100" dirty="0" err="1">
                <a:solidFill>
                  <a:schemeClr val="bg1"/>
                </a:solidFill>
              </a:rPr>
              <a:t>Vermeij</a:t>
            </a:r>
            <a:r>
              <a:rPr lang="en-US" sz="1100" dirty="0">
                <a:solidFill>
                  <a:schemeClr val="bg1"/>
                </a:solidFill>
              </a:rPr>
              <a:t> WP, de </a:t>
            </a:r>
            <a:r>
              <a:rPr lang="en-US" sz="1100" dirty="0" err="1">
                <a:solidFill>
                  <a:schemeClr val="bg1"/>
                </a:solidFill>
              </a:rPr>
              <a:t>Waard</a:t>
            </a:r>
            <a:r>
              <a:rPr lang="en-US" sz="1100" dirty="0">
                <a:solidFill>
                  <a:schemeClr val="bg1"/>
                </a:solidFill>
              </a:rPr>
              <a:t> MC, de </a:t>
            </a:r>
            <a:r>
              <a:rPr lang="en-US" sz="1100" dirty="0" err="1">
                <a:solidFill>
                  <a:schemeClr val="bg1"/>
                </a:solidFill>
              </a:rPr>
              <a:t>Krijger</a:t>
            </a:r>
            <a:r>
              <a:rPr lang="en-US" sz="1100" dirty="0">
                <a:solidFill>
                  <a:schemeClr val="bg1"/>
                </a:solidFill>
              </a:rPr>
              <a:t> RR, </a:t>
            </a:r>
            <a:r>
              <a:rPr lang="en-US" sz="1100" dirty="0" err="1">
                <a:solidFill>
                  <a:schemeClr val="bg1"/>
                </a:solidFill>
              </a:rPr>
              <a:t>Boelen</a:t>
            </a:r>
            <a:r>
              <a:rPr lang="en-US" sz="1100" dirty="0">
                <a:solidFill>
                  <a:schemeClr val="bg1"/>
                </a:solidFill>
              </a:rPr>
              <a:t> A, </a:t>
            </a:r>
            <a:r>
              <a:rPr lang="en-US" sz="1100" dirty="0" err="1">
                <a:solidFill>
                  <a:schemeClr val="bg1"/>
                </a:solidFill>
              </a:rPr>
              <a:t>Kwakkel</a:t>
            </a:r>
            <a:r>
              <a:rPr lang="en-US" sz="1100" dirty="0">
                <a:solidFill>
                  <a:schemeClr val="bg1"/>
                </a:solidFill>
              </a:rPr>
              <a:t> J, </a:t>
            </a:r>
            <a:r>
              <a:rPr lang="en-US" sz="1100" dirty="0" err="1">
                <a:solidFill>
                  <a:schemeClr val="bg1"/>
                </a:solidFill>
              </a:rPr>
              <a:t>Kopchick</a:t>
            </a:r>
            <a:r>
              <a:rPr lang="en-US" sz="1100" dirty="0">
                <a:solidFill>
                  <a:schemeClr val="bg1"/>
                </a:solidFill>
              </a:rPr>
              <a:t> JJ, List EO, </a:t>
            </a:r>
            <a:r>
              <a:rPr lang="en-US" sz="1100" dirty="0" err="1">
                <a:solidFill>
                  <a:schemeClr val="bg1"/>
                </a:solidFill>
              </a:rPr>
              <a:t>Melis</a:t>
            </a:r>
            <a:r>
              <a:rPr lang="en-US" sz="1100" dirty="0">
                <a:solidFill>
                  <a:schemeClr val="bg1"/>
                </a:solidFill>
              </a:rPr>
              <a:t> JP, </a:t>
            </a:r>
            <a:r>
              <a:rPr lang="en-US" sz="1100" dirty="0" err="1">
                <a:solidFill>
                  <a:schemeClr val="bg1"/>
                </a:solidFill>
              </a:rPr>
              <a:t>Darras</a:t>
            </a:r>
            <a:r>
              <a:rPr lang="en-US" sz="1100" dirty="0">
                <a:solidFill>
                  <a:schemeClr val="bg1"/>
                </a:solidFill>
              </a:rPr>
              <a:t> VM, </a:t>
            </a:r>
            <a:r>
              <a:rPr lang="en-US" sz="1100" dirty="0" err="1">
                <a:solidFill>
                  <a:schemeClr val="bg1"/>
                </a:solidFill>
              </a:rPr>
              <a:t>Dollé</a:t>
            </a:r>
            <a:r>
              <a:rPr lang="en-US" sz="1100" dirty="0">
                <a:solidFill>
                  <a:schemeClr val="bg1"/>
                </a:solidFill>
              </a:rPr>
              <a:t> ME, van der Horst GT, </a:t>
            </a:r>
            <a:r>
              <a:rPr lang="en-US" sz="1100" dirty="0" err="1">
                <a:solidFill>
                  <a:schemeClr val="bg1"/>
                </a:solidFill>
              </a:rPr>
              <a:t>Hoeijmakers</a:t>
            </a:r>
            <a:r>
              <a:rPr lang="en-US" sz="1100" dirty="0">
                <a:solidFill>
                  <a:schemeClr val="bg1"/>
                </a:solidFill>
              </a:rPr>
              <a:t> JH, </a:t>
            </a:r>
            <a:r>
              <a:rPr lang="en-US" sz="1100" dirty="0" err="1">
                <a:solidFill>
                  <a:schemeClr val="bg1"/>
                </a:solidFill>
              </a:rPr>
              <a:t>Visser</a:t>
            </a:r>
            <a:r>
              <a:rPr lang="en-US" sz="1100" dirty="0">
                <a:solidFill>
                  <a:schemeClr val="bg1"/>
                </a:solidFill>
              </a:rPr>
              <a:t> TJ</a:t>
            </a:r>
            <a:br>
              <a:rPr lang="en-US" sz="1100" dirty="0">
                <a:solidFill>
                  <a:schemeClr val="bg1"/>
                </a:solidFill>
              </a:rPr>
            </a:br>
            <a:r>
              <a:rPr lang="ru-RU" sz="1100" dirty="0">
                <a:solidFill>
                  <a:schemeClr val="bg1"/>
                </a:solidFill>
              </a:rPr>
              <a:t>Журнал: </a:t>
            </a:r>
            <a:r>
              <a:rPr lang="en-US" sz="1300" b="1" dirty="0" err="1">
                <a:solidFill>
                  <a:schemeClr val="bg1"/>
                </a:solidFill>
              </a:rPr>
              <a:t>PLoS</a:t>
            </a:r>
            <a:r>
              <a:rPr lang="en-US" sz="1300" b="1" dirty="0">
                <a:solidFill>
                  <a:schemeClr val="bg1"/>
                </a:solidFill>
              </a:rPr>
              <a:t> One 2016</a:t>
            </a:r>
            <a:r>
              <a:rPr lang="en-US" sz="1100" dirty="0">
                <a:solidFill>
                  <a:schemeClr val="bg1"/>
                </a:solidFill>
              </a:rPr>
              <a:t>; (11):3 </a:t>
            </a:r>
            <a:r>
              <a:rPr lang="en-US" sz="1100" dirty="0" smtClean="0">
                <a:solidFill>
                  <a:schemeClr val="bg1"/>
                </a:solidFill>
              </a:rPr>
              <a:t>e0149941-e0149941</a:t>
            </a:r>
            <a:br>
              <a:rPr lang="en-US" sz="1100" dirty="0" smtClean="0">
                <a:solidFill>
                  <a:schemeClr val="bg1"/>
                </a:solidFill>
              </a:rPr>
            </a:br>
            <a:r>
              <a:rPr lang="en-US" sz="1100" dirty="0">
                <a:solidFill>
                  <a:schemeClr val="bg1"/>
                </a:solidFill>
              </a:rPr>
              <a:t/>
            </a:r>
            <a:br>
              <a:rPr lang="en-US" sz="1100" dirty="0">
                <a:solidFill>
                  <a:schemeClr val="bg1"/>
                </a:solidFill>
              </a:rPr>
            </a:br>
            <a:r>
              <a:rPr lang="en-US" sz="1300" b="1" dirty="0">
                <a:solidFill>
                  <a:schemeClr val="bg1"/>
                </a:solidFill>
              </a:rPr>
              <a:t>Rabex-5 is a </a:t>
            </a:r>
            <a:r>
              <a:rPr lang="en-US" sz="1300" b="1" dirty="0" err="1">
                <a:solidFill>
                  <a:schemeClr val="bg1"/>
                </a:solidFill>
              </a:rPr>
              <a:t>lenalidomide</a:t>
            </a:r>
            <a:r>
              <a:rPr lang="en-US" sz="1300" b="1" dirty="0">
                <a:solidFill>
                  <a:schemeClr val="bg1"/>
                </a:solidFill>
              </a:rPr>
              <a:t> target molecule that negatively regulates TLR-induced type 1 IFN production</a:t>
            </a:r>
            <a:r>
              <a:rPr lang="en-US" sz="1100" b="1" dirty="0">
                <a:solidFill>
                  <a:schemeClr val="bg1"/>
                </a:solidFill>
              </a:rPr>
              <a:t>.</a:t>
            </a:r>
            <a:br>
              <a:rPr lang="en-US" sz="1100" b="1" dirty="0">
                <a:solidFill>
                  <a:schemeClr val="bg1"/>
                </a:solidFill>
              </a:rPr>
            </a:br>
            <a:r>
              <a:rPr lang="ru-RU" sz="1100" dirty="0">
                <a:solidFill>
                  <a:schemeClr val="bg1"/>
                </a:solidFill>
              </a:rPr>
              <a:t>Авторы: </a:t>
            </a:r>
            <a:r>
              <a:rPr lang="en-US" sz="1100" dirty="0" err="1">
                <a:solidFill>
                  <a:schemeClr val="bg1"/>
                </a:solidFill>
              </a:rPr>
              <a:t>Millrine</a:t>
            </a:r>
            <a:r>
              <a:rPr lang="en-US" sz="1100" dirty="0">
                <a:solidFill>
                  <a:schemeClr val="bg1"/>
                </a:solidFill>
              </a:rPr>
              <a:t> D, </a:t>
            </a:r>
            <a:r>
              <a:rPr lang="en-US" sz="1100" dirty="0" err="1">
                <a:solidFill>
                  <a:schemeClr val="bg1"/>
                </a:solidFill>
              </a:rPr>
              <a:t>Tei</a:t>
            </a:r>
            <a:r>
              <a:rPr lang="en-US" sz="1100" dirty="0">
                <a:solidFill>
                  <a:schemeClr val="bg1"/>
                </a:solidFill>
              </a:rPr>
              <a:t> M, </a:t>
            </a:r>
            <a:r>
              <a:rPr lang="en-US" sz="1100" dirty="0" err="1">
                <a:solidFill>
                  <a:schemeClr val="bg1"/>
                </a:solidFill>
              </a:rPr>
              <a:t>Gemechu</a:t>
            </a:r>
            <a:r>
              <a:rPr lang="en-US" sz="1100" dirty="0">
                <a:solidFill>
                  <a:schemeClr val="bg1"/>
                </a:solidFill>
              </a:rPr>
              <a:t> Y, </a:t>
            </a:r>
            <a:r>
              <a:rPr lang="en-US" sz="1100" dirty="0" err="1">
                <a:solidFill>
                  <a:schemeClr val="bg1"/>
                </a:solidFill>
              </a:rPr>
              <a:t>Kishimoto</a:t>
            </a:r>
            <a:r>
              <a:rPr lang="en-US" sz="1100" dirty="0">
                <a:solidFill>
                  <a:schemeClr val="bg1"/>
                </a:solidFill>
              </a:rPr>
              <a:t> T,</a:t>
            </a:r>
            <a:br>
              <a:rPr lang="en-US" sz="1100" dirty="0">
                <a:solidFill>
                  <a:schemeClr val="bg1"/>
                </a:solidFill>
              </a:rPr>
            </a:br>
            <a:r>
              <a:rPr lang="ru-RU" sz="1100" dirty="0">
                <a:solidFill>
                  <a:schemeClr val="bg1"/>
                </a:solidFill>
              </a:rPr>
              <a:t>Журнал: </a:t>
            </a:r>
            <a:r>
              <a:rPr lang="en-US" sz="1300" b="1" dirty="0" err="1">
                <a:solidFill>
                  <a:schemeClr val="bg1"/>
                </a:solidFill>
              </a:rPr>
              <a:t>Proc</a:t>
            </a:r>
            <a:r>
              <a:rPr lang="en-US" sz="1300" b="1" dirty="0">
                <a:solidFill>
                  <a:schemeClr val="bg1"/>
                </a:solidFill>
              </a:rPr>
              <a:t> </a:t>
            </a:r>
            <a:r>
              <a:rPr lang="en-US" sz="1300" b="1" dirty="0" err="1">
                <a:solidFill>
                  <a:schemeClr val="bg1"/>
                </a:solidFill>
              </a:rPr>
              <a:t>Natl</a:t>
            </a:r>
            <a:r>
              <a:rPr lang="en-US" sz="1300" b="1" dirty="0">
                <a:solidFill>
                  <a:schemeClr val="bg1"/>
                </a:solidFill>
              </a:rPr>
              <a:t> </a:t>
            </a:r>
            <a:r>
              <a:rPr lang="en-US" sz="1300" b="1" dirty="0" err="1">
                <a:solidFill>
                  <a:schemeClr val="bg1"/>
                </a:solidFill>
              </a:rPr>
              <a:t>Acad</a:t>
            </a:r>
            <a:r>
              <a:rPr lang="en-US" sz="1300" b="1" dirty="0">
                <a:solidFill>
                  <a:schemeClr val="bg1"/>
                </a:solidFill>
              </a:rPr>
              <a:t> </a:t>
            </a:r>
            <a:r>
              <a:rPr lang="en-US" sz="1300" b="1" dirty="0" err="1">
                <a:solidFill>
                  <a:schemeClr val="bg1"/>
                </a:solidFill>
              </a:rPr>
              <a:t>Sci</a:t>
            </a:r>
            <a:r>
              <a:rPr lang="en-US" sz="1300" b="1" dirty="0">
                <a:solidFill>
                  <a:schemeClr val="bg1"/>
                </a:solidFill>
              </a:rPr>
              <a:t> U S A (2016) </a:t>
            </a:r>
            <a:r>
              <a:rPr lang="en-US" sz="1100" dirty="0" smtClean="0">
                <a:solidFill>
                  <a:schemeClr val="bg1"/>
                </a:solidFill>
              </a:rPr>
              <a:t>113:10625-10630</a:t>
            </a:r>
            <a:br>
              <a:rPr lang="en-US" sz="1100" dirty="0" smtClean="0">
                <a:solidFill>
                  <a:schemeClr val="bg1"/>
                </a:solidFill>
              </a:rPr>
            </a:br>
            <a:r>
              <a:rPr lang="en-US" sz="1100" dirty="0">
                <a:solidFill>
                  <a:schemeClr val="bg1"/>
                </a:solidFill>
              </a:rPr>
              <a:t/>
            </a:r>
            <a:br>
              <a:rPr lang="en-US" sz="1100" dirty="0">
                <a:solidFill>
                  <a:schemeClr val="bg1"/>
                </a:solidFill>
              </a:rPr>
            </a:br>
            <a:r>
              <a:rPr lang="en-US" sz="1300" b="1" dirty="0">
                <a:solidFill>
                  <a:schemeClr val="bg1"/>
                </a:solidFill>
              </a:rPr>
              <a:t>Pathway Implications of Aberrant Global Methylation in Adrenocortical Cancer</a:t>
            </a:r>
            <a:r>
              <a:rPr lang="en-US" sz="1300" dirty="0">
                <a:solidFill>
                  <a:schemeClr val="bg1"/>
                </a:solidFill>
              </a:rPr>
              <a:t>.</a:t>
            </a:r>
            <a:br>
              <a:rPr lang="en-US" sz="1300" dirty="0">
                <a:solidFill>
                  <a:schemeClr val="bg1"/>
                </a:solidFill>
              </a:rPr>
            </a:br>
            <a:r>
              <a:rPr lang="ru-RU" sz="1100" dirty="0">
                <a:solidFill>
                  <a:schemeClr val="bg1"/>
                </a:solidFill>
              </a:rPr>
              <a:t>Авторы: </a:t>
            </a:r>
            <a:r>
              <a:rPr lang="en-US" sz="1100" dirty="0">
                <a:solidFill>
                  <a:schemeClr val="bg1"/>
                </a:solidFill>
              </a:rPr>
              <a:t>Legendre CR, </a:t>
            </a:r>
            <a:r>
              <a:rPr lang="en-US" sz="1100" dirty="0" err="1">
                <a:solidFill>
                  <a:schemeClr val="bg1"/>
                </a:solidFill>
              </a:rPr>
              <a:t>Demeure</a:t>
            </a:r>
            <a:r>
              <a:rPr lang="en-US" sz="1100" dirty="0">
                <a:solidFill>
                  <a:schemeClr val="bg1"/>
                </a:solidFill>
              </a:rPr>
              <a:t> MJ, </a:t>
            </a:r>
            <a:r>
              <a:rPr lang="en-US" sz="1100" dirty="0" err="1">
                <a:solidFill>
                  <a:schemeClr val="bg1"/>
                </a:solidFill>
              </a:rPr>
              <a:t>Whitsett</a:t>
            </a:r>
            <a:r>
              <a:rPr lang="en-US" sz="1100" dirty="0">
                <a:solidFill>
                  <a:schemeClr val="bg1"/>
                </a:solidFill>
              </a:rPr>
              <a:t> TG, Gooden GC, </a:t>
            </a:r>
            <a:r>
              <a:rPr lang="en-US" sz="1100" dirty="0" err="1">
                <a:solidFill>
                  <a:schemeClr val="bg1"/>
                </a:solidFill>
              </a:rPr>
              <a:t>Bussey</a:t>
            </a:r>
            <a:r>
              <a:rPr lang="en-US" sz="1100" dirty="0">
                <a:solidFill>
                  <a:schemeClr val="bg1"/>
                </a:solidFill>
              </a:rPr>
              <a:t> KJ, Jung S, </a:t>
            </a:r>
            <a:r>
              <a:rPr lang="en-US" sz="1100" dirty="0" err="1">
                <a:solidFill>
                  <a:schemeClr val="bg1"/>
                </a:solidFill>
              </a:rPr>
              <a:t>Waibhav</a:t>
            </a:r>
            <a:r>
              <a:rPr lang="en-US" sz="1100" dirty="0">
                <a:solidFill>
                  <a:schemeClr val="bg1"/>
                </a:solidFill>
              </a:rPr>
              <a:t> T, Kim S, </a:t>
            </a:r>
            <a:r>
              <a:rPr lang="en-US" sz="1100" dirty="0" err="1">
                <a:solidFill>
                  <a:schemeClr val="bg1"/>
                </a:solidFill>
              </a:rPr>
              <a:t>Salhia</a:t>
            </a:r>
            <a:r>
              <a:rPr lang="en-US" sz="1100" dirty="0">
                <a:solidFill>
                  <a:schemeClr val="bg1"/>
                </a:solidFill>
              </a:rPr>
              <a:t> B</a:t>
            </a:r>
            <a:br>
              <a:rPr lang="en-US" sz="1100" dirty="0">
                <a:solidFill>
                  <a:schemeClr val="bg1"/>
                </a:solidFill>
              </a:rPr>
            </a:br>
            <a:r>
              <a:rPr lang="ru-RU" sz="1100" dirty="0">
                <a:solidFill>
                  <a:schemeClr val="bg1"/>
                </a:solidFill>
              </a:rPr>
              <a:t>Журнал: </a:t>
            </a:r>
            <a:r>
              <a:rPr lang="en-US" sz="1300" b="1" dirty="0" err="1">
                <a:solidFill>
                  <a:schemeClr val="bg1"/>
                </a:solidFill>
              </a:rPr>
              <a:t>PLoS</a:t>
            </a:r>
            <a:r>
              <a:rPr lang="en-US" sz="1300" b="1" dirty="0">
                <a:solidFill>
                  <a:schemeClr val="bg1"/>
                </a:solidFill>
              </a:rPr>
              <a:t> One 2016</a:t>
            </a:r>
            <a:r>
              <a:rPr lang="en-US" sz="1100" dirty="0">
                <a:solidFill>
                  <a:schemeClr val="bg1"/>
                </a:solidFill>
              </a:rPr>
              <a:t>; (11):3 </a:t>
            </a:r>
            <a:r>
              <a:rPr lang="en-US" sz="1100" dirty="0" smtClean="0">
                <a:solidFill>
                  <a:schemeClr val="bg1"/>
                </a:solidFill>
              </a:rPr>
              <a:t>e0150629-e0150629</a:t>
            </a:r>
            <a:br>
              <a:rPr lang="en-US" sz="1100" dirty="0" smtClean="0">
                <a:solidFill>
                  <a:schemeClr val="bg1"/>
                </a:solidFill>
              </a:rPr>
            </a:br>
            <a:r>
              <a:rPr lang="en-US" sz="1100" dirty="0">
                <a:solidFill>
                  <a:schemeClr val="bg1"/>
                </a:solidFill>
              </a:rPr>
              <a:t/>
            </a:r>
            <a:br>
              <a:rPr lang="en-US" sz="1100" dirty="0">
                <a:solidFill>
                  <a:schemeClr val="bg1"/>
                </a:solidFill>
              </a:rPr>
            </a:br>
            <a:r>
              <a:rPr lang="en-US" sz="1300" b="1" dirty="0" err="1">
                <a:solidFill>
                  <a:schemeClr val="bg1"/>
                </a:solidFill>
              </a:rPr>
              <a:t>Ganglioside</a:t>
            </a:r>
            <a:r>
              <a:rPr lang="en-US" sz="1300" b="1" dirty="0">
                <a:solidFill>
                  <a:schemeClr val="bg1"/>
                </a:solidFill>
              </a:rPr>
              <a:t> Profiling of the Human Retina: Comparison with Other Ocular Structures, Brain and Plasma Reveals Tissue Specificities.</a:t>
            </a:r>
            <a:br>
              <a:rPr lang="en-US" sz="1300" b="1" dirty="0">
                <a:solidFill>
                  <a:schemeClr val="bg1"/>
                </a:solidFill>
              </a:rPr>
            </a:br>
            <a:r>
              <a:rPr lang="ru-RU" sz="1100" dirty="0">
                <a:solidFill>
                  <a:schemeClr val="bg1"/>
                </a:solidFill>
              </a:rPr>
              <a:t>Авторы: </a:t>
            </a:r>
            <a:r>
              <a:rPr lang="en-US" sz="1100" dirty="0" err="1">
                <a:solidFill>
                  <a:schemeClr val="bg1"/>
                </a:solidFill>
              </a:rPr>
              <a:t>Sibille</a:t>
            </a:r>
            <a:r>
              <a:rPr lang="en-US" sz="1100" dirty="0">
                <a:solidFill>
                  <a:schemeClr val="bg1"/>
                </a:solidFill>
              </a:rPr>
              <a:t> E, </a:t>
            </a:r>
            <a:r>
              <a:rPr lang="en-US" sz="1100" dirty="0" err="1">
                <a:solidFill>
                  <a:schemeClr val="bg1"/>
                </a:solidFill>
              </a:rPr>
              <a:t>Berdeaux</a:t>
            </a:r>
            <a:r>
              <a:rPr lang="en-US" sz="1100" dirty="0">
                <a:solidFill>
                  <a:schemeClr val="bg1"/>
                </a:solidFill>
              </a:rPr>
              <a:t> O, Martine L, </a:t>
            </a:r>
            <a:r>
              <a:rPr lang="en-US" sz="1100" dirty="0" err="1">
                <a:solidFill>
                  <a:schemeClr val="bg1"/>
                </a:solidFill>
              </a:rPr>
              <a:t>Bron</a:t>
            </a:r>
            <a:r>
              <a:rPr lang="en-US" sz="1100" dirty="0">
                <a:solidFill>
                  <a:schemeClr val="bg1"/>
                </a:solidFill>
              </a:rPr>
              <a:t> AM, </a:t>
            </a:r>
            <a:r>
              <a:rPr lang="en-US" sz="1100" dirty="0" err="1">
                <a:solidFill>
                  <a:schemeClr val="bg1"/>
                </a:solidFill>
              </a:rPr>
              <a:t>Creuzot-Garcher</a:t>
            </a:r>
            <a:r>
              <a:rPr lang="en-US" sz="1100" dirty="0">
                <a:solidFill>
                  <a:schemeClr val="bg1"/>
                </a:solidFill>
              </a:rPr>
              <a:t> CP, He Z, </a:t>
            </a:r>
            <a:r>
              <a:rPr lang="en-US" sz="1100" dirty="0" err="1">
                <a:solidFill>
                  <a:schemeClr val="bg1"/>
                </a:solidFill>
              </a:rPr>
              <a:t>Thuret</a:t>
            </a:r>
            <a:r>
              <a:rPr lang="en-US" sz="1100" dirty="0">
                <a:solidFill>
                  <a:schemeClr val="bg1"/>
                </a:solidFill>
              </a:rPr>
              <a:t> G, </a:t>
            </a:r>
            <a:r>
              <a:rPr lang="en-US" sz="1100" dirty="0" err="1">
                <a:solidFill>
                  <a:schemeClr val="bg1"/>
                </a:solidFill>
              </a:rPr>
              <a:t>Bretillon</a:t>
            </a:r>
            <a:r>
              <a:rPr lang="en-US" sz="1100" dirty="0">
                <a:solidFill>
                  <a:schemeClr val="bg1"/>
                </a:solidFill>
              </a:rPr>
              <a:t> L, Masson EA</a:t>
            </a:r>
            <a:br>
              <a:rPr lang="en-US" sz="1100" dirty="0">
                <a:solidFill>
                  <a:schemeClr val="bg1"/>
                </a:solidFill>
              </a:rPr>
            </a:br>
            <a:r>
              <a:rPr lang="ru-RU" sz="1100" dirty="0">
                <a:solidFill>
                  <a:schemeClr val="bg1"/>
                </a:solidFill>
              </a:rPr>
              <a:t>Журнал: </a:t>
            </a:r>
            <a:r>
              <a:rPr lang="en-US" sz="1300" b="1" dirty="0" err="1">
                <a:solidFill>
                  <a:schemeClr val="bg1"/>
                </a:solidFill>
              </a:rPr>
              <a:t>PLoS</a:t>
            </a:r>
            <a:r>
              <a:rPr lang="en-US" sz="1300" b="1" dirty="0">
                <a:solidFill>
                  <a:schemeClr val="bg1"/>
                </a:solidFill>
              </a:rPr>
              <a:t> One 2016</a:t>
            </a:r>
            <a:r>
              <a:rPr lang="en-US" sz="1100" dirty="0">
                <a:solidFill>
                  <a:schemeClr val="bg1"/>
                </a:solidFill>
              </a:rPr>
              <a:t>; (11):12 </a:t>
            </a:r>
            <a:r>
              <a:rPr lang="en-US" sz="1100" dirty="0" smtClean="0">
                <a:solidFill>
                  <a:schemeClr val="bg1"/>
                </a:solidFill>
              </a:rPr>
              <a:t>e0168794-e0168794</a:t>
            </a:r>
            <a:br>
              <a:rPr lang="en-US" sz="1100" dirty="0" smtClean="0">
                <a:solidFill>
                  <a:schemeClr val="bg1"/>
                </a:solidFill>
              </a:rPr>
            </a:br>
            <a:r>
              <a:rPr lang="en-US" sz="1100" dirty="0">
                <a:solidFill>
                  <a:schemeClr val="bg1"/>
                </a:solidFill>
              </a:rPr>
              <a:t/>
            </a:r>
            <a:br>
              <a:rPr lang="en-US" sz="1100" dirty="0">
                <a:solidFill>
                  <a:schemeClr val="bg1"/>
                </a:solidFill>
              </a:rPr>
            </a:br>
            <a:r>
              <a:rPr lang="en-US" sz="1300" b="1" dirty="0">
                <a:solidFill>
                  <a:schemeClr val="bg1"/>
                </a:solidFill>
              </a:rPr>
              <a:t>Identification of proliferative and mature ß-cells in the islets of Langerhans</a:t>
            </a:r>
            <a:r>
              <a:rPr lang="en-US" sz="1100" b="1" dirty="0">
                <a:solidFill>
                  <a:schemeClr val="bg1"/>
                </a:solidFill>
              </a:rPr>
              <a:t>.</a:t>
            </a:r>
            <a:br>
              <a:rPr lang="en-US" sz="1100" b="1" dirty="0">
                <a:solidFill>
                  <a:schemeClr val="bg1"/>
                </a:solidFill>
              </a:rPr>
            </a:br>
            <a:r>
              <a:rPr lang="ru-RU" sz="1100" dirty="0">
                <a:solidFill>
                  <a:schemeClr val="bg1"/>
                </a:solidFill>
              </a:rPr>
              <a:t>Авторы: </a:t>
            </a:r>
            <a:r>
              <a:rPr lang="en-US" sz="1100" dirty="0">
                <a:solidFill>
                  <a:schemeClr val="bg1"/>
                </a:solidFill>
              </a:rPr>
              <a:t>Bader E, </a:t>
            </a:r>
            <a:r>
              <a:rPr lang="en-US" sz="1100" dirty="0" err="1">
                <a:solidFill>
                  <a:schemeClr val="bg1"/>
                </a:solidFill>
              </a:rPr>
              <a:t>Migliorini</a:t>
            </a:r>
            <a:r>
              <a:rPr lang="en-US" sz="1100" dirty="0">
                <a:solidFill>
                  <a:schemeClr val="bg1"/>
                </a:solidFill>
              </a:rPr>
              <a:t> A, </a:t>
            </a:r>
            <a:r>
              <a:rPr lang="en-US" sz="1100" dirty="0" err="1">
                <a:solidFill>
                  <a:schemeClr val="bg1"/>
                </a:solidFill>
              </a:rPr>
              <a:t>Gegg</a:t>
            </a:r>
            <a:r>
              <a:rPr lang="en-US" sz="1100" dirty="0">
                <a:solidFill>
                  <a:schemeClr val="bg1"/>
                </a:solidFill>
              </a:rPr>
              <a:t> M, </a:t>
            </a:r>
            <a:r>
              <a:rPr lang="en-US" sz="1100" dirty="0" err="1">
                <a:solidFill>
                  <a:schemeClr val="bg1"/>
                </a:solidFill>
              </a:rPr>
              <a:t>Moruzzi</a:t>
            </a:r>
            <a:r>
              <a:rPr lang="en-US" sz="1100" dirty="0">
                <a:solidFill>
                  <a:schemeClr val="bg1"/>
                </a:solidFill>
              </a:rPr>
              <a:t> N, </a:t>
            </a:r>
            <a:r>
              <a:rPr lang="en-US" sz="1100" dirty="0" err="1">
                <a:solidFill>
                  <a:schemeClr val="bg1"/>
                </a:solidFill>
              </a:rPr>
              <a:t>Gerdes</a:t>
            </a:r>
            <a:r>
              <a:rPr lang="en-US" sz="1100" dirty="0">
                <a:solidFill>
                  <a:schemeClr val="bg1"/>
                </a:solidFill>
              </a:rPr>
              <a:t> J, </a:t>
            </a:r>
            <a:r>
              <a:rPr lang="en-US" sz="1100" dirty="0" err="1">
                <a:solidFill>
                  <a:schemeClr val="bg1"/>
                </a:solidFill>
              </a:rPr>
              <a:t>Roscioni</a:t>
            </a:r>
            <a:r>
              <a:rPr lang="en-US" sz="1100" dirty="0">
                <a:solidFill>
                  <a:schemeClr val="bg1"/>
                </a:solidFill>
              </a:rPr>
              <a:t> SS, </a:t>
            </a:r>
            <a:r>
              <a:rPr lang="en-US" sz="1100" dirty="0" err="1">
                <a:solidFill>
                  <a:schemeClr val="bg1"/>
                </a:solidFill>
              </a:rPr>
              <a:t>Bakhti</a:t>
            </a:r>
            <a:r>
              <a:rPr lang="en-US" sz="1100" dirty="0">
                <a:solidFill>
                  <a:schemeClr val="bg1"/>
                </a:solidFill>
              </a:rPr>
              <a:t> M, </a:t>
            </a:r>
            <a:r>
              <a:rPr lang="en-US" sz="1100" dirty="0" err="1">
                <a:solidFill>
                  <a:schemeClr val="bg1"/>
                </a:solidFill>
              </a:rPr>
              <a:t>Brandl</a:t>
            </a:r>
            <a:r>
              <a:rPr lang="en-US" sz="1100" dirty="0">
                <a:solidFill>
                  <a:schemeClr val="bg1"/>
                </a:solidFill>
              </a:rPr>
              <a:t> E, </a:t>
            </a:r>
            <a:r>
              <a:rPr lang="en-US" sz="1100" dirty="0" err="1">
                <a:solidFill>
                  <a:schemeClr val="bg1"/>
                </a:solidFill>
              </a:rPr>
              <a:t>Irmler</a:t>
            </a:r>
            <a:r>
              <a:rPr lang="en-US" sz="1100" dirty="0">
                <a:solidFill>
                  <a:schemeClr val="bg1"/>
                </a:solidFill>
              </a:rPr>
              <a:t> M, </a:t>
            </a:r>
            <a:r>
              <a:rPr lang="en-US" sz="1100" dirty="0" err="1">
                <a:solidFill>
                  <a:schemeClr val="bg1"/>
                </a:solidFill>
              </a:rPr>
              <a:t>Beckers</a:t>
            </a:r>
            <a:r>
              <a:rPr lang="en-US" sz="1100" dirty="0">
                <a:solidFill>
                  <a:schemeClr val="bg1"/>
                </a:solidFill>
              </a:rPr>
              <a:t> J, </a:t>
            </a:r>
            <a:r>
              <a:rPr lang="en-US" sz="1100" dirty="0" err="1">
                <a:solidFill>
                  <a:schemeClr val="bg1"/>
                </a:solidFill>
              </a:rPr>
              <a:t>Aichler</a:t>
            </a:r>
            <a:r>
              <a:rPr lang="en-US" sz="1100" dirty="0">
                <a:solidFill>
                  <a:schemeClr val="bg1"/>
                </a:solidFill>
              </a:rPr>
              <a:t> M, </a:t>
            </a:r>
            <a:r>
              <a:rPr lang="en-US" sz="1100" dirty="0" err="1">
                <a:solidFill>
                  <a:schemeClr val="bg1"/>
                </a:solidFill>
              </a:rPr>
              <a:t>Feuchtinger</a:t>
            </a:r>
            <a:r>
              <a:rPr lang="en-US" sz="1100" dirty="0">
                <a:solidFill>
                  <a:schemeClr val="bg1"/>
                </a:solidFill>
              </a:rPr>
              <a:t> A, </a:t>
            </a:r>
            <a:r>
              <a:rPr lang="en-US" sz="1100" dirty="0" err="1">
                <a:solidFill>
                  <a:schemeClr val="bg1"/>
                </a:solidFill>
              </a:rPr>
              <a:t>Leitzinger</a:t>
            </a:r>
            <a:r>
              <a:rPr lang="en-US" sz="1100" dirty="0">
                <a:solidFill>
                  <a:schemeClr val="bg1"/>
                </a:solidFill>
              </a:rPr>
              <a:t> C, </a:t>
            </a:r>
            <a:r>
              <a:rPr lang="en-US" sz="1100" dirty="0" err="1">
                <a:solidFill>
                  <a:schemeClr val="bg1"/>
                </a:solidFill>
              </a:rPr>
              <a:t>Zischka</a:t>
            </a:r>
            <a:r>
              <a:rPr lang="en-US" sz="1100" dirty="0">
                <a:solidFill>
                  <a:schemeClr val="bg1"/>
                </a:solidFill>
              </a:rPr>
              <a:t> H, Wang-Sattler R, </a:t>
            </a:r>
            <a:r>
              <a:rPr lang="en-US" sz="1100" dirty="0" err="1">
                <a:solidFill>
                  <a:schemeClr val="bg1"/>
                </a:solidFill>
              </a:rPr>
              <a:t>Jastroch</a:t>
            </a:r>
            <a:r>
              <a:rPr lang="en-US" sz="1100" dirty="0">
                <a:solidFill>
                  <a:schemeClr val="bg1"/>
                </a:solidFill>
              </a:rPr>
              <a:t> M, </a:t>
            </a:r>
            <a:r>
              <a:rPr lang="en-US" sz="1100" dirty="0" err="1">
                <a:solidFill>
                  <a:schemeClr val="bg1"/>
                </a:solidFill>
              </a:rPr>
              <a:t>Tschöp</a:t>
            </a:r>
            <a:r>
              <a:rPr lang="en-US" sz="1100" dirty="0">
                <a:solidFill>
                  <a:schemeClr val="bg1"/>
                </a:solidFill>
              </a:rPr>
              <a:t> M, </a:t>
            </a:r>
            <a:r>
              <a:rPr lang="en-US" sz="1100" dirty="0" err="1">
                <a:solidFill>
                  <a:schemeClr val="bg1"/>
                </a:solidFill>
              </a:rPr>
              <a:t>Machicao</a:t>
            </a:r>
            <a:r>
              <a:rPr lang="en-US" sz="1100" dirty="0">
                <a:solidFill>
                  <a:schemeClr val="bg1"/>
                </a:solidFill>
              </a:rPr>
              <a:t> F, </a:t>
            </a:r>
            <a:r>
              <a:rPr lang="en-US" sz="1100" dirty="0" err="1">
                <a:solidFill>
                  <a:schemeClr val="bg1"/>
                </a:solidFill>
              </a:rPr>
              <a:t>Staiger</a:t>
            </a:r>
            <a:r>
              <a:rPr lang="en-US" sz="1100" dirty="0">
                <a:solidFill>
                  <a:schemeClr val="bg1"/>
                </a:solidFill>
              </a:rPr>
              <a:t> H, </a:t>
            </a:r>
            <a:r>
              <a:rPr lang="en-US" sz="1100" dirty="0" err="1">
                <a:solidFill>
                  <a:schemeClr val="bg1"/>
                </a:solidFill>
              </a:rPr>
              <a:t>Häring</a:t>
            </a:r>
            <a:r>
              <a:rPr lang="en-US" sz="1100" dirty="0">
                <a:solidFill>
                  <a:schemeClr val="bg1"/>
                </a:solidFill>
              </a:rPr>
              <a:t> HU, </a:t>
            </a:r>
            <a:r>
              <a:rPr lang="en-US" sz="1100" dirty="0" err="1">
                <a:solidFill>
                  <a:schemeClr val="bg1"/>
                </a:solidFill>
              </a:rPr>
              <a:t>Chmelova</a:t>
            </a:r>
            <a:r>
              <a:rPr lang="en-US" sz="1100" dirty="0">
                <a:solidFill>
                  <a:schemeClr val="bg1"/>
                </a:solidFill>
              </a:rPr>
              <a:t> H, </a:t>
            </a:r>
            <a:r>
              <a:rPr lang="en-US" sz="1100" dirty="0" err="1">
                <a:solidFill>
                  <a:schemeClr val="bg1"/>
                </a:solidFill>
              </a:rPr>
              <a:t>Chouinard</a:t>
            </a:r>
            <a:r>
              <a:rPr lang="en-US" sz="1100" dirty="0">
                <a:solidFill>
                  <a:schemeClr val="bg1"/>
                </a:solidFill>
              </a:rPr>
              <a:t> JA, </a:t>
            </a:r>
            <a:r>
              <a:rPr lang="en-US" sz="1100" dirty="0" err="1">
                <a:solidFill>
                  <a:schemeClr val="bg1"/>
                </a:solidFill>
              </a:rPr>
              <a:t>Oskolkov</a:t>
            </a:r>
            <a:r>
              <a:rPr lang="en-US" sz="1100" dirty="0">
                <a:solidFill>
                  <a:schemeClr val="bg1"/>
                </a:solidFill>
              </a:rPr>
              <a:t> N, </a:t>
            </a:r>
            <a:r>
              <a:rPr lang="en-US" sz="1100" dirty="0" err="1">
                <a:solidFill>
                  <a:schemeClr val="bg1"/>
                </a:solidFill>
              </a:rPr>
              <a:t>Korsgren</a:t>
            </a:r>
            <a:r>
              <a:rPr lang="en-US" sz="1100" dirty="0">
                <a:solidFill>
                  <a:schemeClr val="bg1"/>
                </a:solidFill>
              </a:rPr>
              <a:t> O, </a:t>
            </a:r>
            <a:r>
              <a:rPr lang="en-US" sz="1100" dirty="0" err="1">
                <a:solidFill>
                  <a:schemeClr val="bg1"/>
                </a:solidFill>
              </a:rPr>
              <a:t>Speier</a:t>
            </a:r>
            <a:r>
              <a:rPr lang="en-US" sz="1100" dirty="0">
                <a:solidFill>
                  <a:schemeClr val="bg1"/>
                </a:solidFill>
              </a:rPr>
              <a:t> S, </a:t>
            </a:r>
            <a:r>
              <a:rPr lang="en-US" sz="1100" dirty="0" err="1">
                <a:solidFill>
                  <a:schemeClr val="bg1"/>
                </a:solidFill>
              </a:rPr>
              <a:t>Lickert</a:t>
            </a:r>
            <a:r>
              <a:rPr lang="en-US" sz="1100" dirty="0">
                <a:solidFill>
                  <a:schemeClr val="bg1"/>
                </a:solidFill>
              </a:rPr>
              <a:t> H</a:t>
            </a:r>
            <a:br>
              <a:rPr lang="en-US" sz="1100" dirty="0">
                <a:solidFill>
                  <a:schemeClr val="bg1"/>
                </a:solidFill>
              </a:rPr>
            </a:br>
            <a:r>
              <a:rPr lang="ru-RU" sz="1100" dirty="0">
                <a:solidFill>
                  <a:schemeClr val="bg1"/>
                </a:solidFill>
              </a:rPr>
              <a:t>Журнал: </a:t>
            </a:r>
            <a:r>
              <a:rPr lang="en-US" sz="1300" b="1" dirty="0">
                <a:solidFill>
                  <a:schemeClr val="bg1"/>
                </a:solidFill>
              </a:rPr>
              <a:t>Nature 2016</a:t>
            </a:r>
            <a:r>
              <a:rPr lang="en-US" sz="1100" dirty="0">
                <a:solidFill>
                  <a:schemeClr val="bg1"/>
                </a:solidFill>
              </a:rPr>
              <a:t>; (535):7612 </a:t>
            </a:r>
            <a:r>
              <a:rPr lang="en-US" sz="1100" dirty="0" smtClean="0">
                <a:solidFill>
                  <a:schemeClr val="bg1"/>
                </a:solidFill>
              </a:rPr>
              <a:t>430-434</a:t>
            </a:r>
            <a:br>
              <a:rPr lang="en-US" sz="1100" dirty="0" smtClean="0">
                <a:solidFill>
                  <a:schemeClr val="bg1"/>
                </a:solidFill>
              </a:rPr>
            </a:br>
            <a:r>
              <a:rPr lang="en-US" sz="1100" dirty="0">
                <a:solidFill>
                  <a:schemeClr val="bg1"/>
                </a:solidFill>
              </a:rPr>
              <a:t/>
            </a:r>
            <a:br>
              <a:rPr lang="en-US" sz="1100" dirty="0">
                <a:solidFill>
                  <a:schemeClr val="bg1"/>
                </a:solidFill>
              </a:rPr>
            </a:br>
            <a:r>
              <a:rPr lang="en-US" sz="1300" b="1" dirty="0">
                <a:solidFill>
                  <a:schemeClr val="bg1"/>
                </a:solidFill>
              </a:rPr>
              <a:t>The </a:t>
            </a:r>
            <a:r>
              <a:rPr lang="en-US" sz="1300" b="1" dirty="0" err="1">
                <a:solidFill>
                  <a:schemeClr val="bg1"/>
                </a:solidFill>
              </a:rPr>
              <a:t>Deubiquitinase</a:t>
            </a:r>
            <a:r>
              <a:rPr lang="en-US" sz="1300" b="1" dirty="0">
                <a:solidFill>
                  <a:schemeClr val="bg1"/>
                </a:solidFill>
              </a:rPr>
              <a:t> OTULIN Is an Essential Negative Regulator of Inflammation and Autoimmunity.</a:t>
            </a:r>
            <a:br>
              <a:rPr lang="en-US" sz="1300" b="1" dirty="0">
                <a:solidFill>
                  <a:schemeClr val="bg1"/>
                </a:solidFill>
              </a:rPr>
            </a:br>
            <a:r>
              <a:rPr lang="ru-RU" sz="1100" dirty="0">
                <a:solidFill>
                  <a:schemeClr val="bg1"/>
                </a:solidFill>
              </a:rPr>
              <a:t>Авторы: </a:t>
            </a:r>
            <a:r>
              <a:rPr lang="en-US" sz="1100" dirty="0" err="1">
                <a:solidFill>
                  <a:schemeClr val="bg1"/>
                </a:solidFill>
              </a:rPr>
              <a:t>Damgaard</a:t>
            </a:r>
            <a:r>
              <a:rPr lang="en-US" sz="1100" dirty="0">
                <a:solidFill>
                  <a:schemeClr val="bg1"/>
                </a:solidFill>
              </a:rPr>
              <a:t> RB, Walker JA, Marco-Casanova P, Morgan NV, </a:t>
            </a:r>
            <a:r>
              <a:rPr lang="en-US" sz="1100" dirty="0" err="1">
                <a:solidFill>
                  <a:schemeClr val="bg1"/>
                </a:solidFill>
              </a:rPr>
              <a:t>Titheradge</a:t>
            </a:r>
            <a:r>
              <a:rPr lang="en-US" sz="1100" dirty="0">
                <a:solidFill>
                  <a:schemeClr val="bg1"/>
                </a:solidFill>
              </a:rPr>
              <a:t> HL, Elliott PR, McHale D, Maher ER, McKenzie AN, </a:t>
            </a:r>
            <a:r>
              <a:rPr lang="en-US" sz="1100" dirty="0" err="1">
                <a:solidFill>
                  <a:schemeClr val="bg1"/>
                </a:solidFill>
              </a:rPr>
              <a:t>Komander</a:t>
            </a:r>
            <a:r>
              <a:rPr lang="en-US" sz="1100" dirty="0">
                <a:solidFill>
                  <a:schemeClr val="bg1"/>
                </a:solidFill>
              </a:rPr>
              <a:t> D</a:t>
            </a:r>
            <a:br>
              <a:rPr lang="en-US" sz="1100" dirty="0">
                <a:solidFill>
                  <a:schemeClr val="bg1"/>
                </a:solidFill>
              </a:rPr>
            </a:br>
            <a:r>
              <a:rPr lang="ru-RU" sz="1100" dirty="0">
                <a:solidFill>
                  <a:schemeClr val="bg1"/>
                </a:solidFill>
              </a:rPr>
              <a:t>Журнал: </a:t>
            </a:r>
            <a:r>
              <a:rPr lang="en-US" sz="1300" b="1" dirty="0">
                <a:solidFill>
                  <a:schemeClr val="bg1"/>
                </a:solidFill>
              </a:rPr>
              <a:t>Cell 2016</a:t>
            </a:r>
            <a:r>
              <a:rPr lang="en-US" sz="1100" dirty="0">
                <a:solidFill>
                  <a:schemeClr val="bg1"/>
                </a:solidFill>
              </a:rPr>
              <a:t>; (166):5 </a:t>
            </a:r>
            <a:r>
              <a:rPr lang="en-US" sz="1100" dirty="0" smtClean="0">
                <a:solidFill>
                  <a:schemeClr val="bg1"/>
                </a:solidFill>
              </a:rPr>
              <a:t>1215-1230.e20</a:t>
            </a:r>
            <a:br>
              <a:rPr lang="en-US" sz="1100" dirty="0" smtClean="0">
                <a:solidFill>
                  <a:schemeClr val="bg1"/>
                </a:solidFill>
              </a:rPr>
            </a:br>
            <a:r>
              <a:rPr lang="en-US" sz="1100" dirty="0">
                <a:solidFill>
                  <a:schemeClr val="bg1"/>
                </a:solidFill>
              </a:rPr>
              <a:t/>
            </a:r>
            <a:br>
              <a:rPr lang="en-US" sz="1100" dirty="0">
                <a:solidFill>
                  <a:schemeClr val="bg1"/>
                </a:solidFill>
              </a:rPr>
            </a:br>
            <a:r>
              <a:rPr lang="en-US" sz="1300" b="1" dirty="0">
                <a:solidFill>
                  <a:schemeClr val="bg1"/>
                </a:solidFill>
              </a:rPr>
              <a:t>Integrated data analysis reveals uterine leiomyoma subtypes with distinct driver pathways and biomarkers</a:t>
            </a:r>
            <a:r>
              <a:rPr lang="en-US" sz="1100" b="1" dirty="0">
                <a:solidFill>
                  <a:schemeClr val="bg1"/>
                </a:solidFill>
              </a:rPr>
              <a:t>.</a:t>
            </a:r>
            <a:br>
              <a:rPr lang="en-US" sz="1100" b="1" dirty="0">
                <a:solidFill>
                  <a:schemeClr val="bg1"/>
                </a:solidFill>
              </a:rPr>
            </a:br>
            <a:r>
              <a:rPr lang="ru-RU" sz="1100" dirty="0">
                <a:solidFill>
                  <a:schemeClr val="bg1"/>
                </a:solidFill>
              </a:rPr>
              <a:t>Авторы: </a:t>
            </a:r>
            <a:r>
              <a:rPr lang="en-US" sz="1100" dirty="0" err="1">
                <a:solidFill>
                  <a:schemeClr val="bg1"/>
                </a:solidFill>
              </a:rPr>
              <a:t>Mehine</a:t>
            </a:r>
            <a:r>
              <a:rPr lang="en-US" sz="1100" dirty="0">
                <a:solidFill>
                  <a:schemeClr val="bg1"/>
                </a:solidFill>
              </a:rPr>
              <a:t> M, </a:t>
            </a:r>
            <a:r>
              <a:rPr lang="en-US" sz="1100" dirty="0" err="1">
                <a:solidFill>
                  <a:schemeClr val="bg1"/>
                </a:solidFill>
              </a:rPr>
              <a:t>Kaasinen</a:t>
            </a:r>
            <a:r>
              <a:rPr lang="en-US" sz="1100" dirty="0">
                <a:solidFill>
                  <a:schemeClr val="bg1"/>
                </a:solidFill>
              </a:rPr>
              <a:t> E, </a:t>
            </a:r>
            <a:r>
              <a:rPr lang="en-US" sz="1100" dirty="0" err="1">
                <a:solidFill>
                  <a:schemeClr val="bg1"/>
                </a:solidFill>
              </a:rPr>
              <a:t>Heinonen</a:t>
            </a:r>
            <a:r>
              <a:rPr lang="en-US" sz="1100" dirty="0">
                <a:solidFill>
                  <a:schemeClr val="bg1"/>
                </a:solidFill>
              </a:rPr>
              <a:t> HR, </a:t>
            </a:r>
            <a:r>
              <a:rPr lang="en-US" sz="1100" dirty="0" err="1">
                <a:solidFill>
                  <a:schemeClr val="bg1"/>
                </a:solidFill>
              </a:rPr>
              <a:t>Mäkinen</a:t>
            </a:r>
            <a:r>
              <a:rPr lang="en-US" sz="1100" dirty="0">
                <a:solidFill>
                  <a:schemeClr val="bg1"/>
                </a:solidFill>
              </a:rPr>
              <a:t> N, </a:t>
            </a:r>
            <a:r>
              <a:rPr lang="en-US" sz="1100" dirty="0" err="1">
                <a:solidFill>
                  <a:schemeClr val="bg1"/>
                </a:solidFill>
              </a:rPr>
              <a:t>Kämpjärvi</a:t>
            </a:r>
            <a:r>
              <a:rPr lang="en-US" sz="1100" dirty="0">
                <a:solidFill>
                  <a:schemeClr val="bg1"/>
                </a:solidFill>
              </a:rPr>
              <a:t> K, </a:t>
            </a:r>
            <a:r>
              <a:rPr lang="en-US" sz="1100" dirty="0" err="1">
                <a:solidFill>
                  <a:schemeClr val="bg1"/>
                </a:solidFill>
              </a:rPr>
              <a:t>Sarvilinna</a:t>
            </a:r>
            <a:r>
              <a:rPr lang="en-US" sz="1100" dirty="0">
                <a:solidFill>
                  <a:schemeClr val="bg1"/>
                </a:solidFill>
              </a:rPr>
              <a:t> N, </a:t>
            </a:r>
            <a:r>
              <a:rPr lang="en-US" sz="1100" dirty="0" err="1">
                <a:solidFill>
                  <a:schemeClr val="bg1"/>
                </a:solidFill>
              </a:rPr>
              <a:t>Aavikko</a:t>
            </a:r>
            <a:r>
              <a:rPr lang="en-US" sz="1100" dirty="0">
                <a:solidFill>
                  <a:schemeClr val="bg1"/>
                </a:solidFill>
              </a:rPr>
              <a:t> M, </a:t>
            </a:r>
            <a:r>
              <a:rPr lang="en-US" sz="1100" dirty="0" err="1">
                <a:solidFill>
                  <a:schemeClr val="bg1"/>
                </a:solidFill>
              </a:rPr>
              <a:t>Vähärautio</a:t>
            </a:r>
            <a:r>
              <a:rPr lang="en-US" sz="1100" dirty="0">
                <a:solidFill>
                  <a:schemeClr val="bg1"/>
                </a:solidFill>
              </a:rPr>
              <a:t> A, </a:t>
            </a:r>
            <a:r>
              <a:rPr lang="en-US" sz="1100" dirty="0" err="1">
                <a:solidFill>
                  <a:schemeClr val="bg1"/>
                </a:solidFill>
              </a:rPr>
              <a:t>Pasanen</a:t>
            </a:r>
            <a:r>
              <a:rPr lang="en-US" sz="1100" dirty="0">
                <a:solidFill>
                  <a:schemeClr val="bg1"/>
                </a:solidFill>
              </a:rPr>
              <a:t> A, </a:t>
            </a:r>
            <a:r>
              <a:rPr lang="en-US" sz="1100" dirty="0" err="1">
                <a:solidFill>
                  <a:schemeClr val="bg1"/>
                </a:solidFill>
              </a:rPr>
              <a:t>Bützow</a:t>
            </a:r>
            <a:r>
              <a:rPr lang="en-US" sz="1100" dirty="0">
                <a:solidFill>
                  <a:schemeClr val="bg1"/>
                </a:solidFill>
              </a:rPr>
              <a:t> R, </a:t>
            </a:r>
            <a:r>
              <a:rPr lang="en-US" sz="1100" dirty="0" err="1">
                <a:solidFill>
                  <a:schemeClr val="bg1"/>
                </a:solidFill>
              </a:rPr>
              <a:t>Heikinheimo</a:t>
            </a:r>
            <a:r>
              <a:rPr lang="en-US" sz="1100" dirty="0">
                <a:solidFill>
                  <a:schemeClr val="bg1"/>
                </a:solidFill>
              </a:rPr>
              <a:t> O, </a:t>
            </a:r>
            <a:r>
              <a:rPr lang="en-US" sz="1100" dirty="0" err="1">
                <a:solidFill>
                  <a:schemeClr val="bg1"/>
                </a:solidFill>
              </a:rPr>
              <a:t>Sjöberg</a:t>
            </a:r>
            <a:r>
              <a:rPr lang="en-US" sz="1100" dirty="0">
                <a:solidFill>
                  <a:schemeClr val="bg1"/>
                </a:solidFill>
              </a:rPr>
              <a:t> J, </a:t>
            </a:r>
            <a:r>
              <a:rPr lang="en-US" sz="1100" dirty="0" err="1">
                <a:solidFill>
                  <a:schemeClr val="bg1"/>
                </a:solidFill>
              </a:rPr>
              <a:t>Pitkänen</a:t>
            </a:r>
            <a:r>
              <a:rPr lang="en-US" sz="1100" dirty="0">
                <a:solidFill>
                  <a:schemeClr val="bg1"/>
                </a:solidFill>
              </a:rPr>
              <a:t> E, </a:t>
            </a:r>
            <a:r>
              <a:rPr lang="en-US" sz="1100" dirty="0" err="1">
                <a:solidFill>
                  <a:schemeClr val="bg1"/>
                </a:solidFill>
              </a:rPr>
              <a:t>Vahteristo</a:t>
            </a:r>
            <a:r>
              <a:rPr lang="en-US" sz="1100" dirty="0">
                <a:solidFill>
                  <a:schemeClr val="bg1"/>
                </a:solidFill>
              </a:rPr>
              <a:t> P, </a:t>
            </a:r>
            <a:r>
              <a:rPr lang="en-US" sz="1100" dirty="0" err="1">
                <a:solidFill>
                  <a:schemeClr val="bg1"/>
                </a:solidFill>
              </a:rPr>
              <a:t>Aaltonen</a:t>
            </a:r>
            <a:r>
              <a:rPr lang="en-US" sz="1100" dirty="0">
                <a:solidFill>
                  <a:schemeClr val="bg1"/>
                </a:solidFill>
              </a:rPr>
              <a:t> LA</a:t>
            </a:r>
            <a:br>
              <a:rPr lang="en-US" sz="1100" dirty="0">
                <a:solidFill>
                  <a:schemeClr val="bg1"/>
                </a:solidFill>
              </a:rPr>
            </a:br>
            <a:r>
              <a:rPr lang="ru-RU" sz="1100" dirty="0">
                <a:solidFill>
                  <a:schemeClr val="bg1"/>
                </a:solidFill>
              </a:rPr>
              <a:t>Журнал: </a:t>
            </a:r>
            <a:r>
              <a:rPr lang="en-US" sz="1300" b="1" dirty="0" err="1">
                <a:solidFill>
                  <a:schemeClr val="bg1"/>
                </a:solidFill>
              </a:rPr>
              <a:t>Proc</a:t>
            </a:r>
            <a:r>
              <a:rPr lang="en-US" sz="1300" b="1" dirty="0">
                <a:solidFill>
                  <a:schemeClr val="bg1"/>
                </a:solidFill>
              </a:rPr>
              <a:t> </a:t>
            </a:r>
            <a:r>
              <a:rPr lang="en-US" sz="1300" b="1" dirty="0" err="1">
                <a:solidFill>
                  <a:schemeClr val="bg1"/>
                </a:solidFill>
              </a:rPr>
              <a:t>Natl</a:t>
            </a:r>
            <a:r>
              <a:rPr lang="en-US" sz="1300" b="1" dirty="0">
                <a:solidFill>
                  <a:schemeClr val="bg1"/>
                </a:solidFill>
              </a:rPr>
              <a:t> </a:t>
            </a:r>
            <a:r>
              <a:rPr lang="en-US" sz="1300" b="1" dirty="0" err="1">
                <a:solidFill>
                  <a:schemeClr val="bg1"/>
                </a:solidFill>
              </a:rPr>
              <a:t>Acad</a:t>
            </a:r>
            <a:r>
              <a:rPr lang="en-US" sz="1300" b="1" dirty="0">
                <a:solidFill>
                  <a:schemeClr val="bg1"/>
                </a:solidFill>
              </a:rPr>
              <a:t> </a:t>
            </a:r>
            <a:r>
              <a:rPr lang="en-US" sz="1300" b="1" dirty="0" err="1">
                <a:solidFill>
                  <a:schemeClr val="bg1"/>
                </a:solidFill>
              </a:rPr>
              <a:t>Sci</a:t>
            </a:r>
            <a:r>
              <a:rPr lang="en-US" sz="1300" b="1" dirty="0">
                <a:solidFill>
                  <a:schemeClr val="bg1"/>
                </a:solidFill>
              </a:rPr>
              <a:t> U S A </a:t>
            </a:r>
            <a:r>
              <a:rPr lang="en-US" sz="1100" dirty="0">
                <a:solidFill>
                  <a:schemeClr val="bg1"/>
                </a:solidFill>
              </a:rPr>
              <a:t>2016; (113):5 1315-1320</a:t>
            </a:r>
            <a:r>
              <a:rPr lang="en-US" sz="1200" dirty="0" smtClean="0">
                <a:solidFill>
                  <a:schemeClr val="bg1"/>
                </a:solidFill>
              </a:rPr>
              <a:t/>
            </a:r>
            <a:br>
              <a:rPr lang="en-US" sz="1200" dirty="0" smtClean="0">
                <a:solidFill>
                  <a:schemeClr val="bg1"/>
                </a:solidFill>
              </a:rPr>
            </a:br>
            <a:r>
              <a:rPr lang="en-US" sz="1200" dirty="0">
                <a:solidFill>
                  <a:schemeClr val="bg1"/>
                </a:solidFill>
              </a:rPr>
              <a:t/>
            </a:r>
            <a:br>
              <a:rPr lang="en-US" sz="1200" dirty="0">
                <a:solidFill>
                  <a:schemeClr val="bg1"/>
                </a:solidFill>
              </a:rPr>
            </a:br>
            <a:endParaRPr lang="ru-RU" sz="1200" dirty="0">
              <a:solidFill>
                <a:schemeClr val="bg1"/>
              </a:solidFill>
            </a:endParaRPr>
          </a:p>
        </p:txBody>
      </p:sp>
    </p:spTree>
    <p:extLst>
      <p:ext uri="{BB962C8B-B14F-4D97-AF65-F5344CB8AC3E}">
        <p14:creationId xmlns:p14="http://schemas.microsoft.com/office/powerpoint/2010/main" val="33367119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83800" y="500062"/>
            <a:ext cx="11506200" cy="1325563"/>
          </a:xfrm>
        </p:spPr>
        <p:txBody>
          <a:bodyPr>
            <a:noAutofit/>
          </a:bodyPr>
          <a:lstStyle/>
          <a:p>
            <a:r>
              <a:rPr lang="ru-RU" sz="2800" dirty="0" smtClean="0">
                <a:solidFill>
                  <a:schemeClr val="bg1"/>
                </a:solidFill>
              </a:rPr>
              <a:t>Преимущество использования </a:t>
            </a:r>
            <a:r>
              <a:rPr lang="ru-RU" sz="2800" dirty="0" err="1" smtClean="0">
                <a:solidFill>
                  <a:schemeClr val="bg1"/>
                </a:solidFill>
              </a:rPr>
              <a:t>микрочипового</a:t>
            </a:r>
            <a:r>
              <a:rPr lang="ru-RU" sz="2800" dirty="0" smtClean="0">
                <a:solidFill>
                  <a:schemeClr val="bg1"/>
                </a:solidFill>
              </a:rPr>
              <a:t> анализа перед другими методами – возможность увидеть всю картину в целом</a:t>
            </a:r>
            <a:endParaRPr lang="ru-RU" sz="2800" dirty="0">
              <a:solidFill>
                <a:schemeClr val="bg1"/>
              </a:solidFill>
            </a:endParaRPr>
          </a:p>
        </p:txBody>
      </p:sp>
      <p:sp>
        <p:nvSpPr>
          <p:cNvPr id="6" name="Объект 5"/>
          <p:cNvSpPr>
            <a:spLocks noGrp="1"/>
          </p:cNvSpPr>
          <p:nvPr>
            <p:ph idx="1"/>
          </p:nvPr>
        </p:nvSpPr>
        <p:spPr>
          <a:xfrm>
            <a:off x="633303" y="2238580"/>
            <a:ext cx="10233800" cy="4351338"/>
          </a:xfrm>
        </p:spPr>
        <p:txBody>
          <a:bodyPr/>
          <a:lstStyle/>
          <a:p>
            <a:pPr marL="0" indent="0">
              <a:buNone/>
            </a:pPr>
            <a:r>
              <a:rPr lang="ru-RU" dirty="0" smtClean="0">
                <a:solidFill>
                  <a:schemeClr val="bg1"/>
                </a:solidFill>
              </a:rPr>
              <a:t>Стандартные методы	            	              </a:t>
            </a:r>
            <a:r>
              <a:rPr lang="ru-RU" dirty="0" err="1" smtClean="0">
                <a:solidFill>
                  <a:schemeClr val="bg1"/>
                </a:solidFill>
              </a:rPr>
              <a:t>Микрочиповый</a:t>
            </a:r>
            <a:r>
              <a:rPr lang="ru-RU" dirty="0" smtClean="0">
                <a:solidFill>
                  <a:schemeClr val="bg1"/>
                </a:solidFill>
              </a:rPr>
              <a:t> анализ</a:t>
            </a:r>
          </a:p>
          <a:p>
            <a:pPr marL="0" indent="0">
              <a:buNone/>
            </a:pPr>
            <a:endParaRPr lang="ru-RU" dirty="0" smtClean="0">
              <a:solidFill>
                <a:schemeClr val="bg1"/>
              </a:solidFill>
            </a:endParaRPr>
          </a:p>
          <a:p>
            <a:pPr marL="0" indent="0">
              <a:buNone/>
            </a:pPr>
            <a:r>
              <a:rPr lang="ru-RU" dirty="0" smtClean="0">
                <a:solidFill>
                  <a:schemeClr val="bg1"/>
                </a:solidFill>
              </a:rPr>
              <a:t>	</a:t>
            </a:r>
            <a:r>
              <a:rPr lang="ru-RU" dirty="0">
                <a:solidFill>
                  <a:schemeClr val="bg1"/>
                </a:solidFill>
              </a:rPr>
              <a:t> </a:t>
            </a:r>
            <a:r>
              <a:rPr lang="ru-RU" dirty="0" smtClean="0">
                <a:solidFill>
                  <a:schemeClr val="bg1"/>
                </a:solidFill>
              </a:rPr>
              <a:t>     </a:t>
            </a:r>
            <a:r>
              <a:rPr lang="ru-RU" i="1" u="sng" dirty="0" smtClean="0">
                <a:solidFill>
                  <a:schemeClr val="bg1"/>
                </a:solidFill>
              </a:rPr>
              <a:t>Анализ экспрессии всех генов генома человека</a:t>
            </a:r>
            <a:endParaRPr lang="ru-RU" i="1" u="sng" dirty="0">
              <a:solidFill>
                <a:schemeClr val="bg1"/>
              </a:solidFill>
            </a:endParaRPr>
          </a:p>
          <a:p>
            <a:r>
              <a:rPr lang="ru-RU" dirty="0" err="1" smtClean="0">
                <a:solidFill>
                  <a:schemeClr val="bg1"/>
                </a:solidFill>
              </a:rPr>
              <a:t>нозерн</a:t>
            </a:r>
            <a:r>
              <a:rPr lang="ru-RU" dirty="0" smtClean="0">
                <a:solidFill>
                  <a:schemeClr val="bg1"/>
                </a:solidFill>
              </a:rPr>
              <a:t> </a:t>
            </a:r>
            <a:r>
              <a:rPr lang="ru-RU" dirty="0" err="1" smtClean="0">
                <a:solidFill>
                  <a:schemeClr val="bg1"/>
                </a:solidFill>
              </a:rPr>
              <a:t>блоттинг</a:t>
            </a:r>
            <a:r>
              <a:rPr lang="ru-RU" dirty="0" smtClean="0">
                <a:solidFill>
                  <a:schemeClr val="bg1"/>
                </a:solidFill>
              </a:rPr>
              <a:t/>
            </a:r>
            <a:br>
              <a:rPr lang="ru-RU" dirty="0" smtClean="0">
                <a:solidFill>
                  <a:schemeClr val="bg1"/>
                </a:solidFill>
              </a:rPr>
            </a:br>
            <a:r>
              <a:rPr lang="ru-RU" dirty="0" smtClean="0">
                <a:solidFill>
                  <a:schemeClr val="bg1"/>
                </a:solidFill>
              </a:rPr>
              <a:t>	≈ 5 лет</a:t>
            </a:r>
          </a:p>
          <a:p>
            <a:endParaRPr lang="ru-RU" dirty="0" smtClean="0">
              <a:solidFill>
                <a:schemeClr val="bg1"/>
              </a:solidFill>
            </a:endParaRPr>
          </a:p>
          <a:p>
            <a:pPr marL="0" indent="0">
              <a:buNone/>
            </a:pPr>
            <a:r>
              <a:rPr lang="ru-RU" dirty="0" smtClean="0">
                <a:solidFill>
                  <a:schemeClr val="bg1"/>
                </a:solidFill>
              </a:rPr>
              <a:t>		   </a:t>
            </a:r>
            <a:r>
              <a:rPr lang="ru-RU" i="1" u="sng" dirty="0" smtClean="0">
                <a:solidFill>
                  <a:schemeClr val="bg1"/>
                </a:solidFill>
              </a:rPr>
              <a:t>Анализ </a:t>
            </a:r>
            <a:r>
              <a:rPr lang="en-US" i="1" u="sng" dirty="0" smtClean="0">
                <a:solidFill>
                  <a:schemeClr val="bg1"/>
                </a:solidFill>
              </a:rPr>
              <a:t>SNP </a:t>
            </a:r>
            <a:r>
              <a:rPr lang="ru-RU" i="1" u="sng" dirty="0" smtClean="0">
                <a:solidFill>
                  <a:schemeClr val="bg1"/>
                </a:solidFill>
              </a:rPr>
              <a:t>для всего генома человека</a:t>
            </a:r>
            <a:endParaRPr lang="ru-RU" i="1" u="sng" dirty="0">
              <a:solidFill>
                <a:schemeClr val="bg1"/>
              </a:solidFill>
            </a:endParaRPr>
          </a:p>
          <a:p>
            <a:r>
              <a:rPr lang="ru-RU" dirty="0" err="1" smtClean="0">
                <a:solidFill>
                  <a:schemeClr val="bg1"/>
                </a:solidFill>
              </a:rPr>
              <a:t>Секвенирование</a:t>
            </a:r>
            <a:r>
              <a:rPr lang="ru-RU" dirty="0" smtClean="0">
                <a:solidFill>
                  <a:schemeClr val="bg1"/>
                </a:solidFill>
              </a:rPr>
              <a:t> по </a:t>
            </a:r>
            <a:r>
              <a:rPr lang="ru-RU" dirty="0" err="1" smtClean="0">
                <a:solidFill>
                  <a:schemeClr val="bg1"/>
                </a:solidFill>
              </a:rPr>
              <a:t>Сэнгеру</a:t>
            </a:r>
            <a:r>
              <a:rPr lang="ru-RU" dirty="0" smtClean="0">
                <a:solidFill>
                  <a:schemeClr val="bg1"/>
                </a:solidFill>
              </a:rPr>
              <a:t/>
            </a:r>
            <a:br>
              <a:rPr lang="ru-RU" dirty="0" smtClean="0">
                <a:solidFill>
                  <a:schemeClr val="bg1"/>
                </a:solidFill>
              </a:rPr>
            </a:br>
            <a:r>
              <a:rPr lang="ru-RU" dirty="0" smtClean="0">
                <a:solidFill>
                  <a:schemeClr val="bg1"/>
                </a:solidFill>
              </a:rPr>
              <a:t>          ≈ 3 года</a:t>
            </a:r>
            <a:endParaRPr lang="ru-RU" dirty="0">
              <a:solidFill>
                <a:schemeClr val="bg1"/>
              </a:solidFill>
            </a:endParaRPr>
          </a:p>
        </p:txBody>
      </p:sp>
      <p:sp>
        <p:nvSpPr>
          <p:cNvPr id="10" name="Объект 5"/>
          <p:cNvSpPr txBox="1">
            <a:spLocks/>
          </p:cNvSpPr>
          <p:nvPr/>
        </p:nvSpPr>
        <p:spPr>
          <a:xfrm>
            <a:off x="6109870" y="2238580"/>
            <a:ext cx="588013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dirty="0" smtClean="0">
                <a:solidFill>
                  <a:schemeClr val="bg1"/>
                </a:solidFill>
              </a:rPr>
              <a:t>	</a:t>
            </a:r>
          </a:p>
          <a:p>
            <a:pPr marL="0" indent="0">
              <a:buFont typeface="Arial" panose="020B0604020202020204" pitchFamily="34" charset="0"/>
              <a:buNone/>
            </a:pPr>
            <a:endParaRPr lang="ru-RU" dirty="0" smtClean="0">
              <a:solidFill>
                <a:schemeClr val="bg1"/>
              </a:solidFill>
            </a:endParaRPr>
          </a:p>
          <a:p>
            <a:pPr marL="0" indent="0">
              <a:buFont typeface="Arial" panose="020B0604020202020204" pitchFamily="34" charset="0"/>
              <a:buNone/>
            </a:pPr>
            <a:r>
              <a:rPr lang="ru-RU" dirty="0" smtClean="0">
                <a:solidFill>
                  <a:schemeClr val="bg1"/>
                </a:solidFill>
              </a:rPr>
              <a:t>	      </a:t>
            </a:r>
            <a:r>
              <a:rPr lang="ru-RU" i="1" u="sng" dirty="0">
                <a:solidFill>
                  <a:schemeClr val="bg1"/>
                </a:solidFill>
              </a:rPr>
              <a:t/>
            </a:r>
            <a:br>
              <a:rPr lang="ru-RU" i="1" u="sng" dirty="0">
                <a:solidFill>
                  <a:schemeClr val="bg1"/>
                </a:solidFill>
              </a:rPr>
            </a:br>
            <a:endParaRPr lang="ru-RU" i="1" u="sng" dirty="0" smtClean="0">
              <a:solidFill>
                <a:schemeClr val="bg1"/>
              </a:solidFill>
            </a:endParaRPr>
          </a:p>
          <a:p>
            <a:r>
              <a:rPr lang="ru-RU" dirty="0" err="1" smtClean="0">
                <a:solidFill>
                  <a:schemeClr val="bg1"/>
                </a:solidFill>
              </a:rPr>
              <a:t>микрочиповый</a:t>
            </a:r>
            <a:r>
              <a:rPr lang="ru-RU" dirty="0" smtClean="0">
                <a:solidFill>
                  <a:schemeClr val="bg1"/>
                </a:solidFill>
              </a:rPr>
              <a:t> анализ</a:t>
            </a:r>
            <a:br>
              <a:rPr lang="ru-RU" dirty="0" smtClean="0">
                <a:solidFill>
                  <a:schemeClr val="bg1"/>
                </a:solidFill>
              </a:rPr>
            </a:br>
            <a:r>
              <a:rPr lang="ru-RU" dirty="0" smtClean="0">
                <a:solidFill>
                  <a:schemeClr val="bg1"/>
                </a:solidFill>
              </a:rPr>
              <a:t>	≈ 3 дня</a:t>
            </a:r>
          </a:p>
          <a:p>
            <a:pPr marL="0" indent="0">
              <a:buFont typeface="Arial" panose="020B0604020202020204" pitchFamily="34" charset="0"/>
              <a:buNone/>
            </a:pPr>
            <a:r>
              <a:rPr lang="ru-RU" dirty="0">
                <a:solidFill>
                  <a:schemeClr val="bg1"/>
                </a:solidFill>
              </a:rPr>
              <a:t/>
            </a:r>
            <a:br>
              <a:rPr lang="ru-RU" dirty="0">
                <a:solidFill>
                  <a:schemeClr val="bg1"/>
                </a:solidFill>
              </a:rPr>
            </a:br>
            <a:r>
              <a:rPr lang="ru-RU" dirty="0" smtClean="0">
                <a:solidFill>
                  <a:schemeClr val="bg1"/>
                </a:solidFill>
              </a:rPr>
              <a:t>	     	</a:t>
            </a:r>
            <a:br>
              <a:rPr lang="ru-RU" dirty="0" smtClean="0">
                <a:solidFill>
                  <a:schemeClr val="bg1"/>
                </a:solidFill>
              </a:rPr>
            </a:br>
            <a:endParaRPr lang="ru-RU" dirty="0" smtClean="0">
              <a:solidFill>
                <a:schemeClr val="bg1"/>
              </a:solidFill>
            </a:endParaRPr>
          </a:p>
          <a:p>
            <a:r>
              <a:rPr lang="ru-RU" dirty="0" err="1" smtClean="0">
                <a:solidFill>
                  <a:schemeClr val="bg1"/>
                </a:solidFill>
              </a:rPr>
              <a:t>микрочиповый</a:t>
            </a:r>
            <a:r>
              <a:rPr lang="ru-RU" dirty="0" smtClean="0">
                <a:solidFill>
                  <a:schemeClr val="bg1"/>
                </a:solidFill>
              </a:rPr>
              <a:t> анализ</a:t>
            </a:r>
            <a:br>
              <a:rPr lang="ru-RU" dirty="0" smtClean="0">
                <a:solidFill>
                  <a:schemeClr val="bg1"/>
                </a:solidFill>
              </a:rPr>
            </a:br>
            <a:r>
              <a:rPr lang="ru-RU" dirty="0" smtClean="0">
                <a:solidFill>
                  <a:schemeClr val="bg1"/>
                </a:solidFill>
              </a:rPr>
              <a:t>          ≈ 3 дня</a:t>
            </a:r>
            <a:endParaRPr lang="ru-RU" dirty="0">
              <a:solidFill>
                <a:schemeClr val="bg1"/>
              </a:solidFill>
            </a:endParaRPr>
          </a:p>
        </p:txBody>
      </p:sp>
    </p:spTree>
    <p:extLst>
      <p:ext uri="{BB962C8B-B14F-4D97-AF65-F5344CB8AC3E}">
        <p14:creationId xmlns:p14="http://schemas.microsoft.com/office/powerpoint/2010/main" val="13396020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9919" y="0"/>
            <a:ext cx="10515600" cy="1325563"/>
          </a:xfrm>
        </p:spPr>
        <p:txBody>
          <a:bodyPr>
            <a:normAutofit/>
          </a:bodyPr>
          <a:lstStyle/>
          <a:p>
            <a:r>
              <a:rPr lang="ru-RU" sz="2400" dirty="0" smtClean="0">
                <a:solidFill>
                  <a:schemeClr val="bg1"/>
                </a:solidFill>
                <a:latin typeface="Times New Roman" panose="02020603050405020304" pitchFamily="18" charset="0"/>
                <a:cs typeface="Times New Roman" panose="02020603050405020304" pitchFamily="18" charset="0"/>
              </a:rPr>
              <a:t>Возможности микрочипов</a:t>
            </a:r>
            <a:endParaRPr lang="ru-RU" sz="2400"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69211" y="1265452"/>
            <a:ext cx="10233800" cy="4351338"/>
          </a:xfrm>
        </p:spPr>
        <p:txBody>
          <a:bodyPr>
            <a:normAutofit/>
          </a:bodyPr>
          <a:lstStyle/>
          <a:p>
            <a:r>
              <a:rPr lang="ru-RU" sz="2400" dirty="0" smtClean="0">
                <a:solidFill>
                  <a:schemeClr val="bg1"/>
                </a:solidFill>
                <a:latin typeface="Times New Roman" panose="02020603050405020304" pitchFamily="18" charset="0"/>
                <a:cs typeface="Times New Roman" panose="02020603050405020304" pitchFamily="18" charset="0"/>
              </a:rPr>
              <a:t>Одновременная оценка экспрессии всех генов организма и оценка взаимодействий между ними. Поиск неизвестных участников различных биологических процессов</a:t>
            </a:r>
          </a:p>
          <a:p>
            <a:r>
              <a:rPr lang="ru-RU" sz="2400" dirty="0" smtClean="0">
                <a:solidFill>
                  <a:schemeClr val="bg1"/>
                </a:solidFill>
                <a:latin typeface="Times New Roman" panose="02020603050405020304" pitchFamily="18" charset="0"/>
                <a:cs typeface="Times New Roman" panose="02020603050405020304" pitchFamily="18" charset="0"/>
              </a:rPr>
              <a:t>Одновременный анализ большого количества мутаций и прогнозирование их последствий</a:t>
            </a:r>
          </a:p>
          <a:p>
            <a:r>
              <a:rPr lang="ru-RU" sz="2400" dirty="0" smtClean="0">
                <a:solidFill>
                  <a:schemeClr val="bg1"/>
                </a:solidFill>
                <a:latin typeface="Times New Roman" panose="02020603050405020304" pitchFamily="18" charset="0"/>
                <a:cs typeface="Times New Roman" panose="02020603050405020304" pitchFamily="18" charset="0"/>
              </a:rPr>
              <a:t>Поиск маркеров различных заболеваний и признаков (</a:t>
            </a:r>
            <a:r>
              <a:rPr lang="ru-RU" sz="2400" dirty="0" err="1">
                <a:solidFill>
                  <a:schemeClr val="bg1"/>
                </a:solidFill>
                <a:latin typeface="Times New Roman" panose="02020603050405020304" pitchFamily="18" charset="0"/>
                <a:cs typeface="Times New Roman" panose="02020603050405020304" pitchFamily="18" charset="0"/>
              </a:rPr>
              <a:t>генотипирование</a:t>
            </a:r>
            <a:r>
              <a:rPr lang="ru-RU" sz="2400" dirty="0">
                <a:solidFill>
                  <a:schemeClr val="bg1"/>
                </a:solidFill>
                <a:latin typeface="Times New Roman" panose="02020603050405020304" pitchFamily="18" charset="0"/>
                <a:cs typeface="Times New Roman" panose="02020603050405020304" pitchFamily="18" charset="0"/>
              </a:rPr>
              <a:t>)</a:t>
            </a:r>
            <a:endParaRPr lang="ru-RU" sz="2400" dirty="0" smtClean="0">
              <a:solidFill>
                <a:schemeClr val="bg1"/>
              </a:solidFill>
              <a:latin typeface="Times New Roman" panose="02020603050405020304" pitchFamily="18" charset="0"/>
              <a:cs typeface="Times New Roman" panose="02020603050405020304" pitchFamily="18" charset="0"/>
            </a:endParaRPr>
          </a:p>
          <a:p>
            <a:r>
              <a:rPr lang="ru-RU" sz="2400" dirty="0" smtClean="0">
                <a:solidFill>
                  <a:schemeClr val="bg1"/>
                </a:solidFill>
                <a:latin typeface="Times New Roman" panose="02020603050405020304" pitchFamily="18" charset="0"/>
                <a:cs typeface="Times New Roman" panose="02020603050405020304" pitchFamily="18" charset="0"/>
              </a:rPr>
              <a:t>Персонализированная медицина</a:t>
            </a:r>
          </a:p>
          <a:p>
            <a:r>
              <a:rPr lang="ru-RU" sz="2400" dirty="0" err="1" smtClean="0">
                <a:solidFill>
                  <a:schemeClr val="bg1"/>
                </a:solidFill>
                <a:latin typeface="Times New Roman" panose="02020603050405020304" pitchFamily="18" charset="0"/>
                <a:cs typeface="Times New Roman" panose="02020603050405020304" pitchFamily="18" charset="0"/>
              </a:rPr>
              <a:t>Ресеквенирование</a:t>
            </a:r>
            <a:r>
              <a:rPr lang="ru-RU" sz="2400" dirty="0" smtClean="0">
                <a:solidFill>
                  <a:schemeClr val="bg1"/>
                </a:solidFill>
                <a:latin typeface="Times New Roman" panose="02020603050405020304" pitchFamily="18" charset="0"/>
                <a:cs typeface="Times New Roman" panose="02020603050405020304" pitchFamily="18" charset="0"/>
              </a:rPr>
              <a:t> геномов</a:t>
            </a:r>
          </a:p>
          <a:p>
            <a:r>
              <a:rPr lang="ru-RU" sz="2400" dirty="0" smtClean="0">
                <a:solidFill>
                  <a:schemeClr val="bg1"/>
                </a:solidFill>
                <a:latin typeface="Times New Roman" panose="02020603050405020304" pitchFamily="18" charset="0"/>
                <a:cs typeface="Times New Roman" panose="02020603050405020304" pitchFamily="18" charset="0"/>
              </a:rPr>
              <a:t>Определение схем регуляции генов</a:t>
            </a:r>
          </a:p>
          <a:p>
            <a:endParaRPr lang="ru-RU" sz="2400" dirty="0" smtClean="0">
              <a:solidFill>
                <a:schemeClr val="bg1"/>
              </a:solidFill>
              <a:latin typeface="Times New Roman" panose="02020603050405020304" pitchFamily="18" charset="0"/>
              <a:cs typeface="Times New Roman" panose="02020603050405020304" pitchFamily="18" charset="0"/>
            </a:endParaRPr>
          </a:p>
          <a:p>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590270" y="3877139"/>
            <a:ext cx="3464783" cy="27718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45108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4787" y="188012"/>
            <a:ext cx="11627477" cy="1793189"/>
          </a:xfrm>
        </p:spPr>
        <p:txBody>
          <a:bodyPr>
            <a:noAutofit/>
          </a:bodyPr>
          <a:lstStyle/>
          <a:p>
            <a:pPr algn="just"/>
            <a:r>
              <a:rPr lang="ru-RU" sz="2300" dirty="0" smtClean="0">
                <a:solidFill>
                  <a:schemeClr val="bg1"/>
                </a:solidFill>
                <a:latin typeface="Calibri" panose="020F0502020204030204" pitchFamily="34" charset="0"/>
                <a:cs typeface="Times New Roman" panose="02020603050405020304" pitchFamily="18" charset="0"/>
              </a:rPr>
              <a:t>Развитие </a:t>
            </a:r>
            <a:r>
              <a:rPr lang="ru-RU" sz="2300" dirty="0" err="1" smtClean="0">
                <a:solidFill>
                  <a:schemeClr val="bg1"/>
                </a:solidFill>
                <a:latin typeface="Calibri" panose="020F0502020204030204" pitchFamily="34" charset="0"/>
                <a:cs typeface="Times New Roman" panose="02020603050405020304" pitchFamily="18" charset="0"/>
              </a:rPr>
              <a:t>микрочиповых</a:t>
            </a:r>
            <a:r>
              <a:rPr lang="ru-RU" sz="2300" dirty="0" smtClean="0">
                <a:solidFill>
                  <a:schemeClr val="bg1"/>
                </a:solidFill>
                <a:latin typeface="Calibri" panose="020F0502020204030204" pitchFamily="34" charset="0"/>
                <a:cs typeface="Times New Roman" panose="02020603050405020304" pitchFamily="18" charset="0"/>
              </a:rPr>
              <a:t> технологий стало возможно, благодаря </a:t>
            </a:r>
            <a:r>
              <a:rPr lang="ru-RU" sz="2300" dirty="0" err="1" smtClean="0">
                <a:solidFill>
                  <a:schemeClr val="bg1"/>
                </a:solidFill>
                <a:latin typeface="Calibri" panose="020F0502020204030204" pitchFamily="34" charset="0"/>
                <a:cs typeface="Times New Roman" panose="02020603050405020304" pitchFamily="18" charset="0"/>
              </a:rPr>
              <a:t>полногеномному</a:t>
            </a:r>
            <a:r>
              <a:rPr lang="ru-RU" sz="2300" dirty="0" smtClean="0">
                <a:solidFill>
                  <a:schemeClr val="bg1"/>
                </a:solidFill>
                <a:latin typeface="Calibri" panose="020F0502020204030204" pitchFamily="34" charset="0"/>
                <a:cs typeface="Times New Roman" panose="02020603050405020304" pitchFamily="18" charset="0"/>
              </a:rPr>
              <a:t> </a:t>
            </a:r>
            <a:r>
              <a:rPr lang="ru-RU" sz="2300" dirty="0" err="1" smtClean="0">
                <a:solidFill>
                  <a:schemeClr val="bg1"/>
                </a:solidFill>
                <a:latin typeface="Calibri" panose="020F0502020204030204" pitchFamily="34" charset="0"/>
                <a:cs typeface="Times New Roman" panose="02020603050405020304" pitchFamily="18" charset="0"/>
              </a:rPr>
              <a:t>секвенированию</a:t>
            </a:r>
            <a:r>
              <a:rPr lang="ru-RU" sz="2300" dirty="0" smtClean="0">
                <a:solidFill>
                  <a:schemeClr val="bg1"/>
                </a:solidFill>
                <a:latin typeface="Calibri" panose="020F0502020204030204" pitchFamily="34" charset="0"/>
                <a:cs typeface="Times New Roman" panose="02020603050405020304" pitchFamily="18" charset="0"/>
              </a:rPr>
              <a:t> различных организмов.</a:t>
            </a:r>
            <a:r>
              <a:rPr lang="en-US" sz="2300" dirty="0" smtClean="0">
                <a:solidFill>
                  <a:schemeClr val="bg1"/>
                </a:solidFill>
                <a:latin typeface="Calibri" panose="020F0502020204030204" pitchFamily="34" charset="0"/>
                <a:cs typeface="Times New Roman" panose="02020603050405020304" pitchFamily="18" charset="0"/>
              </a:rPr>
              <a:t> </a:t>
            </a:r>
            <a:r>
              <a:rPr lang="ru-RU" sz="2300" dirty="0" smtClean="0">
                <a:solidFill>
                  <a:schemeClr val="bg1"/>
                </a:solidFill>
                <a:latin typeface="Calibri" panose="020F0502020204030204" pitchFamily="34" charset="0"/>
                <a:cs typeface="Times New Roman" panose="02020603050405020304" pitchFamily="18" charset="0"/>
              </a:rPr>
              <a:t>К настоящему моменту полностью </a:t>
            </a:r>
            <a:r>
              <a:rPr lang="ru-RU" sz="2300" dirty="0" err="1" smtClean="0">
                <a:solidFill>
                  <a:schemeClr val="bg1"/>
                </a:solidFill>
                <a:latin typeface="Calibri" panose="020F0502020204030204" pitchFamily="34" charset="0"/>
                <a:cs typeface="Times New Roman" panose="02020603050405020304" pitchFamily="18" charset="0"/>
              </a:rPr>
              <a:t>отсеквенированы</a:t>
            </a:r>
            <a:r>
              <a:rPr lang="ru-RU" sz="2300" dirty="0" smtClean="0">
                <a:solidFill>
                  <a:schemeClr val="bg1"/>
                </a:solidFill>
                <a:latin typeface="Calibri" panose="020F0502020204030204" pitchFamily="34" charset="0"/>
                <a:cs typeface="Times New Roman" panose="02020603050405020304" pitchFamily="18" charset="0"/>
              </a:rPr>
              <a:t> геномы 4874 </a:t>
            </a:r>
            <a:r>
              <a:rPr lang="ru-RU" sz="2300" dirty="0" err="1" smtClean="0">
                <a:solidFill>
                  <a:schemeClr val="bg1"/>
                </a:solidFill>
                <a:latin typeface="Calibri" panose="020F0502020204030204" pitchFamily="34" charset="0"/>
                <a:cs typeface="Times New Roman" panose="02020603050405020304" pitchFamily="18" charset="0"/>
              </a:rPr>
              <a:t>эукариотических</a:t>
            </a:r>
            <a:r>
              <a:rPr lang="ru-RU" sz="2300" dirty="0" smtClean="0">
                <a:solidFill>
                  <a:schemeClr val="bg1"/>
                </a:solidFill>
                <a:latin typeface="Calibri" panose="020F0502020204030204" pitchFamily="34" charset="0"/>
                <a:cs typeface="Times New Roman" panose="02020603050405020304" pitchFamily="18" charset="0"/>
              </a:rPr>
              <a:t> организмов, в том числе и человека (проект «Геном человека» был закончен в 200</a:t>
            </a:r>
            <a:r>
              <a:rPr lang="en-US" sz="2300" dirty="0" smtClean="0">
                <a:solidFill>
                  <a:schemeClr val="bg1"/>
                </a:solidFill>
                <a:latin typeface="Calibri" panose="020F0502020204030204" pitchFamily="34" charset="0"/>
                <a:cs typeface="Times New Roman" panose="02020603050405020304" pitchFamily="18" charset="0"/>
              </a:rPr>
              <a:t>1</a:t>
            </a:r>
            <a:r>
              <a:rPr lang="ru-RU" sz="2300" dirty="0" smtClean="0">
                <a:solidFill>
                  <a:schemeClr val="bg1"/>
                </a:solidFill>
                <a:latin typeface="Calibri" panose="020F0502020204030204" pitchFamily="34" charset="0"/>
                <a:cs typeface="Times New Roman" panose="02020603050405020304" pitchFamily="18" charset="0"/>
              </a:rPr>
              <a:t> году), 118997 </a:t>
            </a:r>
            <a:r>
              <a:rPr lang="ru-RU" sz="2300" dirty="0" err="1" smtClean="0">
                <a:solidFill>
                  <a:schemeClr val="bg1"/>
                </a:solidFill>
                <a:latin typeface="Calibri" panose="020F0502020204030204" pitchFamily="34" charset="0"/>
                <a:cs typeface="Times New Roman" panose="02020603050405020304" pitchFamily="18" charset="0"/>
              </a:rPr>
              <a:t>прокариотических</a:t>
            </a:r>
            <a:r>
              <a:rPr lang="ru-RU" sz="2300" dirty="0" smtClean="0">
                <a:solidFill>
                  <a:schemeClr val="bg1"/>
                </a:solidFill>
                <a:latin typeface="Calibri" panose="020F0502020204030204" pitchFamily="34" charset="0"/>
                <a:cs typeface="Times New Roman" panose="02020603050405020304" pitchFamily="18" charset="0"/>
              </a:rPr>
              <a:t> организмов и 7497 вирусных генома. Для любого вида с </a:t>
            </a:r>
            <a:r>
              <a:rPr lang="ru-RU" sz="2300" dirty="0" err="1" smtClean="0">
                <a:solidFill>
                  <a:schemeClr val="bg1"/>
                </a:solidFill>
                <a:latin typeface="Calibri" panose="020F0502020204030204" pitchFamily="34" charset="0"/>
                <a:cs typeface="Times New Roman" panose="02020603050405020304" pitchFamily="18" charset="0"/>
              </a:rPr>
              <a:t>отсеквенированным</a:t>
            </a:r>
            <a:r>
              <a:rPr lang="ru-RU" sz="2300" dirty="0" smtClean="0">
                <a:solidFill>
                  <a:schemeClr val="bg1"/>
                </a:solidFill>
                <a:latin typeface="Calibri" panose="020F0502020204030204" pitchFamily="34" charset="0"/>
                <a:cs typeface="Times New Roman" panose="02020603050405020304" pitchFamily="18" charset="0"/>
              </a:rPr>
              <a:t> геномом возможно создание микрочипа.</a:t>
            </a:r>
            <a:endParaRPr lang="ru-RU" sz="2300" dirty="0">
              <a:solidFill>
                <a:schemeClr val="bg1"/>
              </a:solidFill>
              <a:latin typeface="Calibri" panose="020F0502020204030204" pitchFamily="34"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a:srcRect t="10233"/>
          <a:stretch/>
        </p:blipFill>
        <p:spPr>
          <a:xfrm>
            <a:off x="579414" y="2416627"/>
            <a:ext cx="3184201" cy="31506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3" name="Таблица 2"/>
          <p:cNvGraphicFramePr>
            <a:graphicFrameLocks noGrp="1"/>
          </p:cNvGraphicFramePr>
          <p:nvPr>
            <p:extLst>
              <p:ext uri="{D42A27DB-BD31-4B8C-83A1-F6EECF244321}">
                <p14:modId xmlns:p14="http://schemas.microsoft.com/office/powerpoint/2010/main" val="2896211234"/>
              </p:ext>
            </p:extLst>
          </p:nvPr>
        </p:nvGraphicFramePr>
        <p:xfrm>
          <a:off x="4637314" y="2103582"/>
          <a:ext cx="7385579" cy="4520373"/>
        </p:xfrm>
        <a:graphic>
          <a:graphicData uri="http://schemas.openxmlformats.org/drawingml/2006/table">
            <a:tbl>
              <a:tblPr firstRow="1" bandRow="1">
                <a:tableStyleId>{5C22544A-7EE6-4342-B048-85BDC9FD1C3A}</a:tableStyleId>
              </a:tblPr>
              <a:tblGrid>
                <a:gridCol w="2099676">
                  <a:extLst>
                    <a:ext uri="{9D8B030D-6E8A-4147-A177-3AD203B41FA5}">
                      <a16:colId xmlns="" xmlns:a16="http://schemas.microsoft.com/office/drawing/2014/main" val="20000"/>
                    </a:ext>
                  </a:extLst>
                </a:gridCol>
                <a:gridCol w="1339094">
                  <a:extLst>
                    <a:ext uri="{9D8B030D-6E8A-4147-A177-3AD203B41FA5}">
                      <a16:colId xmlns="" xmlns:a16="http://schemas.microsoft.com/office/drawing/2014/main" val="20001"/>
                    </a:ext>
                  </a:extLst>
                </a:gridCol>
                <a:gridCol w="1270872">
                  <a:extLst>
                    <a:ext uri="{9D8B030D-6E8A-4147-A177-3AD203B41FA5}">
                      <a16:colId xmlns="" xmlns:a16="http://schemas.microsoft.com/office/drawing/2014/main" val="20002"/>
                    </a:ext>
                  </a:extLst>
                </a:gridCol>
                <a:gridCol w="2675937">
                  <a:extLst>
                    <a:ext uri="{9D8B030D-6E8A-4147-A177-3AD203B41FA5}">
                      <a16:colId xmlns="" xmlns:a16="http://schemas.microsoft.com/office/drawing/2014/main" val="20003"/>
                    </a:ext>
                  </a:extLst>
                </a:gridCol>
              </a:tblGrid>
              <a:tr h="323610">
                <a:tc gridSpan="4">
                  <a:txBody>
                    <a:bodyPr/>
                    <a:lstStyle/>
                    <a:p>
                      <a:pPr algn="ctr"/>
                      <a:r>
                        <a:rPr lang="ru-RU" sz="1800" dirty="0" smtClean="0">
                          <a:solidFill>
                            <a:schemeClr val="bg1"/>
                          </a:solidFill>
                        </a:rPr>
                        <a:t>Размеры геномов (гаплоидные)</a:t>
                      </a:r>
                      <a:endParaRPr lang="ru-RU" sz="1800" dirty="0">
                        <a:solidFill>
                          <a:schemeClr val="bg1"/>
                        </a:solidFill>
                      </a:endParaRPr>
                    </a:p>
                  </a:txBody>
                  <a:tcPr>
                    <a:solidFill>
                      <a:schemeClr val="tx2">
                        <a:lumMod val="40000"/>
                        <a:lumOff val="60000"/>
                      </a:schemeClr>
                    </a:solidFill>
                  </a:tcPr>
                </a:tc>
                <a:tc hMerge="1">
                  <a:txBody>
                    <a:bodyPr/>
                    <a:lstStyle/>
                    <a:p>
                      <a:endParaRPr lang="ru-RU" sz="1600" dirty="0"/>
                    </a:p>
                  </a:txBody>
                  <a:tcPr/>
                </a:tc>
                <a:tc hMerge="1">
                  <a:txBody>
                    <a:bodyPr/>
                    <a:lstStyle/>
                    <a:p>
                      <a:endParaRPr lang="ru-RU" sz="1600" dirty="0"/>
                    </a:p>
                  </a:txBody>
                  <a:tcPr/>
                </a:tc>
                <a:tc hMerge="1">
                  <a:txBody>
                    <a:bodyPr/>
                    <a:lstStyle/>
                    <a:p>
                      <a:endParaRPr lang="ru-RU" dirty="0"/>
                    </a:p>
                  </a:txBody>
                  <a:tcPr/>
                </a:tc>
                <a:extLst>
                  <a:ext uri="{0D108BD9-81ED-4DB2-BD59-A6C34878D82A}">
                    <a16:rowId xmlns="" xmlns:a16="http://schemas.microsoft.com/office/drawing/2014/main" val="4002282625"/>
                  </a:ext>
                </a:extLst>
              </a:tr>
              <a:tr h="558962">
                <a:tc>
                  <a:txBody>
                    <a:bodyPr/>
                    <a:lstStyle/>
                    <a:p>
                      <a:r>
                        <a:rPr lang="ru-RU" sz="1600" dirty="0" smtClean="0"/>
                        <a:t>Организм</a:t>
                      </a:r>
                      <a:endParaRPr lang="ru-RU" sz="1600" dirty="0"/>
                    </a:p>
                  </a:txBody>
                  <a:tcPr>
                    <a:solidFill>
                      <a:schemeClr val="accent2"/>
                    </a:solidFill>
                  </a:tcPr>
                </a:tc>
                <a:tc>
                  <a:txBody>
                    <a:bodyPr/>
                    <a:lstStyle/>
                    <a:p>
                      <a:r>
                        <a:rPr lang="ru-RU" sz="1600" dirty="0" smtClean="0"/>
                        <a:t>Число оснований</a:t>
                      </a:r>
                      <a:endParaRPr lang="ru-RU" sz="1600" dirty="0"/>
                    </a:p>
                  </a:txBody>
                  <a:tcPr>
                    <a:solidFill>
                      <a:schemeClr val="accent2"/>
                    </a:solidFill>
                  </a:tcPr>
                </a:tc>
                <a:tc>
                  <a:txBody>
                    <a:bodyPr/>
                    <a:lstStyle/>
                    <a:p>
                      <a:r>
                        <a:rPr lang="ru-RU" sz="1600" dirty="0" smtClean="0"/>
                        <a:t>Число генов</a:t>
                      </a:r>
                      <a:endParaRPr lang="ru-RU" sz="1600" dirty="0"/>
                    </a:p>
                  </a:txBody>
                  <a:tcPr>
                    <a:solidFill>
                      <a:schemeClr val="accent2"/>
                    </a:solidFill>
                  </a:tcPr>
                </a:tc>
                <a:tc>
                  <a:txBody>
                    <a:bodyPr/>
                    <a:lstStyle/>
                    <a:p>
                      <a:endParaRPr lang="ru-RU" dirty="0"/>
                    </a:p>
                  </a:txBody>
                  <a:tcPr>
                    <a:solidFill>
                      <a:schemeClr val="accent2"/>
                    </a:solidFill>
                  </a:tcPr>
                </a:tc>
                <a:extLst>
                  <a:ext uri="{0D108BD9-81ED-4DB2-BD59-A6C34878D82A}">
                    <a16:rowId xmlns="" xmlns:a16="http://schemas.microsoft.com/office/drawing/2014/main" val="10000"/>
                  </a:ext>
                </a:extLst>
              </a:tr>
              <a:tr h="500124">
                <a:tc>
                  <a:txBody>
                    <a:bodyPr/>
                    <a:lstStyle/>
                    <a:p>
                      <a:r>
                        <a:rPr lang="en-US" sz="1400" i="1" dirty="0" smtClean="0"/>
                        <a:t>Epstein-Barr virus (EBV)</a:t>
                      </a:r>
                      <a:endParaRPr lang="ru-RU" sz="1400" i="1" dirty="0"/>
                    </a:p>
                  </a:txBody>
                  <a:tcPr/>
                </a:tc>
                <a:tc>
                  <a:txBody>
                    <a:bodyPr/>
                    <a:lstStyle/>
                    <a:p>
                      <a:r>
                        <a:rPr lang="ru-RU" sz="1400" dirty="0" smtClean="0"/>
                        <a:t>172,282</a:t>
                      </a:r>
                      <a:endParaRPr lang="ru-RU" sz="1400" dirty="0"/>
                    </a:p>
                  </a:txBody>
                  <a:tcPr/>
                </a:tc>
                <a:tc>
                  <a:txBody>
                    <a:bodyPr/>
                    <a:lstStyle/>
                    <a:p>
                      <a:r>
                        <a:rPr lang="ru-RU" sz="1400" dirty="0" smtClean="0"/>
                        <a:t>80</a:t>
                      </a:r>
                      <a:endParaRPr lang="ru-RU" sz="1400" dirty="0"/>
                    </a:p>
                  </a:txBody>
                  <a:tcPr/>
                </a:tc>
                <a:tc>
                  <a:txBody>
                    <a:bodyPr/>
                    <a:lstStyle/>
                    <a:p>
                      <a:r>
                        <a:rPr lang="ru-RU" sz="1400" dirty="0" smtClean="0"/>
                        <a:t>Возбудитель</a:t>
                      </a:r>
                    </a:p>
                    <a:p>
                      <a:r>
                        <a:rPr lang="ru-RU" sz="1400" dirty="0" smtClean="0"/>
                        <a:t>мононуклеоза</a:t>
                      </a:r>
                      <a:endParaRPr lang="ru-RU" sz="1400" dirty="0"/>
                    </a:p>
                  </a:txBody>
                  <a:tcPr/>
                </a:tc>
                <a:extLst>
                  <a:ext uri="{0D108BD9-81ED-4DB2-BD59-A6C34878D82A}">
                    <a16:rowId xmlns="" xmlns:a16="http://schemas.microsoft.com/office/drawing/2014/main" val="10001"/>
                  </a:ext>
                </a:extLst>
              </a:tr>
              <a:tr h="706057">
                <a:tc>
                  <a:txBody>
                    <a:bodyPr/>
                    <a:lstStyle/>
                    <a:p>
                      <a:r>
                        <a:rPr lang="en-US" sz="1400" i="1" dirty="0" smtClean="0"/>
                        <a:t>Mycoplasma</a:t>
                      </a:r>
                      <a:endParaRPr lang="ru-RU" sz="1400" i="1" dirty="0"/>
                    </a:p>
                  </a:txBody>
                  <a:tcPr/>
                </a:tc>
                <a:tc>
                  <a:txBody>
                    <a:bodyPr/>
                    <a:lstStyle/>
                    <a:p>
                      <a:r>
                        <a:rPr lang="ru-RU" sz="1400" dirty="0" smtClean="0"/>
                        <a:t>580,073</a:t>
                      </a:r>
                      <a:endParaRPr lang="ru-RU" sz="1400" dirty="0"/>
                    </a:p>
                  </a:txBody>
                  <a:tcPr/>
                </a:tc>
                <a:tc>
                  <a:txBody>
                    <a:bodyPr/>
                    <a:lstStyle/>
                    <a:p>
                      <a:r>
                        <a:rPr lang="ru-RU" sz="1400" dirty="0" smtClean="0"/>
                        <a:t>525</a:t>
                      </a:r>
                      <a:endParaRPr lang="ru-RU" sz="1400" dirty="0"/>
                    </a:p>
                  </a:txBody>
                  <a:tcPr/>
                </a:tc>
                <a:tc>
                  <a:txBody>
                    <a:bodyPr/>
                    <a:lstStyle/>
                    <a:p>
                      <a:r>
                        <a:rPr lang="ru-RU" sz="1400" dirty="0" smtClean="0"/>
                        <a:t>Самый маленький микроорганизм не вирусной природы</a:t>
                      </a:r>
                      <a:endParaRPr lang="ru-RU" sz="1400" dirty="0"/>
                    </a:p>
                  </a:txBody>
                  <a:tcPr/>
                </a:tc>
                <a:extLst>
                  <a:ext uri="{0D108BD9-81ED-4DB2-BD59-A6C34878D82A}">
                    <a16:rowId xmlns="" xmlns:a16="http://schemas.microsoft.com/office/drawing/2014/main" val="10002"/>
                  </a:ext>
                </a:extLst>
              </a:tr>
              <a:tr h="500124">
                <a:tc>
                  <a:txBody>
                    <a:bodyPr/>
                    <a:lstStyle/>
                    <a:p>
                      <a:r>
                        <a:rPr lang="en-US" sz="1400" i="1" dirty="0" smtClean="0"/>
                        <a:t>Helicobacter pylori</a:t>
                      </a:r>
                      <a:endParaRPr lang="ru-RU" sz="1400" i="1" dirty="0"/>
                    </a:p>
                  </a:txBody>
                  <a:tcPr/>
                </a:tc>
                <a:tc>
                  <a:txBody>
                    <a:bodyPr/>
                    <a:lstStyle/>
                    <a:p>
                      <a:r>
                        <a:rPr lang="ru-RU" sz="1400" dirty="0" smtClean="0"/>
                        <a:t>1,667,867</a:t>
                      </a:r>
                      <a:endParaRPr lang="ru-RU" sz="1400" dirty="0"/>
                    </a:p>
                  </a:txBody>
                  <a:tcPr/>
                </a:tc>
                <a:tc>
                  <a:txBody>
                    <a:bodyPr/>
                    <a:lstStyle/>
                    <a:p>
                      <a:r>
                        <a:rPr lang="ru-RU" sz="1400" dirty="0" smtClean="0"/>
                        <a:t>1,589</a:t>
                      </a:r>
                      <a:endParaRPr lang="ru-RU" sz="1400" dirty="0"/>
                    </a:p>
                  </a:txBody>
                  <a:tcPr/>
                </a:tc>
                <a:tc>
                  <a:txBody>
                    <a:bodyPr/>
                    <a:lstStyle/>
                    <a:p>
                      <a:r>
                        <a:rPr lang="ru-RU" sz="1400" dirty="0" smtClean="0"/>
                        <a:t>Возбудитель хронических гастритов и язв желудка</a:t>
                      </a:r>
                      <a:endParaRPr lang="ru-RU" sz="1400" dirty="0"/>
                    </a:p>
                  </a:txBody>
                  <a:tcPr/>
                </a:tc>
                <a:extLst>
                  <a:ext uri="{0D108BD9-81ED-4DB2-BD59-A6C34878D82A}">
                    <a16:rowId xmlns="" xmlns:a16="http://schemas.microsoft.com/office/drawing/2014/main" val="10003"/>
                  </a:ext>
                </a:extLst>
              </a:tr>
              <a:tr h="294190">
                <a:tc>
                  <a:txBody>
                    <a:bodyPr/>
                    <a:lstStyle/>
                    <a:p>
                      <a:r>
                        <a:rPr lang="en-US" sz="1400" i="1" dirty="0" smtClean="0"/>
                        <a:t>E. coli K-12</a:t>
                      </a:r>
                      <a:endParaRPr lang="ru-RU" sz="1400" i="1" dirty="0"/>
                    </a:p>
                  </a:txBody>
                  <a:tcPr/>
                </a:tc>
                <a:tc>
                  <a:txBody>
                    <a:bodyPr/>
                    <a:lstStyle/>
                    <a:p>
                      <a:r>
                        <a:rPr lang="ru-RU" sz="1400" dirty="0" smtClean="0"/>
                        <a:t>4,639,221</a:t>
                      </a:r>
                      <a:endParaRPr lang="ru-RU" sz="1400" dirty="0"/>
                    </a:p>
                  </a:txBody>
                  <a:tcPr/>
                </a:tc>
                <a:tc>
                  <a:txBody>
                    <a:bodyPr/>
                    <a:lstStyle/>
                    <a:p>
                      <a:r>
                        <a:rPr lang="ru-RU" sz="1400" dirty="0" smtClean="0"/>
                        <a:t>4,377</a:t>
                      </a:r>
                      <a:endParaRPr lang="ru-RU" sz="1400" dirty="0"/>
                    </a:p>
                  </a:txBody>
                  <a:tcPr/>
                </a:tc>
                <a:tc>
                  <a:txBody>
                    <a:bodyPr/>
                    <a:lstStyle/>
                    <a:p>
                      <a:endParaRPr lang="ru-RU" sz="1400" dirty="0"/>
                    </a:p>
                  </a:txBody>
                  <a:tcPr/>
                </a:tc>
                <a:extLst>
                  <a:ext uri="{0D108BD9-81ED-4DB2-BD59-A6C34878D82A}">
                    <a16:rowId xmlns="" xmlns:a16="http://schemas.microsoft.com/office/drawing/2014/main" val="10004"/>
                  </a:ext>
                </a:extLst>
              </a:tr>
              <a:tr h="500124">
                <a:tc>
                  <a:txBody>
                    <a:bodyPr/>
                    <a:lstStyle/>
                    <a:p>
                      <a:r>
                        <a:rPr lang="en-US" sz="1400" i="1" dirty="0" err="1" smtClean="0"/>
                        <a:t>Schizosaccharomyces</a:t>
                      </a:r>
                      <a:r>
                        <a:rPr lang="en-US" sz="1400" i="1" dirty="0" smtClean="0"/>
                        <a:t> </a:t>
                      </a:r>
                      <a:r>
                        <a:rPr lang="en-US" sz="1400" i="1" dirty="0" err="1" smtClean="0"/>
                        <a:t>pombe</a:t>
                      </a:r>
                      <a:endParaRPr lang="ru-RU" sz="1400" i="1" dirty="0"/>
                    </a:p>
                  </a:txBody>
                  <a:tcPr/>
                </a:tc>
                <a:tc>
                  <a:txBody>
                    <a:bodyPr/>
                    <a:lstStyle/>
                    <a:p>
                      <a:r>
                        <a:rPr lang="ru-RU" sz="1400" dirty="0" smtClean="0"/>
                        <a:t>12,462,637</a:t>
                      </a:r>
                      <a:endParaRPr lang="ru-RU" sz="1400" dirty="0"/>
                    </a:p>
                  </a:txBody>
                  <a:tcPr/>
                </a:tc>
                <a:tc>
                  <a:txBody>
                    <a:bodyPr/>
                    <a:lstStyle/>
                    <a:p>
                      <a:r>
                        <a:rPr lang="ru-RU" sz="1400" dirty="0" smtClean="0"/>
                        <a:t>4,929</a:t>
                      </a:r>
                      <a:endParaRPr lang="ru-RU" sz="1400" dirty="0"/>
                    </a:p>
                  </a:txBody>
                  <a:tcPr/>
                </a:tc>
                <a:tc>
                  <a:txBody>
                    <a:bodyPr/>
                    <a:lstStyle/>
                    <a:p>
                      <a:endParaRPr lang="ru-RU" sz="1400" dirty="0"/>
                    </a:p>
                  </a:txBody>
                  <a:tcPr/>
                </a:tc>
                <a:extLst>
                  <a:ext uri="{0D108BD9-81ED-4DB2-BD59-A6C34878D82A}">
                    <a16:rowId xmlns="" xmlns:a16="http://schemas.microsoft.com/office/drawing/2014/main" val="10005"/>
                  </a:ext>
                </a:extLst>
              </a:tr>
              <a:tr h="375093">
                <a:tc>
                  <a:txBody>
                    <a:bodyPr/>
                    <a:lstStyle/>
                    <a:p>
                      <a:r>
                        <a:rPr lang="en-US" sz="1400" i="1" dirty="0" smtClean="0"/>
                        <a:t>Drosophila melanogaster</a:t>
                      </a:r>
                      <a:endParaRPr lang="ru-RU" sz="1400" i="1" dirty="0"/>
                    </a:p>
                  </a:txBody>
                  <a:tcPr/>
                </a:tc>
                <a:tc>
                  <a:txBody>
                    <a:bodyPr/>
                    <a:lstStyle/>
                    <a:p>
                      <a:r>
                        <a:rPr lang="ru-RU" sz="1400" dirty="0" smtClean="0"/>
                        <a:t>122,653,977</a:t>
                      </a:r>
                      <a:endParaRPr lang="ru-RU" sz="1400" dirty="0"/>
                    </a:p>
                  </a:txBody>
                  <a:tcPr/>
                </a:tc>
                <a:tc>
                  <a:txBody>
                    <a:bodyPr/>
                    <a:lstStyle/>
                    <a:p>
                      <a:r>
                        <a:rPr lang="ru-RU" sz="1400" dirty="0" smtClean="0"/>
                        <a:t>~17,000</a:t>
                      </a:r>
                      <a:endParaRPr lang="ru-RU" sz="1400" dirty="0"/>
                    </a:p>
                  </a:txBody>
                  <a:tcPr/>
                </a:tc>
                <a:tc>
                  <a:txBody>
                    <a:bodyPr/>
                    <a:lstStyle/>
                    <a:p>
                      <a:endParaRPr lang="ru-RU" sz="1400" dirty="0"/>
                    </a:p>
                  </a:txBody>
                  <a:tcPr/>
                </a:tc>
                <a:extLst>
                  <a:ext uri="{0D108BD9-81ED-4DB2-BD59-A6C34878D82A}">
                    <a16:rowId xmlns="" xmlns:a16="http://schemas.microsoft.com/office/drawing/2014/main" val="10006"/>
                  </a:ext>
                </a:extLst>
              </a:tr>
              <a:tr h="294190">
                <a:tc>
                  <a:txBody>
                    <a:bodyPr/>
                    <a:lstStyle/>
                    <a:p>
                      <a:r>
                        <a:rPr lang="ru-RU" sz="1400" i="1" dirty="0" smtClean="0"/>
                        <a:t>Мышь</a:t>
                      </a:r>
                      <a:endParaRPr lang="ru-RU" sz="1400" i="1" dirty="0"/>
                    </a:p>
                  </a:txBody>
                  <a:tcPr/>
                </a:tc>
                <a:tc>
                  <a:txBody>
                    <a:bodyPr/>
                    <a:lstStyle/>
                    <a:p>
                      <a:r>
                        <a:rPr lang="en-US" sz="1400" dirty="0" smtClean="0">
                          <a:effectLst/>
                        </a:rPr>
                        <a:t>2.8 x 10</a:t>
                      </a:r>
                      <a:r>
                        <a:rPr lang="en-US" sz="1400" baseline="30000" dirty="0" smtClean="0">
                          <a:effectLst/>
                        </a:rPr>
                        <a:t>9</a:t>
                      </a:r>
                      <a:endParaRPr lang="ru-RU" sz="1400" dirty="0"/>
                    </a:p>
                  </a:txBody>
                  <a:tcPr/>
                </a:tc>
                <a:tc>
                  <a:txBody>
                    <a:bodyPr/>
                    <a:lstStyle/>
                    <a:p>
                      <a:r>
                        <a:rPr lang="ru-RU" sz="1400" dirty="0" smtClean="0"/>
                        <a:t>~23,000</a:t>
                      </a:r>
                      <a:endParaRPr lang="ru-RU" sz="1400" dirty="0"/>
                    </a:p>
                  </a:txBody>
                  <a:tcPr/>
                </a:tc>
                <a:tc>
                  <a:txBody>
                    <a:bodyPr/>
                    <a:lstStyle/>
                    <a:p>
                      <a:endParaRPr lang="ru-RU" sz="1400" dirty="0"/>
                    </a:p>
                  </a:txBody>
                  <a:tcPr/>
                </a:tc>
                <a:extLst>
                  <a:ext uri="{0D108BD9-81ED-4DB2-BD59-A6C34878D82A}">
                    <a16:rowId xmlns="" xmlns:a16="http://schemas.microsoft.com/office/drawing/2014/main" val="10007"/>
                  </a:ext>
                </a:extLst>
              </a:tr>
              <a:tr h="294190">
                <a:tc>
                  <a:txBody>
                    <a:bodyPr/>
                    <a:lstStyle/>
                    <a:p>
                      <a:r>
                        <a:rPr lang="ru-RU" sz="1400" i="1" dirty="0" smtClean="0"/>
                        <a:t>Человек</a:t>
                      </a:r>
                      <a:endParaRPr lang="ru-RU" sz="1400" i="1" dirty="0"/>
                    </a:p>
                  </a:txBody>
                  <a:tcPr/>
                </a:tc>
                <a:tc>
                  <a:txBody>
                    <a:bodyPr/>
                    <a:lstStyle/>
                    <a:p>
                      <a:r>
                        <a:rPr lang="en-US" sz="1400" dirty="0" smtClean="0">
                          <a:effectLst/>
                        </a:rPr>
                        <a:t>3.3 x 10</a:t>
                      </a:r>
                      <a:r>
                        <a:rPr lang="en-US" sz="1400" baseline="30000" dirty="0" smtClean="0">
                          <a:effectLst/>
                        </a:rPr>
                        <a:t>9</a:t>
                      </a:r>
                      <a:endParaRPr lang="ru-RU" sz="1400" dirty="0"/>
                    </a:p>
                  </a:txBody>
                  <a:tcPr/>
                </a:tc>
                <a:tc>
                  <a:txBody>
                    <a:bodyPr/>
                    <a:lstStyle/>
                    <a:p>
                      <a:r>
                        <a:rPr lang="ru-RU" sz="1400" dirty="0" smtClean="0"/>
                        <a:t>~21,000</a:t>
                      </a:r>
                      <a:endParaRPr lang="ru-RU" sz="1400" dirty="0"/>
                    </a:p>
                  </a:txBody>
                  <a:tcPr/>
                </a:tc>
                <a:tc>
                  <a:txBody>
                    <a:bodyPr/>
                    <a:lstStyle/>
                    <a:p>
                      <a:endParaRPr lang="ru-RU" sz="1400" dirty="0"/>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466002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2400" dirty="0" smtClean="0">
                <a:solidFill>
                  <a:schemeClr val="bg1"/>
                </a:solidFill>
                <a:latin typeface="Times New Roman" panose="02020603050405020304" pitchFamily="18" charset="0"/>
                <a:cs typeface="Times New Roman" panose="02020603050405020304" pitchFamily="18" charset="0"/>
              </a:rPr>
              <a:t>ДНК микрочипы представляют собой маленькие пластинки</a:t>
            </a:r>
            <a:r>
              <a:rPr lang="en-US" sz="2400" dirty="0" smtClean="0">
                <a:solidFill>
                  <a:schemeClr val="bg1"/>
                </a:solidFill>
                <a:latin typeface="Times New Roman" panose="02020603050405020304" pitchFamily="18" charset="0"/>
                <a:cs typeface="Times New Roman" panose="02020603050405020304" pitchFamily="18" charset="0"/>
              </a:rPr>
              <a:t> </a:t>
            </a:r>
            <a:r>
              <a:rPr lang="ru-RU" sz="2400" dirty="0" smtClean="0">
                <a:solidFill>
                  <a:schemeClr val="bg1"/>
                </a:solidFill>
                <a:latin typeface="Times New Roman" panose="02020603050405020304" pitchFamily="18" charset="0"/>
                <a:cs typeface="Times New Roman" panose="02020603050405020304" pitchFamily="18" charset="0"/>
              </a:rPr>
              <a:t>из стекла, пластика или кремния (</a:t>
            </a:r>
            <a:r>
              <a:rPr lang="en-US" sz="2400" dirty="0" err="1" smtClean="0">
                <a:solidFill>
                  <a:schemeClr val="bg1"/>
                </a:solidFill>
                <a:latin typeface="Times New Roman" panose="02020603050405020304" pitchFamily="18" charset="0"/>
                <a:cs typeface="Times New Roman" panose="02020603050405020304" pitchFamily="18" charset="0"/>
              </a:rPr>
              <a:t>Affymetrix</a:t>
            </a:r>
            <a:r>
              <a:rPr lang="ru-RU" sz="2400" dirty="0" smtClean="0">
                <a:solidFill>
                  <a:schemeClr val="bg1"/>
                </a:solidFill>
                <a:latin typeface="Times New Roman" panose="02020603050405020304" pitchFamily="18" charset="0"/>
                <a:cs typeface="Times New Roman" panose="02020603050405020304" pitchFamily="18" charset="0"/>
              </a:rPr>
              <a:t>), на которых </a:t>
            </a:r>
            <a:r>
              <a:rPr lang="ru-RU" sz="2400" dirty="0">
                <a:solidFill>
                  <a:schemeClr val="bg1"/>
                </a:solidFill>
                <a:latin typeface="Times New Roman" panose="02020603050405020304" pitchFamily="18" charset="0"/>
                <a:cs typeface="Times New Roman" panose="02020603050405020304" pitchFamily="18" charset="0"/>
              </a:rPr>
              <a:t>в </a:t>
            </a:r>
            <a:r>
              <a:rPr lang="ru-RU" sz="2400" dirty="0" smtClean="0">
                <a:solidFill>
                  <a:schemeClr val="bg1"/>
                </a:solidFill>
                <a:latin typeface="Times New Roman" panose="02020603050405020304" pitchFamily="18" charset="0"/>
                <a:cs typeface="Times New Roman" panose="02020603050405020304" pitchFamily="18" charset="0"/>
              </a:rPr>
              <a:t>строго определенных положениях расположены тысячи точек, содержащих молекулы ДНК, причем каждая точка содержит </a:t>
            </a:r>
            <a:r>
              <a:rPr lang="ru-RU" sz="2400" dirty="0">
                <a:solidFill>
                  <a:schemeClr val="bg1"/>
                </a:solidFill>
                <a:latin typeface="Times New Roman" panose="02020603050405020304" pitchFamily="18" charset="0"/>
                <a:cs typeface="Times New Roman" panose="02020603050405020304" pitchFamily="18" charset="0"/>
              </a:rPr>
              <a:t>известную последовательность </a:t>
            </a:r>
            <a:r>
              <a:rPr lang="ru-RU" sz="2400" dirty="0" smtClean="0">
                <a:solidFill>
                  <a:schemeClr val="bg1"/>
                </a:solidFill>
                <a:latin typeface="Times New Roman" panose="02020603050405020304" pitchFamily="18" charset="0"/>
                <a:cs typeface="Times New Roman" panose="02020603050405020304" pitchFamily="18" charset="0"/>
              </a:rPr>
              <a:t>ДНК.</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3239775" y="2022552"/>
            <a:ext cx="5712447" cy="247519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Прямоугольник 4"/>
          <p:cNvSpPr/>
          <p:nvPr/>
        </p:nvSpPr>
        <p:spPr>
          <a:xfrm>
            <a:off x="1243913" y="5026794"/>
            <a:ext cx="9704173" cy="1323439"/>
          </a:xfrm>
          <a:prstGeom prst="rect">
            <a:avLst/>
          </a:prstGeom>
        </p:spPr>
        <p:txBody>
          <a:bodyPr wrap="square">
            <a:spAutoFit/>
          </a:bodyPr>
          <a:lstStyle/>
          <a:p>
            <a:pPr algn="ctr"/>
            <a:r>
              <a:rPr lang="ru-RU" sz="2000" dirty="0">
                <a:solidFill>
                  <a:schemeClr val="bg1"/>
                </a:solidFill>
                <a:latin typeface="Calibri" panose="020F0502020204030204" pitchFamily="34" charset="0"/>
                <a:cs typeface="Times New Roman" panose="02020603050405020304" pitchFamily="18" charset="0"/>
              </a:rPr>
              <a:t>П</a:t>
            </a:r>
            <a:r>
              <a:rPr lang="ru-RU" sz="2000" dirty="0" smtClean="0">
                <a:solidFill>
                  <a:schemeClr val="bg1"/>
                </a:solidFill>
                <a:latin typeface="Calibri" panose="020F0502020204030204" pitchFamily="34" charset="0"/>
                <a:cs typeface="Times New Roman" panose="02020603050405020304" pitchFamily="18" charset="0"/>
              </a:rPr>
              <a:t>лотность нанесения может быть очень высокой: размер </a:t>
            </a:r>
            <a:r>
              <a:rPr lang="ru-RU" sz="2000" dirty="0">
                <a:solidFill>
                  <a:schemeClr val="bg1"/>
                </a:solidFill>
                <a:latin typeface="Calibri" panose="020F0502020204030204" pitchFamily="34" charset="0"/>
                <a:cs typeface="Times New Roman" panose="02020603050405020304" pitchFamily="18" charset="0"/>
              </a:rPr>
              <a:t>одной точки в зависимости от чипа  </a:t>
            </a:r>
            <a:r>
              <a:rPr lang="ru-RU" sz="2000" dirty="0" smtClean="0">
                <a:solidFill>
                  <a:schemeClr val="bg1"/>
                </a:solidFill>
                <a:latin typeface="Calibri" panose="020F0502020204030204" pitchFamily="34" charset="0"/>
                <a:cs typeface="Times New Roman" panose="02020603050405020304" pitchFamily="18" charset="0"/>
              </a:rPr>
              <a:t>0.51– 5 </a:t>
            </a:r>
            <a:r>
              <a:rPr lang="ru-RU" sz="2000" dirty="0" err="1" smtClean="0">
                <a:solidFill>
                  <a:schemeClr val="bg1"/>
                </a:solidFill>
                <a:latin typeface="Calibri" panose="020F0502020204030204" pitchFamily="34" charset="0"/>
                <a:cs typeface="Times New Roman" panose="02020603050405020304" pitchFamily="18" charset="0"/>
              </a:rPr>
              <a:t>μm</a:t>
            </a:r>
            <a:r>
              <a:rPr lang="ru-RU" sz="2000" dirty="0" smtClean="0">
                <a:solidFill>
                  <a:schemeClr val="bg1"/>
                </a:solidFill>
                <a:latin typeface="Calibri" panose="020F0502020204030204" pitchFamily="34" charset="0"/>
                <a:cs typeface="Times New Roman" panose="02020603050405020304" pitchFamily="18" charset="0"/>
              </a:rPr>
              <a:t> при стандартном размере рабочей зоны чипа 1.28х1.28 см</a:t>
            </a:r>
          </a:p>
          <a:p>
            <a:pPr algn="ctr"/>
            <a:r>
              <a:rPr lang="ru-RU" sz="2000" dirty="0">
                <a:solidFill>
                  <a:schemeClr val="bg1"/>
                </a:solidFill>
                <a:latin typeface="Calibri" panose="020F0502020204030204" pitchFamily="34" charset="0"/>
                <a:cs typeface="Times New Roman" panose="02020603050405020304" pitchFamily="18" charset="0"/>
              </a:rPr>
              <a:t>Время сканирования 5-45 минут в зависимости от чипа </a:t>
            </a:r>
            <a:br>
              <a:rPr lang="ru-RU" sz="2000" dirty="0">
                <a:solidFill>
                  <a:schemeClr val="bg1"/>
                </a:solidFill>
                <a:latin typeface="Calibri" panose="020F0502020204030204" pitchFamily="34" charset="0"/>
                <a:cs typeface="Times New Roman" panose="02020603050405020304" pitchFamily="18" charset="0"/>
              </a:rPr>
            </a:br>
            <a:endParaRPr lang="ru-RU" sz="2000" dirty="0">
              <a:solidFill>
                <a:schemeClr val="bg1"/>
              </a:solidFill>
              <a:latin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838200" y="2882175"/>
            <a:ext cx="371888" cy="1835055"/>
          </a:xfrm>
          <a:prstGeom prst="rect">
            <a:avLst/>
          </a:prstGeom>
        </p:spPr>
      </p:pic>
    </p:spTree>
    <p:extLst>
      <p:ext uri="{BB962C8B-B14F-4D97-AF65-F5344CB8AC3E}">
        <p14:creationId xmlns:p14="http://schemas.microsoft.com/office/powerpoint/2010/main" val="732089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3175" y="725427"/>
            <a:ext cx="10987454" cy="792714"/>
          </a:xfrm>
        </p:spPr>
        <p:txBody>
          <a:bodyPr>
            <a:noAutofit/>
          </a:bodyPr>
          <a:lstStyle/>
          <a:p>
            <a:r>
              <a:rPr lang="ru-RU" sz="2400" dirty="0" smtClean="0">
                <a:solidFill>
                  <a:schemeClr val="bg1"/>
                </a:solidFill>
                <a:latin typeface="Calibri" panose="020F0502020204030204" pitchFamily="34" charset="0"/>
                <a:cs typeface="Times New Roman" panose="02020603050405020304" pitchFamily="18" charset="0"/>
              </a:rPr>
              <a:t>Каждый </a:t>
            </a:r>
            <a:r>
              <a:rPr lang="ru-RU" sz="2400" dirty="0">
                <a:solidFill>
                  <a:schemeClr val="bg1"/>
                </a:solidFill>
                <a:latin typeface="Calibri" panose="020F0502020204030204" pitchFamily="34" charset="0"/>
                <a:cs typeface="Times New Roman" panose="02020603050405020304" pitchFamily="18" charset="0"/>
              </a:rPr>
              <a:t>чип содержит </a:t>
            </a:r>
            <a:r>
              <a:rPr lang="ru-RU" sz="2400" dirty="0" smtClean="0">
                <a:solidFill>
                  <a:schemeClr val="bg1"/>
                </a:solidFill>
                <a:latin typeface="Calibri" panose="020F0502020204030204" pitchFamily="34" charset="0"/>
                <a:cs typeface="Times New Roman" panose="02020603050405020304" pitchFamily="18" charset="0"/>
              </a:rPr>
              <a:t>секции (</a:t>
            </a:r>
            <a:r>
              <a:rPr lang="en-US" sz="2400" dirty="0" smtClean="0">
                <a:solidFill>
                  <a:schemeClr val="bg1"/>
                </a:solidFill>
                <a:latin typeface="Calibri" panose="020F0502020204030204" pitchFamily="34" charset="0"/>
                <a:cs typeface="Times New Roman" panose="02020603050405020304" pitchFamily="18" charset="0"/>
              </a:rPr>
              <a:t>“features”</a:t>
            </a:r>
            <a:r>
              <a:rPr lang="ru-RU" sz="2400" dirty="0" smtClean="0">
                <a:solidFill>
                  <a:schemeClr val="bg1"/>
                </a:solidFill>
                <a:latin typeface="Calibri" panose="020F0502020204030204" pitchFamily="34" charset="0"/>
                <a:cs typeface="Times New Roman" panose="02020603050405020304" pitchFamily="18" charset="0"/>
              </a:rPr>
              <a:t>) с размерами </a:t>
            </a:r>
            <a:r>
              <a:rPr lang="el-GR" sz="2400" dirty="0" smtClean="0">
                <a:solidFill>
                  <a:schemeClr val="bg1"/>
                </a:solidFill>
                <a:latin typeface="Calibri" panose="020F0502020204030204" pitchFamily="34" charset="0"/>
                <a:cs typeface="Times New Roman" panose="02020603050405020304" pitchFamily="18" charset="0"/>
              </a:rPr>
              <a:t>0.51–</a:t>
            </a:r>
            <a:r>
              <a:rPr lang="ru-RU" sz="2400" dirty="0" smtClean="0">
                <a:solidFill>
                  <a:schemeClr val="bg1"/>
                </a:solidFill>
                <a:latin typeface="Calibri" panose="020F0502020204030204" pitchFamily="34" charset="0"/>
                <a:cs typeface="Times New Roman" panose="02020603050405020304" pitchFamily="18" charset="0"/>
              </a:rPr>
              <a:t>5</a:t>
            </a:r>
            <a:r>
              <a:rPr lang="el-GR" sz="2400" dirty="0" smtClean="0">
                <a:solidFill>
                  <a:schemeClr val="bg1"/>
                </a:solidFill>
                <a:latin typeface="Calibri" panose="020F0502020204030204" pitchFamily="34" charset="0"/>
                <a:cs typeface="Times New Roman" panose="02020603050405020304" pitchFamily="18" charset="0"/>
              </a:rPr>
              <a:t> </a:t>
            </a:r>
            <a:r>
              <a:rPr lang="el-GR" sz="2400" dirty="0">
                <a:solidFill>
                  <a:schemeClr val="bg1"/>
                </a:solidFill>
                <a:latin typeface="Calibri" panose="020F0502020204030204" pitchFamily="34" charset="0"/>
                <a:cs typeface="Times New Roman" panose="02020603050405020304" pitchFamily="18" charset="0"/>
              </a:rPr>
              <a:t>μ</a:t>
            </a:r>
            <a:r>
              <a:rPr lang="en-US" sz="2400" dirty="0" smtClean="0">
                <a:solidFill>
                  <a:schemeClr val="bg1"/>
                </a:solidFill>
                <a:latin typeface="Calibri" panose="020F0502020204030204" pitchFamily="34" charset="0"/>
                <a:cs typeface="Times New Roman" panose="02020603050405020304" pitchFamily="18" charset="0"/>
              </a:rPr>
              <a:t>m</a:t>
            </a:r>
            <a:r>
              <a:rPr lang="ru-RU" sz="2400" dirty="0" smtClean="0">
                <a:solidFill>
                  <a:schemeClr val="bg1"/>
                </a:solidFill>
                <a:latin typeface="Calibri" panose="020F0502020204030204" pitchFamily="34" charset="0"/>
                <a:cs typeface="Times New Roman" panose="02020603050405020304" pitchFamily="18" charset="0"/>
              </a:rPr>
              <a:t>. В каждую секцию встроены </a:t>
            </a:r>
            <a:r>
              <a:rPr lang="ru-RU" sz="2400" dirty="0">
                <a:solidFill>
                  <a:schemeClr val="bg1"/>
                </a:solidFill>
                <a:latin typeface="Calibri" panose="020F0502020204030204" pitchFamily="34" charset="0"/>
                <a:cs typeface="Times New Roman" panose="02020603050405020304" pitchFamily="18" charset="0"/>
              </a:rPr>
              <a:t>миллионы </a:t>
            </a:r>
            <a:r>
              <a:rPr lang="ru-RU" sz="2400" dirty="0" smtClean="0">
                <a:solidFill>
                  <a:schemeClr val="bg1"/>
                </a:solidFill>
                <a:latin typeface="Calibri" panose="020F0502020204030204" pitchFamily="34" charset="0"/>
                <a:cs typeface="Times New Roman" panose="02020603050405020304" pitchFamily="18" charset="0"/>
              </a:rPr>
              <a:t>копий ДНК, которые называются «зонды».</a:t>
            </a:r>
            <a:br>
              <a:rPr lang="ru-RU" sz="2400" dirty="0" smtClean="0">
                <a:solidFill>
                  <a:schemeClr val="bg1"/>
                </a:solidFill>
                <a:latin typeface="Calibri" panose="020F0502020204030204" pitchFamily="34" charset="0"/>
                <a:cs typeface="Times New Roman" panose="02020603050405020304" pitchFamily="18" charset="0"/>
              </a:rPr>
            </a:br>
            <a:endParaRPr lang="ru-RU" sz="2400" dirty="0">
              <a:solidFill>
                <a:schemeClr val="bg1"/>
              </a:solidFill>
              <a:latin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2"/>
          <a:stretch>
            <a:fillRect/>
          </a:stretch>
        </p:blipFill>
        <p:spPr>
          <a:xfrm>
            <a:off x="2874159" y="1549744"/>
            <a:ext cx="5913633" cy="4310246"/>
          </a:xfrm>
          <a:prstGeom prst="rect">
            <a:avLst/>
          </a:prstGeom>
        </p:spPr>
      </p:pic>
      <p:sp>
        <p:nvSpPr>
          <p:cNvPr id="9" name="TextBox 8"/>
          <p:cNvSpPr txBox="1"/>
          <p:nvPr/>
        </p:nvSpPr>
        <p:spPr>
          <a:xfrm>
            <a:off x="2540433" y="5968754"/>
            <a:ext cx="3811877" cy="400110"/>
          </a:xfrm>
          <a:prstGeom prst="rect">
            <a:avLst/>
          </a:prstGeom>
          <a:noFill/>
        </p:spPr>
        <p:txBody>
          <a:bodyPr wrap="none" rtlCol="0">
            <a:spAutoFit/>
          </a:bodyPr>
          <a:lstStyle/>
          <a:p>
            <a:r>
              <a:rPr lang="ru-RU" sz="2000" dirty="0" smtClean="0">
                <a:solidFill>
                  <a:schemeClr val="bg1"/>
                </a:solidFill>
                <a:latin typeface="Calibri" panose="020F0502020204030204" pitchFamily="34" charset="0"/>
                <a:cs typeface="Times New Roman" panose="02020603050405020304" pitchFamily="18" charset="0"/>
              </a:rPr>
              <a:t>До 2 миллионов секций на 1 чип </a:t>
            </a:r>
            <a:endParaRPr lang="ru-RU" sz="2000" dirty="0">
              <a:solidFill>
                <a:schemeClr val="bg1"/>
              </a:solidFill>
              <a:latin typeface="Calibri" panose="020F0502020204030204" pitchFamily="34" charset="0"/>
              <a:cs typeface="Times New Roman" panose="02020603050405020304" pitchFamily="18" charset="0"/>
            </a:endParaRPr>
          </a:p>
        </p:txBody>
      </p:sp>
      <p:sp>
        <p:nvSpPr>
          <p:cNvPr id="11" name="Прямоугольник 10"/>
          <p:cNvSpPr/>
          <p:nvPr/>
        </p:nvSpPr>
        <p:spPr>
          <a:xfrm>
            <a:off x="6464952" y="3306221"/>
            <a:ext cx="1189749" cy="369332"/>
          </a:xfrm>
          <a:prstGeom prst="rect">
            <a:avLst/>
          </a:prstGeom>
        </p:spPr>
        <p:txBody>
          <a:bodyPr wrap="none">
            <a:spAutoFit/>
          </a:bodyPr>
          <a:lstStyle/>
          <a:p>
            <a:r>
              <a:rPr lang="el-GR" dirty="0">
                <a:solidFill>
                  <a:schemeClr val="bg1"/>
                </a:solidFill>
              </a:rPr>
              <a:t>0.51–5 μ</a:t>
            </a:r>
            <a:r>
              <a:rPr lang="en-US" dirty="0">
                <a:solidFill>
                  <a:schemeClr val="bg1"/>
                </a:solidFill>
              </a:rPr>
              <a:t>m</a:t>
            </a:r>
            <a:endParaRPr lang="ru-RU" dirty="0">
              <a:solidFill>
                <a:schemeClr val="bg1"/>
              </a:solidFill>
            </a:endParaRPr>
          </a:p>
        </p:txBody>
      </p:sp>
      <p:sp>
        <p:nvSpPr>
          <p:cNvPr id="12" name="Прямоугольник 11"/>
          <p:cNvSpPr/>
          <p:nvPr/>
        </p:nvSpPr>
        <p:spPr>
          <a:xfrm>
            <a:off x="8466747" y="2647601"/>
            <a:ext cx="1189749" cy="369332"/>
          </a:xfrm>
          <a:prstGeom prst="rect">
            <a:avLst/>
          </a:prstGeom>
        </p:spPr>
        <p:txBody>
          <a:bodyPr wrap="none">
            <a:spAutoFit/>
          </a:bodyPr>
          <a:lstStyle/>
          <a:p>
            <a:r>
              <a:rPr lang="el-GR" dirty="0">
                <a:solidFill>
                  <a:schemeClr val="bg1"/>
                </a:solidFill>
              </a:rPr>
              <a:t>0.51–5 μ</a:t>
            </a:r>
            <a:r>
              <a:rPr lang="en-US" dirty="0">
                <a:solidFill>
                  <a:schemeClr val="bg1"/>
                </a:solidFill>
              </a:rPr>
              <a:t>m</a:t>
            </a:r>
            <a:endParaRPr lang="ru-RU" dirty="0">
              <a:solidFill>
                <a:schemeClr val="bg1"/>
              </a:solidFill>
            </a:endParaRPr>
          </a:p>
        </p:txBody>
      </p:sp>
      <p:sp>
        <p:nvSpPr>
          <p:cNvPr id="13" name="TextBox 12"/>
          <p:cNvSpPr txBox="1"/>
          <p:nvPr/>
        </p:nvSpPr>
        <p:spPr>
          <a:xfrm>
            <a:off x="8466747" y="3464751"/>
            <a:ext cx="3433312" cy="1015663"/>
          </a:xfrm>
          <a:prstGeom prst="rect">
            <a:avLst/>
          </a:prstGeom>
          <a:noFill/>
        </p:spPr>
        <p:txBody>
          <a:bodyPr wrap="none" rtlCol="0">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В одном «пикселе» находятся</a:t>
            </a:r>
          </a:p>
          <a:p>
            <a:r>
              <a:rPr lang="ru-RU" sz="2000" dirty="0" smtClean="0">
                <a:solidFill>
                  <a:schemeClr val="bg1"/>
                </a:solidFill>
                <a:latin typeface="Times New Roman" panose="02020603050405020304" pitchFamily="18" charset="0"/>
                <a:cs typeface="Times New Roman" panose="02020603050405020304" pitchFamily="18" charset="0"/>
              </a:rPr>
              <a:t> одинаковые фрагменты ДНК</a:t>
            </a:r>
          </a:p>
          <a:p>
            <a:r>
              <a:rPr lang="ru-RU" sz="2000" dirty="0" smtClean="0">
                <a:solidFill>
                  <a:schemeClr val="bg1"/>
                </a:solidFill>
                <a:latin typeface="Times New Roman" panose="02020603050405020304" pitchFamily="18" charset="0"/>
                <a:cs typeface="Times New Roman" panose="02020603050405020304" pitchFamily="18" charset="0"/>
              </a:rPr>
              <a:t>(миллионы копий)</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788291" y="3716116"/>
            <a:ext cx="371888" cy="1835055"/>
          </a:xfrm>
          <a:prstGeom prst="rect">
            <a:avLst/>
          </a:prstGeom>
        </p:spPr>
      </p:pic>
    </p:spTree>
    <p:extLst>
      <p:ext uri="{BB962C8B-B14F-4D97-AF65-F5344CB8AC3E}">
        <p14:creationId xmlns:p14="http://schemas.microsoft.com/office/powerpoint/2010/main" val="768486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7288" y="866091"/>
            <a:ext cx="11641183" cy="1325563"/>
          </a:xfrm>
        </p:spPr>
        <p:txBody>
          <a:bodyPr>
            <a:noAutofit/>
          </a:bodyPr>
          <a:lstStyle/>
          <a:p>
            <a:r>
              <a:rPr lang="ru-RU" sz="2000" dirty="0" smtClean="0">
                <a:solidFill>
                  <a:schemeClr val="bg1"/>
                </a:solidFill>
                <a:latin typeface="Calibri" panose="020F0502020204030204" pitchFamily="34" charset="0"/>
                <a:cs typeface="Times New Roman" panose="02020603050405020304" pitchFamily="18" charset="0"/>
              </a:rPr>
              <a:t>ДНК чипы производятся поэтапно, в результате чего одиночные нуклеотиды выстраиваются в длинную цепочку ДНК. Этот процесс должен  идти с максимальной точностью, поскольку </a:t>
            </a:r>
            <a:r>
              <a:rPr lang="ru-RU" sz="2000" dirty="0">
                <a:solidFill>
                  <a:schemeClr val="bg1"/>
                </a:solidFill>
                <a:latin typeface="Calibri" panose="020F0502020204030204" pitchFamily="34" charset="0"/>
                <a:cs typeface="Times New Roman" panose="02020603050405020304" pitchFamily="18" charset="0"/>
              </a:rPr>
              <a:t>крайне важно, </a:t>
            </a:r>
            <a:r>
              <a:rPr lang="ru-RU" sz="2000" dirty="0" smtClean="0">
                <a:solidFill>
                  <a:schemeClr val="bg1"/>
                </a:solidFill>
                <a:latin typeface="Calibri" panose="020F0502020204030204" pitchFamily="34" charset="0"/>
                <a:cs typeface="Times New Roman" panose="02020603050405020304" pitchFamily="18" charset="0"/>
              </a:rPr>
              <a:t>чтобы нуклеотиды были добавлены </a:t>
            </a:r>
            <a:r>
              <a:rPr lang="ru-RU" sz="2000" dirty="0">
                <a:solidFill>
                  <a:schemeClr val="bg1"/>
                </a:solidFill>
                <a:latin typeface="Calibri" panose="020F0502020204030204" pitchFamily="34" charset="0"/>
                <a:cs typeface="Times New Roman" panose="02020603050405020304" pitchFamily="18" charset="0"/>
              </a:rPr>
              <a:t>в правильном порядке. Используя маску </a:t>
            </a:r>
            <a:r>
              <a:rPr lang="ru-RU" sz="2000" dirty="0" smtClean="0">
                <a:solidFill>
                  <a:schemeClr val="bg1"/>
                </a:solidFill>
                <a:latin typeface="Calibri" panose="020F0502020204030204" pitchFamily="34" charset="0"/>
                <a:cs typeface="Times New Roman" panose="02020603050405020304" pitchFamily="18" charset="0"/>
              </a:rPr>
              <a:t>и ультрафиолетовый свет, можно останавливать и запускать синтез в конкретной секции чипа. Фотолитографическая маска содержит крошечные «окошки», формируя уникальный трафарет, который пропускает свет только к определенным секциям, к которым на данном шаге синтеза нужно добавить определенный нуклеотид. Таким образом, манипулируя светом, можно управлять всем процессом</a:t>
            </a:r>
            <a:r>
              <a:rPr lang="ru-RU" sz="1800" dirty="0" smtClean="0">
                <a:solidFill>
                  <a:schemeClr val="bg1"/>
                </a:solidFill>
                <a:latin typeface="Calibri" panose="020F0502020204030204" pitchFamily="34" charset="0"/>
                <a:cs typeface="Times New Roman" panose="02020603050405020304" pitchFamily="18" charset="0"/>
              </a:rPr>
              <a:t>.</a:t>
            </a:r>
            <a:endParaRPr lang="ru-RU" sz="1800" dirty="0">
              <a:solidFill>
                <a:schemeClr val="bg1"/>
              </a:solidFill>
              <a:latin typeface="Calibri" panose="020F0502020204030204" pitchFamily="34"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593118" y="3340850"/>
            <a:ext cx="4041998" cy="2298391"/>
          </a:xfrm>
          <a:prstGeom prst="rect">
            <a:avLst/>
          </a:prstGeom>
        </p:spPr>
      </p:pic>
      <p:sp>
        <p:nvSpPr>
          <p:cNvPr id="5" name="TextBox 4"/>
          <p:cNvSpPr txBox="1"/>
          <p:nvPr/>
        </p:nvSpPr>
        <p:spPr>
          <a:xfrm>
            <a:off x="376646" y="3907454"/>
            <a:ext cx="1151597" cy="369332"/>
          </a:xfrm>
          <a:prstGeom prst="rect">
            <a:avLst/>
          </a:prstGeom>
          <a:noFill/>
        </p:spPr>
        <p:txBody>
          <a:bodyPr wrap="none" rtlCol="0">
            <a:spAutoFit/>
          </a:bodyPr>
          <a:lstStyle/>
          <a:p>
            <a:r>
              <a:rPr lang="ru-RU" dirty="0" smtClean="0">
                <a:solidFill>
                  <a:schemeClr val="bg1"/>
                </a:solidFill>
              </a:rPr>
              <a:t>УФ лампа</a:t>
            </a:r>
            <a:endParaRPr lang="ru-RU" dirty="0">
              <a:solidFill>
                <a:schemeClr val="bg1"/>
              </a:solidFill>
            </a:endParaRPr>
          </a:p>
        </p:txBody>
      </p:sp>
      <p:sp>
        <p:nvSpPr>
          <p:cNvPr id="6" name="TextBox 5"/>
          <p:cNvSpPr txBox="1"/>
          <p:nvPr/>
        </p:nvSpPr>
        <p:spPr>
          <a:xfrm>
            <a:off x="2809281" y="5639241"/>
            <a:ext cx="813043" cy="369332"/>
          </a:xfrm>
          <a:prstGeom prst="rect">
            <a:avLst/>
          </a:prstGeom>
          <a:noFill/>
        </p:spPr>
        <p:txBody>
          <a:bodyPr wrap="none" rtlCol="0">
            <a:spAutoFit/>
          </a:bodyPr>
          <a:lstStyle/>
          <a:p>
            <a:r>
              <a:rPr lang="ru-RU" dirty="0" smtClean="0">
                <a:solidFill>
                  <a:schemeClr val="bg1"/>
                </a:solidFill>
              </a:rPr>
              <a:t>Маска</a:t>
            </a:r>
            <a:endParaRPr lang="ru-RU" dirty="0">
              <a:solidFill>
                <a:schemeClr val="bg1"/>
              </a:solidFill>
            </a:endParaRPr>
          </a:p>
        </p:txBody>
      </p:sp>
      <p:sp>
        <p:nvSpPr>
          <p:cNvPr id="7" name="TextBox 6"/>
          <p:cNvSpPr txBox="1"/>
          <p:nvPr/>
        </p:nvSpPr>
        <p:spPr>
          <a:xfrm>
            <a:off x="4726226" y="5639241"/>
            <a:ext cx="574196" cy="369332"/>
          </a:xfrm>
          <a:prstGeom prst="rect">
            <a:avLst/>
          </a:prstGeom>
          <a:noFill/>
        </p:spPr>
        <p:txBody>
          <a:bodyPr wrap="none" rtlCol="0">
            <a:spAutoFit/>
          </a:bodyPr>
          <a:lstStyle/>
          <a:p>
            <a:r>
              <a:rPr lang="ru-RU" dirty="0" smtClean="0">
                <a:solidFill>
                  <a:schemeClr val="bg1"/>
                </a:solidFill>
              </a:rPr>
              <a:t>Чип</a:t>
            </a:r>
            <a:endParaRPr lang="ru-RU" dirty="0">
              <a:solidFill>
                <a:schemeClr val="bg1"/>
              </a:solidFill>
            </a:endParaRPr>
          </a:p>
        </p:txBody>
      </p:sp>
      <p:pic>
        <p:nvPicPr>
          <p:cNvPr id="8" name="Рисунок 7"/>
          <p:cNvPicPr>
            <a:picLocks noChangeAspect="1"/>
          </p:cNvPicPr>
          <p:nvPr/>
        </p:nvPicPr>
        <p:blipFill rotWithShape="1">
          <a:blip r:embed="rId3"/>
          <a:srcRect l="30176" t="38945" r="38667" b="22505"/>
          <a:stretch/>
        </p:blipFill>
        <p:spPr>
          <a:xfrm>
            <a:off x="7675643" y="2964976"/>
            <a:ext cx="2849078" cy="1982804"/>
          </a:xfrm>
          <a:prstGeom prst="rect">
            <a:avLst/>
          </a:prstGeom>
        </p:spPr>
      </p:pic>
      <p:sp>
        <p:nvSpPr>
          <p:cNvPr id="9" name="TextBox 8"/>
          <p:cNvSpPr txBox="1"/>
          <p:nvPr/>
        </p:nvSpPr>
        <p:spPr>
          <a:xfrm>
            <a:off x="6096910" y="5177576"/>
            <a:ext cx="5698035" cy="923330"/>
          </a:xfrm>
          <a:prstGeom prst="rect">
            <a:avLst/>
          </a:prstGeom>
          <a:noFill/>
        </p:spPr>
        <p:txBody>
          <a:bodyPr wrap="none" rtlCol="0">
            <a:spAutoFit/>
          </a:bodyPr>
          <a:lstStyle/>
          <a:p>
            <a:pPr algn="ctr"/>
            <a:r>
              <a:rPr lang="ru-RU" dirty="0" smtClean="0">
                <a:solidFill>
                  <a:schemeClr val="bg1"/>
                </a:solidFill>
              </a:rPr>
              <a:t>Упрощенный вид маски</a:t>
            </a:r>
          </a:p>
          <a:p>
            <a:pPr algn="ctr"/>
            <a:r>
              <a:rPr lang="ru-RU" dirty="0">
                <a:solidFill>
                  <a:schemeClr val="bg1"/>
                </a:solidFill>
              </a:rPr>
              <a:t>д</a:t>
            </a:r>
            <a:r>
              <a:rPr lang="ru-RU" dirty="0" smtClean="0">
                <a:solidFill>
                  <a:schemeClr val="bg1"/>
                </a:solidFill>
              </a:rPr>
              <a:t>ля 20 секций</a:t>
            </a:r>
          </a:p>
          <a:p>
            <a:pPr algn="ctr"/>
            <a:r>
              <a:rPr lang="ru-RU" dirty="0" smtClean="0">
                <a:solidFill>
                  <a:schemeClr val="bg1"/>
                </a:solidFill>
              </a:rPr>
              <a:t>Черные </a:t>
            </a:r>
            <a:r>
              <a:rPr lang="ru-RU" dirty="0">
                <a:solidFill>
                  <a:schemeClr val="bg1"/>
                </a:solidFill>
              </a:rPr>
              <a:t>области - это участки, которые блокируют свет</a:t>
            </a:r>
          </a:p>
        </p:txBody>
      </p:sp>
    </p:spTree>
    <p:extLst>
      <p:ext uri="{BB962C8B-B14F-4D97-AF65-F5344CB8AC3E}">
        <p14:creationId xmlns:p14="http://schemas.microsoft.com/office/powerpoint/2010/main" val="145451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074568" y="3455469"/>
            <a:ext cx="413887" cy="346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5913545" y="1549441"/>
            <a:ext cx="4666983" cy="707886"/>
          </a:xfrm>
          <a:prstGeom prst="rect">
            <a:avLst/>
          </a:prstGeom>
        </p:spPr>
        <p:txBody>
          <a:bodyPr wrap="none">
            <a:spAutoFit/>
          </a:bodyPr>
          <a:lstStyle/>
          <a:p>
            <a:pPr algn="ctr"/>
            <a:r>
              <a:rPr lang="ru-RU" sz="2000" dirty="0" err="1">
                <a:solidFill>
                  <a:schemeClr val="bg1"/>
                </a:solidFill>
                <a:latin typeface="Times New Roman" panose="02020603050405020304" pitchFamily="18" charset="0"/>
                <a:cs typeface="Times New Roman" panose="02020603050405020304" pitchFamily="18" charset="0"/>
              </a:rPr>
              <a:t>Силанизация</a:t>
            </a:r>
            <a:r>
              <a:rPr lang="ru-RU" sz="2000" dirty="0">
                <a:solidFill>
                  <a:schemeClr val="bg1"/>
                </a:solidFill>
                <a:latin typeface="Times New Roman" panose="02020603050405020304" pitchFamily="18" charset="0"/>
                <a:cs typeface="Times New Roman" panose="02020603050405020304" pitchFamily="18" charset="0"/>
              </a:rPr>
              <a:t> - каждый «</a:t>
            </a:r>
            <a:r>
              <a:rPr lang="ru-RU" sz="2000" dirty="0" err="1">
                <a:solidFill>
                  <a:schemeClr val="bg1"/>
                </a:solidFill>
                <a:latin typeface="Times New Roman" panose="02020603050405020304" pitchFamily="18" charset="0"/>
                <a:cs typeface="Times New Roman" panose="02020603050405020304" pitchFamily="18" charset="0"/>
              </a:rPr>
              <a:t>Si</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smtClean="0">
                <a:solidFill>
                  <a:schemeClr val="bg1"/>
                </a:solidFill>
                <a:latin typeface="Times New Roman" panose="02020603050405020304" pitchFamily="18" charset="0"/>
                <a:cs typeface="Times New Roman" panose="02020603050405020304" pitchFamily="18" charset="0"/>
              </a:rPr>
              <a:t>является</a:t>
            </a:r>
          </a:p>
          <a:p>
            <a:pPr algn="ctr"/>
            <a:r>
              <a:rPr lang="ru-RU" sz="2000" dirty="0" smtClean="0">
                <a:solidFill>
                  <a:schemeClr val="bg1"/>
                </a:solidFill>
                <a:latin typeface="Times New Roman" panose="02020603050405020304" pitchFamily="18" charset="0"/>
                <a:cs typeface="Times New Roman" panose="02020603050405020304" pitchFamily="18" charset="0"/>
              </a:rPr>
              <a:t> стартовой точкой для синтеза цепи ДНК</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2"/>
          <a:srcRect l="45563" t="51310" r="21595" b="33719"/>
          <a:stretch/>
        </p:blipFill>
        <p:spPr>
          <a:xfrm>
            <a:off x="614486" y="1195136"/>
            <a:ext cx="5284270" cy="1354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rotWithShape="1">
          <a:blip r:embed="rId3"/>
          <a:srcRect l="45018" t="26238" r="23088" b="31470"/>
          <a:stretch/>
        </p:blipFill>
        <p:spPr>
          <a:xfrm>
            <a:off x="7074568" y="3149418"/>
            <a:ext cx="4622691" cy="3447947"/>
          </a:xfrm>
          <a:prstGeom prst="rect">
            <a:avLst/>
          </a:prstGeom>
          <a:ln>
            <a:noFill/>
          </a:ln>
          <a:effectLst>
            <a:outerShdw blurRad="190500" algn="tl" rotWithShape="0">
              <a:srgbClr val="000000">
                <a:alpha val="70000"/>
              </a:srgbClr>
            </a:outerShdw>
          </a:effectLst>
        </p:spPr>
      </p:pic>
      <p:sp>
        <p:nvSpPr>
          <p:cNvPr id="10" name="Прямоугольник 9"/>
          <p:cNvSpPr/>
          <p:nvPr/>
        </p:nvSpPr>
        <p:spPr>
          <a:xfrm>
            <a:off x="697688" y="3996228"/>
            <a:ext cx="6096000" cy="1938992"/>
          </a:xfrm>
          <a:prstGeom prst="rect">
            <a:avLst/>
          </a:prstGeom>
        </p:spPr>
        <p:txBody>
          <a:bodyPr>
            <a:spAutoFit/>
          </a:bodyPr>
          <a:lstStyle/>
          <a:p>
            <a:pPr algn="just"/>
            <a:r>
              <a:rPr lang="ru-RU" sz="2000" dirty="0" smtClean="0">
                <a:solidFill>
                  <a:schemeClr val="bg1"/>
                </a:solidFill>
                <a:latin typeface="Calibri" panose="020F0502020204030204" pitchFamily="34" charset="0"/>
                <a:cs typeface="Times New Roman" panose="02020603050405020304" pitchFamily="18" charset="0"/>
              </a:rPr>
              <a:t>Затем к каждой молекуле </a:t>
            </a:r>
            <a:r>
              <a:rPr lang="ru-RU" sz="2000" dirty="0" err="1" smtClean="0">
                <a:solidFill>
                  <a:schemeClr val="bg1"/>
                </a:solidFill>
                <a:latin typeface="Calibri" panose="020F0502020204030204" pitchFamily="34" charset="0"/>
                <a:cs typeface="Times New Roman" panose="02020603050405020304" pitchFamily="18" charset="0"/>
              </a:rPr>
              <a:t>силана</a:t>
            </a:r>
            <a:r>
              <a:rPr lang="ru-RU" sz="2000" dirty="0" smtClean="0">
                <a:solidFill>
                  <a:schemeClr val="bg1"/>
                </a:solidFill>
                <a:latin typeface="Calibri" panose="020F0502020204030204" pitchFamily="34" charset="0"/>
                <a:cs typeface="Times New Roman" panose="02020603050405020304" pitchFamily="18" charset="0"/>
              </a:rPr>
              <a:t> добавляется </a:t>
            </a:r>
            <a:r>
              <a:rPr lang="ru-RU" sz="2000" dirty="0" err="1" smtClean="0">
                <a:solidFill>
                  <a:schemeClr val="bg1"/>
                </a:solidFill>
                <a:latin typeface="Calibri" panose="020F0502020204030204" pitchFamily="34" charset="0"/>
                <a:cs typeface="Times New Roman" panose="02020603050405020304" pitchFamily="18" charset="0"/>
              </a:rPr>
              <a:t>линкерная</a:t>
            </a:r>
            <a:r>
              <a:rPr lang="ru-RU" sz="2000" dirty="0" smtClean="0">
                <a:solidFill>
                  <a:schemeClr val="bg1"/>
                </a:solidFill>
                <a:latin typeface="Calibri" panose="020F0502020204030204" pitchFamily="34" charset="0"/>
                <a:cs typeface="Times New Roman" panose="02020603050405020304" pitchFamily="18" charset="0"/>
              </a:rPr>
              <a:t> молекула, к которой пришита фоточувствительная молекула. </a:t>
            </a:r>
            <a:r>
              <a:rPr lang="ru-RU" sz="2000" dirty="0">
                <a:solidFill>
                  <a:schemeClr val="bg1"/>
                </a:solidFill>
                <a:latin typeface="Calibri" panose="020F0502020204030204" pitchFamily="34" charset="0"/>
                <a:cs typeface="Times New Roman" panose="02020603050405020304" pitchFamily="18" charset="0"/>
              </a:rPr>
              <a:t>Молекула </a:t>
            </a:r>
            <a:r>
              <a:rPr lang="ru-RU" sz="2000" dirty="0" smtClean="0">
                <a:solidFill>
                  <a:schemeClr val="bg1"/>
                </a:solidFill>
                <a:latin typeface="Calibri" panose="020F0502020204030204" pitchFamily="34" charset="0"/>
                <a:cs typeface="Times New Roman" panose="02020603050405020304" pitchFamily="18" charset="0"/>
              </a:rPr>
              <a:t>линкера служит </a:t>
            </a:r>
            <a:r>
              <a:rPr lang="ru-RU" sz="2000" dirty="0">
                <a:solidFill>
                  <a:schemeClr val="bg1"/>
                </a:solidFill>
                <a:latin typeface="Calibri" panose="020F0502020204030204" pitchFamily="34" charset="0"/>
                <a:cs typeface="Times New Roman" panose="02020603050405020304" pitchFamily="18" charset="0"/>
              </a:rPr>
              <a:t>отправной точкой </a:t>
            </a:r>
            <a:r>
              <a:rPr lang="ru-RU" sz="2000" dirty="0" smtClean="0">
                <a:solidFill>
                  <a:schemeClr val="bg1"/>
                </a:solidFill>
                <a:latin typeface="Calibri" panose="020F0502020204030204" pitchFamily="34" charset="0"/>
                <a:cs typeface="Times New Roman" panose="02020603050405020304" pitchFamily="18" charset="0"/>
              </a:rPr>
              <a:t>для присоединения первого нуклеотида ДНК. Фоточувствительная  молекула </a:t>
            </a:r>
            <a:r>
              <a:rPr lang="ru-RU" sz="2000" dirty="0">
                <a:solidFill>
                  <a:schemeClr val="bg1"/>
                </a:solidFill>
                <a:latin typeface="Calibri" panose="020F0502020204030204" pitchFamily="34" charset="0"/>
                <a:cs typeface="Times New Roman" panose="02020603050405020304" pitchFamily="18" charset="0"/>
              </a:rPr>
              <a:t>является «блокатором» </a:t>
            </a:r>
            <a:r>
              <a:rPr lang="ru-RU" sz="2000" dirty="0" smtClean="0">
                <a:solidFill>
                  <a:schemeClr val="bg1"/>
                </a:solidFill>
                <a:latin typeface="Calibri" panose="020F0502020204030204" pitchFamily="34" charset="0"/>
                <a:cs typeface="Times New Roman" panose="02020603050405020304" pitchFamily="18" charset="0"/>
              </a:rPr>
              <a:t>присоединения нуклеотида.</a:t>
            </a:r>
            <a:endParaRPr lang="ru-RU" sz="2000" dirty="0">
              <a:solidFill>
                <a:schemeClr val="bg1"/>
              </a:solidFill>
              <a:latin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11697259" y="4207890"/>
            <a:ext cx="371888" cy="1835055"/>
          </a:xfrm>
          <a:prstGeom prst="rect">
            <a:avLst/>
          </a:prstGeom>
        </p:spPr>
      </p:pic>
    </p:spTree>
    <p:extLst>
      <p:ext uri="{BB962C8B-B14F-4D97-AF65-F5344CB8AC3E}">
        <p14:creationId xmlns:p14="http://schemas.microsoft.com/office/powerpoint/2010/main" val="1693900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Глубина">
  <a:themeElements>
    <a:clrScheme name="Глубина">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Глубина">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TM04033923[[fn=Глубина]]</Template>
  <TotalTime>5828</TotalTime>
  <Words>2749</Words>
  <Application>Microsoft Office PowerPoint</Application>
  <PresentationFormat>Widescreen</PresentationFormat>
  <Paragraphs>399</Paragraphs>
  <Slides>49</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Arial</vt:lpstr>
      <vt:lpstr>Calibri</vt:lpstr>
      <vt:lpstr>Calibri Light</vt:lpstr>
      <vt:lpstr>Corbel</vt:lpstr>
      <vt:lpstr>Times New Roman</vt:lpstr>
      <vt:lpstr>Тема Office</vt:lpstr>
      <vt:lpstr>1_Глубина</vt:lpstr>
      <vt:lpstr>PowerPoint Presentation</vt:lpstr>
      <vt:lpstr>ДНК находится  в клетках живых организмов  и содержит информацию о всех наследуемых признаках</vt:lpstr>
      <vt:lpstr>В клетке присутствуют 2 типа  нуклеиновых кислот</vt:lpstr>
      <vt:lpstr>PowerPoint Presentation</vt:lpstr>
      <vt:lpstr>Развитие микрочиповых технологий стало возможно, благодаря полногеномному секвенированию различных организмов. К настоящему моменту полностью отсеквенированы геномы 4874 эукариотических организмов, в том числе и человека (проект «Геном человека» был закончен в 2001 году), 118997 прокариотических организмов и 7497 вирусных генома. Для любого вида с отсеквенированным геномом возможно создание микрочипа.</vt:lpstr>
      <vt:lpstr>ДНК микрочипы представляют собой маленькие пластинки из стекла, пластика или кремния (Affymetrix), на которых в строго определенных положениях расположены тысячи точек, содержащих молекулы ДНК, причем каждая точка содержит известную последовательность ДНК.</vt:lpstr>
      <vt:lpstr>Каждый чип содержит секции (“features”) с размерами 0.51–5 μm. В каждую секцию встроены миллионы копий ДНК, которые называются «зонды». </vt:lpstr>
      <vt:lpstr>ДНК чипы производятся поэтапно, в результате чего одиночные нуклеотиды выстраиваются в длинную цепочку ДНК. Этот процесс должен  идти с максимальной точностью, поскольку крайне важно, чтобы нуклеотиды были добавлены в правильном порядке. Используя маску и ультрафиолетовый свет, можно останавливать и запускать синтез в конкретной секции чипа. Фотолитографическая маска содержит крошечные «окошки», формируя уникальный трафарет, который пропускает свет только к определенным секциям, к которым на данном шаге синтеза нужно добавить определенный нуклеотид. Таким образом, манипулируя светом, можно управлять всем процессом.</vt:lpstr>
      <vt:lpstr>PowerPoint Presentation</vt:lpstr>
      <vt:lpstr>Как только  комбинация линкера со светочувствительной молекулой добавлена к силану, поверх пластины с идеальным выравниванием помещается первая маска.  </vt:lpstr>
      <vt:lpstr>Затем добавляется первый нуклеотид. Все используемые для синтеза нуклеотиды тоже сшиты с фоточувствительной молекулой. </vt:lpstr>
      <vt:lpstr>Затем накладывается новая маска и после экспозиции в ультрафиолетовом свете добавляется следующий нуклеотид. </vt:lpstr>
      <vt:lpstr>Второй нуклеотид присоединится во всех секциях чипа, которые не защищены фоточувствительной молекулой. </vt:lpstr>
      <vt:lpstr>Если дальше нужно добавить третий нуклеотид, необходимо наложить соответствующую маску, облучить чип ультрафиолетом и добавить нуклеотид, сшитый с фоточувствительной молекулой. Таким образом осуществляется синтез нитей ДНК длиной 25 нуклеотидов по всей площади чипа. Причем в каждой секции синтезируется свои нити ДНК, нуклеотидный состав которых отличается между разными секциями.</vt:lpstr>
      <vt:lpstr>В итоге получается чип, на котором могут находиться зонды ко всем генам изучаемого организма, или ко всем позициям, в которых локализованы уже известные мутации, или зонды, которые перекрывают весь геном. </vt:lpstr>
      <vt:lpstr>Маски должны быть очень точными и являются основным фактором в ценообразовании чипов. Дополнительно для производства нужна чистая комната и роботизированная линия. </vt:lpstr>
      <vt:lpstr>Микрочипы Affymetrix делятся на 2 категории: экспрессионные - для измерения количества РНК, которое синтезируется с каждого гена, и на чипы для анализа нуклеотидного состава ДНК</vt:lpstr>
      <vt:lpstr>- с гена могут продуцироваться разные количества РНК (разный уровень экспрессии гена) - для того чтобы измерить уровень экспрессии гена, нужно измерить количество РНК, которое с него синтезируется </vt:lpstr>
      <vt:lpstr>Инструмент для измерения количества РНК был разработан в 1977 году –  метод Northern Blot Analysis, позволяющий проанализировать от 1 до 20 генов за один раз. У человека около 20000 генов, с которых могут синтезироваться сотни тысяч различных РНК. </vt:lpstr>
      <vt:lpstr>PowerPoint Presentation</vt:lpstr>
      <vt:lpstr>Когда одна нить ДНК (ATCATG) способна образовать парные комплексы со второй нитью (TAGTAC), две нити являются взаимодополняющими, или комплементарными, и будут образовывать двуцепочечную структуру. Однако, если основания не являются комплементарными, двуцепочечной структуры образовываться не будет. Даже единственное основание, которое не имеет своей пары может не дать образоваться двуцепочечной молекуле. То же касается и ДНК:РНК гибридов</vt:lpstr>
      <vt:lpstr>PowerPoint Presentation</vt:lpstr>
      <vt:lpstr>В основе работы микрочипов лежит явление гибридизации – спаривания комплементарных оснований с образованием двуцепочечной структуры  </vt:lpstr>
      <vt:lpstr>Микрочипы дают возможность измерить уровень экспрессии каждого гена в геноме в ходе одного эксперимента</vt:lpstr>
      <vt:lpstr>После выделения нуклеиновых кислот из образца их амплифицируют</vt:lpstr>
      <vt:lpstr>PowerPoint Presentation</vt:lpstr>
      <vt:lpstr>PowerPoint Presentation</vt:lpstr>
      <vt:lpstr>Флуоресценцию последовательностей, связавшихся с зондами на чипе можно зарегистрировать </vt:lpstr>
      <vt:lpstr>PowerPoint Presentation</vt:lpstr>
      <vt:lpstr>PowerPoint Presentation</vt:lpstr>
      <vt:lpstr>PowerPoint Presentation</vt:lpstr>
      <vt:lpstr>PowerPoint Presentation</vt:lpstr>
      <vt:lpstr>PowerPoint Presentation</vt:lpstr>
      <vt:lpstr>PowerPoint Presentation</vt:lpstr>
      <vt:lpstr>Система контролей позволяет нормализовать результаты между разными экспериментами</vt:lpstr>
      <vt:lpstr>Анализ мутаций. По различным оценкам в геноме человека существует от 1 до 3 миллионов распространенных SNP (single nucleotide polymorphism). Некоторые из них являются причиной мутационных изменений генов или их регуляторных областей, некоторые нейтральны, но служат маркерами заболеваний и признаков</vt:lpstr>
      <vt:lpstr>PowerPoint Presentation</vt:lpstr>
      <vt:lpstr>Использование микрочипов с нанесенными на них зондами к SNP, позволяет точно определить ген или группу генов, которые способствуют возникновению болезни или контролируют какой-то признак. Например, если в группе людей с одинаковой болезнью обнаружены SNPs, которых почти нет в группе здоровых, исследователи начнут искать мутации, лежащие в основе болезни, вокруг этих SNPs. Чаще всего SNP не является причиной возникновения мутации гена, но говорит о том, где в геноме искать мутацию, вызывающую заболевание. Такой подход возможен только благодаря использованию микрочипов высокой плотности.</vt:lpstr>
      <vt:lpstr>PowerPoint Presentation</vt:lpstr>
      <vt:lpstr>В течение 14-16 часов меченые фрагменты гибридизуются с зондами на чипе. Если нуклеотидный состав меченного фрагмента комплементарен зонду, фрагмент прочно иммобилизуется на чипе. </vt:lpstr>
      <vt:lpstr>Анализируемый человек имеет на одной хромосоме в изучаемой позиции С, а в другой хромосоме в той же позиции Т </vt:lpstr>
      <vt:lpstr>PowerPoint Presentation</vt:lpstr>
      <vt:lpstr>PowerPoint Presentation</vt:lpstr>
      <vt:lpstr>PowerPoint Presentation</vt:lpstr>
      <vt:lpstr>PowerPoint Presentation</vt:lpstr>
      <vt:lpstr>Микрочиповые cистемы Affymetrix широко распространены во всем мире. В России данное оборудование успешно применяется в следующих учреждениях:  Геномед, система GeneChip™ Scanner 3000, приложения: молекулярное кариотипирование (CytoScan® HD Array, CytoScan® 750K Array, CytoScan® Optima Array), транскриптом (GeneChip® Human Transcriptome Array 2.0, GeneChip® Human Gene 2.0 ST Array, GeneChip® miRNA 4.0 Array), экспрессия генов, фармакогенетический анализ, селекционное генотипирование.   Российский национальный исследовательский медицинский университет имени Н.И. Пирогова  система GeneChip™ Scanner 3000, цитогенетическая диагностика, SNP генотипирование и анализ копийности генов, дагностика по маркерам лекарственных метаболизмов  Федеральное государственное бюджетное научное учреждение "Томский национальный исследовательский медицинский центр Российской академии наук" (Томский НИМЦ), система GeneChip™ Scanner 3000, приложения: цитогенетика (чипы CytoScan), онкология (OncoScan)  Московский физико-технический институт (государственный университет), система GeneAtlas (предыдущее поколение системы Affymetrix)</vt:lpstr>
      <vt:lpstr>A comprehensive transcriptional map of primate brain development. Авторы: Bakken TE, Miller JA, Ding SL, Sunkin SM, Smith KA, Ng L, Szafer A, Dalley RA, Royall JJ, Lemon T, Shapouri S, Aiona K, Arnold J, Bennett JL, Bertagnolli D, Bickley K, Boe A, Brouner K, Butler S, Byrnes E, Caldejon S, Carey A, Cate S, Chapin M, Chen J, Dee N, Desta T, Dolbeare TA, Dotson N, Ebbert A, Fulfs E, Gee G, Gilbert TL, Goldy J, Gourley L, Gregor B, Gu G, Hall J, Haradon Z, Haynor DR, Hejazinia N, Hoerder-Suabedissen A, Howard R, Jochim J, Kinnunen M, Kriedberg A, Kuan CL, Lau C, Lee CK, Журнал: Nature 2016; (535):7612 367-375  Epoxyeicosatrienoic acids enhance embryonic haematopoiesis and adult marrow engraftment. Авторы: Li P, Lahvic JL, Binder V, Pugach EK, Riley EB, Tamplin OJ, Panigrahy D, Bowman TV, Barrett FG, Heffner GC, McKinney-Freeman S, Schlaeger TM, Daley GQ, Zeldin DC, Zon LI Журнал: Nature 2015; (523):7561 468-471  The transcription factor Gata6 links tissue macrophage phenotype and proliferative renewal. Авторы: Rosas M, Davies LC, Giles PJ, Liao CT, Kharfan B, Stone TC, O'Donnell VB, Fraser DJ, Jones SA, Taylor PR, Журнал: Science (2014) 344:645-648  Tissue-Specific Suppression of Thyroid Hormone Signaling in Various Mouse Models of Aging. Авторы: Visser WE, Bombardieri CR, Zevenbergen C, Barnhoorn S, Ottaviani A, van der Pluijm I, Brandt R, Kaptein E, van Heerebeek R, van Toor H, Garinis GA, Peeters RP, Medici M, van Ham W, Vermeij WP, de Waard MC, de Krijger RR, Boelen A, Kwakkel J, Kopchick JJ, List EO, Melis JP, Darras VM, Dollé ME, van der Horst GT, Hoeijmakers JH, Visser TJ Журнал: PLoS One 2016; (11):3 e0149941-e0149941  Rabex-5 is a lenalidomide target molecule that negatively regulates TLR-induced type 1 IFN production. Авторы: Millrine D, Tei M, Gemechu Y, Kishimoto T, Журнал: Proc Natl Acad Sci U S A (2016) 113:10625-10630  Pathway Implications of Aberrant Global Methylation in Adrenocortical Cancer. Авторы: Legendre CR, Demeure MJ, Whitsett TG, Gooden GC, Bussey KJ, Jung S, Waibhav T, Kim S, Salhia B Журнал: PLoS One 2016; (11):3 e0150629-e0150629  Ganglioside Profiling of the Human Retina: Comparison with Other Ocular Structures, Brain and Plasma Reveals Tissue Specificities. Авторы: Sibille E, Berdeaux O, Martine L, Bron AM, Creuzot-Garcher CP, He Z, Thuret G, Bretillon L, Masson EA Журнал: PLoS One 2016; (11):12 e0168794-e0168794  Identification of proliferative and mature ß-cells in the islets of Langerhans. Авторы: Bader E, Migliorini A, Gegg M, Moruzzi N, Gerdes J, Roscioni SS, Bakhti M, Brandl E, Irmler M, Beckers J, Aichler M, Feuchtinger A, Leitzinger C, Zischka H, Wang-Sattler R, Jastroch M, Tschöp M, Machicao F, Staiger H, Häring HU, Chmelova H, Chouinard JA, Oskolkov N, Korsgren O, Speier S, Lickert H Журнал: Nature 2016; (535):7612 430-434  The Deubiquitinase OTULIN Is an Essential Negative Regulator of Inflammation and Autoimmunity. Авторы: Damgaard RB, Walker JA, Marco-Casanova P, Morgan NV, Titheradge HL, Elliott PR, McHale D, Maher ER, McKenzie AN, Komander D Журнал: Cell 2016; (166):5 1215-1230.e20  Integrated data analysis reveals uterine leiomyoma subtypes with distinct driver pathways and biomarkers. Авторы: Mehine M, Kaasinen E, Heinonen HR, Mäkinen N, Kämpjärvi K, Sarvilinna N, Aavikko M, Vähärautio A, Pasanen A, Bützow R, Heikinheimo O, Sjöberg J, Pitkänen E, Vahteristo P, Aaltonen LA Журнал: Proc Natl Acad Sci U S A 2016; (113):5 1315-1320  </vt:lpstr>
      <vt:lpstr>Преимущество использования микрочипового анализа перед другими методами – возможность увидеть всю картину в целом</vt:lpstr>
      <vt:lpstr>Возможности микрочипов</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User</cp:lastModifiedBy>
  <cp:revision>215</cp:revision>
  <dcterms:created xsi:type="dcterms:W3CDTF">2017-10-18T12:07:34Z</dcterms:created>
  <dcterms:modified xsi:type="dcterms:W3CDTF">2017-11-14T12:52:50Z</dcterms:modified>
</cp:coreProperties>
</file>