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0" r:id="rId5"/>
    <p:sldId id="259" r:id="rId6"/>
    <p:sldId id="262" r:id="rId7"/>
    <p:sldId id="263" r:id="rId8"/>
    <p:sldId id="269" r:id="rId9"/>
    <p:sldId id="264" r:id="rId10"/>
    <p:sldId id="272" r:id="rId11"/>
    <p:sldId id="270" r:id="rId12"/>
    <p:sldId id="266" r:id="rId13"/>
    <p:sldId id="268" r:id="rId14"/>
    <p:sldId id="271" r:id="rId15"/>
    <p:sldId id="265" r:id="rId16"/>
    <p:sldId id="275" r:id="rId17"/>
  </p:sldIdLst>
  <p:sldSz cx="12192000" cy="6858000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0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9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4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7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4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AEAD-0363-4CA7-9742-6543D5E34929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04C3-B90A-4BDB-9F14-A8CB28A6C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17" y="449180"/>
            <a:ext cx="3863904" cy="49570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04222" y="58490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Герман Джозеф </a:t>
            </a:r>
            <a:r>
              <a:rPr lang="ru-RU" sz="2400" dirty="0" err="1"/>
              <a:t>Мёллер</a:t>
            </a:r>
            <a:r>
              <a:rPr lang="ru-RU" sz="2400" dirty="0"/>
              <a:t> (</a:t>
            </a:r>
            <a:r>
              <a:rPr lang="ru-RU" sz="2400" dirty="0" smtClean="0"/>
              <a:t>1890-1967 </a:t>
            </a:r>
            <a:r>
              <a:rPr lang="ru-RU" sz="2400" dirty="0" err="1"/>
              <a:t>гг</a:t>
            </a:r>
            <a:r>
              <a:rPr lang="ru-RU" sz="2400" dirty="0"/>
              <a:t>)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41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9" y="1069494"/>
            <a:ext cx="10361687" cy="2636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6758" y="4235116"/>
            <a:ext cx="6377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Экзон-интронная</a:t>
            </a:r>
            <a:r>
              <a:rPr lang="ru-RU" sz="2800" dirty="0" smtClean="0"/>
              <a:t> структура гена </a:t>
            </a:r>
            <a:r>
              <a:rPr lang="en-US" sz="2800" dirty="0" smtClean="0"/>
              <a:t>vestigial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63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29" y="0"/>
            <a:ext cx="9104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3"/>
          <a:stretch/>
        </p:blipFill>
        <p:spPr>
          <a:xfrm>
            <a:off x="457200" y="0"/>
            <a:ext cx="10345036" cy="5927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372" y="6068848"/>
            <a:ext cx="880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Относительная частота разных типов </a:t>
            </a:r>
            <a:r>
              <a:rPr lang="en-US" dirty="0" smtClean="0"/>
              <a:t>de novo </a:t>
            </a:r>
            <a:r>
              <a:rPr lang="ru-RU" dirty="0" smtClean="0"/>
              <a:t>радиационных мутаций в четырех генах 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</a:t>
            </a:r>
            <a:r>
              <a:rPr lang="ru-RU" dirty="0" smtClean="0"/>
              <a:t>выявляемых ПЦР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26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2"/>
          <a:stretch/>
        </p:blipFill>
        <p:spPr>
          <a:xfrm>
            <a:off x="2089454" y="126126"/>
            <a:ext cx="8832898" cy="2774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0" b="4291"/>
          <a:stretch/>
        </p:blipFill>
        <p:spPr>
          <a:xfrm>
            <a:off x="2247109" y="2900856"/>
            <a:ext cx="8832898" cy="2758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372" y="6069724"/>
            <a:ext cx="113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 типа </a:t>
            </a:r>
            <a:r>
              <a:rPr lang="en-US" dirty="0" smtClean="0"/>
              <a:t>de novo </a:t>
            </a:r>
            <a:r>
              <a:rPr lang="el-GR" dirty="0" smtClean="0"/>
              <a:t>γ</a:t>
            </a:r>
            <a:r>
              <a:rPr lang="ru-RU" dirty="0" smtClean="0"/>
              <a:t>- и нейтрон-индуцированных мутаций в генах </a:t>
            </a:r>
            <a:r>
              <a:rPr lang="en-US" dirty="0" smtClean="0"/>
              <a:t>black  </a:t>
            </a:r>
            <a:r>
              <a:rPr lang="ru-RU" dirty="0" smtClean="0"/>
              <a:t>и </a:t>
            </a:r>
            <a:r>
              <a:rPr lang="en-US" dirty="0" smtClean="0"/>
              <a:t>cinnabar</a:t>
            </a:r>
            <a:r>
              <a:rPr lang="ru-RU" dirty="0" smtClean="0"/>
              <a:t>, выявляемых </a:t>
            </a:r>
            <a:r>
              <a:rPr lang="ru-RU" dirty="0" err="1" smtClean="0"/>
              <a:t>секвенированием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14" y="1010653"/>
            <a:ext cx="7032261" cy="168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" y="3500162"/>
            <a:ext cx="9900745" cy="2208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014" y="5978059"/>
            <a:ext cx="685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Экзон-интронная</a:t>
            </a:r>
            <a:r>
              <a:rPr lang="ru-RU" sz="2400" dirty="0" smtClean="0"/>
              <a:t> структура генов </a:t>
            </a:r>
            <a:r>
              <a:rPr lang="en-US" sz="2400" b="1" i="1" dirty="0" smtClean="0"/>
              <a:t>yellow</a:t>
            </a:r>
            <a:r>
              <a:rPr lang="ru-RU" sz="2400" dirty="0" smtClean="0"/>
              <a:t> и </a:t>
            </a:r>
            <a:r>
              <a:rPr lang="en-US" sz="2400" b="1" i="1" dirty="0" smtClean="0"/>
              <a:t>vestigial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67031" y="506867"/>
            <a:ext cx="169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 </a:t>
            </a:r>
            <a:r>
              <a:rPr lang="en-US" sz="2800" dirty="0" smtClean="0"/>
              <a:t>yellow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74695" y="3192379"/>
            <a:ext cx="1933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 </a:t>
            </a:r>
            <a:r>
              <a:rPr lang="en-US" sz="2800" dirty="0" smtClean="0"/>
              <a:t>vestigial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941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13" y="0"/>
            <a:ext cx="93333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4924" y="835572"/>
            <a:ext cx="236483" cy="4934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63634" y="292976"/>
            <a:ext cx="182880" cy="3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8471" y="332601"/>
            <a:ext cx="312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51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"/>
          <a:stretch/>
        </p:blipFill>
        <p:spPr>
          <a:xfrm>
            <a:off x="2971814" y="0"/>
            <a:ext cx="6048671" cy="6176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9394" y="5218385"/>
            <a:ext cx="930165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9710" y="4787461"/>
            <a:ext cx="930165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96150" y="4524704"/>
            <a:ext cx="930165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6109" y="4393325"/>
            <a:ext cx="930165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05141" y="3218793"/>
            <a:ext cx="930165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92337" y="4055252"/>
            <a:ext cx="98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30114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5011" y="2945524"/>
            <a:ext cx="962526" cy="283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20370" y="6175731"/>
            <a:ext cx="7034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Количество хромосом         </a:t>
            </a:r>
            <a:r>
              <a:rPr lang="ru-RU" sz="1600" b="1" dirty="0" smtClean="0"/>
              <a:t>16              6             4               5            23    20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614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Культура дрожжевых клеток</a:t>
            </a:r>
            <a:endParaRPr lang="ru-RU" dirty="0"/>
          </a:p>
        </p:txBody>
      </p:sp>
      <p:pic>
        <p:nvPicPr>
          <p:cNvPr id="4" name="Picture 5" descr="Ii_06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80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ru-RU" dirty="0" smtClean="0"/>
              <a:t>Нематода </a:t>
            </a:r>
            <a:r>
              <a:rPr lang="en-US" dirty="0" smtClean="0"/>
              <a:t>C. </a:t>
            </a:r>
            <a:r>
              <a:rPr lang="en-US" dirty="0" err="1" smtClean="0"/>
              <a:t>elegans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90" y="1664574"/>
            <a:ext cx="4966138" cy="4214123"/>
          </a:xfrm>
        </p:spPr>
      </p:pic>
    </p:spTree>
    <p:extLst>
      <p:ext uri="{BB962C8B-B14F-4D97-AF65-F5344CB8AC3E}">
        <p14:creationId xmlns:p14="http://schemas.microsoft.com/office/powerpoint/2010/main" val="189734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Плодовая мушка (дрозофила). (кликните картинку для увеличен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25" y="1941512"/>
            <a:ext cx="5627250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4538" y="788275"/>
            <a:ext cx="330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Drosophila melanogaster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325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52" y="1807310"/>
            <a:ext cx="5285652" cy="396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8221" y="709448"/>
            <a:ext cx="1799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A. Thaliana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439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ышь, дорисовать хвос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1" y="3742060"/>
            <a:ext cx="2520000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omo sapi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36" y="718054"/>
            <a:ext cx="3212958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6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2"/>
          <a:stretch/>
        </p:blipFill>
        <p:spPr>
          <a:xfrm>
            <a:off x="2971814" y="0"/>
            <a:ext cx="6048671" cy="6176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9394" y="5218385"/>
            <a:ext cx="930165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39710" y="4787461"/>
            <a:ext cx="930165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96150" y="4524704"/>
            <a:ext cx="930165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6109" y="4393325"/>
            <a:ext cx="930165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05141" y="3218793"/>
            <a:ext cx="930165" cy="262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92337" y="4055252"/>
            <a:ext cx="98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30114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5011" y="2945524"/>
            <a:ext cx="962526" cy="283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04327" y="6133059"/>
            <a:ext cx="7034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Количество хромосом         </a:t>
            </a:r>
            <a:r>
              <a:rPr lang="ru-RU" sz="1600" b="1" dirty="0" smtClean="0"/>
              <a:t>16            6               4              5             23,    20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308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14" y="1010653"/>
            <a:ext cx="7032261" cy="168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" y="3500162"/>
            <a:ext cx="9900745" cy="2208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014" y="5978059"/>
            <a:ext cx="685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Экзон-интронная</a:t>
            </a:r>
            <a:r>
              <a:rPr lang="ru-RU" sz="2400" dirty="0" smtClean="0"/>
              <a:t> структура генов </a:t>
            </a:r>
            <a:r>
              <a:rPr lang="en-US" sz="2400" b="1" i="1" dirty="0" smtClean="0"/>
              <a:t>yellow</a:t>
            </a:r>
            <a:r>
              <a:rPr lang="ru-RU" sz="2400" dirty="0" smtClean="0"/>
              <a:t> и </a:t>
            </a:r>
            <a:r>
              <a:rPr lang="en-US" sz="2400" b="1" i="1" dirty="0" smtClean="0"/>
              <a:t>vestigial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67031" y="506867"/>
            <a:ext cx="169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 </a:t>
            </a:r>
            <a:r>
              <a:rPr lang="en-US" sz="2800" dirty="0" smtClean="0"/>
              <a:t>yellow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74695" y="3192379"/>
            <a:ext cx="1933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 </a:t>
            </a:r>
            <a:r>
              <a:rPr lang="en-US" sz="2800" dirty="0" smtClean="0"/>
              <a:t>vestigial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161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28687" r="5801" b="20964"/>
          <a:stretch>
            <a:fillRect/>
          </a:stretch>
        </p:blipFill>
        <p:spPr bwMode="auto">
          <a:xfrm>
            <a:off x="1813034" y="709448"/>
            <a:ext cx="7966288" cy="43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3034" y="5460058"/>
            <a:ext cx="7646275" cy="104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ПОЛИТЕННЫЕ ХРОМОСОМЫ </a:t>
            </a:r>
            <a:r>
              <a:rPr lang="en-U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MELANOGASTER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ЛОКАЛИЗАЦИЯ НА НИХ ПЯТИ ИЗУЧАЕМЫХ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ГЕНОВ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КОДИРУЮЩИЕ РАЙОНЫ ГЕНОВ (ЭКЗОНЫ) ПОКАЗАНЫ В ВИДЕ ТЕМНЫХ БЛОКОВ.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56598" y="709448"/>
            <a:ext cx="41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56598" y="3400097"/>
            <a:ext cx="41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56598" y="4261945"/>
            <a:ext cx="41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7514" y="2333296"/>
            <a:ext cx="41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77513" y="1350627"/>
            <a:ext cx="41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76892" y="24920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76892" y="16558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7807" y="314941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7807" y="407727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77513" y="51736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573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146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    Культура дрожжевых клеток</vt:lpstr>
      <vt:lpstr>                Нематода C. elegans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cp:lastPrinted>2017-11-13T13:36:56Z</cp:lastPrinted>
  <dcterms:created xsi:type="dcterms:W3CDTF">2017-11-10T10:50:38Z</dcterms:created>
  <dcterms:modified xsi:type="dcterms:W3CDTF">2017-11-15T07:40:16Z</dcterms:modified>
</cp:coreProperties>
</file>