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3"/>
  </p:notesMasterIdLst>
  <p:sldIdLst>
    <p:sldId id="437" r:id="rId2"/>
    <p:sldId id="458" r:id="rId3"/>
    <p:sldId id="459" r:id="rId4"/>
    <p:sldId id="460" r:id="rId5"/>
    <p:sldId id="440" r:id="rId6"/>
    <p:sldId id="435" r:id="rId7"/>
    <p:sldId id="347" r:id="rId8"/>
    <p:sldId id="439" r:id="rId9"/>
    <p:sldId id="461" r:id="rId10"/>
    <p:sldId id="531" r:id="rId11"/>
    <p:sldId id="468" r:id="rId12"/>
    <p:sldId id="536" r:id="rId13"/>
    <p:sldId id="532" r:id="rId14"/>
    <p:sldId id="552" r:id="rId15"/>
    <p:sldId id="535" r:id="rId16"/>
    <p:sldId id="477" r:id="rId17"/>
    <p:sldId id="534" r:id="rId18"/>
    <p:sldId id="478" r:id="rId19"/>
    <p:sldId id="454" r:id="rId20"/>
    <p:sldId id="486" r:id="rId21"/>
    <p:sldId id="479" r:id="rId22"/>
    <p:sldId id="501" r:id="rId23"/>
    <p:sldId id="502" r:id="rId24"/>
    <p:sldId id="452" r:id="rId25"/>
    <p:sldId id="533" r:id="rId26"/>
    <p:sldId id="503" r:id="rId27"/>
    <p:sldId id="504" r:id="rId28"/>
    <p:sldId id="529" r:id="rId29"/>
    <p:sldId id="526" r:id="rId30"/>
    <p:sldId id="442" r:id="rId31"/>
    <p:sldId id="513" r:id="rId32"/>
    <p:sldId id="528" r:id="rId33"/>
    <p:sldId id="492" r:id="rId34"/>
    <p:sldId id="493" r:id="rId35"/>
    <p:sldId id="494" r:id="rId36"/>
    <p:sldId id="495" r:id="rId37"/>
    <p:sldId id="496" r:id="rId38"/>
    <p:sldId id="497" r:id="rId39"/>
    <p:sldId id="498" r:id="rId40"/>
    <p:sldId id="499" r:id="rId41"/>
    <p:sldId id="500" r:id="rId42"/>
    <p:sldId id="527" r:id="rId43"/>
    <p:sldId id="537" r:id="rId44"/>
    <p:sldId id="538" r:id="rId45"/>
    <p:sldId id="539" r:id="rId46"/>
    <p:sldId id="485" r:id="rId47"/>
    <p:sldId id="540" r:id="rId48"/>
    <p:sldId id="541" r:id="rId49"/>
    <p:sldId id="542" r:id="rId50"/>
    <p:sldId id="543" r:id="rId51"/>
    <p:sldId id="544" r:id="rId52"/>
    <p:sldId id="545" r:id="rId53"/>
    <p:sldId id="546" r:id="rId54"/>
    <p:sldId id="547" r:id="rId55"/>
    <p:sldId id="518" r:id="rId56"/>
    <p:sldId id="548" r:id="rId57"/>
    <p:sldId id="549" r:id="rId58"/>
    <p:sldId id="550" r:id="rId59"/>
    <p:sldId id="443" r:id="rId60"/>
    <p:sldId id="530" r:id="rId61"/>
    <p:sldId id="551" r:id="rId6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51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868" autoAdjust="0"/>
    <p:restoredTop sz="94669" autoAdjust="0"/>
  </p:normalViewPr>
  <p:slideViewPr>
    <p:cSldViewPr>
      <p:cViewPr varScale="1">
        <p:scale>
          <a:sx n="65" d="100"/>
          <a:sy n="65" d="100"/>
        </p:scale>
        <p:origin x="1362" y="102"/>
      </p:cViewPr>
      <p:guideLst>
        <p:guide orient="horz" pos="2251"/>
        <p:guide pos="2880"/>
      </p:guideLst>
    </p:cSldViewPr>
  </p:slideViewPr>
  <p:outlineViewPr>
    <p:cViewPr>
      <p:scale>
        <a:sx n="33" d="100"/>
        <a:sy n="33" d="100"/>
      </p:scale>
      <p:origin x="0" y="5754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682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wmf"/><Relationship Id="rId1" Type="http://schemas.openxmlformats.org/officeDocument/2006/relationships/image" Target="../media/image136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image" Target="../media/image12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7.vml.rels><?xml version="1.0" encoding="UTF-8" standalone="yes"?>
<Relationships xmlns="http://schemas.openxmlformats.org/package/2006/relationships"><Relationship Id="rId3" Type="http://schemas.openxmlformats.org/officeDocument/2006/relationships/image" Target="../media/image61.wmf"/><Relationship Id="rId2" Type="http://schemas.openxmlformats.org/officeDocument/2006/relationships/image" Target="../media/image60.wmf"/><Relationship Id="rId1" Type="http://schemas.openxmlformats.org/officeDocument/2006/relationships/image" Target="../media/image59.wmf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88.wmf"/><Relationship Id="rId1" Type="http://schemas.openxmlformats.org/officeDocument/2006/relationships/image" Target="../media/image87.wmf"/></Relationships>
</file>

<file path=ppt/drawings/_rels/vmlDrawing9.vml.rels><?xml version="1.0" encoding="UTF-8" standalone="yes"?>
<Relationships xmlns="http://schemas.openxmlformats.org/package/2006/relationships"><Relationship Id="rId2" Type="http://schemas.openxmlformats.org/officeDocument/2006/relationships/image" Target="../media/image95.wmf"/><Relationship Id="rId1" Type="http://schemas.openxmlformats.org/officeDocument/2006/relationships/image" Target="../media/image94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BE944A-B1F0-418F-B974-59E82DD7B67D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B17101-BF13-44E1-B21B-7699823CAC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31690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tiff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tiff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7105B-7C32-4C78-B5E8-820A16359804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173DA-6F54-418E-BDA4-E1DCF3226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3315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7105B-7C32-4C78-B5E8-820A16359804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173DA-6F54-418E-BDA4-E1DCF3226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442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7105B-7C32-4C78-B5E8-820A16359804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173DA-6F54-418E-BDA4-E1DCF3226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0315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lajd tytułowy makieta kopia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" name="pierwsza-strona-logo-PL.png" descr="pierwsza-strona-logo-PL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500" y="4896461"/>
            <a:ext cx="2193535" cy="1714665"/>
          </a:xfrm>
          <a:prstGeom prst="rect">
            <a:avLst/>
          </a:prstGeom>
          <a:ln w="25400"/>
        </p:spPr>
      </p:pic>
      <p:pic>
        <p:nvPicPr>
          <p:cNvPr id="65" name="pierwsza-strona-wizka-16-9.png" descr="pierwsza-strona-wizka-16-9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39180"/>
            <a:ext cx="9144000" cy="5003800"/>
          </a:xfrm>
          <a:prstGeom prst="rect">
            <a:avLst/>
          </a:prstGeom>
          <a:ln w="25400"/>
        </p:spPr>
      </p:pic>
      <p:pic>
        <p:nvPicPr>
          <p:cNvPr id="67" name="Obrazek" descr="Obrazek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511" y="462614"/>
            <a:ext cx="6762750" cy="2628900"/>
          </a:xfrm>
          <a:prstGeom prst="rect">
            <a:avLst/>
          </a:prstGeom>
          <a:ln w="25400"/>
        </p:spPr>
      </p:pic>
      <p:sp>
        <p:nvSpPr>
          <p:cNvPr id="68" name="Tekst tytułowy"/>
          <p:cNvSpPr txBox="1">
            <a:spLocks noGrp="1"/>
          </p:cNvSpPr>
          <p:nvPr>
            <p:ph type="title"/>
          </p:nvPr>
        </p:nvSpPr>
        <p:spPr>
          <a:xfrm>
            <a:off x="1477394" y="465837"/>
            <a:ext cx="5583135" cy="1470025"/>
          </a:xfrm>
          <a:prstGeom prst="rect">
            <a:avLst/>
          </a:prstGeom>
        </p:spPr>
        <p:txBody>
          <a:bodyPr/>
          <a:lstStyle>
            <a:lvl1pPr algn="l">
              <a:defRPr>
                <a:solidFill>
                  <a:srgbClr val="FFFFFF"/>
                </a:solidFill>
              </a:defRPr>
            </a:lvl1pPr>
          </a:lstStyle>
          <a:p>
            <a:r>
              <a:rPr lang="pl-PL"/>
              <a:t>Kliknij, aby edytować styl</a:t>
            </a:r>
            <a:endParaRPr/>
          </a:p>
        </p:txBody>
      </p:sp>
      <p:sp>
        <p:nvSpPr>
          <p:cNvPr id="69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8F0B0B88-3CBA-1D44-953D-6CB0D15FF095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6058" y="4753668"/>
            <a:ext cx="2505692" cy="15563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00549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Slajd końcowy makieta "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erwsza-strona-logo-PL.png" descr="pierwsza-strona-logo-PL.pn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500" y="4896461"/>
            <a:ext cx="2193535" cy="1714665"/>
          </a:xfrm>
          <a:prstGeom prst="rect">
            <a:avLst/>
          </a:prstGeom>
          <a:ln w="25400"/>
        </p:spPr>
      </p:pic>
      <p:pic>
        <p:nvPicPr>
          <p:cNvPr id="77" name="pierwsza-strona-wizka-16-9.png" descr="pierwsza-strona-wizka-16-9.png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54200"/>
            <a:ext cx="9144000" cy="5003800"/>
          </a:xfrm>
          <a:prstGeom prst="rect">
            <a:avLst/>
          </a:prstGeom>
          <a:ln w="25400"/>
        </p:spPr>
      </p:pic>
      <p:sp>
        <p:nvSpPr>
          <p:cNvPr id="80" name="www.ncbj.gov.pl"/>
          <p:cNvSpPr txBox="1"/>
          <p:nvPr/>
        </p:nvSpPr>
        <p:spPr>
          <a:xfrm>
            <a:off x="599041" y="5810600"/>
            <a:ext cx="1487010" cy="33086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 sz="4400"/>
            </a:lvl1pPr>
          </a:lstStyle>
          <a:p>
            <a:r>
              <a:rPr sz="1650"/>
              <a:t>www.ncbj.gov.pl</a:t>
            </a:r>
          </a:p>
        </p:txBody>
      </p:sp>
      <p:sp>
        <p:nvSpPr>
          <p:cNvPr id="8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" name="Obraz 1">
            <a:extLst>
              <a:ext uri="{FF2B5EF4-FFF2-40B4-BE49-F238E27FC236}">
                <a16:creationId xmlns:a16="http://schemas.microsoft.com/office/drawing/2014/main" id="{9816B949-9614-C14A-A915-2D12D0C0E5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2314" y="4649584"/>
            <a:ext cx="1743075" cy="10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34684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ajd tytułowy kopia 5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A6AAA9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55" name="Obraz 6" descr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243" y="6246722"/>
            <a:ext cx="728246" cy="458613"/>
          </a:xfrm>
          <a:prstGeom prst="rect">
            <a:avLst/>
          </a:prstGeom>
          <a:ln w="254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2693122254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ytuł, zawartość i 2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zawartości 4"/>
          <p:cNvSpPr>
            <a:spLocks noGrp="1"/>
          </p:cNvSpPr>
          <p:nvPr>
            <p:ph sz="quarter" idx="3"/>
          </p:nvPr>
        </p:nvSpPr>
        <p:spPr>
          <a:xfrm>
            <a:off x="4648200" y="3938590"/>
            <a:ext cx="4038600" cy="2187575"/>
          </a:xfrm>
        </p:spPr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6" name="Symbol zastępczy daty 5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C5429A3-B97F-4CAE-A219-DBD62B29C620}" type="datetimeFigureOut">
              <a:rPr lang="en-US"/>
              <a:pPr>
                <a:defRPr/>
              </a:pPr>
              <a:t>4/25/2023</a:t>
            </a:fld>
            <a:endParaRPr lang="en-US"/>
          </a:p>
        </p:txBody>
      </p:sp>
      <p:sp>
        <p:nvSpPr>
          <p:cNvPr id="7" name="Symbol zastępczy stopki 6"/>
          <p:cNvSpPr>
            <a:spLocks noGrp="1"/>
          </p:cNvSpPr>
          <p:nvPr>
            <p:ph type="ftr" sz="quarter" idx="11"/>
          </p:nvPr>
        </p:nvSpPr>
        <p:spPr>
          <a:xfrm>
            <a:off x="3124200" y="6356352"/>
            <a:ext cx="2895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ymbol zastępczy numeru slajdu 7"/>
          <p:cNvSpPr>
            <a:spLocks noGrp="1"/>
          </p:cNvSpPr>
          <p:nvPr>
            <p:ph type="sldNum" sz="quarter" idx="12"/>
          </p:nvPr>
        </p:nvSpPr>
        <p:spPr>
          <a:xfrm>
            <a:off x="8265772" y="6261916"/>
            <a:ext cx="421028" cy="553996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0F611D-78AC-4F83-99A4-0A18282A03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9904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7105B-7C32-4C78-B5E8-820A16359804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173DA-6F54-418E-BDA4-E1DCF3226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2018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7105B-7C32-4C78-B5E8-820A16359804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173DA-6F54-418E-BDA4-E1DCF3226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363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7105B-7C32-4C78-B5E8-820A16359804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173DA-6F54-418E-BDA4-E1DCF3226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2215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7105B-7C32-4C78-B5E8-820A16359804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173DA-6F54-418E-BDA4-E1DCF3226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23167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7105B-7C32-4C78-B5E8-820A16359804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173DA-6F54-418E-BDA4-E1DCF3226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04524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7105B-7C32-4C78-B5E8-820A16359804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173DA-6F54-418E-BDA4-E1DCF3226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5577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7105B-7C32-4C78-B5E8-820A16359804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173DA-6F54-418E-BDA4-E1DCF3226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32958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7105B-7C32-4C78-B5E8-820A16359804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173DA-6F54-418E-BDA4-E1DCF3226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759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en-US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en-US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27105B-7C32-4C78-B5E8-820A16359804}" type="datetimeFigureOut">
              <a:rPr lang="en-US" smtClean="0"/>
              <a:t>4/25/2023</a:t>
            </a:fld>
            <a:endParaRPr lang="en-US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7173DA-6F54-418E-BDA4-E1DCF3226E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47857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  <p:sldLayoutId id="2147483663" r:id="rId13"/>
    <p:sldLayoutId id="2147483664" r:id="rId14"/>
    <p:sldLayoutId id="2147483665" r:id="rId1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://nrv.jinr.ru/zagrebaev/" TargetMode="External"/><Relationship Id="rId3" Type="http://schemas.openxmlformats.org/officeDocument/2006/relationships/image" Target="../media/image46.png"/><Relationship Id="rId7" Type="http://schemas.openxmlformats.org/officeDocument/2006/relationships/hyperlink" Target="https://pl.wikipedia.org/wiki/Jurij_Oganiesian" TargetMode="Externa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47.png"/><Relationship Id="rId5" Type="http://schemas.openxmlformats.org/officeDocument/2006/relationships/image" Target="../media/image45.wmf"/><Relationship Id="rId4" Type="http://schemas.openxmlformats.org/officeDocument/2006/relationships/oleObject" Target="../embeddings/oleObject5.bin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7" Type="http://schemas.openxmlformats.org/officeDocument/2006/relationships/image" Target="../media/image4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45.w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ciencedirect.com/journal/progress-in-particle-and-nuclear-physics" TargetMode="External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5.png"/><Relationship Id="rId4" Type="http://schemas.openxmlformats.org/officeDocument/2006/relationships/hyperlink" Target="https://www.sciencedirect.com/journal/progress-in-particle-and-nuclear-physics/vol/118/suppl/C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5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0.bin"/><Relationship Id="rId3" Type="http://schemas.openxmlformats.org/officeDocument/2006/relationships/image" Target="../media/image62.png"/><Relationship Id="rId7" Type="http://schemas.openxmlformats.org/officeDocument/2006/relationships/image" Target="../media/image60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59.wmf"/><Relationship Id="rId10" Type="http://schemas.openxmlformats.org/officeDocument/2006/relationships/image" Target="../media/image620.png"/><Relationship Id="rId4" Type="http://schemas.openxmlformats.org/officeDocument/2006/relationships/oleObject" Target="../embeddings/oleObject8.bin"/><Relationship Id="rId9" Type="http://schemas.openxmlformats.org/officeDocument/2006/relationships/image" Target="../media/image61.w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s://scholar.google.pl/citations?view_op=view_citation&amp;hl=pl&amp;user=v02Ehl0AAAAJ&amp;citation_for_view=v02Ehl0AAAAJ:738O_yMBCRsC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8.png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w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0.png"/><Relationship Id="rId13" Type="http://schemas.openxmlformats.org/officeDocument/2006/relationships/image" Target="../media/image310.png"/><Relationship Id="rId3" Type="http://schemas.openxmlformats.org/officeDocument/2006/relationships/oleObject" Target="file:///C:\Users\mkowson\Documents\KAZIMIERZ\Talpha22.OPJ\Graph2\Graph2" TargetMode="External"/><Relationship Id="rId7" Type="http://schemas.openxmlformats.org/officeDocument/2006/relationships/image" Target="../media/image250.png"/><Relationship Id="rId12" Type="http://schemas.openxmlformats.org/officeDocument/2006/relationships/image" Target="../media/image300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88.wmf"/><Relationship Id="rId11" Type="http://schemas.openxmlformats.org/officeDocument/2006/relationships/image" Target="../media/image290.png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280.png"/><Relationship Id="rId4" Type="http://schemas.openxmlformats.org/officeDocument/2006/relationships/image" Target="../media/image87.wmf"/><Relationship Id="rId9" Type="http://schemas.openxmlformats.org/officeDocument/2006/relationships/image" Target="../media/image2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mkowson\Documents\KAZIMIERZ\ttfissionbezblok.OPJ\Graph2\Graph2" TargetMode="Externa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95.wmf"/><Relationship Id="rId5" Type="http://schemas.openxmlformats.org/officeDocument/2006/relationships/oleObject" Target="../embeddings/oleObject12.bin"/><Relationship Id="rId4" Type="http://schemas.openxmlformats.org/officeDocument/2006/relationships/image" Target="../media/image94.wm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Roentgenium" TargetMode="External"/><Relationship Id="rId13" Type="http://schemas.openxmlformats.org/officeDocument/2006/relationships/hyperlink" Target="https://en.wikipedia.org/wiki/Isotopes_of_ununpentium" TargetMode="External"/><Relationship Id="rId18" Type="http://schemas.openxmlformats.org/officeDocument/2006/relationships/hyperlink" Target="https://en.wikipedia.org/wiki/Ununoctium" TargetMode="External"/><Relationship Id="rId3" Type="http://schemas.openxmlformats.org/officeDocument/2006/relationships/hyperlink" Target="https://en.wikipedia.org/wiki/Isotopes_of_nobelium" TargetMode="External"/><Relationship Id="rId7" Type="http://schemas.openxmlformats.org/officeDocument/2006/relationships/hyperlink" Target="https://en.wikipedia.org/wiki/Isotopes_of_meitnerium" TargetMode="External"/><Relationship Id="rId12" Type="http://schemas.openxmlformats.org/officeDocument/2006/relationships/hyperlink" Target="https://en.wikipedia.org/wiki/Ununpentium" TargetMode="External"/><Relationship Id="rId17" Type="http://schemas.openxmlformats.org/officeDocument/2006/relationships/hyperlink" Target="https://en.wikipedia.org/wiki/Isotopes_of_ununseptium" TargetMode="External"/><Relationship Id="rId2" Type="http://schemas.openxmlformats.org/officeDocument/2006/relationships/hyperlink" Target="https://en.wikipedia.org/wiki/Nobelium" TargetMode="External"/><Relationship Id="rId16" Type="http://schemas.openxmlformats.org/officeDocument/2006/relationships/hyperlink" Target="https://en.wikipedia.org/wiki/Ununseptium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en.wikipedia.org/wiki/Meitnerium" TargetMode="External"/><Relationship Id="rId11" Type="http://schemas.openxmlformats.org/officeDocument/2006/relationships/hyperlink" Target="https://en.wikipedia.org/wiki/Isotopes_of_ununtrium" TargetMode="External"/><Relationship Id="rId5" Type="http://schemas.openxmlformats.org/officeDocument/2006/relationships/hyperlink" Target="https://en.wikipedia.org/wiki/Isotopes_of_bohrium" TargetMode="External"/><Relationship Id="rId15" Type="http://schemas.openxmlformats.org/officeDocument/2006/relationships/hyperlink" Target="https://en.wikipedia.org/wiki/Isotopes_of_livermorium" TargetMode="External"/><Relationship Id="rId10" Type="http://schemas.openxmlformats.org/officeDocument/2006/relationships/hyperlink" Target="https://en.wikipedia.org/wiki/Ununtrium" TargetMode="External"/><Relationship Id="rId19" Type="http://schemas.openxmlformats.org/officeDocument/2006/relationships/hyperlink" Target="https://en.wikipedia.org/wiki/Isotopes_of_ununoctium" TargetMode="External"/><Relationship Id="rId4" Type="http://schemas.openxmlformats.org/officeDocument/2006/relationships/hyperlink" Target="https://en.wikipedia.org/wiki/Bohrium" TargetMode="External"/><Relationship Id="rId9" Type="http://schemas.openxmlformats.org/officeDocument/2006/relationships/hyperlink" Target="https://en.wikipedia.org/wiki/Isotopes_of_roentgenium" TargetMode="External"/><Relationship Id="rId14" Type="http://schemas.openxmlformats.org/officeDocument/2006/relationships/hyperlink" Target="https://en.wikipedia.org/wiki/Livermoriu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12.wmf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8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9.png"/><Relationship Id="rId3" Type="http://schemas.openxmlformats.org/officeDocument/2006/relationships/image" Target="../media/image104.png"/><Relationship Id="rId7" Type="http://schemas.openxmlformats.org/officeDocument/2006/relationships/image" Target="../media/image108.png"/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10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image" Target="../media/image112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image" Target="../media/image131.png"/><Relationship Id="rId7" Type="http://schemas.openxmlformats.org/officeDocument/2006/relationships/image" Target="../media/image58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4.png"/><Relationship Id="rId5" Type="http://schemas.openxmlformats.org/officeDocument/2006/relationships/image" Target="../media/image133.png"/><Relationship Id="rId4" Type="http://schemas.openxmlformats.org/officeDocument/2006/relationships/image" Target="../media/image132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13" Type="http://schemas.openxmlformats.org/officeDocument/2006/relationships/image" Target="../media/image137.wmf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12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41.png"/><Relationship Id="rId11" Type="http://schemas.openxmlformats.org/officeDocument/2006/relationships/image" Target="../media/image136.wmf"/><Relationship Id="rId5" Type="http://schemas.openxmlformats.org/officeDocument/2006/relationships/image" Target="../media/image140.png"/><Relationship Id="rId10" Type="http://schemas.openxmlformats.org/officeDocument/2006/relationships/oleObject" Target="../embeddings/oleObject13.bin"/><Relationship Id="rId4" Type="http://schemas.openxmlformats.org/officeDocument/2006/relationships/image" Target="../media/image139.png"/><Relationship Id="rId9" Type="http://schemas.openxmlformats.org/officeDocument/2006/relationships/image" Target="../media/image144.png"/><Relationship Id="rId14" Type="http://schemas.openxmlformats.org/officeDocument/2006/relationships/hyperlink" Target="https://scholar.google.pl/citations?view_op=view_citation&amp;hl=pl&amp;user=v02Ehl0AAAAJ&amp;citation_for_view=v02Ehl0AAAAJ:dQ2og3OwTAUC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6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1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9.png"/><Relationship Id="rId7" Type="http://schemas.openxmlformats.org/officeDocument/2006/relationships/image" Target="../media/image23.jpeg"/><Relationship Id="rId12" Type="http://schemas.openxmlformats.org/officeDocument/2006/relationships/image" Target="../media/image37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35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Nuclear Science and Technology in National Centre for Nuclear Research"/>
          <p:cNvSpPr txBox="1">
            <a:spLocks noGrp="1"/>
          </p:cNvSpPr>
          <p:nvPr>
            <p:ph type="title"/>
          </p:nvPr>
        </p:nvSpPr>
        <p:spPr>
          <a:xfrm>
            <a:off x="2339752" y="620688"/>
            <a:ext cx="7200800" cy="1188078"/>
          </a:xfrm>
          <a:prstGeom prst="rect">
            <a:avLst/>
          </a:prstGeom>
        </p:spPr>
        <p:txBody>
          <a:bodyPr>
            <a:noAutofit/>
          </a:bodyPr>
          <a:lstStyle>
            <a:lvl1pPr defTabSz="1591055">
              <a:defRPr sz="7656"/>
            </a:lvl1pPr>
          </a:lstStyle>
          <a:p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err="1" smtClean="0">
                <a:solidFill>
                  <a:srgbClr val="FF0000"/>
                </a:solidFill>
              </a:rPr>
              <a:t>Selected</a:t>
            </a:r>
            <a:r>
              <a:rPr lang="pl-PL" sz="3200" dirty="0" smtClean="0">
                <a:solidFill>
                  <a:srgbClr val="FF0000"/>
                </a:solidFill>
              </a:rPr>
              <a:t> </a:t>
            </a:r>
            <a:r>
              <a:rPr lang="pl-PL" sz="3200" dirty="0" err="1" smtClean="0">
                <a:solidFill>
                  <a:srgbClr val="FF0000"/>
                </a:solidFill>
              </a:rPr>
              <a:t>problems</a:t>
            </a:r>
            <a:r>
              <a:rPr lang="pl-PL" sz="3200" dirty="0" smtClean="0">
                <a:solidFill>
                  <a:srgbClr val="FF0000"/>
                </a:solidFill>
              </a:rPr>
              <a:t> </a:t>
            </a:r>
            <a:r>
              <a:rPr lang="pl-PL" sz="3200" dirty="0" smtClean="0">
                <a:solidFill>
                  <a:srgbClr val="FF0000"/>
                </a:solidFill>
              </a:rPr>
              <a:t>in the </a:t>
            </a:r>
            <a:r>
              <a:rPr lang="pl-PL" sz="3200" dirty="0" smtClean="0">
                <a:solidFill>
                  <a:srgbClr val="FF0000"/>
                </a:solidFill>
              </a:rPr>
              <a:t/>
            </a:r>
            <a:br>
              <a:rPr lang="pl-PL" sz="3200" dirty="0" smtClean="0">
                <a:solidFill>
                  <a:srgbClr val="FF0000"/>
                </a:solidFill>
              </a:rPr>
            </a:br>
            <a:r>
              <a:rPr lang="pl-PL" sz="3200" dirty="0" err="1" smtClean="0">
                <a:solidFill>
                  <a:srgbClr val="FF0000"/>
                </a:solidFill>
              </a:rPr>
              <a:t>description</a:t>
            </a:r>
            <a:r>
              <a:rPr lang="pl-PL" sz="3200" dirty="0" smtClean="0">
                <a:solidFill>
                  <a:srgbClr val="FF0000"/>
                </a:solidFill>
              </a:rPr>
              <a:t> </a:t>
            </a:r>
            <a:r>
              <a:rPr lang="pl-PL" sz="3200" dirty="0" smtClean="0">
                <a:solidFill>
                  <a:srgbClr val="FF0000"/>
                </a:solidFill>
              </a:rPr>
              <a:t>of </a:t>
            </a:r>
            <a:r>
              <a:rPr lang="pl-PL" sz="3200" dirty="0" smtClean="0">
                <a:solidFill>
                  <a:srgbClr val="FF0000"/>
                </a:solidFill>
              </a:rPr>
              <a:t>the </a:t>
            </a:r>
            <a:br>
              <a:rPr lang="pl-PL" sz="3200" dirty="0" smtClean="0">
                <a:solidFill>
                  <a:srgbClr val="FF0000"/>
                </a:solidFill>
              </a:rPr>
            </a:br>
            <a:r>
              <a:rPr lang="pl-PL" sz="3200" dirty="0" err="1" smtClean="0">
                <a:solidFill>
                  <a:srgbClr val="FF0000"/>
                </a:solidFill>
              </a:rPr>
              <a:t>synthesis</a:t>
            </a:r>
            <a:r>
              <a:rPr lang="pl-PL" sz="3200" dirty="0" smtClean="0">
                <a:solidFill>
                  <a:srgbClr val="FF0000"/>
                </a:solidFill>
              </a:rPr>
              <a:t> of SHE</a:t>
            </a:r>
            <a:endParaRPr sz="3200" dirty="0">
              <a:solidFill>
                <a:srgbClr val="FF0000"/>
              </a:solidFill>
            </a:endParaRPr>
          </a:p>
        </p:txBody>
      </p:sp>
      <p:sp>
        <p:nvSpPr>
          <p:cNvPr id="240" name="Krzysztof Kurek"/>
          <p:cNvSpPr txBox="1"/>
          <p:nvPr/>
        </p:nvSpPr>
        <p:spPr>
          <a:xfrm>
            <a:off x="1436625" y="2304532"/>
            <a:ext cx="6270750" cy="69249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38100" tIns="38100" rIns="38100" bIns="38100" anchor="ctr">
            <a:spAutoFit/>
          </a:bodyPr>
          <a:lstStyle>
            <a:lvl1pPr algn="ctr">
              <a:defRPr sz="3200">
                <a:solidFill>
                  <a:srgbClr val="FFFFFF"/>
                </a:solidFill>
                <a:uFill>
                  <a:solidFill>
                    <a:srgbClr val="263E0F"/>
                  </a:solidFill>
                </a:uFill>
              </a:defRPr>
            </a:lvl1pPr>
          </a:lstStyle>
          <a:p>
            <a:pPr algn="l"/>
            <a:r>
              <a:rPr lang="pl-PL" sz="2800" dirty="0"/>
              <a:t>Michał </a:t>
            </a:r>
            <a:r>
              <a:rPr lang="pl-PL" sz="2800" dirty="0" smtClean="0"/>
              <a:t>Kowal, NCBJ </a:t>
            </a:r>
            <a:endParaRPr lang="pl-PL" sz="2800" dirty="0"/>
          </a:p>
          <a:p>
            <a:pPr algn="l"/>
            <a:endParaRPr sz="1200" dirty="0"/>
          </a:p>
        </p:txBody>
      </p:sp>
      <p:sp>
        <p:nvSpPr>
          <p:cNvPr id="241" name="Tekst"/>
          <p:cNvSpPr txBox="1"/>
          <p:nvPr/>
        </p:nvSpPr>
        <p:spPr>
          <a:xfrm>
            <a:off x="1548976" y="2997029"/>
            <a:ext cx="77009" cy="238527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defTabSz="342848">
              <a:defRPr sz="2800">
                <a:solidFill>
                  <a:srgbClr val="333333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endParaRPr sz="1050"/>
          </a:p>
        </p:txBody>
      </p:sp>
      <p:sp>
        <p:nvSpPr>
          <p:cNvPr id="5" name="AutoShape 4" descr="Prof. Philippe COMBE: Olbrzymi krok ku współczesnej nauce. Niezwykłe życie  Marii Curie-Skłodowskiej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1067416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4544" y="-243408"/>
            <a:ext cx="9176734" cy="623731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639" y="404664"/>
            <a:ext cx="4874900" cy="68966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43319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s://iupac.org/wp-content/uploads/2022/05/IUPAC_Periodic_Table_150-04May2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4544" y="-531440"/>
            <a:ext cx="10123139" cy="7707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rostokąt 1"/>
          <p:cNvSpPr/>
          <p:nvPr/>
        </p:nvSpPr>
        <p:spPr>
          <a:xfrm>
            <a:off x="1835696" y="3789040"/>
            <a:ext cx="4896544" cy="504056"/>
          </a:xfrm>
          <a:prstGeom prst="rect">
            <a:avLst/>
          </a:prstGeom>
          <a:gradFill>
            <a:gsLst>
              <a:gs pos="47000">
                <a:srgbClr val="3B7CC9">
                  <a:alpha val="0"/>
                </a:srgbClr>
              </a:gs>
              <a:gs pos="0">
                <a:schemeClr val="accent1">
                  <a:shade val="51000"/>
                  <a:satMod val="130000"/>
                </a:schemeClr>
              </a:gs>
              <a:gs pos="78000">
                <a:srgbClr val="3978C3"/>
              </a:gs>
              <a:gs pos="79000">
                <a:schemeClr val="accent1">
                  <a:shade val="93000"/>
                  <a:satMod val="130000"/>
                </a:schemeClr>
              </a:gs>
              <a:gs pos="100000">
                <a:schemeClr val="accent1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4" name="Prostokąt 3"/>
          <p:cNvSpPr/>
          <p:nvPr/>
        </p:nvSpPr>
        <p:spPr>
          <a:xfrm>
            <a:off x="6156176" y="3789040"/>
            <a:ext cx="2880320" cy="504056"/>
          </a:xfrm>
          <a:prstGeom prst="rect">
            <a:avLst/>
          </a:prstGeom>
          <a:gradFill>
            <a:gsLst>
              <a:gs pos="0">
                <a:srgbClr val="FF0000"/>
              </a:gs>
              <a:gs pos="49000">
                <a:schemeClr val="accent2">
                  <a:shade val="93000"/>
                  <a:satMod val="130000"/>
                  <a:alpha val="0"/>
                </a:schemeClr>
              </a:gs>
              <a:gs pos="100000">
                <a:schemeClr val="accent2">
                  <a:shade val="94000"/>
                  <a:satMod val="135000"/>
                </a:schemeClr>
              </a:gs>
            </a:gsLst>
          </a:gra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2723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15416"/>
            <a:ext cx="9180512" cy="86178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541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9337" y="2287731"/>
            <a:ext cx="9451875" cy="4555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Prostokąt 10"/>
          <p:cNvSpPr/>
          <p:nvPr/>
        </p:nvSpPr>
        <p:spPr>
          <a:xfrm>
            <a:off x="4211960" y="24918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Attempts of going beyond the reactions Act. + </a:t>
            </a:r>
            <a:r>
              <a:rPr lang="en-US" baseline="30000" dirty="0"/>
              <a:t>48</a:t>
            </a:r>
            <a:r>
              <a:rPr lang="en-US" dirty="0"/>
              <a:t>Ca by using heavier projectiles like </a:t>
            </a:r>
            <a:r>
              <a:rPr lang="en-US" baseline="30000" dirty="0"/>
              <a:t>50</a:t>
            </a:r>
            <a:r>
              <a:rPr lang="en-US" dirty="0"/>
              <a:t>Ti,   </a:t>
            </a:r>
            <a:r>
              <a:rPr lang="en-US" baseline="30000" dirty="0"/>
              <a:t>54</a:t>
            </a:r>
            <a:r>
              <a:rPr lang="en-US" dirty="0"/>
              <a:t>Cr,   </a:t>
            </a:r>
            <a:r>
              <a:rPr lang="en-US" baseline="30000" dirty="0"/>
              <a:t>58</a:t>
            </a:r>
            <a:r>
              <a:rPr lang="en-US" dirty="0"/>
              <a:t>Fe, and  </a:t>
            </a:r>
            <a:r>
              <a:rPr lang="en-US" baseline="30000" dirty="0"/>
              <a:t>64</a:t>
            </a:r>
            <a:r>
              <a:rPr lang="en-US" dirty="0"/>
              <a:t>Ni gave no results so far</a:t>
            </a:r>
            <a:r>
              <a:rPr lang="pl-PL" dirty="0"/>
              <a:t>.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2590800" y="146412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All heavier actinides with Z&gt;98  live to short that one could perform target with them</a:t>
            </a:r>
            <a:r>
              <a:rPr lang="pl-PL" dirty="0" smtClean="0"/>
              <a:t>.</a:t>
            </a:r>
            <a:endParaRPr lang="en-US" dirty="0"/>
          </a:p>
        </p:txBody>
      </p:sp>
      <p:sp>
        <p:nvSpPr>
          <p:cNvPr id="13" name="Prostokąt 12"/>
          <p:cNvSpPr/>
          <p:nvPr/>
        </p:nvSpPr>
        <p:spPr>
          <a:xfrm>
            <a:off x="7031071" y="5152072"/>
            <a:ext cx="22107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/>
              <a:t>Produced nuclei lies belong to the far “island of stability” of </a:t>
            </a:r>
            <a:r>
              <a:rPr lang="en-US" dirty="0" err="1"/>
              <a:t>superheavy</a:t>
            </a:r>
            <a:r>
              <a:rPr lang="en-US" dirty="0"/>
              <a:t> elements</a:t>
            </a:r>
            <a:r>
              <a:rPr lang="pl-PL" dirty="0"/>
              <a:t>.</a:t>
            </a:r>
            <a:endParaRPr lang="en-US" dirty="0"/>
          </a:p>
        </p:txBody>
      </p:sp>
      <p:sp>
        <p:nvSpPr>
          <p:cNvPr id="14" name="Prostokąt 13"/>
          <p:cNvSpPr/>
          <p:nvPr/>
        </p:nvSpPr>
        <p:spPr>
          <a:xfrm>
            <a:off x="144016" y="2887776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/>
            <a:r>
              <a:rPr lang="en-US" dirty="0"/>
              <a:t>To produce more &amp; more  heavier nuclei the mass and charge of projectile should be increased but it pulls an increase of the Coulomb repulsion what drastically reduces the cross sections</a:t>
            </a:r>
            <a:r>
              <a:rPr lang="pl-PL" dirty="0"/>
              <a:t>.</a:t>
            </a:r>
            <a:r>
              <a:rPr lang="en-US" dirty="0"/>
              <a:t> </a:t>
            </a:r>
          </a:p>
        </p:txBody>
      </p:sp>
      <p:sp>
        <p:nvSpPr>
          <p:cNvPr id="16" name="Prostokąt 15"/>
          <p:cNvSpPr/>
          <p:nvPr/>
        </p:nvSpPr>
        <p:spPr>
          <a:xfrm>
            <a:off x="5049369" y="2427112"/>
            <a:ext cx="161636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There is no link between cold  &amp; hot scenarios. </a:t>
            </a:r>
          </a:p>
        </p:txBody>
      </p:sp>
      <p:sp>
        <p:nvSpPr>
          <p:cNvPr id="17" name="Prostokąt 16"/>
          <p:cNvSpPr/>
          <p:nvPr/>
        </p:nvSpPr>
        <p:spPr>
          <a:xfrm rot="19302074">
            <a:off x="2299116" y="463584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Not all </a:t>
            </a:r>
            <a:r>
              <a:rPr lang="en-US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superheavy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(SH) isotopes </a:t>
            </a:r>
            <a:endParaRPr lang="pl-PL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 </a:t>
            </a: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&lt; 118 have been produced yet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611560" y="764704"/>
            <a:ext cx="197924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BUT</a:t>
            </a:r>
          </a:p>
        </p:txBody>
      </p:sp>
    </p:spTree>
    <p:extLst>
      <p:ext uri="{BB962C8B-B14F-4D97-AF65-F5344CB8AC3E}">
        <p14:creationId xmlns:p14="http://schemas.microsoft.com/office/powerpoint/2010/main" val="1584481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6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-16899" y="-13648"/>
            <a:ext cx="9144000" cy="78483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400" dirty="0"/>
              <a:t>In the case of super-heavy nuclei, tasks for theory are always very strongly related to experimental progress and understanding what the experiment brings</a:t>
            </a:r>
            <a:r>
              <a:rPr lang="en-US" sz="2400" dirty="0" smtClean="0"/>
              <a:t>.</a:t>
            </a:r>
            <a:endParaRPr lang="pl-PL" sz="2400" dirty="0" smtClean="0"/>
          </a:p>
          <a:p>
            <a:pPr algn="just"/>
            <a:r>
              <a:rPr lang="pl-PL" sz="2400" dirty="0"/>
              <a:t>	</a:t>
            </a:r>
            <a:r>
              <a:rPr lang="pl-PL" sz="2400" dirty="0" smtClean="0"/>
              <a:t>		</a:t>
            </a:r>
            <a:r>
              <a:rPr lang="en-US" sz="2400" dirty="0" smtClean="0">
                <a:solidFill>
                  <a:srgbClr val="FF0000"/>
                </a:solidFill>
              </a:rPr>
              <a:t>my </a:t>
            </a:r>
            <a:r>
              <a:rPr lang="en-US" sz="2400" dirty="0">
                <a:solidFill>
                  <a:srgbClr val="FF0000"/>
                </a:solidFill>
              </a:rPr>
              <a:t>wish list for </a:t>
            </a:r>
            <a:r>
              <a:rPr lang="en-US" sz="2400" dirty="0" smtClean="0">
                <a:solidFill>
                  <a:srgbClr val="FF0000"/>
                </a:solidFill>
              </a:rPr>
              <a:t>theory</a:t>
            </a:r>
            <a:r>
              <a:rPr lang="pl-PL" sz="2400" dirty="0" smtClean="0">
                <a:solidFill>
                  <a:srgbClr val="FF0000"/>
                </a:solidFill>
              </a:rPr>
              <a:t>: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sz="2400" dirty="0" smtClean="0">
                <a:solidFill>
                  <a:srgbClr val="0E101A"/>
                </a:solidFill>
              </a:rPr>
              <a:t>TKE </a:t>
            </a:r>
            <a:r>
              <a:rPr lang="pl-PL" sz="2400" dirty="0" err="1">
                <a:solidFill>
                  <a:srgbClr val="0E101A"/>
                </a:solidFill>
              </a:rPr>
              <a:t>or</a:t>
            </a:r>
            <a:r>
              <a:rPr lang="pl-PL" sz="2400" dirty="0">
                <a:solidFill>
                  <a:srgbClr val="0E101A"/>
                </a:solidFill>
              </a:rPr>
              <a:t> mass </a:t>
            </a:r>
            <a:r>
              <a:rPr lang="pl-PL" sz="2400" dirty="0" err="1" smtClean="0">
                <a:solidFill>
                  <a:srgbClr val="0E101A"/>
                </a:solidFill>
              </a:rPr>
              <a:t>distribution</a:t>
            </a:r>
            <a:r>
              <a:rPr lang="pl-PL" sz="2400" dirty="0" smtClean="0">
                <a:solidFill>
                  <a:srgbClr val="0E101A"/>
                </a:solidFill>
              </a:rPr>
              <a:t>;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sz="2400" dirty="0" err="1" smtClean="0">
                <a:solidFill>
                  <a:srgbClr val="0E101A"/>
                </a:solidFill>
              </a:rPr>
              <a:t>Diabatic</a:t>
            </a:r>
            <a:r>
              <a:rPr lang="pl-PL" sz="2400" dirty="0" smtClean="0">
                <a:solidFill>
                  <a:srgbClr val="0E101A"/>
                </a:solidFill>
              </a:rPr>
              <a:t> </a:t>
            </a:r>
            <a:r>
              <a:rPr lang="pl-PL" sz="2400" dirty="0">
                <a:solidFill>
                  <a:srgbClr val="0E101A"/>
                </a:solidFill>
              </a:rPr>
              <a:t>vs. </a:t>
            </a:r>
            <a:r>
              <a:rPr lang="pl-PL" sz="2400" dirty="0" err="1">
                <a:solidFill>
                  <a:srgbClr val="0E101A"/>
                </a:solidFill>
              </a:rPr>
              <a:t>Adiabatic</a:t>
            </a:r>
            <a:r>
              <a:rPr lang="pl-PL" sz="2400" dirty="0">
                <a:solidFill>
                  <a:srgbClr val="0E101A"/>
                </a:solidFill>
              </a:rPr>
              <a:t> </a:t>
            </a:r>
            <a:r>
              <a:rPr lang="pl-PL" sz="2400" dirty="0" smtClean="0">
                <a:solidFill>
                  <a:srgbClr val="0E101A"/>
                </a:solidFill>
              </a:rPr>
              <a:t>proces;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sz="2400" dirty="0" smtClean="0">
                <a:solidFill>
                  <a:srgbClr val="0E101A"/>
                </a:solidFill>
              </a:rPr>
              <a:t>Cross </a:t>
            </a:r>
            <a:r>
              <a:rPr lang="pl-PL" sz="2400" dirty="0" err="1">
                <a:solidFill>
                  <a:srgbClr val="0E101A"/>
                </a:solidFill>
              </a:rPr>
              <a:t>sections</a:t>
            </a:r>
            <a:r>
              <a:rPr lang="pl-PL" sz="2400" dirty="0">
                <a:solidFill>
                  <a:srgbClr val="0E101A"/>
                </a:solidFill>
              </a:rPr>
              <a:t> </a:t>
            </a:r>
            <a:r>
              <a:rPr lang="pl-PL" sz="2400" dirty="0" err="1">
                <a:solidFill>
                  <a:srgbClr val="0E101A"/>
                </a:solidFill>
              </a:rPr>
              <a:t>predictions</a:t>
            </a:r>
            <a:r>
              <a:rPr lang="pl-PL" sz="2400" dirty="0">
                <a:solidFill>
                  <a:srgbClr val="0E101A"/>
                </a:solidFill>
              </a:rPr>
              <a:t> for </a:t>
            </a:r>
            <a:r>
              <a:rPr lang="pl-PL" sz="2400" dirty="0" err="1">
                <a:solidFill>
                  <a:srgbClr val="0E101A"/>
                </a:solidFill>
              </a:rPr>
              <a:t>new</a:t>
            </a:r>
            <a:r>
              <a:rPr lang="pl-PL" sz="2400" dirty="0">
                <a:solidFill>
                  <a:srgbClr val="0E101A"/>
                </a:solidFill>
              </a:rPr>
              <a:t> </a:t>
            </a:r>
            <a:r>
              <a:rPr lang="pl-PL" sz="2400" dirty="0" err="1">
                <a:solidFill>
                  <a:srgbClr val="0E101A"/>
                </a:solidFill>
              </a:rPr>
              <a:t>elements</a:t>
            </a:r>
            <a:r>
              <a:rPr lang="pl-PL" sz="2400" dirty="0">
                <a:solidFill>
                  <a:srgbClr val="0E101A"/>
                </a:solidFill>
              </a:rPr>
              <a:t> (Z=119.Z=120</a:t>
            </a:r>
            <a:r>
              <a:rPr lang="pl-PL" sz="2400" dirty="0" smtClean="0">
                <a:solidFill>
                  <a:srgbClr val="0E101A"/>
                </a:solidFill>
              </a:rPr>
              <a:t>…);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sz="2400" dirty="0" smtClean="0">
                <a:solidFill>
                  <a:srgbClr val="0E101A"/>
                </a:solidFill>
              </a:rPr>
              <a:t>The</a:t>
            </a:r>
            <a:r>
              <a:rPr lang="pl-PL" sz="2400" dirty="0">
                <a:solidFill>
                  <a:srgbClr val="0E101A"/>
                </a:solidFill>
              </a:rPr>
              <a:t> </a:t>
            </a:r>
            <a:r>
              <a:rPr lang="pl-PL" sz="2400" dirty="0" err="1">
                <a:solidFill>
                  <a:srgbClr val="0E101A"/>
                </a:solidFill>
              </a:rPr>
              <a:t>hindrance</a:t>
            </a:r>
            <a:r>
              <a:rPr lang="pl-PL" sz="2400" dirty="0">
                <a:solidFill>
                  <a:srgbClr val="0E101A"/>
                </a:solidFill>
              </a:rPr>
              <a:t> </a:t>
            </a:r>
            <a:r>
              <a:rPr lang="pl-PL" sz="2400" dirty="0" err="1">
                <a:solidFill>
                  <a:srgbClr val="0E101A"/>
                </a:solidFill>
              </a:rPr>
              <a:t>mechanism</a:t>
            </a:r>
            <a:r>
              <a:rPr lang="pl-PL" sz="2400" dirty="0">
                <a:solidFill>
                  <a:srgbClr val="0E101A"/>
                </a:solidFill>
              </a:rPr>
              <a:t> of </a:t>
            </a:r>
            <a:r>
              <a:rPr lang="pl-PL" sz="2400" dirty="0" err="1">
                <a:solidFill>
                  <a:srgbClr val="0E101A"/>
                </a:solidFill>
              </a:rPr>
              <a:t>fusion</a:t>
            </a:r>
            <a:r>
              <a:rPr lang="pl-PL" sz="2400" dirty="0">
                <a:solidFill>
                  <a:srgbClr val="0E101A"/>
                </a:solidFill>
              </a:rPr>
              <a:t>: </a:t>
            </a:r>
            <a:endParaRPr lang="pl-PL" sz="2400" dirty="0" smtClean="0">
              <a:solidFill>
                <a:srgbClr val="0E101A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sz="2400" dirty="0" err="1" smtClean="0">
                <a:solidFill>
                  <a:srgbClr val="0E101A"/>
                </a:solidFill>
              </a:rPr>
              <a:t>stochastic</a:t>
            </a:r>
            <a:r>
              <a:rPr lang="pl-PL" sz="2400" dirty="0" smtClean="0">
                <a:solidFill>
                  <a:srgbClr val="0E101A"/>
                </a:solidFill>
              </a:rPr>
              <a:t> </a:t>
            </a:r>
            <a:r>
              <a:rPr lang="pl-PL" sz="2400" dirty="0" err="1">
                <a:solidFill>
                  <a:srgbClr val="0E101A"/>
                </a:solidFill>
              </a:rPr>
              <a:t>nature</a:t>
            </a:r>
            <a:r>
              <a:rPr lang="pl-PL" sz="2400" dirty="0">
                <a:solidFill>
                  <a:srgbClr val="0E101A"/>
                </a:solidFill>
              </a:rPr>
              <a:t> </a:t>
            </a:r>
            <a:endParaRPr lang="pl-PL" sz="2400" dirty="0" smtClean="0">
              <a:solidFill>
                <a:srgbClr val="0E101A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rgbClr val="0E101A"/>
                </a:solidFill>
              </a:rPr>
              <a:t>role </a:t>
            </a:r>
            <a:r>
              <a:rPr lang="pl-PL" sz="2400" dirty="0">
                <a:solidFill>
                  <a:srgbClr val="0E101A"/>
                </a:solidFill>
              </a:rPr>
              <a:t>of </a:t>
            </a:r>
            <a:r>
              <a:rPr lang="pl-PL" sz="2400" dirty="0" err="1">
                <a:solidFill>
                  <a:srgbClr val="0E101A"/>
                </a:solidFill>
              </a:rPr>
              <a:t>angular</a:t>
            </a:r>
            <a:r>
              <a:rPr lang="pl-PL" sz="2400" dirty="0">
                <a:solidFill>
                  <a:srgbClr val="0E101A"/>
                </a:solidFill>
              </a:rPr>
              <a:t> </a:t>
            </a:r>
            <a:r>
              <a:rPr lang="pl-PL" sz="2400" dirty="0" err="1" smtClean="0">
                <a:solidFill>
                  <a:srgbClr val="0E101A"/>
                </a:solidFill>
              </a:rPr>
              <a:t>momentum</a:t>
            </a:r>
            <a:endParaRPr lang="pl-PL" sz="2400" dirty="0" smtClean="0">
              <a:solidFill>
                <a:srgbClr val="0E101A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sz="2400" dirty="0" err="1" smtClean="0">
                <a:solidFill>
                  <a:srgbClr val="0E101A"/>
                </a:solidFill>
              </a:rPr>
              <a:t>friction</a:t>
            </a:r>
            <a:r>
              <a:rPr lang="pl-PL" sz="2400" dirty="0">
                <a:solidFill>
                  <a:srgbClr val="0E101A"/>
                </a:solidFill>
              </a:rPr>
              <a:t> &amp; </a:t>
            </a:r>
            <a:r>
              <a:rPr lang="pl-PL" sz="2400" dirty="0" err="1">
                <a:solidFill>
                  <a:srgbClr val="0E101A"/>
                </a:solidFill>
              </a:rPr>
              <a:t>memory</a:t>
            </a:r>
            <a:r>
              <a:rPr lang="pl-PL" sz="2400" dirty="0">
                <a:solidFill>
                  <a:srgbClr val="0E101A"/>
                </a:solidFill>
              </a:rPr>
              <a:t> </a:t>
            </a:r>
            <a:r>
              <a:rPr lang="pl-PL" sz="2400" dirty="0" err="1">
                <a:solidFill>
                  <a:srgbClr val="0E101A"/>
                </a:solidFill>
              </a:rPr>
              <a:t>effects</a:t>
            </a:r>
            <a:r>
              <a:rPr lang="pl-PL" sz="2400" dirty="0">
                <a:solidFill>
                  <a:srgbClr val="0E101A"/>
                </a:solidFill>
              </a:rPr>
              <a:t> </a:t>
            </a:r>
            <a:endParaRPr lang="pl-PL" sz="2400" dirty="0" smtClean="0">
              <a:solidFill>
                <a:srgbClr val="0E101A"/>
              </a:solidFill>
            </a:endParaRP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sz="2400" dirty="0" err="1" smtClean="0">
                <a:solidFill>
                  <a:srgbClr val="0E101A"/>
                </a:solidFill>
              </a:rPr>
              <a:t>Properties</a:t>
            </a:r>
            <a:r>
              <a:rPr lang="pl-PL" sz="2400" dirty="0" smtClean="0">
                <a:solidFill>
                  <a:srgbClr val="0E101A"/>
                </a:solidFill>
              </a:rPr>
              <a:t> of </a:t>
            </a:r>
            <a:r>
              <a:rPr lang="pl-PL" sz="2400" dirty="0" err="1" smtClean="0">
                <a:solidFill>
                  <a:srgbClr val="0E101A"/>
                </a:solidFill>
              </a:rPr>
              <a:t>exotic</a:t>
            </a:r>
            <a:r>
              <a:rPr lang="pl-PL" sz="2400" dirty="0" smtClean="0">
                <a:solidFill>
                  <a:srgbClr val="0E101A"/>
                </a:solidFill>
              </a:rPr>
              <a:t> </a:t>
            </a:r>
            <a:r>
              <a:rPr lang="pl-PL" sz="2400" dirty="0" err="1" smtClean="0">
                <a:solidFill>
                  <a:srgbClr val="0E101A"/>
                </a:solidFill>
              </a:rPr>
              <a:t>configurations</a:t>
            </a:r>
            <a:r>
              <a:rPr lang="pl-PL" sz="2400" dirty="0" smtClean="0">
                <a:solidFill>
                  <a:srgbClr val="0E101A"/>
                </a:solidFill>
              </a:rPr>
              <a:t>; 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sz="2400" dirty="0" err="1">
                <a:solidFill>
                  <a:srgbClr val="0E101A"/>
                </a:solidFill>
              </a:rPr>
              <a:t>s</a:t>
            </a:r>
            <a:r>
              <a:rPr lang="pl-PL" sz="2400" dirty="0" err="1" smtClean="0">
                <a:solidFill>
                  <a:srgbClr val="0E101A"/>
                </a:solidFill>
              </a:rPr>
              <a:t>hapes</a:t>
            </a:r>
            <a:r>
              <a:rPr lang="pl-PL" sz="2400" dirty="0" smtClean="0">
                <a:solidFill>
                  <a:srgbClr val="0E101A"/>
                </a:solidFill>
              </a:rPr>
              <a:t>;</a:t>
            </a:r>
            <a:r>
              <a:rPr lang="pl-PL" sz="2400" dirty="0">
                <a:solidFill>
                  <a:srgbClr val="0E101A"/>
                </a:solidFill>
              </a:rPr>
              <a:t> </a:t>
            </a:r>
            <a:endParaRPr lang="pl-PL" sz="2400" dirty="0" smtClean="0">
              <a:solidFill>
                <a:srgbClr val="0E101A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sz="2400" dirty="0" err="1">
                <a:solidFill>
                  <a:srgbClr val="0E101A"/>
                </a:solidFill>
              </a:rPr>
              <a:t>excited</a:t>
            </a:r>
            <a:r>
              <a:rPr lang="pl-PL" sz="2400" dirty="0">
                <a:solidFill>
                  <a:srgbClr val="0E101A"/>
                </a:solidFill>
              </a:rPr>
              <a:t> </a:t>
            </a:r>
            <a:r>
              <a:rPr lang="pl-PL" sz="2400" dirty="0" err="1" smtClean="0">
                <a:solidFill>
                  <a:srgbClr val="0E101A"/>
                </a:solidFill>
              </a:rPr>
              <a:t>states</a:t>
            </a:r>
            <a:r>
              <a:rPr lang="pl-PL" sz="2400" dirty="0" smtClean="0">
                <a:solidFill>
                  <a:srgbClr val="0E101A"/>
                </a:solidFill>
              </a:rPr>
              <a:t>;</a:t>
            </a:r>
            <a:r>
              <a:rPr lang="pl-PL" sz="2400" dirty="0">
                <a:solidFill>
                  <a:srgbClr val="0E101A"/>
                </a:solidFill>
              </a:rPr>
              <a:t> </a:t>
            </a:r>
            <a:endParaRPr lang="pl-PL" sz="2400" dirty="0" smtClean="0">
              <a:solidFill>
                <a:srgbClr val="0E101A"/>
              </a:solidFill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pl-PL" sz="2400" dirty="0" smtClean="0">
                <a:solidFill>
                  <a:srgbClr val="0E101A"/>
                </a:solidFill>
              </a:rPr>
              <a:t>K-</a:t>
            </a:r>
            <a:r>
              <a:rPr lang="pl-PL" sz="2400" dirty="0" err="1" smtClean="0">
                <a:solidFill>
                  <a:srgbClr val="0E101A"/>
                </a:solidFill>
              </a:rPr>
              <a:t>isomers</a:t>
            </a:r>
            <a:r>
              <a:rPr lang="pl-PL" sz="2400" dirty="0" smtClean="0">
                <a:solidFill>
                  <a:srgbClr val="0E101A"/>
                </a:solidFill>
              </a:rPr>
              <a:t> (</a:t>
            </a:r>
            <a:r>
              <a:rPr lang="en-US" sz="2400" b="1" dirty="0"/>
              <a:t>2qp &amp; </a:t>
            </a:r>
            <a:r>
              <a:rPr lang="pl-PL" sz="2400" b="1" dirty="0" smtClean="0"/>
              <a:t>3qp &amp; </a:t>
            </a:r>
            <a:r>
              <a:rPr lang="en-US" sz="2400" b="1" dirty="0" smtClean="0"/>
              <a:t>4qp</a:t>
            </a:r>
            <a:r>
              <a:rPr lang="pl-PL" sz="2400" b="1" dirty="0" smtClean="0"/>
              <a:t>…</a:t>
            </a:r>
            <a:r>
              <a:rPr lang="pl-PL" sz="2400" dirty="0" smtClean="0">
                <a:solidFill>
                  <a:srgbClr val="0E101A"/>
                </a:solidFill>
              </a:rPr>
              <a:t>) – </a:t>
            </a:r>
            <a:r>
              <a:rPr lang="pl-PL" sz="2400" dirty="0" err="1">
                <a:solidFill>
                  <a:srgbClr val="0E101A"/>
                </a:solidFill>
              </a:rPr>
              <a:t>c</a:t>
            </a:r>
            <a:r>
              <a:rPr lang="pl-PL" sz="2400" dirty="0" err="1" smtClean="0">
                <a:solidFill>
                  <a:srgbClr val="0E101A"/>
                </a:solidFill>
              </a:rPr>
              <a:t>hance</a:t>
            </a:r>
            <a:r>
              <a:rPr lang="pl-PL" sz="2400" dirty="0" smtClean="0">
                <a:solidFill>
                  <a:srgbClr val="0E101A"/>
                </a:solidFill>
              </a:rPr>
              <a:t> for </a:t>
            </a:r>
            <a:r>
              <a:rPr lang="pl-PL" sz="2400" dirty="0" err="1" smtClean="0">
                <a:solidFill>
                  <a:srgbClr val="0E101A"/>
                </a:solidFill>
              </a:rPr>
              <a:t>long-lived</a:t>
            </a:r>
            <a:r>
              <a:rPr lang="pl-PL" sz="2400" dirty="0" smtClean="0">
                <a:solidFill>
                  <a:srgbClr val="0E101A"/>
                </a:solidFill>
              </a:rPr>
              <a:t> </a:t>
            </a:r>
            <a:r>
              <a:rPr lang="pl-PL" sz="2400" dirty="0" err="1" smtClean="0">
                <a:solidFill>
                  <a:srgbClr val="0E101A"/>
                </a:solidFill>
              </a:rPr>
              <a:t>systems</a:t>
            </a:r>
            <a:r>
              <a:rPr lang="pl-PL" sz="2400" dirty="0" smtClean="0">
                <a:solidFill>
                  <a:srgbClr val="0E101A"/>
                </a:solidFill>
              </a:rPr>
              <a:t>;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sz="2400" dirty="0" err="1" smtClean="0">
                <a:solidFill>
                  <a:srgbClr val="0E101A"/>
                </a:solidFill>
              </a:rPr>
              <a:t>Pairing</a:t>
            </a:r>
            <a:r>
              <a:rPr lang="pl-PL" sz="2400" dirty="0" smtClean="0">
                <a:solidFill>
                  <a:srgbClr val="0E101A"/>
                </a:solidFill>
              </a:rPr>
              <a:t>; 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pl-PL" sz="2400" dirty="0" err="1" smtClean="0">
                <a:solidFill>
                  <a:srgbClr val="0E101A"/>
                </a:solidFill>
              </a:rPr>
              <a:t>Odd</a:t>
            </a:r>
            <a:r>
              <a:rPr lang="pl-PL" sz="2400" dirty="0" smtClean="0">
                <a:solidFill>
                  <a:srgbClr val="0E101A"/>
                </a:solidFill>
              </a:rPr>
              <a:t> </a:t>
            </a:r>
            <a:r>
              <a:rPr lang="pl-PL" sz="2400" dirty="0">
                <a:solidFill>
                  <a:srgbClr val="0E101A"/>
                </a:solidFill>
              </a:rPr>
              <a:t>SH </a:t>
            </a:r>
            <a:r>
              <a:rPr lang="pl-PL" sz="2400" dirty="0" err="1" smtClean="0">
                <a:solidFill>
                  <a:srgbClr val="0E101A"/>
                </a:solidFill>
              </a:rPr>
              <a:t>nuclei</a:t>
            </a:r>
            <a:r>
              <a:rPr lang="pl-PL" sz="2400" dirty="0" smtClean="0">
                <a:solidFill>
                  <a:srgbClr val="0E101A"/>
                </a:solidFill>
              </a:rPr>
              <a:t>;</a:t>
            </a:r>
            <a:r>
              <a:rPr lang="pl-PL" sz="2400" dirty="0">
                <a:solidFill>
                  <a:srgbClr val="0E101A"/>
                </a:solidFill>
              </a:rPr>
              <a:t> </a:t>
            </a:r>
          </a:p>
          <a:p>
            <a:pPr marL="457200" indent="-4572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2400" dirty="0" smtClean="0"/>
              <a:t>Fission </a:t>
            </a:r>
            <a:r>
              <a:rPr lang="en-US" sz="2400" dirty="0"/>
              <a:t>problem (collective coordinates, mass tensor, induced vs. spontaneous fission). </a:t>
            </a:r>
            <a:endParaRPr lang="pl-PL" sz="2400" dirty="0" smtClean="0"/>
          </a:p>
          <a:p>
            <a:pPr algn="just"/>
            <a:endParaRPr lang="pl-PL" sz="2400" dirty="0"/>
          </a:p>
          <a:p>
            <a:pPr marL="457200" indent="-457200" algn="just">
              <a:buFont typeface="+mj-lt"/>
              <a:buAutoNum type="arabicPeriod"/>
            </a:pPr>
            <a:endParaRPr lang="pl-PL" sz="2400" dirty="0" smtClean="0"/>
          </a:p>
        </p:txBody>
      </p:sp>
    </p:spTree>
    <p:extLst>
      <p:ext uri="{BB962C8B-B14F-4D97-AF65-F5344CB8AC3E}">
        <p14:creationId xmlns:p14="http://schemas.microsoft.com/office/powerpoint/2010/main" val="614450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5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5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5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6"/>
          <p:cNvSpPr/>
          <p:nvPr/>
        </p:nvSpPr>
        <p:spPr>
          <a:xfrm>
            <a:off x="0" y="-171400"/>
            <a:ext cx="9144000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en-US" sz="2800" dirty="0" smtClean="0"/>
              <a:t>the overarching goal of the models is</a:t>
            </a:r>
            <a:r>
              <a:rPr lang="pl-PL" sz="2800" dirty="0" smtClean="0"/>
              <a:t>:</a:t>
            </a:r>
            <a:r>
              <a:rPr lang="en-US" sz="2800" dirty="0" smtClean="0"/>
              <a:t> </a:t>
            </a:r>
            <a:r>
              <a:rPr lang="pl-PL" sz="2800" dirty="0" smtClean="0"/>
              <a:t/>
            </a:r>
            <a:br>
              <a:rPr lang="pl-PL" sz="2800" dirty="0" smtClean="0"/>
            </a:br>
            <a:endParaRPr lang="pl-PL" sz="2800" dirty="0" smtClean="0"/>
          </a:p>
          <a:p>
            <a:r>
              <a:rPr lang="en-US" sz="2800" dirty="0" smtClean="0"/>
              <a:t>to determine the most appropriate </a:t>
            </a:r>
            <a:r>
              <a:rPr lang="pl-PL" sz="2800" dirty="0" err="1" smtClean="0">
                <a:solidFill>
                  <a:srgbClr val="FF0000"/>
                </a:solidFill>
              </a:rPr>
              <a:t>projectile</a:t>
            </a:r>
            <a:r>
              <a:rPr lang="en-US" sz="2800" dirty="0" smtClean="0">
                <a:solidFill>
                  <a:srgbClr val="FF0000"/>
                </a:solidFill>
              </a:rPr>
              <a:t>-target combination </a:t>
            </a:r>
            <a:r>
              <a:rPr lang="pl-PL" sz="2800" dirty="0" smtClean="0">
                <a:solidFill>
                  <a:srgbClr val="FF0000"/>
                </a:solidFill>
              </a:rPr>
              <a:t/>
            </a:r>
            <a:br>
              <a:rPr lang="pl-PL" sz="2800" dirty="0" smtClean="0">
                <a:solidFill>
                  <a:srgbClr val="FF0000"/>
                </a:solidFill>
              </a:rPr>
            </a:br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en-US" sz="2800" dirty="0" smtClean="0"/>
              <a:t>to predict the </a:t>
            </a:r>
            <a:r>
              <a:rPr lang="en-US" sz="2800" dirty="0" smtClean="0">
                <a:solidFill>
                  <a:srgbClr val="FF0000"/>
                </a:solidFill>
              </a:rPr>
              <a:t>optimal bombardment energy </a:t>
            </a:r>
            <a:r>
              <a:rPr lang="en-US" sz="2800" dirty="0" smtClean="0"/>
              <a:t>in the </a:t>
            </a:r>
            <a:r>
              <a:rPr lang="pl-PL" sz="2800" dirty="0" err="1" smtClean="0"/>
              <a:t>entrance</a:t>
            </a:r>
            <a:r>
              <a:rPr lang="en-US" sz="2800" dirty="0" smtClean="0"/>
              <a:t> channel at which the </a:t>
            </a:r>
            <a:r>
              <a:rPr lang="en-US" sz="2800" dirty="0" smtClean="0">
                <a:solidFill>
                  <a:srgbClr val="FF0000"/>
                </a:solidFill>
              </a:rPr>
              <a:t>production cross-section is the most significant </a:t>
            </a:r>
            <a:endParaRPr lang="pl-PL" sz="2800" dirty="0" smtClean="0">
              <a:solidFill>
                <a:srgbClr val="FF0000"/>
              </a:solidFill>
            </a:endParaRPr>
          </a:p>
          <a:p>
            <a:r>
              <a:rPr lang="pl-PL" sz="2800" dirty="0" smtClean="0"/>
              <a:t/>
            </a:r>
            <a:br>
              <a:rPr lang="pl-PL" sz="2800" dirty="0" smtClean="0"/>
            </a:br>
            <a:r>
              <a:rPr lang="en-US" sz="2800" dirty="0" smtClean="0"/>
              <a:t>to explain the </a:t>
            </a:r>
            <a:r>
              <a:rPr lang="en-US" sz="2800" dirty="0" smtClean="0">
                <a:solidFill>
                  <a:srgbClr val="FF0000"/>
                </a:solidFill>
              </a:rPr>
              <a:t>fusion process </a:t>
            </a:r>
            <a:r>
              <a:rPr lang="en-US" sz="2800" dirty="0" smtClean="0"/>
              <a:t>in heavy-ion collisions </a:t>
            </a:r>
            <a:endParaRPr lang="pl-PL" sz="2800" dirty="0"/>
          </a:p>
        </p:txBody>
      </p:sp>
    </p:spTree>
    <p:extLst>
      <p:ext uri="{BB962C8B-B14F-4D97-AF65-F5344CB8AC3E}">
        <p14:creationId xmlns:p14="http://schemas.microsoft.com/office/powerpoint/2010/main" val="20850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7576" y="857250"/>
            <a:ext cx="8073564" cy="2121990"/>
          </a:xfrm>
          <a:prstGeom prst="rect">
            <a:avLst/>
          </a:prstGeom>
        </p:spPr>
      </p:pic>
      <p:graphicFrame>
        <p:nvGraphicFramePr>
          <p:cNvPr id="3" name="Symbol zastępczy zawartości 3"/>
          <p:cNvGraphicFramePr>
            <a:graphicFrameLocks noChangeAspect="1"/>
          </p:cNvGraphicFramePr>
          <p:nvPr>
            <p:extLst/>
          </p:nvPr>
        </p:nvGraphicFramePr>
        <p:xfrm>
          <a:off x="637576" y="2755450"/>
          <a:ext cx="7044965" cy="79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72" name="Równanie" r:id="rId4" imgW="3809880" imgH="431640" progId="Equation.3">
                  <p:embed/>
                </p:oleObj>
              </mc:Choice>
              <mc:Fallback>
                <p:oleObj name="Równanie" r:id="rId4" imgW="3809880" imgH="431640" progId="Equation.3">
                  <p:embed/>
                  <p:pic>
                    <p:nvPicPr>
                      <p:cNvPr id="3" name="Symbol zastępczy zawartości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7576" y="2755450"/>
                        <a:ext cx="7044965" cy="794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6" cstate="print">
            <a:alphaModFix/>
          </a:blip>
          <a:stretch>
            <a:fillRect/>
          </a:stretch>
        </p:blipFill>
        <p:spPr>
          <a:xfrm>
            <a:off x="1" y="3326197"/>
            <a:ext cx="9118997" cy="2739834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7020342" y="5704811"/>
            <a:ext cx="2108269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350" u="sng" dirty="0">
                <a:solidFill>
                  <a:srgbClr val="1A0DAB"/>
                </a:solidFill>
                <a:latin typeface="arial" panose="020B0604020202020204" pitchFamily="34" charset="0"/>
                <a:hlinkClick r:id="rId7"/>
              </a:rPr>
              <a:t>Fig from Jurij </a:t>
            </a:r>
            <a:r>
              <a:rPr lang="pl-PL" sz="1350" u="sng" dirty="0" err="1">
                <a:solidFill>
                  <a:srgbClr val="1A0DAB"/>
                </a:solidFill>
                <a:latin typeface="arial" panose="020B0604020202020204" pitchFamily="34" charset="0"/>
                <a:hlinkClick r:id="rId7"/>
              </a:rPr>
              <a:t>Oganiesian</a:t>
            </a:r>
            <a:endParaRPr lang="pl-PL" sz="1350" u="sng" dirty="0">
              <a:solidFill>
                <a:srgbClr val="1A0DAB"/>
              </a:solidFill>
              <a:latin typeface="arial" panose="020B0604020202020204" pitchFamily="34" charset="0"/>
              <a:hlinkClick r:id="rId7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0" y="946322"/>
            <a:ext cx="2035365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350" u="sng" dirty="0">
                <a:solidFill>
                  <a:srgbClr val="1A0DAB"/>
                </a:solidFill>
                <a:latin typeface="arial" panose="020B0604020202020204" pitchFamily="34" charset="0"/>
                <a:hlinkClick r:id="rId7"/>
              </a:rPr>
              <a:t>Fig from </a:t>
            </a:r>
            <a:r>
              <a:rPr lang="pl-PL" sz="1350" u="sng" dirty="0" err="1">
                <a:hlinkClick r:id="rId8"/>
              </a:rPr>
              <a:t>Valeri</a:t>
            </a:r>
            <a:r>
              <a:rPr lang="pl-PL" sz="1350" u="sng" dirty="0">
                <a:hlinkClick r:id="rId8"/>
              </a:rPr>
              <a:t> </a:t>
            </a:r>
            <a:r>
              <a:rPr lang="pl-PL" sz="1350" u="sng" dirty="0" err="1">
                <a:hlinkClick r:id="rId8"/>
              </a:rPr>
              <a:t>Zagrebaev</a:t>
            </a:r>
            <a:endParaRPr lang="pl-PL" sz="1350" u="sng" dirty="0">
              <a:hlinkClick r:id="rId8"/>
            </a:endParaRPr>
          </a:p>
          <a:p>
            <a:endParaRPr lang="pl-PL" sz="1350" u="sng" dirty="0">
              <a:solidFill>
                <a:srgbClr val="1A0DAB"/>
              </a:solidFill>
              <a:latin typeface="arial" panose="020B0604020202020204" pitchFamily="34" charset="0"/>
              <a:hlinkClick r:id="rId7"/>
            </a:endParaRPr>
          </a:p>
        </p:txBody>
      </p:sp>
    </p:spTree>
    <p:extLst>
      <p:ext uri="{BB962C8B-B14F-4D97-AF65-F5344CB8AC3E}">
        <p14:creationId xmlns:p14="http://schemas.microsoft.com/office/powerpoint/2010/main" val="2527671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rostokąt zaokrąglony 10"/>
          <p:cNvSpPr/>
          <p:nvPr/>
        </p:nvSpPr>
        <p:spPr>
          <a:xfrm>
            <a:off x="3491880" y="1814303"/>
            <a:ext cx="1285877" cy="433674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60959" marR="60959" defTabSz="1371600" hangingPunct="0"/>
            <a:endParaRPr lang="pl-PL" sz="2700">
              <a:solidFill>
                <a:srgbClr val="000000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228"/>
            <a:ext cx="6137063" cy="1796994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3" y="2245057"/>
            <a:ext cx="4398604" cy="4612943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43553" y="2245057"/>
            <a:ext cx="4688641" cy="4502712"/>
          </a:xfrm>
          <a:prstGeom prst="rect">
            <a:avLst/>
          </a:prstGeom>
        </p:spPr>
      </p:pic>
      <p:graphicFrame>
        <p:nvGraphicFramePr>
          <p:cNvPr id="9" name="Symbol zastępczy zawartości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8363066"/>
              </p:ext>
            </p:extLst>
          </p:nvPr>
        </p:nvGraphicFramePr>
        <p:xfrm>
          <a:off x="895234" y="1649721"/>
          <a:ext cx="7044965" cy="79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9895" name="Równanie" r:id="rId6" imgW="3809880" imgH="431640" progId="Equation.3">
                  <p:embed/>
                </p:oleObj>
              </mc:Choice>
              <mc:Fallback>
                <p:oleObj name="Równanie" r:id="rId6" imgW="3809880" imgH="431640" progId="Equation.3">
                  <p:embed/>
                  <p:pic>
                    <p:nvPicPr>
                      <p:cNvPr id="2" name="Symbol zastępczy zawartości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95234" y="1649721"/>
                        <a:ext cx="7044965" cy="794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3698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zaokrąglony 8"/>
          <p:cNvSpPr/>
          <p:nvPr/>
        </p:nvSpPr>
        <p:spPr>
          <a:xfrm>
            <a:off x="4665968" y="914672"/>
            <a:ext cx="1270808" cy="62996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60959" marR="60959" defTabSz="1371600" hangingPunct="0"/>
            <a:endParaRPr lang="pl-PL" sz="2700">
              <a:solidFill>
                <a:srgbClr val="000000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graphicFrame>
        <p:nvGraphicFramePr>
          <p:cNvPr id="2" name="Symbol zastępczy zawartości 3"/>
          <p:cNvGraphicFramePr>
            <a:graphicFrameLocks noChangeAspect="1"/>
          </p:cNvGraphicFramePr>
          <p:nvPr>
            <p:extLst/>
          </p:nvPr>
        </p:nvGraphicFramePr>
        <p:xfrm>
          <a:off x="683200" y="840266"/>
          <a:ext cx="7044965" cy="79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98" name="Równanie" r:id="rId3" imgW="3809880" imgH="431640" progId="Equation.3">
                  <p:embed/>
                </p:oleObj>
              </mc:Choice>
              <mc:Fallback>
                <p:oleObj name="Równanie" r:id="rId3" imgW="3809880" imgH="431640" progId="Equation.3">
                  <p:embed/>
                  <p:pic>
                    <p:nvPicPr>
                      <p:cNvPr id="2" name="Symbol zastępczy zawartości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3200" y="840266"/>
                        <a:ext cx="7044965" cy="794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ole tekstowe 2"/>
          <p:cNvSpPr txBox="1"/>
          <p:nvPr/>
        </p:nvSpPr>
        <p:spPr>
          <a:xfrm>
            <a:off x="27295" y="1629455"/>
            <a:ext cx="9143999" cy="306237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60959" marR="60959" defTabSz="1371600"/>
            <a:r>
              <a:rPr lang="en-US" dirty="0">
                <a:ln w="0"/>
              </a:rPr>
              <a:t>Basic assumption</a:t>
            </a:r>
            <a:r>
              <a:rPr lang="pl-PL" dirty="0">
                <a:ln w="0"/>
              </a:rPr>
              <a:t>s</a:t>
            </a:r>
            <a:r>
              <a:rPr lang="en-US" dirty="0">
                <a:ln w="0"/>
              </a:rPr>
              <a:t>:</a:t>
            </a:r>
            <a:r>
              <a:rPr lang="pl-PL" dirty="0">
                <a:ln w="0"/>
              </a:rPr>
              <a:t> </a:t>
            </a:r>
          </a:p>
          <a:p>
            <a:pPr marL="60959" marR="60959" defTabSz="1371600"/>
            <a:endParaRPr lang="pl-PL" dirty="0">
              <a:ln w="0"/>
            </a:endParaRPr>
          </a:p>
          <a:p>
            <a:pPr marL="318134" marR="60959" indent="-257175" defTabSz="1371600">
              <a:buFont typeface="Wingdings" panose="05000000000000000000" pitchFamily="2" charset="2"/>
              <a:buChar char="Ø"/>
            </a:pPr>
            <a:r>
              <a:rPr lang="en-US" dirty="0">
                <a:ln w="0"/>
              </a:rPr>
              <a:t>After the capture stage, </a:t>
            </a:r>
            <a:r>
              <a:rPr lang="en-US" dirty="0">
                <a:ln w="0"/>
                <a:solidFill>
                  <a:srgbClr val="C00000"/>
                </a:solidFill>
              </a:rPr>
              <a:t>the internal mass asymmetrical conditional saddle point</a:t>
            </a:r>
            <a:r>
              <a:rPr lang="pl-PL" dirty="0">
                <a:ln w="0"/>
                <a:solidFill>
                  <a:srgbClr val="C00000"/>
                </a:solidFill>
              </a:rPr>
              <a:t> </a:t>
            </a:r>
            <a:r>
              <a:rPr lang="pl-PL" dirty="0">
                <a:ln w="0"/>
              </a:rPr>
              <a:t>- </a:t>
            </a:r>
            <a:r>
              <a:rPr lang="en-US" dirty="0">
                <a:ln w="0"/>
              </a:rPr>
              <a:t>the fusion barrier </a:t>
            </a:r>
            <a:r>
              <a:rPr lang="pl-PL" dirty="0">
                <a:ln w="0"/>
              </a:rPr>
              <a:t>- </a:t>
            </a:r>
            <a:r>
              <a:rPr lang="en-US" dirty="0">
                <a:ln w="0"/>
              </a:rPr>
              <a:t>must be overcome by the system.</a:t>
            </a:r>
            <a:endParaRPr lang="pl-PL" dirty="0">
              <a:ln w="0"/>
            </a:endParaRPr>
          </a:p>
          <a:p>
            <a:pPr marL="318134" marR="60959" indent="-257175" defTabSz="1371600">
              <a:buFont typeface="Wingdings" panose="05000000000000000000" pitchFamily="2" charset="2"/>
              <a:buChar char="Ø"/>
            </a:pPr>
            <a:endParaRPr lang="pl-PL" dirty="0">
              <a:ln w="0"/>
            </a:endParaRPr>
          </a:p>
          <a:p>
            <a:pPr marL="318134" marR="60959" indent="-257175" defTabSz="1371600">
              <a:buFont typeface="Wingdings" panose="05000000000000000000" pitchFamily="2" charset="2"/>
              <a:buChar char="Ø"/>
            </a:pPr>
            <a:r>
              <a:rPr lang="en-US" dirty="0">
                <a:ln w="0"/>
              </a:rPr>
              <a:t>The </a:t>
            </a:r>
            <a:r>
              <a:rPr lang="en-US" dirty="0">
                <a:ln w="0"/>
                <a:solidFill>
                  <a:srgbClr val="C00000"/>
                </a:solidFill>
              </a:rPr>
              <a:t>stochastic nature of the fusion process </a:t>
            </a:r>
            <a:r>
              <a:rPr lang="en-US" dirty="0">
                <a:ln w="0"/>
              </a:rPr>
              <a:t>is accompanied by </a:t>
            </a:r>
            <a:r>
              <a:rPr lang="en-US" dirty="0">
                <a:ln w="0"/>
                <a:solidFill>
                  <a:srgbClr val="C00000"/>
                </a:solidFill>
              </a:rPr>
              <a:t>dissipation of energy and angular momentum</a:t>
            </a:r>
            <a:r>
              <a:rPr lang="en-US" dirty="0">
                <a:ln w="0"/>
              </a:rPr>
              <a:t>. </a:t>
            </a:r>
            <a:endParaRPr lang="pl-PL" dirty="0">
              <a:ln w="0"/>
            </a:endParaRPr>
          </a:p>
          <a:p>
            <a:pPr marL="318134" marR="60959" indent="-257175" defTabSz="1371600">
              <a:buFont typeface="Wingdings" panose="05000000000000000000" pitchFamily="2" charset="2"/>
              <a:buChar char="Ø"/>
            </a:pPr>
            <a:endParaRPr lang="pl-PL" dirty="0">
              <a:ln w="0"/>
            </a:endParaRPr>
          </a:p>
          <a:p>
            <a:pPr marL="318134" marR="60959" indent="-257175" defTabSz="1371600">
              <a:buFont typeface="Wingdings" panose="05000000000000000000" pitchFamily="2" charset="2"/>
              <a:buChar char="Ø"/>
            </a:pPr>
            <a:r>
              <a:rPr lang="en-US" dirty="0">
                <a:ln w="0"/>
              </a:rPr>
              <a:t>All nucleons are transformed from projectile to the target by a </a:t>
            </a:r>
            <a:r>
              <a:rPr lang="en-US" dirty="0">
                <a:ln w="0"/>
                <a:solidFill>
                  <a:srgbClr val="C00000"/>
                </a:solidFill>
              </a:rPr>
              <a:t>diffusion</a:t>
            </a:r>
            <a:r>
              <a:rPr lang="pl-PL" dirty="0">
                <a:ln w="0"/>
                <a:solidFill>
                  <a:srgbClr val="C00000"/>
                </a:solidFill>
              </a:rPr>
              <a:t> </a:t>
            </a:r>
            <a:r>
              <a:rPr lang="en-US" dirty="0">
                <a:ln w="0"/>
                <a:solidFill>
                  <a:srgbClr val="C00000"/>
                </a:solidFill>
              </a:rPr>
              <a:t>process</a:t>
            </a:r>
            <a:r>
              <a:rPr lang="pl-PL" dirty="0">
                <a:ln w="0"/>
              </a:rPr>
              <a:t>.</a:t>
            </a:r>
            <a:r>
              <a:rPr lang="en-US" dirty="0">
                <a:ln w="0"/>
              </a:rPr>
              <a:t> </a:t>
            </a:r>
            <a:endParaRPr lang="pl-PL" dirty="0">
              <a:ln w="0"/>
            </a:endParaRPr>
          </a:p>
          <a:p>
            <a:pPr marL="60959" marR="60959" defTabSz="1371600" hangingPunct="0"/>
            <a:endParaRPr lang="pl-PL" sz="27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4708475" y="5014009"/>
            <a:ext cx="4462818" cy="5309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9" marR="60959" algn="ctr" defTabSz="1371600"/>
            <a:r>
              <a:rPr lang="en-US" sz="1500" b="1" dirty="0">
                <a:ln w="0"/>
              </a:rPr>
              <a:t>D</a:t>
            </a:r>
            <a:r>
              <a:rPr lang="pl-PL" sz="1500" b="1" dirty="0">
                <a:ln w="0"/>
              </a:rPr>
              <a:t>i - </a:t>
            </a:r>
            <a:r>
              <a:rPr lang="en-US" sz="1500" b="1" dirty="0">
                <a:ln w="0"/>
              </a:rPr>
              <a:t>N</a:t>
            </a:r>
            <a:r>
              <a:rPr lang="pl-PL" sz="1500" b="1" dirty="0" err="1">
                <a:ln w="0"/>
              </a:rPr>
              <a:t>uclear</a:t>
            </a:r>
            <a:r>
              <a:rPr lang="pl-PL" sz="1500" b="1" dirty="0">
                <a:ln w="0"/>
              </a:rPr>
              <a:t> - </a:t>
            </a:r>
            <a:r>
              <a:rPr lang="en-US" sz="1500" b="1" dirty="0">
                <a:ln w="0"/>
              </a:rPr>
              <a:t>S</a:t>
            </a:r>
            <a:r>
              <a:rPr lang="pl-PL" sz="1500" b="1" dirty="0" err="1">
                <a:ln w="0"/>
              </a:rPr>
              <a:t>ystem</a:t>
            </a:r>
            <a:r>
              <a:rPr lang="pl-PL" sz="1500" b="1" dirty="0">
                <a:ln w="0"/>
              </a:rPr>
              <a:t> - </a:t>
            </a:r>
            <a:r>
              <a:rPr lang="en-US" sz="1500" b="1" dirty="0">
                <a:ln w="0"/>
              </a:rPr>
              <a:t>master equation</a:t>
            </a:r>
            <a:endParaRPr lang="pl-PL" sz="1500" b="1" dirty="0">
              <a:ln w="0"/>
            </a:endParaRPr>
          </a:p>
          <a:p>
            <a:pPr marL="60959" marR="60959" defTabSz="1371600"/>
            <a:r>
              <a:rPr lang="pl-PL" sz="1350" dirty="0"/>
              <a:t>G.G. Adamian, N.V. </a:t>
            </a:r>
            <a:r>
              <a:rPr lang="pl-PL" sz="1350" dirty="0" err="1"/>
              <a:t>Antonenko</a:t>
            </a:r>
            <a:r>
              <a:rPr lang="pl-PL" sz="1350" dirty="0"/>
              <a:t>, </a:t>
            </a:r>
            <a:r>
              <a:rPr lang="pl-PL" sz="1350" dirty="0" err="1"/>
              <a:t>Eur</a:t>
            </a:r>
            <a:r>
              <a:rPr lang="pl-PL" sz="1350" dirty="0"/>
              <a:t>. </a:t>
            </a:r>
            <a:r>
              <a:rPr lang="pl-PL" sz="1350" dirty="0" err="1"/>
              <a:t>Phys</a:t>
            </a:r>
            <a:r>
              <a:rPr lang="pl-PL" sz="1350" dirty="0"/>
              <a:t>. J. A (2022).</a:t>
            </a:r>
            <a:r>
              <a:rPr lang="en-US" sz="1350" dirty="0">
                <a:ln w="0"/>
              </a:rPr>
              <a:t> </a:t>
            </a:r>
            <a:r>
              <a:rPr lang="pl-PL" sz="1350" dirty="0">
                <a:ln w="0"/>
              </a:rPr>
              <a:t> </a:t>
            </a:r>
          </a:p>
        </p:txBody>
      </p:sp>
      <p:sp>
        <p:nvSpPr>
          <p:cNvPr id="5" name="Prostokąt 4"/>
          <p:cNvSpPr/>
          <p:nvPr/>
        </p:nvSpPr>
        <p:spPr>
          <a:xfrm>
            <a:off x="27295" y="4993613"/>
            <a:ext cx="4752833" cy="9464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0959" marR="60959" algn="just" defTabSz="1371600"/>
            <a:r>
              <a:rPr lang="pl-PL" sz="1500" b="1" dirty="0">
                <a:ln w="0"/>
              </a:rPr>
              <a:t>Fusion - By - </a:t>
            </a:r>
            <a:r>
              <a:rPr lang="pl-PL" sz="1500" b="1" dirty="0" err="1">
                <a:ln w="0"/>
              </a:rPr>
              <a:t>Diffusion</a:t>
            </a:r>
            <a:r>
              <a:rPr lang="en-US" sz="1500" b="1" dirty="0">
                <a:ln w="0"/>
              </a:rPr>
              <a:t> </a:t>
            </a:r>
            <a:r>
              <a:rPr lang="pl-PL" sz="1500" b="1" dirty="0">
                <a:ln w="0"/>
              </a:rPr>
              <a:t>-</a:t>
            </a:r>
            <a:r>
              <a:rPr lang="en-US" sz="1500" b="1" dirty="0">
                <a:ln w="0"/>
              </a:rPr>
              <a:t> </a:t>
            </a:r>
            <a:r>
              <a:rPr lang="pl-PL" sz="1500" b="1" dirty="0">
                <a:ln w="0"/>
              </a:rPr>
              <a:t>Smoluchowski </a:t>
            </a:r>
            <a:r>
              <a:rPr lang="pl-PL" sz="1500" b="1" dirty="0" err="1">
                <a:ln w="0"/>
              </a:rPr>
              <a:t>equation</a:t>
            </a:r>
            <a:endParaRPr lang="pl-PL" sz="1500" b="1" dirty="0">
              <a:ln w="0"/>
            </a:endParaRPr>
          </a:p>
          <a:p>
            <a:pPr algn="just"/>
            <a:r>
              <a:rPr lang="en-US" sz="1350" dirty="0"/>
              <a:t>W. J. </a:t>
            </a:r>
            <a:r>
              <a:rPr lang="en-US" sz="1350" dirty="0" err="1"/>
              <a:t>Świątecki</a:t>
            </a:r>
            <a:r>
              <a:rPr lang="en-US" sz="1350" dirty="0"/>
              <a:t>, K. </a:t>
            </a:r>
            <a:r>
              <a:rPr lang="en-US" sz="1350" dirty="0" err="1"/>
              <a:t>Siwek-Wilczyńska</a:t>
            </a:r>
            <a:r>
              <a:rPr lang="en-US" sz="1350" dirty="0"/>
              <a:t>, and J. </a:t>
            </a:r>
            <a:r>
              <a:rPr lang="en-US" sz="1350" dirty="0" err="1"/>
              <a:t>Wilczyński</a:t>
            </a:r>
            <a:endParaRPr lang="en-US" sz="1350" dirty="0"/>
          </a:p>
          <a:p>
            <a:pPr algn="just"/>
            <a:r>
              <a:rPr lang="en-US" sz="1350" dirty="0"/>
              <a:t>Phys. Rev. C </a:t>
            </a:r>
            <a:r>
              <a:rPr lang="en-US" sz="1350" b="1" dirty="0"/>
              <a:t>71</a:t>
            </a:r>
            <a:r>
              <a:rPr lang="en-US" sz="1350" dirty="0"/>
              <a:t>, 014602 </a:t>
            </a:r>
            <a:r>
              <a:rPr lang="pl-PL" sz="1350" dirty="0"/>
              <a:t>(</a:t>
            </a:r>
            <a:r>
              <a:rPr lang="en-US" sz="1350" dirty="0"/>
              <a:t>2005</a:t>
            </a:r>
            <a:r>
              <a:rPr lang="pl-PL" sz="1350" dirty="0"/>
              <a:t>).</a:t>
            </a:r>
            <a:endParaRPr lang="en-US" sz="1350" dirty="0"/>
          </a:p>
          <a:p>
            <a:pPr marL="60959" marR="60959" defTabSz="1371600"/>
            <a:r>
              <a:rPr lang="pl-PL" sz="1350" dirty="0">
                <a:ln w="0"/>
              </a:rPr>
              <a:t> </a:t>
            </a:r>
          </a:p>
        </p:txBody>
      </p:sp>
      <p:sp>
        <p:nvSpPr>
          <p:cNvPr id="6" name="Strzałka w dół 5"/>
          <p:cNvSpPr/>
          <p:nvPr/>
        </p:nvSpPr>
        <p:spPr>
          <a:xfrm rot="3284208">
            <a:off x="3650920" y="4211989"/>
            <a:ext cx="634622" cy="723573"/>
          </a:xfrm>
          <a:prstGeom prst="downArrow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60959" marR="60959" defTabSz="1371600" hangingPunct="0"/>
            <a:endParaRPr lang="pl-PL" sz="2700">
              <a:solidFill>
                <a:srgbClr val="000000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sp>
        <p:nvSpPr>
          <p:cNvPr id="7" name="Strzałka w dół 6"/>
          <p:cNvSpPr/>
          <p:nvPr/>
        </p:nvSpPr>
        <p:spPr>
          <a:xfrm rot="19469369">
            <a:off x="4881729" y="4216510"/>
            <a:ext cx="634622" cy="723573"/>
          </a:xfrm>
          <a:prstGeom prst="downArrow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60959" marR="60959" defTabSz="1371600" hangingPunct="0"/>
            <a:endParaRPr lang="pl-PL" sz="2700">
              <a:solidFill>
                <a:srgbClr val="000000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15944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/>
      <p:bldP spid="5" grpId="0"/>
      <p:bldP spid="6" grpId="0" animBg="1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507" y="3933056"/>
            <a:ext cx="3922449" cy="1606886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876" y="18615"/>
            <a:ext cx="9184757" cy="2834321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4150" y="2060848"/>
            <a:ext cx="4353731" cy="433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649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The race to find even more new elements to add to the periodic tabl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5" y="0"/>
            <a:ext cx="9128375" cy="4571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-2340768" y="4370189"/>
            <a:ext cx="7772400" cy="1470025"/>
          </a:xfrm>
        </p:spPr>
        <p:txBody>
          <a:bodyPr/>
          <a:lstStyle/>
          <a:p>
            <a:r>
              <a:rPr lang="pl-PL" dirty="0" err="1" smtClean="0"/>
              <a:t>Outline</a:t>
            </a:r>
            <a:r>
              <a:rPr lang="pl-PL" dirty="0" smtClean="0"/>
              <a:t>:  </a:t>
            </a:r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3203848" y="4869160"/>
            <a:ext cx="7128792" cy="1752600"/>
          </a:xfrm>
        </p:spPr>
        <p:txBody>
          <a:bodyPr>
            <a:normAutofit fontScale="85000" lnSpcReduction="20000"/>
          </a:bodyPr>
          <a:lstStyle/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dirty="0" smtClean="0"/>
              <a:t>New </a:t>
            </a:r>
            <a:r>
              <a:rPr lang="pl-PL" dirty="0" err="1" smtClean="0"/>
              <a:t>elements</a:t>
            </a:r>
            <a:r>
              <a:rPr lang="pl-PL" dirty="0" smtClean="0"/>
              <a:t>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dirty="0" err="1" smtClean="0"/>
              <a:t>Reaction</a:t>
            </a:r>
            <a:r>
              <a:rPr lang="pl-PL" dirty="0" smtClean="0"/>
              <a:t> </a:t>
            </a:r>
            <a:r>
              <a:rPr lang="pl-PL" dirty="0" err="1" smtClean="0"/>
              <a:t>mechanism</a:t>
            </a:r>
            <a:r>
              <a:rPr lang="pl-PL" dirty="0" smtClean="0"/>
              <a:t>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dirty="0" smtClean="0"/>
              <a:t>Cross </a:t>
            </a:r>
            <a:r>
              <a:rPr lang="pl-PL" dirty="0" err="1" smtClean="0"/>
              <a:t>sections</a:t>
            </a:r>
            <a:r>
              <a:rPr lang="pl-PL" dirty="0" smtClean="0"/>
              <a:t> – </a:t>
            </a:r>
            <a:r>
              <a:rPr lang="pl-PL" dirty="0" err="1" smtClean="0"/>
              <a:t>predictions</a:t>
            </a:r>
            <a:r>
              <a:rPr lang="pl-PL" dirty="0" smtClean="0"/>
              <a:t> </a:t>
            </a:r>
          </a:p>
          <a:p>
            <a:pPr marL="457200" indent="-457200" algn="l">
              <a:buFont typeface="Arial" panose="020B0604020202020204" pitchFamily="34" charset="0"/>
              <a:buChar char="•"/>
            </a:pPr>
            <a:r>
              <a:rPr lang="pl-PL" dirty="0" smtClean="0"/>
              <a:t>Extra </a:t>
            </a:r>
            <a:r>
              <a:rPr lang="pl-PL" dirty="0" err="1" smtClean="0"/>
              <a:t>stable</a:t>
            </a:r>
            <a:r>
              <a:rPr lang="pl-PL" dirty="0" smtClean="0"/>
              <a:t> SHE ?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425574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045" y="271709"/>
            <a:ext cx="1566174" cy="15661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rostokąt 3"/>
          <p:cNvSpPr/>
          <p:nvPr/>
        </p:nvSpPr>
        <p:spPr>
          <a:xfrm>
            <a:off x="177420" y="332656"/>
            <a:ext cx="692624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>
                <a:latin typeface="NimbusRomNo9L-Regu"/>
              </a:rPr>
              <a:t>Experimental studies of the competition between fusion and </a:t>
            </a:r>
            <a:r>
              <a:rPr lang="en-US" sz="1350" dirty="0" err="1">
                <a:latin typeface="NimbusRomNo9L-Regu"/>
              </a:rPr>
              <a:t>quasifission</a:t>
            </a:r>
            <a:r>
              <a:rPr lang="pl-PL" sz="1350" dirty="0">
                <a:latin typeface="NimbusRomNo9L-Regu"/>
              </a:rPr>
              <a:t> </a:t>
            </a:r>
            <a:r>
              <a:rPr lang="en-US" sz="1350" dirty="0">
                <a:latin typeface="NimbusRomNo9L-Regu"/>
              </a:rPr>
              <a:t>in the formation of heavy and </a:t>
            </a:r>
            <a:r>
              <a:rPr lang="en-US" sz="1350" dirty="0" err="1">
                <a:latin typeface="NimbusRomNo9L-Regu"/>
              </a:rPr>
              <a:t>superheavy</a:t>
            </a:r>
            <a:r>
              <a:rPr lang="en-US" sz="1350" dirty="0">
                <a:latin typeface="NimbusRomNo9L-Regu"/>
              </a:rPr>
              <a:t> nuclei</a:t>
            </a:r>
            <a:r>
              <a:rPr lang="pl-PL" sz="1350" dirty="0">
                <a:latin typeface="NimbusRomNo9L-Regu"/>
              </a:rPr>
              <a:t>, D.J. Hinde, M. Dasgupta, E.C. Simpson, </a:t>
            </a:r>
            <a:r>
              <a:rPr lang="en-US" sz="1350" dirty="0">
                <a:hlinkClick r:id="rId3" tooltip="Go to Progress in Particle and Nuclear Physics on ScienceDirect"/>
              </a:rPr>
              <a:t>Progress in Particle and Nuclear Physics</a:t>
            </a:r>
            <a:r>
              <a:rPr lang="pl-PL" sz="1350" dirty="0"/>
              <a:t>, </a:t>
            </a:r>
            <a:r>
              <a:rPr lang="en-US" sz="1350" dirty="0">
                <a:hlinkClick r:id="rId4" tooltip="Go to table of contents for this volume/issue"/>
              </a:rPr>
              <a:t>Volume 118</a:t>
            </a:r>
            <a:r>
              <a:rPr lang="en-US" sz="1350" dirty="0"/>
              <a:t>, May 2021, 103856</a:t>
            </a:r>
            <a:r>
              <a:rPr lang="pl-PL" sz="1350" dirty="0"/>
              <a:t>.</a:t>
            </a:r>
            <a:endParaRPr lang="en-US" sz="1350" dirty="0"/>
          </a:p>
          <a:p>
            <a:endParaRPr lang="pl-PL" sz="1350" dirty="0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2117864"/>
            <a:ext cx="8898907" cy="4479488"/>
          </a:xfrm>
          <a:prstGeom prst="rect">
            <a:avLst/>
          </a:prstGeom>
        </p:spPr>
      </p:pic>
      <p:sp>
        <p:nvSpPr>
          <p:cNvPr id="6" name="Prążkowana strzałka w prawo 5"/>
          <p:cNvSpPr/>
          <p:nvPr/>
        </p:nvSpPr>
        <p:spPr>
          <a:xfrm>
            <a:off x="3737226" y="1650235"/>
            <a:ext cx="1669547" cy="375296"/>
          </a:xfrm>
          <a:prstGeom prst="striped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60959" marR="60959" defTabSz="1371600" hangingPunct="0"/>
            <a:endParaRPr lang="pl-PL" sz="2700">
              <a:solidFill>
                <a:srgbClr val="000000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sp>
        <p:nvSpPr>
          <p:cNvPr id="7" name="Prążkowana strzałka w prawo 6"/>
          <p:cNvSpPr/>
          <p:nvPr/>
        </p:nvSpPr>
        <p:spPr>
          <a:xfrm rot="16200000">
            <a:off x="7937354" y="3964193"/>
            <a:ext cx="1923102" cy="420667"/>
          </a:xfrm>
          <a:prstGeom prst="stripedRightArrow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60959" marR="60959" defTabSz="1371600" hangingPunct="0"/>
            <a:endParaRPr lang="pl-PL" sz="2700">
              <a:solidFill>
                <a:srgbClr val="000000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03629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rostokąt zaokrąglony 8"/>
          <p:cNvSpPr/>
          <p:nvPr/>
        </p:nvSpPr>
        <p:spPr>
          <a:xfrm>
            <a:off x="6144844" y="921894"/>
            <a:ext cx="1581122" cy="629960"/>
          </a:xfrm>
          <a:prstGeom prst="round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60959" marR="60959" defTabSz="1371600" hangingPunct="0"/>
            <a:endParaRPr lang="pl-PL" sz="2700">
              <a:solidFill>
                <a:srgbClr val="000000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11746" y="1894924"/>
            <a:ext cx="3232254" cy="694784"/>
          </a:xfrm>
          <a:prstGeom prst="rect">
            <a:avLst/>
          </a:prstGeom>
        </p:spPr>
      </p:pic>
      <p:sp>
        <p:nvSpPr>
          <p:cNvPr id="4" name="Strzałka w prawo 3"/>
          <p:cNvSpPr/>
          <p:nvPr/>
        </p:nvSpPr>
        <p:spPr>
          <a:xfrm>
            <a:off x="4479579" y="2213725"/>
            <a:ext cx="596477" cy="369776"/>
          </a:xfrm>
          <a:prstGeom prst="rightArrow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60959" marR="60959" defTabSz="1371600" hangingPunct="0"/>
            <a:endParaRPr lang="pl-PL" sz="2700">
              <a:solidFill>
                <a:srgbClr val="000000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pic>
        <p:nvPicPr>
          <p:cNvPr id="6" name="Obraz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02" y="2583501"/>
            <a:ext cx="8848445" cy="3553312"/>
          </a:xfrm>
          <a:prstGeom prst="rect">
            <a:avLst/>
          </a:prstGeom>
        </p:spPr>
      </p:pic>
      <p:graphicFrame>
        <p:nvGraphicFramePr>
          <p:cNvPr id="8" name="Symbol zastępczy zawartości 3"/>
          <p:cNvGraphicFramePr>
            <a:graphicFrameLocks noChangeAspect="1"/>
          </p:cNvGraphicFramePr>
          <p:nvPr>
            <p:extLst/>
          </p:nvPr>
        </p:nvGraphicFramePr>
        <p:xfrm>
          <a:off x="603406" y="865974"/>
          <a:ext cx="7044965" cy="794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820" name="Równanie" r:id="rId5" imgW="3809880" imgH="431640" progId="Equation.3">
                  <p:embed/>
                </p:oleObj>
              </mc:Choice>
              <mc:Fallback>
                <p:oleObj name="Równanie" r:id="rId5" imgW="3809880" imgH="431640" progId="Equation.3">
                  <p:embed/>
                  <p:pic>
                    <p:nvPicPr>
                      <p:cNvPr id="8" name="Symbol zastępczy zawartości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3406" y="865974"/>
                        <a:ext cx="7044965" cy="7945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Obraz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888488"/>
            <a:ext cx="4167579" cy="736748"/>
          </a:xfrm>
          <a:prstGeom prst="rect">
            <a:avLst/>
          </a:prstGeom>
        </p:spPr>
      </p:pic>
      <p:sp>
        <p:nvSpPr>
          <p:cNvPr id="11" name="pole tekstowe 10"/>
          <p:cNvSpPr txBox="1"/>
          <p:nvPr/>
        </p:nvSpPr>
        <p:spPr>
          <a:xfrm>
            <a:off x="4167579" y="1721675"/>
            <a:ext cx="2122166" cy="430887"/>
          </a:xfrm>
          <a:prstGeom prst="rect">
            <a:avLst/>
          </a:prstGeom>
          <a:noFill/>
          <a:ln w="254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60959" marR="60959" defTabSz="1371600" hangingPunct="0"/>
            <a:r>
              <a:rPr lang="pl-PL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U&gt;</a:t>
            </a:r>
            <a:r>
              <a:rPr lang="pl-PL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Bn</a:t>
            </a:r>
            <a:r>
              <a:rPr lang="pl-PL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&gt;</a:t>
            </a:r>
            <a:r>
              <a:rPr lang="pl-PL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Bf</a:t>
            </a:r>
            <a:r>
              <a:rPr lang="pl-PL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sym typeface="Arial"/>
              </a:rPr>
              <a:t>&gt;T</a:t>
            </a:r>
          </a:p>
        </p:txBody>
      </p:sp>
    </p:spTree>
    <p:extLst>
      <p:ext uri="{BB962C8B-B14F-4D97-AF65-F5344CB8AC3E}">
        <p14:creationId xmlns:p14="http://schemas.microsoft.com/office/powerpoint/2010/main" val="3612284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9465" y="863726"/>
            <a:ext cx="6937481" cy="2471087"/>
          </a:xfrm>
          <a:prstGeom prst="rect">
            <a:avLst/>
          </a:prstGeom>
        </p:spPr>
      </p:pic>
      <p:graphicFrame>
        <p:nvGraphicFramePr>
          <p:cNvPr id="4" name="Symbol zastępczy zawartości 3"/>
          <p:cNvGraphicFramePr>
            <a:graphicFrameLocks noChangeAspect="1"/>
          </p:cNvGraphicFramePr>
          <p:nvPr>
            <p:extLst/>
          </p:nvPr>
        </p:nvGraphicFramePr>
        <p:xfrm>
          <a:off x="805855" y="3460832"/>
          <a:ext cx="3738785" cy="411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09" name="Równanie" r:id="rId4" imgW="2197080" imgH="241200" progId="Equation.3">
                  <p:embed/>
                </p:oleObj>
              </mc:Choice>
              <mc:Fallback>
                <p:oleObj name="Równanie" r:id="rId4" imgW="2197080" imgH="241200" progId="Equation.3">
                  <p:embed/>
                  <p:pic>
                    <p:nvPicPr>
                      <p:cNvPr id="4" name="Symbol zastępczy zawartości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5855" y="3460832"/>
                        <a:ext cx="3738785" cy="4110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10"/>
          <p:cNvGraphicFramePr>
            <a:graphicFrameLocks noChangeAspect="1"/>
          </p:cNvGraphicFramePr>
          <p:nvPr>
            <p:extLst/>
          </p:nvPr>
        </p:nvGraphicFramePr>
        <p:xfrm>
          <a:off x="805854" y="3900938"/>
          <a:ext cx="3711310" cy="40003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10" name="Równanie" r:id="rId6" imgW="2234880" imgH="241200" progId="Equation.3">
                  <p:embed/>
                </p:oleObj>
              </mc:Choice>
              <mc:Fallback>
                <p:oleObj name="Równanie" r:id="rId6" imgW="2234880" imgH="241200" progId="Equation.3">
                  <p:embed/>
                  <p:pic>
                    <p:nvPicPr>
                      <p:cNvPr id="5" name="Object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5854" y="3900938"/>
                        <a:ext cx="3711310" cy="40003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12"/>
          <p:cNvGraphicFramePr>
            <a:graphicFrameLocks noChangeAspect="1"/>
          </p:cNvGraphicFramePr>
          <p:nvPr>
            <p:extLst/>
          </p:nvPr>
        </p:nvGraphicFramePr>
        <p:xfrm>
          <a:off x="805854" y="4345959"/>
          <a:ext cx="4326748" cy="39234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8011" name="Równanie" r:id="rId8" imgW="2654280" imgH="241200" progId="Equation.3">
                  <p:embed/>
                </p:oleObj>
              </mc:Choice>
              <mc:Fallback>
                <p:oleObj name="Równanie" r:id="rId8" imgW="2654280" imgH="241200" progId="Equation.3">
                  <p:embed/>
                  <p:pic>
                    <p:nvPicPr>
                      <p:cNvPr id="6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5854" y="4345959"/>
                        <a:ext cx="4326748" cy="39234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Prostokąt 7"/>
          <p:cNvSpPr/>
          <p:nvPr/>
        </p:nvSpPr>
        <p:spPr>
          <a:xfrm>
            <a:off x="805854" y="5424018"/>
            <a:ext cx="928299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050" dirty="0">
                <a:latin typeface="+mj-lt"/>
              </a:rPr>
              <a:t>I. </a:t>
            </a:r>
            <a:r>
              <a:rPr lang="en-US" sz="1050" dirty="0" err="1">
                <a:latin typeface="+mj-lt"/>
              </a:rPr>
              <a:t>Muntian</a:t>
            </a:r>
            <a:r>
              <a:rPr lang="en-US" sz="1050" dirty="0">
                <a:latin typeface="+mj-lt"/>
              </a:rPr>
              <a:t>,  Z. Patyk and A. </a:t>
            </a:r>
            <a:r>
              <a:rPr lang="pl-PL" sz="1050" dirty="0">
                <a:latin typeface="+mj-lt"/>
              </a:rPr>
              <a:t> </a:t>
            </a:r>
            <a:r>
              <a:rPr lang="en-US" sz="1050" dirty="0" err="1">
                <a:latin typeface="+mj-lt"/>
              </a:rPr>
              <a:t>Sobiczewski</a:t>
            </a:r>
            <a:r>
              <a:rPr lang="en-US" sz="1050" dirty="0">
                <a:latin typeface="+mj-lt"/>
              </a:rPr>
              <a:t>, </a:t>
            </a:r>
            <a:r>
              <a:rPr lang="en-US" sz="1050" dirty="0" err="1">
                <a:latin typeface="+mj-lt"/>
              </a:rPr>
              <a:t>Acta</a:t>
            </a:r>
            <a:r>
              <a:rPr lang="en-US" sz="1050" dirty="0">
                <a:latin typeface="+mj-lt"/>
              </a:rPr>
              <a:t> Phys. Pol. B  32, 691 (2001).</a:t>
            </a:r>
          </a:p>
          <a:p>
            <a:pPr lvl="0">
              <a:defRPr/>
            </a:pPr>
            <a:r>
              <a:rPr lang="en-US" sz="1050" dirty="0">
                <a:latin typeface="+mj-lt"/>
              </a:rPr>
              <a:t>H. J. </a:t>
            </a:r>
            <a:r>
              <a:rPr lang="en-US" sz="1050" dirty="0" err="1">
                <a:latin typeface="+mj-lt"/>
              </a:rPr>
              <a:t>Krappe</a:t>
            </a:r>
            <a:r>
              <a:rPr lang="en-US" sz="1050" dirty="0">
                <a:latin typeface="+mj-lt"/>
              </a:rPr>
              <a:t>, J. R. Nix and A. J. </a:t>
            </a:r>
            <a:r>
              <a:rPr lang="en-US" sz="1050" dirty="0" err="1">
                <a:latin typeface="+mj-lt"/>
              </a:rPr>
              <a:t>Sierk</a:t>
            </a:r>
            <a:r>
              <a:rPr lang="en-US" sz="1050" dirty="0">
                <a:latin typeface="+mj-lt"/>
              </a:rPr>
              <a:t>,  Phys. Rev. C20, 992 (1979).</a:t>
            </a:r>
            <a:endParaRPr lang="pl-PL" sz="1050" dirty="0">
              <a:latin typeface="+mj-lt"/>
            </a:endParaRPr>
          </a:p>
          <a:p>
            <a:pPr>
              <a:defRPr/>
            </a:pPr>
            <a:r>
              <a:rPr lang="en-US" sz="1050" dirty="0">
                <a:latin typeface="+mj-lt"/>
              </a:rPr>
              <a:t>S. </a:t>
            </a:r>
            <a:r>
              <a:rPr lang="en-US" sz="1050" dirty="0" err="1">
                <a:latin typeface="+mj-lt"/>
              </a:rPr>
              <a:t>Cwiok</a:t>
            </a:r>
            <a:r>
              <a:rPr lang="en-US" sz="1050" dirty="0">
                <a:latin typeface="+mj-lt"/>
              </a:rPr>
              <a:t>, J. Dudek, W</a:t>
            </a:r>
            <a:r>
              <a:rPr lang="pl-PL" sz="1050" dirty="0">
                <a:latin typeface="+mj-lt"/>
              </a:rPr>
              <a:t>. N</a:t>
            </a:r>
            <a:r>
              <a:rPr lang="en-US" sz="1050" dirty="0" err="1">
                <a:latin typeface="+mj-lt"/>
              </a:rPr>
              <a:t>azarewicz</a:t>
            </a:r>
            <a:r>
              <a:rPr lang="en-US" sz="1050" dirty="0">
                <a:latin typeface="+mj-lt"/>
              </a:rPr>
              <a:t>, J. Skalski and T. Werner, </a:t>
            </a:r>
            <a:r>
              <a:rPr lang="en-US" sz="1050" dirty="0" err="1">
                <a:latin typeface="+mj-lt"/>
              </a:rPr>
              <a:t>Comput</a:t>
            </a:r>
            <a:r>
              <a:rPr lang="en-US" sz="1050" dirty="0">
                <a:latin typeface="+mj-lt"/>
              </a:rPr>
              <a:t>. Phys. </a:t>
            </a:r>
            <a:r>
              <a:rPr lang="en-US" sz="1050" dirty="0" err="1">
                <a:latin typeface="+mj-lt"/>
              </a:rPr>
              <a:t>Commun</a:t>
            </a:r>
            <a:r>
              <a:rPr lang="en-US" sz="1050" dirty="0">
                <a:latin typeface="+mj-lt"/>
              </a:rPr>
              <a:t>.  46, 379 (1987).</a:t>
            </a:r>
          </a:p>
          <a:p>
            <a:pPr lvl="0">
              <a:defRPr/>
            </a:pPr>
            <a:endParaRPr lang="en-US" sz="1350" dirty="0"/>
          </a:p>
        </p:txBody>
      </p:sp>
      <p:grpSp>
        <p:nvGrpSpPr>
          <p:cNvPr id="9" name="Grupa 8"/>
          <p:cNvGrpSpPr/>
          <p:nvPr/>
        </p:nvGrpSpPr>
        <p:grpSpPr>
          <a:xfrm rot="5400000">
            <a:off x="6306979" y="3200144"/>
            <a:ext cx="4763768" cy="489005"/>
            <a:chOff x="0" y="0"/>
            <a:chExt cx="12271196" cy="1141920"/>
          </a:xfrm>
        </p:grpSpPr>
        <p:sp>
          <p:nvSpPr>
            <p:cNvPr id="10" name="Prostokąt zaokrąglony 9"/>
            <p:cNvSpPr/>
            <p:nvPr/>
          </p:nvSpPr>
          <p:spPr>
            <a:xfrm>
              <a:off x="0" y="0"/>
              <a:ext cx="12271196" cy="1141920"/>
            </a:xfrm>
            <a:prstGeom prst="roundRect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</p:sp>
        <p:sp>
          <p:nvSpPr>
            <p:cNvPr id="11" name="pole tekstowe 10"/>
            <p:cNvSpPr txBox="1"/>
            <p:nvPr/>
          </p:nvSpPr>
          <p:spPr>
            <a:xfrm>
              <a:off x="55747" y="55745"/>
              <a:ext cx="12159709" cy="98842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/>
            </a:fontRef>
          </p:style>
          <p:txBody>
            <a:bodyPr spcFirstLastPara="0" vert="horz" wrap="square" lIns="74295" tIns="74295" rIns="74295" bIns="74295" numCol="1" spcCol="1270" anchor="ctr" anchorCtr="0">
              <a:noAutofit/>
            </a:bodyPr>
            <a:lstStyle/>
            <a:p>
              <a:pPr defTabSz="866775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l-PL" sz="1950" dirty="0"/>
                <a:t>       </a:t>
              </a:r>
              <a:r>
                <a:rPr lang="pl-PL" sz="1950" dirty="0" err="1"/>
                <a:t>Microscopic-macroscopic</a:t>
              </a:r>
              <a:r>
                <a:rPr lang="pl-PL" sz="1950" dirty="0"/>
                <a:t> </a:t>
              </a:r>
              <a:r>
                <a:rPr lang="pl-PL" sz="1950" dirty="0" err="1"/>
                <a:t>method</a:t>
              </a:r>
              <a:endParaRPr lang="pl-PL" sz="1950" dirty="0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Prostokąt 11"/>
              <p:cNvSpPr/>
              <p:nvPr/>
            </p:nvSpPr>
            <p:spPr>
              <a:xfrm>
                <a:off x="2043506" y="4783287"/>
                <a:ext cx="4818435" cy="49205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pl-PL" sz="21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R(</a:t>
                </a:r>
                <a:r>
                  <a:rPr lang="el-GR" sz="21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θ</a:t>
                </a:r>
                <a:r>
                  <a:rPr lang="pl-PL" sz="21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,</a:t>
                </a:r>
                <a:r>
                  <a:rPr lang="el-GR" sz="21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ϕ</a:t>
                </a:r>
                <a:r>
                  <a:rPr lang="pl-PL" sz="21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)</a:t>
                </a:r>
                <a14:m>
                  <m:oMath xmlns:m="http://schemas.openxmlformats.org/officeDocument/2006/math">
                    <m:r>
                      <a:rPr lang="pl-PL" sz="2100" i="1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pl-PL" sz="2100" i="1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c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pl-PL" sz="21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pl-PL" sz="2100" i="1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pl-PL" sz="2100" i="1"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d>
                      <m:dPr>
                        <m:begChr m:val="{"/>
                        <m:endChr m:val="}"/>
                        <m:ctrlPr>
                          <a:rPr lang="pl-PL" sz="21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pl-PL" sz="2100" i="1">
                            <a:latin typeface="Cambria Math" panose="02040503050406030204" pitchFamily="18" charset="0"/>
                          </a:rPr>
                          <m:t>1+</m:t>
                        </m:r>
                        <m:nary>
                          <m:naryPr>
                            <m:chr m:val="∑"/>
                            <m:ctrlPr>
                              <a:rPr lang="pl-PL" sz="2100" i="1">
                                <a:latin typeface="Cambria Math" panose="02040503050406030204" pitchFamily="18" charset="0"/>
                              </a:rPr>
                            </m:ctrlPr>
                          </m:naryPr>
                          <m:sub>
                            <m:r>
                              <a:rPr lang="pl-PL" sz="2100" i="1">
                                <a:latin typeface="Cambria Math" panose="02040503050406030204" pitchFamily="18" charset="0"/>
                              </a:rPr>
                              <m:t>𝜆</m:t>
                            </m:r>
                            <m:r>
                              <a:rPr lang="pl-PL" sz="2100" i="1">
                                <a:latin typeface="Cambria Math" panose="02040503050406030204" pitchFamily="18" charset="0"/>
                              </a:rPr>
                              <m:t>=1</m:t>
                            </m:r>
                          </m:sub>
                          <m:sup>
                            <m:r>
                              <a:rPr lang="pl-PL" sz="21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∞</m:t>
                            </m:r>
                          </m:sup>
                          <m:e>
                            <m:nary>
                              <m:naryPr>
                                <m:chr m:val="∑"/>
                                <m:ctrlPr>
                                  <a:rPr lang="pl-PL" sz="2100" i="1">
                                    <a:latin typeface="Cambria Math" panose="02040503050406030204" pitchFamily="18" charset="0"/>
                                  </a:rPr>
                                </m:ctrlPr>
                              </m:naryPr>
                              <m:sub>
                                <m:r>
                                  <a:rPr lang="el-GR" sz="2100" i="1">
                                    <a:latin typeface="Cambria Math" panose="02040503050406030204" pitchFamily="18" charset="0"/>
                                  </a:rPr>
                                  <m:t>𝜇</m:t>
                                </m:r>
                                <m:r>
                                  <a:rPr lang="pl-PL" sz="2100" i="1">
                                    <a:latin typeface="Cambria Math" panose="02040503050406030204" pitchFamily="18" charset="0"/>
                                  </a:rPr>
                                  <m:t>=−</m:t>
                                </m:r>
                                <m:r>
                                  <a:rPr lang="pl-PL" sz="21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sub>
                              <m:sup>
                                <m:r>
                                  <a:rPr lang="pl-PL" sz="2100" i="1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pl-PL" sz="2100" i="1">
                                    <a:latin typeface="Cambria Math" panose="02040503050406030204" pitchFamily="18" charset="0"/>
                                  </a:rPr>
                                  <m:t>𝜆</m:t>
                                </m:r>
                              </m:sup>
                              <m:e>
                                <m:sSub>
                                  <m:sSubPr>
                                    <m:ctrlPr>
                                      <a:rPr lang="pl-PL" sz="21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l-GR" sz="2100" i="1">
                                        <a:latin typeface="Cambria Math" panose="02040503050406030204" pitchFamily="18" charset="0"/>
                                      </a:rPr>
                                      <m:t>𝛽</m:t>
                                    </m:r>
                                  </m:e>
                                  <m:sub>
                                    <m:r>
                                      <a:rPr lang="pl-PL" sz="2100" i="1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  <m:r>
                                      <a:rPr lang="el-GR" sz="2100" i="1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  <m:sSub>
                                  <m:sSubPr>
                                    <m:ctrlPr>
                                      <a:rPr lang="pl-PL" sz="2100" i="1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pl-PL" sz="2100" i="1">
                                        <a:latin typeface="Cambria Math" panose="02040503050406030204" pitchFamily="18" charset="0"/>
                                      </a:rPr>
                                      <m:t>𝑌</m:t>
                                    </m:r>
                                  </m:e>
                                  <m:sub>
                                    <m:r>
                                      <a:rPr lang="pl-PL" sz="2100" i="1">
                                        <a:latin typeface="Cambria Math" panose="02040503050406030204" pitchFamily="18" charset="0"/>
                                      </a:rPr>
                                      <m:t>𝜆</m:t>
                                    </m:r>
                                    <m:r>
                                      <a:rPr lang="el-GR" sz="2100" i="1">
                                        <a:latin typeface="Cambria Math" panose="02040503050406030204" pitchFamily="18" charset="0"/>
                                      </a:rPr>
                                      <m:t>𝜇</m:t>
                                    </m:r>
                                  </m:sub>
                                </m:sSub>
                                <m:r>
                                  <m:rPr>
                                    <m:nor/>
                                  </m:rPr>
                                  <a:rPr lang="pl-PL" sz="2100" i="1" dirty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(</m:t>
                                </m:r>
                                <m:r>
                                  <m:rPr>
                                    <m:nor/>
                                  </m:rPr>
                                  <a:rPr lang="el-GR" sz="2100" i="1" dirty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θ</m:t>
                                </m:r>
                                <m:r>
                                  <m:rPr>
                                    <m:nor/>
                                  </m:rPr>
                                  <a:rPr lang="pl-PL" sz="2100" i="1" dirty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,</m:t>
                                </m:r>
                                <m:r>
                                  <m:rPr>
                                    <m:nor/>
                                  </m:rPr>
                                  <a:rPr lang="el-GR" sz="2100" i="1" dirty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ϕ</m:t>
                                </m:r>
                                <m:r>
                                  <m:rPr>
                                    <m:nor/>
                                  </m:rPr>
                                  <a:rPr lang="pl-PL" sz="2100" i="1" dirty="0">
                                    <a:latin typeface="Times New Roman" panose="02020603050405020304" pitchFamily="18" charset="0"/>
                                    <a:cs typeface="Times New Roman" panose="02020603050405020304" pitchFamily="18" charset="0"/>
                                  </a:rPr>
                                  <m:t>)</m:t>
                                </m:r>
                              </m:e>
                            </m:nary>
                          </m:e>
                        </m:nary>
                      </m:e>
                    </m:d>
                  </m:oMath>
                </a14:m>
                <a:endParaRPr lang="pl-PL" sz="2100" i="1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2" name="Prostokąt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43506" y="4783287"/>
                <a:ext cx="4818435" cy="492058"/>
              </a:xfrm>
              <a:prstGeom prst="rect">
                <a:avLst/>
              </a:prstGeom>
              <a:blipFill>
                <a:blip r:embed="rId10"/>
                <a:stretch>
                  <a:fillRect l="-1517" t="-97500" b="-153750"/>
                </a:stretch>
              </a:blipFill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Prostokąt 2"/>
          <p:cNvSpPr/>
          <p:nvPr/>
        </p:nvSpPr>
        <p:spPr>
          <a:xfrm rot="16200000">
            <a:off x="-1953290" y="2959429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350" dirty="0">
                <a:solidFill>
                  <a:srgbClr val="FF0000"/>
                </a:solidFill>
              </a:rPr>
              <a:t>a</a:t>
            </a:r>
            <a:r>
              <a:rPr lang="en-US" sz="1350" dirty="0" err="1">
                <a:solidFill>
                  <a:srgbClr val="FF0000"/>
                </a:solidFill>
              </a:rPr>
              <a:t>pplication</a:t>
            </a:r>
            <a:r>
              <a:rPr lang="en-US" sz="1350" dirty="0">
                <a:solidFill>
                  <a:srgbClr val="FF0000"/>
                </a:solidFill>
              </a:rPr>
              <a:t> of </a:t>
            </a:r>
            <a:r>
              <a:rPr lang="pl-PL" sz="1350" dirty="0">
                <a:solidFill>
                  <a:srgbClr val="FF0000"/>
                </a:solidFill>
              </a:rPr>
              <a:t>ADNT2021 </a:t>
            </a:r>
            <a:r>
              <a:rPr lang="en-US" sz="1350" dirty="0">
                <a:solidFill>
                  <a:srgbClr val="FF0000"/>
                </a:solidFill>
              </a:rPr>
              <a:t>tables to estimate the chances</a:t>
            </a:r>
            <a:r>
              <a:rPr lang="pl-PL" sz="1350" dirty="0">
                <a:solidFill>
                  <a:srgbClr val="FF0000"/>
                </a:solidFill>
              </a:rPr>
              <a:t> </a:t>
            </a:r>
            <a:r>
              <a:rPr lang="en-US" sz="1350" dirty="0">
                <a:solidFill>
                  <a:srgbClr val="FF0000"/>
                </a:solidFill>
              </a:rPr>
              <a:t>of producing new elements</a:t>
            </a:r>
            <a:endParaRPr lang="pl-PL" sz="135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953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/>
          </p:nvPr>
        </p:nvSpPr>
        <p:spPr>
          <a:xfrm>
            <a:off x="543824" y="973853"/>
            <a:ext cx="8198894" cy="499445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altLang="en-US" sz="2100" dirty="0"/>
              <a:t>SH </a:t>
            </a:r>
            <a:r>
              <a:rPr lang="pl-PL" altLang="en-US" sz="2100" dirty="0" err="1"/>
              <a:t>masses</a:t>
            </a:r>
            <a:r>
              <a:rPr lang="en-US" altLang="en-US" sz="2100" dirty="0"/>
              <a:t> (</a:t>
            </a:r>
            <a:r>
              <a:rPr lang="en-US" altLang="en-US" sz="2100" dirty="0" err="1"/>
              <a:t>g.s</a:t>
            </a:r>
            <a:r>
              <a:rPr lang="en-US" altLang="en-US" sz="2100" dirty="0"/>
              <a:t>.) for 1305 nuclei</a:t>
            </a:r>
            <a:r>
              <a:rPr lang="pl-PL" altLang="en-US" sz="2100" dirty="0"/>
              <a:t> (</a:t>
            </a:r>
            <a:r>
              <a:rPr lang="pl-PL" altLang="en-US" sz="2100" dirty="0" err="1"/>
              <a:t>including</a:t>
            </a:r>
            <a:r>
              <a:rPr lang="pl-PL" altLang="en-US" sz="2100" dirty="0"/>
              <a:t> </a:t>
            </a:r>
            <a:r>
              <a:rPr lang="pl-PL" altLang="en-US" sz="2100" dirty="0" err="1"/>
              <a:t>odd</a:t>
            </a:r>
            <a:r>
              <a:rPr lang="pl-PL" altLang="en-US" sz="2100" dirty="0"/>
              <a:t> &amp; </a:t>
            </a:r>
            <a:r>
              <a:rPr lang="pl-PL" altLang="en-US" sz="2100" dirty="0" err="1"/>
              <a:t>odd-odd</a:t>
            </a:r>
            <a:r>
              <a:rPr lang="en-US" altLang="en-US" sz="2100" dirty="0"/>
              <a:t> systems</a:t>
            </a:r>
            <a:r>
              <a:rPr lang="pl-PL" altLang="en-US" sz="2100" dirty="0"/>
              <a:t>) </a:t>
            </a:r>
          </a:p>
        </p:txBody>
      </p:sp>
      <p:sp>
        <p:nvSpPr>
          <p:cNvPr id="24579" name="Rectangle 3"/>
          <p:cNvSpPr>
            <a:spLocks noGrp="1"/>
          </p:cNvSpPr>
          <p:nvPr>
            <p:ph type="body" idx="1"/>
          </p:nvPr>
        </p:nvSpPr>
        <p:spPr>
          <a:xfrm>
            <a:off x="265045" y="2355431"/>
            <a:ext cx="8609369" cy="353128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85000" lnSpcReduction="20000"/>
          </a:bodyPr>
          <a:lstStyle/>
          <a:p>
            <a:pPr>
              <a:lnSpc>
                <a:spcPct val="80000"/>
              </a:lnSpc>
            </a:pPr>
            <a:endParaRPr lang="en-US" sz="2100" dirty="0"/>
          </a:p>
          <a:p>
            <a:pPr>
              <a:lnSpc>
                <a:spcPct val="80000"/>
              </a:lnSpc>
            </a:pPr>
            <a:endParaRPr lang="en-US" sz="2100" dirty="0"/>
          </a:p>
          <a:p>
            <a:pPr>
              <a:lnSpc>
                <a:spcPct val="80000"/>
              </a:lnSpc>
            </a:pPr>
            <a:endParaRPr lang="en-US" sz="2100" dirty="0"/>
          </a:p>
          <a:p>
            <a:pPr>
              <a:lnSpc>
                <a:spcPct val="80000"/>
              </a:lnSpc>
            </a:pPr>
            <a:endParaRPr lang="en-US" sz="2100" dirty="0"/>
          </a:p>
          <a:p>
            <a:pPr>
              <a:lnSpc>
                <a:spcPct val="80000"/>
              </a:lnSpc>
            </a:pPr>
            <a:endParaRPr lang="en-US" sz="2100" dirty="0"/>
          </a:p>
          <a:p>
            <a:pPr>
              <a:lnSpc>
                <a:spcPct val="80000"/>
              </a:lnSpc>
            </a:pPr>
            <a:endParaRPr lang="en-US" sz="2100" dirty="0"/>
          </a:p>
          <a:p>
            <a:pPr>
              <a:lnSpc>
                <a:spcPct val="80000"/>
              </a:lnSpc>
            </a:pPr>
            <a:endParaRPr lang="en-US" sz="2100" dirty="0"/>
          </a:p>
          <a:p>
            <a:pPr>
              <a:lnSpc>
                <a:spcPct val="80000"/>
              </a:lnSpc>
            </a:pPr>
            <a:endParaRPr lang="en-US" sz="2100" dirty="0"/>
          </a:p>
          <a:p>
            <a:pPr algn="just">
              <a:lnSpc>
                <a:spcPct val="80000"/>
              </a:lnSpc>
            </a:pPr>
            <a:r>
              <a:rPr lang="en-US" sz="2100" dirty="0"/>
              <a:t>Seven dimensional minimization is performed using the gradient method</a:t>
            </a:r>
          </a:p>
          <a:p>
            <a:pPr>
              <a:lnSpc>
                <a:spcPct val="80000"/>
              </a:lnSpc>
            </a:pPr>
            <a:endParaRPr lang="en-US" sz="2100" dirty="0"/>
          </a:p>
          <a:p>
            <a:pPr>
              <a:lnSpc>
                <a:spcPct val="80000"/>
              </a:lnSpc>
            </a:pPr>
            <a:endParaRPr lang="en-US" sz="2100" dirty="0"/>
          </a:p>
          <a:p>
            <a:pPr>
              <a:lnSpc>
                <a:spcPct val="80000"/>
              </a:lnSpc>
            </a:pPr>
            <a:endParaRPr lang="en-US" sz="2100" dirty="0"/>
          </a:p>
          <a:p>
            <a:pPr>
              <a:lnSpc>
                <a:spcPct val="80000"/>
              </a:lnSpc>
            </a:pPr>
            <a:endParaRPr lang="en-US" sz="2100" dirty="0"/>
          </a:p>
          <a:p>
            <a:pPr>
              <a:lnSpc>
                <a:spcPct val="80000"/>
              </a:lnSpc>
            </a:pPr>
            <a:endParaRPr lang="en-US" sz="2100" dirty="0"/>
          </a:p>
          <a:p>
            <a:pPr algn="just">
              <a:lnSpc>
                <a:spcPct val="80000"/>
              </a:lnSpc>
            </a:pPr>
            <a:r>
              <a:rPr lang="en-US" sz="2100" dirty="0"/>
              <a:t>For odd system, additionally the minimization over configurations </a:t>
            </a:r>
            <a:r>
              <a:rPr lang="en-US" sz="2100" u="sng" dirty="0">
                <a:solidFill>
                  <a:srgbClr val="C00000"/>
                </a:solidFill>
              </a:rPr>
              <a:t>at every step of the gradient procedure </a:t>
            </a:r>
            <a:r>
              <a:rPr lang="en-US" sz="2100" dirty="0"/>
              <a:t>has been done.</a:t>
            </a:r>
            <a:endParaRPr lang="pl-PL" altLang="en-US" sz="2100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 fontAlgn="base">
              <a:spcBef>
                <a:spcPct val="0"/>
              </a:spcBef>
              <a:spcAft>
                <a:spcPct val="0"/>
              </a:spcAft>
            </a:pPr>
            <a:fld id="{FC7173DA-6F54-418E-BDA4-E1DCF3226E1E}" type="slidenum">
              <a:rPr lang="en-US" kern="1200">
                <a:uFillTx/>
                <a:latin typeface="Tahoma"/>
              </a:rPr>
              <a:pPr defTabSz="685800" fontAlgn="base">
                <a:spcBef>
                  <a:spcPct val="0"/>
                </a:spcBef>
                <a:spcAft>
                  <a:spcPct val="0"/>
                </a:spcAft>
              </a:pPr>
              <a:t>23</a:t>
            </a:fld>
            <a:endParaRPr lang="en-US" kern="1200" dirty="0">
              <a:uFillTx/>
              <a:latin typeface="Tahoma"/>
            </a:endParaRPr>
          </a:p>
        </p:txBody>
      </p:sp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2" y="4457700"/>
            <a:ext cx="5641237" cy="74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Prostokąt 1"/>
          <p:cNvSpPr/>
          <p:nvPr/>
        </p:nvSpPr>
        <p:spPr>
          <a:xfrm>
            <a:off x="543825" y="1670393"/>
            <a:ext cx="6335345" cy="3139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altLang="en-US" dirty="0">
                <a:latin typeface="Arial" charset="0"/>
              </a:rPr>
              <a:t>A </a:t>
            </a:r>
            <a:r>
              <a:rPr lang="pl-PL" altLang="en-US" dirty="0" err="1">
                <a:latin typeface="Arial" charset="0"/>
              </a:rPr>
              <a:t>fit</a:t>
            </a:r>
            <a:r>
              <a:rPr lang="pl-PL" altLang="en-US" dirty="0">
                <a:latin typeface="Arial" charset="0"/>
              </a:rPr>
              <a:t> to </a:t>
            </a:r>
            <a:r>
              <a:rPr lang="pl-PL" altLang="en-US" dirty="0" err="1">
                <a:latin typeface="Arial" charset="0"/>
              </a:rPr>
              <a:t>exp</a:t>
            </a:r>
            <a:r>
              <a:rPr lang="pl-PL" altLang="en-US" dirty="0">
                <a:latin typeface="Arial" charset="0"/>
              </a:rPr>
              <a:t>. </a:t>
            </a:r>
            <a:r>
              <a:rPr lang="pl-PL" altLang="en-US" dirty="0" err="1">
                <a:latin typeface="Arial" charset="0"/>
              </a:rPr>
              <a:t>masses</a:t>
            </a:r>
            <a:r>
              <a:rPr lang="pl-PL" altLang="en-US" dirty="0">
                <a:latin typeface="Arial" charset="0"/>
              </a:rPr>
              <a:t> Z&gt;82, N&gt;126</a:t>
            </a:r>
            <a:r>
              <a:rPr lang="en-US" altLang="en-US" dirty="0">
                <a:latin typeface="Arial" charset="0"/>
              </a:rPr>
              <a:t> (</a:t>
            </a:r>
            <a:r>
              <a:rPr lang="pl-PL" altLang="en-US" dirty="0" err="1">
                <a:latin typeface="Arial" charset="0"/>
              </a:rPr>
              <a:t>number</a:t>
            </a:r>
            <a:r>
              <a:rPr lang="pl-PL" altLang="en-US" dirty="0">
                <a:latin typeface="Arial" charset="0"/>
              </a:rPr>
              <a:t> of </a:t>
            </a:r>
            <a:r>
              <a:rPr lang="pl-PL" altLang="en-US" dirty="0" err="1">
                <a:latin typeface="Arial" charset="0"/>
              </a:rPr>
              <a:t>nuclei</a:t>
            </a:r>
            <a:r>
              <a:rPr lang="pl-PL" altLang="en-US" dirty="0">
                <a:latin typeface="Arial" charset="0"/>
              </a:rPr>
              <a:t>: </a:t>
            </a:r>
            <a:r>
              <a:rPr lang="pl-PL" altLang="en-US" dirty="0">
                <a:solidFill>
                  <a:srgbClr val="FF0000"/>
                </a:solidFill>
                <a:latin typeface="Arial" charset="0"/>
              </a:rPr>
              <a:t>252</a:t>
            </a:r>
            <a:r>
              <a:rPr lang="en-US" altLang="en-US" dirty="0">
                <a:solidFill>
                  <a:srgbClr val="FF0000"/>
                </a:solidFill>
                <a:latin typeface="Arial" charset="0"/>
              </a:rPr>
              <a:t>)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4137" y="2432902"/>
            <a:ext cx="3888581" cy="1633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pole tekstowe 7"/>
          <p:cNvSpPr txBox="1"/>
          <p:nvPr/>
        </p:nvSpPr>
        <p:spPr>
          <a:xfrm>
            <a:off x="593677" y="2652712"/>
            <a:ext cx="3541595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defTabSz="685800" eaLnBrk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pl-PL" altLang="en-US" sz="1350" dirty="0">
                <a:latin typeface="Arial" charset="0"/>
              </a:rPr>
              <a:t>For </a:t>
            </a:r>
            <a:r>
              <a:rPr lang="pl-PL" altLang="en-US" sz="1350" dirty="0" err="1">
                <a:latin typeface="Arial" charset="0"/>
              </a:rPr>
              <a:t>odd</a:t>
            </a:r>
            <a:r>
              <a:rPr lang="pl-PL" altLang="en-US" sz="1350" dirty="0">
                <a:latin typeface="Arial" charset="0"/>
              </a:rPr>
              <a:t> and </a:t>
            </a:r>
            <a:r>
              <a:rPr lang="pl-PL" altLang="en-US" sz="1350" dirty="0" err="1">
                <a:latin typeface="Arial" charset="0"/>
              </a:rPr>
              <a:t>odd-odd</a:t>
            </a:r>
            <a:r>
              <a:rPr lang="en-US" altLang="en-US" sz="1350" dirty="0">
                <a:latin typeface="Arial" charset="0"/>
              </a:rPr>
              <a:t> </a:t>
            </a:r>
            <a:r>
              <a:rPr lang="pl-PL" altLang="en-US" sz="1350" dirty="0" err="1">
                <a:latin typeface="Arial" charset="0"/>
              </a:rPr>
              <a:t>systems</a:t>
            </a:r>
            <a:r>
              <a:rPr lang="pl-PL" altLang="en-US" sz="1350" dirty="0">
                <a:latin typeface="Arial" charset="0"/>
              </a:rPr>
              <a:t> </a:t>
            </a:r>
            <a:r>
              <a:rPr lang="pl-PL" altLang="en-US" sz="1350" dirty="0" err="1">
                <a:latin typeface="Arial" charset="0"/>
              </a:rPr>
              <a:t>there</a:t>
            </a:r>
            <a:r>
              <a:rPr lang="pl-PL" altLang="en-US" sz="1350" dirty="0">
                <a:latin typeface="Arial" charset="0"/>
              </a:rPr>
              <a:t> </a:t>
            </a:r>
            <a:r>
              <a:rPr lang="pl-PL" altLang="en-US" sz="1350" dirty="0" err="1">
                <a:latin typeface="Arial" charset="0"/>
              </a:rPr>
              <a:t>are</a:t>
            </a:r>
            <a:r>
              <a:rPr lang="pl-PL" altLang="en-US" sz="1350" dirty="0">
                <a:latin typeface="Arial" charset="0"/>
              </a:rPr>
              <a:t> </a:t>
            </a:r>
            <a:r>
              <a:rPr lang="pl-PL" altLang="en-US" sz="1350" dirty="0">
                <a:solidFill>
                  <a:srgbClr val="C481CF"/>
                </a:solidFill>
                <a:latin typeface="Arial" charset="0"/>
              </a:rPr>
              <a:t>3</a:t>
            </a:r>
            <a:r>
              <a:rPr lang="pl-PL" altLang="en-US" sz="1350" dirty="0">
                <a:latin typeface="Arial" charset="0"/>
              </a:rPr>
              <a:t> </a:t>
            </a:r>
            <a:r>
              <a:rPr lang="en-US" altLang="en-US" sz="1350" dirty="0">
                <a:latin typeface="Arial" charset="0"/>
              </a:rPr>
              <a:t> </a:t>
            </a:r>
            <a:r>
              <a:rPr lang="pl-PL" altLang="en-US" sz="1350" dirty="0" err="1">
                <a:latin typeface="Arial" charset="0"/>
              </a:rPr>
              <a:t>additional</a:t>
            </a:r>
            <a:r>
              <a:rPr lang="pl-PL" altLang="en-US" sz="1350" dirty="0">
                <a:latin typeface="Arial" charset="0"/>
              </a:rPr>
              <a:t> </a:t>
            </a:r>
            <a:r>
              <a:rPr lang="pl-PL" altLang="en-US" sz="1350" dirty="0" err="1">
                <a:latin typeface="Arial" charset="0"/>
              </a:rPr>
              <a:t>parameters</a:t>
            </a:r>
            <a:r>
              <a:rPr lang="pl-PL" altLang="en-US" sz="1350" dirty="0">
                <a:latin typeface="Arial" charset="0"/>
              </a:rPr>
              <a:t> –</a:t>
            </a:r>
            <a:r>
              <a:rPr lang="en-US" altLang="en-US" sz="1350" dirty="0">
                <a:latin typeface="Arial" charset="0"/>
              </a:rPr>
              <a:t> </a:t>
            </a:r>
            <a:r>
              <a:rPr lang="pl-PL" altLang="en-US" sz="1350" dirty="0" err="1">
                <a:latin typeface="Arial" charset="0"/>
              </a:rPr>
              <a:t>macroscopic</a:t>
            </a:r>
            <a:r>
              <a:rPr lang="pl-PL" altLang="en-US" sz="1350" dirty="0">
                <a:latin typeface="Arial" charset="0"/>
              </a:rPr>
              <a:t> </a:t>
            </a:r>
            <a:r>
              <a:rPr lang="pl-PL" altLang="en-US" sz="1350" dirty="0" err="1">
                <a:latin typeface="Arial" charset="0"/>
              </a:rPr>
              <a:t>energy</a:t>
            </a:r>
            <a:r>
              <a:rPr lang="pl-PL" altLang="en-US" sz="1350" dirty="0">
                <a:latin typeface="Arial" charset="0"/>
              </a:rPr>
              <a:t> </a:t>
            </a:r>
            <a:r>
              <a:rPr lang="pl-PL" altLang="en-US" sz="1350" dirty="0" err="1">
                <a:latin typeface="Arial" charset="0"/>
              </a:rPr>
              <a:t>shifts</a:t>
            </a:r>
            <a:r>
              <a:rPr lang="pl-PL" altLang="en-US" sz="1350" dirty="0">
                <a:latin typeface="Arial" charset="0"/>
              </a:rPr>
              <a:t> </a:t>
            </a:r>
            <a:r>
              <a:rPr lang="en-US" altLang="en-US" sz="1350" dirty="0">
                <a:latin typeface="Arial" charset="0"/>
              </a:rPr>
              <a:t> </a:t>
            </a:r>
            <a:r>
              <a:rPr lang="pl-PL" altLang="en-US" sz="1350" dirty="0">
                <a:latin typeface="Arial" charset="0"/>
              </a:rPr>
              <a:t>(</a:t>
            </a:r>
            <a:r>
              <a:rPr lang="pl-PL" altLang="en-US" sz="1350" dirty="0" err="1">
                <a:solidFill>
                  <a:srgbClr val="C481CF"/>
                </a:solidFill>
                <a:latin typeface="Arial" charset="0"/>
              </a:rPr>
              <a:t>they</a:t>
            </a:r>
            <a:r>
              <a:rPr lang="pl-PL" altLang="en-US" sz="1350" dirty="0">
                <a:solidFill>
                  <a:srgbClr val="C481CF"/>
                </a:solidFill>
                <a:latin typeface="Arial" charset="0"/>
              </a:rPr>
              <a:t> </a:t>
            </a:r>
            <a:r>
              <a:rPr lang="pl-PL" altLang="en-US" sz="1350" dirty="0" err="1">
                <a:solidFill>
                  <a:srgbClr val="C481CF"/>
                </a:solidFill>
                <a:latin typeface="Arial" charset="0"/>
              </a:rPr>
              <a:t>have</a:t>
            </a:r>
            <a:r>
              <a:rPr lang="pl-PL" altLang="en-US" sz="1350" dirty="0">
                <a:solidFill>
                  <a:srgbClr val="C481CF"/>
                </a:solidFill>
                <a:latin typeface="Arial" charset="0"/>
              </a:rPr>
              <a:t> no </a:t>
            </a:r>
            <a:r>
              <a:rPr lang="pl-PL" altLang="en-US" sz="1350" dirty="0" err="1">
                <a:solidFill>
                  <a:srgbClr val="C481CF"/>
                </a:solidFill>
                <a:latin typeface="Arial" charset="0"/>
              </a:rPr>
              <a:t>effect</a:t>
            </a:r>
            <a:r>
              <a:rPr lang="pl-PL" altLang="en-US" sz="1350" dirty="0">
                <a:solidFill>
                  <a:srgbClr val="C481CF"/>
                </a:solidFill>
                <a:latin typeface="Arial" charset="0"/>
              </a:rPr>
              <a:t> </a:t>
            </a:r>
            <a:r>
              <a:rPr lang="en-US" altLang="en-US" sz="1350" dirty="0">
                <a:solidFill>
                  <a:srgbClr val="C481CF"/>
                </a:solidFill>
                <a:latin typeface="Arial" charset="0"/>
              </a:rPr>
              <a:t> </a:t>
            </a:r>
            <a:r>
              <a:rPr lang="pl-PL" altLang="en-US" sz="1350" dirty="0">
                <a:solidFill>
                  <a:srgbClr val="C481CF"/>
                </a:solidFill>
                <a:latin typeface="Arial" charset="0"/>
              </a:rPr>
              <a:t>on Q </a:t>
            </a:r>
            <a:r>
              <a:rPr lang="pl-PL" altLang="en-US" sz="1350" dirty="0" err="1">
                <a:solidFill>
                  <a:srgbClr val="C481CF"/>
                </a:solidFill>
                <a:latin typeface="Arial" charset="0"/>
              </a:rPr>
              <a:t>alpha</a:t>
            </a:r>
            <a:r>
              <a:rPr lang="en-US" altLang="en-US" sz="1350" dirty="0">
                <a:solidFill>
                  <a:srgbClr val="C481CF"/>
                </a:solidFill>
                <a:latin typeface="Arial" charset="0"/>
              </a:rPr>
              <a:t> and  fission barriers</a:t>
            </a:r>
            <a:r>
              <a:rPr lang="pl-PL" altLang="en-US" sz="1350" dirty="0">
                <a:latin typeface="Arial" charset="0"/>
              </a:rPr>
              <a:t>)</a:t>
            </a:r>
            <a:endParaRPr lang="en-US" sz="1350" dirty="0">
              <a:latin typeface="Arial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552133" y="1952390"/>
            <a:ext cx="6327037" cy="2215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85800" eaLnBrk="0" fontAlgn="base">
              <a:lnSpc>
                <a:spcPct val="8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1050" dirty="0">
                <a:latin typeface="Arial" charset="0"/>
              </a:rPr>
              <a:t>P. </a:t>
            </a:r>
            <a:r>
              <a:rPr lang="en-US" altLang="en-US" sz="1050" dirty="0" err="1">
                <a:latin typeface="Arial" charset="0"/>
              </a:rPr>
              <a:t>Jachimowicz</a:t>
            </a:r>
            <a:r>
              <a:rPr lang="en-US" altLang="en-US" sz="1050" dirty="0">
                <a:latin typeface="Arial" charset="0"/>
              </a:rPr>
              <a:t>, M. </a:t>
            </a:r>
            <a:r>
              <a:rPr lang="en-US" altLang="en-US" sz="1050" dirty="0" err="1">
                <a:latin typeface="Arial" charset="0"/>
              </a:rPr>
              <a:t>Kowal</a:t>
            </a:r>
            <a:r>
              <a:rPr lang="en-US" altLang="en-US" sz="1050" dirty="0">
                <a:latin typeface="Arial" charset="0"/>
              </a:rPr>
              <a:t>, and J. </a:t>
            </a:r>
            <a:r>
              <a:rPr lang="en-US" altLang="en-US" sz="1050" dirty="0" err="1">
                <a:latin typeface="Arial" charset="0"/>
              </a:rPr>
              <a:t>Skalski</a:t>
            </a:r>
            <a:r>
              <a:rPr lang="en-US" altLang="en-US" sz="1050" dirty="0">
                <a:latin typeface="Arial" charset="0"/>
              </a:rPr>
              <a:t>,</a:t>
            </a:r>
            <a:r>
              <a:rPr lang="pl-PL" altLang="en-US" sz="1050" dirty="0">
                <a:latin typeface="Arial" charset="0"/>
              </a:rPr>
              <a:t> </a:t>
            </a:r>
            <a:r>
              <a:rPr lang="en-US" sz="1050" i="1" dirty="0">
                <a:latin typeface="Arial" charset="0"/>
              </a:rPr>
              <a:t>Phys. Rev. C</a:t>
            </a:r>
            <a:r>
              <a:rPr lang="pl-PL" altLang="en-US" sz="1050" i="1" dirty="0">
                <a:latin typeface="Arial" charset="0"/>
              </a:rPr>
              <a:t> </a:t>
            </a:r>
            <a:r>
              <a:rPr lang="pl-PL" altLang="en-US" sz="1050" b="1" dirty="0">
                <a:latin typeface="Arial" charset="0"/>
              </a:rPr>
              <a:t>89</a:t>
            </a:r>
            <a:r>
              <a:rPr lang="pl-PL" altLang="en-US" sz="1050" dirty="0">
                <a:latin typeface="Arial" charset="0"/>
              </a:rPr>
              <a:t>, 024304 (2014)</a:t>
            </a:r>
            <a:r>
              <a:rPr lang="en-US" altLang="en-US" sz="1050" dirty="0">
                <a:latin typeface="Arial" charset="0"/>
              </a:rPr>
              <a:t>.</a:t>
            </a:r>
            <a:endParaRPr lang="pl-PL" altLang="en-US" sz="105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0750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30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0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57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57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579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7" name="Symbol zastępczy zawartości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9" name="Obraz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02466" y="-142529"/>
            <a:ext cx="9799002" cy="7000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95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91580" y="620688"/>
            <a:ext cx="7416824" cy="1426170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Calculated vs experimental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pl-PL" sz="3200" dirty="0" err="1" smtClean="0"/>
              <a:t>Q_alpha</a:t>
            </a:r>
            <a:r>
              <a:rPr lang="pl-PL" sz="3200" dirty="0" smtClean="0"/>
              <a:t> &amp;</a:t>
            </a:r>
            <a:r>
              <a:rPr lang="en-US" sz="3200" dirty="0" smtClean="0"/>
              <a:t> </a:t>
            </a:r>
            <a:r>
              <a:rPr lang="en-US" sz="3200" dirty="0"/>
              <a:t>half-lives for the decay chain of </a:t>
            </a:r>
            <a:r>
              <a:rPr lang="pl-PL" sz="3200" dirty="0" smtClean="0"/>
              <a:t/>
            </a:r>
            <a:br>
              <a:rPr lang="pl-PL" sz="3200" dirty="0" smtClean="0"/>
            </a:br>
            <a:r>
              <a:rPr lang="en-US" sz="3200" dirty="0" smtClean="0"/>
              <a:t>Z </a:t>
            </a:r>
            <a:r>
              <a:rPr lang="en-US" sz="3200" dirty="0"/>
              <a:t>= 117, A = 294.</a:t>
            </a:r>
            <a:endParaRPr lang="pl-PL" sz="3200" dirty="0"/>
          </a:p>
        </p:txBody>
      </p:sp>
      <p:pic>
        <p:nvPicPr>
          <p:cNvPr id="5" name="Symbol zastępczy zawartości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99992" y="2564903"/>
            <a:ext cx="4858773" cy="361889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08520" y="2564903"/>
            <a:ext cx="4847954" cy="3618895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107504" y="6055512"/>
            <a:ext cx="606075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555555"/>
                </a:solidFill>
                <a:latin typeface="Proxima Nova"/>
              </a:rPr>
              <a:t>P. Jachimowicz, M. Kowal, and J. Skalski</a:t>
            </a:r>
          </a:p>
          <a:p>
            <a:r>
              <a:rPr lang="en-US" dirty="0">
                <a:solidFill>
                  <a:srgbClr val="555555"/>
                </a:solidFill>
                <a:latin typeface="Proxima Nova"/>
              </a:rPr>
              <a:t>Phys. Rev. C </a:t>
            </a:r>
            <a:r>
              <a:rPr lang="en-US" b="1" dirty="0">
                <a:solidFill>
                  <a:srgbClr val="555555"/>
                </a:solidFill>
                <a:latin typeface="Proxima Nova"/>
              </a:rPr>
              <a:t>89</a:t>
            </a:r>
            <a:r>
              <a:rPr lang="en-US" dirty="0">
                <a:solidFill>
                  <a:srgbClr val="555555"/>
                </a:solidFill>
                <a:latin typeface="Proxima Nova"/>
              </a:rPr>
              <a:t>, 024304 – Published 5 February 2014</a:t>
            </a:r>
            <a:endParaRPr lang="en-US" b="0" i="0" dirty="0">
              <a:solidFill>
                <a:srgbClr val="555555"/>
              </a:solidFill>
              <a:effectLst/>
              <a:latin typeface="Proxima Nova"/>
            </a:endParaRPr>
          </a:p>
        </p:txBody>
      </p:sp>
    </p:spTree>
    <p:extLst>
      <p:ext uri="{BB962C8B-B14F-4D97-AF65-F5344CB8AC3E}">
        <p14:creationId xmlns:p14="http://schemas.microsoft.com/office/powerpoint/2010/main" val="771266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38277" y="271807"/>
            <a:ext cx="2375748" cy="378305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pl-PL" sz="2100" dirty="0" err="1"/>
              <a:t>Search</a:t>
            </a:r>
            <a:r>
              <a:rPr lang="pl-PL" sz="2100" dirty="0"/>
              <a:t> for </a:t>
            </a:r>
            <a:r>
              <a:rPr lang="pl-PL" sz="2100" dirty="0" err="1"/>
              <a:t>Saddles</a:t>
            </a:r>
            <a:endParaRPr lang="pl-PL" sz="2100" dirty="0"/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88" y="3176566"/>
            <a:ext cx="3375635" cy="2711333"/>
          </a:xfrm>
          <a:prstGeom prst="rect">
            <a:avLst/>
          </a:prstGeom>
        </p:spPr>
      </p:pic>
      <p:sp>
        <p:nvSpPr>
          <p:cNvPr id="3" name="pole tekstowe 2"/>
          <p:cNvSpPr txBox="1"/>
          <p:nvPr/>
        </p:nvSpPr>
        <p:spPr>
          <a:xfrm>
            <a:off x="176729" y="1235770"/>
            <a:ext cx="5620504" cy="15465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44792" indent="-214313" algn="just">
              <a:buFont typeface="Wingdings" panose="05000000000000000000" pitchFamily="2" charset="2"/>
              <a:buChar char="ü"/>
            </a:pPr>
            <a:r>
              <a:rPr lang="en-US" sz="1350" dirty="0"/>
              <a:t>Which deformation</a:t>
            </a:r>
            <a:r>
              <a:rPr lang="pl-PL" sz="1350" dirty="0"/>
              <a:t>/</a:t>
            </a:r>
            <a:r>
              <a:rPr lang="pl-PL" sz="1350" dirty="0" err="1"/>
              <a:t>constrain</a:t>
            </a:r>
            <a:r>
              <a:rPr lang="en-US" sz="1350" dirty="0"/>
              <a:t> parameters to use?</a:t>
            </a:r>
            <a:endParaRPr lang="pl-PL" sz="1350" dirty="0"/>
          </a:p>
          <a:p>
            <a:pPr algn="just"/>
            <a:r>
              <a:rPr lang="pl-PL" sz="1350" dirty="0"/>
              <a:t>(</a:t>
            </a:r>
            <a:r>
              <a:rPr lang="en-US" sz="1350" dirty="0"/>
              <a:t>An arbitrary shape of a drop requires infinite number of coordinates</a:t>
            </a:r>
            <a:r>
              <a:rPr lang="pl-PL" sz="1350" dirty="0"/>
              <a:t>)</a:t>
            </a:r>
          </a:p>
          <a:p>
            <a:pPr algn="just"/>
            <a:endParaRPr lang="pl-PL" sz="1350" dirty="0"/>
          </a:p>
          <a:p>
            <a:pPr marL="244792" indent="-214313" algn="just">
              <a:buFont typeface="Wingdings" panose="05000000000000000000" pitchFamily="2" charset="2"/>
              <a:buChar char="ü"/>
            </a:pPr>
            <a:r>
              <a:rPr lang="en-US" sz="1350" dirty="0"/>
              <a:t>How many deformations</a:t>
            </a:r>
            <a:r>
              <a:rPr lang="pl-PL" sz="1350" dirty="0"/>
              <a:t>/</a:t>
            </a:r>
            <a:r>
              <a:rPr lang="pl-PL" sz="1350" dirty="0" err="1"/>
              <a:t>consrains</a:t>
            </a:r>
            <a:r>
              <a:rPr lang="en-US" sz="1350" dirty="0"/>
              <a:t> are sufficient?</a:t>
            </a:r>
            <a:endParaRPr lang="pl-PL" sz="1350" dirty="0"/>
          </a:p>
          <a:p>
            <a:pPr algn="just"/>
            <a:r>
              <a:rPr lang="pl-PL" sz="1350" dirty="0"/>
              <a:t>(</a:t>
            </a:r>
            <a:r>
              <a:rPr lang="en-US" sz="1350" dirty="0"/>
              <a:t>At present, the practical restrictions by available computation resources confine one to 5 - 6 coordinates when performing calculations for many nuclei</a:t>
            </a:r>
            <a:r>
              <a:rPr lang="pl-PL" sz="1350" dirty="0"/>
              <a:t>)</a:t>
            </a:r>
          </a:p>
        </p:txBody>
      </p:sp>
      <p:pic>
        <p:nvPicPr>
          <p:cNvPr id="8" name="Obraz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52783" y="1083282"/>
            <a:ext cx="2990192" cy="4723411"/>
          </a:xfrm>
          <a:prstGeom prst="rect">
            <a:avLst/>
          </a:prstGeom>
        </p:spPr>
      </p:pic>
      <p:sp>
        <p:nvSpPr>
          <p:cNvPr id="9" name="Prostokąt 8"/>
          <p:cNvSpPr/>
          <p:nvPr/>
        </p:nvSpPr>
        <p:spPr>
          <a:xfrm>
            <a:off x="2986981" y="3747000"/>
            <a:ext cx="2971800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350" dirty="0"/>
              <a:t>Fragment of the energy surface for 232Th projected on the (β30,β40) plane by fixing β20 = 0.78 and minimizing over β50,β60,β70,β80; the minima correspond to shapes lying slightly beyond the second saddle</a:t>
            </a:r>
            <a:endParaRPr lang="pl-PL" sz="1350" dirty="0"/>
          </a:p>
        </p:txBody>
      </p:sp>
      <p:sp>
        <p:nvSpPr>
          <p:cNvPr id="6" name="Prostokąt 5"/>
          <p:cNvSpPr/>
          <p:nvPr/>
        </p:nvSpPr>
        <p:spPr>
          <a:xfrm>
            <a:off x="26311" y="5887899"/>
            <a:ext cx="408907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 err="1">
                <a:solidFill>
                  <a:srgbClr val="1A0DAB"/>
                </a:solidFill>
                <a:latin typeface="Arial" panose="020B0604020202020204" pitchFamily="34" charset="0"/>
                <a:hlinkClick r:id="rId4"/>
              </a:rPr>
              <a:t>Adiabatic</a:t>
            </a:r>
            <a:r>
              <a:rPr lang="pl-PL" sz="1400" dirty="0">
                <a:solidFill>
                  <a:srgbClr val="1A0DAB"/>
                </a:solidFill>
                <a:latin typeface="Arial" panose="020B0604020202020204" pitchFamily="34" charset="0"/>
                <a:hlinkClick r:id="rId4"/>
              </a:rPr>
              <a:t> </a:t>
            </a:r>
            <a:r>
              <a:rPr lang="pl-PL" sz="1400" dirty="0" err="1">
                <a:solidFill>
                  <a:srgbClr val="1A0DAB"/>
                </a:solidFill>
                <a:latin typeface="Arial" panose="020B0604020202020204" pitchFamily="34" charset="0"/>
                <a:hlinkClick r:id="rId4"/>
              </a:rPr>
              <a:t>fission</a:t>
            </a:r>
            <a:r>
              <a:rPr lang="pl-PL" sz="1400" dirty="0">
                <a:solidFill>
                  <a:srgbClr val="1A0DAB"/>
                </a:solidFill>
                <a:latin typeface="Arial" panose="020B0604020202020204" pitchFamily="34" charset="0"/>
                <a:hlinkClick r:id="rId4"/>
              </a:rPr>
              <a:t> </a:t>
            </a:r>
            <a:r>
              <a:rPr lang="pl-PL" sz="1400" dirty="0" err="1">
                <a:solidFill>
                  <a:srgbClr val="1A0DAB"/>
                </a:solidFill>
                <a:latin typeface="Arial" panose="020B0604020202020204" pitchFamily="34" charset="0"/>
                <a:hlinkClick r:id="rId4"/>
              </a:rPr>
              <a:t>barriers</a:t>
            </a:r>
            <a:r>
              <a:rPr lang="pl-PL" sz="1400" dirty="0">
                <a:solidFill>
                  <a:srgbClr val="1A0DAB"/>
                </a:solidFill>
                <a:latin typeface="Arial" panose="020B0604020202020204" pitchFamily="34" charset="0"/>
                <a:hlinkClick r:id="rId4"/>
              </a:rPr>
              <a:t> in </a:t>
            </a:r>
            <a:r>
              <a:rPr lang="pl-PL" sz="1400" dirty="0" err="1">
                <a:solidFill>
                  <a:srgbClr val="1A0DAB"/>
                </a:solidFill>
                <a:latin typeface="Arial" panose="020B0604020202020204" pitchFamily="34" charset="0"/>
                <a:hlinkClick r:id="rId4"/>
              </a:rPr>
              <a:t>superheavy</a:t>
            </a:r>
            <a:r>
              <a:rPr lang="pl-PL" sz="1400" dirty="0">
                <a:solidFill>
                  <a:srgbClr val="1A0DAB"/>
                </a:solidFill>
                <a:latin typeface="Arial" panose="020B0604020202020204" pitchFamily="34" charset="0"/>
                <a:hlinkClick r:id="rId4"/>
              </a:rPr>
              <a:t> </a:t>
            </a:r>
            <a:r>
              <a:rPr lang="pl-PL" sz="1400" dirty="0" err="1">
                <a:solidFill>
                  <a:srgbClr val="1A0DAB"/>
                </a:solidFill>
                <a:latin typeface="Arial" panose="020B0604020202020204" pitchFamily="34" charset="0"/>
                <a:hlinkClick r:id="rId4"/>
              </a:rPr>
              <a:t>nuclei</a:t>
            </a:r>
            <a:r>
              <a:rPr lang="pl-PL" sz="1400" dirty="0" err="1">
                <a:solidFill>
                  <a:srgbClr val="777777"/>
                </a:solidFill>
                <a:latin typeface="Arial" panose="020B0604020202020204" pitchFamily="34" charset="0"/>
              </a:rPr>
              <a:t>P</a:t>
            </a:r>
            <a:r>
              <a:rPr lang="pl-PL" sz="1400" dirty="0">
                <a:solidFill>
                  <a:srgbClr val="777777"/>
                </a:solidFill>
                <a:latin typeface="Arial" panose="020B0604020202020204" pitchFamily="34" charset="0"/>
              </a:rPr>
              <a:t> Jachimowicz, M Kowal, J Skalski</a:t>
            </a:r>
          </a:p>
          <a:p>
            <a:r>
              <a:rPr lang="pl-PL" sz="1400" dirty="0" err="1">
                <a:solidFill>
                  <a:srgbClr val="777777"/>
                </a:solidFill>
                <a:latin typeface="Arial" panose="020B0604020202020204" pitchFamily="34" charset="0"/>
              </a:rPr>
              <a:t>Physical</a:t>
            </a:r>
            <a:r>
              <a:rPr lang="pl-PL" sz="1400" dirty="0">
                <a:solidFill>
                  <a:srgbClr val="777777"/>
                </a:solidFill>
                <a:latin typeface="Arial" panose="020B0604020202020204" pitchFamily="34" charset="0"/>
              </a:rPr>
              <a:t> </a:t>
            </a:r>
            <a:r>
              <a:rPr lang="pl-PL" sz="1400" dirty="0" err="1">
                <a:solidFill>
                  <a:srgbClr val="777777"/>
                </a:solidFill>
                <a:latin typeface="Arial" panose="020B0604020202020204" pitchFamily="34" charset="0"/>
              </a:rPr>
              <a:t>Review</a:t>
            </a:r>
            <a:r>
              <a:rPr lang="pl-PL" sz="1400" dirty="0">
                <a:solidFill>
                  <a:srgbClr val="777777"/>
                </a:solidFill>
                <a:latin typeface="Arial" panose="020B0604020202020204" pitchFamily="34" charset="0"/>
              </a:rPr>
              <a:t> C 95 (1), </a:t>
            </a:r>
            <a:r>
              <a:rPr lang="pl-PL" sz="1400" dirty="0" smtClean="0">
                <a:solidFill>
                  <a:srgbClr val="777777"/>
                </a:solidFill>
                <a:latin typeface="Arial" panose="020B0604020202020204" pitchFamily="34" charset="0"/>
              </a:rPr>
              <a:t>014303 (2017)</a:t>
            </a:r>
            <a:endParaRPr lang="pl-PL" sz="1400" b="0" i="0" dirty="0">
              <a:solidFill>
                <a:srgbClr val="777777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0725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5561" y="11819"/>
            <a:ext cx="2594798" cy="64807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pl-PL" sz="2100" dirty="0" err="1"/>
              <a:t>Search</a:t>
            </a:r>
            <a:r>
              <a:rPr lang="pl-PL" sz="2100" dirty="0"/>
              <a:t> for </a:t>
            </a:r>
            <a:r>
              <a:rPr lang="pl-PL" sz="2100" dirty="0" err="1"/>
              <a:t>Saddles</a:t>
            </a:r>
            <a:endParaRPr lang="pl-PL" sz="2100" dirty="0"/>
          </a:p>
        </p:txBody>
      </p:sp>
      <p:pic>
        <p:nvPicPr>
          <p:cNvPr id="7170" name="Picture 2" descr="Brak opisu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4921" y="1515751"/>
            <a:ext cx="2124616" cy="283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e tekstowe 2"/>
          <p:cNvSpPr txBox="1"/>
          <p:nvPr/>
        </p:nvSpPr>
        <p:spPr>
          <a:xfrm>
            <a:off x="61933" y="908720"/>
            <a:ext cx="6361270" cy="604780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endParaRPr lang="pl-PL" dirty="0"/>
          </a:p>
          <a:p>
            <a:pPr marL="244792" indent="-214313" algn="just">
              <a:buFont typeface="Wingdings" panose="05000000000000000000" pitchFamily="2" charset="2"/>
              <a:buChar char="ü"/>
            </a:pPr>
            <a:r>
              <a:rPr lang="en-US" dirty="0"/>
              <a:t>How to represent many-dimensional landscapes?</a:t>
            </a:r>
            <a:endParaRPr lang="pl-PL" dirty="0"/>
          </a:p>
          <a:p>
            <a:r>
              <a:rPr lang="pl-PL" dirty="0"/>
              <a:t>(</a:t>
            </a:r>
            <a:r>
              <a:rPr lang="en-US" dirty="0"/>
              <a:t>Any n-dimensional landscape with n ≥ 3 is difficult to visualize. </a:t>
            </a:r>
            <a:r>
              <a:rPr lang="en-US" dirty="0" smtClean="0"/>
              <a:t>For</a:t>
            </a:r>
            <a:r>
              <a:rPr lang="pl-PL" dirty="0" smtClean="0"/>
              <a:t> </a:t>
            </a:r>
            <a:r>
              <a:rPr lang="en-US" dirty="0" smtClean="0"/>
              <a:t>a </a:t>
            </a:r>
            <a:r>
              <a:rPr lang="en-US" dirty="0"/>
              <a:t>long </a:t>
            </a:r>
            <a:r>
              <a:rPr lang="en-US" dirty="0" smtClean="0"/>
              <a:t>time,</a:t>
            </a:r>
            <a:r>
              <a:rPr lang="pl-PL" dirty="0" smtClean="0"/>
              <a:t> </a:t>
            </a:r>
            <a:r>
              <a:rPr lang="en-US" dirty="0" smtClean="0"/>
              <a:t>two-dimensional </a:t>
            </a:r>
            <a:r>
              <a:rPr lang="en-US" dirty="0"/>
              <a:t>energy maps serving the search for fission saddles were </a:t>
            </a:r>
            <a:r>
              <a:rPr lang="en-US" dirty="0" smtClean="0"/>
              <a:t>obtained</a:t>
            </a:r>
            <a:r>
              <a:rPr lang="pl-PL" dirty="0" smtClean="0"/>
              <a:t> </a:t>
            </a:r>
            <a:r>
              <a:rPr lang="en-US" dirty="0" smtClean="0"/>
              <a:t>by </a:t>
            </a:r>
            <a:r>
              <a:rPr lang="en-US" dirty="0"/>
              <a:t>minimizing over the remaining, i.e. over the other n − 2, shape coordinates. This</a:t>
            </a:r>
            <a:r>
              <a:rPr lang="pl-PL" dirty="0"/>
              <a:t> </a:t>
            </a:r>
            <a:r>
              <a:rPr lang="en-US" dirty="0"/>
              <a:t>was an obvious and easiest choice, especially in the </a:t>
            </a:r>
            <a:r>
              <a:rPr lang="en-US" dirty="0" err="1"/>
              <a:t>selfconsistent</a:t>
            </a:r>
            <a:r>
              <a:rPr lang="en-US" dirty="0"/>
              <a:t> studies, which</a:t>
            </a:r>
            <a:r>
              <a:rPr lang="pl-PL" dirty="0"/>
              <a:t> </a:t>
            </a:r>
            <a:r>
              <a:rPr lang="en-US" dirty="0"/>
              <a:t>are based on the minimization with constraints. </a:t>
            </a:r>
            <a:r>
              <a:rPr lang="pl-PL" dirty="0"/>
              <a:t>)</a:t>
            </a:r>
          </a:p>
          <a:p>
            <a:pPr algn="just"/>
            <a:endParaRPr lang="pl-PL" dirty="0"/>
          </a:p>
          <a:p>
            <a:pPr marL="244792" indent="-214313" algn="just">
              <a:buFont typeface="Wingdings" panose="05000000000000000000" pitchFamily="2" charset="2"/>
              <a:buChar char="ü"/>
            </a:pPr>
            <a:r>
              <a:rPr lang="en-US" dirty="0"/>
              <a:t>How to search for saddles?</a:t>
            </a:r>
            <a:endParaRPr lang="pl-PL" dirty="0"/>
          </a:p>
          <a:p>
            <a:r>
              <a:rPr lang="pl-PL" dirty="0"/>
              <a:t>(</a:t>
            </a:r>
            <a:r>
              <a:rPr lang="en-US" dirty="0"/>
              <a:t>Saddles on the energy landscape are neither minima nor maxima, therefore a proper method of search for them is required, different </a:t>
            </a:r>
            <a:r>
              <a:rPr lang="en-US" dirty="0" smtClean="0"/>
              <a:t>from </a:t>
            </a:r>
            <a:r>
              <a:rPr lang="en-US" dirty="0"/>
              <a:t>the minimization</a:t>
            </a:r>
            <a:r>
              <a:rPr lang="pl-PL" dirty="0"/>
              <a:t>)</a:t>
            </a:r>
            <a:r>
              <a:rPr lang="en-US" dirty="0"/>
              <a:t> </a:t>
            </a:r>
            <a:endParaRPr lang="pl-PL" dirty="0"/>
          </a:p>
          <a:p>
            <a:pPr algn="just"/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				</a:t>
            </a:r>
            <a:endParaRPr lang="pl-PL" dirty="0"/>
          </a:p>
          <a:p>
            <a:pPr algn="just"/>
            <a:endParaRPr lang="pl-PL" sz="13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pl-PL" sz="1350" dirty="0"/>
          </a:p>
          <a:p>
            <a:pPr algn="just"/>
            <a:endParaRPr lang="pl-PL" sz="1350" dirty="0"/>
          </a:p>
          <a:p>
            <a:pPr algn="just"/>
            <a:endParaRPr lang="pl-PL" sz="1350" dirty="0"/>
          </a:p>
          <a:p>
            <a:pPr algn="just"/>
            <a:endParaRPr lang="pl-PL" sz="1350" dirty="0"/>
          </a:p>
          <a:p>
            <a:pPr algn="just"/>
            <a:endParaRPr lang="pl-PL" sz="1350" dirty="0"/>
          </a:p>
          <a:p>
            <a:pPr algn="just"/>
            <a:endParaRPr lang="pl-PL" sz="1350" dirty="0"/>
          </a:p>
          <a:p>
            <a:pPr algn="just"/>
            <a:endParaRPr lang="pl-PL" sz="1350" dirty="0"/>
          </a:p>
          <a:p>
            <a:pPr algn="just"/>
            <a:endParaRPr lang="pl-PL" sz="1350" dirty="0"/>
          </a:p>
          <a:p>
            <a:pPr algn="just"/>
            <a:endParaRPr lang="pl-PL" sz="1350" dirty="0"/>
          </a:p>
        </p:txBody>
      </p:sp>
      <p:sp>
        <p:nvSpPr>
          <p:cNvPr id="6" name="Strzałka w dół 5"/>
          <p:cNvSpPr/>
          <p:nvPr/>
        </p:nvSpPr>
        <p:spPr bwMode="auto">
          <a:xfrm rot="2662492">
            <a:off x="2809446" y="4740410"/>
            <a:ext cx="187754" cy="455348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sz="135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1" name="Strzałka w dół 10"/>
          <p:cNvSpPr/>
          <p:nvPr/>
        </p:nvSpPr>
        <p:spPr bwMode="auto">
          <a:xfrm rot="-2640000">
            <a:off x="3668964" y="4769050"/>
            <a:ext cx="187754" cy="455348"/>
          </a:xfrm>
          <a:prstGeom prst="downArrow">
            <a:avLst/>
          </a:prstGeom>
          <a:gradFill>
            <a:lin ang="0" scaled="0"/>
          </a:gradFill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sz="135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952" y="5237818"/>
            <a:ext cx="2086874" cy="1614581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4244" y="5327505"/>
            <a:ext cx="2688959" cy="1446407"/>
          </a:xfrm>
          <a:prstGeom prst="rect">
            <a:avLst/>
          </a:prstGeom>
        </p:spPr>
      </p:pic>
      <p:sp>
        <p:nvSpPr>
          <p:cNvPr id="13" name="Prostokąt 12"/>
          <p:cNvSpPr/>
          <p:nvPr/>
        </p:nvSpPr>
        <p:spPr>
          <a:xfrm>
            <a:off x="5486902" y="4996724"/>
            <a:ext cx="574196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l-PL" sz="13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DPM</a:t>
            </a:r>
          </a:p>
        </p:txBody>
      </p:sp>
      <p:sp>
        <p:nvSpPr>
          <p:cNvPr id="15" name="Prostokąt 14"/>
          <p:cNvSpPr/>
          <p:nvPr/>
        </p:nvSpPr>
        <p:spPr>
          <a:xfrm>
            <a:off x="230835" y="4348572"/>
            <a:ext cx="184731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l-PL" sz="1350" dirty="0"/>
          </a:p>
        </p:txBody>
      </p:sp>
      <p:sp>
        <p:nvSpPr>
          <p:cNvPr id="16" name="Prostokąt 15"/>
          <p:cNvSpPr/>
          <p:nvPr/>
        </p:nvSpPr>
        <p:spPr>
          <a:xfrm>
            <a:off x="7056395" y="4421104"/>
            <a:ext cx="1761667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1350" dirty="0">
                <a:solidFill>
                  <a:srgbClr val="272C3C"/>
                </a:solidFill>
                <a:latin typeface="sharpgrotesque"/>
              </a:rPr>
              <a:t>Mathematical Art </a:t>
            </a:r>
            <a:endParaRPr lang="pl-PL" sz="1350" dirty="0">
              <a:solidFill>
                <a:srgbClr val="272C3C"/>
              </a:solidFill>
              <a:latin typeface="sharpgrotesque"/>
            </a:endParaRPr>
          </a:p>
          <a:p>
            <a:pPr algn="ctr" fontAlgn="base"/>
            <a:r>
              <a:rPr lang="en-US" sz="1350" dirty="0">
                <a:solidFill>
                  <a:srgbClr val="272C3C"/>
                </a:solidFill>
                <a:latin typeface="sharpgrotesque"/>
              </a:rPr>
              <a:t>by Henry </a:t>
            </a:r>
            <a:r>
              <a:rPr lang="en-US" sz="1350" dirty="0" err="1">
                <a:solidFill>
                  <a:srgbClr val="272C3C"/>
                </a:solidFill>
                <a:latin typeface="sharpgrotesque"/>
              </a:rPr>
              <a:t>Segerman</a:t>
            </a:r>
            <a:endParaRPr lang="en-US" sz="1350" dirty="0">
              <a:solidFill>
                <a:srgbClr val="272C3C"/>
              </a:solidFill>
              <a:latin typeface="sharpgrotesque"/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617079" y="4917524"/>
            <a:ext cx="50687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l-PL" sz="13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135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IWF</a:t>
            </a:r>
            <a:endParaRPr lang="pl-PL" sz="13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75803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1" grpId="0" animBg="1"/>
      <p:bldP spid="13" grpId="0"/>
      <p:bldP spid="15" grpId="0"/>
      <p:bldP spid="17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>
            <a:extLst>
              <a:ext uri="{FF2B5EF4-FFF2-40B4-BE49-F238E27FC236}">
                <a16:creationId xmlns:a16="http://schemas.microsoft.com/office/drawing/2014/main" id="{68E65073-E84C-709D-FD86-A8E23FFB88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28" y="2426943"/>
            <a:ext cx="3494498" cy="3856960"/>
          </a:xfrm>
          <a:prstGeom prst="rect">
            <a:avLst/>
          </a:prstGeom>
        </p:spPr>
      </p:pic>
      <p:cxnSp>
        <p:nvCxnSpPr>
          <p:cNvPr id="6" name="Łącznik prosty ze strzałką 5">
            <a:extLst>
              <a:ext uri="{FF2B5EF4-FFF2-40B4-BE49-F238E27FC236}">
                <a16:creationId xmlns:a16="http://schemas.microsoft.com/office/drawing/2014/main" id="{69FA57AE-8DE1-38D7-C1BD-1FBD85314DCB}"/>
              </a:ext>
            </a:extLst>
          </p:cNvPr>
          <p:cNvCxnSpPr>
            <a:cxnSpLocks/>
          </p:cNvCxnSpPr>
          <p:nvPr/>
        </p:nvCxnSpPr>
        <p:spPr>
          <a:xfrm flipV="1">
            <a:off x="2019840" y="3788577"/>
            <a:ext cx="388988" cy="436101"/>
          </a:xfrm>
          <a:prstGeom prst="straightConnector1">
            <a:avLst/>
          </a:prstGeom>
          <a:noFill/>
          <a:ln w="114300" cap="flat">
            <a:solidFill>
              <a:srgbClr val="000000"/>
            </a:solidFill>
            <a:prstDash val="solid"/>
            <a:round/>
            <a:tailEnd type="triangle" w="sm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9" name="Łącznik prosty ze strzałką 8">
            <a:extLst>
              <a:ext uri="{FF2B5EF4-FFF2-40B4-BE49-F238E27FC236}">
                <a16:creationId xmlns:a16="http://schemas.microsoft.com/office/drawing/2014/main" id="{65B5E0CE-80A9-C097-0E84-59C776247AC1}"/>
              </a:ext>
            </a:extLst>
          </p:cNvPr>
          <p:cNvCxnSpPr>
            <a:cxnSpLocks/>
          </p:cNvCxnSpPr>
          <p:nvPr/>
        </p:nvCxnSpPr>
        <p:spPr>
          <a:xfrm>
            <a:off x="2202582" y="4423047"/>
            <a:ext cx="350595" cy="453130"/>
          </a:xfrm>
          <a:prstGeom prst="straightConnector1">
            <a:avLst/>
          </a:prstGeom>
          <a:noFill/>
          <a:ln w="114300" cap="flat">
            <a:solidFill>
              <a:srgbClr val="000000"/>
            </a:solidFill>
            <a:prstDash val="solid"/>
            <a:round/>
            <a:tailEnd type="triangle" w="sm" len="med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4" name="Łącznik prosty ze strzałką 3">
            <a:extLst>
              <a:ext uri="{FF2B5EF4-FFF2-40B4-BE49-F238E27FC236}">
                <a16:creationId xmlns:a16="http://schemas.microsoft.com/office/drawing/2014/main" id="{2EB6FF5F-63E6-FE36-D8A3-5F0FD112F69A}"/>
              </a:ext>
            </a:extLst>
          </p:cNvPr>
          <p:cNvCxnSpPr>
            <a:cxnSpLocks/>
          </p:cNvCxnSpPr>
          <p:nvPr/>
        </p:nvCxnSpPr>
        <p:spPr>
          <a:xfrm>
            <a:off x="467544" y="2156111"/>
            <a:ext cx="839574" cy="976113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round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8" name="pole tekstowe 7">
            <a:extLst>
              <a:ext uri="{FF2B5EF4-FFF2-40B4-BE49-F238E27FC236}">
                <a16:creationId xmlns:a16="http://schemas.microsoft.com/office/drawing/2014/main" id="{7EA74BB3-C716-8DA0-F706-DD09E916EB9C}"/>
              </a:ext>
            </a:extLst>
          </p:cNvPr>
          <p:cNvSpPr txBox="1"/>
          <p:nvPr/>
        </p:nvSpPr>
        <p:spPr>
          <a:xfrm>
            <a:off x="120781" y="1672972"/>
            <a:ext cx="195004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925" baseline="-25000" dirty="0" err="1"/>
              <a:t>Averaged</a:t>
            </a:r>
            <a:r>
              <a:rPr lang="pl-PL" sz="2925" baseline="-25000" dirty="0"/>
              <a:t> </a:t>
            </a:r>
            <a:r>
              <a:rPr lang="pl-PL" sz="2925" baseline="-25000" dirty="0" err="1"/>
              <a:t>survival</a:t>
            </a:r>
            <a:r>
              <a:rPr lang="pl-PL" sz="2925" baseline="-25000" dirty="0"/>
              <a:t> </a:t>
            </a:r>
            <a:r>
              <a:rPr lang="pl-PL" sz="2925" baseline="-25000" dirty="0" err="1"/>
              <a:t>probability</a:t>
            </a:r>
            <a:endParaRPr lang="pl-PL" sz="2925" baseline="-25000" dirty="0"/>
          </a:p>
        </p:txBody>
      </p:sp>
      <p:cxnSp>
        <p:nvCxnSpPr>
          <p:cNvPr id="10" name="Łącznik prosty ze strzałką 9">
            <a:extLst>
              <a:ext uri="{FF2B5EF4-FFF2-40B4-BE49-F238E27FC236}">
                <a16:creationId xmlns:a16="http://schemas.microsoft.com/office/drawing/2014/main" id="{9FB81544-44F7-9BC2-1D3E-735761FE4AB8}"/>
              </a:ext>
            </a:extLst>
          </p:cNvPr>
          <p:cNvCxnSpPr>
            <a:cxnSpLocks/>
          </p:cNvCxnSpPr>
          <p:nvPr/>
        </p:nvCxnSpPr>
        <p:spPr>
          <a:xfrm flipH="1">
            <a:off x="3199445" y="2336887"/>
            <a:ext cx="552860" cy="907447"/>
          </a:xfrm>
          <a:prstGeom prst="straightConnector1">
            <a:avLst/>
          </a:prstGeom>
          <a:noFill/>
          <a:ln w="38100" cap="flat">
            <a:solidFill>
              <a:srgbClr val="000000"/>
            </a:solidFill>
            <a:prstDash val="solid"/>
            <a:round/>
            <a:tailEnd type="triangle" w="lg" len="lg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13" name="pole tekstowe 12">
            <a:extLst>
              <a:ext uri="{FF2B5EF4-FFF2-40B4-BE49-F238E27FC236}">
                <a16:creationId xmlns:a16="http://schemas.microsoft.com/office/drawing/2014/main" id="{412D0D83-13E4-8586-7697-A18B4F611F2A}"/>
              </a:ext>
            </a:extLst>
          </p:cNvPr>
          <p:cNvSpPr txBox="1"/>
          <p:nvPr/>
        </p:nvSpPr>
        <p:spPr>
          <a:xfrm>
            <a:off x="2680391" y="1655806"/>
            <a:ext cx="1950041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925" baseline="-25000" dirty="0" err="1"/>
              <a:t>Averaged</a:t>
            </a:r>
            <a:r>
              <a:rPr lang="pl-PL" sz="2925" baseline="-25000" dirty="0"/>
              <a:t> </a:t>
            </a:r>
            <a:r>
              <a:rPr lang="pl-PL" sz="2925" baseline="-25000" dirty="0" err="1"/>
              <a:t>fusion</a:t>
            </a:r>
            <a:endParaRPr lang="pl-PL" sz="2925" baseline="-25000" dirty="0"/>
          </a:p>
          <a:p>
            <a:pPr algn="ctr"/>
            <a:r>
              <a:rPr lang="pl-PL" sz="2925" baseline="-25000" dirty="0" err="1"/>
              <a:t>probability</a:t>
            </a:r>
            <a:endParaRPr lang="pl-PL" sz="2925" baseline="-25000" dirty="0"/>
          </a:p>
        </p:txBody>
      </p:sp>
      <p:sp>
        <p:nvSpPr>
          <p:cNvPr id="17" name="pole tekstowe 16">
            <a:extLst>
              <a:ext uri="{FF2B5EF4-FFF2-40B4-BE49-F238E27FC236}">
                <a16:creationId xmlns:a16="http://schemas.microsoft.com/office/drawing/2014/main" id="{90800F69-3378-6914-1F57-1784B813DA5A}"/>
              </a:ext>
            </a:extLst>
          </p:cNvPr>
          <p:cNvSpPr txBox="1"/>
          <p:nvPr/>
        </p:nvSpPr>
        <p:spPr>
          <a:xfrm>
            <a:off x="1727063" y="4237456"/>
            <a:ext cx="450404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925" b="1" baseline="-25000" dirty="0">
                <a:solidFill>
                  <a:srgbClr val="FF0000"/>
                </a:solidFill>
              </a:rPr>
              <a:t>3n</a:t>
            </a:r>
          </a:p>
        </p:txBody>
      </p:sp>
      <p:sp>
        <p:nvSpPr>
          <p:cNvPr id="18" name="pole tekstowe 17">
            <a:extLst>
              <a:ext uri="{FF2B5EF4-FFF2-40B4-BE49-F238E27FC236}">
                <a16:creationId xmlns:a16="http://schemas.microsoft.com/office/drawing/2014/main" id="{E1E5114A-39D9-548F-E5F2-C4BAB7243655}"/>
              </a:ext>
            </a:extLst>
          </p:cNvPr>
          <p:cNvSpPr txBox="1"/>
          <p:nvPr/>
        </p:nvSpPr>
        <p:spPr>
          <a:xfrm>
            <a:off x="2498000" y="4483762"/>
            <a:ext cx="450404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925" b="1" baseline="-25000" dirty="0"/>
              <a:t>4n</a:t>
            </a:r>
          </a:p>
        </p:txBody>
      </p:sp>
      <p:pic>
        <p:nvPicPr>
          <p:cNvPr id="14" name="Obraz 13">
            <a:extLst>
              <a:ext uri="{FF2B5EF4-FFF2-40B4-BE49-F238E27FC236}">
                <a16:creationId xmlns:a16="http://schemas.microsoft.com/office/drawing/2014/main" id="{4A0A5399-CF6C-23B2-FCF3-48F8078CD6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871" y="2733039"/>
            <a:ext cx="828675" cy="3121819"/>
          </a:xfrm>
          <a:prstGeom prst="rect">
            <a:avLst/>
          </a:prstGeom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3D0C65F7-E9D3-7288-2F05-717D373C34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7567" y="2401608"/>
            <a:ext cx="3064669" cy="3907631"/>
          </a:xfrm>
          <a:prstGeom prst="rect">
            <a:avLst/>
          </a:prstGeom>
        </p:spPr>
      </p:pic>
      <p:sp>
        <p:nvSpPr>
          <p:cNvPr id="21" name="pole tekstowe 20">
            <a:extLst>
              <a:ext uri="{FF2B5EF4-FFF2-40B4-BE49-F238E27FC236}">
                <a16:creationId xmlns:a16="http://schemas.microsoft.com/office/drawing/2014/main" id="{0361041A-3A85-413C-8067-5DCAB3CFCFCC}"/>
              </a:ext>
            </a:extLst>
          </p:cNvPr>
          <p:cNvSpPr txBox="1"/>
          <p:nvPr/>
        </p:nvSpPr>
        <p:spPr>
          <a:xfrm>
            <a:off x="5692855" y="4293948"/>
            <a:ext cx="450404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925" b="1" baseline="-25000" dirty="0">
                <a:solidFill>
                  <a:srgbClr val="FF0000"/>
                </a:solidFill>
              </a:rPr>
              <a:t>3n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17356F5C-687C-F54B-2971-7EE56FA405A5}"/>
              </a:ext>
            </a:extLst>
          </p:cNvPr>
          <p:cNvSpPr txBox="1"/>
          <p:nvPr/>
        </p:nvSpPr>
        <p:spPr>
          <a:xfrm>
            <a:off x="6784325" y="4316744"/>
            <a:ext cx="450404" cy="392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925" b="1" baseline="-25000" dirty="0"/>
              <a:t>4n</a:t>
            </a:r>
          </a:p>
        </p:txBody>
      </p:sp>
      <p:sp>
        <p:nvSpPr>
          <p:cNvPr id="23" name="pole tekstowe 22">
            <a:extLst>
              <a:ext uri="{FF2B5EF4-FFF2-40B4-BE49-F238E27FC236}">
                <a16:creationId xmlns:a16="http://schemas.microsoft.com/office/drawing/2014/main" id="{57170329-5EA2-233F-81E1-11EBE039A604}"/>
              </a:ext>
            </a:extLst>
          </p:cNvPr>
          <p:cNvSpPr txBox="1"/>
          <p:nvPr/>
        </p:nvSpPr>
        <p:spPr>
          <a:xfrm>
            <a:off x="8280605" y="3638491"/>
            <a:ext cx="72342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pl-PL" sz="3000" b="1" baseline="-25000" dirty="0"/>
              <a:t>1 </a:t>
            </a:r>
            <a:r>
              <a:rPr lang="pl-PL" sz="3000" b="1" baseline="-25000" dirty="0" err="1"/>
              <a:t>pb</a:t>
            </a:r>
            <a:endParaRPr lang="pl-PL" sz="3000" b="1" baseline="-25000" dirty="0"/>
          </a:p>
        </p:txBody>
      </p:sp>
      <p:pic>
        <p:nvPicPr>
          <p:cNvPr id="19" name="Obraz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401" y="42020"/>
            <a:ext cx="4664563" cy="1796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7688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5631"/>
            <a:ext cx="9144000" cy="2369481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552" y="3243538"/>
            <a:ext cx="6749538" cy="361446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3424217"/>
            <a:ext cx="3251791" cy="3463738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0" y="2554756"/>
            <a:ext cx="9144000" cy="50783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350" b="1" dirty="0">
                <a:solidFill>
                  <a:srgbClr val="FF0000"/>
                </a:solidFill>
              </a:rPr>
              <a:t>the decline of the cross section with increasing excitation energy unexpectedly turned out to be relatively weak. This intriguing behavior may open up a new window for the study and the production of new isotopes</a:t>
            </a:r>
            <a:endParaRPr lang="pl-PL" sz="135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885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314450" y="1512874"/>
          <a:ext cx="6605588" cy="3968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810" name="CorelDRAW" r:id="rId3" imgW="5381640" imgH="3240000" progId="CorelDraw.Graphic.16">
                  <p:embed/>
                </p:oleObj>
              </mc:Choice>
              <mc:Fallback>
                <p:oleObj name="CorelDRAW" r:id="rId3" imgW="5381640" imgH="3240000" progId="CorelDraw.Graphic.16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4450" y="1512874"/>
                        <a:ext cx="6605588" cy="39683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5" name="Группа 4"/>
          <p:cNvGrpSpPr/>
          <p:nvPr/>
        </p:nvGrpSpPr>
        <p:grpSpPr>
          <a:xfrm>
            <a:off x="3328989" y="2024845"/>
            <a:ext cx="3398044" cy="2630090"/>
            <a:chOff x="2914650" y="1556792"/>
            <a:chExt cx="4530725" cy="3506787"/>
          </a:xfrm>
        </p:grpSpPr>
        <p:graphicFrame>
          <p:nvGraphicFramePr>
            <p:cNvPr id="1027" name="Object 3"/>
            <p:cNvGraphicFramePr>
              <a:graphicFrameLocks noChangeAspect="1"/>
            </p:cNvGraphicFramePr>
            <p:nvPr/>
          </p:nvGraphicFramePr>
          <p:xfrm>
            <a:off x="2914650" y="1612354"/>
            <a:ext cx="4530725" cy="345122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9811" name="CorelDRAW" r:id="rId5" imgW="2789280" imgH="2130120" progId="CorelDraw.Graphic.16">
                    <p:embed/>
                  </p:oleObj>
                </mc:Choice>
                <mc:Fallback>
                  <p:oleObj name="CorelDRAW" r:id="rId5" imgW="2789280" imgH="2130120" progId="CorelDraw.Graphic.16">
                    <p:embed/>
                    <p:pic>
                      <p:nvPicPr>
                        <p:cNvPr id="1027" name="Object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914650" y="1612354"/>
                          <a:ext cx="4530725" cy="345122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TextBox 3"/>
            <p:cNvSpPr txBox="1"/>
            <p:nvPr/>
          </p:nvSpPr>
          <p:spPr>
            <a:xfrm>
              <a:off x="4211961" y="1556792"/>
              <a:ext cx="716436" cy="40010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350" dirty="0">
                  <a:solidFill>
                    <a:srgbClr val="C00000"/>
                  </a:solidFill>
                </a:rPr>
                <a:t>2000</a:t>
              </a:r>
              <a:endParaRPr lang="ru-RU" sz="1350" dirty="0">
                <a:solidFill>
                  <a:srgbClr val="C00000"/>
                </a:solidFill>
              </a:endParaRPr>
            </a:p>
          </p:txBody>
        </p:sp>
      </p:grpSp>
      <p:sp>
        <p:nvSpPr>
          <p:cNvPr id="2" name="pole tekstowe 1"/>
          <p:cNvSpPr txBox="1"/>
          <p:nvPr/>
        </p:nvSpPr>
        <p:spPr>
          <a:xfrm>
            <a:off x="1547664" y="5535235"/>
            <a:ext cx="340237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350" dirty="0" err="1"/>
              <a:t>Borrowed</a:t>
            </a:r>
            <a:r>
              <a:rPr lang="en-US" sz="1350" dirty="0"/>
              <a:t> from </a:t>
            </a:r>
            <a:r>
              <a:rPr lang="en-US" sz="1350" dirty="0" err="1"/>
              <a:t>Yu.Ts</a:t>
            </a:r>
            <a:r>
              <a:rPr lang="en-US" sz="1350" dirty="0"/>
              <a:t>. </a:t>
            </a:r>
            <a:r>
              <a:rPr lang="en-US" sz="1350" dirty="0" err="1"/>
              <a:t>Oganessian</a:t>
            </a:r>
            <a:r>
              <a:rPr lang="en-US" sz="1350" dirty="0"/>
              <a:t>.</a:t>
            </a:r>
            <a:endParaRPr lang="pl-PL" sz="1350" dirty="0"/>
          </a:p>
          <a:p>
            <a:endParaRPr lang="en-US" sz="1350" dirty="0"/>
          </a:p>
        </p:txBody>
      </p:sp>
    </p:spTree>
    <p:extLst>
      <p:ext uri="{BB962C8B-B14F-4D97-AF65-F5344CB8AC3E}">
        <p14:creationId xmlns:p14="http://schemas.microsoft.com/office/powerpoint/2010/main" val="8494691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Prostokąt 1"/>
          <p:cNvSpPr/>
          <p:nvPr/>
        </p:nvSpPr>
        <p:spPr>
          <a:xfrm>
            <a:off x="426826" y="499889"/>
            <a:ext cx="3124766" cy="692497"/>
          </a:xfrm>
          <a:prstGeom prst="rect">
            <a:avLst/>
          </a:prstGeom>
          <a:noFill/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en-US" sz="4050" b="1" spc="225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What Next ?</a:t>
            </a:r>
          </a:p>
        </p:txBody>
      </p:sp>
      <p:pic>
        <p:nvPicPr>
          <p:cNvPr id="614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815" y="2060848"/>
            <a:ext cx="8750370" cy="45541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6840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485900" y="252301"/>
            <a:ext cx="6172200" cy="1131094"/>
          </a:xfrm>
        </p:spPr>
        <p:txBody>
          <a:bodyPr/>
          <a:lstStyle/>
          <a:p>
            <a:r>
              <a:rPr lang="pl-PL" dirty="0" smtClean="0"/>
              <a:t>Z=120 (</a:t>
            </a:r>
            <a:r>
              <a:rPr lang="pl-PL" dirty="0" err="1" smtClean="0"/>
              <a:t>predictions</a:t>
            </a:r>
            <a:r>
              <a:rPr lang="pl-PL" dirty="0" smtClean="0"/>
              <a:t>)</a:t>
            </a:r>
            <a:endParaRPr lang="pl-PL" dirty="0"/>
          </a:p>
        </p:txBody>
      </p:sp>
      <p:pic>
        <p:nvPicPr>
          <p:cNvPr id="6" name="Symbol zastępczy zawartości 5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2300680"/>
            <a:ext cx="4781909" cy="3700070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084" y="1405384"/>
            <a:ext cx="4214255" cy="851317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8200" y="1378714"/>
            <a:ext cx="4434834" cy="877988"/>
          </a:xfrm>
          <a:prstGeom prst="rect">
            <a:avLst/>
          </a:prstGeom>
        </p:spPr>
      </p:pic>
      <p:pic>
        <p:nvPicPr>
          <p:cNvPr id="9" name="Symbol zastępczy zawartości 8"/>
          <p:cNvPicPr>
            <a:picLocks noGrp="1" noChangeAspect="1"/>
          </p:cNvPicPr>
          <p:nvPr>
            <p:ph sz="half" idx="2"/>
          </p:nvPr>
        </p:nvPicPr>
        <p:blipFill>
          <a:blip r:embed="rId5"/>
          <a:stretch>
            <a:fillRect/>
          </a:stretch>
        </p:blipFill>
        <p:spPr>
          <a:xfrm>
            <a:off x="4572000" y="2382387"/>
            <a:ext cx="4801225" cy="3464800"/>
          </a:xfrm>
          <a:prstGeom prst="rect">
            <a:avLst/>
          </a:prstGeom>
        </p:spPr>
      </p:pic>
      <p:sp>
        <p:nvSpPr>
          <p:cNvPr id="10" name="Owal 9"/>
          <p:cNvSpPr/>
          <p:nvPr/>
        </p:nvSpPr>
        <p:spPr>
          <a:xfrm>
            <a:off x="7622005" y="4244442"/>
            <a:ext cx="643151" cy="800666"/>
          </a:xfrm>
          <a:prstGeom prst="ellipse">
            <a:avLst/>
          </a:prstGeom>
          <a:gradFill>
            <a:gsLst>
              <a:gs pos="0">
                <a:schemeClr val="accent1">
                  <a:tint val="50000"/>
                  <a:satMod val="300000"/>
                  <a:alpha val="0"/>
                  <a:lumMod val="66000"/>
                </a:schemeClr>
              </a:gs>
              <a:gs pos="100000">
                <a:schemeClr val="accent1">
                  <a:tint val="37000"/>
                  <a:satMod val="300000"/>
                </a:schemeClr>
              </a:gs>
              <a:gs pos="100000">
                <a:schemeClr val="accent1">
                  <a:tint val="15000"/>
                  <a:satMod val="350000"/>
                </a:schemeClr>
              </a:gs>
            </a:gsLst>
          </a:gra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60959" marR="60959" defTabSz="1371600" hangingPunct="0"/>
            <a:endParaRPr lang="pl-PL" sz="2700">
              <a:solidFill>
                <a:srgbClr val="000000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cxnSp>
        <p:nvCxnSpPr>
          <p:cNvPr id="12" name="Łącznik prosty ze strzałką 11"/>
          <p:cNvCxnSpPr/>
          <p:nvPr/>
        </p:nvCxnSpPr>
        <p:spPr>
          <a:xfrm flipH="1">
            <a:off x="5329990" y="4608680"/>
            <a:ext cx="2649686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cxnSp>
        <p:nvCxnSpPr>
          <p:cNvPr id="17" name="Łącznik prosty ze strzałką 16"/>
          <p:cNvCxnSpPr/>
          <p:nvPr/>
        </p:nvCxnSpPr>
        <p:spPr>
          <a:xfrm flipH="1">
            <a:off x="819369" y="3495758"/>
            <a:ext cx="1911800" cy="0"/>
          </a:xfrm>
          <a:prstGeom prst="straightConnector1">
            <a:avLst/>
          </a:prstGeom>
          <a:noFill/>
          <a:ln w="25400" cap="flat">
            <a:solidFill>
              <a:srgbClr val="000000"/>
            </a:solidFill>
            <a:prstDash val="solid"/>
            <a:round/>
            <a:tailEnd type="triangle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1755574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/>
              <a:t>Z=120 (</a:t>
            </a:r>
            <a:r>
              <a:rPr lang="pl-PL" dirty="0" err="1" smtClean="0"/>
              <a:t>predictions</a:t>
            </a:r>
            <a:r>
              <a:rPr lang="pl-PL" dirty="0" smtClean="0"/>
              <a:t>) - FBD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099" y="1573733"/>
            <a:ext cx="9220202" cy="4919233"/>
          </a:xfrm>
          <a:prstGeom prst="rect">
            <a:avLst/>
          </a:prstGeom>
        </p:spPr>
      </p:pic>
      <p:cxnSp>
        <p:nvCxnSpPr>
          <p:cNvPr id="6" name="Łącznik prostoliniowy 8"/>
          <p:cNvCxnSpPr/>
          <p:nvPr/>
        </p:nvCxnSpPr>
        <p:spPr>
          <a:xfrm>
            <a:off x="1115616" y="4437112"/>
            <a:ext cx="322226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769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0" y="2974256"/>
            <a:ext cx="4892951" cy="1143000"/>
          </a:xfrm>
        </p:spPr>
        <p:txBody>
          <a:bodyPr/>
          <a:lstStyle/>
          <a:p>
            <a:r>
              <a:rPr lang="en-US" dirty="0"/>
              <a:t>extreme </a:t>
            </a:r>
            <a:r>
              <a:rPr lang="en-US" dirty="0" smtClean="0"/>
              <a:t>properties:</a:t>
            </a:r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173DA-6F54-418E-BDA4-E1DCF3226E1E}" type="slidenum">
              <a:rPr lang="en-US" smtClean="0"/>
              <a:t>33</a:t>
            </a:fld>
            <a:endParaRPr lang="en-US"/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5" y="4094559"/>
            <a:ext cx="8143875" cy="279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2" name="Picture 10" descr="Znalezione obrazy dla zapytania High-K isom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6744" y="0"/>
            <a:ext cx="4117256" cy="4117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rostokąt 5"/>
          <p:cNvSpPr/>
          <p:nvPr/>
        </p:nvSpPr>
        <p:spPr>
          <a:xfrm>
            <a:off x="457425" y="1458463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  <a:p>
            <a:r>
              <a:rPr lang="en-US" dirty="0"/>
              <a:t>Candidates are high-K isomers or ground-states, for which increased stability is expected due to some specific hindrance mechanisms.</a:t>
            </a:r>
          </a:p>
        </p:txBody>
      </p:sp>
      <p:sp>
        <p:nvSpPr>
          <p:cNvPr id="12" name="Prostokąt 11"/>
          <p:cNvSpPr/>
          <p:nvPr/>
        </p:nvSpPr>
        <p:spPr>
          <a:xfrm>
            <a:off x="1619672" y="260648"/>
            <a:ext cx="2379642" cy="769441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en-US" sz="4400" dirty="0" smtClean="0"/>
              <a:t>SERUM?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219864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9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9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89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89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5" name="Text Box 11"/>
          <p:cNvSpPr txBox="1">
            <a:spLocks noChangeArrowheads="1"/>
          </p:cNvSpPr>
          <p:nvPr/>
        </p:nvSpPr>
        <p:spPr bwMode="auto">
          <a:xfrm>
            <a:off x="4384674" y="188640"/>
            <a:ext cx="4688912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pl-PL" altLang="en-US" sz="2400" err="1"/>
              <a:t>Unique</a:t>
            </a:r>
            <a:r>
              <a:rPr lang="pl-PL" altLang="en-US" sz="2400"/>
              <a:t> </a:t>
            </a:r>
            <a:r>
              <a:rPr lang="pl-PL" altLang="en-US" sz="2400" err="1"/>
              <a:t>blocked</a:t>
            </a:r>
            <a:r>
              <a:rPr lang="pl-PL" altLang="en-US" sz="2400"/>
              <a:t> </a:t>
            </a:r>
            <a:r>
              <a:rPr lang="pl-PL" altLang="en-US" sz="2400" err="1"/>
              <a:t>orbitals</a:t>
            </a:r>
            <a:r>
              <a:rPr lang="pl-PL" altLang="en-US" sz="2400"/>
              <a:t> </a:t>
            </a:r>
            <a:r>
              <a:rPr lang="pl-PL" altLang="en-US" sz="2400" err="1"/>
              <a:t>may</a:t>
            </a:r>
            <a:r>
              <a:rPr lang="pl-PL" altLang="en-US" sz="2400"/>
              <a:t> </a:t>
            </a:r>
            <a:r>
              <a:rPr lang="pl-PL" altLang="en-US" sz="2400" err="1"/>
              <a:t>hinder</a:t>
            </a:r>
            <a:r>
              <a:rPr lang="pl-PL" altLang="en-US" sz="2400"/>
              <a:t> </a:t>
            </a:r>
          </a:p>
          <a:p>
            <a:r>
              <a:rPr lang="pl-PL" altLang="en-US" sz="2400" err="1"/>
              <a:t>alpha</a:t>
            </a:r>
            <a:r>
              <a:rPr lang="pl-PL" altLang="en-US" sz="2400"/>
              <a:t> </a:t>
            </a:r>
            <a:r>
              <a:rPr lang="pl-PL" altLang="en-US" sz="2400" err="1"/>
              <a:t>transitions</a:t>
            </a:r>
            <a:r>
              <a:rPr lang="pl-PL" altLang="en-US" sz="2400"/>
              <a:t>. </a:t>
            </a:r>
          </a:p>
          <a:p>
            <a:r>
              <a:rPr lang="pl-PL" altLang="en-US" sz="2400"/>
              <a:t>The </a:t>
            </a:r>
            <a:r>
              <a:rPr lang="pl-PL" altLang="en-US" sz="2400" err="1"/>
              <a:t>effect</a:t>
            </a:r>
            <a:r>
              <a:rPr lang="pl-PL" altLang="en-US" sz="2400"/>
              <a:t> of a </a:t>
            </a:r>
            <a:r>
              <a:rPr lang="pl-PL" altLang="en-US" sz="2400" err="1"/>
              <a:t>reduced</a:t>
            </a:r>
            <a:r>
              <a:rPr lang="pl-PL" altLang="en-US" sz="2400"/>
              <a:t> Q </a:t>
            </a:r>
            <a:r>
              <a:rPr lang="pl-PL" altLang="en-US" sz="2400" err="1"/>
              <a:t>alpha</a:t>
            </a:r>
            <a:r>
              <a:rPr lang="pl-PL" altLang="en-US" sz="2400"/>
              <a:t> for </a:t>
            </a:r>
          </a:p>
          <a:p>
            <a:r>
              <a:rPr lang="pl-PL" altLang="en-US" sz="2400" err="1"/>
              <a:t>g.s</a:t>
            </a:r>
            <a:r>
              <a:rPr lang="pl-PL" altLang="en-US" sz="2400"/>
              <a:t>. -&gt; </a:t>
            </a:r>
            <a:r>
              <a:rPr lang="pl-PL" altLang="en-US" sz="2400" err="1"/>
              <a:t>excited</a:t>
            </a:r>
            <a:r>
              <a:rPr lang="pl-PL" altLang="en-US" sz="2400"/>
              <a:t> </a:t>
            </a:r>
            <a:r>
              <a:rPr lang="pl-PL" altLang="en-US" sz="2400" err="1"/>
              <a:t>state</a:t>
            </a:r>
            <a:r>
              <a:rPr lang="pl-PL" altLang="en-US" sz="2400"/>
              <a:t> </a:t>
            </a:r>
            <a:r>
              <a:rPr lang="pl-PL" altLang="en-US" sz="2400" smtClean="0"/>
              <a:t>(top panel)</a:t>
            </a:r>
            <a:endParaRPr lang="pl-PL" altLang="en-US" sz="2400"/>
          </a:p>
          <a:p>
            <a:r>
              <a:rPr lang="pl-PL" altLang="en-US" sz="2400"/>
              <a:t>on the life-</a:t>
            </a:r>
            <a:r>
              <a:rPr lang="pl-PL" altLang="en-US" sz="2400" err="1"/>
              <a:t>times</a:t>
            </a:r>
            <a:r>
              <a:rPr lang="pl-PL" altLang="en-US" sz="2400"/>
              <a:t> (</a:t>
            </a:r>
            <a:r>
              <a:rPr lang="pl-PL" altLang="en-US" sz="2400" err="1"/>
              <a:t>below</a:t>
            </a:r>
            <a:r>
              <a:rPr lang="pl-PL" altLang="en-US" sz="2400"/>
              <a:t>)</a:t>
            </a:r>
          </a:p>
          <a:p>
            <a:r>
              <a:rPr lang="pl-PL" altLang="en-US" sz="2400" err="1"/>
              <a:t>according</a:t>
            </a:r>
            <a:r>
              <a:rPr lang="pl-PL" altLang="en-US" sz="2400"/>
              <a:t> to the </a:t>
            </a:r>
            <a:r>
              <a:rPr lang="pl-PL" altLang="en-US" sz="2400" err="1"/>
              <a:t>formula</a:t>
            </a:r>
            <a:r>
              <a:rPr lang="pl-PL" altLang="en-US" sz="2400"/>
              <a:t> by </a:t>
            </a:r>
            <a:r>
              <a:rPr lang="pl-PL" altLang="en-US" sz="2400" err="1"/>
              <a:t>Royer</a:t>
            </a:r>
            <a:r>
              <a:rPr lang="pl-PL" altLang="en-US" sz="2400"/>
              <a:t>. </a:t>
            </a:r>
          </a:p>
        </p:txBody>
      </p:sp>
      <p:graphicFrame>
        <p:nvGraphicFramePr>
          <p:cNvPr id="2" name="Obiekt 1"/>
          <p:cNvGraphicFramePr>
            <a:graphicFrameLocks noChangeAspect="1"/>
          </p:cNvGraphicFramePr>
          <p:nvPr>
            <p:extLst/>
          </p:nvPr>
        </p:nvGraphicFramePr>
        <p:xfrm>
          <a:off x="-180528" y="2465908"/>
          <a:ext cx="4967287" cy="4635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02" name="Graph" r:id="rId3" imgW="4968000" imgH="4635360" progId="Origin50.Graph">
                  <p:link updateAutomatic="1"/>
                </p:oleObj>
              </mc:Choice>
              <mc:Fallback>
                <p:oleObj name="Graph" r:id="rId3" imgW="4968000" imgH="4635360" progId="Origin50.Graph">
                  <p:link updateAutomatic="1"/>
                  <p:pic>
                    <p:nvPicPr>
                      <p:cNvPr id="2" name="Obiek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180528" y="2465908"/>
                        <a:ext cx="4967287" cy="46355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" name="Obiekt 2"/>
          <p:cNvGraphicFramePr>
            <a:graphicFrameLocks noChangeAspect="1"/>
          </p:cNvGraphicFramePr>
          <p:nvPr>
            <p:extLst/>
          </p:nvPr>
        </p:nvGraphicFramePr>
        <p:xfrm>
          <a:off x="-181981" y="-459432"/>
          <a:ext cx="5042013" cy="39604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903" name="Graph" r:id="rId5" imgW="4003200" imgH="3144960" progId="Origin50.Graph">
                  <p:embed/>
                </p:oleObj>
              </mc:Choice>
              <mc:Fallback>
                <p:oleObj name="Graph" r:id="rId5" imgW="4003200" imgH="3144960" progId="Origin50.Graph">
                  <p:embed/>
                  <p:pic>
                    <p:nvPicPr>
                      <p:cNvPr id="3" name="Obiek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81981" y="-459432"/>
                        <a:ext cx="5042013" cy="396043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" name="Łącznik prostoliniowy 4"/>
          <p:cNvCxnSpPr/>
          <p:nvPr/>
        </p:nvCxnSpPr>
        <p:spPr>
          <a:xfrm>
            <a:off x="4659537" y="5013176"/>
            <a:ext cx="149663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8" name="Łącznik prostoliniowy 7"/>
          <p:cNvCxnSpPr/>
          <p:nvPr/>
        </p:nvCxnSpPr>
        <p:spPr>
          <a:xfrm>
            <a:off x="4644008" y="6309320"/>
            <a:ext cx="1496639" cy="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9" name="Łącznik prostoliniowy 8"/>
          <p:cNvCxnSpPr/>
          <p:nvPr/>
        </p:nvCxnSpPr>
        <p:spPr>
          <a:xfrm>
            <a:off x="6948264" y="3068960"/>
            <a:ext cx="1496639" cy="0"/>
          </a:xfrm>
          <a:prstGeom prst="line">
            <a:avLst/>
          </a:prstGeom>
          <a:ln>
            <a:solidFill>
              <a:schemeClr val="accent6">
                <a:lumMod val="50000"/>
              </a:schemeClr>
            </a:solidFill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0" name="Łącznik prosty ze strzałką 9"/>
          <p:cNvCxnSpPr/>
          <p:nvPr/>
        </p:nvCxnSpPr>
        <p:spPr>
          <a:xfrm flipH="1">
            <a:off x="6156176" y="3068960"/>
            <a:ext cx="1540407" cy="3240360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Łącznik prosty ze strzałką 11"/>
          <p:cNvCxnSpPr/>
          <p:nvPr/>
        </p:nvCxnSpPr>
        <p:spPr>
          <a:xfrm flipH="1">
            <a:off x="6156176" y="3068960"/>
            <a:ext cx="1540407" cy="1944216"/>
          </a:xfrm>
          <a:prstGeom prst="straightConnector1">
            <a:avLst/>
          </a:prstGeom>
          <a:ln w="190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/>
          <p:nvPr/>
        </p:nvCxnSpPr>
        <p:spPr>
          <a:xfrm>
            <a:off x="5004048" y="5013176"/>
            <a:ext cx="0" cy="1296144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Łącznik prosty ze strzałką 17"/>
          <p:cNvCxnSpPr/>
          <p:nvPr/>
        </p:nvCxnSpPr>
        <p:spPr>
          <a:xfrm>
            <a:off x="2339752" y="1700808"/>
            <a:ext cx="0" cy="770657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pole tekstowe 19"/>
          <p:cNvSpPr txBox="1"/>
          <p:nvPr/>
        </p:nvSpPr>
        <p:spPr>
          <a:xfrm>
            <a:off x="4427984" y="5939988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g. s.</a:t>
            </a:r>
            <a:endParaRPr lang="en-US" dirty="0"/>
          </a:p>
        </p:txBody>
      </p:sp>
      <p:sp>
        <p:nvSpPr>
          <p:cNvPr id="23" name="pole tekstowe 22"/>
          <p:cNvSpPr txBox="1"/>
          <p:nvPr/>
        </p:nvSpPr>
        <p:spPr>
          <a:xfrm>
            <a:off x="4427984" y="4653136"/>
            <a:ext cx="72008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mtClean="0"/>
              <a:t>ex. s.</a:t>
            </a:r>
            <a:endParaRPr lang="en-US"/>
          </a:p>
        </p:txBody>
      </p:sp>
      <p:sp>
        <p:nvSpPr>
          <p:cNvPr id="24" name="pole tekstowe 23"/>
          <p:cNvSpPr txBox="1"/>
          <p:nvPr/>
        </p:nvSpPr>
        <p:spPr>
          <a:xfrm>
            <a:off x="6729130" y="2708920"/>
            <a:ext cx="579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mtClean="0"/>
              <a:t>g. s.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pole tekstowe 20"/>
              <p:cNvSpPr txBox="1"/>
              <p:nvPr/>
            </p:nvSpPr>
            <p:spPr>
              <a:xfrm>
                <a:off x="7811012" y="2662863"/>
                <a:ext cx="669158" cy="391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Ψ</m:t>
                          </m:r>
                        </m:e>
                        <m:sub>
                          <m:r>
                            <a:rPr lang="pl-PL" b="0" i="1" smtClean="0">
                              <a:latin typeface="Cambria Math"/>
                              <a:ea typeface="Cambria Math"/>
                            </a:rPr>
                            <m:t>𝑔</m:t>
                          </m:r>
                          <m:r>
                            <a:rPr lang="pl-PL" b="0" i="1" smtClean="0">
                              <a:latin typeface="Cambria Math"/>
                              <a:ea typeface="Cambria Math"/>
                            </a:rPr>
                            <m:t>.</m:t>
                          </m:r>
                          <m:r>
                            <a:rPr lang="pl-PL" b="0" i="1" smtClean="0">
                              <a:latin typeface="Cambria Math"/>
                              <a:ea typeface="Cambria Math"/>
                            </a:rPr>
                            <m:t>𝑠</m:t>
                          </m:r>
                          <m:r>
                            <a:rPr lang="pl-PL" b="0" i="1" smtClean="0">
                              <a:latin typeface="Cambria Math"/>
                              <a:ea typeface="Cambria Math"/>
                            </a:rPr>
                            <m:t>.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1" name="pole tekstowe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1012" y="2662863"/>
                <a:ext cx="669158" cy="391902"/>
              </a:xfrm>
              <a:prstGeom prst="rect">
                <a:avLst/>
              </a:prstGeom>
              <a:blipFill rotWithShape="1">
                <a:blip r:embed="rId7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pole tekstowe 25"/>
              <p:cNvSpPr txBox="1"/>
              <p:nvPr/>
            </p:nvSpPr>
            <p:spPr>
              <a:xfrm>
                <a:off x="5508104" y="4653136"/>
                <a:ext cx="669158" cy="391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Ψ</m:t>
                          </m:r>
                        </m:e>
                        <m:sub>
                          <m:r>
                            <a:rPr lang="pl-PL" b="0" i="1" smtClean="0">
                              <a:latin typeface="Cambria Math"/>
                              <a:ea typeface="Cambria Math"/>
                            </a:rPr>
                            <m:t>𝑔</m:t>
                          </m:r>
                          <m:r>
                            <a:rPr lang="pl-PL" b="0" i="1" smtClean="0">
                              <a:latin typeface="Cambria Math"/>
                              <a:ea typeface="Cambria Math"/>
                            </a:rPr>
                            <m:t>.</m:t>
                          </m:r>
                          <m:r>
                            <a:rPr lang="pl-PL" b="0" i="1" smtClean="0">
                              <a:latin typeface="Cambria Math"/>
                              <a:ea typeface="Cambria Math"/>
                            </a:rPr>
                            <m:t>𝑠</m:t>
                          </m:r>
                          <m:r>
                            <a:rPr lang="pl-PL" b="0" i="1" smtClean="0">
                              <a:latin typeface="Cambria Math"/>
                              <a:ea typeface="Cambria Math"/>
                            </a:rPr>
                            <m:t>.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6" name="pole tekstowe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04" y="4653136"/>
                <a:ext cx="669158" cy="391902"/>
              </a:xfrm>
              <a:prstGeom prst="rect">
                <a:avLst/>
              </a:prstGeom>
              <a:blipFill rotWithShape="1">
                <a:blip r:embed="rId8"/>
                <a:stretch>
                  <a:fillRect b="-46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pole tekstowe 26"/>
              <p:cNvSpPr txBox="1"/>
              <p:nvPr/>
            </p:nvSpPr>
            <p:spPr>
              <a:xfrm>
                <a:off x="5508104" y="5917418"/>
                <a:ext cx="746936" cy="39190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l-GR" i="1" smtClean="0"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latin typeface="Cambria Math"/>
                              <a:ea typeface="Cambria Math"/>
                            </a:rPr>
                            <m:t>Ψ</m:t>
                          </m:r>
                          <m:r>
                            <a:rPr lang="pl-PL" b="0" i="1" smtClean="0">
                              <a:latin typeface="Cambria Math"/>
                              <a:ea typeface="Cambria Math"/>
                            </a:rPr>
                            <m:t>′</m:t>
                          </m:r>
                        </m:e>
                        <m:sub>
                          <m:r>
                            <a:rPr lang="pl-PL" b="0" i="1" smtClean="0">
                              <a:latin typeface="Cambria Math"/>
                              <a:ea typeface="Cambria Math"/>
                            </a:rPr>
                            <m:t>𝑔</m:t>
                          </m:r>
                          <m:r>
                            <a:rPr lang="pl-PL" b="0" i="1" smtClean="0">
                              <a:latin typeface="Cambria Math"/>
                              <a:ea typeface="Cambria Math"/>
                            </a:rPr>
                            <m:t>.</m:t>
                          </m:r>
                          <m:r>
                            <a:rPr lang="pl-PL" b="0" i="1" smtClean="0">
                              <a:latin typeface="Cambria Math"/>
                              <a:ea typeface="Cambria Math"/>
                            </a:rPr>
                            <m:t>𝑠</m:t>
                          </m:r>
                          <m:r>
                            <a:rPr lang="pl-PL" b="0" i="1" smtClean="0">
                              <a:latin typeface="Cambria Math"/>
                              <a:ea typeface="Cambria Math"/>
                            </a:rPr>
                            <m:t>.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7" name="pole tekstowe 2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8104" y="5917418"/>
                <a:ext cx="746936" cy="391902"/>
              </a:xfrm>
              <a:prstGeom prst="rect">
                <a:avLst/>
              </a:prstGeom>
              <a:blipFill rotWithShape="1">
                <a:blip r:embed="rId9"/>
                <a:stretch>
                  <a:fillRect b="-62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pole tekstowe 24"/>
              <p:cNvSpPr txBox="1"/>
              <p:nvPr/>
            </p:nvSpPr>
            <p:spPr>
              <a:xfrm>
                <a:off x="6473734" y="3685487"/>
                <a:ext cx="6185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pl-PL" b="0" i="1" smtClean="0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5" name="pole tekstowe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3734" y="3685487"/>
                <a:ext cx="618546" cy="369332"/>
              </a:xfrm>
              <a:prstGeom prst="rect">
                <a:avLst/>
              </a:prstGeom>
              <a:blipFill rotWithShape="1">
                <a:blip r:embed="rId10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0" name="pole tekstowe 29"/>
              <p:cNvSpPr txBox="1"/>
              <p:nvPr/>
            </p:nvSpPr>
            <p:spPr>
              <a:xfrm>
                <a:off x="6804248" y="4581128"/>
                <a:ext cx="6185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b="0" i="1" smtClean="0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𝑄</m:t>
                          </m:r>
                        </m:e>
                        <m:sub>
                          <m:r>
                            <a:rPr lang="pl-PL" b="0" i="1" smtClean="0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0" name="pole tekstowe 2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04248" y="4581128"/>
                <a:ext cx="618546" cy="369332"/>
              </a:xfrm>
              <a:prstGeom prst="rect">
                <a:avLst/>
              </a:prstGeom>
              <a:blipFill rotWithShape="1">
                <a:blip r:embed="rId11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pole tekstowe 30"/>
              <p:cNvSpPr txBox="1"/>
              <p:nvPr/>
            </p:nvSpPr>
            <p:spPr>
              <a:xfrm>
                <a:off x="4932040" y="5476582"/>
                <a:ext cx="61854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Δ</m:t>
                          </m:r>
                          <m:r>
                            <a:rPr lang="pl-PL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𝑄</m:t>
                          </m:r>
                        </m:e>
                        <m:sub>
                          <m:r>
                            <a:rPr lang="pl-PL" b="0" i="1" smtClean="0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1" name="pole tekstowe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32040" y="5476582"/>
                <a:ext cx="618546" cy="369332"/>
              </a:xfrm>
              <a:prstGeom prst="rect">
                <a:avLst/>
              </a:prstGeom>
              <a:blipFill rotWithShape="1">
                <a:blip r:embed="rId12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Prostokąt 27"/>
              <p:cNvSpPr/>
              <p:nvPr/>
            </p:nvSpPr>
            <p:spPr>
              <a:xfrm>
                <a:off x="1761326" y="1763524"/>
                <a:ext cx="650434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  <a:ea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Δ</m:t>
                          </m:r>
                          <m:r>
                            <a:rPr lang="pl-PL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𝑄</m:t>
                          </m:r>
                        </m:e>
                        <m:sub>
                          <m:r>
                            <a:rPr lang="pl-PL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𝛼</m:t>
                          </m:r>
                        </m:sub>
                      </m:sSub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8" name="Prostokąt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61326" y="1763524"/>
                <a:ext cx="650434" cy="369332"/>
              </a:xfrm>
              <a:prstGeom prst="rect">
                <a:avLst/>
              </a:prstGeom>
              <a:blipFill rotWithShape="1">
                <a:blip r:embed="rId13"/>
                <a:stretch>
                  <a:fillRect b="-81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173DA-6F54-418E-BDA4-E1DCF3226E1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05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55" grpId="0"/>
      <p:bldP spid="2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Symbol zastępczy zawartości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3400" y="3284538"/>
            <a:ext cx="3708400" cy="2085975"/>
          </a:xfrm>
        </p:spPr>
      </p:pic>
      <p:sp>
        <p:nvSpPr>
          <p:cNvPr id="7" name="Pole tekstowe 1"/>
          <p:cNvSpPr txBox="1"/>
          <p:nvPr/>
        </p:nvSpPr>
        <p:spPr>
          <a:xfrm>
            <a:off x="318151" y="3433368"/>
            <a:ext cx="1450340" cy="813435"/>
          </a:xfrm>
          <a:prstGeom prst="rect">
            <a:avLst/>
          </a:prstGeom>
          <a:noFill/>
          <a:ln>
            <a:noFill/>
          </a:ln>
          <a:effectLst/>
        </p:spPr>
        <p:txBody>
          <a:bodyPr/>
          <a:lstStyle/>
          <a:p>
            <a:pPr algn="ctr">
              <a:lnSpc>
                <a:spcPct val="115000"/>
              </a:lnSpc>
              <a:spcAft>
                <a:spcPts val="1000"/>
              </a:spcAft>
              <a:defRPr/>
            </a:pPr>
            <a:r>
              <a:rPr lang="pl-PL" sz="3600" b="1" spc="300" dirty="0">
                <a:ln w="5715" cap="flat" cmpd="sng" algn="ctr">
                  <a:solidFill>
                    <a:srgbClr val="F4F6F9"/>
                  </a:solidFill>
                  <a:prstDash val="solid"/>
                  <a:miter lim="0"/>
                </a:ln>
                <a:gradFill>
                  <a:gsLst>
                    <a:gs pos="10000">
                      <a:srgbClr val="6399ED"/>
                    </a:gs>
                    <a:gs pos="75000">
                      <a:srgbClr val="235B9F"/>
                    </a:gs>
                  </a:gsLst>
                  <a:lin ang="5400000" scaled="0"/>
                </a:gradFill>
                <a:effectLst>
                  <a:glow rad="45504">
                    <a:schemeClr val="accent1">
                      <a:satMod val="220000"/>
                      <a:alpha val="35000"/>
                    </a:schemeClr>
                  </a:glow>
                </a:effectLst>
                <a:latin typeface="Calibri"/>
                <a:ea typeface="Calibri"/>
                <a:cs typeface="Times New Roman"/>
              </a:rPr>
              <a:t>2Δ</a:t>
            </a:r>
            <a:endParaRPr lang="pl-PL" sz="1100" dirty="0">
              <a:latin typeface="Calibri"/>
              <a:ea typeface="Calibri"/>
              <a:cs typeface="Times New Roman"/>
            </a:endParaRPr>
          </a:p>
        </p:txBody>
      </p:sp>
      <p:cxnSp>
        <p:nvCxnSpPr>
          <p:cNvPr id="8" name="Łącznik prosty ze strzałką 7"/>
          <p:cNvCxnSpPr/>
          <p:nvPr/>
        </p:nvCxnSpPr>
        <p:spPr>
          <a:xfrm flipV="1">
            <a:off x="1108075" y="2378075"/>
            <a:ext cx="1847850" cy="2828925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y ze strzałką 8"/>
          <p:cNvCxnSpPr/>
          <p:nvPr/>
        </p:nvCxnSpPr>
        <p:spPr>
          <a:xfrm>
            <a:off x="1162050" y="2349500"/>
            <a:ext cx="1752600" cy="2886075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0" name="Dowolny kształt 9"/>
          <p:cNvSpPr/>
          <p:nvPr/>
        </p:nvSpPr>
        <p:spPr>
          <a:xfrm>
            <a:off x="784593" y="1526828"/>
            <a:ext cx="2571750" cy="1828800"/>
          </a:xfrm>
          <a:custGeom>
            <a:avLst/>
            <a:gdLst>
              <a:gd name="connsiteX0" fmla="*/ 0 w 2571750"/>
              <a:gd name="connsiteY0" fmla="*/ 0 h 1828800"/>
              <a:gd name="connsiteX1" fmla="*/ 1257300 w 2571750"/>
              <a:gd name="connsiteY1" fmla="*/ 1828800 h 1828800"/>
              <a:gd name="connsiteX2" fmla="*/ 2571750 w 2571750"/>
              <a:gd name="connsiteY2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71750" h="1828800">
                <a:moveTo>
                  <a:pt x="0" y="0"/>
                </a:moveTo>
                <a:cubicBezTo>
                  <a:pt x="414337" y="914400"/>
                  <a:pt x="828675" y="1828800"/>
                  <a:pt x="1257300" y="1828800"/>
                </a:cubicBezTo>
                <a:cubicBezTo>
                  <a:pt x="1685925" y="1828800"/>
                  <a:pt x="2128837" y="914400"/>
                  <a:pt x="2571750" y="0"/>
                </a:cubicBezTo>
              </a:path>
            </a:pathLst>
          </a:custGeom>
          <a:noFill/>
          <a:ln w="76200">
            <a:headEnd type="none" w="med" len="med"/>
            <a:tailEnd type="triangl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 dirty="0"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</a:endParaRPr>
          </a:p>
        </p:txBody>
      </p:sp>
      <p:sp>
        <p:nvSpPr>
          <p:cNvPr id="11" name="Dowolny kształt 10"/>
          <p:cNvSpPr/>
          <p:nvPr/>
        </p:nvSpPr>
        <p:spPr>
          <a:xfrm>
            <a:off x="971600" y="4552528"/>
            <a:ext cx="2571750" cy="1828800"/>
          </a:xfrm>
          <a:custGeom>
            <a:avLst/>
            <a:gdLst>
              <a:gd name="connsiteX0" fmla="*/ 0 w 2571750"/>
              <a:gd name="connsiteY0" fmla="*/ 0 h 1828800"/>
              <a:gd name="connsiteX1" fmla="*/ 1257300 w 2571750"/>
              <a:gd name="connsiteY1" fmla="*/ 1828800 h 1828800"/>
              <a:gd name="connsiteX2" fmla="*/ 2571750 w 2571750"/>
              <a:gd name="connsiteY2" fmla="*/ 0 h 1828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571750" h="1828800">
                <a:moveTo>
                  <a:pt x="0" y="0"/>
                </a:moveTo>
                <a:cubicBezTo>
                  <a:pt x="414337" y="914400"/>
                  <a:pt x="828675" y="1828800"/>
                  <a:pt x="1257300" y="1828800"/>
                </a:cubicBezTo>
                <a:cubicBezTo>
                  <a:pt x="1685925" y="1828800"/>
                  <a:pt x="2128837" y="914400"/>
                  <a:pt x="2571750" y="0"/>
                </a:cubicBezTo>
              </a:path>
            </a:pathLst>
          </a:custGeom>
          <a:noFill/>
          <a:ln w="76200">
            <a:headEnd type="arrow" w="med" len="med"/>
            <a:tailEnd type="none" w="med" len="med"/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pl-PL" dirty="0"/>
          </a:p>
        </p:txBody>
      </p:sp>
      <p:cxnSp>
        <p:nvCxnSpPr>
          <p:cNvPr id="12" name="Łącznik prostoliniowy 11"/>
          <p:cNvCxnSpPr/>
          <p:nvPr/>
        </p:nvCxnSpPr>
        <p:spPr>
          <a:xfrm flipH="1">
            <a:off x="581025" y="3357563"/>
            <a:ext cx="159067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Łącznik prostoliniowy 12"/>
          <p:cNvCxnSpPr/>
          <p:nvPr/>
        </p:nvCxnSpPr>
        <p:spPr>
          <a:xfrm flipH="1">
            <a:off x="561975" y="4221163"/>
            <a:ext cx="150495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Łącznik prosty ze strzałką 13"/>
          <p:cNvCxnSpPr/>
          <p:nvPr/>
        </p:nvCxnSpPr>
        <p:spPr>
          <a:xfrm>
            <a:off x="1476375" y="3430588"/>
            <a:ext cx="0" cy="790575"/>
          </a:xfrm>
          <a:prstGeom prst="straightConnector1">
            <a:avLst/>
          </a:prstGeom>
          <a:ln w="28575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Autokształt 11"/>
          <p:cNvSpPr>
            <a:spLocks noChangeArrowheads="1"/>
          </p:cNvSpPr>
          <p:nvPr/>
        </p:nvSpPr>
        <p:spPr bwMode="auto">
          <a:xfrm>
            <a:off x="3834172" y="2007840"/>
            <a:ext cx="4211960" cy="86677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headEnd/>
            <a:tailEnd/>
          </a:ln>
          <a:extLst>
            <a:ext uri="{53640926-AAD7-44D8-BBD7-CCE9431645EC}">
              <a14:shadowObscured xmlns:a14="http://schemas.microsoft.com/office/drawing/2010/main" val="1"/>
            </a:ext>
          </a:extLst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274320" tIns="274320" rIns="274320" bIns="274320" anchor="ctr" upright="1"/>
          <a:lstStyle/>
          <a:p>
            <a:pPr>
              <a:lnSpc>
                <a:spcPct val="115000"/>
              </a:lnSpc>
              <a:spcAft>
                <a:spcPts val="1000"/>
              </a:spcAft>
              <a:defRPr/>
            </a:pPr>
            <a:r>
              <a:rPr lang="pl-PL" sz="2600" i="1" dirty="0">
                <a:solidFill>
                  <a:srgbClr val="FFFFFF"/>
                </a:solidFill>
                <a:ea typeface="Times New Roman"/>
                <a:cs typeface="Times New Roman"/>
              </a:rPr>
              <a:t> </a:t>
            </a:r>
            <a:r>
              <a:rPr lang="pl-PL" sz="2600" i="1" dirty="0" err="1">
                <a:solidFill>
                  <a:srgbClr val="FFFFFF"/>
                </a:solidFill>
                <a:ea typeface="Times New Roman"/>
                <a:cs typeface="Times New Roman"/>
              </a:rPr>
              <a:t>Landau</a:t>
            </a:r>
            <a:r>
              <a:rPr lang="pl-PL" sz="2600" i="1" dirty="0">
                <a:solidFill>
                  <a:srgbClr val="FFFFFF"/>
                </a:solidFill>
                <a:ea typeface="Times New Roman"/>
                <a:cs typeface="Times New Roman"/>
              </a:rPr>
              <a:t> – </a:t>
            </a:r>
            <a:r>
              <a:rPr lang="pl-PL" sz="2600" i="1" dirty="0" err="1">
                <a:solidFill>
                  <a:srgbClr val="FFFFFF"/>
                </a:solidFill>
                <a:ea typeface="Times New Roman"/>
                <a:cs typeface="Times New Roman"/>
              </a:rPr>
              <a:t>Zener</a:t>
            </a:r>
            <a:r>
              <a:rPr lang="pl-PL" sz="2600" i="1" dirty="0">
                <a:solidFill>
                  <a:srgbClr val="FFFFFF"/>
                </a:solidFill>
                <a:ea typeface="Times New Roman"/>
                <a:cs typeface="Times New Roman"/>
              </a:rPr>
              <a:t> </a:t>
            </a:r>
            <a:r>
              <a:rPr lang="pl-PL" sz="2600" i="1" dirty="0" err="1">
                <a:solidFill>
                  <a:srgbClr val="FFFFFF"/>
                </a:solidFill>
                <a:ea typeface="Times New Roman"/>
                <a:cs typeface="Times New Roman"/>
              </a:rPr>
              <a:t>effect</a:t>
            </a:r>
            <a:endParaRPr lang="pl-PL" sz="1100" i="1" dirty="0">
              <a:solidFill>
                <a:srgbClr val="000000"/>
              </a:solidFill>
              <a:ea typeface="Times New Roman"/>
              <a:cs typeface="Times New Roman"/>
            </a:endParaRPr>
          </a:p>
        </p:txBody>
      </p:sp>
      <p:cxnSp>
        <p:nvCxnSpPr>
          <p:cNvPr id="16" name="Łącznik prosty ze strzałką 15"/>
          <p:cNvCxnSpPr/>
          <p:nvPr/>
        </p:nvCxnSpPr>
        <p:spPr>
          <a:xfrm flipV="1">
            <a:off x="581025" y="6367463"/>
            <a:ext cx="1504950" cy="9525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7" name="Łącznik prosty ze strzałką 16"/>
          <p:cNvCxnSpPr/>
          <p:nvPr/>
        </p:nvCxnSpPr>
        <p:spPr>
          <a:xfrm flipV="1">
            <a:off x="4911725" y="6407150"/>
            <a:ext cx="1504950" cy="9525"/>
          </a:xfrm>
          <a:prstGeom prst="straightConnector1">
            <a:avLst/>
          </a:prstGeom>
          <a:ln w="76200">
            <a:solidFill>
              <a:schemeClr val="accent1"/>
            </a:solidFill>
            <a:tailEnd type="arrow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8" name="Pole tekstowe 2"/>
          <p:cNvSpPr txBox="1">
            <a:spLocks noChangeArrowheads="1"/>
          </p:cNvSpPr>
          <p:nvPr/>
        </p:nvSpPr>
        <p:spPr bwMode="auto">
          <a:xfrm>
            <a:off x="1322830" y="6115278"/>
            <a:ext cx="2305050" cy="5048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449580" indent="449580">
              <a:lnSpc>
                <a:spcPct val="115000"/>
              </a:lnSpc>
              <a:spcAft>
                <a:spcPts val="1000"/>
              </a:spcAft>
              <a:defRPr/>
            </a:pPr>
            <a:r>
              <a:rPr lang="pl-PL" sz="2400" b="1" err="1">
                <a:ln w="9004" cap="flat" cmpd="sng" algn="ctr">
                  <a:solidFill>
                    <a:srgbClr val="000000"/>
                  </a:solidFill>
                  <a:prstDash val="solid"/>
                  <a:miter lim="0"/>
                </a:ln>
                <a:solidFill>
                  <a:srgbClr val="FF0000"/>
                </a:solidFill>
                <a:effectLst>
                  <a:outerShdw blurRad="25502" dist="23000" dir="7020000" algn="tl">
                    <a:srgbClr val="000000">
                      <a:alpha val="50000"/>
                    </a:srgbClr>
                  </a:outerShdw>
                </a:effectLst>
                <a:ea typeface="Calibri"/>
                <a:cs typeface="Times New Roman"/>
              </a:rPr>
              <a:t>Diabatic</a:t>
            </a:r>
            <a:endParaRPr lang="pl-PL" sz="1100">
              <a:solidFill>
                <a:srgbClr val="FF0000"/>
              </a:solidFill>
              <a:ea typeface="Calibri"/>
              <a:cs typeface="Times New Roman"/>
            </a:endParaRPr>
          </a:p>
        </p:txBody>
      </p:sp>
      <p:sp>
        <p:nvSpPr>
          <p:cNvPr id="19" name="Pole tekstowe 2"/>
          <p:cNvSpPr txBox="1">
            <a:spLocks noChangeArrowheads="1"/>
          </p:cNvSpPr>
          <p:nvPr/>
        </p:nvSpPr>
        <p:spPr bwMode="auto">
          <a:xfrm>
            <a:off x="5940152" y="6081804"/>
            <a:ext cx="2600325" cy="504825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/>
          <a:lstStyle/>
          <a:p>
            <a:pPr marL="449580" indent="449580">
              <a:lnSpc>
                <a:spcPct val="115000"/>
              </a:lnSpc>
              <a:spcAft>
                <a:spcPts val="1000"/>
              </a:spcAft>
              <a:defRPr/>
            </a:pPr>
            <a:r>
              <a:rPr lang="pl-PL" sz="2400" b="1" err="1">
                <a:ln w="9004" cap="flat" cmpd="sng" algn="ctr">
                  <a:solidFill>
                    <a:srgbClr val="000000"/>
                  </a:solidFill>
                  <a:prstDash val="solid"/>
                  <a:miter lim="0"/>
                </a:ln>
                <a:solidFill>
                  <a:srgbClr val="0070C0"/>
                </a:solidFill>
                <a:effectLst>
                  <a:outerShdw blurRad="25502" dist="23000" dir="7020000" algn="tl">
                    <a:srgbClr val="000000">
                      <a:alpha val="50000"/>
                    </a:srgbClr>
                  </a:outerShdw>
                </a:effectLst>
                <a:ea typeface="Calibri"/>
                <a:cs typeface="Times New Roman"/>
              </a:rPr>
              <a:t>ADiabatic</a:t>
            </a:r>
            <a:endParaRPr lang="pl-PL" sz="1100">
              <a:solidFill>
                <a:srgbClr val="0070C0"/>
              </a:solidFill>
              <a:ea typeface="Calibri"/>
              <a:cs typeface="Times New Roman"/>
            </a:endParaRPr>
          </a:p>
        </p:txBody>
      </p:sp>
      <p:sp>
        <p:nvSpPr>
          <p:cNvPr id="20" name="Pole tekstowe 60"/>
          <p:cNvSpPr txBox="1">
            <a:spLocks noChangeArrowheads="1"/>
          </p:cNvSpPr>
          <p:nvPr/>
        </p:nvSpPr>
        <p:spPr bwMode="auto">
          <a:xfrm>
            <a:off x="146050" y="844550"/>
            <a:ext cx="4619625" cy="38893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63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marL="593725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lnSpc>
                <a:spcPct val="115000"/>
              </a:lnSpc>
              <a:spcBef>
                <a:spcPts val="1000"/>
              </a:spcBef>
              <a:buFontTx/>
              <a:buNone/>
            </a:pPr>
            <a:r>
              <a:rPr lang="pl-PL" altLang="pl-PL" sz="2200" b="1" i="1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To CROSS or </a:t>
            </a:r>
            <a:r>
              <a:rPr lang="pl-PL" altLang="pl-PL" sz="2200" b="1" i="1">
                <a:solidFill>
                  <a:srgbClr val="222268"/>
                </a:solidFill>
                <a:latin typeface="Calibri" pitchFamily="34" charset="0"/>
                <a:cs typeface="Times New Roman" pitchFamily="18" charset="0"/>
              </a:rPr>
              <a:t>NOT to CROSS ?</a:t>
            </a:r>
            <a:endParaRPr lang="pl-PL" altLang="pl-PL" sz="1100" b="1" i="1">
              <a:solidFill>
                <a:srgbClr val="222268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1" name="Rectangle 15"/>
          <p:cNvSpPr>
            <a:spLocks noChangeArrowheads="1"/>
          </p:cNvSpPr>
          <p:nvPr/>
        </p:nvSpPr>
        <p:spPr bwMode="auto">
          <a:xfrm>
            <a:off x="841375" y="1588"/>
            <a:ext cx="7762875" cy="806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126960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2600" b="1" dirty="0">
                <a:latin typeface="Cambria" pitchFamily="18" charset="0"/>
                <a:cs typeface="Times New Roman" pitchFamily="18" charset="0"/>
              </a:rPr>
              <a:t>IS THE </a:t>
            </a:r>
            <a:r>
              <a:rPr lang="pl-PL" altLang="pl-PL" sz="2600" b="1" dirty="0" smtClean="0">
                <a:latin typeface="Cambria" pitchFamily="18" charset="0"/>
                <a:cs typeface="Times New Roman" pitchFamily="18" charset="0"/>
              </a:rPr>
              <a:t>LACM </a:t>
            </a:r>
            <a:r>
              <a:rPr lang="pl-PL" altLang="pl-PL" sz="2600" b="1" dirty="0">
                <a:latin typeface="Cambria" pitchFamily="18" charset="0"/>
                <a:cs typeface="Times New Roman" pitchFamily="18" charset="0"/>
              </a:rPr>
              <a:t>ADIABATIC OR NON ADIABATIC ?</a:t>
            </a:r>
            <a:endParaRPr lang="pl-PL" altLang="pl-PL" sz="1300" b="1" dirty="0">
              <a:latin typeface="Cambria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pl-PL" altLang="pl-PL" sz="1800" dirty="0"/>
          </a:p>
        </p:txBody>
      </p:sp>
      <p:sp>
        <p:nvSpPr>
          <p:cNvPr id="73748" name="Rectangle 19"/>
          <p:cNvSpPr>
            <a:spLocks noChangeArrowheads="1"/>
          </p:cNvSpPr>
          <p:nvPr/>
        </p:nvSpPr>
        <p:spPr bwMode="auto">
          <a:xfrm>
            <a:off x="152400" y="-44450"/>
            <a:ext cx="8585200" cy="1354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tIns="304704" bIns="0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400" b="1">
              <a:solidFill>
                <a:srgbClr val="365F91"/>
              </a:solidFill>
              <a:latin typeface="Cambria" pitchFamily="18" charset="0"/>
              <a:cs typeface="Times New Roman" pitchFamily="18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700"/>
              <a:t/>
            </a:r>
            <a:br>
              <a:rPr lang="pl-PL" altLang="pl-PL" sz="700"/>
            </a:br>
            <a:endParaRPr lang="pl-PL" altLang="pl-PL" sz="1800"/>
          </a:p>
          <a:p>
            <a:pPr>
              <a:spcBef>
                <a:spcPct val="0"/>
              </a:spcBef>
              <a:buFontTx/>
              <a:buNone/>
            </a:pPr>
            <a:r>
              <a:rPr lang="pl-PL" altLang="pl-PL" sz="1100">
                <a:latin typeface="Calibri" pitchFamily="34" charset="0"/>
                <a:ea typeface="Calibri" pitchFamily="34" charset="0"/>
                <a:cs typeface="Times New Roman" pitchFamily="18" charset="0"/>
              </a:rPr>
              <a:t>                                                                                                       </a:t>
            </a:r>
            <a:endParaRPr lang="pl-PL" altLang="pl-PL" sz="700"/>
          </a:p>
          <a:p>
            <a:pPr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73749" name="Rectangle 23"/>
          <p:cNvSpPr>
            <a:spLocks noChangeArrowheads="1"/>
          </p:cNvSpPr>
          <p:nvPr/>
        </p:nvSpPr>
        <p:spPr bwMode="auto">
          <a:xfrm>
            <a:off x="-34925" y="1090613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pl-PL" altLang="pl-PL" sz="1800"/>
          </a:p>
        </p:txBody>
      </p:sp>
      <p:sp>
        <p:nvSpPr>
          <p:cNvPr id="30" name="pole tekstowe 29"/>
          <p:cNvSpPr txBox="1">
            <a:spLocks noChangeArrowheads="1"/>
          </p:cNvSpPr>
          <p:nvPr/>
        </p:nvSpPr>
        <p:spPr bwMode="auto">
          <a:xfrm>
            <a:off x="35496" y="6577607"/>
            <a:ext cx="44069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400" i="1" dirty="0"/>
              <a:t>W. Nazarewicz, </a:t>
            </a:r>
            <a:r>
              <a:rPr lang="pl-PL" altLang="pl-PL" sz="1400" i="1" dirty="0" err="1"/>
              <a:t>Nucl</a:t>
            </a:r>
            <a:r>
              <a:rPr lang="pl-PL" altLang="pl-PL" sz="1400" i="1" dirty="0"/>
              <a:t>. </a:t>
            </a:r>
            <a:r>
              <a:rPr lang="pl-PL" altLang="pl-PL" sz="1400" i="1" dirty="0" err="1"/>
              <a:t>Phys</a:t>
            </a:r>
            <a:r>
              <a:rPr lang="pl-PL" altLang="pl-PL" sz="1400" i="1" dirty="0"/>
              <a:t> </a:t>
            </a:r>
            <a:r>
              <a:rPr lang="pl-PL" altLang="pl-PL" sz="1400" b="1" i="1" dirty="0"/>
              <a:t>A 557 </a:t>
            </a:r>
            <a:r>
              <a:rPr lang="pl-PL" altLang="pl-PL" sz="1400" i="1" dirty="0"/>
              <a:t>(1993</a:t>
            </a:r>
            <a:r>
              <a:rPr lang="pl-PL" altLang="pl-PL" sz="1400" i="1" dirty="0" smtClean="0"/>
              <a:t>)</a:t>
            </a:r>
            <a:r>
              <a:rPr lang="en-US" altLang="pl-PL" sz="1400" i="1" dirty="0" smtClean="0"/>
              <a:t>.</a:t>
            </a:r>
            <a:endParaRPr lang="pl-PL" altLang="pl-PL" sz="1400" i="1" dirty="0"/>
          </a:p>
        </p:txBody>
      </p:sp>
      <p:sp>
        <p:nvSpPr>
          <p:cNvPr id="3" name="pole tekstowe 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128144" y="3156248"/>
            <a:ext cx="5042372" cy="1090555"/>
          </a:xfrm>
          <a:prstGeom prst="rect">
            <a:avLst/>
          </a:prstGeom>
          <a:blipFill rotWithShape="1">
            <a:blip r:embed="rId3"/>
            <a:stretch>
              <a:fillRect l="-2418" b="-14525"/>
            </a:stretch>
          </a:blipFill>
        </p:spPr>
        <p:txBody>
          <a:bodyPr/>
          <a:lstStyle/>
          <a:p>
            <a:pPr>
              <a:defRPr/>
            </a:pPr>
            <a:r>
              <a:rPr lang="pl-PL">
                <a:noFill/>
                <a:latin typeface="Arial" charset="0"/>
                <a:cs typeface="+mn-cs"/>
              </a:rPr>
              <a:t> </a:t>
            </a:r>
          </a:p>
        </p:txBody>
      </p:sp>
      <p:sp>
        <p:nvSpPr>
          <p:cNvPr id="22" name="Strzałka zakrzywiona w lewo 21"/>
          <p:cNvSpPr/>
          <p:nvPr/>
        </p:nvSpPr>
        <p:spPr>
          <a:xfrm>
            <a:off x="2183775" y="2708920"/>
            <a:ext cx="660033" cy="1944216"/>
          </a:xfrm>
          <a:prstGeom prst="curvedLeftArrow">
            <a:avLst/>
          </a:prstGeom>
          <a:ln>
            <a:solidFill>
              <a:srgbClr val="C00000"/>
            </a:solidFill>
          </a:ln>
          <a:scene3d>
            <a:camera prst="orthographicFront">
              <a:rot lat="0" lon="0" rev="2400000"/>
            </a:camera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l-PL">
              <a:solidFill>
                <a:schemeClr val="tx1"/>
              </a:solidFill>
            </a:endParaRPr>
          </a:p>
        </p:txBody>
      </p:sp>
      <p:sp>
        <p:nvSpPr>
          <p:cNvPr id="23" name="pole tekstowe 22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5292986" y="4386524"/>
            <a:ext cx="1947328" cy="680379"/>
          </a:xfrm>
          <a:prstGeom prst="rect">
            <a:avLst/>
          </a:prstGeom>
          <a:blipFill rotWithShape="1">
            <a:blip r:embed="rId4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pl-PL">
                <a:noFill/>
                <a:latin typeface="Arial" charset="0"/>
                <a:cs typeface="+mn-cs"/>
              </a:rPr>
              <a:t> </a:t>
            </a:r>
          </a:p>
        </p:txBody>
      </p:sp>
      <p:cxnSp>
        <p:nvCxnSpPr>
          <p:cNvPr id="4" name="Łącznik prosty ze strzałką 3"/>
          <p:cNvCxnSpPr/>
          <p:nvPr/>
        </p:nvCxnSpPr>
        <p:spPr>
          <a:xfrm>
            <a:off x="1141412" y="1487488"/>
            <a:ext cx="179387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5" name="pole tekstowe 4"/>
          <p:cNvSpPr txBox="1">
            <a:spLocks noChangeArrowheads="1"/>
          </p:cNvSpPr>
          <p:nvPr/>
        </p:nvSpPr>
        <p:spPr bwMode="auto">
          <a:xfrm>
            <a:off x="1792288" y="1412875"/>
            <a:ext cx="392112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l-PL" altLang="pl-PL" sz="1800"/>
              <a:t>Q</a:t>
            </a:r>
          </a:p>
        </p:txBody>
      </p:sp>
      <p:sp>
        <p:nvSpPr>
          <p:cNvPr id="6" name="pole tekstowe 5"/>
          <p:cNvSpPr txBox="1"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18151" y="1597442"/>
            <a:ext cx="523224" cy="369332"/>
          </a:xfrm>
          <a:prstGeom prst="rect">
            <a:avLst/>
          </a:prstGeom>
          <a:blipFill rotWithShape="1">
            <a:blip r:embed="rId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pl-PL">
                <a:noFill/>
                <a:latin typeface="Arial" charset="0"/>
                <a:cs typeface="+mn-cs"/>
              </a:rPr>
              <a:t> </a:t>
            </a:r>
          </a:p>
        </p:txBody>
      </p:sp>
      <p:sp>
        <p:nvSpPr>
          <p:cNvPr id="24" name="Prostokąt 23"/>
          <p:cNvSpPr>
            <a:spLocks noRot="1" noChangeAspect="1" noMove="1" noResize="1" noEditPoints="1" noAdjustHandles="1" noChangeArrowheads="1" noChangeShapeType="1" noTextEdit="1"/>
          </p:cNvSpPr>
          <p:nvPr/>
        </p:nvSpPr>
        <p:spPr>
          <a:xfrm>
            <a:off x="359498" y="5324226"/>
            <a:ext cx="488019" cy="369332"/>
          </a:xfrm>
          <a:prstGeom prst="rect">
            <a:avLst/>
          </a:prstGeom>
          <a:blipFill rotWithShape="1">
            <a:blip r:embed="rId6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r>
              <a:rPr lang="pl-PL">
                <a:noFill/>
                <a:latin typeface="Arial" charset="0"/>
                <a:cs typeface="+mn-cs"/>
              </a:rPr>
              <a:t> </a:t>
            </a:r>
          </a:p>
        </p:txBody>
      </p:sp>
      <p:sp>
        <p:nvSpPr>
          <p:cNvPr id="25" name="Symbol zastępczy numeru slajdu 2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173DA-6F54-418E-BDA4-E1DCF3226E1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938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 nodeType="clickPar">
                      <p:stCondLst>
                        <p:cond delay="indefinite"/>
                      </p:stCondLst>
                      <p:childTnLst>
                        <p:par>
                          <p:cTn id="8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 nodeType="clickPar">
                      <p:stCondLst>
                        <p:cond delay="indefinite"/>
                      </p:stCondLst>
                      <p:childTnLst>
                        <p:par>
                          <p:cTn id="9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 nodeType="clickPar">
                      <p:stCondLst>
                        <p:cond delay="indefinite"/>
                      </p:stCondLst>
                      <p:childTnLst>
                        <p:par>
                          <p:cTn id="10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 nodeType="clickPar">
                      <p:stCondLst>
                        <p:cond delay="indefinite"/>
                      </p:stCondLst>
                      <p:childTnLst>
                        <p:par>
                          <p:cTn id="1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30" grpId="0"/>
      <p:bldP spid="5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6200" y="-457200"/>
            <a:ext cx="8229600" cy="1143000"/>
          </a:xfrm>
        </p:spPr>
        <p:txBody>
          <a:bodyPr/>
          <a:lstStyle/>
          <a:p>
            <a:r>
              <a:rPr lang="en-US" altLang="en-US" sz="3600" dirty="0">
                <a:solidFill>
                  <a:srgbClr val="002060"/>
                </a:solidFill>
              </a:rPr>
              <a:t>Adiabatic</a:t>
            </a:r>
            <a:r>
              <a:rPr lang="en-US" altLang="en-US" sz="3600" dirty="0"/>
              <a:t> </a:t>
            </a:r>
            <a:r>
              <a:rPr lang="en-US" altLang="en-US" sz="3600" dirty="0">
                <a:solidFill>
                  <a:schemeClr val="bg2"/>
                </a:solidFill>
              </a:rPr>
              <a:t>vs.</a:t>
            </a:r>
            <a:r>
              <a:rPr lang="en-US" altLang="en-US" sz="3600" dirty="0"/>
              <a:t> </a:t>
            </a:r>
            <a:r>
              <a:rPr lang="en-US" altLang="en-US" sz="3600" dirty="0" err="1">
                <a:solidFill>
                  <a:srgbClr val="C00000"/>
                </a:solidFill>
              </a:rPr>
              <a:t>Diabatic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1" y="1752600"/>
            <a:ext cx="4040188" cy="639762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002060"/>
                </a:solidFill>
              </a:rPr>
              <a:t>ADIABATIC</a:t>
            </a:r>
            <a:endParaRPr lang="en-US" dirty="0">
              <a:solidFill>
                <a:srgbClr val="002060"/>
              </a:solidFill>
            </a:endParaRP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1" y="2438400"/>
            <a:ext cx="4040188" cy="3951288"/>
          </a:xfrm>
        </p:spPr>
        <p:txBody>
          <a:bodyPr/>
          <a:lstStyle/>
          <a:p>
            <a:pPr algn="just"/>
            <a:r>
              <a:rPr lang="en-US" dirty="0">
                <a:solidFill>
                  <a:srgbClr val="002060"/>
                </a:solidFill>
              </a:rPr>
              <a:t>the residual interactions leads to the single particle level </a:t>
            </a:r>
            <a:r>
              <a:rPr lang="en-US" dirty="0" smtClean="0">
                <a:solidFill>
                  <a:srgbClr val="002060"/>
                </a:solidFill>
              </a:rPr>
              <a:t>repulsion =&gt; strong </a:t>
            </a:r>
            <a:r>
              <a:rPr lang="en-US" dirty="0">
                <a:solidFill>
                  <a:srgbClr val="002060"/>
                </a:solidFill>
              </a:rPr>
              <a:t>mixing between two surfaces </a:t>
            </a:r>
            <a:r>
              <a:rPr lang="en-US" dirty="0" smtClean="0">
                <a:solidFill>
                  <a:srgbClr val="002060"/>
                </a:solidFill>
              </a:rPr>
              <a:t>and the </a:t>
            </a:r>
            <a:r>
              <a:rPr lang="en-US" dirty="0">
                <a:solidFill>
                  <a:srgbClr val="002060"/>
                </a:solidFill>
              </a:rPr>
              <a:t>wave functions are strongly </a:t>
            </a:r>
            <a:r>
              <a:rPr lang="en-US" dirty="0" smtClean="0">
                <a:solidFill>
                  <a:srgbClr val="002060"/>
                </a:solidFill>
              </a:rPr>
              <a:t>mixed</a:t>
            </a:r>
          </a:p>
          <a:p>
            <a:pPr algn="just"/>
            <a:r>
              <a:rPr lang="en-US" dirty="0" smtClean="0">
                <a:solidFill>
                  <a:srgbClr val="002060"/>
                </a:solidFill>
              </a:rPr>
              <a:t>Process is slow</a:t>
            </a:r>
          </a:p>
          <a:p>
            <a:endParaRPr lang="en-US" dirty="0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6" y="1752600"/>
            <a:ext cx="4041775" cy="639762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             </a:t>
            </a:r>
            <a:r>
              <a:rPr lang="en-US" dirty="0" smtClean="0">
                <a:solidFill>
                  <a:srgbClr val="C00000"/>
                </a:solidFill>
              </a:rPr>
              <a:t>DIABATIC</a:t>
            </a:r>
            <a:endParaRPr lang="en-US" dirty="0">
              <a:solidFill>
                <a:srgbClr val="C00000"/>
              </a:solidFill>
            </a:endParaRP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797426" y="2373312"/>
            <a:ext cx="4041775" cy="3951288"/>
          </a:xfrm>
        </p:spPr>
        <p:txBody>
          <a:bodyPr/>
          <a:lstStyle/>
          <a:p>
            <a:pPr algn="just"/>
            <a:r>
              <a:rPr lang="en-US" dirty="0">
                <a:solidFill>
                  <a:srgbClr val="C00000"/>
                </a:solidFill>
              </a:rPr>
              <a:t>the configurations are completely separated and the collective motion is concentrated in each potential surfaces </a:t>
            </a:r>
            <a:r>
              <a:rPr lang="en-US" dirty="0" smtClean="0">
                <a:solidFill>
                  <a:srgbClr val="C00000"/>
                </a:solidFill>
              </a:rPr>
              <a:t>separately =&gt; the </a:t>
            </a:r>
            <a:r>
              <a:rPr lang="en-US" dirty="0">
                <a:solidFill>
                  <a:srgbClr val="C00000"/>
                </a:solidFill>
              </a:rPr>
              <a:t>levels retain their quantum </a:t>
            </a:r>
            <a:r>
              <a:rPr lang="en-US" dirty="0" smtClean="0">
                <a:solidFill>
                  <a:srgbClr val="C00000"/>
                </a:solidFill>
              </a:rPr>
              <a:t>number.</a:t>
            </a:r>
          </a:p>
          <a:p>
            <a:pPr algn="just"/>
            <a:r>
              <a:rPr lang="en-US" dirty="0">
                <a:solidFill>
                  <a:srgbClr val="C00000"/>
                </a:solidFill>
              </a:rPr>
              <a:t>Process is </a:t>
            </a:r>
            <a:r>
              <a:rPr lang="en-US" dirty="0" smtClean="0">
                <a:solidFill>
                  <a:srgbClr val="C00000"/>
                </a:solidFill>
              </a:rPr>
              <a:t>fast</a:t>
            </a:r>
            <a:endParaRPr lang="en-US" dirty="0">
              <a:solidFill>
                <a:srgbClr val="C00000"/>
              </a:solidFill>
            </a:endParaRPr>
          </a:p>
          <a:p>
            <a:pPr algn="just"/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Prostokąt 6"/>
          <p:cNvSpPr/>
          <p:nvPr/>
        </p:nvSpPr>
        <p:spPr>
          <a:xfrm>
            <a:off x="1143000" y="685801"/>
            <a:ext cx="8153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In the mean field calculations of PES s there are no perfect quantum </a:t>
            </a:r>
            <a:r>
              <a:rPr lang="en-US" dirty="0" smtClean="0"/>
              <a:t>numbers, because </a:t>
            </a:r>
            <a:r>
              <a:rPr lang="en-US" dirty="0"/>
              <a:t>the real symmetries of many body Hamiltonian are spontaneously broken in the intrinsic system nucleus can split at </a:t>
            </a:r>
            <a:r>
              <a:rPr lang="en-US" dirty="0" smtClean="0"/>
              <a:t>all.</a:t>
            </a:r>
            <a:endParaRPr lang="en-US" dirty="0"/>
          </a:p>
        </p:txBody>
      </p:sp>
      <p:sp>
        <p:nvSpPr>
          <p:cNvPr id="10" name="Prostokąt 9"/>
          <p:cNvSpPr/>
          <p:nvPr/>
        </p:nvSpPr>
        <p:spPr>
          <a:xfrm>
            <a:off x="609600" y="5867401"/>
            <a:ext cx="86106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What are the conditions for the many – body system to give up its quantum characteristic</a:t>
            </a: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l-PL" sz="28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45066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8" name="pole tekstowe 7"/>
          <p:cNvSpPr txBox="1">
            <a:spLocks noChangeArrowheads="1"/>
          </p:cNvSpPr>
          <p:nvPr/>
        </p:nvSpPr>
        <p:spPr bwMode="auto">
          <a:xfrm>
            <a:off x="684213" y="4365625"/>
            <a:ext cx="3887787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pl-PL" altLang="en-US" sz="1800">
                <a:latin typeface="Arial" charset="0"/>
              </a:rPr>
              <a:t> G.S. configuration: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en-US" sz="1800">
                <a:latin typeface="Arial" charset="0"/>
              </a:rPr>
              <a:t>P:11/2+ [6 1 5]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pl-PL" altLang="en-US" sz="1800">
                <a:latin typeface="Arial" charset="0"/>
              </a:rPr>
              <a:t>N:13/2- [7 1 6]</a:t>
            </a:r>
            <a:endParaRPr lang="en-US" altLang="en-US" sz="1800">
              <a:latin typeface="Arial" charset="0"/>
            </a:endParaRPr>
          </a:p>
        </p:txBody>
      </p:sp>
      <p:sp>
        <p:nvSpPr>
          <p:cNvPr id="11" name="Strzałka w prawo 10"/>
          <p:cNvSpPr/>
          <p:nvPr/>
        </p:nvSpPr>
        <p:spPr>
          <a:xfrm>
            <a:off x="2916238" y="4508500"/>
            <a:ext cx="1512887" cy="330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5133" name="Text Box 13"/>
          <p:cNvSpPr txBox="1">
            <a:spLocks noChangeArrowheads="1"/>
          </p:cNvSpPr>
          <p:nvPr/>
        </p:nvSpPr>
        <p:spPr bwMode="auto">
          <a:xfrm>
            <a:off x="4429125" y="3979508"/>
            <a:ext cx="4463355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l-PL" altLang="en-US" sz="2400" b="1" dirty="0" err="1"/>
              <a:t>Fixing</a:t>
            </a:r>
            <a:r>
              <a:rPr lang="pl-PL" altLang="en-US" sz="2400" b="1" dirty="0"/>
              <a:t> the </a:t>
            </a:r>
            <a:r>
              <a:rPr lang="pl-PL" altLang="en-US" sz="2400" b="1" dirty="0" err="1"/>
              <a:t>g.s</a:t>
            </a:r>
            <a:r>
              <a:rPr lang="pl-PL" altLang="en-US" sz="2400" b="1" dirty="0"/>
              <a:t>. </a:t>
            </a:r>
            <a:r>
              <a:rPr lang="pl-PL" altLang="en-US" sz="2400" b="1" dirty="0" err="1"/>
              <a:t>configuration</a:t>
            </a:r>
            <a:r>
              <a:rPr lang="pl-PL" altLang="en-US" sz="2400" b="1" dirty="0"/>
              <a:t> </a:t>
            </a:r>
            <a:r>
              <a:rPr lang="pl-PL" altLang="en-US" sz="2400" b="1" dirty="0" err="1"/>
              <a:t>rises</a:t>
            </a:r>
            <a:r>
              <a:rPr lang="pl-PL" altLang="en-US" sz="2400" b="1" dirty="0"/>
              <a:t> the </a:t>
            </a:r>
            <a:r>
              <a:rPr lang="pl-PL" altLang="en-US" sz="2400" b="1" dirty="0" err="1"/>
              <a:t>barrier</a:t>
            </a:r>
            <a:r>
              <a:rPr lang="pl-PL" altLang="en-US" sz="2400" b="1" dirty="0"/>
              <a:t> by 6 </a:t>
            </a:r>
            <a:r>
              <a:rPr lang="pl-PL" altLang="en-US" sz="2400" b="1" dirty="0" err="1"/>
              <a:t>MeV</a:t>
            </a:r>
            <a:r>
              <a:rPr lang="pl-PL" altLang="en-US" sz="2400" b="1" dirty="0" smtClean="0"/>
              <a:t>. ~(75%)!!! </a:t>
            </a:r>
            <a:endParaRPr lang="pl-PL" altLang="en-US" sz="2400" b="1" dirty="0"/>
          </a:p>
          <a:p>
            <a:r>
              <a:rPr lang="pl-PL" altLang="en-US" sz="2400" b="1" dirty="0" err="1"/>
              <a:t>Even</a:t>
            </a:r>
            <a:r>
              <a:rPr lang="pl-PL" altLang="en-US" sz="2400" b="1" dirty="0"/>
              <a:t> </a:t>
            </a:r>
            <a:r>
              <a:rPr lang="pl-PL" altLang="en-US" sz="2400" b="1" dirty="0" err="1"/>
              <a:t>if</a:t>
            </a:r>
            <a:r>
              <a:rPr lang="pl-PL" altLang="en-US" sz="2400" b="1" dirty="0"/>
              <a:t> </a:t>
            </a:r>
            <a:r>
              <a:rPr lang="pl-PL" altLang="en-US" sz="2400" b="1" dirty="0" err="1"/>
              <a:t>configuration</a:t>
            </a:r>
            <a:r>
              <a:rPr lang="pl-PL" altLang="en-US" sz="2400" b="1" dirty="0"/>
              <a:t> </a:t>
            </a:r>
            <a:r>
              <a:rPr lang="pl-PL" altLang="en-US" sz="2400" b="1" dirty="0" err="1"/>
              <a:t>is</a:t>
            </a:r>
            <a:r>
              <a:rPr lang="pl-PL" altLang="en-US" sz="2400" b="1" dirty="0"/>
              <a:t> not </a:t>
            </a:r>
            <a:r>
              <a:rPr lang="pl-PL" altLang="en-US" sz="2400" b="1" dirty="0" err="1"/>
              <a:t>completely</a:t>
            </a:r>
            <a:r>
              <a:rPr lang="pl-PL" altLang="en-US" sz="2400" b="1" dirty="0"/>
              <a:t> </a:t>
            </a:r>
            <a:r>
              <a:rPr lang="en-US" altLang="en-US" sz="2400" b="1" dirty="0" smtClean="0"/>
              <a:t> </a:t>
            </a:r>
            <a:r>
              <a:rPr lang="pl-PL" altLang="en-US" sz="2400" b="1" dirty="0" err="1" smtClean="0"/>
              <a:t>conserved</a:t>
            </a:r>
            <a:r>
              <a:rPr lang="pl-PL" altLang="en-US" sz="2400" b="1" dirty="0"/>
              <a:t>, a </a:t>
            </a:r>
            <a:r>
              <a:rPr lang="pl-PL" altLang="en-US" sz="2400" b="1" dirty="0" err="1"/>
              <a:t>substantial</a:t>
            </a:r>
            <a:r>
              <a:rPr lang="pl-PL" altLang="en-US" sz="2400" b="1" dirty="0"/>
              <a:t>  </a:t>
            </a:r>
            <a:r>
              <a:rPr lang="pl-PL" altLang="en-US" sz="2400" b="1" dirty="0" err="1"/>
              <a:t>increase</a:t>
            </a:r>
            <a:r>
              <a:rPr lang="pl-PL" altLang="en-US" sz="2400" b="1" dirty="0"/>
              <a:t> in </a:t>
            </a:r>
            <a:r>
              <a:rPr lang="en-US" altLang="en-US" sz="2400" b="1" dirty="0" smtClean="0"/>
              <a:t> </a:t>
            </a:r>
            <a:r>
              <a:rPr lang="pl-PL" altLang="en-US" sz="2400" b="1" dirty="0" err="1" smtClean="0"/>
              <a:t>fission</a:t>
            </a:r>
            <a:r>
              <a:rPr lang="pl-PL" altLang="en-US" sz="2400" b="1" dirty="0" smtClean="0"/>
              <a:t> </a:t>
            </a:r>
            <a:r>
              <a:rPr lang="pl-PL" altLang="en-US" sz="2400" b="1" dirty="0"/>
              <a:t>half-life </a:t>
            </a:r>
            <a:r>
              <a:rPr lang="pl-PL" altLang="en-US" sz="2400" b="1" dirty="0" err="1"/>
              <a:t>is</a:t>
            </a:r>
            <a:r>
              <a:rPr lang="pl-PL" altLang="en-US" sz="2400" b="1" dirty="0"/>
              <a:t> </a:t>
            </a:r>
            <a:r>
              <a:rPr lang="pl-PL" altLang="en-US" sz="2400" b="1" dirty="0" err="1"/>
              <a:t>expected</a:t>
            </a:r>
            <a:r>
              <a:rPr lang="pl-PL" altLang="en-US" sz="2400" b="1" dirty="0"/>
              <a:t>. </a:t>
            </a:r>
          </a:p>
        </p:txBody>
      </p:sp>
      <p:graphicFrame>
        <p:nvGraphicFramePr>
          <p:cNvPr id="2" name="Obiekt 1"/>
          <p:cNvGraphicFramePr>
            <a:graphicFrameLocks noChangeAspect="1"/>
          </p:cNvGraphicFramePr>
          <p:nvPr>
            <p:extLst/>
          </p:nvPr>
        </p:nvGraphicFramePr>
        <p:xfrm>
          <a:off x="-461625" y="-675456"/>
          <a:ext cx="5105633" cy="496855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26" name="Graph" r:id="rId3" imgW="3369600" imgH="3280320" progId="Origin50.Graph">
                  <p:link updateAutomatic="1"/>
                </p:oleObj>
              </mc:Choice>
              <mc:Fallback>
                <p:oleObj name="Graph" r:id="rId3" imgW="3369600" imgH="3280320" progId="Origin50.Graph">
                  <p:link updateAutomatic="1"/>
                  <p:pic>
                    <p:nvPicPr>
                      <p:cNvPr id="2" name="Obiekt 1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-461625" y="-675456"/>
                        <a:ext cx="5105633" cy="496855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Strzałka w górę i w dół 9"/>
          <p:cNvSpPr/>
          <p:nvPr/>
        </p:nvSpPr>
        <p:spPr>
          <a:xfrm>
            <a:off x="1691680" y="2348880"/>
            <a:ext cx="215900" cy="2087562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aphicFrame>
        <p:nvGraphicFramePr>
          <p:cNvPr id="3" name="Obiekt 2"/>
          <p:cNvGraphicFramePr>
            <a:graphicFrameLocks noChangeAspect="1"/>
          </p:cNvGraphicFramePr>
          <p:nvPr>
            <p:extLst/>
          </p:nvPr>
        </p:nvGraphicFramePr>
        <p:xfrm>
          <a:off x="4067944" y="-609088"/>
          <a:ext cx="5111428" cy="49741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927" name="Graph" r:id="rId5" imgW="3369600" imgH="3280320" progId="Origin50.Graph">
                  <p:embed/>
                </p:oleObj>
              </mc:Choice>
              <mc:Fallback>
                <p:oleObj name="Graph" r:id="rId5" imgW="3369600" imgH="3280320" progId="Origin50.Graph">
                  <p:embed/>
                  <p:pic>
                    <p:nvPicPr>
                      <p:cNvPr id="3" name="Obiekt 2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4067944" y="-609088"/>
                        <a:ext cx="5111428" cy="497419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173DA-6F54-418E-BDA4-E1DCF3226E1E}" type="slidenum">
              <a:rPr lang="en-US" smtClean="0"/>
              <a:t>37</a:t>
            </a:fld>
            <a:endParaRPr lang="en-US"/>
          </a:p>
        </p:txBody>
      </p:sp>
      <p:sp>
        <p:nvSpPr>
          <p:cNvPr id="9" name="Prostokąt 8"/>
          <p:cNvSpPr/>
          <p:nvPr/>
        </p:nvSpPr>
        <p:spPr>
          <a:xfrm>
            <a:off x="179512" y="6589016"/>
            <a:ext cx="5945386" cy="268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400" dirty="0"/>
              <a:t>P. </a:t>
            </a:r>
            <a:r>
              <a:rPr lang="en-US" sz="1400" dirty="0" err="1"/>
              <a:t>Jachimowicz</a:t>
            </a:r>
            <a:r>
              <a:rPr lang="en-US" sz="1400" dirty="0"/>
              <a:t>, M. </a:t>
            </a:r>
            <a:r>
              <a:rPr lang="en-US" sz="1400" dirty="0" err="1"/>
              <a:t>Kowal</a:t>
            </a:r>
            <a:r>
              <a:rPr lang="en-US" sz="1400" dirty="0"/>
              <a:t>, and J. </a:t>
            </a:r>
            <a:r>
              <a:rPr lang="en-US" sz="1400" dirty="0" err="1"/>
              <a:t>Skalski</a:t>
            </a:r>
            <a:r>
              <a:rPr lang="en-US" sz="1400" i="1" dirty="0"/>
              <a:t>, Phys. Rev. C </a:t>
            </a:r>
            <a:r>
              <a:rPr lang="en-US" sz="1400" b="1" dirty="0" smtClean="0"/>
              <a:t>92</a:t>
            </a:r>
            <a:r>
              <a:rPr lang="en-US" sz="1400" dirty="0" smtClean="0"/>
              <a:t>, 044306 </a:t>
            </a:r>
            <a:r>
              <a:rPr lang="en-US" sz="1400" dirty="0"/>
              <a:t>(</a:t>
            </a:r>
            <a:r>
              <a:rPr lang="en-US" sz="1400" dirty="0" smtClean="0"/>
              <a:t>2015).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187778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5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8" grpId="0"/>
      <p:bldP spid="11" grpId="0" animBg="1"/>
      <p:bldP spid="5133" grpId="0"/>
      <p:bldP spid="1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395536" y="188640"/>
            <a:ext cx="7772400" cy="648071"/>
          </a:xfrm>
        </p:spPr>
        <p:txBody>
          <a:bodyPr>
            <a:normAutofit/>
          </a:bodyPr>
          <a:lstStyle/>
          <a:p>
            <a:pPr algn="l"/>
            <a:r>
              <a:rPr lang="pl-PL" sz="3600" dirty="0" err="1" smtClean="0"/>
              <a:t>Summary</a:t>
            </a:r>
            <a:r>
              <a:rPr lang="pl-PL" sz="3600" dirty="0" smtClean="0"/>
              <a:t>:</a:t>
            </a:r>
            <a:endParaRPr lang="en-US" sz="3600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0" y="836712"/>
            <a:ext cx="9144000" cy="6021288"/>
          </a:xfrm>
        </p:spPr>
        <p:txBody>
          <a:bodyPr>
            <a:normAutofit fontScale="85000" lnSpcReduction="20000"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On the basis of systematic calculations for 1364 heavy and </a:t>
            </a:r>
            <a:r>
              <a:rPr lang="en-US" dirty="0" err="1">
                <a:solidFill>
                  <a:srgbClr val="FF0000"/>
                </a:solidFill>
              </a:rPr>
              <a:t>superheavy</a:t>
            </a:r>
            <a:r>
              <a:rPr lang="en-US" dirty="0">
                <a:solidFill>
                  <a:srgbClr val="FF0000"/>
                </a:solidFill>
              </a:rPr>
              <a:t> nuclei, including </a:t>
            </a:r>
            <a:r>
              <a:rPr lang="en-US" dirty="0" smtClean="0">
                <a:solidFill>
                  <a:srgbClr val="FF0000"/>
                </a:solidFill>
              </a:rPr>
              <a:t>odd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systems,</a:t>
            </a:r>
            <a:r>
              <a:rPr lang="pl-PL" dirty="0" smtClean="0">
                <a:solidFill>
                  <a:srgbClr val="FF0000"/>
                </a:solidFill>
              </a:rPr>
              <a:t> </a:t>
            </a:r>
            <a:r>
              <a:rPr lang="en-US" dirty="0" smtClean="0">
                <a:solidFill>
                  <a:srgbClr val="FF0000"/>
                </a:solidFill>
              </a:rPr>
              <a:t>we </a:t>
            </a:r>
            <a:r>
              <a:rPr lang="en-US" dirty="0">
                <a:solidFill>
                  <a:srgbClr val="FF0000"/>
                </a:solidFill>
              </a:rPr>
              <a:t>have found a few candidates for high-K ground states in </a:t>
            </a:r>
            <a:r>
              <a:rPr lang="en-US" dirty="0" err="1">
                <a:solidFill>
                  <a:srgbClr val="FF0000"/>
                </a:solidFill>
              </a:rPr>
              <a:t>superheavy</a:t>
            </a:r>
            <a:r>
              <a:rPr lang="en-US" dirty="0">
                <a:solidFill>
                  <a:srgbClr val="FF0000"/>
                </a:solidFill>
              </a:rPr>
              <a:t> nuclei</a:t>
            </a:r>
            <a:r>
              <a:rPr lang="en-US" dirty="0" smtClean="0">
                <a:solidFill>
                  <a:srgbClr val="FF0000"/>
                </a:solidFill>
              </a:rPr>
              <a:t>.</a:t>
            </a:r>
            <a:endParaRPr lang="pl-PL" dirty="0" smtClean="0">
              <a:solidFill>
                <a:schemeClr val="tx1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Exceptionally </a:t>
            </a:r>
            <a:r>
              <a:rPr lang="en-US" dirty="0">
                <a:solidFill>
                  <a:schemeClr val="tx1"/>
                </a:solidFill>
              </a:rPr>
              <a:t>untypical high-K intruder contents of the </a:t>
            </a:r>
            <a:r>
              <a:rPr lang="en-US" dirty="0" err="1">
                <a:solidFill>
                  <a:schemeClr val="tx1"/>
                </a:solidFill>
              </a:rPr>
              <a:t>g.s</a:t>
            </a:r>
            <a:r>
              <a:rPr lang="en-US" dirty="0">
                <a:solidFill>
                  <a:schemeClr val="tx1"/>
                </a:solidFill>
              </a:rPr>
              <a:t>. found for some nuclei accompanied </a:t>
            </a:r>
            <a:r>
              <a:rPr lang="en-US" dirty="0" smtClean="0">
                <a:solidFill>
                  <a:schemeClr val="tx1"/>
                </a:solidFill>
              </a:rPr>
              <a:t>by</a:t>
            </a:r>
            <a:r>
              <a:rPr lang="pl-PL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a </a:t>
            </a:r>
            <a:r>
              <a:rPr lang="en-US" dirty="0">
                <a:solidFill>
                  <a:schemeClr val="tx1"/>
                </a:solidFill>
              </a:rPr>
              <a:t>sizable excitation of the parent configuration in daughter suggest a dramatic hindrance of the </a:t>
            </a:r>
            <a:r>
              <a:rPr lang="en-US" dirty="0" smtClean="0">
                <a:solidFill>
                  <a:schemeClr val="tx1"/>
                </a:solidFill>
              </a:rPr>
              <a:t>–</a:t>
            </a:r>
            <a:r>
              <a:rPr lang="pl-PL" dirty="0" err="1" smtClean="0">
                <a:solidFill>
                  <a:schemeClr val="tx1"/>
                </a:solidFill>
              </a:rPr>
              <a:t>alpha</a:t>
            </a:r>
            <a:r>
              <a:rPr lang="pl-PL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decay</a:t>
            </a:r>
            <a:r>
              <a:rPr lang="pl-PL" dirty="0" smtClean="0">
                <a:solidFill>
                  <a:schemeClr val="tx1"/>
                </a:solidFill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rgbClr val="00B050"/>
                </a:solidFill>
              </a:rPr>
              <a:t>The </a:t>
            </a:r>
            <a:r>
              <a:rPr lang="en-US" dirty="0">
                <a:solidFill>
                  <a:srgbClr val="00B050"/>
                </a:solidFill>
              </a:rPr>
              <a:t>calculated configuration-preserving fission </a:t>
            </a:r>
            <a:r>
              <a:rPr lang="en-US" dirty="0" smtClean="0">
                <a:solidFill>
                  <a:srgbClr val="00B050"/>
                </a:solidFill>
              </a:rPr>
              <a:t>barrier </a:t>
            </a:r>
            <a:r>
              <a:rPr lang="en-US" dirty="0">
                <a:solidFill>
                  <a:srgbClr val="00B050"/>
                </a:solidFill>
              </a:rPr>
              <a:t>in 272Mt is by 6 MeV higher than the one </a:t>
            </a:r>
            <a:r>
              <a:rPr lang="en-US" dirty="0" smtClean="0">
                <a:solidFill>
                  <a:srgbClr val="00B050"/>
                </a:solidFill>
              </a:rPr>
              <a:t>minimized</a:t>
            </a:r>
            <a:r>
              <a:rPr lang="pl-PL" dirty="0" smtClean="0">
                <a:solidFill>
                  <a:srgbClr val="00B050"/>
                </a:solidFill>
              </a:rPr>
              <a:t> </a:t>
            </a:r>
            <a:r>
              <a:rPr lang="en-US" dirty="0" smtClean="0">
                <a:solidFill>
                  <a:srgbClr val="00B050"/>
                </a:solidFill>
              </a:rPr>
              <a:t>over </a:t>
            </a:r>
            <a:r>
              <a:rPr lang="en-US" dirty="0">
                <a:solidFill>
                  <a:srgbClr val="00B050"/>
                </a:solidFill>
              </a:rPr>
              <a:t>configurations. Even if configuration is not </a:t>
            </a:r>
            <a:r>
              <a:rPr lang="en-US" dirty="0" smtClean="0">
                <a:solidFill>
                  <a:srgbClr val="00B050"/>
                </a:solidFill>
              </a:rPr>
              <a:t>completely </a:t>
            </a:r>
            <a:r>
              <a:rPr lang="en-US" dirty="0">
                <a:solidFill>
                  <a:srgbClr val="00B050"/>
                </a:solidFill>
              </a:rPr>
              <a:t>conserved, a substantial increase in fission </a:t>
            </a:r>
            <a:r>
              <a:rPr lang="en-US" dirty="0" smtClean="0">
                <a:solidFill>
                  <a:srgbClr val="00B050"/>
                </a:solidFill>
              </a:rPr>
              <a:t>half-life</a:t>
            </a:r>
            <a:r>
              <a:rPr lang="pl-PL" dirty="0" smtClean="0">
                <a:solidFill>
                  <a:srgbClr val="00B050"/>
                </a:solidFill>
              </a:rPr>
              <a:t> </a:t>
            </a:r>
            <a:r>
              <a:rPr lang="en-US" dirty="0" smtClean="0">
                <a:solidFill>
                  <a:srgbClr val="00B050"/>
                </a:solidFill>
              </a:rPr>
              <a:t>is </a:t>
            </a:r>
            <a:r>
              <a:rPr lang="en-US" dirty="0">
                <a:solidFill>
                  <a:srgbClr val="00B050"/>
                </a:solidFill>
              </a:rPr>
              <a:t>expected</a:t>
            </a:r>
            <a:r>
              <a:rPr lang="en-US" dirty="0"/>
              <a:t>.</a:t>
            </a:r>
            <a:endParaRPr lang="pl-PL" dirty="0" smtClean="0">
              <a:solidFill>
                <a:schemeClr val="tx1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2"/>
                </a:solidFill>
              </a:rPr>
              <a:t>A </a:t>
            </a:r>
            <a:r>
              <a:rPr lang="en-US" dirty="0">
                <a:solidFill>
                  <a:schemeClr val="tx2"/>
                </a:solidFill>
              </a:rPr>
              <a:t>particular situation occurs above double </a:t>
            </a:r>
            <a:r>
              <a:rPr lang="en-US" dirty="0" smtClean="0">
                <a:solidFill>
                  <a:schemeClr val="tx2"/>
                </a:solidFill>
              </a:rPr>
              <a:t>closed</a:t>
            </a:r>
            <a:r>
              <a:rPr lang="pl-PL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subshells</a:t>
            </a:r>
            <a:r>
              <a:rPr lang="en-US" dirty="0">
                <a:solidFill>
                  <a:schemeClr val="tx2"/>
                </a:solidFill>
              </a:rPr>
              <a:t>: N = 162 and Z = 108 where two intruder </a:t>
            </a:r>
            <a:r>
              <a:rPr lang="en-US" dirty="0" smtClean="0">
                <a:solidFill>
                  <a:schemeClr val="tx2"/>
                </a:solidFill>
              </a:rPr>
              <a:t>or-</a:t>
            </a:r>
            <a:r>
              <a:rPr lang="en-US" dirty="0" err="1" smtClean="0">
                <a:solidFill>
                  <a:schemeClr val="tx2"/>
                </a:solidFill>
              </a:rPr>
              <a:t>bitals</a:t>
            </a:r>
            <a:r>
              <a:rPr lang="en-US" dirty="0">
                <a:solidFill>
                  <a:schemeClr val="tx2"/>
                </a:solidFill>
              </a:rPr>
              <a:t>: neutron 13/2− from </a:t>
            </a:r>
            <a:r>
              <a:rPr lang="en-US" dirty="0" smtClean="0">
                <a:solidFill>
                  <a:schemeClr val="tx2"/>
                </a:solidFill>
              </a:rPr>
              <a:t>j</a:t>
            </a:r>
            <a:r>
              <a:rPr lang="pl-PL" dirty="0" smtClean="0">
                <a:solidFill>
                  <a:schemeClr val="tx2"/>
                </a:solidFill>
              </a:rPr>
              <a:t>=</a:t>
            </a:r>
            <a:r>
              <a:rPr lang="en-US" dirty="0" smtClean="0">
                <a:solidFill>
                  <a:schemeClr val="tx2"/>
                </a:solidFill>
              </a:rPr>
              <a:t>15/2 </a:t>
            </a:r>
            <a:r>
              <a:rPr lang="en-US" dirty="0">
                <a:solidFill>
                  <a:schemeClr val="tx2"/>
                </a:solidFill>
              </a:rPr>
              <a:t>and proton 11/2+ </a:t>
            </a:r>
            <a:r>
              <a:rPr lang="en-US" dirty="0" smtClean="0">
                <a:solidFill>
                  <a:schemeClr val="tx2"/>
                </a:solidFill>
              </a:rPr>
              <a:t>from</a:t>
            </a:r>
            <a:r>
              <a:rPr lang="pl-PL" dirty="0" smtClean="0">
                <a:solidFill>
                  <a:schemeClr val="tx2"/>
                </a:solidFill>
              </a:rPr>
              <a:t> </a:t>
            </a:r>
            <a:r>
              <a:rPr lang="en-US" dirty="0" err="1" smtClean="0">
                <a:solidFill>
                  <a:schemeClr val="tx2"/>
                </a:solidFill>
              </a:rPr>
              <a:t>i</a:t>
            </a:r>
            <a:r>
              <a:rPr lang="pl-PL" dirty="0" smtClean="0">
                <a:solidFill>
                  <a:schemeClr val="tx2"/>
                </a:solidFill>
              </a:rPr>
              <a:t>=</a:t>
            </a:r>
            <a:r>
              <a:rPr lang="en-US" dirty="0" smtClean="0">
                <a:solidFill>
                  <a:schemeClr val="tx2"/>
                </a:solidFill>
              </a:rPr>
              <a:t>13/2 </a:t>
            </a:r>
            <a:r>
              <a:rPr lang="en-US" dirty="0">
                <a:solidFill>
                  <a:schemeClr val="tx2"/>
                </a:solidFill>
              </a:rPr>
              <a:t>spherical subshells are predicted. These </a:t>
            </a:r>
            <a:r>
              <a:rPr lang="en-US" dirty="0" smtClean="0">
                <a:solidFill>
                  <a:schemeClr val="tx2"/>
                </a:solidFill>
              </a:rPr>
              <a:t>orbitals</a:t>
            </a:r>
            <a:r>
              <a:rPr lang="pl-PL" dirty="0" smtClean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combine </a:t>
            </a:r>
            <a:r>
              <a:rPr lang="en-US" dirty="0">
                <a:solidFill>
                  <a:schemeClr val="tx2"/>
                </a:solidFill>
              </a:rPr>
              <a:t>to the 12− </a:t>
            </a:r>
            <a:r>
              <a:rPr lang="en-US" dirty="0" err="1">
                <a:solidFill>
                  <a:schemeClr val="tx2"/>
                </a:solidFill>
              </a:rPr>
              <a:t>g.s</a:t>
            </a:r>
            <a:r>
              <a:rPr lang="en-US" dirty="0">
                <a:solidFill>
                  <a:schemeClr val="tx2"/>
                </a:solidFill>
              </a:rPr>
              <a:t>. in Z = 109, N = </a:t>
            </a:r>
            <a:r>
              <a:rPr lang="en-US" dirty="0" smtClean="0">
                <a:solidFill>
                  <a:schemeClr val="tx2"/>
                </a:solidFill>
              </a:rPr>
              <a:t>163</a:t>
            </a:r>
            <a:r>
              <a:rPr lang="pl-PL" dirty="0" smtClean="0">
                <a:solidFill>
                  <a:schemeClr val="tx2"/>
                </a:solidFill>
              </a:rPr>
              <a:t>.</a:t>
            </a: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l-PL" dirty="0" smtClean="0">
              <a:solidFill>
                <a:schemeClr val="tx2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173DA-6F54-418E-BDA4-E1DCF3226E1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10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0" y="116632"/>
            <a:ext cx="7772400" cy="965969"/>
          </a:xfrm>
        </p:spPr>
        <p:txBody>
          <a:bodyPr>
            <a:normAutofit/>
          </a:bodyPr>
          <a:lstStyle/>
          <a:p>
            <a:pPr algn="l"/>
            <a:r>
              <a:rPr lang="pl-PL" sz="3600" dirty="0" err="1"/>
              <a:t>S</a:t>
            </a:r>
            <a:r>
              <a:rPr lang="pl-PL" sz="3600" dirty="0" err="1" smtClean="0"/>
              <a:t>peculations</a:t>
            </a:r>
            <a:r>
              <a:rPr lang="pl-PL" sz="3600" dirty="0" smtClean="0"/>
              <a:t>:</a:t>
            </a:r>
            <a:endParaRPr lang="en-US" sz="3600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107504" y="1052736"/>
            <a:ext cx="8712968" cy="547260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dirty="0">
                <a:solidFill>
                  <a:schemeClr val="tx1"/>
                </a:solidFill>
              </a:rPr>
              <a:t>T</a:t>
            </a:r>
            <a:r>
              <a:rPr lang="en-US" dirty="0" smtClean="0">
                <a:solidFill>
                  <a:schemeClr val="tx1"/>
                </a:solidFill>
              </a:rPr>
              <a:t>here </a:t>
            </a:r>
            <a:r>
              <a:rPr lang="en-US" dirty="0">
                <a:solidFill>
                  <a:schemeClr val="tx1"/>
                </a:solidFill>
              </a:rPr>
              <a:t>is a possibility, that </a:t>
            </a:r>
            <a:r>
              <a:rPr lang="en-US" dirty="0" smtClean="0">
                <a:solidFill>
                  <a:schemeClr val="tx1"/>
                </a:solidFill>
              </a:rPr>
              <a:t>one</a:t>
            </a:r>
            <a:r>
              <a:rPr lang="pl-PL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such </a:t>
            </a:r>
            <a:r>
              <a:rPr lang="en-US" dirty="0">
                <a:solidFill>
                  <a:schemeClr val="tx1"/>
                </a:solidFill>
              </a:rPr>
              <a:t>high-K ground- or low-excited state may be </a:t>
            </a:r>
            <a:r>
              <a:rPr lang="en-US" dirty="0" smtClean="0">
                <a:solidFill>
                  <a:schemeClr val="tx1"/>
                </a:solidFill>
              </a:rPr>
              <a:t>the</a:t>
            </a:r>
            <a:r>
              <a:rPr lang="pl-PL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longest </a:t>
            </a:r>
            <a:r>
              <a:rPr lang="en-US" dirty="0">
                <a:solidFill>
                  <a:schemeClr val="tx1"/>
                </a:solidFill>
              </a:rPr>
              <a:t>lived </a:t>
            </a:r>
            <a:r>
              <a:rPr lang="en-US" dirty="0" err="1">
                <a:solidFill>
                  <a:schemeClr val="tx1"/>
                </a:solidFill>
              </a:rPr>
              <a:t>superheavy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nucleus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e.g. 272Mt~1h.</a:t>
            </a:r>
          </a:p>
          <a:p>
            <a:pPr algn="just"/>
            <a:endParaRPr lang="en-US" dirty="0" smtClean="0">
              <a:solidFill>
                <a:schemeClr val="tx1"/>
              </a:solidFill>
            </a:endParaRPr>
          </a:p>
          <a:p>
            <a:pPr marL="457200" indent="-457200" algn="just">
              <a:buFont typeface="Arial" panose="020B0604020202020204" pitchFamily="34" charset="0"/>
              <a:buChar char="•"/>
            </a:pPr>
            <a:endParaRPr lang="pl-PL" dirty="0" smtClean="0">
              <a:solidFill>
                <a:schemeClr val="tx1"/>
              </a:solidFill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173DA-6F54-418E-BDA4-E1DCF3226E1E}" type="slidenum">
              <a:rPr lang="en-US" smtClean="0"/>
              <a:t>39</a:t>
            </a:fld>
            <a:endParaRPr lang="en-US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/>
          </p:nvPr>
        </p:nvGraphicFramePr>
        <p:xfrm>
          <a:off x="179513" y="2636913"/>
          <a:ext cx="7200798" cy="3672404"/>
        </p:xfrm>
        <a:graphic>
          <a:graphicData uri="http://schemas.openxmlformats.org/drawingml/2006/table">
            <a:tbl>
              <a:tblPr>
                <a:tableStyleId>{35758FB7-9AC5-4552-8A53-C91805E547FA}</a:tableStyleId>
              </a:tblPr>
              <a:tblGrid>
                <a:gridCol w="5492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594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9330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3047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3168351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400965">
                <a:tc>
                  <a:txBody>
                    <a:bodyPr/>
                    <a:lstStyle/>
                    <a:p>
                      <a:r>
                        <a:rPr lang="en-US" sz="1400" dirty="0"/>
                        <a:t>102</a:t>
                      </a:r>
                    </a:p>
                  </a:txBody>
                  <a:tcPr marL="38033" marR="38033" marT="19017" marB="19017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hlinkClick r:id="rId2" tooltip="Nobelium"/>
                        </a:rPr>
                        <a:t>Nobelium</a:t>
                      </a:r>
                      <a:endParaRPr lang="en-US" sz="1400"/>
                    </a:p>
                  </a:txBody>
                  <a:tcPr marL="38033" marR="38033" marT="19017" marB="19017" anchor="ctr"/>
                </a:tc>
                <a:tc>
                  <a:txBody>
                    <a:bodyPr/>
                    <a:lstStyle/>
                    <a:p>
                      <a:r>
                        <a:rPr lang="en-US" sz="1400" baseline="30000"/>
                        <a:t>259</a:t>
                      </a:r>
                      <a:r>
                        <a:rPr lang="en-US" sz="1400"/>
                        <a:t>No</a:t>
                      </a:r>
                    </a:p>
                  </a:txBody>
                  <a:tcPr marL="38033" marR="38033" marT="19017" marB="19017"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58 minutes</a:t>
                      </a:r>
                    </a:p>
                  </a:txBody>
                  <a:tcPr marL="38033" marR="38033" marT="19017" marB="19017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linkClick r:id="rId3" tooltip="Isotopes of nobelium"/>
                        </a:rPr>
                        <a:t>Isotopes of nobelium</a:t>
                      </a:r>
                      <a:endParaRPr lang="en-US" sz="1400" dirty="0"/>
                    </a:p>
                  </a:txBody>
                  <a:tcPr marL="38033" marR="38033" marT="19017" marB="19017"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9915">
                <a:tc>
                  <a:txBody>
                    <a:bodyPr/>
                    <a:lstStyle/>
                    <a:p>
                      <a:r>
                        <a:rPr lang="en-US" sz="1400" dirty="0"/>
                        <a:t>107</a:t>
                      </a:r>
                    </a:p>
                  </a:txBody>
                  <a:tcPr marL="38033" marR="38033" marT="19017" marB="19017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hlinkClick r:id="rId4" tooltip="Bohrium"/>
                        </a:rPr>
                        <a:t>Bohrium</a:t>
                      </a:r>
                      <a:endParaRPr lang="en-US" sz="1400"/>
                    </a:p>
                  </a:txBody>
                  <a:tcPr marL="38033" marR="38033" marT="19017" marB="19017" anchor="ctr"/>
                </a:tc>
                <a:tc>
                  <a:txBody>
                    <a:bodyPr/>
                    <a:lstStyle/>
                    <a:p>
                      <a:r>
                        <a:rPr lang="en-US" sz="1400" baseline="30000"/>
                        <a:t>270</a:t>
                      </a:r>
                      <a:r>
                        <a:rPr lang="en-US" sz="1400"/>
                        <a:t>Bh</a:t>
                      </a:r>
                    </a:p>
                  </a:txBody>
                  <a:tcPr marL="38033" marR="38033" marT="19017" marB="19017"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3.8 minutes</a:t>
                      </a:r>
                    </a:p>
                  </a:txBody>
                  <a:tcPr marL="38033" marR="38033" marT="19017" marB="19017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hlinkClick r:id="rId5" tooltip="Isotopes of bohrium"/>
                        </a:rPr>
                        <a:t>Isotopes of bohrium</a:t>
                      </a:r>
                      <a:endParaRPr lang="en-US" sz="1400"/>
                    </a:p>
                  </a:txBody>
                  <a:tcPr marL="38033" marR="38033" marT="19017" marB="19017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25932">
                <a:tc>
                  <a:txBody>
                    <a:bodyPr/>
                    <a:lstStyle/>
                    <a:p>
                      <a:r>
                        <a:rPr lang="en-US" sz="1400" dirty="0"/>
                        <a:t>109</a:t>
                      </a:r>
                    </a:p>
                  </a:txBody>
                  <a:tcPr marL="38033" marR="38033" marT="19017" marB="19017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hlinkClick r:id="rId6" tooltip="Meitnerium"/>
                        </a:rPr>
                        <a:t>Meitnerium</a:t>
                      </a:r>
                      <a:endParaRPr lang="en-US" sz="1400"/>
                    </a:p>
                  </a:txBody>
                  <a:tcPr marL="38033" marR="38033" marT="19017" marB="19017" anchor="ctr"/>
                </a:tc>
                <a:tc>
                  <a:txBody>
                    <a:bodyPr/>
                    <a:lstStyle/>
                    <a:p>
                      <a:r>
                        <a:rPr lang="en-US" sz="1400" baseline="30000" dirty="0"/>
                        <a:t>278</a:t>
                      </a:r>
                      <a:r>
                        <a:rPr lang="en-US" sz="1400" dirty="0"/>
                        <a:t>Mt</a:t>
                      </a:r>
                    </a:p>
                  </a:txBody>
                  <a:tcPr marL="38033" marR="38033" marT="19017" marB="19017"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7.6 seconds</a:t>
                      </a:r>
                    </a:p>
                  </a:txBody>
                  <a:tcPr marL="38033" marR="38033" marT="19017" marB="19017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hlinkClick r:id="rId7" tooltip="Isotopes of meitnerium"/>
                        </a:rPr>
                        <a:t>Isotopes of meitnerium</a:t>
                      </a:r>
                      <a:endParaRPr lang="en-US" sz="1400"/>
                    </a:p>
                  </a:txBody>
                  <a:tcPr marL="38033" marR="38033" marT="19017" marB="19017" anchor="ctr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25932">
                <a:tc>
                  <a:txBody>
                    <a:bodyPr/>
                    <a:lstStyle/>
                    <a:p>
                      <a:r>
                        <a:rPr lang="en-US" sz="1400" dirty="0"/>
                        <a:t>111</a:t>
                      </a:r>
                    </a:p>
                  </a:txBody>
                  <a:tcPr marL="38033" marR="38033" marT="19017" marB="19017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hlinkClick r:id="rId8" tooltip="Roentgenium"/>
                        </a:rPr>
                        <a:t>Roentgenium</a:t>
                      </a:r>
                      <a:endParaRPr lang="en-US" sz="1400"/>
                    </a:p>
                  </a:txBody>
                  <a:tcPr marL="38033" marR="38033" marT="19017" marB="19017" anchor="ctr"/>
                </a:tc>
                <a:tc>
                  <a:txBody>
                    <a:bodyPr/>
                    <a:lstStyle/>
                    <a:p>
                      <a:r>
                        <a:rPr lang="en-US" sz="1400" baseline="30000"/>
                        <a:t>282</a:t>
                      </a:r>
                      <a:r>
                        <a:rPr lang="en-US" sz="1400"/>
                        <a:t>Rg</a:t>
                      </a:r>
                    </a:p>
                  </a:txBody>
                  <a:tcPr marL="38033" marR="38033" marT="19017" marB="19017"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2.1 minutes</a:t>
                      </a:r>
                    </a:p>
                  </a:txBody>
                  <a:tcPr marL="38033" marR="38033" marT="19017" marB="19017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hlinkClick r:id="rId9" tooltip="Isotopes of roentgenium"/>
                        </a:rPr>
                        <a:t>Isotopes of roentgenium</a:t>
                      </a:r>
                      <a:endParaRPr lang="en-US" sz="1400"/>
                    </a:p>
                  </a:txBody>
                  <a:tcPr marL="38033" marR="38033" marT="19017" marB="19017" anchor="ctr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25932">
                <a:tc>
                  <a:txBody>
                    <a:bodyPr/>
                    <a:lstStyle/>
                    <a:p>
                      <a:r>
                        <a:rPr lang="en-US" sz="1400" dirty="0"/>
                        <a:t>113</a:t>
                      </a:r>
                    </a:p>
                  </a:txBody>
                  <a:tcPr marL="38033" marR="38033" marT="19017" marB="19017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hlinkClick r:id="rId10" tooltip="Ununtrium"/>
                        </a:rPr>
                        <a:t>Ununtrium</a:t>
                      </a:r>
                      <a:endParaRPr lang="en-US" sz="1400"/>
                    </a:p>
                  </a:txBody>
                  <a:tcPr marL="38033" marR="38033" marT="19017" marB="19017" anchor="ctr"/>
                </a:tc>
                <a:tc>
                  <a:txBody>
                    <a:bodyPr/>
                    <a:lstStyle/>
                    <a:p>
                      <a:r>
                        <a:rPr lang="en-US" sz="1400" baseline="30000"/>
                        <a:t>286</a:t>
                      </a:r>
                      <a:r>
                        <a:rPr lang="en-US" sz="1400"/>
                        <a:t>Uut</a:t>
                      </a:r>
                    </a:p>
                  </a:txBody>
                  <a:tcPr marL="38033" marR="38033" marT="19017" marB="19017"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19.6 seconds</a:t>
                      </a:r>
                    </a:p>
                  </a:txBody>
                  <a:tcPr marL="38033" marR="38033" marT="19017" marB="19017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hlinkClick r:id="rId11" tooltip="Isotopes of ununtrium"/>
                        </a:rPr>
                        <a:t>Isotopes of ununtrium</a:t>
                      </a:r>
                      <a:endParaRPr lang="en-US" sz="1400"/>
                    </a:p>
                  </a:txBody>
                  <a:tcPr marL="38033" marR="38033" marT="19017" marB="19017" anchor="ctr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25932">
                <a:tc>
                  <a:txBody>
                    <a:bodyPr/>
                    <a:lstStyle/>
                    <a:p>
                      <a:r>
                        <a:rPr lang="en-US" sz="1400" dirty="0"/>
                        <a:t>115</a:t>
                      </a:r>
                    </a:p>
                  </a:txBody>
                  <a:tcPr marL="38033" marR="38033" marT="19017" marB="19017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hlinkClick r:id="rId12" tooltip="Ununpentium"/>
                        </a:rPr>
                        <a:t>Ununpentium</a:t>
                      </a:r>
                      <a:endParaRPr lang="en-US" sz="1400"/>
                    </a:p>
                  </a:txBody>
                  <a:tcPr marL="38033" marR="38033" marT="19017" marB="19017" anchor="ctr"/>
                </a:tc>
                <a:tc>
                  <a:txBody>
                    <a:bodyPr/>
                    <a:lstStyle/>
                    <a:p>
                      <a:r>
                        <a:rPr lang="en-US" sz="1400" baseline="30000"/>
                        <a:t>289</a:t>
                      </a:r>
                      <a:r>
                        <a:rPr lang="en-US" sz="1400"/>
                        <a:t>Uup</a:t>
                      </a:r>
                    </a:p>
                  </a:txBody>
                  <a:tcPr marL="38033" marR="38033" marT="19017" marB="19017"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220 milliseconds</a:t>
                      </a:r>
                    </a:p>
                  </a:txBody>
                  <a:tcPr marL="38033" marR="38033" marT="19017" marB="19017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linkClick r:id="rId13" tooltip="Isotopes of ununpentium"/>
                        </a:rPr>
                        <a:t>Isotopes of </a:t>
                      </a:r>
                      <a:r>
                        <a:rPr lang="en-US" sz="1400" dirty="0" err="1">
                          <a:hlinkClick r:id="rId13" tooltip="Isotopes of ununpentium"/>
                        </a:rPr>
                        <a:t>ununpentium</a:t>
                      </a:r>
                      <a:endParaRPr lang="en-US" sz="1400" dirty="0"/>
                    </a:p>
                  </a:txBody>
                  <a:tcPr marL="38033" marR="38033" marT="19017" marB="19017" anchor="ctr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25932">
                <a:tc>
                  <a:txBody>
                    <a:bodyPr/>
                    <a:lstStyle/>
                    <a:p>
                      <a:r>
                        <a:rPr lang="en-US" sz="1400"/>
                        <a:t>116</a:t>
                      </a:r>
                    </a:p>
                  </a:txBody>
                  <a:tcPr marL="38033" marR="38033" marT="19017" marB="19017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hlinkClick r:id="rId14" tooltip="Livermorium"/>
                        </a:rPr>
                        <a:t>Livermorium</a:t>
                      </a:r>
                      <a:endParaRPr lang="en-US" sz="1400"/>
                    </a:p>
                  </a:txBody>
                  <a:tcPr marL="38033" marR="38033" marT="19017" marB="19017" anchor="ctr"/>
                </a:tc>
                <a:tc>
                  <a:txBody>
                    <a:bodyPr/>
                    <a:lstStyle/>
                    <a:p>
                      <a:r>
                        <a:rPr lang="en-US" sz="1400" baseline="30000"/>
                        <a:t>293</a:t>
                      </a:r>
                      <a:r>
                        <a:rPr lang="en-US" sz="1400"/>
                        <a:t>Lv</a:t>
                      </a:r>
                    </a:p>
                  </a:txBody>
                  <a:tcPr marL="38033" marR="38033" marT="19017" marB="19017"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61 milliseconds</a:t>
                      </a:r>
                    </a:p>
                  </a:txBody>
                  <a:tcPr marL="38033" marR="38033" marT="19017" marB="19017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hlinkClick r:id="rId15" tooltip="Isotopes of livermorium"/>
                        </a:rPr>
                        <a:t>Isotopes of livermorium</a:t>
                      </a:r>
                      <a:endParaRPr lang="en-US" sz="1400"/>
                    </a:p>
                  </a:txBody>
                  <a:tcPr marL="38033" marR="38033" marT="19017" marB="19017" anchor="ctr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5932">
                <a:tc>
                  <a:txBody>
                    <a:bodyPr/>
                    <a:lstStyle/>
                    <a:p>
                      <a:r>
                        <a:rPr lang="en-US" sz="1400"/>
                        <a:t>117</a:t>
                      </a:r>
                    </a:p>
                  </a:txBody>
                  <a:tcPr marL="38033" marR="38033" marT="19017" marB="19017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hlinkClick r:id="rId16" tooltip="Ununseptium"/>
                        </a:rPr>
                        <a:t>Ununseptium</a:t>
                      </a:r>
                      <a:endParaRPr lang="en-US" sz="1400"/>
                    </a:p>
                  </a:txBody>
                  <a:tcPr marL="38033" marR="38033" marT="19017" marB="19017" anchor="ctr"/>
                </a:tc>
                <a:tc>
                  <a:txBody>
                    <a:bodyPr/>
                    <a:lstStyle/>
                    <a:p>
                      <a:r>
                        <a:rPr lang="en-US" sz="1400" baseline="30000"/>
                        <a:t>294</a:t>
                      </a:r>
                      <a:r>
                        <a:rPr lang="en-US" sz="1400"/>
                        <a:t>Uus</a:t>
                      </a:r>
                    </a:p>
                  </a:txBody>
                  <a:tcPr marL="38033" marR="38033" marT="19017" marB="19017" anchor="ctr"/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78 milliseconds</a:t>
                      </a:r>
                    </a:p>
                  </a:txBody>
                  <a:tcPr marL="38033" marR="38033" marT="19017" marB="19017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linkClick r:id="rId17" tooltip="Isotopes of ununseptium"/>
                        </a:rPr>
                        <a:t>Isotopes of </a:t>
                      </a:r>
                      <a:r>
                        <a:rPr lang="en-US" sz="1400" dirty="0" err="1">
                          <a:hlinkClick r:id="rId17" tooltip="Isotopes of ununseptium"/>
                        </a:rPr>
                        <a:t>ununseptium</a:t>
                      </a:r>
                      <a:endParaRPr lang="en-US" sz="1400" dirty="0"/>
                    </a:p>
                  </a:txBody>
                  <a:tcPr marL="38033" marR="38033" marT="19017" marB="19017" anchor="ctr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5932">
                <a:tc>
                  <a:txBody>
                    <a:bodyPr/>
                    <a:lstStyle/>
                    <a:p>
                      <a:r>
                        <a:rPr lang="en-US" sz="1400"/>
                        <a:t>118</a:t>
                      </a:r>
                    </a:p>
                  </a:txBody>
                  <a:tcPr marL="38033" marR="38033" marT="19017" marB="19017" anchor="ctr"/>
                </a:tc>
                <a:tc>
                  <a:txBody>
                    <a:bodyPr/>
                    <a:lstStyle/>
                    <a:p>
                      <a:r>
                        <a:rPr lang="en-US" sz="1400">
                          <a:hlinkClick r:id="rId18" tooltip="Ununoctium"/>
                        </a:rPr>
                        <a:t>Ununoctium</a:t>
                      </a:r>
                      <a:endParaRPr lang="en-US" sz="1400"/>
                    </a:p>
                  </a:txBody>
                  <a:tcPr marL="38033" marR="38033" marT="19017" marB="19017" anchor="ctr"/>
                </a:tc>
                <a:tc>
                  <a:txBody>
                    <a:bodyPr/>
                    <a:lstStyle/>
                    <a:p>
                      <a:r>
                        <a:rPr lang="en-US" sz="1400" baseline="30000"/>
                        <a:t>294</a:t>
                      </a:r>
                      <a:r>
                        <a:rPr lang="en-US" sz="1400"/>
                        <a:t>Uuo</a:t>
                      </a:r>
                    </a:p>
                  </a:txBody>
                  <a:tcPr marL="38033" marR="38033" marT="19017" marB="19017" anchor="ctr"/>
                </a:tc>
                <a:tc>
                  <a:txBody>
                    <a:bodyPr/>
                    <a:lstStyle/>
                    <a:p>
                      <a:r>
                        <a:rPr lang="en-US" sz="1400"/>
                        <a:t>890 microseconds</a:t>
                      </a:r>
                    </a:p>
                  </a:txBody>
                  <a:tcPr marL="38033" marR="38033" marT="19017" marB="19017" anchor="ctr"/>
                </a:tc>
                <a:tc>
                  <a:txBody>
                    <a:bodyPr/>
                    <a:lstStyle/>
                    <a:p>
                      <a:r>
                        <a:rPr lang="en-US" sz="1400" dirty="0">
                          <a:hlinkClick r:id="rId19" tooltip="Isotopes of ununoctium"/>
                        </a:rPr>
                        <a:t>Isotopes of </a:t>
                      </a:r>
                      <a:r>
                        <a:rPr lang="en-US" sz="1400" dirty="0" err="1">
                          <a:hlinkClick r:id="rId19" tooltip="Isotopes of ununoctium"/>
                        </a:rPr>
                        <a:t>ununoctium</a:t>
                      </a:r>
                      <a:endParaRPr lang="en-US" sz="1400" dirty="0"/>
                    </a:p>
                  </a:txBody>
                  <a:tcPr marL="38033" marR="38033" marT="19017" marB="19017" anchor="ctr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57733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314450" y="1512874"/>
          <a:ext cx="6605588" cy="396835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834" name="CorelDRAW" r:id="rId3" imgW="5381640" imgH="3240000" progId="CorelDraw.Graphic.16">
                  <p:embed/>
                </p:oleObj>
              </mc:Choice>
              <mc:Fallback>
                <p:oleObj name="CorelDRAW" r:id="rId3" imgW="5381640" imgH="3240000" progId="CorelDraw.Graphic.16">
                  <p:embed/>
                  <p:pic>
                    <p:nvPicPr>
                      <p:cNvPr id="102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14450" y="1512874"/>
                        <a:ext cx="6605588" cy="396835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27" name="Object 3"/>
          <p:cNvGraphicFramePr>
            <a:graphicFrameLocks noChangeAspect="1"/>
          </p:cNvGraphicFramePr>
          <p:nvPr/>
        </p:nvGraphicFramePr>
        <p:xfrm>
          <a:off x="3328989" y="2066517"/>
          <a:ext cx="3398044" cy="25884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0835" name="CorelDRAW" r:id="rId5" imgW="1674887" imgH="1276062" progId="CorelDraw.Graphic.16">
                  <p:embed/>
                </p:oleObj>
              </mc:Choice>
              <mc:Fallback>
                <p:oleObj name="CorelDRAW" r:id="rId5" imgW="1674887" imgH="1276062" progId="CorelDraw.Graphic.16">
                  <p:embed/>
                  <p:pic>
                    <p:nvPicPr>
                      <p:cNvPr id="102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28989" y="2066517"/>
                        <a:ext cx="3398044" cy="258841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4301971" y="2024844"/>
            <a:ext cx="537327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350" dirty="0" smtClean="0">
                <a:solidFill>
                  <a:srgbClr val="C00000"/>
                </a:solidFill>
              </a:rPr>
              <a:t>201</a:t>
            </a:r>
            <a:r>
              <a:rPr lang="pl-PL" sz="1350" dirty="0" smtClean="0">
                <a:solidFill>
                  <a:srgbClr val="C00000"/>
                </a:solidFill>
              </a:rPr>
              <a:t>8</a:t>
            </a:r>
            <a:endParaRPr lang="ru-RU" sz="1350" dirty="0">
              <a:solidFill>
                <a:srgbClr val="C00000"/>
              </a:solidFill>
            </a:endParaRPr>
          </a:p>
        </p:txBody>
      </p:sp>
      <p:cxnSp>
        <p:nvCxnSpPr>
          <p:cNvPr id="3" name="Łącznik prosty ze strzałką 2"/>
          <p:cNvCxnSpPr/>
          <p:nvPr/>
        </p:nvCxnSpPr>
        <p:spPr>
          <a:xfrm>
            <a:off x="6246186" y="2834934"/>
            <a:ext cx="648072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Łącznik prosty ze strzałką 7"/>
          <p:cNvCxnSpPr/>
          <p:nvPr/>
        </p:nvCxnSpPr>
        <p:spPr>
          <a:xfrm rot="8100000">
            <a:off x="4199490" y="2686020"/>
            <a:ext cx="648072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01636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ctrTitle"/>
          </p:nvPr>
        </p:nvSpPr>
        <p:spPr>
          <a:xfrm>
            <a:off x="0" y="116632"/>
            <a:ext cx="7772400" cy="965969"/>
          </a:xfrm>
        </p:spPr>
        <p:txBody>
          <a:bodyPr>
            <a:normAutofit/>
          </a:bodyPr>
          <a:lstStyle/>
          <a:p>
            <a:pPr algn="l"/>
            <a:r>
              <a:rPr lang="pl-PL" sz="3600" dirty="0" err="1"/>
              <a:t>S</a:t>
            </a:r>
            <a:r>
              <a:rPr lang="pl-PL" sz="3600" dirty="0" err="1" smtClean="0"/>
              <a:t>peculations</a:t>
            </a:r>
            <a:r>
              <a:rPr lang="pl-PL" sz="3600" dirty="0" smtClean="0"/>
              <a:t>:</a:t>
            </a:r>
            <a:endParaRPr lang="en-US" sz="3600" dirty="0"/>
          </a:p>
        </p:txBody>
      </p:sp>
      <p:sp>
        <p:nvSpPr>
          <p:cNvPr id="5" name="Podtytuł 4"/>
          <p:cNvSpPr>
            <a:spLocks noGrp="1"/>
          </p:cNvSpPr>
          <p:nvPr>
            <p:ph type="subTitle" idx="1"/>
          </p:nvPr>
        </p:nvSpPr>
        <p:spPr>
          <a:xfrm>
            <a:off x="107504" y="1052736"/>
            <a:ext cx="8712968" cy="5544616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normAutofit fontScale="92500"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pl-PL" dirty="0" smtClean="0">
                <a:solidFill>
                  <a:schemeClr val="tx1"/>
                </a:solidFill>
              </a:rPr>
              <a:t>O</a:t>
            </a:r>
            <a:r>
              <a:rPr lang="en-US" dirty="0" err="1" smtClean="0">
                <a:solidFill>
                  <a:schemeClr val="tx1"/>
                </a:solidFill>
              </a:rPr>
              <a:t>ne</a:t>
            </a:r>
            <a:r>
              <a:rPr lang="en-US" dirty="0" smtClean="0">
                <a:solidFill>
                  <a:schemeClr val="tx1"/>
                </a:solidFill>
              </a:rPr>
              <a:t> cannot exclude that such</a:t>
            </a:r>
            <a:r>
              <a:rPr lang="pl-PL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long-lived </a:t>
            </a:r>
            <a:r>
              <a:rPr lang="en-US" dirty="0" err="1" smtClean="0">
                <a:solidFill>
                  <a:schemeClr val="tx1"/>
                </a:solidFill>
              </a:rPr>
              <a:t>superheavy</a:t>
            </a:r>
            <a:r>
              <a:rPr lang="en-US" dirty="0" smtClean="0">
                <a:solidFill>
                  <a:schemeClr val="tx1"/>
                </a:solidFill>
              </a:rPr>
              <a:t> configurations were already produced before, but setup and electronics dedicated to the</a:t>
            </a:r>
            <a:r>
              <a:rPr lang="pl-PL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milliseconds measurements could not detect objects living much longer. This intriguing possibility should be</a:t>
            </a:r>
            <a:r>
              <a:rPr lang="pl-PL" dirty="0" smtClean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check at first. </a:t>
            </a:r>
            <a:r>
              <a:rPr lang="en-US" dirty="0" err="1" smtClean="0">
                <a:solidFill>
                  <a:schemeClr val="tx1"/>
                </a:solidFill>
              </a:rPr>
              <a:t>Q_alpha</a:t>
            </a:r>
            <a:r>
              <a:rPr lang="en-US" dirty="0" smtClean="0">
                <a:solidFill>
                  <a:schemeClr val="tx1"/>
                </a:solidFill>
              </a:rPr>
              <a:t> of 266Mt is 10.32 to 11.76 MeV.</a:t>
            </a:r>
            <a:endParaRPr lang="pl-PL" dirty="0" smtClean="0">
              <a:solidFill>
                <a:schemeClr val="tx1"/>
              </a:solidFill>
            </a:endParaRPr>
          </a:p>
          <a:p>
            <a:pPr algn="just"/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</a:rPr>
              <a:t>“Calculated 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data of excited levels of the odd-odd 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</a:rPr>
              <a:t>nucleus 266109 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are not yet available. But the structure of the 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</a:rPr>
              <a:t>neighboring odd 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nuclei [8] suggests a rather complicated level 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</a:rPr>
              <a:t>and decay 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scheme for 266109 by the coupling of the odd proton 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</a:rPr>
              <a:t>and neutron 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in various possible Nilsson states. This could 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</a:rPr>
              <a:t>explain the </a:t>
            </a:r>
            <a:r>
              <a:rPr lang="en-US" sz="2400" i="1" dirty="0">
                <a:solidFill>
                  <a:schemeClr val="accent1">
                    <a:lumMod val="75000"/>
                  </a:schemeClr>
                </a:solidFill>
              </a:rPr>
              <a:t>wide spread of α energies from 10.5 to 11.7 MeV</a:t>
            </a:r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</a:rPr>
              <a:t>.” </a:t>
            </a:r>
          </a:p>
          <a:p>
            <a:pPr algn="just"/>
            <a:r>
              <a:rPr lang="en-US" sz="2400" i="1" dirty="0" smtClean="0">
                <a:solidFill>
                  <a:schemeClr val="accent1">
                    <a:lumMod val="75000"/>
                  </a:schemeClr>
                </a:solidFill>
              </a:rPr>
              <a:t>S. Hofmann et al. ,  Z. Phys. A 358, 377-378 (1997). </a:t>
            </a:r>
            <a:endParaRPr lang="en-US" sz="2400" i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173DA-6F54-418E-BDA4-E1DCF3226E1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36990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Central Open Questions/Problems: </a:t>
            </a:r>
            <a:endParaRPr lang="en-US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525963"/>
          </a:xfrm>
        </p:spPr>
        <p:txBody>
          <a:bodyPr>
            <a:normAutofit fontScale="92500"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What are the conditions for the many – body system to give up its quantum </a:t>
            </a:r>
            <a:r>
              <a:rPr lang="en-US" b="1" dirty="0" smtClean="0">
                <a:solidFill>
                  <a:srgbClr val="C00000"/>
                </a:solidFill>
              </a:rPr>
              <a:t>characteristic</a:t>
            </a:r>
            <a:r>
              <a:rPr lang="pl-PL" b="1" dirty="0">
                <a:solidFill>
                  <a:srgbClr val="C00000"/>
                </a:solidFill>
              </a:rPr>
              <a:t> </a:t>
            </a:r>
            <a:r>
              <a:rPr lang="pl-PL" b="1" dirty="0" smtClean="0">
                <a:solidFill>
                  <a:srgbClr val="C00000"/>
                </a:solidFill>
              </a:rPr>
              <a:t>?</a:t>
            </a:r>
          </a:p>
          <a:p>
            <a:r>
              <a:rPr lang="pl-PL" b="1" dirty="0" smtClean="0"/>
              <a:t>How to </a:t>
            </a:r>
            <a:r>
              <a:rPr lang="pl-PL" b="1" dirty="0" err="1" smtClean="0"/>
              <a:t>calculate</a:t>
            </a:r>
            <a:r>
              <a:rPr lang="pl-PL" b="1" dirty="0" smtClean="0"/>
              <a:t> the </a:t>
            </a:r>
            <a:r>
              <a:rPr lang="pl-PL" b="1" dirty="0" err="1" smtClean="0"/>
              <a:t>stability</a:t>
            </a:r>
            <a:r>
              <a:rPr lang="pl-PL" b="1" dirty="0" smtClean="0"/>
              <a:t>  of </a:t>
            </a:r>
            <a:r>
              <a:rPr lang="pl-PL" b="1" dirty="0" err="1" smtClean="0"/>
              <a:t>odd</a:t>
            </a:r>
            <a:r>
              <a:rPr lang="pl-PL" b="1" dirty="0" smtClean="0"/>
              <a:t> </a:t>
            </a:r>
            <a:r>
              <a:rPr lang="pl-PL" b="1" dirty="0" err="1" smtClean="0"/>
              <a:t>nuclei</a:t>
            </a:r>
            <a:r>
              <a:rPr lang="pl-PL" b="1" dirty="0" smtClean="0"/>
              <a:t> (</a:t>
            </a:r>
            <a:r>
              <a:rPr lang="pl-PL" b="1" dirty="0" err="1" smtClean="0"/>
              <a:t>fission</a:t>
            </a:r>
            <a:r>
              <a:rPr lang="pl-PL" b="1" dirty="0" smtClean="0"/>
              <a:t> &amp; </a:t>
            </a:r>
            <a:r>
              <a:rPr lang="pl-PL" b="1" dirty="0" err="1" smtClean="0"/>
              <a:t>alpha</a:t>
            </a:r>
            <a:r>
              <a:rPr lang="pl-PL" b="1" dirty="0" smtClean="0"/>
              <a:t> half – </a:t>
            </a:r>
            <a:r>
              <a:rPr lang="pl-PL" b="1" dirty="0" err="1" smtClean="0"/>
              <a:t>lives</a:t>
            </a:r>
            <a:r>
              <a:rPr lang="pl-PL" b="1" dirty="0" smtClean="0"/>
              <a:t>) ? </a:t>
            </a:r>
          </a:p>
          <a:p>
            <a:endParaRPr lang="pl-PL" b="1" dirty="0">
              <a:sym typeface="Wingdings" panose="05000000000000000000" pitchFamily="2" charset="2"/>
            </a:endParaRPr>
          </a:p>
          <a:p>
            <a:r>
              <a:rPr lang="pl-PL" b="1" dirty="0" smtClean="0">
                <a:sym typeface="Wingdings" panose="05000000000000000000" pitchFamily="2" charset="2"/>
              </a:rPr>
              <a:t>How </a:t>
            </a:r>
            <a:r>
              <a:rPr lang="pl-PL" b="1" dirty="0" err="1" smtClean="0">
                <a:sym typeface="Wingdings" panose="05000000000000000000" pitchFamily="2" charset="2"/>
              </a:rPr>
              <a:t>realy</a:t>
            </a:r>
            <a:r>
              <a:rPr lang="pl-PL" b="1" dirty="0" smtClean="0">
                <a:sym typeface="Wingdings" panose="05000000000000000000" pitchFamily="2" charset="2"/>
              </a:rPr>
              <a:t> </a:t>
            </a:r>
            <a:r>
              <a:rPr lang="pl-PL" b="1" dirty="0" err="1" smtClean="0">
                <a:sym typeface="Wingdings" panose="05000000000000000000" pitchFamily="2" charset="2"/>
              </a:rPr>
              <a:t>strong</a:t>
            </a:r>
            <a:r>
              <a:rPr lang="pl-PL" b="1" dirty="0" smtClean="0">
                <a:sym typeface="Wingdings" panose="05000000000000000000" pitchFamily="2" charset="2"/>
              </a:rPr>
              <a:t> </a:t>
            </a:r>
            <a:r>
              <a:rPr lang="pl-PL" b="1" dirty="0" err="1" smtClean="0">
                <a:sym typeface="Wingdings" panose="05000000000000000000" pitchFamily="2" charset="2"/>
              </a:rPr>
              <a:t>is</a:t>
            </a:r>
            <a:r>
              <a:rPr lang="pl-PL" b="1" dirty="0" smtClean="0">
                <a:sym typeface="Wingdings" panose="05000000000000000000" pitchFamily="2" charset="2"/>
              </a:rPr>
              <a:t> the </a:t>
            </a:r>
            <a:r>
              <a:rPr lang="pl-PL" b="1" dirty="0" err="1" smtClean="0">
                <a:sym typeface="Wingdings" panose="05000000000000000000" pitchFamily="2" charset="2"/>
              </a:rPr>
              <a:t>hindrance</a:t>
            </a:r>
            <a:r>
              <a:rPr lang="pl-PL" b="1" dirty="0" smtClean="0">
                <a:sym typeface="Wingdings" panose="05000000000000000000" pitchFamily="2" charset="2"/>
              </a:rPr>
              <a:t> </a:t>
            </a:r>
            <a:r>
              <a:rPr lang="pl-PL" b="1" dirty="0" err="1" smtClean="0">
                <a:sym typeface="Wingdings" panose="05000000000000000000" pitchFamily="2" charset="2"/>
              </a:rPr>
              <a:t>against</a:t>
            </a:r>
            <a:r>
              <a:rPr lang="pl-PL" b="1" dirty="0" smtClean="0">
                <a:sym typeface="Wingdings" panose="05000000000000000000" pitchFamily="2" charset="2"/>
              </a:rPr>
              <a:t> </a:t>
            </a:r>
            <a:r>
              <a:rPr lang="pl-PL" b="1" dirty="0" err="1" smtClean="0">
                <a:sym typeface="Wingdings" panose="05000000000000000000" pitchFamily="2" charset="2"/>
              </a:rPr>
              <a:t>fission</a:t>
            </a:r>
            <a:r>
              <a:rPr lang="pl-PL" b="1" dirty="0" smtClean="0">
                <a:sym typeface="Wingdings" panose="05000000000000000000" pitchFamily="2" charset="2"/>
              </a:rPr>
              <a:t>?</a:t>
            </a:r>
          </a:p>
          <a:p>
            <a:pPr marL="0" indent="0">
              <a:buNone/>
            </a:pPr>
            <a:r>
              <a:rPr lang="pl-PL" b="1" dirty="0">
                <a:sym typeface="Wingdings" panose="05000000000000000000" pitchFamily="2" charset="2"/>
              </a:rPr>
              <a:t>	</a:t>
            </a:r>
            <a:r>
              <a:rPr lang="pl-PL" b="1" dirty="0" smtClean="0">
                <a:sym typeface="Wingdings" panose="05000000000000000000" pitchFamily="2" charset="2"/>
              </a:rPr>
              <a:t>-Problem of mass </a:t>
            </a:r>
            <a:r>
              <a:rPr lang="pl-PL" b="1" dirty="0" err="1" smtClean="0">
                <a:sym typeface="Wingdings" panose="05000000000000000000" pitchFamily="2" charset="2"/>
              </a:rPr>
              <a:t>parameters</a:t>
            </a:r>
            <a:r>
              <a:rPr lang="pl-PL" b="1" dirty="0" smtClean="0">
                <a:sym typeface="Wingdings" panose="05000000000000000000" pitchFamily="2" charset="2"/>
              </a:rPr>
              <a:t> for </a:t>
            </a:r>
            <a:r>
              <a:rPr lang="pl-PL" b="1" dirty="0" err="1" smtClean="0">
                <a:sym typeface="Wingdings" panose="05000000000000000000" pitchFamily="2" charset="2"/>
              </a:rPr>
              <a:t>odd</a:t>
            </a:r>
            <a:r>
              <a:rPr lang="pl-PL" b="1" dirty="0" smtClean="0">
                <a:sym typeface="Wingdings" panose="05000000000000000000" pitchFamily="2" charset="2"/>
              </a:rPr>
              <a:t> </a:t>
            </a:r>
            <a:r>
              <a:rPr lang="pl-PL" b="1" dirty="0" err="1" smtClean="0">
                <a:sym typeface="Wingdings" panose="05000000000000000000" pitchFamily="2" charset="2"/>
              </a:rPr>
              <a:t>systems</a:t>
            </a:r>
            <a:r>
              <a:rPr lang="pl-PL" b="1" dirty="0" smtClean="0">
                <a:sym typeface="Wingdings" panose="05000000000000000000" pitchFamily="2" charset="2"/>
              </a:rPr>
              <a:t>!</a:t>
            </a:r>
          </a:p>
          <a:p>
            <a:pPr marL="0" indent="0">
              <a:buNone/>
            </a:pPr>
            <a:r>
              <a:rPr lang="pl-PL" b="1" dirty="0">
                <a:sym typeface="Wingdings" panose="05000000000000000000" pitchFamily="2" charset="2"/>
              </a:rPr>
              <a:t>	</a:t>
            </a:r>
            <a:r>
              <a:rPr lang="pl-PL" b="1" dirty="0" smtClean="0">
                <a:sym typeface="Wingdings" panose="05000000000000000000" pitchFamily="2" charset="2"/>
              </a:rPr>
              <a:t>-How </a:t>
            </a:r>
            <a:r>
              <a:rPr lang="pl-PL" b="1" dirty="0" err="1" smtClean="0">
                <a:sym typeface="Wingdings" panose="05000000000000000000" pitchFamily="2" charset="2"/>
              </a:rPr>
              <a:t>many</a:t>
            </a:r>
            <a:r>
              <a:rPr lang="pl-PL" b="1" dirty="0" smtClean="0">
                <a:sym typeface="Wingdings" panose="05000000000000000000" pitchFamily="2" charset="2"/>
              </a:rPr>
              <a:t> </a:t>
            </a:r>
            <a:r>
              <a:rPr lang="pl-PL" b="1" dirty="0" err="1" smtClean="0">
                <a:sym typeface="Wingdings" panose="05000000000000000000" pitchFamily="2" charset="2"/>
              </a:rPr>
              <a:t>colective</a:t>
            </a:r>
            <a:r>
              <a:rPr lang="pl-PL" b="1" dirty="0" smtClean="0">
                <a:sym typeface="Wingdings" panose="05000000000000000000" pitchFamily="2" charset="2"/>
              </a:rPr>
              <a:t> </a:t>
            </a:r>
            <a:r>
              <a:rPr lang="pl-PL" b="1" dirty="0" err="1" smtClean="0">
                <a:sym typeface="Wingdings" panose="05000000000000000000" pitchFamily="2" charset="2"/>
              </a:rPr>
              <a:t>variables</a:t>
            </a:r>
            <a:r>
              <a:rPr lang="pl-PL" b="1" dirty="0" smtClean="0">
                <a:sym typeface="Wingdings" panose="05000000000000000000" pitchFamily="2" charset="2"/>
              </a:rPr>
              <a:t> </a:t>
            </a:r>
            <a:r>
              <a:rPr lang="pl-PL" b="1" dirty="0" err="1" smtClean="0">
                <a:sym typeface="Wingdings" panose="05000000000000000000" pitchFamily="2" charset="2"/>
              </a:rPr>
              <a:t>is</a:t>
            </a:r>
            <a:r>
              <a:rPr lang="pl-PL" b="1" dirty="0" smtClean="0">
                <a:sym typeface="Wingdings" panose="05000000000000000000" pitchFamily="2" charset="2"/>
              </a:rPr>
              <a:t> </a:t>
            </a:r>
            <a:r>
              <a:rPr lang="pl-PL" b="1" dirty="0" err="1" smtClean="0">
                <a:sym typeface="Wingdings" panose="05000000000000000000" pitchFamily="2" charset="2"/>
              </a:rPr>
              <a:t>enough</a:t>
            </a:r>
            <a:r>
              <a:rPr lang="pl-PL" b="1" dirty="0" smtClean="0">
                <a:sym typeface="Wingdings" panose="05000000000000000000" pitchFamily="2" charset="2"/>
              </a:rPr>
              <a:t> ?</a:t>
            </a:r>
            <a:endParaRPr lang="en-US" dirty="0"/>
          </a:p>
          <a:p>
            <a:endParaRPr lang="en-US" dirty="0"/>
          </a:p>
        </p:txBody>
      </p:sp>
      <p:sp>
        <p:nvSpPr>
          <p:cNvPr id="4" name="Strzałka w dół 3"/>
          <p:cNvSpPr/>
          <p:nvPr/>
        </p:nvSpPr>
        <p:spPr>
          <a:xfrm>
            <a:off x="971600" y="3861048"/>
            <a:ext cx="21602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trzałka w dół 4"/>
          <p:cNvSpPr/>
          <p:nvPr/>
        </p:nvSpPr>
        <p:spPr>
          <a:xfrm>
            <a:off x="1979712" y="3861048"/>
            <a:ext cx="21602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trzałka w dół 5"/>
          <p:cNvSpPr/>
          <p:nvPr/>
        </p:nvSpPr>
        <p:spPr>
          <a:xfrm>
            <a:off x="3059832" y="3861048"/>
            <a:ext cx="21602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trzałka w dół 6"/>
          <p:cNvSpPr/>
          <p:nvPr/>
        </p:nvSpPr>
        <p:spPr>
          <a:xfrm>
            <a:off x="4067944" y="3861048"/>
            <a:ext cx="216024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6801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animBg="1"/>
      <p:bldP spid="5" grpId="0" animBg="1"/>
      <p:bldP spid="6" grpId="0" animBg="1"/>
      <p:bldP spid="7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116" y="1844824"/>
            <a:ext cx="9292232" cy="528431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4055" y="-34300"/>
            <a:ext cx="1547664" cy="2197532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817" y="-65132"/>
            <a:ext cx="5496823" cy="212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9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/>
          </p:cNvSpPr>
          <p:nvPr>
            <p:ph type="title"/>
          </p:nvPr>
        </p:nvSpPr>
        <p:spPr>
          <a:xfrm>
            <a:off x="565100" y="1053516"/>
            <a:ext cx="7849831" cy="400601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pl-PL" altLang="en-US" sz="1800" dirty="0"/>
              <a:t>SH </a:t>
            </a:r>
            <a:r>
              <a:rPr lang="en-US" altLang="en-US" sz="1800" dirty="0"/>
              <a:t>fission barriers (</a:t>
            </a:r>
            <a:r>
              <a:rPr lang="en-US" altLang="en-US" sz="1800" dirty="0" err="1"/>
              <a:t>s.p</a:t>
            </a:r>
            <a:r>
              <a:rPr lang="en-US" altLang="en-US" sz="1800" dirty="0"/>
              <a:t>.) for 1305 nuclei</a:t>
            </a:r>
            <a:r>
              <a:rPr lang="pl-PL" altLang="en-US" sz="1800" dirty="0"/>
              <a:t> (</a:t>
            </a:r>
            <a:r>
              <a:rPr lang="pl-PL" altLang="en-US" sz="1800" dirty="0" err="1"/>
              <a:t>including</a:t>
            </a:r>
            <a:r>
              <a:rPr lang="pl-PL" altLang="en-US" sz="1800" dirty="0"/>
              <a:t> </a:t>
            </a:r>
            <a:r>
              <a:rPr lang="pl-PL" altLang="en-US" sz="1800" dirty="0" err="1"/>
              <a:t>odd</a:t>
            </a:r>
            <a:r>
              <a:rPr lang="pl-PL" altLang="en-US" sz="1800" dirty="0"/>
              <a:t> &amp; </a:t>
            </a:r>
            <a:r>
              <a:rPr lang="pl-PL" altLang="en-US" sz="1800" dirty="0" err="1"/>
              <a:t>odd-odd</a:t>
            </a:r>
            <a:r>
              <a:rPr lang="en-US" altLang="en-US" sz="1800" dirty="0"/>
              <a:t> systems</a:t>
            </a:r>
            <a:r>
              <a:rPr lang="pl-PL" altLang="en-US" sz="1800" dirty="0"/>
              <a:t>) </a:t>
            </a:r>
          </a:p>
        </p:txBody>
      </p:sp>
      <p:sp>
        <p:nvSpPr>
          <p:cNvPr id="24579" name="Rectangle 3"/>
          <p:cNvSpPr>
            <a:spLocks noGrp="1"/>
          </p:cNvSpPr>
          <p:nvPr>
            <p:ph type="body" idx="1"/>
          </p:nvPr>
        </p:nvSpPr>
        <p:spPr>
          <a:xfrm>
            <a:off x="235424" y="2180147"/>
            <a:ext cx="8792570" cy="3531282"/>
          </a:xfr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>
            <a:normAutofit fontScale="92500" lnSpcReduction="20000"/>
          </a:bodyPr>
          <a:lstStyle/>
          <a:p>
            <a:r>
              <a:rPr lang="en-US" sz="1950" dirty="0"/>
              <a:t>For all investigated nuclei saddle points were searched on five dimensional deformation space:</a:t>
            </a:r>
          </a:p>
          <a:p>
            <a:pPr>
              <a:lnSpc>
                <a:spcPct val="80000"/>
              </a:lnSpc>
            </a:pPr>
            <a:endParaRPr lang="en-US" sz="2100" dirty="0"/>
          </a:p>
          <a:p>
            <a:pPr>
              <a:lnSpc>
                <a:spcPct val="80000"/>
              </a:lnSpc>
            </a:pPr>
            <a:endParaRPr lang="en-US" sz="2100" dirty="0"/>
          </a:p>
          <a:p>
            <a:pPr marL="0" indent="0">
              <a:lnSpc>
                <a:spcPct val="80000"/>
              </a:lnSpc>
              <a:buNone/>
            </a:pPr>
            <a:endParaRPr lang="en-US" altLang="en-US" sz="2100" dirty="0"/>
          </a:p>
          <a:p>
            <a:pPr marL="0" indent="0">
              <a:lnSpc>
                <a:spcPct val="80000"/>
              </a:lnSpc>
              <a:buNone/>
            </a:pPr>
            <a:endParaRPr lang="en-US" altLang="en-US" sz="2100" dirty="0"/>
          </a:p>
          <a:p>
            <a:pPr>
              <a:lnSpc>
                <a:spcPct val="80000"/>
              </a:lnSpc>
            </a:pPr>
            <a:endParaRPr lang="en-US" altLang="en-US" sz="2100" dirty="0"/>
          </a:p>
          <a:p>
            <a:pPr>
              <a:lnSpc>
                <a:spcPct val="80000"/>
              </a:lnSpc>
            </a:pPr>
            <a:r>
              <a:rPr lang="en-US" altLang="en-US" sz="2100" dirty="0" err="1"/>
              <a:t>Triaxiality</a:t>
            </a:r>
            <a:r>
              <a:rPr lang="en-US" altLang="en-US" sz="2100" dirty="0"/>
              <a:t> and </a:t>
            </a:r>
            <a:r>
              <a:rPr lang="en-US" altLang="en-US" sz="2100" dirty="0" err="1"/>
              <a:t>octupole</a:t>
            </a:r>
            <a:r>
              <a:rPr lang="en-US" altLang="en-US" sz="2100" dirty="0"/>
              <a:t> components are included.</a:t>
            </a:r>
          </a:p>
          <a:p>
            <a:pPr>
              <a:lnSpc>
                <a:spcPct val="80000"/>
              </a:lnSpc>
            </a:pPr>
            <a:endParaRPr lang="en-US" altLang="en-US" sz="2100" dirty="0"/>
          </a:p>
          <a:p>
            <a:r>
              <a:rPr lang="en-US" sz="2100" dirty="0"/>
              <a:t>For odd nuclei at each grid point we are looking for a low laying configuration blocking particles on levels from the 10-th below to 10-th above the Fermi level.</a:t>
            </a:r>
          </a:p>
          <a:p>
            <a:endParaRPr lang="en-US" sz="2100" dirty="0"/>
          </a:p>
          <a:p>
            <a:r>
              <a:rPr lang="en-US" sz="2100" dirty="0"/>
              <a:t>To search for saddle points the ,,immersion" method is applied.</a:t>
            </a:r>
            <a:endParaRPr lang="pl-PL" altLang="en-US" sz="2100" dirty="0"/>
          </a:p>
        </p:txBody>
      </p:sp>
      <p:sp>
        <p:nvSpPr>
          <p:cNvPr id="3" name="Symbol zastępczy numeru slajdu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173DA-6F54-418E-BDA4-E1DCF3226E1E}" type="slidenum">
              <a:rPr lang="en-US" smtClean="0"/>
              <a:t>43</a:t>
            </a:fld>
            <a:endParaRPr lang="en-US" dirty="0"/>
          </a:p>
        </p:txBody>
      </p:sp>
      <p:sp>
        <p:nvSpPr>
          <p:cNvPr id="2" name="Prostokąt 1"/>
          <p:cNvSpPr/>
          <p:nvPr/>
        </p:nvSpPr>
        <p:spPr>
          <a:xfrm>
            <a:off x="236468" y="1649588"/>
            <a:ext cx="102446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range of proton   numbers:   92 </a:t>
            </a:r>
            <a:r>
              <a:rPr lang="en-US" i="1" dirty="0"/>
              <a:t>  &lt; Z &lt; </a:t>
            </a:r>
            <a:r>
              <a:rPr lang="en-US" dirty="0"/>
              <a:t>126  neutron numbers:   134 </a:t>
            </a:r>
            <a:r>
              <a:rPr lang="en-US" i="1" dirty="0"/>
              <a:t>&lt; N &lt; </a:t>
            </a:r>
            <a:r>
              <a:rPr lang="en-US" dirty="0"/>
              <a:t>192</a:t>
            </a:r>
            <a:endParaRPr lang="en-US" altLang="en-US" dirty="0">
              <a:solidFill>
                <a:srgbClr val="FF0000"/>
              </a:solidFill>
            </a:endParaRPr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604" y="2570897"/>
            <a:ext cx="4708281" cy="971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646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40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4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457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57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57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322118" y="1802823"/>
            <a:ext cx="8697191" cy="4042064"/>
          </a:xfr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136922" tIns="34528" rIns="136922" bIns="34528" numCol="1" rtlCol="0" anchor="t" anchorCtr="0" compatLnSpc="1">
            <a:prstTxWarp prst="textNoShape">
              <a:avLst/>
            </a:prstTxWarp>
            <a:normAutofit/>
          </a:bodyPr>
          <a:lstStyle/>
          <a:p>
            <a:pPr algn="just"/>
            <a:r>
              <a:rPr lang="en-US" sz="1500" dirty="0"/>
              <a:t>At each (first and second) saddles previously found, minimization over reflection-asymmetric variables i.e.: 30</a:t>
            </a:r>
            <a:r>
              <a:rPr lang="en-US" sz="1500" i="1" dirty="0"/>
              <a:t>; </a:t>
            </a:r>
            <a:r>
              <a:rPr lang="en-US" sz="1500" dirty="0"/>
              <a:t>50</a:t>
            </a:r>
            <a:r>
              <a:rPr lang="en-US" sz="1500" i="1" dirty="0"/>
              <a:t>; </a:t>
            </a:r>
            <a:r>
              <a:rPr lang="en-US" sz="1500" dirty="0"/>
              <a:t>70 has been done.</a:t>
            </a:r>
          </a:p>
          <a:p>
            <a:pPr algn="just"/>
            <a:endParaRPr lang="en-US" sz="1500" dirty="0"/>
          </a:p>
          <a:p>
            <a:r>
              <a:rPr lang="en-US" sz="1500" dirty="0"/>
              <a:t>Since majority of the saddles are non-axial, the most general version of our numerical code was used. Both axial- and reflection symmetries were broken at the same time:</a:t>
            </a:r>
          </a:p>
          <a:p>
            <a:endParaRPr lang="en-US" sz="1500" dirty="0"/>
          </a:p>
          <a:p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pPr marL="0" indent="0">
              <a:buNone/>
            </a:pPr>
            <a:endParaRPr lang="en-US" sz="1500" dirty="0"/>
          </a:p>
          <a:p>
            <a:r>
              <a:rPr lang="en-US" sz="1500" dirty="0"/>
              <a:t>We have found the points where extrema can be expected.</a:t>
            </a:r>
          </a:p>
          <a:p>
            <a:r>
              <a:rPr lang="en-US" sz="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Fortunately, it turned out that </a:t>
            </a:r>
            <a:r>
              <a:rPr lang="en-US" sz="1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octupole</a:t>
            </a:r>
            <a:r>
              <a:rPr lang="en-US" sz="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effect manifests itself only where </a:t>
            </a:r>
            <a:r>
              <a:rPr lang="en-US" sz="15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triaxiality</a:t>
            </a:r>
            <a:r>
              <a:rPr lang="en-US" sz="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 absent !!!</a:t>
            </a:r>
          </a:p>
          <a:p>
            <a:endParaRPr lang="en-US" sz="1500" dirty="0"/>
          </a:p>
          <a:p>
            <a:r>
              <a:rPr lang="en-US" sz="1500" dirty="0"/>
              <a:t>IWF analysis only on axially symmetric dimensional grid</a:t>
            </a:r>
            <a:endParaRPr lang="pl-PL" altLang="en-US" sz="1500" dirty="0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144047" y="404664"/>
            <a:ext cx="4516185" cy="760112"/>
          </a:xfr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69056" tIns="34528" rIns="69056" bIns="34528" numCol="1" rtlCol="0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n-US" altLang="en-US" dirty="0" smtClean="0"/>
              <a:t>Odd-multipole</a:t>
            </a:r>
            <a:r>
              <a:rPr lang="pl-PL" altLang="en-US" dirty="0" smtClean="0"/>
              <a:t>s</a:t>
            </a:r>
            <a:endParaRPr lang="pl-PL" altLang="en-US" dirty="0"/>
          </a:p>
        </p:txBody>
      </p:sp>
      <p:pic>
        <p:nvPicPr>
          <p:cNvPr id="4608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6103" y="3125391"/>
            <a:ext cx="3736181" cy="10644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trzałka w dół 2"/>
          <p:cNvSpPr/>
          <p:nvPr/>
        </p:nvSpPr>
        <p:spPr bwMode="auto">
          <a:xfrm>
            <a:off x="4431722" y="2171699"/>
            <a:ext cx="171450" cy="285750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" name="Strzałka w dół 7"/>
          <p:cNvSpPr/>
          <p:nvPr/>
        </p:nvSpPr>
        <p:spPr bwMode="auto">
          <a:xfrm>
            <a:off x="2114550" y="3371850"/>
            <a:ext cx="171450" cy="285750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9" name="Strzałka w dół 8"/>
          <p:cNvSpPr/>
          <p:nvPr/>
        </p:nvSpPr>
        <p:spPr bwMode="auto">
          <a:xfrm>
            <a:off x="4114800" y="4857750"/>
            <a:ext cx="171450" cy="285750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285775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2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6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26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126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Grp="1" noChangeArrowheads="1"/>
          </p:cNvSpPr>
          <p:nvPr>
            <p:ph sz="half" idx="4294967295"/>
          </p:nvPr>
        </p:nvSpPr>
        <p:spPr>
          <a:xfrm>
            <a:off x="110868" y="1501774"/>
            <a:ext cx="5089782" cy="5095577"/>
          </a:xfr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136922" tIns="34528" rIns="136922" bIns="34528" numCol="1" rtlCol="0" anchor="t" anchorCtr="0" compatLnSpc="1">
            <a:prstTxWarp prst="textNoShape">
              <a:avLst/>
            </a:prstTxWarp>
            <a:normAutofit/>
          </a:bodyPr>
          <a:lstStyle/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endParaRPr lang="en-US" sz="1500" dirty="0"/>
          </a:p>
          <a:p>
            <a:pPr algn="just"/>
            <a:r>
              <a:rPr lang="en-US" sz="1500" dirty="0"/>
              <a:t>After interpolation in all directions the grid contains </a:t>
            </a:r>
            <a:r>
              <a:rPr lang="en-US" sz="15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1.690.730.496</a:t>
            </a:r>
            <a:r>
              <a:rPr lang="en-US" sz="1500" dirty="0"/>
              <a:t>  points!</a:t>
            </a:r>
          </a:p>
          <a:p>
            <a:pPr algn="just"/>
            <a:r>
              <a:rPr lang="en-US" sz="1500" dirty="0"/>
              <a:t>We performed 7DIM analysis for  nuclei for nuclei for which the effect of minimization  was greater than 300 </a:t>
            </a:r>
            <a:r>
              <a:rPr lang="en-US" sz="1500" dirty="0" err="1"/>
              <a:t>keV</a:t>
            </a:r>
            <a:r>
              <a:rPr lang="en-US" sz="1500" dirty="0"/>
              <a:t>.</a:t>
            </a:r>
            <a:endParaRPr lang="pl-PL" altLang="en-US" sz="1500" dirty="0"/>
          </a:p>
        </p:txBody>
      </p:sp>
      <p:sp>
        <p:nvSpPr>
          <p:cNvPr id="112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15616" y="332656"/>
            <a:ext cx="3645023" cy="962795"/>
          </a:xfr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69056" tIns="34528" rIns="69056" bIns="34528" numCol="1" rtlCol="0" anchor="ctr" anchorCtr="0" compatLnSpc="1">
            <a:prstTxWarp prst="textNoShape">
              <a:avLst/>
            </a:prstTxWarp>
            <a:normAutofit fontScale="90000"/>
          </a:bodyPr>
          <a:lstStyle/>
          <a:p>
            <a:pPr algn="ctr"/>
            <a:r>
              <a:rPr lang="en-US" altLang="en-US" dirty="0" smtClean="0"/>
              <a:t>Odd-multipole</a:t>
            </a:r>
            <a:r>
              <a:rPr lang="pl-PL" altLang="en-US" dirty="0" smtClean="0"/>
              <a:t>s</a:t>
            </a:r>
            <a:endParaRPr lang="pl-PL" altLang="en-US" dirty="0"/>
          </a:p>
        </p:txBody>
      </p:sp>
      <p:sp>
        <p:nvSpPr>
          <p:cNvPr id="3" name="Strzałka w dół 2"/>
          <p:cNvSpPr/>
          <p:nvPr/>
        </p:nvSpPr>
        <p:spPr bwMode="auto">
          <a:xfrm>
            <a:off x="2454275" y="3730625"/>
            <a:ext cx="171450" cy="285750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4710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8101" y="1608273"/>
            <a:ext cx="2463800" cy="2049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11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0650" y="306209"/>
            <a:ext cx="3834244" cy="4471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ole tekstowe 3"/>
          <p:cNvSpPr txBox="1"/>
          <p:nvPr/>
        </p:nvSpPr>
        <p:spPr>
          <a:xfrm>
            <a:off x="5842613" y="5257801"/>
            <a:ext cx="2501288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50" dirty="0"/>
              <a:t>127 nuclei fulfilled this contractual condition</a:t>
            </a:r>
          </a:p>
        </p:txBody>
      </p:sp>
      <p:sp>
        <p:nvSpPr>
          <p:cNvPr id="18" name="Strzałka w dół 17"/>
          <p:cNvSpPr/>
          <p:nvPr/>
        </p:nvSpPr>
        <p:spPr bwMode="auto">
          <a:xfrm rot="-5400000">
            <a:off x="5286375" y="5343525"/>
            <a:ext cx="171450" cy="342900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>
              <a:spcBef>
                <a:spcPct val="0"/>
              </a:spcBef>
              <a:spcAft>
                <a:spcPct val="0"/>
              </a:spcAft>
            </a:pPr>
            <a:endParaRPr lang="en-US" sz="135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9929058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26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26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71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7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8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1887" y="1247718"/>
            <a:ext cx="96114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dirty="0">
                <a:solidFill>
                  <a:schemeClr val="bg1"/>
                </a:solidFill>
              </a:rPr>
              <a:t>	</a:t>
            </a:r>
            <a:r>
              <a:rPr lang="en-US" sz="2400" dirty="0">
                <a:solidFill>
                  <a:schemeClr val="bg1"/>
                </a:solidFill>
              </a:rPr>
              <a:t>fusion probabilities </a:t>
            </a:r>
            <a:r>
              <a:rPr lang="pl-PL" sz="2400" dirty="0">
                <a:solidFill>
                  <a:schemeClr val="bg1"/>
                </a:solidFill>
              </a:rPr>
              <a:t>-</a:t>
            </a:r>
            <a:r>
              <a:rPr lang="pl-PL" sz="2400" dirty="0" err="1">
                <a:solidFill>
                  <a:schemeClr val="bg1"/>
                </a:solidFill>
              </a:rPr>
              <a:t>reaction</a:t>
            </a:r>
            <a:r>
              <a:rPr lang="pl-PL" sz="2400" dirty="0">
                <a:solidFill>
                  <a:schemeClr val="bg1"/>
                </a:solidFill>
              </a:rPr>
              <a:t> </a:t>
            </a:r>
            <a:r>
              <a:rPr lang="pl-PL" sz="2400" dirty="0" err="1">
                <a:solidFill>
                  <a:schemeClr val="bg1"/>
                </a:solidFill>
              </a:rPr>
              <a:t>mechanism</a:t>
            </a:r>
            <a:r>
              <a:rPr lang="pl-PL" sz="2400" dirty="0">
                <a:solidFill>
                  <a:schemeClr val="bg1"/>
                </a:solidFill>
              </a:rPr>
              <a:t> – </a:t>
            </a:r>
          </a:p>
          <a:p>
            <a:r>
              <a:rPr lang="pl-PL" sz="2400" dirty="0">
                <a:solidFill>
                  <a:schemeClr val="bg1"/>
                </a:solidFill>
              </a:rPr>
              <a:t>	the</a:t>
            </a:r>
            <a:r>
              <a:rPr lang="en-US" sz="2400" dirty="0">
                <a:solidFill>
                  <a:schemeClr val="bg1"/>
                </a:solidFill>
              </a:rPr>
              <a:t> hindrance mechanism</a:t>
            </a:r>
            <a:endParaRPr lang="pl-PL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472552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80" y="935867"/>
            <a:ext cx="4030008" cy="178211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18739" y="885353"/>
            <a:ext cx="4243980" cy="3665255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737" y="4833629"/>
            <a:ext cx="4208256" cy="1178883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9802" y="4977007"/>
            <a:ext cx="1879069" cy="450119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6350" y="4982170"/>
            <a:ext cx="1836200" cy="450119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76189" y="5526669"/>
            <a:ext cx="1929082" cy="485843"/>
          </a:xfrm>
          <a:prstGeom prst="rect">
            <a:avLst/>
          </a:prstGeom>
        </p:spPr>
      </p:pic>
      <p:sp>
        <p:nvSpPr>
          <p:cNvPr id="10" name="Strzałka w prawo 9"/>
          <p:cNvSpPr/>
          <p:nvPr/>
        </p:nvSpPr>
        <p:spPr>
          <a:xfrm>
            <a:off x="4119930" y="1004217"/>
            <a:ext cx="835223" cy="1131064"/>
          </a:xfrm>
          <a:prstGeom prst="rightArrow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60959" marR="60959" defTabSz="1371600" hangingPunct="0"/>
            <a:endParaRPr lang="pl-PL" sz="2700">
              <a:solidFill>
                <a:srgbClr val="000000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sp>
        <p:nvSpPr>
          <p:cNvPr id="11" name="Strzałka w prawo 10"/>
          <p:cNvSpPr/>
          <p:nvPr/>
        </p:nvSpPr>
        <p:spPr>
          <a:xfrm rot="8492551">
            <a:off x="4141032" y="2800500"/>
            <a:ext cx="951534" cy="1131064"/>
          </a:xfrm>
          <a:prstGeom prst="rightArrow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60959" marR="60959" defTabSz="1371600" hangingPunct="0"/>
            <a:endParaRPr lang="pl-PL" sz="2700">
              <a:solidFill>
                <a:srgbClr val="000000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sp>
        <p:nvSpPr>
          <p:cNvPr id="12" name="Strzałka w prawo 11"/>
          <p:cNvSpPr/>
          <p:nvPr/>
        </p:nvSpPr>
        <p:spPr>
          <a:xfrm>
            <a:off x="4132931" y="4830698"/>
            <a:ext cx="785809" cy="1131064"/>
          </a:xfrm>
          <a:prstGeom prst="rightArrow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60959" marR="60959" defTabSz="1371600" hangingPunct="0"/>
            <a:endParaRPr lang="pl-PL" sz="2700">
              <a:solidFill>
                <a:srgbClr val="000000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pic>
        <p:nvPicPr>
          <p:cNvPr id="5" name="Obraz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580" y="2627285"/>
            <a:ext cx="3754282" cy="2061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166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9159" y="2637580"/>
            <a:ext cx="3993914" cy="4129664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8082" y="2496631"/>
            <a:ext cx="4349870" cy="2256567"/>
          </a:xfrm>
          <a:prstGeom prst="rect">
            <a:avLst/>
          </a:prstGeom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196" y="4869160"/>
            <a:ext cx="3633641" cy="57499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6723" y="5332716"/>
            <a:ext cx="4601380" cy="143233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6512" y="21996"/>
            <a:ext cx="9180512" cy="2542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2792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79" y="-387772"/>
            <a:ext cx="8676456" cy="4050508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3751" y="3782594"/>
            <a:ext cx="7687311" cy="3092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0803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857251"/>
            <a:ext cx="9192575" cy="4394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630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282181" y="260648"/>
            <a:ext cx="845137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>
                <a:latin typeface="CJICP H+ Gulliver"/>
              </a:rPr>
              <a:t>The </a:t>
            </a:r>
            <a:r>
              <a:rPr lang="en-US" i="1" dirty="0" err="1">
                <a:latin typeface="CJIDD I+ Gulliver"/>
              </a:rPr>
              <a:t>pxn</a:t>
            </a:r>
            <a:r>
              <a:rPr lang="en-US" dirty="0">
                <a:latin typeface="CJIDD K+ MTSYN"/>
              </a:rPr>
              <a:t>−</a:t>
            </a:r>
            <a:r>
              <a:rPr lang="en-US" dirty="0">
                <a:latin typeface="CJICP H+ Gulliver"/>
              </a:rPr>
              <a:t>and </a:t>
            </a:r>
            <a:r>
              <a:rPr lang="en-US" dirty="0">
                <a:latin typeface="CJIDD J+ MTMI"/>
              </a:rPr>
              <a:t>α</a:t>
            </a:r>
            <a:r>
              <a:rPr lang="en-US" i="1" dirty="0" err="1">
                <a:latin typeface="CJIDD I+ Gulliver"/>
              </a:rPr>
              <a:t>xn</a:t>
            </a:r>
            <a:r>
              <a:rPr lang="en-US" dirty="0">
                <a:latin typeface="CJIDD K+ MTSYN"/>
              </a:rPr>
              <a:t>−</a:t>
            </a:r>
            <a:r>
              <a:rPr lang="en-US" dirty="0">
                <a:latin typeface="CJICP H+ Gulliver"/>
              </a:rPr>
              <a:t>evaporation channels allow us</a:t>
            </a:r>
            <a:r>
              <a:rPr lang="pl-PL" dirty="0">
                <a:latin typeface="CJICP H+ Gulliver"/>
              </a:rPr>
              <a:t> </a:t>
            </a:r>
            <a:r>
              <a:rPr lang="en-US" dirty="0">
                <a:latin typeface="CJICP H+ Gulliver"/>
              </a:rPr>
              <a:t>to obtain an access to the isotopes which are unreachable in </a:t>
            </a:r>
            <a:r>
              <a:rPr lang="en-US" i="1" dirty="0" err="1">
                <a:latin typeface="CJIDD I+ Gulliver"/>
              </a:rPr>
              <a:t>xn</a:t>
            </a:r>
            <a:r>
              <a:rPr lang="en-US" dirty="0">
                <a:latin typeface="CJIDD K+ MTSYN"/>
              </a:rPr>
              <a:t>−</a:t>
            </a:r>
            <a:r>
              <a:rPr lang="en-US" dirty="0">
                <a:latin typeface="CJICP H+ Gulliver"/>
              </a:rPr>
              <a:t>evaporation channels due to the lack of proper projectile-target combination. Thus, employing the reactions suggested, one can produce the heaviest isotopes closer to the center of the island of stability. </a:t>
            </a:r>
            <a:endParaRPr lang="pl-PL" dirty="0"/>
          </a:p>
        </p:txBody>
      </p:sp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2605" y="2410296"/>
            <a:ext cx="4097825" cy="3570719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014" y="2361888"/>
            <a:ext cx="4353551" cy="3667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415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04460"/>
            <a:ext cx="8633078" cy="1908619"/>
          </a:xfrm>
          <a:prstGeom prst="rect">
            <a:avLst/>
          </a:prstGeom>
        </p:spPr>
      </p:pic>
      <p:sp>
        <p:nvSpPr>
          <p:cNvPr id="6" name="Prostokąt 5"/>
          <p:cNvSpPr/>
          <p:nvPr/>
        </p:nvSpPr>
        <p:spPr>
          <a:xfrm>
            <a:off x="38511" y="5881771"/>
            <a:ext cx="9066980" cy="71558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just"/>
            <a:r>
              <a:rPr lang="en-US" sz="1350" b="1" dirty="0">
                <a:solidFill>
                  <a:srgbClr val="FF0000"/>
                </a:solidFill>
              </a:rPr>
              <a:t>The calculated production cross sections clearly indicate the border nucleus Ds between the island of stability of </a:t>
            </a:r>
            <a:r>
              <a:rPr lang="en-US" sz="1350" b="1" dirty="0" err="1">
                <a:solidFill>
                  <a:srgbClr val="FF0000"/>
                </a:solidFill>
              </a:rPr>
              <a:t>superheavy</a:t>
            </a:r>
            <a:r>
              <a:rPr lang="en-US" sz="1350" b="1" dirty="0">
                <a:solidFill>
                  <a:srgbClr val="FF0000"/>
                </a:solidFill>
              </a:rPr>
              <a:t> nuclei and the mainland with a relatively large number of neutrons.</a:t>
            </a:r>
            <a:r>
              <a:rPr lang="pl-PL" sz="1350" b="1" dirty="0">
                <a:solidFill>
                  <a:srgbClr val="FF0000"/>
                </a:solidFill>
              </a:rPr>
              <a:t> W</a:t>
            </a:r>
            <a:r>
              <a:rPr lang="en-US" sz="1350" b="1" dirty="0" err="1">
                <a:solidFill>
                  <a:srgbClr val="FF0000"/>
                </a:solidFill>
              </a:rPr>
              <a:t>e</a:t>
            </a:r>
            <a:r>
              <a:rPr lang="en-US" sz="1350" b="1" dirty="0">
                <a:solidFill>
                  <a:srgbClr val="FF0000"/>
                </a:solidFill>
              </a:rPr>
              <a:t> revealed that the dependence of the</a:t>
            </a:r>
            <a:r>
              <a:rPr lang="pl-PL" sz="1350" b="1" dirty="0">
                <a:solidFill>
                  <a:srgbClr val="FF0000"/>
                </a:solidFill>
              </a:rPr>
              <a:t> </a:t>
            </a:r>
            <a:r>
              <a:rPr lang="en-US" sz="1350" b="1" dirty="0">
                <a:solidFill>
                  <a:srgbClr val="FF0000"/>
                </a:solidFill>
              </a:rPr>
              <a:t>production cross section on the atomic number Z from Hs to</a:t>
            </a:r>
            <a:r>
              <a:rPr lang="pl-PL" sz="1350" b="1" dirty="0">
                <a:solidFill>
                  <a:srgbClr val="FF0000"/>
                </a:solidFill>
              </a:rPr>
              <a:t> </a:t>
            </a:r>
            <a:r>
              <a:rPr lang="en-US" sz="1350" b="1" dirty="0" err="1">
                <a:solidFill>
                  <a:srgbClr val="FF0000"/>
                </a:solidFill>
              </a:rPr>
              <a:t>Lv</a:t>
            </a:r>
            <a:r>
              <a:rPr lang="en-US" sz="1350" b="1" dirty="0">
                <a:solidFill>
                  <a:srgbClr val="FF0000"/>
                </a:solidFill>
              </a:rPr>
              <a:t> has a minimum in the Ds nucleus</a:t>
            </a:r>
          </a:p>
        </p:txBody>
      </p:sp>
      <p:sp>
        <p:nvSpPr>
          <p:cNvPr id="9" name="Strzałka w dół 8"/>
          <p:cNvSpPr/>
          <p:nvPr/>
        </p:nvSpPr>
        <p:spPr>
          <a:xfrm>
            <a:off x="3782136" y="4413711"/>
            <a:ext cx="214952" cy="618946"/>
          </a:xfrm>
          <a:prstGeom prst="downArrow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ot="0" spcFirstLastPara="1" vertOverflow="overflow" horzOverflow="overflow" vert="horz" wrap="square" lIns="76200" tIns="76200" rIns="76200" bIns="76200" numCol="1" spcCol="38100" rtlCol="0" anchor="ctr">
            <a:spAutoFit/>
          </a:bodyPr>
          <a:lstStyle/>
          <a:p>
            <a:pPr marL="60959" marR="60959" defTabSz="1371600" hangingPunct="0"/>
            <a:endParaRPr lang="pl-PL" sz="2700">
              <a:solidFill>
                <a:srgbClr val="000000"/>
              </a:solidFill>
              <a:uFill>
                <a:solidFill>
                  <a:srgbClr val="000000"/>
                </a:solidFill>
              </a:uFill>
              <a:sym typeface="Arial"/>
            </a:endParaRPr>
          </a:p>
        </p:txBody>
      </p:sp>
      <p:sp>
        <p:nvSpPr>
          <p:cNvPr id="3" name="Prostokąt 2"/>
          <p:cNvSpPr/>
          <p:nvPr/>
        </p:nvSpPr>
        <p:spPr>
          <a:xfrm>
            <a:off x="3997088" y="4813078"/>
            <a:ext cx="530214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350" dirty="0">
                <a:latin typeface="Times-Roman"/>
              </a:rPr>
              <a:t>Since the probability of fusion of </a:t>
            </a:r>
            <a:r>
              <a:rPr lang="en-US" sz="1350" i="1" dirty="0">
                <a:latin typeface="Times-Italic"/>
              </a:rPr>
              <a:t>P</a:t>
            </a:r>
            <a:r>
              <a:rPr lang="en-US" sz="600" i="1" dirty="0">
                <a:latin typeface="Times-Italic"/>
              </a:rPr>
              <a:t>CN </a:t>
            </a:r>
            <a:r>
              <a:rPr lang="en-US" sz="1350" dirty="0">
                <a:latin typeface="Times-Roman"/>
              </a:rPr>
              <a:t>decreases with the</a:t>
            </a:r>
          </a:p>
          <a:p>
            <a:pPr algn="just"/>
            <a:r>
              <a:rPr lang="en-US" sz="1350" dirty="0">
                <a:latin typeface="Times-Roman"/>
              </a:rPr>
              <a:t>growth of </a:t>
            </a:r>
            <a:r>
              <a:rPr lang="en-US" sz="1350" i="1" dirty="0">
                <a:latin typeface="Times-Italic"/>
              </a:rPr>
              <a:t>Z</a:t>
            </a:r>
            <a:r>
              <a:rPr lang="en-US" sz="600" dirty="0">
                <a:latin typeface="Times-Roman"/>
              </a:rPr>
              <a:t>1</a:t>
            </a:r>
            <a:r>
              <a:rPr lang="en-US" sz="1350" i="1" dirty="0">
                <a:latin typeface="Times-Italic"/>
              </a:rPr>
              <a:t>Z</a:t>
            </a:r>
            <a:r>
              <a:rPr lang="en-US" sz="600" dirty="0">
                <a:latin typeface="Times-Roman"/>
              </a:rPr>
              <a:t>2 </a:t>
            </a:r>
            <a:r>
              <a:rPr lang="en-US" sz="1350" dirty="0">
                <a:latin typeface="Times-Roman"/>
              </a:rPr>
              <a:t> it is clear that the minimum production cross</a:t>
            </a:r>
          </a:p>
          <a:p>
            <a:pPr algn="just"/>
            <a:r>
              <a:rPr lang="en-US" sz="1350" dirty="0">
                <a:latin typeface="Times-Roman"/>
              </a:rPr>
              <a:t>section for the Ds nucleus is mainly due to the minimum</a:t>
            </a:r>
          </a:p>
          <a:p>
            <a:pPr algn="just"/>
            <a:r>
              <a:rPr lang="en-US" sz="1350" dirty="0">
                <a:latin typeface="Times-Roman"/>
              </a:rPr>
              <a:t>survival probability </a:t>
            </a:r>
            <a:r>
              <a:rPr lang="en-US" sz="1350" i="1" dirty="0" err="1">
                <a:latin typeface="Times-Italic"/>
              </a:rPr>
              <a:t>W</a:t>
            </a:r>
            <a:r>
              <a:rPr lang="en-US" sz="600" i="1" dirty="0" err="1">
                <a:latin typeface="Times-Italic"/>
              </a:rPr>
              <a:t>xn</a:t>
            </a:r>
            <a:r>
              <a:rPr lang="en-US" sz="600" i="1" dirty="0">
                <a:latin typeface="Times-Italic"/>
              </a:rPr>
              <a:t> </a:t>
            </a:r>
            <a:r>
              <a:rPr lang="en-US" sz="1350" dirty="0">
                <a:latin typeface="Times-Roman"/>
              </a:rPr>
              <a:t>value or the minimum stability</a:t>
            </a:r>
            <a:endParaRPr lang="pl-PL" sz="135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pole tekstowe 4"/>
              <p:cNvSpPr txBox="1"/>
              <p:nvPr/>
            </p:nvSpPr>
            <p:spPr>
              <a:xfrm>
                <a:off x="-292644" y="4922467"/>
                <a:ext cx="4474563" cy="68146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none"/>
            </p:style>
            <p:txBody>
              <a:bodyPr rot="0" spcFirstLastPara="1" vertOverflow="overflow" horzOverflow="overflow" vert="horz" wrap="square" lIns="0" tIns="0" rIns="0" bIns="0" numCol="1" spcCol="38100" rtlCol="0" anchor="ctr">
                <a:spAutoFit/>
              </a:bodyPr>
              <a:lstStyle/>
              <a:p>
                <a:pPr marL="60959" marR="60959" defTabSz="1371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pl-PL" sz="2100" i="1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pl-PL" sz="2100" i="1">
                              <a:latin typeface="Cambria Math" panose="02040503050406030204" pitchFamily="18" charset="0"/>
                            </a:rPr>
                            <m:t>48</m:t>
                          </m:r>
                        </m:sup>
                        <m:e>
                          <m:r>
                            <a:rPr lang="pl-PL" sz="2100" i="1">
                              <a:latin typeface="Cambria Math" panose="02040503050406030204" pitchFamily="18" charset="0"/>
                            </a:rPr>
                            <m:t>𝐶𝑎</m:t>
                          </m:r>
                        </m:e>
                      </m:sPre>
                      <m:r>
                        <a:rPr lang="pl-PL" sz="2100" i="1">
                          <a:solidFill>
                            <a:srgbClr val="000000"/>
                          </a:solidFill>
                          <a:uFill>
                            <a:solidFill>
                              <a:srgbClr val="000000"/>
                            </a:solidFill>
                          </a:uFill>
                          <a:latin typeface="Cambria Math" panose="02040503050406030204" pitchFamily="18" charset="0"/>
                          <a:sym typeface="Arial"/>
                        </a:rPr>
                        <m:t>+</m:t>
                      </m:r>
                      <m:sPre>
                        <m:sPrePr>
                          <m:ctrlPr>
                            <a:rPr lang="pl-PL" sz="2100" i="1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pl-PL" sz="2100" i="1">
                              <a:latin typeface="Cambria Math" panose="02040503050406030204" pitchFamily="18" charset="0"/>
                            </a:rPr>
                            <m:t>232</m:t>
                          </m:r>
                        </m:sup>
                        <m:e>
                          <m:r>
                            <a:rPr lang="pl-PL" sz="2100" i="1">
                              <a:latin typeface="Cambria Math" panose="02040503050406030204" pitchFamily="18" charset="0"/>
                            </a:rPr>
                            <m:t>𝑇h</m:t>
                          </m:r>
                        </m:e>
                      </m:sPre>
                      <m:r>
                        <a:rPr lang="pl-PL" sz="2100" i="1">
                          <a:latin typeface="Cambria Math" panose="02040503050406030204" pitchFamily="18" charset="0"/>
                        </a:rPr>
                        <m:t>⇒</m:t>
                      </m:r>
                      <m:sPre>
                        <m:sPrePr>
                          <m:ctrlPr>
                            <a:rPr lang="pl-PL" sz="2100" i="1">
                              <a:latin typeface="Cambria Math" panose="02040503050406030204" pitchFamily="18" charset="0"/>
                            </a:rPr>
                          </m:ctrlPr>
                        </m:sPrePr>
                        <m:sub/>
                        <m:sup>
                          <m:r>
                            <a:rPr lang="pl-PL" sz="2100" i="1">
                              <a:latin typeface="Cambria Math" panose="02040503050406030204" pitchFamily="18" charset="0"/>
                            </a:rPr>
                            <m:t>277</m:t>
                          </m:r>
                        </m:sup>
                        <m:e>
                          <m:r>
                            <a:rPr lang="pl-PL" sz="2100" i="1">
                              <a:latin typeface="Cambria Math" panose="02040503050406030204" pitchFamily="18" charset="0"/>
                            </a:rPr>
                            <m:t>𝐷𝑠</m:t>
                          </m:r>
                        </m:e>
                      </m:sPre>
                      <m:r>
                        <a:rPr lang="pl-PL" sz="2100" i="1">
                          <a:latin typeface="Cambria Math" panose="02040503050406030204" pitchFamily="18" charset="0"/>
                        </a:rPr>
                        <m:t>+3</m:t>
                      </m:r>
                      <m:r>
                        <a:rPr lang="pl-PL" sz="2100" i="1"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pl-PL" sz="2100" i="1">
                          <a:latin typeface="Cambria Math" panose="02040503050406030204" pitchFamily="18" charset="0"/>
                        </a:rPr>
                        <m:t>;</m:t>
                      </m:r>
                    </m:oMath>
                  </m:oMathPara>
                </a14:m>
                <a:endParaRPr lang="pl-PL" sz="2100" i="1" dirty="0">
                  <a:latin typeface="Cambria Math" panose="02040503050406030204" pitchFamily="18" charset="0"/>
                </a:endParaRPr>
              </a:p>
              <a:p>
                <a:pPr marL="60959" marR="60959" defTabSz="137160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pl-PL" sz="2100" i="1">
                          <a:latin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pl-PL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pl-PL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𝜎</m:t>
                          </m:r>
                        </m:e>
                        <m:sub>
                          <m:r>
                            <a:rPr lang="pl-PL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  <m:r>
                            <a:rPr lang="pl-PL" sz="21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pl-PL" sz="2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=0.1 </m:t>
                      </m:r>
                      <m:r>
                        <a:rPr lang="pl-PL" sz="21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𝑝𝑏</m:t>
                      </m:r>
                    </m:oMath>
                  </m:oMathPara>
                </a14:m>
                <a:endParaRPr lang="pl-PL" sz="2100" dirty="0">
                  <a:solidFill>
                    <a:srgbClr val="000000"/>
                  </a:solidFill>
                  <a:uFill>
                    <a:solidFill>
                      <a:srgbClr val="000000"/>
                    </a:solidFill>
                  </a:uFill>
                  <a:sym typeface="Arial"/>
                </a:endParaRPr>
              </a:p>
            </p:txBody>
          </p:sp>
        </mc:Choice>
        <mc:Fallback xmlns="">
          <p:sp>
            <p:nvSpPr>
              <p:cNvPr id="5" name="pole tekstowe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292644" y="4922467"/>
                <a:ext cx="4474563" cy="681469"/>
              </a:xfrm>
              <a:prstGeom prst="rect">
                <a:avLst/>
              </a:prstGeom>
              <a:blipFill>
                <a:blip r:embed="rId3"/>
                <a:stretch>
                  <a:fillRect b="-16071"/>
                </a:stretch>
              </a:blipFill>
              <a:ln w="25400" cap="flat">
                <a:noFill/>
                <a:miter lim="400000"/>
              </a:ln>
              <a:effectLst/>
            </p:spPr>
            <p:txBody>
              <a:bodyPr/>
              <a:lstStyle/>
              <a:p>
                <a:r>
                  <a:rPr lang="pl-PL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Obraz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89" y="-72877"/>
            <a:ext cx="9105491" cy="2515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1111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75276"/>
            <a:ext cx="8137477" cy="5132582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321489" y="2821456"/>
            <a:ext cx="4325138" cy="903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807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70" t="9288" r="13504"/>
          <a:stretch>
            <a:fillRect/>
          </a:stretch>
        </p:blipFill>
        <p:spPr bwMode="auto">
          <a:xfrm>
            <a:off x="76200" y="-27384"/>
            <a:ext cx="4161606" cy="3273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1" t="8064" r="9442"/>
          <a:stretch>
            <a:fillRect/>
          </a:stretch>
        </p:blipFill>
        <p:spPr bwMode="auto">
          <a:xfrm>
            <a:off x="98653" y="3232555"/>
            <a:ext cx="4297391" cy="33647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9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9592" r="13037" b="3642"/>
          <a:stretch>
            <a:fillRect/>
          </a:stretch>
        </p:blipFill>
        <p:spPr bwMode="auto">
          <a:xfrm>
            <a:off x="4703107" y="0"/>
            <a:ext cx="4061632" cy="3154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704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3" t="9592" r="13889"/>
          <a:stretch>
            <a:fillRect/>
          </a:stretch>
        </p:blipFill>
        <p:spPr bwMode="auto">
          <a:xfrm>
            <a:off x="4702860" y="3241507"/>
            <a:ext cx="4060140" cy="3355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Prostokąt 1"/>
          <p:cNvSpPr/>
          <p:nvPr/>
        </p:nvSpPr>
        <p:spPr>
          <a:xfrm>
            <a:off x="76200" y="6474023"/>
            <a:ext cx="937260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400" dirty="0"/>
              <a:t>K. </a:t>
            </a:r>
            <a:r>
              <a:rPr lang="pl-PL" sz="1400" dirty="0" smtClean="0"/>
              <a:t>Siwek-</a:t>
            </a:r>
            <a:r>
              <a:rPr lang="pl-PL" sz="1400" dirty="0" err="1" smtClean="0"/>
              <a:t>Wilczynska</a:t>
            </a:r>
            <a:r>
              <a:rPr lang="pl-PL" sz="1400" dirty="0" smtClean="0"/>
              <a:t>, </a:t>
            </a:r>
            <a:r>
              <a:rPr lang="pl-PL" sz="1400" dirty="0"/>
              <a:t>T. Cap</a:t>
            </a:r>
            <a:r>
              <a:rPr lang="pl-PL" sz="1400" dirty="0" smtClean="0"/>
              <a:t>, </a:t>
            </a:r>
            <a:r>
              <a:rPr lang="pl-PL" sz="1400" dirty="0"/>
              <a:t>M. Kowal</a:t>
            </a:r>
            <a:r>
              <a:rPr lang="pl-PL" sz="1400" dirty="0" smtClean="0"/>
              <a:t>,</a:t>
            </a:r>
            <a:r>
              <a:rPr lang="en-US" sz="1400" dirty="0" smtClean="0"/>
              <a:t> </a:t>
            </a:r>
            <a:r>
              <a:rPr lang="pl-PL" sz="1400" dirty="0" smtClean="0"/>
              <a:t> </a:t>
            </a:r>
            <a:r>
              <a:rPr lang="pl-PL" sz="1400" dirty="0"/>
              <a:t>A. </a:t>
            </a:r>
            <a:r>
              <a:rPr lang="pl-PL" sz="1400" dirty="0" err="1"/>
              <a:t>Sobiczewski</a:t>
            </a:r>
            <a:r>
              <a:rPr lang="pl-PL" sz="1400" dirty="0" smtClean="0"/>
              <a:t>,</a:t>
            </a:r>
            <a:r>
              <a:rPr lang="en-US" sz="1400" dirty="0" smtClean="0"/>
              <a:t> </a:t>
            </a:r>
            <a:r>
              <a:rPr lang="pl-PL" sz="1400" dirty="0" smtClean="0"/>
              <a:t> </a:t>
            </a:r>
            <a:r>
              <a:rPr lang="pl-PL" sz="1400" dirty="0"/>
              <a:t>and J. </a:t>
            </a:r>
            <a:r>
              <a:rPr lang="pl-PL" sz="1400" dirty="0" err="1" smtClean="0"/>
              <a:t>Wilczynski</a:t>
            </a:r>
            <a:r>
              <a:rPr lang="en-US" sz="1400" dirty="0" smtClean="0"/>
              <a:t>, Phys. Rev. </a:t>
            </a:r>
            <a:r>
              <a:rPr lang="en-US" sz="1400" dirty="0"/>
              <a:t>C </a:t>
            </a:r>
            <a:r>
              <a:rPr lang="en-US" sz="1400" b="1" dirty="0"/>
              <a:t>86</a:t>
            </a:r>
            <a:r>
              <a:rPr lang="en-US" sz="1400" dirty="0" smtClean="0"/>
              <a:t>, </a:t>
            </a:r>
            <a:r>
              <a:rPr lang="en-US" sz="1400" dirty="0"/>
              <a:t>(2012</a:t>
            </a:r>
            <a:r>
              <a:rPr lang="en-US" sz="1400" dirty="0" smtClean="0"/>
              <a:t>).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060902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5" name="Prostokąt 4"/>
          <p:cNvSpPr/>
          <p:nvPr/>
        </p:nvSpPr>
        <p:spPr>
          <a:xfrm>
            <a:off x="1" y="5551526"/>
            <a:ext cx="9319109" cy="4847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K. </a:t>
            </a:r>
            <a:r>
              <a:rPr lang="en-US" sz="1200" dirty="0" err="1"/>
              <a:t>Siwek-Wilczyńska</a:t>
            </a:r>
            <a:r>
              <a:rPr lang="en-US" sz="1200" dirty="0"/>
              <a:t>, T. Cap, and </a:t>
            </a:r>
            <a:r>
              <a:rPr lang="pl-PL" sz="1200" dirty="0"/>
              <a:t> </a:t>
            </a:r>
            <a:r>
              <a:rPr lang="en-US" sz="1200" dirty="0"/>
              <a:t>M. Kowal</a:t>
            </a:r>
            <a:endParaRPr lang="pl-PL" sz="1200" dirty="0"/>
          </a:p>
          <a:p>
            <a:r>
              <a:rPr lang="pl-PL" sz="1200" dirty="0"/>
              <a:t> </a:t>
            </a:r>
            <a:r>
              <a:rPr lang="en-US" sz="1200" dirty="0"/>
              <a:t>Phys. Rev. C 99, 054603  </a:t>
            </a:r>
            <a:r>
              <a:rPr lang="pl-PL" sz="1200" dirty="0"/>
              <a:t>(</a:t>
            </a:r>
            <a:r>
              <a:rPr lang="en-US" sz="1200" dirty="0"/>
              <a:t>2019</a:t>
            </a:r>
            <a:r>
              <a:rPr lang="pl-PL" sz="1350" dirty="0"/>
              <a:t>)</a:t>
            </a:r>
            <a:endParaRPr lang="en-US" sz="1350" dirty="0"/>
          </a:p>
        </p:txBody>
      </p:sp>
      <p:pic>
        <p:nvPicPr>
          <p:cNvPr id="9" name="Изображение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6534" y="1143001"/>
            <a:ext cx="5417344" cy="4446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38" y="823371"/>
            <a:ext cx="3257492" cy="249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Łącznik prosty ze strzałką 2"/>
          <p:cNvCxnSpPr/>
          <p:nvPr/>
        </p:nvCxnSpPr>
        <p:spPr bwMode="auto">
          <a:xfrm flipV="1">
            <a:off x="2497736" y="1257300"/>
            <a:ext cx="0" cy="171450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1" name="Łącznik prosty ze strzałką 10"/>
          <p:cNvCxnSpPr/>
          <p:nvPr/>
        </p:nvCxnSpPr>
        <p:spPr bwMode="auto">
          <a:xfrm flipH="1">
            <a:off x="2462164" y="1222635"/>
            <a:ext cx="1124263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9" name="Łącznik prosty ze strzałką 18"/>
          <p:cNvCxnSpPr/>
          <p:nvPr/>
        </p:nvCxnSpPr>
        <p:spPr bwMode="auto">
          <a:xfrm>
            <a:off x="3599513" y="1222635"/>
            <a:ext cx="280035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10" name="Prostokąt 9"/>
          <p:cNvSpPr/>
          <p:nvPr/>
        </p:nvSpPr>
        <p:spPr>
          <a:xfrm>
            <a:off x="1" y="3242188"/>
            <a:ext cx="2968178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/>
              <a:t>P. </a:t>
            </a:r>
            <a:r>
              <a:rPr lang="en-US" sz="1200" dirty="0" err="1"/>
              <a:t>Jachimowicz</a:t>
            </a:r>
            <a:r>
              <a:rPr lang="en-US" sz="1200" dirty="0"/>
              <a:t>, M. </a:t>
            </a:r>
            <a:r>
              <a:rPr lang="en-US" sz="1200" dirty="0" err="1"/>
              <a:t>Kowal</a:t>
            </a:r>
            <a:r>
              <a:rPr lang="en-US" sz="1200" dirty="0"/>
              <a:t>, and J. </a:t>
            </a:r>
            <a:r>
              <a:rPr lang="en-US" sz="1200" dirty="0" err="1"/>
              <a:t>Skalski</a:t>
            </a:r>
            <a:r>
              <a:rPr lang="en-US" sz="1200" i="1" dirty="0"/>
              <a:t>, Phys. Rev. C </a:t>
            </a:r>
            <a:r>
              <a:rPr lang="en-US" sz="1200" dirty="0"/>
              <a:t>95, 014303 (2017).</a:t>
            </a:r>
            <a:endParaRPr lang="en-US" altLang="en-US" sz="1200" dirty="0"/>
          </a:p>
        </p:txBody>
      </p:sp>
      <p:cxnSp>
        <p:nvCxnSpPr>
          <p:cNvPr id="13" name="Łącznik prostoliniowy 12"/>
          <p:cNvCxnSpPr/>
          <p:nvPr/>
        </p:nvCxnSpPr>
        <p:spPr bwMode="auto">
          <a:xfrm>
            <a:off x="6343650" y="4628213"/>
            <a:ext cx="1628775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7828" y="3087298"/>
            <a:ext cx="4099292" cy="3036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1" name="Łącznik prosty ze strzałką 20"/>
          <p:cNvCxnSpPr/>
          <p:nvPr/>
        </p:nvCxnSpPr>
        <p:spPr bwMode="auto">
          <a:xfrm flipH="1" flipV="1">
            <a:off x="6400800" y="1257300"/>
            <a:ext cx="57150" cy="337185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3220035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9807" y="2771684"/>
            <a:ext cx="2693570" cy="3443768"/>
          </a:xfrm>
          <a:prstGeom prst="rect">
            <a:avLst/>
          </a:prstGeom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19" y="3510247"/>
            <a:ext cx="4129626" cy="2494982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0470" y="2814552"/>
            <a:ext cx="2543530" cy="3358031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5062" y="6079222"/>
            <a:ext cx="3793861" cy="778778"/>
          </a:xfrm>
          <a:prstGeom prst="rect">
            <a:avLst/>
          </a:prstGeom>
        </p:spPr>
      </p:pic>
      <p:pic>
        <p:nvPicPr>
          <p:cNvPr id="11" name="Obraz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68334" y="6302038"/>
            <a:ext cx="5301402" cy="421540"/>
          </a:xfrm>
          <a:prstGeom prst="rect">
            <a:avLst/>
          </a:prstGeom>
        </p:spPr>
      </p:pic>
      <p:cxnSp>
        <p:nvCxnSpPr>
          <p:cNvPr id="14" name="Łącznik prosty 13"/>
          <p:cNvCxnSpPr/>
          <p:nvPr/>
        </p:nvCxnSpPr>
        <p:spPr>
          <a:xfrm>
            <a:off x="4776497" y="5895233"/>
            <a:ext cx="1535373" cy="10236"/>
          </a:xfrm>
          <a:prstGeom prst="line">
            <a:avLst/>
          </a:prstGeom>
          <a:ln w="2857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5" name="Łącznik prosty 14"/>
          <p:cNvCxnSpPr/>
          <p:nvPr/>
        </p:nvCxnSpPr>
        <p:spPr>
          <a:xfrm>
            <a:off x="7200548" y="5943219"/>
            <a:ext cx="1535373" cy="10236"/>
          </a:xfrm>
          <a:prstGeom prst="line">
            <a:avLst/>
          </a:prstGeom>
          <a:ln w="28575" cap="flat" cmpd="sng" algn="ctr">
            <a:solidFill>
              <a:schemeClr val="accent5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2" name="Obraz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5062" y="2708920"/>
            <a:ext cx="4167579" cy="736748"/>
          </a:xfrm>
          <a:prstGeom prst="rect">
            <a:avLst/>
          </a:prstGeom>
        </p:spPr>
      </p:pic>
      <p:pic>
        <p:nvPicPr>
          <p:cNvPr id="13" name="Obraz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54183" y="0"/>
            <a:ext cx="9198183" cy="2685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846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714" y="701278"/>
            <a:ext cx="4636397" cy="4978211"/>
          </a:xfrm>
          <a:prstGeom prst="rect">
            <a:avLst/>
          </a:prstGeom>
        </p:spPr>
      </p:pic>
      <p:sp>
        <p:nvSpPr>
          <p:cNvPr id="5" name="Prostokąt 4"/>
          <p:cNvSpPr/>
          <p:nvPr/>
        </p:nvSpPr>
        <p:spPr>
          <a:xfrm>
            <a:off x="3009397" y="3295205"/>
            <a:ext cx="279244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1350" dirty="0">
                <a:latin typeface="Consolas" panose="020B0609020204030204" pitchFamily="49" charset="0"/>
              </a:rPr>
              <a:t> </a:t>
            </a:r>
            <a:endParaRPr lang="pl-PL" sz="1350" dirty="0"/>
          </a:p>
        </p:txBody>
      </p:sp>
      <p:pic>
        <p:nvPicPr>
          <p:cNvPr id="7" name="Obraz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973" y="653717"/>
            <a:ext cx="1035152" cy="1005186"/>
          </a:xfrm>
          <a:prstGeom prst="rect">
            <a:avLst/>
          </a:prstGeom>
        </p:spPr>
      </p:pic>
      <p:pic>
        <p:nvPicPr>
          <p:cNvPr id="8" name="Obraz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361874">
            <a:off x="4845340" y="4886914"/>
            <a:ext cx="994857" cy="1102087"/>
          </a:xfrm>
          <a:prstGeom prst="rect">
            <a:avLst/>
          </a:prstGeom>
        </p:spPr>
      </p:pic>
      <p:pic>
        <p:nvPicPr>
          <p:cNvPr id="9" name="Obraz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37265" y="5123885"/>
            <a:ext cx="923283" cy="914787"/>
          </a:xfrm>
          <a:prstGeom prst="rect">
            <a:avLst/>
          </a:prstGeom>
        </p:spPr>
      </p:pic>
      <p:pic>
        <p:nvPicPr>
          <p:cNvPr id="10" name="Obraz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13314" y="914320"/>
            <a:ext cx="1193486" cy="928880"/>
          </a:xfrm>
          <a:prstGeom prst="rect">
            <a:avLst/>
          </a:prstGeom>
        </p:spPr>
      </p:pic>
      <p:pic>
        <p:nvPicPr>
          <p:cNvPr id="12" name="Obraz 1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5040" y="2044849"/>
            <a:ext cx="1086650" cy="1089894"/>
          </a:xfrm>
          <a:prstGeom prst="rect">
            <a:avLst/>
          </a:prstGeom>
        </p:spPr>
      </p:pic>
      <p:pic>
        <p:nvPicPr>
          <p:cNvPr id="14" name="Obraz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05777" y="4981209"/>
            <a:ext cx="1092296" cy="1028872"/>
          </a:xfrm>
          <a:prstGeom prst="rect">
            <a:avLst/>
          </a:prstGeom>
        </p:spPr>
      </p:pic>
      <p:sp>
        <p:nvSpPr>
          <p:cNvPr id="15" name="Strzałka w dół 14"/>
          <p:cNvSpPr/>
          <p:nvPr/>
        </p:nvSpPr>
        <p:spPr bwMode="auto">
          <a:xfrm>
            <a:off x="1868551" y="2039074"/>
            <a:ext cx="113624" cy="245660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sz="135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6" name="Strzałka w dół 15"/>
          <p:cNvSpPr/>
          <p:nvPr/>
        </p:nvSpPr>
        <p:spPr bwMode="auto">
          <a:xfrm rot="16200000">
            <a:off x="1516441" y="2473751"/>
            <a:ext cx="185848" cy="631998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sz="135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7" name="Strzałka w dół 16"/>
          <p:cNvSpPr/>
          <p:nvPr/>
        </p:nvSpPr>
        <p:spPr bwMode="auto">
          <a:xfrm rot="14392207">
            <a:off x="1504247" y="4621203"/>
            <a:ext cx="191811" cy="766555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sz="135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8" name="Strzałka w dół 17"/>
          <p:cNvSpPr/>
          <p:nvPr/>
        </p:nvSpPr>
        <p:spPr bwMode="auto">
          <a:xfrm rot="19716177">
            <a:off x="4804394" y="4209878"/>
            <a:ext cx="146591" cy="1023279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sz="135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19" name="Strzałka w dół 18"/>
          <p:cNvSpPr/>
          <p:nvPr/>
        </p:nvSpPr>
        <p:spPr bwMode="auto">
          <a:xfrm rot="3613443" flipH="1">
            <a:off x="3646551" y="1510111"/>
            <a:ext cx="196900" cy="780612"/>
          </a:xfrm>
          <a:prstGeom prst="downArrow">
            <a:avLst/>
          </a:prstGeom>
          <a:ln>
            <a:headEnd type="none" w="med" len="med"/>
            <a:tailEnd type="none" w="med" len="med"/>
          </a:ln>
          <a:ex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vert="horz" wrap="square" lIns="68580" tIns="34290" rIns="68580" bIns="34290" numCol="1" rtlCol="0" anchor="t" anchorCtr="0" compatLnSpc="1">
            <a:prstTxWarp prst="textNoShape">
              <a:avLst/>
            </a:prstTxWarp>
          </a:bodyPr>
          <a:lstStyle/>
          <a:p>
            <a:pPr defTabSz="685800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sz="135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0" y="855169"/>
            <a:ext cx="1092127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pl-PL" b="1" dirty="0"/>
              <a:t>Z=122</a:t>
            </a:r>
          </a:p>
          <a:p>
            <a:r>
              <a:rPr lang="pl-PL" b="1" dirty="0"/>
              <a:t>A=288</a:t>
            </a:r>
          </a:p>
        </p:txBody>
      </p:sp>
      <p:graphicFrame>
        <p:nvGraphicFramePr>
          <p:cNvPr id="23" name="Object 3"/>
          <p:cNvGraphicFramePr>
            <a:graphicFrameLocks noChangeAspect="1"/>
          </p:cNvGraphicFramePr>
          <p:nvPr>
            <p:extLst/>
          </p:nvPr>
        </p:nvGraphicFramePr>
        <p:xfrm>
          <a:off x="5561900" y="619391"/>
          <a:ext cx="3897443" cy="2982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22" name="Graph" r:id="rId10" imgW="4366080" imgH="3340800" progId="Origin50.Graph">
                  <p:embed/>
                </p:oleObj>
              </mc:Choice>
              <mc:Fallback>
                <p:oleObj name="Graph" r:id="rId10" imgW="4366080" imgH="3340800" progId="Origin50.Graph">
                  <p:embed/>
                  <p:pic>
                    <p:nvPicPr>
                      <p:cNvPr id="23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1900" y="619391"/>
                        <a:ext cx="3897443" cy="29823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6" name="Object 5"/>
          <p:cNvGraphicFramePr>
            <a:graphicFrameLocks noChangeAspect="1"/>
          </p:cNvGraphicFramePr>
          <p:nvPr>
            <p:extLst/>
          </p:nvPr>
        </p:nvGraphicFramePr>
        <p:xfrm>
          <a:off x="5579154" y="3134743"/>
          <a:ext cx="3746969" cy="329989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0923" name="Graph" r:id="rId12" imgW="3791520" imgH="3337920" progId="Origin50.Graph">
                  <p:embed/>
                </p:oleObj>
              </mc:Choice>
              <mc:Fallback>
                <p:oleObj name="Graph" r:id="rId12" imgW="3791520" imgH="3337920" progId="Origin50.Graph">
                  <p:embed/>
                  <p:pic>
                    <p:nvPicPr>
                      <p:cNvPr id="26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79154" y="3134743"/>
                        <a:ext cx="3746969" cy="329989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rostokąt 1"/>
          <p:cNvSpPr/>
          <p:nvPr/>
        </p:nvSpPr>
        <p:spPr>
          <a:xfrm>
            <a:off x="-33988" y="6064083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400" dirty="0" err="1">
                <a:solidFill>
                  <a:srgbClr val="1A0DAB"/>
                </a:solidFill>
                <a:latin typeface="Arial" panose="020B0604020202020204" pitchFamily="34" charset="0"/>
                <a:hlinkClick r:id="rId14"/>
              </a:rPr>
              <a:t>Superdeformed</a:t>
            </a:r>
            <a:r>
              <a:rPr lang="pl-PL" sz="1400" dirty="0">
                <a:solidFill>
                  <a:srgbClr val="1A0DAB"/>
                </a:solidFill>
                <a:latin typeface="Arial" panose="020B0604020202020204" pitchFamily="34" charset="0"/>
                <a:hlinkClick r:id="rId14"/>
              </a:rPr>
              <a:t> </a:t>
            </a:r>
            <a:r>
              <a:rPr lang="pl-PL" sz="1400" dirty="0" err="1">
                <a:solidFill>
                  <a:srgbClr val="1A0DAB"/>
                </a:solidFill>
                <a:latin typeface="Arial" panose="020B0604020202020204" pitchFamily="34" charset="0"/>
                <a:hlinkClick r:id="rId14"/>
              </a:rPr>
              <a:t>oblate</a:t>
            </a:r>
            <a:r>
              <a:rPr lang="pl-PL" sz="1400" dirty="0">
                <a:solidFill>
                  <a:srgbClr val="1A0DAB"/>
                </a:solidFill>
                <a:latin typeface="Arial" panose="020B0604020202020204" pitchFamily="34" charset="0"/>
                <a:hlinkClick r:id="rId14"/>
              </a:rPr>
              <a:t> </a:t>
            </a:r>
            <a:r>
              <a:rPr lang="pl-PL" sz="1400" dirty="0" err="1">
                <a:solidFill>
                  <a:srgbClr val="1A0DAB"/>
                </a:solidFill>
                <a:latin typeface="Arial" panose="020B0604020202020204" pitchFamily="34" charset="0"/>
                <a:hlinkClick r:id="rId14"/>
              </a:rPr>
              <a:t>superheavy</a:t>
            </a:r>
            <a:r>
              <a:rPr lang="pl-PL" sz="1400" dirty="0">
                <a:solidFill>
                  <a:srgbClr val="1A0DAB"/>
                </a:solidFill>
                <a:latin typeface="Arial" panose="020B0604020202020204" pitchFamily="34" charset="0"/>
                <a:hlinkClick r:id="rId14"/>
              </a:rPr>
              <a:t> </a:t>
            </a:r>
            <a:r>
              <a:rPr lang="pl-PL" sz="1400" dirty="0" err="1">
                <a:solidFill>
                  <a:srgbClr val="1A0DAB"/>
                </a:solidFill>
                <a:latin typeface="Arial" panose="020B0604020202020204" pitchFamily="34" charset="0"/>
                <a:hlinkClick r:id="rId14"/>
              </a:rPr>
              <a:t>nuclei</a:t>
            </a:r>
            <a:r>
              <a:rPr lang="pl-PL" sz="1400" dirty="0" err="1">
                <a:solidFill>
                  <a:srgbClr val="777777"/>
                </a:solidFill>
                <a:latin typeface="Arial" panose="020B0604020202020204" pitchFamily="34" charset="0"/>
              </a:rPr>
              <a:t>P</a:t>
            </a:r>
            <a:r>
              <a:rPr lang="pl-PL" sz="1400" dirty="0">
                <a:solidFill>
                  <a:srgbClr val="777777"/>
                </a:solidFill>
                <a:latin typeface="Arial" panose="020B0604020202020204" pitchFamily="34" charset="0"/>
              </a:rPr>
              <a:t> Jachimowicz, M Kowal, J Skalski</a:t>
            </a:r>
          </a:p>
          <a:p>
            <a:r>
              <a:rPr lang="pl-PL" sz="1400" dirty="0" err="1">
                <a:solidFill>
                  <a:srgbClr val="777777"/>
                </a:solidFill>
                <a:latin typeface="Arial" panose="020B0604020202020204" pitchFamily="34" charset="0"/>
              </a:rPr>
              <a:t>Physical</a:t>
            </a:r>
            <a:r>
              <a:rPr lang="pl-PL" sz="1400" dirty="0">
                <a:solidFill>
                  <a:srgbClr val="777777"/>
                </a:solidFill>
                <a:latin typeface="Arial" panose="020B0604020202020204" pitchFamily="34" charset="0"/>
              </a:rPr>
              <a:t> </a:t>
            </a:r>
            <a:r>
              <a:rPr lang="pl-PL" sz="1400" dirty="0" err="1">
                <a:solidFill>
                  <a:srgbClr val="777777"/>
                </a:solidFill>
                <a:latin typeface="Arial" panose="020B0604020202020204" pitchFamily="34" charset="0"/>
              </a:rPr>
              <a:t>Review</a:t>
            </a:r>
            <a:r>
              <a:rPr lang="pl-PL" sz="1400" dirty="0">
                <a:solidFill>
                  <a:srgbClr val="777777"/>
                </a:solidFill>
                <a:latin typeface="Arial" panose="020B0604020202020204" pitchFamily="34" charset="0"/>
              </a:rPr>
              <a:t> C 83 (5), 054302</a:t>
            </a:r>
            <a:endParaRPr lang="pl-PL" sz="1400" b="0" i="0" dirty="0">
              <a:solidFill>
                <a:srgbClr val="777777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8832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900" name="Picture 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9807" y="842955"/>
            <a:ext cx="4314821" cy="2979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 Box 5"/>
          <p:cNvSpPr txBox="1">
            <a:spLocks noChangeArrowheads="1"/>
          </p:cNvSpPr>
          <p:nvPr/>
        </p:nvSpPr>
        <p:spPr bwMode="auto">
          <a:xfrm>
            <a:off x="-322064" y="1289488"/>
            <a:ext cx="3600450" cy="15465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altLang="en-US" sz="1350" dirty="0">
                <a:latin typeface="Arial" charset="0"/>
              </a:rPr>
              <a:t>	WS</a:t>
            </a:r>
            <a:r>
              <a:rPr lang="pl-PL" altLang="en-US" sz="1350" dirty="0">
                <a:latin typeface="Arial" charset="0"/>
              </a:rPr>
              <a:t> </a:t>
            </a:r>
            <a:r>
              <a:rPr lang="en-US" altLang="en-US" sz="1350" dirty="0">
                <a:latin typeface="Arial" charset="0"/>
              </a:rPr>
              <a:t>	</a:t>
            </a:r>
            <a:r>
              <a:rPr lang="pl-PL" altLang="en-US" sz="1350" dirty="0">
                <a:latin typeface="Arial" charset="0"/>
              </a:rPr>
              <a:t>–</a:t>
            </a:r>
            <a:r>
              <a:rPr lang="en-US" altLang="en-US" sz="1350" dirty="0">
                <a:latin typeface="Arial" charset="0"/>
              </a:rPr>
              <a:t> Our</a:t>
            </a:r>
            <a:endParaRPr lang="pl-PL" altLang="en-US" sz="1350" dirty="0">
              <a:latin typeface="Arial" charset="0"/>
            </a:endParaRPr>
          </a:p>
          <a:p>
            <a:r>
              <a:rPr lang="en-US" altLang="en-US" sz="1350" dirty="0">
                <a:latin typeface="Arial" charset="0"/>
              </a:rPr>
              <a:t>	</a:t>
            </a:r>
            <a:r>
              <a:rPr lang="pl-PL" altLang="en-US" sz="1350" dirty="0">
                <a:latin typeface="Arial" charset="0"/>
              </a:rPr>
              <a:t>FRLDM </a:t>
            </a:r>
            <a:r>
              <a:rPr lang="en-US" altLang="en-US" sz="1350" dirty="0">
                <a:latin typeface="Arial" charset="0"/>
              </a:rPr>
              <a:t>	</a:t>
            </a:r>
            <a:r>
              <a:rPr lang="pl-PL" altLang="en-US" sz="1350" dirty="0">
                <a:latin typeface="Arial" charset="0"/>
              </a:rPr>
              <a:t>– P. </a:t>
            </a:r>
            <a:r>
              <a:rPr lang="en-US" altLang="en-US" sz="1350" dirty="0">
                <a:latin typeface="Arial" charset="0"/>
              </a:rPr>
              <a:t> </a:t>
            </a:r>
            <a:r>
              <a:rPr lang="pl-PL" altLang="en-US" sz="1350" dirty="0" err="1">
                <a:latin typeface="Arial" charset="0"/>
              </a:rPr>
              <a:t>Moller</a:t>
            </a:r>
            <a:r>
              <a:rPr lang="pl-PL" altLang="en-US" sz="1350" dirty="0">
                <a:latin typeface="Arial" charset="0"/>
              </a:rPr>
              <a:t> et al.</a:t>
            </a:r>
          </a:p>
          <a:p>
            <a:r>
              <a:rPr lang="en-US" altLang="en-US" sz="1350" dirty="0">
                <a:latin typeface="Arial" charset="0"/>
              </a:rPr>
              <a:t>	</a:t>
            </a:r>
            <a:r>
              <a:rPr lang="pl-PL" altLang="en-US" sz="1350" dirty="0" err="1">
                <a:latin typeface="Arial" charset="0"/>
              </a:rPr>
              <a:t>SkM</a:t>
            </a:r>
            <a:r>
              <a:rPr lang="pl-PL" altLang="en-US" sz="1350" dirty="0">
                <a:latin typeface="Arial" charset="0"/>
              </a:rPr>
              <a:t>* </a:t>
            </a:r>
            <a:r>
              <a:rPr lang="en-US" altLang="en-US" sz="1350" dirty="0">
                <a:latin typeface="Arial" charset="0"/>
              </a:rPr>
              <a:t>	</a:t>
            </a:r>
            <a:r>
              <a:rPr lang="pl-PL" altLang="en-US" sz="1350" dirty="0">
                <a:latin typeface="Arial" charset="0"/>
              </a:rPr>
              <a:t>– </a:t>
            </a:r>
            <a:r>
              <a:rPr lang="en-US" altLang="en-US" sz="1350" dirty="0">
                <a:latin typeface="Arial" charset="0"/>
              </a:rPr>
              <a:t> </a:t>
            </a:r>
            <a:r>
              <a:rPr lang="pl-PL" altLang="en-US" sz="1350" dirty="0">
                <a:latin typeface="Arial" charset="0"/>
              </a:rPr>
              <a:t>A.</a:t>
            </a:r>
            <a:r>
              <a:rPr lang="en-US" altLang="en-US" sz="1350" dirty="0">
                <a:latin typeface="Arial" charset="0"/>
              </a:rPr>
              <a:t> </a:t>
            </a:r>
            <a:r>
              <a:rPr lang="pl-PL" altLang="en-US" sz="1350" dirty="0">
                <a:latin typeface="Arial" charset="0"/>
              </a:rPr>
              <a:t>Staszczak et al.</a:t>
            </a:r>
          </a:p>
          <a:p>
            <a:r>
              <a:rPr lang="en-US" altLang="en-US" sz="1350" dirty="0">
                <a:latin typeface="Arial" charset="0"/>
              </a:rPr>
              <a:t>	</a:t>
            </a:r>
            <a:r>
              <a:rPr lang="pl-PL" altLang="en-US" sz="1350" dirty="0">
                <a:latin typeface="Arial" charset="0"/>
              </a:rPr>
              <a:t>RMF </a:t>
            </a:r>
            <a:r>
              <a:rPr lang="en-US" altLang="en-US" sz="1350" dirty="0">
                <a:latin typeface="Arial" charset="0"/>
              </a:rPr>
              <a:t>	</a:t>
            </a:r>
            <a:r>
              <a:rPr lang="pl-PL" altLang="en-US" sz="1350" dirty="0">
                <a:latin typeface="Arial" charset="0"/>
              </a:rPr>
              <a:t>– </a:t>
            </a:r>
            <a:r>
              <a:rPr lang="en-US" altLang="en-US" sz="1350" dirty="0">
                <a:latin typeface="Arial" charset="0"/>
              </a:rPr>
              <a:t> </a:t>
            </a:r>
            <a:r>
              <a:rPr lang="pl-PL" altLang="en-US" sz="1350" dirty="0">
                <a:latin typeface="Arial" charset="0"/>
              </a:rPr>
              <a:t>H.</a:t>
            </a:r>
            <a:r>
              <a:rPr lang="en-US" altLang="en-US" sz="1350" dirty="0">
                <a:latin typeface="Arial" charset="0"/>
              </a:rPr>
              <a:t> </a:t>
            </a:r>
            <a:r>
              <a:rPr lang="pl-PL" altLang="en-US" sz="1350" dirty="0" err="1">
                <a:latin typeface="Arial" charset="0"/>
              </a:rPr>
              <a:t>Abusara</a:t>
            </a:r>
            <a:r>
              <a:rPr lang="pl-PL" altLang="en-US" sz="1350" dirty="0">
                <a:latin typeface="Arial" charset="0"/>
              </a:rPr>
              <a:t> et al.</a:t>
            </a:r>
          </a:p>
          <a:p>
            <a:r>
              <a:rPr lang="en-US" altLang="en-US" sz="1350" dirty="0">
                <a:latin typeface="Arial" charset="0"/>
              </a:rPr>
              <a:t>		</a:t>
            </a:r>
            <a:r>
              <a:rPr lang="pl-PL" altLang="en-US" sz="1350" dirty="0">
                <a:latin typeface="Arial" charset="0"/>
              </a:rPr>
              <a:t>– </a:t>
            </a:r>
            <a:r>
              <a:rPr lang="en-US" altLang="en-US" sz="1350" dirty="0">
                <a:latin typeface="Arial" charset="0"/>
              </a:rPr>
              <a:t> EXP (DUBNA)</a:t>
            </a:r>
            <a:endParaRPr lang="pl-PL" altLang="en-US" sz="1350" dirty="0">
              <a:latin typeface="Arial" charset="0"/>
            </a:endParaRPr>
          </a:p>
          <a:p>
            <a:endParaRPr lang="en-US" altLang="en-US" sz="1350" dirty="0"/>
          </a:p>
        </p:txBody>
      </p:sp>
      <p:sp>
        <p:nvSpPr>
          <p:cNvPr id="19462" name="Text Box 6"/>
          <p:cNvSpPr txBox="1">
            <a:spLocks noChangeArrowheads="1"/>
          </p:cNvSpPr>
          <p:nvPr/>
        </p:nvSpPr>
        <p:spPr bwMode="auto">
          <a:xfrm>
            <a:off x="-16478" y="820897"/>
            <a:ext cx="2685543" cy="784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en-US" sz="2700" dirty="0">
                <a:solidFill>
                  <a:srgbClr val="002060"/>
                </a:solidFill>
              </a:rPr>
              <a:t>Theory vs. Theory</a:t>
            </a:r>
            <a:r>
              <a:rPr lang="en-US" altLang="en-US" dirty="0"/>
              <a:t/>
            </a:r>
            <a:br>
              <a:rPr lang="en-US" altLang="en-US" dirty="0"/>
            </a:br>
            <a:r>
              <a:rPr lang="pl-PL" altLang="en-US" dirty="0">
                <a:solidFill>
                  <a:schemeClr val="accent6"/>
                </a:solidFill>
                <a:latin typeface="+mj-lt"/>
              </a:rPr>
              <a:t> </a:t>
            </a:r>
          </a:p>
        </p:txBody>
      </p:sp>
      <p:sp>
        <p:nvSpPr>
          <p:cNvPr id="4" name="Nawias klamrowy zamykający 3"/>
          <p:cNvSpPr/>
          <p:nvPr/>
        </p:nvSpPr>
        <p:spPr>
          <a:xfrm>
            <a:off x="4247964" y="3645024"/>
            <a:ext cx="594066" cy="972108"/>
          </a:xfrm>
          <a:prstGeom prst="rightBrace">
            <a:avLst>
              <a:gd name="adj1" fmla="val 8333"/>
              <a:gd name="adj2" fmla="val 49953"/>
            </a:avLst>
          </a:prstGeom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6" name="Prostokąt 5"/>
          <p:cNvSpPr/>
          <p:nvPr/>
        </p:nvSpPr>
        <p:spPr>
          <a:xfrm rot="16200000">
            <a:off x="4257191" y="4270883"/>
            <a:ext cx="1862177" cy="69249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lIns="68580" tIns="34290" rIns="68580" bIns="3429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4050" b="1" spc="38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6 MeV !</a:t>
            </a:r>
          </a:p>
        </p:txBody>
      </p:sp>
      <p:pic>
        <p:nvPicPr>
          <p:cNvPr id="35901" name="Picture 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288" y="3113630"/>
            <a:ext cx="4045875" cy="300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Gwiazda 5-ramienna 20"/>
          <p:cNvSpPr/>
          <p:nvPr/>
        </p:nvSpPr>
        <p:spPr>
          <a:xfrm>
            <a:off x="478410" y="2104783"/>
            <a:ext cx="333668" cy="265700"/>
          </a:xfrm>
          <a:prstGeom prst="star5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C000"/>
              </a:solidFill>
            </a:endParaRPr>
          </a:p>
        </p:txBody>
      </p:sp>
      <p:sp>
        <p:nvSpPr>
          <p:cNvPr id="22" name="Elipsa 21"/>
          <p:cNvSpPr/>
          <p:nvPr/>
        </p:nvSpPr>
        <p:spPr>
          <a:xfrm rot="2299303">
            <a:off x="3042913" y="4622938"/>
            <a:ext cx="766478" cy="355565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4" name="Elipsa 33"/>
          <p:cNvSpPr/>
          <p:nvPr/>
        </p:nvSpPr>
        <p:spPr>
          <a:xfrm>
            <a:off x="6729915" y="1759900"/>
            <a:ext cx="1010169" cy="486054"/>
          </a:xfrm>
          <a:prstGeom prst="ellipse">
            <a:avLst/>
          </a:prstGeom>
          <a:solidFill>
            <a:schemeClr val="accent1">
              <a:alpha val="3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2" name="Prostokąt 11"/>
          <p:cNvSpPr/>
          <p:nvPr/>
        </p:nvSpPr>
        <p:spPr>
          <a:xfrm>
            <a:off x="226548" y="2748914"/>
            <a:ext cx="3199604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80000"/>
              </a:lnSpc>
            </a:pPr>
            <a:r>
              <a:rPr lang="en-US" sz="1200" dirty="0"/>
              <a:t>P. </a:t>
            </a:r>
            <a:r>
              <a:rPr lang="en-US" sz="1200" dirty="0" err="1"/>
              <a:t>Jachimowicz</a:t>
            </a:r>
            <a:r>
              <a:rPr lang="en-US" sz="1200" dirty="0"/>
              <a:t>, M. </a:t>
            </a:r>
            <a:r>
              <a:rPr lang="en-US" sz="1200" dirty="0" err="1"/>
              <a:t>Kowal</a:t>
            </a:r>
            <a:r>
              <a:rPr lang="en-US" sz="1200" dirty="0"/>
              <a:t>, and J. </a:t>
            </a:r>
            <a:r>
              <a:rPr lang="en-US" sz="1200" dirty="0" err="1"/>
              <a:t>Skalski</a:t>
            </a:r>
            <a:r>
              <a:rPr lang="en-US" sz="1200" i="1" dirty="0"/>
              <a:t>, Phys. Rev. C </a:t>
            </a:r>
            <a:r>
              <a:rPr lang="en-US" sz="1200" dirty="0"/>
              <a:t>95, 014303 (2017).</a:t>
            </a:r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333882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9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9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9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590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59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59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22" grpId="0" animBg="1"/>
      <p:bldP spid="34" grpId="0" animBg="1"/>
      <p:bldP spid="12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Fission</a:t>
            </a:r>
            <a:r>
              <a:rPr lang="pl-PL" dirty="0" smtClean="0"/>
              <a:t> </a:t>
            </a:r>
            <a:r>
              <a:rPr lang="pl-PL" dirty="0" err="1" smtClean="0"/>
              <a:t>Barrier</a:t>
            </a:r>
            <a:endParaRPr lang="pl-PL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2" y="1591949"/>
            <a:ext cx="9098726" cy="439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0848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2" name="Text Box 6"/>
          <p:cNvSpPr txBox="1">
            <a:spLocks noChangeArrowheads="1"/>
          </p:cNvSpPr>
          <p:nvPr/>
        </p:nvSpPr>
        <p:spPr bwMode="auto">
          <a:xfrm>
            <a:off x="5634811" y="29895"/>
            <a:ext cx="2889647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l-PL" altLang="en-US" dirty="0">
                <a:latin typeface="Comic Sans MS" pitchFamily="66" charset="0"/>
              </a:rPr>
              <a:t>The </a:t>
            </a:r>
            <a:r>
              <a:rPr lang="pl-PL" altLang="en-US" dirty="0" err="1">
                <a:latin typeface="Comic Sans MS" pitchFamily="66" charset="0"/>
              </a:rPr>
              <a:t>systematics</a:t>
            </a:r>
            <a:r>
              <a:rPr lang="pl-PL" altLang="en-US" dirty="0">
                <a:latin typeface="Comic Sans MS" pitchFamily="66" charset="0"/>
              </a:rPr>
              <a:t> of the </a:t>
            </a:r>
            <a:r>
              <a:rPr lang="pl-PL" altLang="en-US" dirty="0" err="1">
                <a:latin typeface="Comic Sans MS" pitchFamily="66" charset="0"/>
              </a:rPr>
              <a:t>s</a:t>
            </a:r>
            <a:r>
              <a:rPr lang="pl-PL" altLang="en-US" baseline="-25000" dirty="0" err="1">
                <a:latin typeface="Comic Sans MS" pitchFamily="66" charset="0"/>
              </a:rPr>
              <a:t>inj</a:t>
            </a:r>
            <a:r>
              <a:rPr lang="pl-PL" altLang="en-US" baseline="-25000" dirty="0">
                <a:latin typeface="Comic Sans MS" pitchFamily="66" charset="0"/>
              </a:rPr>
              <a:t> </a:t>
            </a:r>
            <a:r>
              <a:rPr lang="pl-PL" altLang="en-US" dirty="0" err="1">
                <a:latin typeface="Comic Sans MS" pitchFamily="66" charset="0"/>
              </a:rPr>
              <a:t>used</a:t>
            </a:r>
            <a:r>
              <a:rPr lang="pl-PL" altLang="en-US" dirty="0">
                <a:latin typeface="Comic Sans MS" pitchFamily="66" charset="0"/>
              </a:rPr>
              <a:t> to </a:t>
            </a:r>
            <a:r>
              <a:rPr lang="pl-PL" altLang="en-US" dirty="0" err="1">
                <a:latin typeface="Comic Sans MS" pitchFamily="66" charset="0"/>
              </a:rPr>
              <a:t>predict</a:t>
            </a:r>
            <a:r>
              <a:rPr lang="pl-PL" altLang="en-US" dirty="0">
                <a:latin typeface="Comic Sans MS" pitchFamily="66" charset="0"/>
              </a:rPr>
              <a:t> cross </a:t>
            </a:r>
            <a:r>
              <a:rPr lang="pl-PL" altLang="en-US" dirty="0" err="1">
                <a:latin typeface="Comic Sans MS" pitchFamily="66" charset="0"/>
              </a:rPr>
              <a:t>sections</a:t>
            </a:r>
            <a:r>
              <a:rPr lang="pl-PL" altLang="en-US" dirty="0">
                <a:latin typeface="Comic Sans MS" pitchFamily="66" charset="0"/>
              </a:rPr>
              <a:t> for Z = 119</a:t>
            </a:r>
            <a:endParaRPr lang="en-US" altLang="en-US" dirty="0">
              <a:latin typeface="Comic Sans MS" pitchFamily="66" charset="0"/>
            </a:endParaRPr>
          </a:p>
        </p:txBody>
      </p:sp>
      <p:sp>
        <p:nvSpPr>
          <p:cNvPr id="86025" name="Text Box 9"/>
          <p:cNvSpPr txBox="1">
            <a:spLocks noChangeArrowheads="1"/>
          </p:cNvSpPr>
          <p:nvPr/>
        </p:nvSpPr>
        <p:spPr bwMode="auto">
          <a:xfrm>
            <a:off x="5621757" y="1422445"/>
            <a:ext cx="2834879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pl-PL" altLang="en-US" dirty="0">
                <a:latin typeface="Comic Sans MS" pitchFamily="66" charset="0"/>
              </a:rPr>
              <a:t>The </a:t>
            </a:r>
            <a:r>
              <a:rPr lang="pl-PL" altLang="en-US" dirty="0" err="1">
                <a:latin typeface="Comic Sans MS" pitchFamily="66" charset="0"/>
              </a:rPr>
              <a:t>reaction</a:t>
            </a:r>
            <a:r>
              <a:rPr lang="pl-PL" altLang="en-US" dirty="0">
                <a:latin typeface="Comic Sans MS" pitchFamily="66" charset="0"/>
              </a:rPr>
              <a:t> </a:t>
            </a:r>
            <a:r>
              <a:rPr lang="pl-PL" altLang="en-US" baseline="30000" dirty="0">
                <a:latin typeface="Comic Sans MS" pitchFamily="66" charset="0"/>
              </a:rPr>
              <a:t>48</a:t>
            </a:r>
            <a:r>
              <a:rPr lang="pl-PL" altLang="en-US" dirty="0">
                <a:latin typeface="Comic Sans MS" pitchFamily="66" charset="0"/>
              </a:rPr>
              <a:t>Ca +</a:t>
            </a:r>
            <a:r>
              <a:rPr lang="pl-PL" altLang="en-US" baseline="30000" dirty="0">
                <a:latin typeface="Comic Sans MS" pitchFamily="66" charset="0"/>
              </a:rPr>
              <a:t>252</a:t>
            </a:r>
            <a:r>
              <a:rPr lang="pl-PL" altLang="en-US" dirty="0">
                <a:latin typeface="Comic Sans MS" pitchFamily="66" charset="0"/>
              </a:rPr>
              <a:t>Es </a:t>
            </a:r>
            <a:r>
              <a:rPr lang="pl-PL" altLang="en-US" dirty="0" err="1">
                <a:latin typeface="Comic Sans MS" pitchFamily="66" charset="0"/>
              </a:rPr>
              <a:t>predicted</a:t>
            </a:r>
            <a:r>
              <a:rPr lang="pl-PL" altLang="en-US" dirty="0">
                <a:latin typeface="Comic Sans MS" pitchFamily="66" charset="0"/>
              </a:rPr>
              <a:t> to </a:t>
            </a:r>
            <a:r>
              <a:rPr lang="pl-PL" altLang="en-US" dirty="0" err="1">
                <a:latin typeface="Comic Sans MS" pitchFamily="66" charset="0"/>
              </a:rPr>
              <a:t>have</a:t>
            </a:r>
            <a:endParaRPr lang="pl-PL" altLang="en-US" dirty="0">
              <a:latin typeface="Comic Sans MS" pitchFamily="66" charset="0"/>
            </a:endParaRPr>
          </a:p>
          <a:p>
            <a:r>
              <a:rPr lang="pl-PL" altLang="en-US" dirty="0" err="1">
                <a:latin typeface="Comic Sans MS" pitchFamily="66" charset="0"/>
              </a:rPr>
              <a:t>measurable</a:t>
            </a:r>
            <a:r>
              <a:rPr lang="pl-PL" altLang="en-US" dirty="0">
                <a:latin typeface="Comic Sans MS" pitchFamily="66" charset="0"/>
              </a:rPr>
              <a:t> cross </a:t>
            </a:r>
            <a:r>
              <a:rPr lang="pl-PL" altLang="en-US" dirty="0" err="1">
                <a:latin typeface="Comic Sans MS" pitchFamily="66" charset="0"/>
              </a:rPr>
              <a:t>section</a:t>
            </a:r>
            <a:r>
              <a:rPr lang="pl-PL" altLang="en-US" dirty="0">
                <a:latin typeface="Comic Sans MS" pitchFamily="66" charset="0"/>
              </a:rPr>
              <a:t> </a:t>
            </a:r>
            <a:endParaRPr lang="en-US" altLang="en-US" dirty="0">
              <a:latin typeface="Comic Sans MS" pitchFamily="66" charset="0"/>
            </a:endParaRPr>
          </a:p>
        </p:txBody>
      </p:sp>
      <p:pic>
        <p:nvPicPr>
          <p:cNvPr id="86026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" t="9592" r="12204" b="1257"/>
          <a:stretch>
            <a:fillRect/>
          </a:stretch>
        </p:blipFill>
        <p:spPr bwMode="auto">
          <a:xfrm>
            <a:off x="27658" y="3443330"/>
            <a:ext cx="4558307" cy="34542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602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7" t="9592" r="12204" b="2029"/>
          <a:stretch>
            <a:fillRect/>
          </a:stretch>
        </p:blipFill>
        <p:spPr bwMode="auto">
          <a:xfrm>
            <a:off x="27658" y="0"/>
            <a:ext cx="4463380" cy="3457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3" name="Łącznik prostoliniowy 2"/>
          <p:cNvCxnSpPr/>
          <p:nvPr/>
        </p:nvCxnSpPr>
        <p:spPr>
          <a:xfrm>
            <a:off x="673982" y="2348880"/>
            <a:ext cx="3672408" cy="3600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Łącznik prostoliniowy 8"/>
          <p:cNvCxnSpPr/>
          <p:nvPr/>
        </p:nvCxnSpPr>
        <p:spPr>
          <a:xfrm>
            <a:off x="827584" y="5373216"/>
            <a:ext cx="3582303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5108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173DA-6F54-418E-BDA4-E1DCF3226E1E}" type="slidenum">
              <a:rPr lang="en-US" smtClean="0"/>
              <a:t>6</a:t>
            </a:fld>
            <a:endParaRPr lang="en-US"/>
          </a:p>
        </p:txBody>
      </p:sp>
      <p:sp>
        <p:nvSpPr>
          <p:cNvPr id="3" name="Prostokąt 2"/>
          <p:cNvSpPr/>
          <p:nvPr/>
        </p:nvSpPr>
        <p:spPr>
          <a:xfrm>
            <a:off x="107504" y="188640"/>
            <a:ext cx="903649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NEW Elements: </a:t>
            </a:r>
          </a:p>
          <a:p>
            <a:endParaRPr lang="en-US" dirty="0"/>
          </a:p>
          <a:p>
            <a:r>
              <a:rPr lang="en-US" dirty="0" smtClean="0"/>
              <a:t>  113</a:t>
            </a:r>
            <a:r>
              <a:rPr lang="en-US" dirty="0"/>
              <a:t>: </a:t>
            </a:r>
            <a:r>
              <a:rPr lang="en-US" dirty="0" err="1"/>
              <a:t>nihonium</a:t>
            </a:r>
            <a:r>
              <a:rPr lang="en-US" dirty="0"/>
              <a:t> (</a:t>
            </a:r>
            <a:r>
              <a:rPr lang="en-US" dirty="0" err="1" smtClean="0"/>
              <a:t>Nh</a:t>
            </a:r>
            <a:r>
              <a:rPr lang="en-US" dirty="0" smtClean="0"/>
              <a:t>)           115</a:t>
            </a:r>
            <a:r>
              <a:rPr lang="en-US" dirty="0"/>
              <a:t>: </a:t>
            </a:r>
            <a:r>
              <a:rPr lang="en-US" dirty="0" err="1"/>
              <a:t>moscovium</a:t>
            </a:r>
            <a:r>
              <a:rPr lang="en-US" dirty="0"/>
              <a:t> (</a:t>
            </a:r>
            <a:r>
              <a:rPr lang="en-US" dirty="0" smtClean="0"/>
              <a:t>Mc)   117</a:t>
            </a:r>
            <a:r>
              <a:rPr lang="en-US" dirty="0"/>
              <a:t>: </a:t>
            </a:r>
            <a:r>
              <a:rPr lang="en-US" dirty="0" err="1"/>
              <a:t>tennessine</a:t>
            </a:r>
            <a:r>
              <a:rPr lang="en-US" dirty="0"/>
              <a:t> (</a:t>
            </a:r>
            <a:r>
              <a:rPr lang="en-US" dirty="0" err="1" smtClean="0"/>
              <a:t>Ts</a:t>
            </a:r>
            <a:r>
              <a:rPr lang="en-US" dirty="0" smtClean="0"/>
              <a:t>)       118</a:t>
            </a:r>
            <a:r>
              <a:rPr lang="en-US" dirty="0"/>
              <a:t>: </a:t>
            </a:r>
            <a:r>
              <a:rPr lang="en-US" dirty="0" err="1"/>
              <a:t>oganesson</a:t>
            </a:r>
            <a:r>
              <a:rPr lang="en-US" dirty="0"/>
              <a:t> (</a:t>
            </a:r>
            <a:r>
              <a:rPr lang="en-US" dirty="0" err="1"/>
              <a:t>Og</a:t>
            </a:r>
            <a:r>
              <a:rPr lang="en-US" dirty="0"/>
              <a:t>)</a:t>
            </a:r>
            <a:br>
              <a:rPr lang="en-US" dirty="0"/>
            </a:br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61444" name="Picture 4" descr="Znalezione obrazy dla zapytania superheavy name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268760"/>
            <a:ext cx="2267744" cy="1743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6" name="Picture 6" descr="Znalezione obrazy dla zapytania whisky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0130" y="1263436"/>
            <a:ext cx="2074599" cy="17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4" name="Picture 14" descr="Znalezione obrazy dla zapytania red squar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6193" y="1268760"/>
            <a:ext cx="1663799" cy="2040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56" name="Picture 16" descr="Znalezione obrazy dla zapytania kwitnaca wisnia obrazy japoni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1268760"/>
            <a:ext cx="2447925" cy="1866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3789040"/>
            <a:ext cx="9216031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6384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8708" y="1700808"/>
            <a:ext cx="9341416" cy="4810065"/>
          </a:xfrm>
          <a:prstGeom prst="rect">
            <a:avLst/>
          </a:prstGeom>
        </p:spPr>
      </p:pic>
      <p:sp>
        <p:nvSpPr>
          <p:cNvPr id="3" name="Tytuł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dirty="0" smtClean="0"/>
              <a:t>Z=119 (</a:t>
            </a:r>
            <a:r>
              <a:rPr lang="pl-PL" dirty="0" err="1" smtClean="0"/>
              <a:t>predictions</a:t>
            </a:r>
            <a:r>
              <a:rPr lang="pl-PL" dirty="0" smtClean="0"/>
              <a:t>) - FBD</a:t>
            </a:r>
            <a:endParaRPr lang="pl-PL" dirty="0"/>
          </a:p>
        </p:txBody>
      </p:sp>
      <p:cxnSp>
        <p:nvCxnSpPr>
          <p:cNvPr id="4" name="Łącznik prostoliniowy 2"/>
          <p:cNvCxnSpPr/>
          <p:nvPr/>
        </p:nvCxnSpPr>
        <p:spPr>
          <a:xfrm>
            <a:off x="899592" y="4581128"/>
            <a:ext cx="3672408" cy="36004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733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335271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047" y="3058655"/>
            <a:ext cx="2496815" cy="1997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7173DA-6F54-418E-BDA4-E1DCF3226E1E}" type="slidenum">
              <a:rPr lang="en-US" smtClean="0"/>
              <a:t>7</a:t>
            </a:fld>
            <a:endParaRPr lang="en-US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0" y="3960358"/>
            <a:ext cx="3168352" cy="294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921519"/>
            <a:ext cx="3983930" cy="3179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6" name="Picture 4" descr="https://scontent-waw1-1.xx.fbcdn.net/v/t1.0-0/p180x540/14141661_639043222939311_8466166574168505615_n.jpg?oh=40f7a9bde466f77e9c98fc8ab5ed3b42&amp;oe=58E491DA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-14506"/>
            <a:ext cx="4410075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2" y="5217"/>
            <a:ext cx="3411820" cy="3084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357" y="5085184"/>
            <a:ext cx="2171731" cy="1704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398" name="Picture 6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2491184"/>
            <a:ext cx="3339812" cy="2089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-27384"/>
            <a:ext cx="3329852" cy="25185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4526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700521" y="363035"/>
            <a:ext cx="1872611" cy="1498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5101" y="4014812"/>
            <a:ext cx="2558865" cy="23133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74" y="2508531"/>
            <a:ext cx="3492220" cy="3492220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75" y="48882"/>
            <a:ext cx="4587452" cy="1539697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31016" y="128571"/>
            <a:ext cx="3585443" cy="2056885"/>
          </a:xfrm>
          <a:prstGeom prst="rect">
            <a:avLst/>
          </a:prstGeom>
        </p:spPr>
      </p:pic>
      <p:pic>
        <p:nvPicPr>
          <p:cNvPr id="5" name="Picture 4" descr="https://scontent-waw1-1.xx.fbcdn.net/v/t1.0-0/p180x540/14141661_639043222939311_8466166574168505615_n.jpg?oh=40f7a9bde466f77e9c98fc8ab5ed3b42&amp;oe=58E491DA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6060" y="2578459"/>
            <a:ext cx="2496527" cy="2911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Obraz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014" y="5342051"/>
            <a:ext cx="6451706" cy="1464674"/>
          </a:xfrm>
          <a:prstGeom prst="rect">
            <a:avLst/>
          </a:prstGeom>
        </p:spPr>
      </p:pic>
      <p:pic>
        <p:nvPicPr>
          <p:cNvPr id="7" name="Obraz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0" y="2373098"/>
            <a:ext cx="3592773" cy="1128545"/>
          </a:xfrm>
          <a:prstGeom prst="rect">
            <a:avLst/>
          </a:prstGeom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21909">
            <a:off x="2226562" y="1337100"/>
            <a:ext cx="2612888" cy="220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5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125">
            <a:off x="183380" y="1507145"/>
            <a:ext cx="1234091" cy="9688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37510">
            <a:off x="7005116" y="4975125"/>
            <a:ext cx="1826988" cy="1381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2428" y="1216915"/>
            <a:ext cx="1844031" cy="11539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745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86" y="116632"/>
            <a:ext cx="9176734" cy="6237312"/>
          </a:xfrm>
          <a:prstGeom prst="rect">
            <a:avLst/>
          </a:prstGeom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D3B486CD-DED1-F8EB-30FB-29B7244E73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0595" y="764704"/>
            <a:ext cx="4776563" cy="623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837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33376</TotalTime>
  <Words>2621</Words>
  <Application>Microsoft Office PowerPoint</Application>
  <PresentationFormat>Pokaz na ekranie (4:3)</PresentationFormat>
  <Paragraphs>330</Paragraphs>
  <Slides>61</Slides>
  <Notes>0</Notes>
  <HiddenSlides>0</HiddenSlides>
  <MMClips>0</MMClips>
  <ScaleCrop>false</ScaleCrop>
  <HeadingPairs>
    <vt:vector size="10" baseType="variant">
      <vt:variant>
        <vt:lpstr>Używane czcionki</vt:lpstr>
      </vt:variant>
      <vt:variant>
        <vt:i4>19</vt:i4>
      </vt:variant>
      <vt:variant>
        <vt:lpstr>Motyw</vt:lpstr>
      </vt:variant>
      <vt:variant>
        <vt:i4>1</vt:i4>
      </vt:variant>
      <vt:variant>
        <vt:lpstr>Linki</vt:lpstr>
      </vt:variant>
      <vt:variant>
        <vt:i4>2</vt:i4>
      </vt:variant>
      <vt:variant>
        <vt:lpstr>Osadzone serwery OLE</vt:lpstr>
      </vt:variant>
      <vt:variant>
        <vt:i4>3</vt:i4>
      </vt:variant>
      <vt:variant>
        <vt:lpstr>Tytuły slajdów</vt:lpstr>
      </vt:variant>
      <vt:variant>
        <vt:i4>61</vt:i4>
      </vt:variant>
    </vt:vector>
  </HeadingPairs>
  <TitlesOfParts>
    <vt:vector size="86" baseType="lpstr">
      <vt:lpstr>Arial</vt:lpstr>
      <vt:lpstr>Arial</vt:lpstr>
      <vt:lpstr>Calibri</vt:lpstr>
      <vt:lpstr>Cambria</vt:lpstr>
      <vt:lpstr>Cambria Math</vt:lpstr>
      <vt:lpstr>CJICP H+ Gulliver</vt:lpstr>
      <vt:lpstr>CJIDD I+ Gulliver</vt:lpstr>
      <vt:lpstr>CJIDD J+ MTMI</vt:lpstr>
      <vt:lpstr>CJIDD K+ MTSYN</vt:lpstr>
      <vt:lpstr>Comic Sans MS</vt:lpstr>
      <vt:lpstr>Consolas</vt:lpstr>
      <vt:lpstr>NimbusRomNo9L-Regu</vt:lpstr>
      <vt:lpstr>Proxima Nova</vt:lpstr>
      <vt:lpstr>sharpgrotesque</vt:lpstr>
      <vt:lpstr>Tahoma</vt:lpstr>
      <vt:lpstr>Times New Roman</vt:lpstr>
      <vt:lpstr>Times-Italic</vt:lpstr>
      <vt:lpstr>Times-Roman</vt:lpstr>
      <vt:lpstr>Wingdings</vt:lpstr>
      <vt:lpstr>Motyw pakietu Office</vt:lpstr>
      <vt:lpstr>file:///C:\Users\mkowson\Documents\KAZIMIERZ\Talpha22.OPJ\Graph2\Graph2</vt:lpstr>
      <vt:lpstr>file:///C:\Users\mkowson\Documents\KAZIMIERZ\ttfissionbezblok.OPJ\Graph2\Graph2</vt:lpstr>
      <vt:lpstr>CorelDRAW</vt:lpstr>
      <vt:lpstr>Równanie</vt:lpstr>
      <vt:lpstr>Graph</vt:lpstr>
      <vt:lpstr> Selected problems in the  description of the  synthesis of SHE</vt:lpstr>
      <vt:lpstr>Outline:  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SH masses (g.s.) for 1305 nuclei (including odd &amp; odd-odd systems) </vt:lpstr>
      <vt:lpstr>Prezentacja programu PowerPoint</vt:lpstr>
      <vt:lpstr>Calculated vs experimental  Q_alpha &amp; half-lives for the decay chain of  Z = 117, A = 294.</vt:lpstr>
      <vt:lpstr>Search for Saddles</vt:lpstr>
      <vt:lpstr>Search for Saddles</vt:lpstr>
      <vt:lpstr>Prezentacja programu PowerPoint</vt:lpstr>
      <vt:lpstr>Prezentacja programu PowerPoint</vt:lpstr>
      <vt:lpstr>Prezentacja programu PowerPoint</vt:lpstr>
      <vt:lpstr>Z=120 (predictions)</vt:lpstr>
      <vt:lpstr>Z=120 (predictions) - FBD</vt:lpstr>
      <vt:lpstr>extreme properties:</vt:lpstr>
      <vt:lpstr>Prezentacja programu PowerPoint</vt:lpstr>
      <vt:lpstr>Prezentacja programu PowerPoint</vt:lpstr>
      <vt:lpstr>Adiabatic vs. Diabatic</vt:lpstr>
      <vt:lpstr>Prezentacja programu PowerPoint</vt:lpstr>
      <vt:lpstr>Summary:</vt:lpstr>
      <vt:lpstr>Speculations:</vt:lpstr>
      <vt:lpstr>Speculations:</vt:lpstr>
      <vt:lpstr>Central Open Questions/Problems: </vt:lpstr>
      <vt:lpstr>Prezentacja programu PowerPoint</vt:lpstr>
      <vt:lpstr>SH fission barriers (s.p.) for 1305 nuclei (including odd &amp; odd-odd systems) </vt:lpstr>
      <vt:lpstr>Odd-multipoles</vt:lpstr>
      <vt:lpstr>Odd-multipoles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Fission Barrier</vt:lpstr>
      <vt:lpstr>Prezentacja programu PowerPoint</vt:lpstr>
      <vt:lpstr>Prezentacja programu PowerPoint</vt:lpstr>
      <vt:lpstr>Prezentacja programu PowerPoint</vt:lpstr>
    </vt:vector>
  </TitlesOfParts>
  <Company>Narodowe Centrum Badań Jądrowych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user</dc:creator>
  <cp:lastModifiedBy>Kowal Michał</cp:lastModifiedBy>
  <cp:revision>208</cp:revision>
  <dcterms:created xsi:type="dcterms:W3CDTF">2014-08-28T09:58:18Z</dcterms:created>
  <dcterms:modified xsi:type="dcterms:W3CDTF">2023-04-26T04:51:06Z</dcterms:modified>
</cp:coreProperties>
</file>