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8" r:id="rId4"/>
    <p:sldId id="258" r:id="rId5"/>
    <p:sldId id="259" r:id="rId6"/>
    <p:sldId id="289" r:id="rId7"/>
    <p:sldId id="271" r:id="rId8"/>
    <p:sldId id="270" r:id="rId9"/>
    <p:sldId id="272" r:id="rId10"/>
    <p:sldId id="267" r:id="rId11"/>
    <p:sldId id="288" r:id="rId12"/>
    <p:sldId id="287" r:id="rId13"/>
    <p:sldId id="285" r:id="rId14"/>
    <p:sldId id="29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Kozulina" initials="NK" lastIdx="4" clrIdx="0">
    <p:extLst>
      <p:ext uri="{19B8F6BF-5375-455C-9EA6-DF929625EA0E}">
        <p15:presenceInfo xmlns:p15="http://schemas.microsoft.com/office/powerpoint/2012/main" userId="Nina Kozul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73915" autoAdjust="0"/>
  </p:normalViewPr>
  <p:slideViewPr>
    <p:cSldViewPr snapToGrid="0">
      <p:cViewPr varScale="1">
        <p:scale>
          <a:sx n="68" d="100"/>
          <a:sy n="68" d="100"/>
        </p:scale>
        <p:origin x="38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22T13:16:12.354" idx="1">
    <p:pos x="10" y="10"/>
    <p:text>Почему стоит квазиделение QF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22T13:21:11.240" idx="2">
    <p:pos x="10" y="10"/>
    <p:text>cсылку на Софию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22T13:24:46.815" idx="3">
    <p:pos x="10" y="10"/>
    <p:text>наши даннные не показаны - краные линии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22T13:30:09.637" idx="4">
    <p:pos x="10" y="10"/>
    <p:text>на схеме КОРСЕТа сьехали все стрелки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2AB55-B490-4D9E-A2FF-F8D34B1468B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C0E5-BBC5-48FE-B6A4-34430F04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6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3C0E5-BBC5-48FE-B6A4-34430F0461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1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years ago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existence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island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stability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114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184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predicted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[A.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Sobiczewski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 A.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Gareev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B. N.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Kalinkin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Phys.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22, 500 (1966)]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superheavy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(SHE)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synthesis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Nowadays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isotopes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superheavy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 108-118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synthesized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hot fusion reactions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Flerov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synthesis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superheavy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fusion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actinide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nuclei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&gt; 118 cannot be synthesized in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Ca-induced reactions since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 is the heaviest target material available for these purposes. 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pathways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synthesize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isotopes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superheavy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118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actinide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interest in damped collisions of heavy nuclei is conditioned by the necessity to find new ways to produce neutron-rich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superheavy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elements (SHE). Few years ago the inverse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antisymmetrizing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quasifission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(QF) process, was proposed to produce SHE in the collisions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transactinides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[1]. The low-energy damped collisions of intermediate mass nuclei are less difficult for experimental study than the reactions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transactinides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One may expect that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antisymmetrizing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shell effect will be similar in both cases [2].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study the role of shell effects in inverse QF, the binary reaction channels in the reactions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156,160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 + 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at the Coulomb barrier energy have been investigated. In these reactions the projectile and target nuclei are located between the closed shells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50,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82 (double magic tin)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82,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126 (double magic lead) which should play a significant role in the nucleon transfer process. To form lead-like fragment the projectile nucleus has to transfer about 22 nucleons to the target.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6612-1D50-46CA-8183-E864C5DCFA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96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3C0E5-BBC5-48FE-B6A4-34430F0461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3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2015, in the framework of the collaboration between the FLNR (JINR) and IN2P3 - GANIL (Caen, France) a test experiment of a few UT's (T14-02) has been performed in G2 cave. The mass and energy distributions of fragments in the reaction 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238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 + 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238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at an energy of 6.2 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/nucleon (Fig.(a)) have been measured using the double-arm time-of-flight spectrometer CORSET [4]. The high time and position resolutions of the spectrometer allow to investigate the fine structures in mass-energy and angular distributions of reaction products obtained in the heavy-ions-induced reactions. The obtained results show that the parameters of the spectrometer are appropriate for the investigation of the mass and energy distributions of the fragments formed in the reaction 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238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U+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238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  The obtained experimental cross sections of fragments lighter than uranium are in a good agreement with the measurements performed with VAMOS spectrometer that proves the reliability of the measured mass distribution (Fig.(b)). In our measurements the cross section of the formation of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transuranuim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fragments was extended up to the fragments with masses 255 u. Fig.(b).  The obtained cross section for these fragments is about 100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microbarn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test shows that the resolution of the CORSET spectrometer allows one to distinguish unambiguously the U elastic from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isotopes.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84795-7BC9-44E1-921D-D0DBD57F13D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6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B9469-FF7D-4461-8BF9-0DB3CB506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1A0F8F-60A9-456D-9387-6A9A46C6C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CDFF9-C6E2-4735-A481-EF0E70E6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56599-B221-45D2-BAD6-7EB15A9F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6E641-3698-45B3-B109-033A80D0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9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57C0-C2E7-470C-9BE2-46FFEFA3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ED4669-5D88-49D7-94A3-3A214819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2ADEA-FEA8-4A17-A01F-9CF0D1FB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98BE3-648E-4D8A-B5AB-16800BA5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136D4-3134-4DCA-87F6-F26928AD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5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C65039-3E1D-4334-8173-BAFB924B6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C1A83A-2907-4686-A14A-F538F330B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CAFBD7-9B70-4464-B919-2761249F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E5B9B-69FD-462A-B93B-030C6DF5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2B983-7FCD-4E6A-A652-B93468B3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05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0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4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2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75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6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7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04C7A-598A-4674-9531-3F30899F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7975C-9F5D-4CB5-82FB-7830AB72C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D24C6-4ECC-47B9-82C7-4E45C3AD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E8B34-385A-4589-930A-8A7518BA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E0CAA-67CA-4F3F-A897-3B7C0254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00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27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01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65EE5-ED1A-487B-86F2-D57BB193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10A2D-21B5-4107-B6BC-8418F59CF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DD6CA0-83C6-40A0-9CF7-016F7575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254CB-D57A-449D-8CFB-9B9B4088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3AC9E-205D-4252-8C47-D3428705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6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161B8-FE21-400C-B740-BAD8D40C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F9324-165A-4CC7-ADCC-B77DBBBF4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F38A0-871E-491D-8456-EBCE30418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50436B-8C70-4329-AD6C-BE25B7CB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04B66A-0188-4950-8286-12FF6BDD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2A37A5-6E77-41A1-A630-7B3DD1E0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9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AC84D-C4AB-40FD-9768-BF5084AD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9AB72-73A2-4B1F-9584-354ACE85D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5E5E0-FC36-4819-8ADA-31699D96F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CED58E-FB32-40DF-8F28-98D730A62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8FF60C-0983-4A6C-81DD-7AAE74E7B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93032B-68B5-462E-91F2-280BBF6E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E9934C-D77F-45A3-AE61-49994408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F620B6-6337-42A4-9753-C0964706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2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0CA74-67FE-47B0-9AA1-8CB43642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2EB6F-8530-420E-9D1B-D1EE1190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7DE827-14B9-40D0-B446-DEC36FE3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C479CA-470A-445E-B16E-A52859F2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60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0F2A20-664D-4281-A7D5-E5FCD402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75463C-6E9B-4DB7-B71C-B7708AF2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562067-C0D7-42E4-9061-0EEE2DC7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6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E73DD-0FF4-42DA-977A-69F60FE4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DC7C0-37CE-4050-B4FE-A0295A80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0CFFB9-6BF9-432B-B0EE-DCBA1D574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7AADD9-1B8D-445F-B183-B48D8166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A6F10E-3AA2-44E6-9A2C-DE565DC2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700AC5-384D-4D10-A768-7D35111D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9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429B3-5132-4A51-9F63-2BFC0CFD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3EFAE2-7695-45C8-BA72-2C773A0D7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72D5CA-8976-47DB-A618-992D0CFA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3405E0-4EA3-4387-B1E6-F453AC96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624401-7D5E-4500-8B84-91DFE14C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F3F1E2-F5E5-4087-A2BA-4D6292F6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4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CF335-6843-4214-A6CD-87B91788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4C2AAB-C573-4A50-8E8F-05AE946BA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14DE2D-E844-42C1-93EB-E69317315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5362-9134-4C9E-B632-B065F7DFBC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963E-9937-4D8D-825C-6EE80754C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2FC8E-2E51-4723-B49A-7AE660896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5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E22C-9ECA-47C7-A9B6-FF0B68BB3B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comments" Target="../comments/commen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2BF0FD-5F58-43A9-8DE0-8235775A8DDA}"/>
              </a:ext>
            </a:extLst>
          </p:cNvPr>
          <p:cNvSpPr/>
          <p:nvPr/>
        </p:nvSpPr>
        <p:spPr>
          <a:xfrm>
            <a:off x="0" y="0"/>
            <a:ext cx="12192000" cy="7848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8217-DFA5-4FAB-9310-9770B0F5B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223" y="1314660"/>
            <a:ext cx="9144000" cy="2387600"/>
          </a:xfrm>
        </p:spPr>
        <p:txBody>
          <a:bodyPr/>
          <a:lstStyle/>
          <a:p>
            <a:r>
              <a:rPr lang="en-US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From fusion to multinucleon transfer reactions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4B11E-811B-47E9-96FB-674CB4147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153" y="4693038"/>
            <a:ext cx="5661693" cy="954265"/>
          </a:xfrm>
        </p:spPr>
        <p:txBody>
          <a:bodyPr/>
          <a:lstStyle/>
          <a:p>
            <a:r>
              <a:rPr lang="en-US" dirty="0"/>
              <a:t>G.N. Knyazheva</a:t>
            </a:r>
          </a:p>
          <a:p>
            <a:r>
              <a:rPr lang="en-US" dirty="0" err="1"/>
              <a:t>Flerov</a:t>
            </a:r>
            <a:r>
              <a:rPr lang="en-US" dirty="0"/>
              <a:t> Laboratory of Nuclear Reactions, JINR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35025-E753-46A8-AA40-A7E7691DC0B0}"/>
              </a:ext>
            </a:extLst>
          </p:cNvPr>
          <p:cNvSpPr txBox="1"/>
          <p:nvPr/>
        </p:nvSpPr>
        <p:spPr>
          <a:xfrm>
            <a:off x="27471" y="203432"/>
            <a:ext cx="121645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ru-RU" sz="2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ru-RU" sz="2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Conference "</a:t>
            </a:r>
            <a:r>
              <a:rPr lang="ru-RU" sz="2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Heaviest</a:t>
            </a:r>
            <a:r>
              <a:rPr lang="ru-RU" sz="2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nuclei</a:t>
            </a:r>
            <a:r>
              <a:rPr lang="ru-RU" sz="2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u-RU" sz="2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atoms</a:t>
            </a:r>
            <a:r>
              <a:rPr lang="ru-RU" sz="2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ru-RU" sz="2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ru-RU" sz="2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24-30, </a:t>
            </a:r>
            <a:r>
              <a:rPr lang="ru-RU" sz="2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Yerevan</a:t>
            </a:r>
            <a:r>
              <a:rPr lang="ru-RU" sz="2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Armenia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6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75" y="2406908"/>
            <a:ext cx="6591864" cy="289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95915" y="3344584"/>
            <a:ext cx="2339752" cy="919941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5010" y="3854309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 separator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20000">
            <a:off x="8711806" y="1954435"/>
            <a:ext cx="1296144" cy="2148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7607934" y="2734067"/>
            <a:ext cx="1347565" cy="3073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 flipV="1">
            <a:off x="7784871" y="2061882"/>
            <a:ext cx="926040" cy="535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18096" y="2351614"/>
            <a:ext cx="102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CORSET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0580000">
            <a:off x="8575769" y="5716365"/>
            <a:ext cx="1296144" cy="2148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EF517D7-A361-4589-8461-E49D8A041DDE}"/>
              </a:ext>
            </a:extLst>
          </p:cNvPr>
          <p:cNvSpPr txBox="1">
            <a:spLocks/>
          </p:cNvSpPr>
          <p:nvPr/>
        </p:nvSpPr>
        <p:spPr>
          <a:xfrm>
            <a:off x="0" y="1979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study of MNT fragments formed in the reactions with 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238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6F22304-A29A-44B5-B230-821711F7C990}"/>
              </a:ext>
            </a:extLst>
          </p:cNvPr>
          <p:cNvSpPr/>
          <p:nvPr/>
        </p:nvSpPr>
        <p:spPr>
          <a:xfrm>
            <a:off x="3772098" y="4983515"/>
            <a:ext cx="160810" cy="1161575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A9943AF-D216-46C6-9AA1-03CDD07B13DC}"/>
              </a:ext>
            </a:extLst>
          </p:cNvPr>
          <p:cNvGrpSpPr/>
          <p:nvPr/>
        </p:nvGrpSpPr>
        <p:grpSpPr>
          <a:xfrm>
            <a:off x="356334" y="843677"/>
            <a:ext cx="6040542" cy="2862322"/>
            <a:chOff x="356334" y="843677"/>
            <a:chExt cx="6040542" cy="28623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6DD6F1-1EAE-40F7-B307-41FF59A875D5}"/>
                </a:ext>
              </a:extLst>
            </p:cNvPr>
            <p:cNvSpPr txBox="1"/>
            <p:nvPr/>
          </p:nvSpPr>
          <p:spPr>
            <a:xfrm>
              <a:off x="356334" y="843677"/>
              <a:ext cx="604054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u="sng" dirty="0">
                  <a:solidFill>
                    <a:srgbClr val="002060"/>
                  </a:solidFill>
                  <a:latin typeface="Calibri" panose="020F0502020204030204"/>
                  <a:sym typeface="Symbol" panose="05050102010706020507" pitchFamily="18" charset="2"/>
                </a:rPr>
                <a:t>Expected reaction channel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rgbClr val="002060"/>
                  </a:solidFill>
                  <a:latin typeface="Calibri" panose="020F0502020204030204"/>
                  <a:sym typeface="Symbol" panose="05050102010706020507" pitchFamily="18" charset="2"/>
                </a:rPr>
                <a:t>(due to the influence of the double magic lead shell)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b="1" u="sng" dirty="0">
                <a:solidFill>
                  <a:srgbClr val="002060"/>
                </a:solidFill>
                <a:latin typeface="Calibri" panose="020F0502020204030204"/>
                <a:sym typeface="Symbol" panose="05050102010706020507" pitchFamily="18" charset="2"/>
              </a:endParaRPr>
            </a:p>
            <a:p>
              <a:pPr algn="just"/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</a:t>
              </a:r>
              <a:r>
                <a:rPr kumimoji="0" lang="ru-RU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238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  <a:r>
                <a:rPr kumimoji="0" lang="ru-RU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238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208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Pb+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268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No</a:t>
              </a:r>
            </a:p>
            <a:p>
              <a:pPr algn="just"/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endParaRPr>
            </a:p>
            <a:p>
              <a:pPr algn="just"/>
              <a:r>
                <a:rPr lang="en-US" dirty="0">
                  <a:solidFill>
                    <a:srgbClr val="002060"/>
                  </a:solidFill>
                </a:rPr>
                <a:t>The formed primary fragment </a:t>
              </a:r>
              <a:r>
                <a:rPr lang="en-US" baseline="30000" dirty="0">
                  <a:solidFill>
                    <a:srgbClr val="002060"/>
                  </a:solidFill>
                </a:rPr>
                <a:t>268</a:t>
              </a:r>
              <a:r>
                <a:rPr lang="en-US" dirty="0">
                  <a:solidFill>
                    <a:srgbClr val="002060"/>
                  </a:solidFill>
                </a:rPr>
                <a:t>No has rather high excitation. </a:t>
              </a:r>
            </a:p>
            <a:p>
              <a:pPr algn="just"/>
              <a:r>
                <a:rPr lang="en-US" dirty="0">
                  <a:solidFill>
                    <a:srgbClr val="002060"/>
                  </a:solidFill>
                </a:rPr>
                <a:t>The fission probability of this primary fragment is several orders of magnitude higher than its survival after deexcitation.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8222CAC7-A384-4454-9479-B72AFB870FCD}"/>
                </a:ext>
              </a:extLst>
            </p:cNvPr>
            <p:cNvCxnSpPr/>
            <p:nvPr/>
          </p:nvCxnSpPr>
          <p:spPr>
            <a:xfrm flipV="1">
              <a:off x="4626943" y="1769652"/>
              <a:ext cx="427766" cy="9026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EAF5A030-282D-43A9-A449-D500B70B1363}"/>
                </a:ext>
              </a:extLst>
            </p:cNvPr>
            <p:cNvCxnSpPr/>
            <p:nvPr/>
          </p:nvCxnSpPr>
          <p:spPr>
            <a:xfrm>
              <a:off x="4630867" y="1859207"/>
              <a:ext cx="427767" cy="10988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F725F7-F2A6-47A8-849E-FC935077E9C6}"/>
                </a:ext>
              </a:extLst>
            </p:cNvPr>
            <p:cNvSpPr txBox="1"/>
            <p:nvPr/>
          </p:nvSpPr>
          <p:spPr>
            <a:xfrm>
              <a:off x="5153022" y="1529599"/>
              <a:ext cx="639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ff</a:t>
              </a:r>
              <a:r>
                <a:rPr lang="en-US" baseline="-25000" dirty="0">
                  <a:solidFill>
                    <a:srgbClr val="00B050"/>
                  </a:solidFill>
                </a:rPr>
                <a:t>1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ff</a:t>
              </a:r>
              <a:r>
                <a:rPr lang="en-US" baseline="-25000" dirty="0">
                  <a:solidFill>
                    <a:srgbClr val="00B050"/>
                  </a:solidFill>
                </a:rPr>
                <a:t>2</a:t>
              </a:r>
              <a:endParaRPr lang="ru-RU" baseline="-25000" dirty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5D749D75-9D32-4E75-BF6B-D6B46EABF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60690"/>
              </p:ext>
            </p:extLst>
          </p:nvPr>
        </p:nvGraphicFramePr>
        <p:xfrm>
          <a:off x="0" y="2721530"/>
          <a:ext cx="5916344" cy="412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153680" imgH="2901600" progId="Origin50.Graph">
                  <p:embed/>
                </p:oleObj>
              </mc:Choice>
              <mc:Fallback>
                <p:oleObj name="Graph" r:id="rId3" imgW="4153680" imgH="2901600" progId="Origin50.Graph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CACEDBFB-4E09-4744-B682-5AE86C3900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21530"/>
                        <a:ext cx="5916344" cy="4127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02339F4F-8129-4164-B58A-9A4D61889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168070"/>
              </p:ext>
            </p:extLst>
          </p:nvPr>
        </p:nvGraphicFramePr>
        <p:xfrm>
          <a:off x="0" y="2720946"/>
          <a:ext cx="5915572" cy="412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153680" imgH="2901600" progId="Origin50.Graph">
                  <p:embed/>
                </p:oleObj>
              </mc:Choice>
              <mc:Fallback>
                <p:oleObj name="Graph" r:id="rId5" imgW="4153680" imgH="2901600" progId="Origin50.Graph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9BDD98A5-C79F-47D6-BDC7-383D535D8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20946"/>
                        <a:ext cx="5915572" cy="4128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49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05" y="895150"/>
            <a:ext cx="4748701" cy="104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b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1666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MeV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AMeV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55" y="4165388"/>
            <a:ext cx="3267777" cy="17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192" y="4996729"/>
            <a:ext cx="3409770" cy="171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37" y="1403333"/>
            <a:ext cx="52292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52255" y="1940129"/>
            <a:ext cx="2176226" cy="1296144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140287" y="2625466"/>
            <a:ext cx="180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Mass separator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20000">
            <a:off x="8940836" y="1002581"/>
            <a:ext cx="1296144" cy="2148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9" idx="3"/>
          </p:cNvCxnSpPr>
          <p:nvPr/>
        </p:nvCxnSpPr>
        <p:spPr>
          <a:xfrm>
            <a:off x="8350151" y="1755464"/>
            <a:ext cx="926040" cy="2133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9" idx="3"/>
          </p:cNvCxnSpPr>
          <p:nvPr/>
        </p:nvCxnSpPr>
        <p:spPr>
          <a:xfrm flipV="1">
            <a:off x="8350151" y="1220445"/>
            <a:ext cx="926040" cy="535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24291" y="1570797"/>
            <a:ext cx="102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CORSET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-1020000">
            <a:off x="8985061" y="3840638"/>
            <a:ext cx="1296144" cy="2148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73F103-BC1C-4F16-BDB8-212F9C0991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1" y="2302476"/>
            <a:ext cx="5331217" cy="4032459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A372F9C-94BB-4EF8-89A6-B8663DA77108}"/>
              </a:ext>
            </a:extLst>
          </p:cNvPr>
          <p:cNvCxnSpPr/>
          <p:nvPr/>
        </p:nvCxnSpPr>
        <p:spPr>
          <a:xfrm>
            <a:off x="539578" y="4221892"/>
            <a:ext cx="4786184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1481911-0468-421B-BECF-59B4BAA0AAAB}"/>
              </a:ext>
            </a:extLst>
          </p:cNvPr>
          <p:cNvSpPr/>
          <p:nvPr/>
        </p:nvSpPr>
        <p:spPr>
          <a:xfrm>
            <a:off x="2615514" y="4098324"/>
            <a:ext cx="65902" cy="24713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2E09E95-2D66-4730-865F-E6369A3FAB74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681416" y="3423221"/>
            <a:ext cx="2796746" cy="798671"/>
          </a:xfrm>
          <a:prstGeom prst="straightConnector1">
            <a:avLst/>
          </a:prstGeom>
          <a:ln w="57150">
            <a:solidFill>
              <a:srgbClr val="85E8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DA55DBD-0CDD-4679-9075-E0DB221FDC06}"/>
              </a:ext>
            </a:extLst>
          </p:cNvPr>
          <p:cNvCxnSpPr>
            <a:cxnSpLocks/>
          </p:cNvCxnSpPr>
          <p:nvPr/>
        </p:nvCxnSpPr>
        <p:spPr>
          <a:xfrm flipV="1">
            <a:off x="2696677" y="2784389"/>
            <a:ext cx="2423139" cy="1437503"/>
          </a:xfrm>
          <a:prstGeom prst="straightConnector1">
            <a:avLst/>
          </a:prstGeom>
          <a:ln w="57150">
            <a:solidFill>
              <a:srgbClr val="85E8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180BCCA2-496F-4B3C-9289-103BCF60919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681416" y="4221892"/>
            <a:ext cx="895121" cy="1190367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5A578641-D94C-42F2-84E4-076FE5DD71CC}"/>
              </a:ext>
            </a:extLst>
          </p:cNvPr>
          <p:cNvCxnSpPr>
            <a:cxnSpLocks/>
          </p:cNvCxnSpPr>
          <p:nvPr/>
        </p:nvCxnSpPr>
        <p:spPr>
          <a:xfrm>
            <a:off x="2689493" y="4221891"/>
            <a:ext cx="45469" cy="1367482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08DA027F-6D25-4640-940E-B5CA8F2235C8}"/>
              </a:ext>
            </a:extLst>
          </p:cNvPr>
          <p:cNvCxnSpPr>
            <a:cxnSpLocks/>
          </p:cNvCxnSpPr>
          <p:nvPr/>
        </p:nvCxnSpPr>
        <p:spPr>
          <a:xfrm>
            <a:off x="2681416" y="4221890"/>
            <a:ext cx="1322173" cy="481915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08CBF4F3-27ED-449A-9BB3-2BF93BFA621E}"/>
              </a:ext>
            </a:extLst>
          </p:cNvPr>
          <p:cNvCxnSpPr>
            <a:cxnSpLocks/>
          </p:cNvCxnSpPr>
          <p:nvPr/>
        </p:nvCxnSpPr>
        <p:spPr>
          <a:xfrm flipH="1">
            <a:off x="1503325" y="4240315"/>
            <a:ext cx="1182129" cy="708715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CD007262-38EB-4306-966E-8F3BA5361B69}"/>
              </a:ext>
            </a:extLst>
          </p:cNvPr>
          <p:cNvSpPr txBox="1">
            <a:spLocks/>
          </p:cNvSpPr>
          <p:nvPr/>
        </p:nvSpPr>
        <p:spPr>
          <a:xfrm>
            <a:off x="-2053" y="-13709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study of MNT fragments formed in the reactions with 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238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8CE1AD8-2052-4835-827B-0FF0D00BD60E}"/>
              </a:ext>
            </a:extLst>
          </p:cNvPr>
          <p:cNvSpPr txBox="1">
            <a:spLocks/>
          </p:cNvSpPr>
          <p:nvPr/>
        </p:nvSpPr>
        <p:spPr>
          <a:xfrm>
            <a:off x="0" y="-9868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Test experiment 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209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Bi+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238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0FC0FB-B88E-4D70-8B41-07006FC01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67" y="835233"/>
            <a:ext cx="3500770" cy="31612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EA89A3E-E3C6-4F56-842C-74A8510FB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" y="846061"/>
            <a:ext cx="3542847" cy="59614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4E0B3E-4BBD-4917-B928-0D9E60683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22" y="3646281"/>
            <a:ext cx="3500770" cy="31612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D126F4-CF02-4574-9EEC-91388F53F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937" y="952648"/>
            <a:ext cx="5154062" cy="3320212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E085500-E645-471C-8C6F-838EB6D11EF4}"/>
              </a:ext>
            </a:extLst>
          </p:cNvPr>
          <p:cNvCxnSpPr/>
          <p:nvPr/>
        </p:nvCxnSpPr>
        <p:spPr>
          <a:xfrm>
            <a:off x="8580035" y="2604856"/>
            <a:ext cx="551936" cy="6880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475C1C-ADC5-4994-B357-83EFA1477A8C}"/>
              </a:ext>
            </a:extLst>
          </p:cNvPr>
          <p:cNvSpPr txBox="1"/>
          <p:nvPr/>
        </p:nvSpPr>
        <p:spPr>
          <a:xfrm>
            <a:off x="9325560" y="2703892"/>
            <a:ext cx="74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PLF (~Pb)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4723A-C10E-4ACA-880B-4CF0129C19F5}"/>
              </a:ext>
            </a:extLst>
          </p:cNvPr>
          <p:cNvSpPr txBox="1"/>
          <p:nvPr/>
        </p:nvSpPr>
        <p:spPr>
          <a:xfrm>
            <a:off x="9499968" y="1388678"/>
            <a:ext cx="741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TLF (~Np)</a:t>
            </a:r>
            <a:endParaRPr lang="ru-RU" b="1" dirty="0">
              <a:solidFill>
                <a:srgbClr val="FF00FF"/>
              </a:solidFill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1468018-AEDC-43A2-B053-918F13D242EF}"/>
              </a:ext>
            </a:extLst>
          </p:cNvPr>
          <p:cNvCxnSpPr>
            <a:cxnSpLocks/>
          </p:cNvCxnSpPr>
          <p:nvPr/>
        </p:nvCxnSpPr>
        <p:spPr>
          <a:xfrm flipV="1">
            <a:off x="8580035" y="2221979"/>
            <a:ext cx="551936" cy="382877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7B4A372-6959-460B-A9CA-AA0CD33245B4}"/>
              </a:ext>
            </a:extLst>
          </p:cNvPr>
          <p:cNvCxnSpPr>
            <a:cxnSpLocks/>
          </p:cNvCxnSpPr>
          <p:nvPr/>
        </p:nvCxnSpPr>
        <p:spPr>
          <a:xfrm flipV="1">
            <a:off x="8606808" y="1987200"/>
            <a:ext cx="278027" cy="6255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6AE535D-4C1D-4043-AAD1-A6CC48584F39}"/>
              </a:ext>
            </a:extLst>
          </p:cNvPr>
          <p:cNvCxnSpPr>
            <a:cxnSpLocks/>
          </p:cNvCxnSpPr>
          <p:nvPr/>
        </p:nvCxnSpPr>
        <p:spPr>
          <a:xfrm flipV="1">
            <a:off x="8606808" y="2413417"/>
            <a:ext cx="656968" cy="1993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BC59A6-819B-4C99-BE1B-FCE60C69A090}"/>
              </a:ext>
            </a:extLst>
          </p:cNvPr>
          <p:cNvSpPr txBox="1"/>
          <p:nvPr/>
        </p:nvSpPr>
        <p:spPr>
          <a:xfrm>
            <a:off x="9228765" y="2091869"/>
            <a:ext cx="36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ff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5B7FAF-471D-4712-8756-C125F0BD0114}"/>
              </a:ext>
            </a:extLst>
          </p:cNvPr>
          <p:cNvSpPr txBox="1"/>
          <p:nvPr/>
        </p:nvSpPr>
        <p:spPr>
          <a:xfrm>
            <a:off x="8464704" y="1907203"/>
            <a:ext cx="36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ff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BCCFB57F-E1BE-4F13-899B-7771D8EEC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429217"/>
              </p:ext>
            </p:extLst>
          </p:nvPr>
        </p:nvGraphicFramePr>
        <p:xfrm>
          <a:off x="7795291" y="4450482"/>
          <a:ext cx="3357838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043">
                  <a:extLst>
                    <a:ext uri="{9D8B030D-6E8A-4147-A177-3AD203B41FA5}">
                      <a16:colId xmlns:a16="http://schemas.microsoft.com/office/drawing/2014/main" val="1027219542"/>
                    </a:ext>
                  </a:extLst>
                </a:gridCol>
                <a:gridCol w="1239795">
                  <a:extLst>
                    <a:ext uri="{9D8B030D-6E8A-4147-A177-3AD203B41FA5}">
                      <a16:colId xmlns:a16="http://schemas.microsoft.com/office/drawing/2014/main" val="2845864697"/>
                    </a:ext>
                  </a:extLst>
                </a:gridCol>
              </a:tblGrid>
              <a:tr h="3396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339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baseline="-25000" dirty="0">
                          <a:sym typeface="Symbol" panose="05050102010706020507" pitchFamily="18" charset="2"/>
                        </a:rPr>
                        <a:t>grazing </a:t>
                      </a:r>
                      <a:r>
                        <a:rPr lang="en-US" baseline="0" dirty="0">
                          <a:sym typeface="Symbol" panose="05050102010706020507" pitchFamily="18" charset="2"/>
                        </a:rPr>
                        <a:t>(Bi)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53</a:t>
                      </a:r>
                      <a:r>
                        <a:rPr lang="en-US" baseline="0" dirty="0">
                          <a:sym typeface="Symbol" panose="05050102010706020507" pitchFamily="18" charset="2"/>
                        </a:rPr>
                        <a:t></a:t>
                      </a:r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19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Ntotal</a:t>
                      </a:r>
                      <a:r>
                        <a:rPr lang="en-US" dirty="0"/>
                        <a:t> (TofE2)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6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41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N(PLF) TKEL&gt;10MeV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5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293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 ff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 panose="05050102010706020507" pitchFamily="18" charset="2"/>
                        </a:rPr>
                        <a:t>50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95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Efficiency ff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dirty="0"/>
                        <a:t>0.06%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2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8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421FC1-D76D-4B7B-BECD-A0172A11C4B8}"/>
              </a:ext>
            </a:extLst>
          </p:cNvPr>
          <p:cNvSpPr txBox="1">
            <a:spLocks/>
          </p:cNvSpPr>
          <p:nvPr/>
        </p:nvSpPr>
        <p:spPr>
          <a:xfrm>
            <a:off x="0" y="-9868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Conclusion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217A7-5ED0-44B7-AB04-7B4A73615D20}"/>
              </a:ext>
            </a:extLst>
          </p:cNvPr>
          <p:cNvSpPr txBox="1"/>
          <p:nvPr/>
        </p:nvSpPr>
        <p:spPr>
          <a:xfrm>
            <a:off x="356334" y="843677"/>
            <a:ext cx="114249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experimental investigation of MNT reactions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shows 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enhanced yield of products with masses heavier than the target mass that conﬁrms the important role of the closed shells at 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 82 and 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 82, 126 in inverse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quasifission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process in low-energy damped collisions. The orientation effect caused by the strong deformation of colliding nuclei can give a gain in the yield of heavy target-like fragments.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Thereby, low-energy multinucleon transfer reactions are a promising pathway for producing new neutron-rich isotopes. One of the advantages of the multinucleon transfer reactions is a narrow angular distribution of the reaction products, thus, for their registration it is not necessary to use wide-aperture spectrometers. </a:t>
            </a:r>
          </a:p>
          <a:p>
            <a:pPr algn="just"/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a first step in this study the measurement of production cross section of nobelium nuclei (complementary fragment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double magic lead) in the reaction </a:t>
            </a:r>
            <a:r>
              <a:rPr lang="en-US" sz="20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U+</a:t>
            </a:r>
            <a:r>
              <a:rPr lang="en-US" sz="20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is necessary. Unfortunately, the survival probability of No isotopes formed in this reaction is several orders of magnitude lower that their decay via fission. </a:t>
            </a:r>
          </a:p>
          <a:p>
            <a:pPr lvl="0" algn="just"/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study the formation of three fragments (lead-like fragment and both fission fragments of nobelium) the CORSET setup has been modified. The test experiment 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209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Bi+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demonstrated that the  spectrometer allows to measure mass and energy distributions of binary fragments, as well as 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three fragments (lead-like + sequential fission of No fragments).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9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AC04ED-E675-4C0F-8482-B6E4DADC5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6" r="2790" b="21488"/>
          <a:stretch/>
        </p:blipFill>
        <p:spPr>
          <a:xfrm>
            <a:off x="1310771" y="979911"/>
            <a:ext cx="9591389" cy="4411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BA561-F32D-48F6-A09B-D40D7B5F392F}"/>
              </a:ext>
            </a:extLst>
          </p:cNvPr>
          <p:cNvSpPr txBox="1"/>
          <p:nvPr/>
        </p:nvSpPr>
        <p:spPr>
          <a:xfrm>
            <a:off x="3012558" y="549621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13033-8F6B-42D3-9928-F7E7E7C89625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CORSET team</a:t>
            </a:r>
          </a:p>
        </p:txBody>
      </p:sp>
    </p:spTree>
    <p:extLst>
      <p:ext uri="{BB962C8B-B14F-4D97-AF65-F5344CB8AC3E}">
        <p14:creationId xmlns:p14="http://schemas.microsoft.com/office/powerpoint/2010/main" val="378648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14" y="900850"/>
            <a:ext cx="8928992" cy="590599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393789" y="885180"/>
            <a:ext cx="3613042" cy="572842"/>
            <a:chOff x="6612639" y="1019894"/>
            <a:chExt cx="3036978" cy="572842"/>
          </a:xfrm>
        </p:grpSpPr>
        <p:sp>
          <p:nvSpPr>
            <p:cNvPr id="4" name="TextBox 3"/>
            <p:cNvSpPr txBox="1"/>
            <p:nvPr/>
          </p:nvSpPr>
          <p:spPr>
            <a:xfrm>
              <a:off x="7404727" y="1019894"/>
              <a:ext cx="22448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Calibri"/>
                </a:rPr>
                <a:t>Ti, Cr, Ni, Fe ?</a:t>
              </a:r>
              <a:endParaRPr lang="ru-RU" sz="2800" b="1" dirty="0">
                <a:solidFill>
                  <a:srgbClr val="7030A0"/>
                </a:solidFill>
                <a:latin typeface="Calibri"/>
              </a:endParaRPr>
            </a:p>
          </p:txBody>
        </p:sp>
        <p:sp>
          <p:nvSpPr>
            <p:cNvPr id="5" name="Стрелка вправо с вырезом 4"/>
            <p:cNvSpPr/>
            <p:nvPr/>
          </p:nvSpPr>
          <p:spPr>
            <a:xfrm>
              <a:off x="6612639" y="1052736"/>
              <a:ext cx="792088" cy="540000"/>
            </a:xfrm>
            <a:prstGeom prst="notch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4359" y="906092"/>
            <a:ext cx="403244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What is the next step?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776473" y="936534"/>
            <a:ext cx="1615605" cy="2768224"/>
            <a:chOff x="7164288" y="1052736"/>
            <a:chExt cx="1615605" cy="2768224"/>
          </a:xfrm>
        </p:grpSpPr>
        <p:sp>
          <p:nvSpPr>
            <p:cNvPr id="11" name="TextBox 10"/>
            <p:cNvSpPr txBox="1"/>
            <p:nvPr/>
          </p:nvSpPr>
          <p:spPr>
            <a:xfrm>
              <a:off x="7164288" y="1052736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Calibri"/>
                </a:rPr>
                <a:t>Z  =  120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164288" y="2852936"/>
              <a:ext cx="10550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Calibri"/>
                </a:rPr>
                <a:t>Z  =  114</a:t>
              </a:r>
              <a:endParaRPr lang="ru-RU" sz="2000" b="1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282641" y="3482406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latin typeface="Calibri"/>
                </a:rPr>
                <a:t>184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778385" y="939582"/>
            <a:ext cx="1791050" cy="2418928"/>
            <a:chOff x="6957414" y="1070490"/>
            <a:chExt cx="1791050" cy="2418928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957414" y="3212976"/>
              <a:ext cx="179105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957414" y="2852936"/>
              <a:ext cx="179105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957414" y="1124744"/>
              <a:ext cx="179105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957414" y="1412776"/>
              <a:ext cx="179105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172400" y="1070490"/>
              <a:ext cx="0" cy="241892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8532440" y="1070490"/>
              <a:ext cx="0" cy="241892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910742" y="4845456"/>
            <a:ext cx="6015811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  <a:latin typeface="Calibri"/>
                <a:cs typeface="Times New Roman" pitchFamily="18" charset="0"/>
              </a:rPr>
              <a:t>MNT reactions can be used to produce new neutron-rich SHE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636" y="1586255"/>
            <a:ext cx="6937874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Still far from the “island of stability” !!!</a:t>
            </a:r>
          </a:p>
          <a:p>
            <a:pPr algn="just"/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The limitation to form more neutron-rich superheavy nuclei by complete fusion reactions with stable beams triggers the search for other SHE production approaches.</a:t>
            </a:r>
            <a:endParaRPr lang="ru-RU" sz="28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5B0069B-5CD1-4DD5-9653-DB08A310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8489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Search for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superheaviest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nuclei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2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F4804-23F0-4C16-9ADC-0CF0C478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644"/>
            <a:ext cx="12192000" cy="78489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Radiochemical study of the reaction 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238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U+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238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AB5B876-FB35-4ACA-9C9B-2BC9C5D4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00" y="1644349"/>
            <a:ext cx="13760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06B69-AD54-41AE-8560-5A7B362C60DB}"/>
              </a:ext>
            </a:extLst>
          </p:cNvPr>
          <p:cNvSpPr txBox="1"/>
          <p:nvPr/>
        </p:nvSpPr>
        <p:spPr>
          <a:xfrm>
            <a:off x="427767" y="1020848"/>
            <a:ext cx="5274479" cy="35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Schädel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al., Phys. Rev. Lett. 41, 469 (1978)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C0779E-1202-42DA-A163-F7767AE376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2"/>
          <a:stretch/>
        </p:blipFill>
        <p:spPr>
          <a:xfrm>
            <a:off x="0" y="1434627"/>
            <a:ext cx="5741997" cy="414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8022E5-C04E-402A-9108-2BF8311EE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24" y="1434626"/>
            <a:ext cx="6587176" cy="41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E20247-79D5-4E07-9927-3967CD14EAF9}"/>
              </a:ext>
            </a:extLst>
          </p:cNvPr>
          <p:cNvSpPr txBox="1"/>
          <p:nvPr/>
        </p:nvSpPr>
        <p:spPr>
          <a:xfrm>
            <a:off x="6347819" y="1019040"/>
            <a:ext cx="6102540" cy="35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Schädel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Lett. 48 (1982) 852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21A0C-4FEB-4A96-8A80-9D9893C0E630}"/>
              </a:ext>
            </a:extLst>
          </p:cNvPr>
          <p:cNvSpPr txBox="1"/>
          <p:nvPr/>
        </p:nvSpPr>
        <p:spPr>
          <a:xfrm>
            <a:off x="306108" y="5557040"/>
            <a:ext cx="539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Charge distribution of fragments formed in the reaction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the interaction energy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lab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≤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7.5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MeV/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nucl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12E0BB-695A-4D6F-9A69-D512FE5B09CC}"/>
              </a:ext>
            </a:extLst>
          </p:cNvPr>
          <p:cNvSpPr txBox="1"/>
          <p:nvPr/>
        </p:nvSpPr>
        <p:spPr>
          <a:xfrm>
            <a:off x="6177107" y="5556386"/>
            <a:ext cx="5819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Production cross sections of trans-uranium nuclei in the reactions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136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Cm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the interaction energy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lab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≤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7.5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MeV/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nucl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08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BFE2075-89C4-42E9-A382-25DD3E798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7" y="3503010"/>
            <a:ext cx="3202352" cy="26791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4464A9D3-48F3-410A-8B77-2D70323DED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6076" r="15921" b="8864"/>
          <a:stretch/>
        </p:blipFill>
        <p:spPr>
          <a:xfrm>
            <a:off x="185714" y="993260"/>
            <a:ext cx="3322757" cy="25417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853938F-5B69-4DE0-8E38-03484FC50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822" y="23154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2D86E4-BD16-4637-9460-B9E3EB0A6B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61912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Shell effects in MNT reactions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FD7D044-A480-4ACE-928F-2D40F25BB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89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Rectangle 22">
            <a:extLst>
              <a:ext uri="{FF2B5EF4-FFF2-40B4-BE49-F238E27FC236}">
                <a16:creationId xmlns:a16="http://schemas.microsoft.com/office/drawing/2014/main" id="{CFF678C7-9DF7-49D7-A15E-BBF93EF12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111" y="37912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7" name="Group 15">
            <a:extLst>
              <a:ext uri="{FF2B5EF4-FFF2-40B4-BE49-F238E27FC236}">
                <a16:creationId xmlns:a16="http://schemas.microsoft.com/office/drawing/2014/main" id="{64ADFE9D-D9F4-4117-AA7B-6D0A21F5107A}"/>
              </a:ext>
            </a:extLst>
          </p:cNvPr>
          <p:cNvGrpSpPr>
            <a:grpSpLocks/>
          </p:cNvGrpSpPr>
          <p:nvPr/>
        </p:nvGrpSpPr>
        <p:grpSpPr bwMode="auto">
          <a:xfrm>
            <a:off x="3733536" y="1114922"/>
            <a:ext cx="7923212" cy="5757390"/>
            <a:chOff x="461" y="3818"/>
            <a:chExt cx="10350" cy="7269"/>
          </a:xfrm>
        </p:grpSpPr>
        <p:pic>
          <p:nvPicPr>
            <p:cNvPr id="53" name="Рисунок 2">
              <a:extLst>
                <a:ext uri="{FF2B5EF4-FFF2-40B4-BE49-F238E27FC236}">
                  <a16:creationId xmlns:a16="http://schemas.microsoft.com/office/drawing/2014/main" id="{C28FF85F-3778-494D-ACFA-D57420295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" y="6842"/>
              <a:ext cx="4383" cy="4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3">
              <a:extLst>
                <a:ext uri="{FF2B5EF4-FFF2-40B4-BE49-F238E27FC236}">
                  <a16:creationId xmlns:a16="http://schemas.microsoft.com/office/drawing/2014/main" id="{B7B033D9-AF43-4D47-A111-7811F72CE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3818"/>
              <a:ext cx="5219" cy="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A42DA25-C14C-45E3-97C7-2240AB2CF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683" y="34339"/>
            <a:ext cx="3890603" cy="350062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A73169D-27BC-4D19-8C63-F586E99A1747}"/>
              </a:ext>
            </a:extLst>
          </p:cNvPr>
          <p:cNvSpPr txBox="1"/>
          <p:nvPr/>
        </p:nvSpPr>
        <p:spPr>
          <a:xfrm>
            <a:off x="1510135" y="6318403"/>
            <a:ext cx="5973817" cy="35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Zagrebaev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W. Greiner,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A 834 (2010) 366c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0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7019AD4-E399-4B0B-BB93-D105671A2B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61912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Antisymmetric effect of lead shell in the reaction 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160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Gd+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186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046959E-B44B-468A-A45B-3EC044484213}"/>
              </a:ext>
            </a:extLst>
          </p:cNvPr>
          <p:cNvGrpSpPr/>
          <p:nvPr/>
        </p:nvGrpSpPr>
        <p:grpSpPr>
          <a:xfrm>
            <a:off x="3308323" y="843760"/>
            <a:ext cx="4815316" cy="5855299"/>
            <a:chOff x="4117566" y="1534913"/>
            <a:chExt cx="3600400" cy="473065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47B6A56-A94E-4576-89BC-1C80A33D578B}"/>
                </a:ext>
              </a:extLst>
            </p:cNvPr>
            <p:cNvSpPr/>
            <p:nvPr/>
          </p:nvSpPr>
          <p:spPr>
            <a:xfrm>
              <a:off x="4117566" y="1534913"/>
              <a:ext cx="3600400" cy="4730653"/>
            </a:xfrm>
            <a:prstGeom prst="rect">
              <a:avLst/>
            </a:prstGeom>
            <a:solidFill>
              <a:srgbClr val="99E1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aphicFrame>
          <p:nvGraphicFramePr>
            <p:cNvPr id="6" name="Объект 5">
              <a:extLst>
                <a:ext uri="{FF2B5EF4-FFF2-40B4-BE49-F238E27FC236}">
                  <a16:creationId xmlns:a16="http://schemas.microsoft.com/office/drawing/2014/main" id="{C20D5C62-F2A7-4585-B469-320CC47B44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9072758"/>
                </p:ext>
              </p:extLst>
            </p:nvPr>
          </p:nvGraphicFramePr>
          <p:xfrm>
            <a:off x="4279014" y="1803612"/>
            <a:ext cx="3260607" cy="4072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2" imgW="2856240" imgH="3567960" progId="Origin50.Graph">
                    <p:embed/>
                  </p:oleObj>
                </mc:Choice>
                <mc:Fallback>
                  <p:oleObj name="Graph" r:id="rId2" imgW="2856240" imgH="3567960" progId="Origin50.Graph">
                    <p:embed/>
                    <p:pic>
                      <p:nvPicPr>
                        <p:cNvPr id="6" name="Объект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014" y="1803612"/>
                          <a:ext cx="3260607" cy="40722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Группа 30">
              <a:extLst>
                <a:ext uri="{FF2B5EF4-FFF2-40B4-BE49-F238E27FC236}">
                  <a16:creationId xmlns:a16="http://schemas.microsoft.com/office/drawing/2014/main" id="{E0C4747F-4949-4EC9-BD7A-BEDDC6EA563B}"/>
                </a:ext>
              </a:extLst>
            </p:cNvPr>
            <p:cNvGrpSpPr/>
            <p:nvPr/>
          </p:nvGrpSpPr>
          <p:grpSpPr>
            <a:xfrm>
              <a:off x="5112293" y="2202403"/>
              <a:ext cx="1739855" cy="284286"/>
              <a:chOff x="3599763" y="2377423"/>
              <a:chExt cx="1739855" cy="284286"/>
            </a:xfrm>
          </p:grpSpPr>
          <p:sp>
            <p:nvSpPr>
              <p:cNvPr id="8" name="Выгнутая вверх стрелка 21">
                <a:extLst>
                  <a:ext uri="{FF2B5EF4-FFF2-40B4-BE49-F238E27FC236}">
                    <a16:creationId xmlns:a16="http://schemas.microsoft.com/office/drawing/2014/main" id="{63D4B1C8-09A4-4273-9EE0-6464BF6A8BFB}"/>
                  </a:ext>
                </a:extLst>
              </p:cNvPr>
              <p:cNvSpPr/>
              <p:nvPr/>
            </p:nvSpPr>
            <p:spPr>
              <a:xfrm rot="20298198" flipH="1">
                <a:off x="4955828" y="2414789"/>
                <a:ext cx="383790" cy="202241"/>
              </a:xfrm>
              <a:prstGeom prst="curvedDownArrow">
                <a:avLst>
                  <a:gd name="adj1" fmla="val 14550"/>
                  <a:gd name="adj2" fmla="val 48027"/>
                  <a:gd name="adj3" fmla="val 4557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Выгнутая вверх стрелка 22">
                <a:extLst>
                  <a:ext uri="{FF2B5EF4-FFF2-40B4-BE49-F238E27FC236}">
                    <a16:creationId xmlns:a16="http://schemas.microsoft.com/office/drawing/2014/main" id="{265A3C15-3A4F-4E57-A08B-67198541A176}"/>
                  </a:ext>
                </a:extLst>
              </p:cNvPr>
              <p:cNvSpPr/>
              <p:nvPr/>
            </p:nvSpPr>
            <p:spPr>
              <a:xfrm rot="1290080">
                <a:off x="3599763" y="2377423"/>
                <a:ext cx="828200" cy="284286"/>
              </a:xfrm>
              <a:prstGeom prst="curvedDownArrow">
                <a:avLst>
                  <a:gd name="adj1" fmla="val 14550"/>
                  <a:gd name="adj2" fmla="val 48027"/>
                  <a:gd name="adj3" fmla="val 4557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Группа 29">
              <a:extLst>
                <a:ext uri="{FF2B5EF4-FFF2-40B4-BE49-F238E27FC236}">
                  <a16:creationId xmlns:a16="http://schemas.microsoft.com/office/drawing/2014/main" id="{C9FF90C8-91F4-47C1-A6E1-B81A55F9A323}"/>
                </a:ext>
              </a:extLst>
            </p:cNvPr>
            <p:cNvGrpSpPr/>
            <p:nvPr/>
          </p:nvGrpSpPr>
          <p:grpSpPr>
            <a:xfrm>
              <a:off x="5280161" y="4260156"/>
              <a:ext cx="1434388" cy="266879"/>
              <a:chOff x="3767632" y="4435175"/>
              <a:chExt cx="1434388" cy="266879"/>
            </a:xfrm>
          </p:grpSpPr>
          <p:sp>
            <p:nvSpPr>
              <p:cNvPr id="11" name="Выгнутая вверх стрелка 26">
                <a:extLst>
                  <a:ext uri="{FF2B5EF4-FFF2-40B4-BE49-F238E27FC236}">
                    <a16:creationId xmlns:a16="http://schemas.microsoft.com/office/drawing/2014/main" id="{31B10392-9F41-4CCF-9C8E-2DBDD8745DD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600000">
                <a:off x="4698020" y="4450054"/>
                <a:ext cx="504000" cy="25200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Выгнутая вверх стрелка 27">
                <a:extLst>
                  <a:ext uri="{FF2B5EF4-FFF2-40B4-BE49-F238E27FC236}">
                    <a16:creationId xmlns:a16="http://schemas.microsoft.com/office/drawing/2014/main" id="{503994C2-1A85-4DB7-947E-99805A4C4E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220915" flipH="1">
                <a:off x="3767632" y="4435175"/>
                <a:ext cx="504000" cy="25200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DE33D55-A2B4-41E6-9E04-BF75E2025320}"/>
              </a:ext>
            </a:extLst>
          </p:cNvPr>
          <p:cNvSpPr txBox="1"/>
          <p:nvPr/>
        </p:nvSpPr>
        <p:spPr>
          <a:xfrm>
            <a:off x="8298387" y="6057954"/>
            <a:ext cx="3267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Zagrebaev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W. Greiner,</a:t>
            </a:r>
          </a:p>
          <a:p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J.Phys.G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(2007) 2265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4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C226CB-2346-499E-83C5-54D8FF5E5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2" y="1028599"/>
            <a:ext cx="3331307" cy="528390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018EC2C-AB8F-4765-B5D3-07116987E4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Primary MNT fragments formed in the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W+Gd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reactions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F6CC08-E6E6-4BB4-9D43-3764FC8C7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00" y="1168540"/>
            <a:ext cx="3632365" cy="51439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99AABC-CAB0-4C03-91A5-B359F5D3F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28" y="819676"/>
            <a:ext cx="3870404" cy="28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57B5D8-E23D-4F12-A71D-57B1A99766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03" y="4158000"/>
            <a:ext cx="3799239" cy="27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FB4D4A-7866-4155-A12F-356B2BBAFE61}"/>
              </a:ext>
            </a:extLst>
          </p:cNvPr>
          <p:cNvSpPr txBox="1"/>
          <p:nvPr/>
        </p:nvSpPr>
        <p:spPr>
          <a:xfrm>
            <a:off x="-121659" y="6455410"/>
            <a:ext cx="8480766" cy="35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E.M. Kozulin, V.I.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Zagrebaev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G.N. Knyazheva et al., Phys. Rev.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96, 064621 (2017)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1A0284F-1FEF-456B-AF24-DD28214C3018}"/>
              </a:ext>
            </a:extLst>
          </p:cNvPr>
          <p:cNvCxnSpPr/>
          <p:nvPr/>
        </p:nvCxnSpPr>
        <p:spPr>
          <a:xfrm flipV="1">
            <a:off x="9854328" y="5796152"/>
            <a:ext cx="0" cy="60241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17AA3D8-6787-427A-93F9-6478A556058A}"/>
              </a:ext>
            </a:extLst>
          </p:cNvPr>
          <p:cNvCxnSpPr/>
          <p:nvPr/>
        </p:nvCxnSpPr>
        <p:spPr>
          <a:xfrm flipV="1">
            <a:off x="9414134" y="5796152"/>
            <a:ext cx="0" cy="60241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7E433E-A35A-4726-BE81-FB05587257CD}"/>
              </a:ext>
            </a:extLst>
          </p:cNvPr>
          <p:cNvSpPr txBox="1"/>
          <p:nvPr/>
        </p:nvSpPr>
        <p:spPr>
          <a:xfrm>
            <a:off x="8076545" y="3774390"/>
            <a:ext cx="387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 for lead-like fragments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2F412-3FE4-42B7-93EA-99BBD0B53BAC}"/>
              </a:ext>
            </a:extLst>
          </p:cNvPr>
          <p:cNvSpPr txBox="1"/>
          <p:nvPr/>
        </p:nvSpPr>
        <p:spPr>
          <a:xfrm>
            <a:off x="9425837" y="5912691"/>
            <a:ext cx="65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ym typeface="Symbol" panose="05050102010706020507" pitchFamily="18" charset="2"/>
              </a:rPr>
              <a:t></a:t>
            </a:r>
            <a:r>
              <a:rPr lang="en-US" baseline="-25000" dirty="0">
                <a:sym typeface="Symbol" panose="05050102010706020507" pitchFamily="18" charset="2"/>
              </a:rPr>
              <a:t>Gr</a:t>
            </a:r>
            <a:endParaRPr lang="ru-RU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81985A-6862-4DEA-BE6B-48173D42B289}"/>
              </a:ext>
            </a:extLst>
          </p:cNvPr>
          <p:cNvSpPr txBox="1"/>
          <p:nvPr/>
        </p:nvSpPr>
        <p:spPr>
          <a:xfrm>
            <a:off x="5151714" y="5042090"/>
            <a:ext cx="104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&gt;200 u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1AFA74-45E7-45F6-93DF-BB6483919FFE}"/>
              </a:ext>
            </a:extLst>
          </p:cNvPr>
          <p:cNvSpPr txBox="1"/>
          <p:nvPr/>
        </p:nvSpPr>
        <p:spPr>
          <a:xfrm>
            <a:off x="5276642" y="2470912"/>
            <a:ext cx="104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&gt;200 u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4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4B7556-4831-42E6-8764-985323859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0" y="1174796"/>
            <a:ext cx="5943273" cy="46830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8DBA1C-FBD0-43D6-9AFD-FD26D50A4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67" y="820433"/>
            <a:ext cx="4127346" cy="29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5976BF-8053-4B46-B4E2-ADA49449B8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20" y="3845532"/>
            <a:ext cx="4132085" cy="298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B9DBD34-2EF5-4F9A-B3B4-922B3A12A9A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Orientation effect in the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W+Gd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reactions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74716-5A0F-4466-9ACF-8DCAFFB07E4E}"/>
              </a:ext>
            </a:extLst>
          </p:cNvPr>
          <p:cNvSpPr txBox="1"/>
          <p:nvPr/>
        </p:nvSpPr>
        <p:spPr>
          <a:xfrm>
            <a:off x="413153" y="5937992"/>
            <a:ext cx="66862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Potential energy surfaces for the reaction 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160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Gd+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186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calculated for nose-to-nose, nose-to-side, side-to-nose and side-to-side orientations of colliding nuclei. The barrier energies for these configurations are indicated at the top of each plot.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9EA1A1-CBCD-4333-A0EA-F52F453AB12B}"/>
              </a:ext>
            </a:extLst>
          </p:cNvPr>
          <p:cNvSpPr txBox="1"/>
          <p:nvPr/>
        </p:nvSpPr>
        <p:spPr>
          <a:xfrm>
            <a:off x="10474692" y="1293263"/>
            <a:ext cx="105952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50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Times!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Двойная стрелка вверх/вниз 10">
            <a:extLst>
              <a:ext uri="{FF2B5EF4-FFF2-40B4-BE49-F238E27FC236}">
                <a16:creationId xmlns:a16="http://schemas.microsoft.com/office/drawing/2014/main" id="{36C17970-261E-4DF7-9F25-FD840CB0754D}"/>
              </a:ext>
            </a:extLst>
          </p:cNvPr>
          <p:cNvSpPr/>
          <p:nvPr/>
        </p:nvSpPr>
        <p:spPr>
          <a:xfrm>
            <a:off x="10637699" y="2314433"/>
            <a:ext cx="244923" cy="576064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1946764-4423-4017-9265-5BDEC84B3B91}"/>
              </a:ext>
            </a:extLst>
          </p:cNvPr>
          <p:cNvGrpSpPr/>
          <p:nvPr/>
        </p:nvGrpSpPr>
        <p:grpSpPr>
          <a:xfrm>
            <a:off x="384013" y="1496607"/>
            <a:ext cx="6008431" cy="4503764"/>
            <a:chOff x="144621" y="1288611"/>
            <a:chExt cx="6008431" cy="4503764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B1E6141B-56CA-4CB9-8E92-34E99EA4C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21" y="1288611"/>
              <a:ext cx="6008431" cy="4503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E9BEA6-12CF-4AA0-98EF-7629E5050D21}"/>
                </a:ext>
              </a:extLst>
            </p:cNvPr>
            <p:cNvSpPr txBox="1"/>
            <p:nvPr/>
          </p:nvSpPr>
          <p:spPr>
            <a:xfrm>
              <a:off x="236708" y="4372370"/>
              <a:ext cx="39087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VAMOS spectrometer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840A934-D4FC-4F95-A6D8-3F4B4679E5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238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U+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238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 experiment using VAMOS spectrometer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1986D09-462B-473A-AB07-FDED2ACD2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6668" t="6078" r="4808" b="445"/>
          <a:stretch/>
        </p:blipFill>
        <p:spPr bwMode="auto">
          <a:xfrm>
            <a:off x="6484531" y="1165564"/>
            <a:ext cx="5109652" cy="49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DBD677-6D8E-9C4C-4BF2-712EE0E40BA2}"/>
              </a:ext>
            </a:extLst>
          </p:cNvPr>
          <p:cNvSpPr txBox="1"/>
          <p:nvPr/>
        </p:nvSpPr>
        <p:spPr>
          <a:xfrm>
            <a:off x="1139483" y="6107149"/>
            <a:ext cx="359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S. Heinz et al., </a:t>
            </a:r>
            <a:r>
              <a:rPr lang="en-US" dirty="0" err="1"/>
              <a:t>Ganil</a:t>
            </a:r>
            <a:r>
              <a:rPr lang="en-US" dirty="0"/>
              <a:t> 2008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22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9" y="1282940"/>
            <a:ext cx="5086104" cy="50138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83602" y="4865491"/>
            <a:ext cx="6041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coincident measurement of both reaction fragments allows to increase the reliability of the selection of binary reaction channel from the other processes occurring in the </a:t>
            </a:r>
            <a:r>
              <a:rPr lang="en-US" sz="24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+ </a:t>
            </a:r>
            <a:r>
              <a:rPr lang="en-US" sz="24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reaction.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0523D4E-F822-424E-BED3-53E0D0D778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238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U+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238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 (6.2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AMeV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 test experiment using CORSET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ACEDBFB-4E09-4744-B682-5AE86C390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691036"/>
              </p:ext>
            </p:extLst>
          </p:nvPr>
        </p:nvGraphicFramePr>
        <p:xfrm>
          <a:off x="5930696" y="738019"/>
          <a:ext cx="5916344" cy="412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153680" imgH="2901600" progId="Origin50.Graph">
                  <p:embed/>
                </p:oleObj>
              </mc:Choice>
              <mc:Fallback>
                <p:oleObj name="Graph" r:id="rId4" imgW="4153680" imgH="2901600" progId="Origin50.Graph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696" y="738019"/>
                        <a:ext cx="5916344" cy="4127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9BDD98A5-C79F-47D6-BDC7-383D535D8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537103"/>
              </p:ext>
            </p:extLst>
          </p:nvPr>
        </p:nvGraphicFramePr>
        <p:xfrm>
          <a:off x="5930696" y="737435"/>
          <a:ext cx="5915572" cy="412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153680" imgH="2901600" progId="Origin50.Graph">
                  <p:embed/>
                </p:oleObj>
              </mc:Choice>
              <mc:Fallback>
                <p:oleObj name="Graph" r:id="rId6" imgW="4153680" imgH="2901600" progId="Origin50.Graph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696" y="737435"/>
                        <a:ext cx="5915572" cy="4128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0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6489</TotalTime>
  <Words>1425</Words>
  <Application>Microsoft Office PowerPoint</Application>
  <PresentationFormat>Широкоэкранный</PresentationFormat>
  <Paragraphs>94</Paragraphs>
  <Slides>14</Slides>
  <Notes>4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Verdana</vt:lpstr>
      <vt:lpstr>Тема Office</vt:lpstr>
      <vt:lpstr>1_Тема Office</vt:lpstr>
      <vt:lpstr>Graph</vt:lpstr>
      <vt:lpstr>Origin Graph</vt:lpstr>
      <vt:lpstr>From fusion to multinucleon transfer reactions</vt:lpstr>
      <vt:lpstr>Search for superheaviest nuclei</vt:lpstr>
      <vt:lpstr>Radiochemical study of the reaction 238U+238U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fusion to multinucleon transfer reactions </dc:title>
  <dc:creator>Galina Knyazheva</dc:creator>
  <cp:lastModifiedBy>Работник</cp:lastModifiedBy>
  <cp:revision>52</cp:revision>
  <dcterms:created xsi:type="dcterms:W3CDTF">2023-04-17T07:08:25Z</dcterms:created>
  <dcterms:modified xsi:type="dcterms:W3CDTF">2023-04-26T03:46:25Z</dcterms:modified>
</cp:coreProperties>
</file>