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389" r:id="rId3"/>
    <p:sldId id="260" r:id="rId4"/>
    <p:sldId id="695" r:id="rId5"/>
    <p:sldId id="696" r:id="rId6"/>
    <p:sldId id="344" r:id="rId7"/>
    <p:sldId id="264" r:id="rId8"/>
    <p:sldId id="468" r:id="rId9"/>
    <p:sldId id="702" r:id="rId10"/>
    <p:sldId id="415" r:id="rId11"/>
    <p:sldId id="267" r:id="rId12"/>
    <p:sldId id="541" r:id="rId13"/>
    <p:sldId id="543" r:id="rId14"/>
    <p:sldId id="291" r:id="rId15"/>
    <p:sldId id="694" r:id="rId16"/>
    <p:sldId id="653" r:id="rId17"/>
    <p:sldId id="654" r:id="rId18"/>
    <p:sldId id="534" r:id="rId19"/>
    <p:sldId id="423" r:id="rId20"/>
    <p:sldId id="703" r:id="rId21"/>
    <p:sldId id="519" r:id="rId22"/>
    <p:sldId id="521" r:id="rId23"/>
    <p:sldId id="704" r:id="rId24"/>
    <p:sldId id="705" r:id="rId25"/>
    <p:sldId id="658" r:id="rId26"/>
    <p:sldId id="524" r:id="rId27"/>
    <p:sldId id="537" r:id="rId28"/>
    <p:sldId id="708" r:id="rId29"/>
    <p:sldId id="700" r:id="rId30"/>
    <p:sldId id="711" r:id="rId31"/>
    <p:sldId id="709" r:id="rId32"/>
    <p:sldId id="257" r:id="rId33"/>
    <p:sldId id="516" r:id="rId34"/>
    <p:sldId id="710" r:id="rId35"/>
    <p:sldId id="300" r:id="rId36"/>
    <p:sldId id="662" r:id="rId37"/>
    <p:sldId id="404" r:id="rId38"/>
    <p:sldId id="517" r:id="rId39"/>
    <p:sldId id="518" r:id="rId40"/>
    <p:sldId id="706" r:id="rId41"/>
    <p:sldId id="707" r:id="rId42"/>
    <p:sldId id="697" r:id="rId43"/>
    <p:sldId id="520" r:id="rId44"/>
    <p:sldId id="698" r:id="rId45"/>
    <p:sldId id="298" r:id="rId46"/>
    <p:sldId id="261" r:id="rId47"/>
    <p:sldId id="515" r:id="rId48"/>
    <p:sldId id="699" r:id="rId49"/>
    <p:sldId id="522" r:id="rId50"/>
    <p:sldId id="701" r:id="rId51"/>
    <p:sldId id="52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B00"/>
    <a:srgbClr val="C69516"/>
    <a:srgbClr val="FE2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1793"/>
  </p:normalViewPr>
  <p:slideViewPr>
    <p:cSldViewPr snapToGrid="0">
      <p:cViewPr varScale="1">
        <p:scale>
          <a:sx n="84" d="100"/>
          <a:sy n="84" d="100"/>
        </p:scale>
        <p:origin x="200" y="6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9FF38-36DD-0B46-A8B5-BC28D0860E93}" type="datetimeFigureOut">
              <a:rPr lang="en-US" smtClean="0"/>
              <a:t>4/25/23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DD569-3F04-8841-B155-FD3592ECD901}" type="slidenum">
              <a:rPr lang="en-US" smtClean="0"/>
              <a:t>‹#›</a:t>
            </a:fld>
            <a:endParaRPr lang="en-US"/>
          </a:p>
        </p:txBody>
      </p:sp>
    </p:spTree>
    <p:extLst>
      <p:ext uri="{BB962C8B-B14F-4D97-AF65-F5344CB8AC3E}">
        <p14:creationId xmlns:p14="http://schemas.microsoft.com/office/powerpoint/2010/main" val="220802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special honor for me to be here with all of you to celebrate the 90</a:t>
            </a:r>
            <a:r>
              <a:rPr lang="en-US" baseline="30000" dirty="0"/>
              <a:t>th</a:t>
            </a:r>
            <a:r>
              <a:rPr lang="en-US" dirty="0"/>
              <a:t> birthday of Yuri </a:t>
            </a:r>
            <a:r>
              <a:rPr lang="en-US" dirty="0" err="1"/>
              <a:t>Oganessian</a:t>
            </a:r>
            <a:r>
              <a:rPr lang="en-US" dirty="0"/>
              <a:t>…</a:t>
            </a:r>
          </a:p>
          <a:p>
            <a:r>
              <a:rPr lang="en-US" dirty="0"/>
              <a:t>Science Brings Nations Together….has been the motto of Yuri’s work…and appropriate that we recognize it today…</a:t>
            </a:r>
          </a:p>
        </p:txBody>
      </p:sp>
      <p:sp>
        <p:nvSpPr>
          <p:cNvPr id="4" name="Slide Number Placeholder 3"/>
          <p:cNvSpPr>
            <a:spLocks noGrp="1"/>
          </p:cNvSpPr>
          <p:nvPr>
            <p:ph type="sldNum" sz="quarter" idx="5"/>
          </p:nvPr>
        </p:nvSpPr>
        <p:spPr/>
        <p:txBody>
          <a:bodyPr/>
          <a:lstStyle/>
          <a:p>
            <a:fld id="{CDEDD569-3F04-8841-B155-FD3592ECD901}" type="slidenum">
              <a:rPr lang="en-US" smtClean="0"/>
              <a:t>1</a:t>
            </a:fld>
            <a:endParaRPr lang="en-US"/>
          </a:p>
        </p:txBody>
      </p:sp>
    </p:spTree>
    <p:extLst>
      <p:ext uri="{BB962C8B-B14F-4D97-AF65-F5344CB8AC3E}">
        <p14:creationId xmlns:p14="http://schemas.microsoft.com/office/powerpoint/2010/main" val="2669513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arise…..establish that a merger is a potential site for the r-process….</a:t>
            </a:r>
          </a:p>
          <a:p>
            <a:endParaRPr lang="en-US" dirty="0"/>
          </a:p>
        </p:txBody>
      </p:sp>
      <p:sp>
        <p:nvSpPr>
          <p:cNvPr id="4" name="Slide Number Placeholder 3"/>
          <p:cNvSpPr>
            <a:spLocks noGrp="1"/>
          </p:cNvSpPr>
          <p:nvPr>
            <p:ph type="sldNum" sz="quarter" idx="5"/>
          </p:nvPr>
        </p:nvSpPr>
        <p:spPr/>
        <p:txBody>
          <a:bodyPr/>
          <a:lstStyle/>
          <a:p>
            <a:fld id="{CA466559-8031-8D40-A42C-80038CEC6C3D}" type="slidenum">
              <a:rPr lang="en-US" smtClean="0"/>
              <a:t>16</a:t>
            </a:fld>
            <a:endParaRPr lang="en-US"/>
          </a:p>
        </p:txBody>
      </p:sp>
    </p:spTree>
    <p:extLst>
      <p:ext uri="{BB962C8B-B14F-4D97-AF65-F5344CB8AC3E}">
        <p14:creationId xmlns:p14="http://schemas.microsoft.com/office/powerpoint/2010/main" val="1850842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D76BCD-D9D0-BE49-BE06-741D48411AB1}" type="slidenum">
              <a:rPr lang="en-US" smtClean="0"/>
              <a:t>17</a:t>
            </a:fld>
            <a:endParaRPr lang="en-US"/>
          </a:p>
        </p:txBody>
      </p:sp>
    </p:spTree>
    <p:extLst>
      <p:ext uri="{BB962C8B-B14F-4D97-AF65-F5344CB8AC3E}">
        <p14:creationId xmlns:p14="http://schemas.microsoft.com/office/powerpoint/2010/main" val="3473881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Fission has been studied for over 80 years now…..but new interest and research revealed many new aspects!</a:t>
            </a:r>
          </a:p>
        </p:txBody>
      </p:sp>
      <p:sp>
        <p:nvSpPr>
          <p:cNvPr id="4" name="Slide Number Placeholder 3"/>
          <p:cNvSpPr>
            <a:spLocks noGrp="1"/>
          </p:cNvSpPr>
          <p:nvPr>
            <p:ph type="sldNum" sz="quarter" idx="10"/>
          </p:nvPr>
        </p:nvSpPr>
        <p:spPr/>
        <p:txBody>
          <a:bodyPr/>
          <a:lstStyle/>
          <a:p>
            <a:fld id="{85DC7D64-1CAA-FF4D-943C-3CB191DD845E}" type="slidenum">
              <a:rPr lang="en-US" smtClean="0"/>
              <a:t>18</a:t>
            </a:fld>
            <a:endParaRPr lang="en-US"/>
          </a:p>
        </p:txBody>
      </p:sp>
    </p:spTree>
    <p:extLst>
      <p:ext uri="{BB962C8B-B14F-4D97-AF65-F5344CB8AC3E}">
        <p14:creationId xmlns:p14="http://schemas.microsoft.com/office/powerpoint/2010/main" val="1144120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a:p>
        </p:txBody>
      </p:sp>
      <p:sp>
        <p:nvSpPr>
          <p:cNvPr id="286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C608AF-286A-4118-9A32-8ECC2163FE2C}" type="slidenum">
              <a:rPr lang="ru-RU" smtClean="0"/>
              <a:pPr/>
              <a:t>19</a:t>
            </a:fld>
            <a:endParaRPr lang="ru-RU"/>
          </a:p>
        </p:txBody>
      </p:sp>
    </p:spTree>
    <p:extLst>
      <p:ext uri="{BB962C8B-B14F-4D97-AF65-F5344CB8AC3E}">
        <p14:creationId xmlns:p14="http://schemas.microsoft.com/office/powerpoint/2010/main" val="171568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Blinnikov</a:t>
            </a:r>
            <a:r>
              <a:rPr lang="en-US" dirty="0"/>
              <a:t> mentioned the </a:t>
            </a:r>
            <a:r>
              <a:rPr lang="en-US" dirty="0" err="1"/>
              <a:t>Lattimer</a:t>
            </a:r>
            <a:r>
              <a:rPr lang="en-US" dirty="0"/>
              <a:t> and Schramm….predictions….</a:t>
            </a:r>
          </a:p>
        </p:txBody>
      </p:sp>
      <p:sp>
        <p:nvSpPr>
          <p:cNvPr id="4" name="Slide Number Placeholder 3"/>
          <p:cNvSpPr>
            <a:spLocks noGrp="1"/>
          </p:cNvSpPr>
          <p:nvPr>
            <p:ph type="sldNum" sz="quarter" idx="5"/>
          </p:nvPr>
        </p:nvSpPr>
        <p:spPr/>
        <p:txBody>
          <a:bodyPr/>
          <a:lstStyle/>
          <a:p>
            <a:fld id="{4ABA6C5C-5DFA-114D-B2FA-4D39DD90C77D}" type="slidenum">
              <a:rPr lang="en-US" smtClean="0"/>
              <a:t>21</a:t>
            </a:fld>
            <a:endParaRPr lang="en-US"/>
          </a:p>
        </p:txBody>
      </p:sp>
    </p:spTree>
    <p:extLst>
      <p:ext uri="{BB962C8B-B14F-4D97-AF65-F5344CB8AC3E}">
        <p14:creationId xmlns:p14="http://schemas.microsoft.com/office/powerpoint/2010/main" val="190374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66559-8031-8D40-A42C-80038CEC6C3D}" type="slidenum">
              <a:rPr lang="en-US" smtClean="0"/>
              <a:t>22</a:t>
            </a:fld>
            <a:endParaRPr lang="en-US"/>
          </a:p>
        </p:txBody>
      </p:sp>
    </p:spTree>
    <p:extLst>
      <p:ext uri="{BB962C8B-B14F-4D97-AF65-F5344CB8AC3E}">
        <p14:creationId xmlns:p14="http://schemas.microsoft.com/office/powerpoint/2010/main" val="1263926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How far did it go? And what are the signatures? Fission and fission barriers and fission fragment distributions are all input theoretically</a:t>
            </a:r>
          </a:p>
          <a:p>
            <a:r>
              <a:rPr lang="en-US" dirty="0"/>
              <a:t>Experiments…focused on short lived fission products…</a:t>
            </a:r>
          </a:p>
          <a:p>
            <a:r>
              <a:rPr lang="en-US" dirty="0"/>
              <a:t>Long lived ones expensive to measure and </a:t>
            </a:r>
            <a:r>
              <a:rPr lang="en-US" dirty="0" err="1"/>
              <a:t>difficutl</a:t>
            </a:r>
            <a:endParaRPr lang="en-US" dirty="0"/>
          </a:p>
        </p:txBody>
      </p:sp>
      <p:sp>
        <p:nvSpPr>
          <p:cNvPr id="4" name="Slide Number Placeholder 3"/>
          <p:cNvSpPr>
            <a:spLocks noGrp="1"/>
          </p:cNvSpPr>
          <p:nvPr>
            <p:ph type="sldNum" sz="quarter" idx="5"/>
          </p:nvPr>
        </p:nvSpPr>
        <p:spPr/>
        <p:txBody>
          <a:bodyPr/>
          <a:lstStyle/>
          <a:p>
            <a:fld id="{4ABA6C5C-5DFA-114D-B2FA-4D39DD90C77D}" type="slidenum">
              <a:rPr lang="en-US" smtClean="0"/>
              <a:t>24</a:t>
            </a:fld>
            <a:endParaRPr lang="en-US"/>
          </a:p>
        </p:txBody>
      </p:sp>
    </p:spTree>
    <p:extLst>
      <p:ext uri="{BB962C8B-B14F-4D97-AF65-F5344CB8AC3E}">
        <p14:creationId xmlns:p14="http://schemas.microsoft.com/office/powerpoint/2010/main" val="151352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29</a:t>
            </a:fld>
            <a:endParaRPr lang="en-US"/>
          </a:p>
        </p:txBody>
      </p:sp>
    </p:spTree>
    <p:extLst>
      <p:ext uri="{BB962C8B-B14F-4D97-AF65-F5344CB8AC3E}">
        <p14:creationId xmlns:p14="http://schemas.microsoft.com/office/powerpoint/2010/main" val="2135092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33</a:t>
            </a:fld>
            <a:endParaRPr lang="en-US"/>
          </a:p>
        </p:txBody>
      </p:sp>
    </p:spTree>
    <p:extLst>
      <p:ext uri="{BB962C8B-B14F-4D97-AF65-F5344CB8AC3E}">
        <p14:creationId xmlns:p14="http://schemas.microsoft.com/office/powerpoint/2010/main" val="4173665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nuclei to measure and how precisely…</a:t>
            </a:r>
          </a:p>
        </p:txBody>
      </p:sp>
      <p:sp>
        <p:nvSpPr>
          <p:cNvPr id="4" name="Slide Number Placeholder 3"/>
          <p:cNvSpPr>
            <a:spLocks noGrp="1"/>
          </p:cNvSpPr>
          <p:nvPr>
            <p:ph type="sldNum" sz="quarter" idx="5"/>
          </p:nvPr>
        </p:nvSpPr>
        <p:spPr/>
        <p:txBody>
          <a:bodyPr/>
          <a:lstStyle/>
          <a:p>
            <a:fld id="{98CB85DC-AB51-AC47-831D-A404F5D499F4}" type="slidenum">
              <a:rPr lang="en-US" smtClean="0"/>
              <a:t>38</a:t>
            </a:fld>
            <a:endParaRPr lang="en-US"/>
          </a:p>
        </p:txBody>
      </p:sp>
    </p:spTree>
    <p:extLst>
      <p:ext uri="{BB962C8B-B14F-4D97-AF65-F5344CB8AC3E}">
        <p14:creationId xmlns:p14="http://schemas.microsoft.com/office/powerpoint/2010/main" val="1556169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270E15-82A3-4025-ADC1-D4A0BBB8AFB2}" type="slidenum">
              <a:rPr lang="ru-RU" smtClean="0"/>
              <a:t>2</a:t>
            </a:fld>
            <a:endParaRPr lang="ru-RU"/>
          </a:p>
        </p:txBody>
      </p:sp>
    </p:spTree>
    <p:extLst>
      <p:ext uri="{BB962C8B-B14F-4D97-AF65-F5344CB8AC3E}">
        <p14:creationId xmlns:p14="http://schemas.microsoft.com/office/powerpoint/2010/main" val="1198226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39</a:t>
            </a:fld>
            <a:endParaRPr lang="en-US"/>
          </a:p>
        </p:txBody>
      </p:sp>
    </p:spTree>
    <p:extLst>
      <p:ext uri="{BB962C8B-B14F-4D97-AF65-F5344CB8AC3E}">
        <p14:creationId xmlns:p14="http://schemas.microsoft.com/office/powerpoint/2010/main" val="2558932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42</a:t>
            </a:fld>
            <a:endParaRPr lang="en-US"/>
          </a:p>
        </p:txBody>
      </p:sp>
    </p:spTree>
    <p:extLst>
      <p:ext uri="{BB962C8B-B14F-4D97-AF65-F5344CB8AC3E}">
        <p14:creationId xmlns:p14="http://schemas.microsoft.com/office/powerpoint/2010/main" val="347692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43</a:t>
            </a:fld>
            <a:endParaRPr lang="en-US"/>
          </a:p>
        </p:txBody>
      </p:sp>
    </p:spTree>
    <p:extLst>
      <p:ext uri="{BB962C8B-B14F-4D97-AF65-F5344CB8AC3E}">
        <p14:creationId xmlns:p14="http://schemas.microsoft.com/office/powerpoint/2010/main" val="1569859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44</a:t>
            </a:fld>
            <a:endParaRPr lang="en-US"/>
          </a:p>
        </p:txBody>
      </p:sp>
    </p:spTree>
    <p:extLst>
      <p:ext uri="{BB962C8B-B14F-4D97-AF65-F5344CB8AC3E}">
        <p14:creationId xmlns:p14="http://schemas.microsoft.com/office/powerpoint/2010/main" val="2088575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Varying thermodynamics has little impact….the masses make a huge difference….</a:t>
            </a:r>
          </a:p>
        </p:txBody>
      </p:sp>
      <p:sp>
        <p:nvSpPr>
          <p:cNvPr id="4" name="Slide Number Placeholder 3"/>
          <p:cNvSpPr>
            <a:spLocks noGrp="1"/>
          </p:cNvSpPr>
          <p:nvPr>
            <p:ph type="sldNum" sz="quarter" idx="10"/>
          </p:nvPr>
        </p:nvSpPr>
        <p:spPr/>
        <p:txBody>
          <a:bodyPr/>
          <a:lstStyle/>
          <a:p>
            <a:fld id="{85DC7D64-1CAA-FF4D-943C-3CB191DD845E}" type="slidenum">
              <a:rPr lang="en-US" smtClean="0"/>
              <a:t>45</a:t>
            </a:fld>
            <a:endParaRPr lang="en-US"/>
          </a:p>
        </p:txBody>
      </p:sp>
    </p:spTree>
    <p:extLst>
      <p:ext uri="{BB962C8B-B14F-4D97-AF65-F5344CB8AC3E}">
        <p14:creationId xmlns:p14="http://schemas.microsoft.com/office/powerpoint/2010/main" val="343281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46</a:t>
            </a:fld>
            <a:endParaRPr lang="en-US"/>
          </a:p>
        </p:txBody>
      </p:sp>
    </p:spTree>
    <p:extLst>
      <p:ext uri="{BB962C8B-B14F-4D97-AF65-F5344CB8AC3E}">
        <p14:creationId xmlns:p14="http://schemas.microsoft.com/office/powerpoint/2010/main" val="2650725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47</a:t>
            </a:fld>
            <a:endParaRPr lang="en-US"/>
          </a:p>
        </p:txBody>
      </p:sp>
    </p:spTree>
    <p:extLst>
      <p:ext uri="{BB962C8B-B14F-4D97-AF65-F5344CB8AC3E}">
        <p14:creationId xmlns:p14="http://schemas.microsoft.com/office/powerpoint/2010/main" val="3357742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48</a:t>
            </a:fld>
            <a:endParaRPr lang="en-US"/>
          </a:p>
        </p:txBody>
      </p:sp>
    </p:spTree>
    <p:extLst>
      <p:ext uri="{BB962C8B-B14F-4D97-AF65-F5344CB8AC3E}">
        <p14:creationId xmlns:p14="http://schemas.microsoft.com/office/powerpoint/2010/main" val="1171231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49</a:t>
            </a:fld>
            <a:endParaRPr lang="en-US"/>
          </a:p>
        </p:txBody>
      </p:sp>
    </p:spTree>
    <p:extLst>
      <p:ext uri="{BB962C8B-B14F-4D97-AF65-F5344CB8AC3E}">
        <p14:creationId xmlns:p14="http://schemas.microsoft.com/office/powerpoint/2010/main" val="962282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50</a:t>
            </a:fld>
            <a:endParaRPr lang="en-US"/>
          </a:p>
        </p:txBody>
      </p:sp>
    </p:spTree>
    <p:extLst>
      <p:ext uri="{BB962C8B-B14F-4D97-AF65-F5344CB8AC3E}">
        <p14:creationId xmlns:p14="http://schemas.microsoft.com/office/powerpoint/2010/main" val="90034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Fission has been studied for over 80 years now…..but new interest and research revealed many new aspects!</a:t>
            </a:r>
          </a:p>
        </p:txBody>
      </p:sp>
      <p:sp>
        <p:nvSpPr>
          <p:cNvPr id="4" name="Slide Number Placeholder 3"/>
          <p:cNvSpPr>
            <a:spLocks noGrp="1"/>
          </p:cNvSpPr>
          <p:nvPr>
            <p:ph type="sldNum" sz="quarter" idx="10"/>
          </p:nvPr>
        </p:nvSpPr>
        <p:spPr/>
        <p:txBody>
          <a:bodyPr/>
          <a:lstStyle/>
          <a:p>
            <a:fld id="{85DC7D64-1CAA-FF4D-943C-3CB191DD845E}" type="slidenum">
              <a:rPr lang="en-US" smtClean="0"/>
              <a:t>5</a:t>
            </a:fld>
            <a:endParaRPr lang="en-US"/>
          </a:p>
        </p:txBody>
      </p:sp>
    </p:spTree>
    <p:extLst>
      <p:ext uri="{BB962C8B-B14F-4D97-AF65-F5344CB8AC3E}">
        <p14:creationId xmlns:p14="http://schemas.microsoft.com/office/powerpoint/2010/main" val="1144120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Exotic fission modes?</a:t>
            </a:r>
          </a:p>
        </p:txBody>
      </p:sp>
      <p:sp>
        <p:nvSpPr>
          <p:cNvPr id="4" name="Slide Number Placeholder 3"/>
          <p:cNvSpPr>
            <a:spLocks noGrp="1"/>
          </p:cNvSpPr>
          <p:nvPr>
            <p:ph type="sldNum" sz="quarter" idx="5"/>
          </p:nvPr>
        </p:nvSpPr>
        <p:spPr/>
        <p:txBody>
          <a:bodyPr/>
          <a:lstStyle/>
          <a:p>
            <a:fld id="{98CB85DC-AB51-AC47-831D-A404F5D499F4}" type="slidenum">
              <a:rPr lang="en-US" smtClean="0"/>
              <a:t>51</a:t>
            </a:fld>
            <a:endParaRPr lang="en-US"/>
          </a:p>
        </p:txBody>
      </p:sp>
    </p:spTree>
    <p:extLst>
      <p:ext uri="{BB962C8B-B14F-4D97-AF65-F5344CB8AC3E}">
        <p14:creationId xmlns:p14="http://schemas.microsoft.com/office/powerpoint/2010/main" val="315083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LINE OF THE UNIVERSE….SHORTLY AFTER</a:t>
            </a:r>
            <a:r>
              <a:rPr lang="en-US" baseline="0" dirty="0"/>
              <a:t> THE BIG BANG…NUETRONS AND PROTONS FORM…THE PRIMORDIAL ELEMENTS…STARS…</a:t>
            </a:r>
          </a:p>
          <a:p>
            <a:r>
              <a:rPr lang="en-US" baseline="0" dirty="0"/>
              <a:t>THE EVOLUTION OF STARS TO THE PRESENT DAY SYSNTHESIS OF THE ELEMENTS AS WE KNOW IT TODAY…</a:t>
            </a:r>
          </a:p>
        </p:txBody>
      </p:sp>
      <p:sp>
        <p:nvSpPr>
          <p:cNvPr id="4" name="Slide Number Placeholder 3"/>
          <p:cNvSpPr>
            <a:spLocks noGrp="1"/>
          </p:cNvSpPr>
          <p:nvPr>
            <p:ph type="sldNum" sz="quarter" idx="10"/>
          </p:nvPr>
        </p:nvSpPr>
        <p:spPr/>
        <p:txBody>
          <a:bodyPr/>
          <a:lstStyle/>
          <a:p>
            <a:fld id="{3A0B1DDB-F951-7D46-9471-D9570C8BCE50}" type="slidenum">
              <a:rPr lang="en-US" smtClean="0"/>
              <a:t>6</a:t>
            </a:fld>
            <a:endParaRPr lang="en-US"/>
          </a:p>
        </p:txBody>
      </p:sp>
    </p:spTree>
    <p:extLst>
      <p:ext uri="{BB962C8B-B14F-4D97-AF65-F5344CB8AC3E}">
        <p14:creationId xmlns:p14="http://schemas.microsoft.com/office/powerpoint/2010/main" val="428299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distribution of the cosmos….leaves us less than 5%  of the visible universe to solve the </a:t>
            </a:r>
          </a:p>
          <a:p>
            <a:r>
              <a:rPr lang="en-US" dirty="0"/>
              <a:t>the overarching astrophysical  questions…..</a:t>
            </a:r>
          </a:p>
        </p:txBody>
      </p:sp>
      <p:sp>
        <p:nvSpPr>
          <p:cNvPr id="4" name="Slide Number Placeholder 3"/>
          <p:cNvSpPr>
            <a:spLocks noGrp="1"/>
          </p:cNvSpPr>
          <p:nvPr>
            <p:ph type="sldNum" sz="quarter" idx="5"/>
          </p:nvPr>
        </p:nvSpPr>
        <p:spPr/>
        <p:txBody>
          <a:bodyPr/>
          <a:lstStyle/>
          <a:p>
            <a:fld id="{841023FA-C800-4BBD-BFAA-D1E34F480857}" type="slidenum">
              <a:rPr lang="en-US" smtClean="0"/>
              <a:t>7</a:t>
            </a:fld>
            <a:endParaRPr lang="en-US"/>
          </a:p>
        </p:txBody>
      </p:sp>
    </p:spTree>
    <p:extLst>
      <p:ext uri="{BB962C8B-B14F-4D97-AF65-F5344CB8AC3E}">
        <p14:creationId xmlns:p14="http://schemas.microsoft.com/office/powerpoint/2010/main" val="154919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99.9 percent of the mass of all the universe comes from the nuclei found at the center of every atom. These nuclei are made of protons and neutrons that themselves formed a few microseconds after the big bang as the primordial liquid known as quark-gluon plasma cooled and condensed. </a:t>
            </a:r>
            <a:r>
              <a:rPr lang="en-US" b="1" dirty="0" err="1"/>
              <a:t>bEntire</a:t>
            </a:r>
            <a:r>
              <a:rPr lang="en-US" b="1" dirty="0"/>
              <a:t> history of the universe entangled with the nuclear physics….</a:t>
            </a:r>
            <a:r>
              <a:rPr lang="en-US" b="1" dirty="0" err="1"/>
              <a:t>Welll</a:t>
            </a:r>
            <a:r>
              <a:rPr lang="en-US" b="1" dirty="0"/>
              <a:t> we know what the nuclear physics has to be….neutron induced and prominent features that can be related to nuclear physics</a:t>
            </a:r>
          </a:p>
          <a:p>
            <a:r>
              <a:rPr lang="en-US" sz="1200" b="1" kern="1200" dirty="0" err="1">
                <a:solidFill>
                  <a:schemeClr val="tx1"/>
                </a:solidFill>
                <a:effectLst/>
                <a:latin typeface="+mn-lt"/>
                <a:ea typeface="+mn-ea"/>
                <a:cs typeface="+mn-cs"/>
              </a:rPr>
              <a:t>Use..observed</a:t>
            </a:r>
            <a:r>
              <a:rPr lang="en-US" sz="1200" b="1" kern="1200" dirty="0">
                <a:solidFill>
                  <a:schemeClr val="tx1"/>
                </a:solidFill>
                <a:effectLst/>
                <a:latin typeface="+mn-lt"/>
                <a:ea typeface="+mn-ea"/>
                <a:cs typeface="+mn-cs"/>
              </a:rPr>
              <a:t> abundance pattern to understand….process…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3E12EB-0EA9-43F8-AA8A-DE53F93F91E0}" type="slidenum">
              <a:rPr lang="en-US" smtClean="0"/>
              <a:t>8</a:t>
            </a:fld>
            <a:endParaRPr lang="en-US"/>
          </a:p>
        </p:txBody>
      </p:sp>
    </p:spTree>
    <p:extLst>
      <p:ext uri="{BB962C8B-B14F-4D97-AF65-F5344CB8AC3E}">
        <p14:creationId xmlns:p14="http://schemas.microsoft.com/office/powerpoint/2010/main" val="329987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DE3B938-6D81-4137-B2F2-00114DB0F88D}" type="slidenum">
              <a:rPr lang="ru-RU" altLang="ru-RU">
                <a:latin typeface="Arial" pitchFamily="34" charset="0"/>
              </a:rPr>
              <a:pPr algn="r" eaLnBrk="1" hangingPunct="1">
                <a:spcBef>
                  <a:spcPct val="0"/>
                </a:spcBef>
              </a:pPr>
              <a:t>10</a:t>
            </a:fld>
            <a:endParaRPr lang="ru-RU" altLang="ru-RU">
              <a:latin typeface="Arial" pitchFamily="34"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97A3508-4D27-4372-A71F-A7857950D683}" type="slidenum">
              <a:rPr lang="ru-RU" altLang="ru-RU">
                <a:latin typeface="Arial" pitchFamily="34" charset="0"/>
              </a:rPr>
              <a:pPr algn="r" eaLnBrk="1" hangingPunct="1">
                <a:spcBef>
                  <a:spcPct val="0"/>
                </a:spcBef>
              </a:pPr>
              <a:t>10</a:t>
            </a:fld>
            <a:endParaRPr lang="ru-RU" altLang="ru-RU">
              <a:latin typeface="Arial" pitchFamily="34" charset="0"/>
            </a:endParaRPr>
          </a:p>
        </p:txBody>
      </p:sp>
      <p:sp>
        <p:nvSpPr>
          <p:cNvPr id="696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Let's look at the situation with popular picture, which shows: the end of the “continent” of stable nuclei, the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and U “peninsula” along with neighboring transuranic elements and the mystical “Island of Stability”. What ship (reaction) could be taken to sail to this Island?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The synthesis of nuclei in sequential neutron capture in high-flux nuclear</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reactors or even in huge neutron fluxes of nuclear explosions does not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allow move further than fermium-257.</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The use of light ions (up to neon) allows us to travel only half the way to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coveted Island.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In the reactions of cold fusion of massive nuclei with great difficulty only</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three atoms of element 113 were obtained. But they are located much to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left of Stability Island.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There are too few neutrons in colliding nuclei. This is a fundamental limitation for this method of synthesis.</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07647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Boromean</a:t>
            </a:r>
            <a:r>
              <a:rPr lang="en-US" dirty="0"/>
              <a:t> rings represent the three foci of my research…the Materials is 20% of effort and not funded by NSF….Structure and Astrophysics 40% each…</a:t>
            </a:r>
          </a:p>
          <a:p>
            <a:r>
              <a:rPr lang="en-US" dirty="0"/>
              <a:t>Each ring or area of research is focused on the </a:t>
            </a:r>
            <a:r>
              <a:rPr lang="en-US" dirty="0" err="1"/>
              <a:t>developmentof</a:t>
            </a:r>
            <a:r>
              <a:rPr lang="en-US" dirty="0"/>
              <a:t> new technologies or tools to investigate the relevant problems</a:t>
            </a:r>
          </a:p>
          <a:p>
            <a:endParaRPr lang="en-US" dirty="0"/>
          </a:p>
        </p:txBody>
      </p:sp>
      <p:sp>
        <p:nvSpPr>
          <p:cNvPr id="4" name="Slide Number Placeholder 3"/>
          <p:cNvSpPr>
            <a:spLocks noGrp="1"/>
          </p:cNvSpPr>
          <p:nvPr>
            <p:ph type="sldNum" sz="quarter" idx="5"/>
          </p:nvPr>
        </p:nvSpPr>
        <p:spPr/>
        <p:txBody>
          <a:bodyPr/>
          <a:lstStyle/>
          <a:p>
            <a:fld id="{98CB85DC-AB51-AC47-831D-A404F5D499F4}" type="slidenum">
              <a:rPr lang="en-US" smtClean="0"/>
              <a:t>11</a:t>
            </a:fld>
            <a:endParaRPr lang="en-US"/>
          </a:p>
        </p:txBody>
      </p:sp>
    </p:spTree>
    <p:extLst>
      <p:ext uri="{BB962C8B-B14F-4D97-AF65-F5344CB8AC3E}">
        <p14:creationId xmlns:p14="http://schemas.microsoft.com/office/powerpoint/2010/main" val="2227785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merger event…..The 21</a:t>
            </a:r>
            <a:r>
              <a:rPr lang="en-US" b="1" baseline="30000" dirty="0"/>
              <a:t>st</a:t>
            </a:r>
            <a:r>
              <a:rPr lang="en-US" b="1" dirty="0"/>
              <a:t> century is young….and the simultaneous observation of gravitational waves and light…..</a:t>
            </a:r>
          </a:p>
          <a:p>
            <a:r>
              <a:rPr lang="en-US" b="1" dirty="0"/>
              <a:t>may yet be </a:t>
            </a:r>
            <a:r>
              <a:rPr lang="en-US" b="1" dirty="0">
                <a:solidFill>
                  <a:srgbClr val="FF0000"/>
                </a:solidFill>
              </a:rPr>
              <a:t>one of the greatest scientific observat</a:t>
            </a:r>
            <a:r>
              <a:rPr lang="en-US" b="1" dirty="0"/>
              <a:t>ions of our</a:t>
            </a:r>
          </a:p>
          <a:p>
            <a:r>
              <a:rPr lang="en-US" b="1" dirty="0"/>
              <a:t>Century…</a:t>
            </a:r>
          </a:p>
          <a:p>
            <a:r>
              <a:rPr lang="en-US" b="1" dirty="0"/>
              <a:t>But scientists were not the only ones who were excited about this…..there were also clever financial specialists paying attention…</a:t>
            </a:r>
          </a:p>
        </p:txBody>
      </p:sp>
      <p:sp>
        <p:nvSpPr>
          <p:cNvPr id="4" name="Slide Number Placeholder 3"/>
          <p:cNvSpPr>
            <a:spLocks noGrp="1"/>
          </p:cNvSpPr>
          <p:nvPr>
            <p:ph type="sldNum" sz="quarter" idx="5"/>
          </p:nvPr>
        </p:nvSpPr>
        <p:spPr/>
        <p:txBody>
          <a:bodyPr/>
          <a:lstStyle/>
          <a:p>
            <a:fld id="{193E12EB-0EA9-43F8-AA8A-DE53F93F91E0}" type="slidenum">
              <a:rPr lang="en-US" smtClean="0"/>
              <a:t>15</a:t>
            </a:fld>
            <a:endParaRPr lang="en-US"/>
          </a:p>
        </p:txBody>
      </p:sp>
    </p:spTree>
    <p:extLst>
      <p:ext uri="{BB962C8B-B14F-4D97-AF65-F5344CB8AC3E}">
        <p14:creationId xmlns:p14="http://schemas.microsoft.com/office/powerpoint/2010/main" val="1399109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1ACD-E909-C3D5-800C-6453D8D28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64CDC5-4702-AC46-2647-A6823B0CB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D8DA62-7311-EA6F-740D-DADE5DD59162}"/>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5" name="Footer Placeholder 4">
            <a:extLst>
              <a:ext uri="{FF2B5EF4-FFF2-40B4-BE49-F238E27FC236}">
                <a16:creationId xmlns:a16="http://schemas.microsoft.com/office/drawing/2014/main" id="{99C2E910-CADD-4B6E-06D2-2B8BE4A21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EF110-877E-8A05-4097-0F51BA9FDD48}"/>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399529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CB2B-B0B1-B0DB-421E-5FAB38D330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95DC2D-82F7-153D-D6C5-6852D4BECC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87111-5048-4E4F-96DF-53C4B237BB87}"/>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5" name="Footer Placeholder 4">
            <a:extLst>
              <a:ext uri="{FF2B5EF4-FFF2-40B4-BE49-F238E27FC236}">
                <a16:creationId xmlns:a16="http://schemas.microsoft.com/office/drawing/2014/main" id="{FCB50DFB-05DD-0215-B411-EE69AB43D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28DD0-E197-B4B0-4D6A-D16B90EAE462}"/>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187630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5E8A4-9E8B-535D-558C-0E229EA327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2BBD51-56DE-44EA-6A14-05454BA744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17C9C-830A-D3EF-1C32-BA6F6A1ABCD8}"/>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5" name="Footer Placeholder 4">
            <a:extLst>
              <a:ext uri="{FF2B5EF4-FFF2-40B4-BE49-F238E27FC236}">
                <a16:creationId xmlns:a16="http://schemas.microsoft.com/office/drawing/2014/main" id="{BCA0D06F-E587-94A5-9340-0475C769E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70862-D0FA-BC13-8997-14557FA6A018}"/>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358152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D859-ECBA-B9E5-6751-60264FE11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276DC54-A83C-748A-6180-5073EC22001A}"/>
              </a:ext>
            </a:extLst>
          </p:cNvPr>
          <p:cNvSpPr>
            <a:spLocks noGrp="1"/>
          </p:cNvSpPr>
          <p:nvPr>
            <p:ph type="body"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079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5520911" y="6475084"/>
            <a:ext cx="5537235"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r>
              <a:rPr lang="en-US"/>
              <a:t>W. Nazarewicz, TAN 2019</a:t>
            </a:r>
            <a:endParaRPr lang="en-US" dirty="0"/>
          </a:p>
        </p:txBody>
      </p:sp>
      <p:sp>
        <p:nvSpPr>
          <p:cNvPr id="3" name="Slide Number Placeholder 2"/>
          <p:cNvSpPr>
            <a:spLocks noGrp="1"/>
          </p:cNvSpPr>
          <p:nvPr>
            <p:ph type="sldNum" sz="quarter" idx="4"/>
          </p:nvPr>
        </p:nvSpPr>
        <p:spPr>
          <a:xfrm>
            <a:off x="9123821" y="65011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t>‹#›</a:t>
            </a:fld>
            <a:endParaRPr lang="en-US" dirty="0"/>
          </a:p>
        </p:txBody>
      </p:sp>
    </p:spTree>
    <p:extLst>
      <p:ext uri="{BB962C8B-B14F-4D97-AF65-F5344CB8AC3E}">
        <p14:creationId xmlns:p14="http://schemas.microsoft.com/office/powerpoint/2010/main" val="2396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AB99-9FDE-0A56-EF33-D37D408CA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BFBECA-D4D4-273F-F3A3-D0BAA564E1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3CFA6-C0D3-F788-0590-04F2CA8FEDD6}"/>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5" name="Footer Placeholder 4">
            <a:extLst>
              <a:ext uri="{FF2B5EF4-FFF2-40B4-BE49-F238E27FC236}">
                <a16:creationId xmlns:a16="http://schemas.microsoft.com/office/drawing/2014/main" id="{BE6B250B-D8F0-1BBE-669D-EE2B65B85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E0675-9EB4-536D-E37A-3774205FD35B}"/>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1161188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6E68-D8FE-CADE-3767-9FEB89D646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4BC79-9E3B-3AE6-AB6C-4DE2AAADA5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D7EBC4-530F-68B9-6136-99961799BA18}"/>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5" name="Footer Placeholder 4">
            <a:extLst>
              <a:ext uri="{FF2B5EF4-FFF2-40B4-BE49-F238E27FC236}">
                <a16:creationId xmlns:a16="http://schemas.microsoft.com/office/drawing/2014/main" id="{6305994F-3225-BDF4-43A6-141634BAC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F1483-2850-EDC0-E3B5-E88FDDE2174A}"/>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396343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897F-146F-DDFD-AC3E-8F21011A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3779C-08CB-564C-189D-9F95776577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55894-3A5F-2030-E6CB-527F9E165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A58C84-B469-E834-AA49-90418D2E319D}"/>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6" name="Footer Placeholder 5">
            <a:extLst>
              <a:ext uri="{FF2B5EF4-FFF2-40B4-BE49-F238E27FC236}">
                <a16:creationId xmlns:a16="http://schemas.microsoft.com/office/drawing/2014/main" id="{30DC47DF-0407-D6E1-9A7B-EE9F44D6D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1CABB-ECC5-7D2F-F1E7-FF9A7E8C13B9}"/>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255658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EEF1-185C-4499-CFA3-64D88C52D8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A10E74-8B1B-DA6D-BAD5-0B49E60B2E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EC32B-0936-6138-0C13-4D75631A6F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78153-CBA0-0D95-9AC0-E006EDD93E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4E3A3B-CB18-414D-E7F4-0C65F6C0A5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3FF2E4-A4F4-674E-6AC2-ADCBDD361D6D}"/>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8" name="Footer Placeholder 7">
            <a:extLst>
              <a:ext uri="{FF2B5EF4-FFF2-40B4-BE49-F238E27FC236}">
                <a16:creationId xmlns:a16="http://schemas.microsoft.com/office/drawing/2014/main" id="{AE3892AB-3E59-955F-ED84-C40FC343B3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4A97C3-182B-4720-BF8C-1EC89F2D04E2}"/>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267994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EC5D2-E7CD-52F1-FADB-CD6EA8A2D2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C436C0-EDD8-109F-860F-ACB7125529F9}"/>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4" name="Footer Placeholder 3">
            <a:extLst>
              <a:ext uri="{FF2B5EF4-FFF2-40B4-BE49-F238E27FC236}">
                <a16:creationId xmlns:a16="http://schemas.microsoft.com/office/drawing/2014/main" id="{FB910644-ADAE-9AF3-0830-E1CF2BAE8B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3C583-E064-E129-D8FF-B6C759364401}"/>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337660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E942CD-2451-57D3-6D47-34D2A87CD886}"/>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3" name="Footer Placeholder 2">
            <a:extLst>
              <a:ext uri="{FF2B5EF4-FFF2-40B4-BE49-F238E27FC236}">
                <a16:creationId xmlns:a16="http://schemas.microsoft.com/office/drawing/2014/main" id="{1E544CC5-EA5E-38C9-FE73-90DC055F8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92451-7B5C-01C6-7043-512CBBAC3D42}"/>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1395073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6B66-96AA-1E63-5A7A-89727EBF6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D0FA7A-5034-552E-E589-B63603EE7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9660D-934F-E0CD-9288-268AE0330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D6C2C-C2F6-E819-7E0A-993725EFC0D8}"/>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6" name="Footer Placeholder 5">
            <a:extLst>
              <a:ext uri="{FF2B5EF4-FFF2-40B4-BE49-F238E27FC236}">
                <a16:creationId xmlns:a16="http://schemas.microsoft.com/office/drawing/2014/main" id="{88A4D1E4-5BD7-0B5B-1397-86F409422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4A9C2-3E35-747D-2DE8-973C24B15CE9}"/>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163831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9041-F762-FDA9-9F17-9CA543E250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CBE9AB-E148-914E-5F37-14C1B4780D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B2E4F8-540B-B28A-C57A-9A09742F4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0A37C-6A22-551F-B809-BA0765935F9B}"/>
              </a:ext>
            </a:extLst>
          </p:cNvPr>
          <p:cNvSpPr>
            <a:spLocks noGrp="1"/>
          </p:cNvSpPr>
          <p:nvPr>
            <p:ph type="dt" sz="half" idx="10"/>
          </p:nvPr>
        </p:nvSpPr>
        <p:spPr/>
        <p:txBody>
          <a:bodyPr/>
          <a:lstStyle/>
          <a:p>
            <a:fld id="{6BB0CA27-CFE7-1B4E-B66E-7CB79F840EAE}" type="datetimeFigureOut">
              <a:rPr lang="en-US" smtClean="0"/>
              <a:t>4/25/23</a:t>
            </a:fld>
            <a:endParaRPr lang="en-US"/>
          </a:p>
        </p:txBody>
      </p:sp>
      <p:sp>
        <p:nvSpPr>
          <p:cNvPr id="6" name="Footer Placeholder 5">
            <a:extLst>
              <a:ext uri="{FF2B5EF4-FFF2-40B4-BE49-F238E27FC236}">
                <a16:creationId xmlns:a16="http://schemas.microsoft.com/office/drawing/2014/main" id="{97B7498E-B3E3-63F5-C4E8-D3C346864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B8DB79-1250-B3AB-874A-D7CC1A92DB93}"/>
              </a:ext>
            </a:extLst>
          </p:cNvPr>
          <p:cNvSpPr>
            <a:spLocks noGrp="1"/>
          </p:cNvSpPr>
          <p:nvPr>
            <p:ph type="sldNum" sz="quarter" idx="12"/>
          </p:nvPr>
        </p:nvSpPr>
        <p:spPr/>
        <p:txBody>
          <a:bodyPr/>
          <a:lstStyle/>
          <a:p>
            <a:fld id="{19A9EBBD-A1C6-5B41-A03F-008BA80B11BB}" type="slidenum">
              <a:rPr lang="en-US" smtClean="0"/>
              <a:t>‹#›</a:t>
            </a:fld>
            <a:endParaRPr lang="en-US"/>
          </a:p>
        </p:txBody>
      </p:sp>
    </p:spTree>
    <p:extLst>
      <p:ext uri="{BB962C8B-B14F-4D97-AF65-F5344CB8AC3E}">
        <p14:creationId xmlns:p14="http://schemas.microsoft.com/office/powerpoint/2010/main" val="126611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FA6A05-0C62-B41B-8A80-CAC36E19A2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C11D6-C3E2-97C9-E069-B8E6BEAB6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BBE6E-9F7C-14BB-AEAE-5C46A37B3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0CA27-CFE7-1B4E-B66E-7CB79F840EAE}" type="datetimeFigureOut">
              <a:rPr lang="en-US" smtClean="0"/>
              <a:t>4/25/23</a:t>
            </a:fld>
            <a:endParaRPr lang="en-US"/>
          </a:p>
        </p:txBody>
      </p:sp>
      <p:sp>
        <p:nvSpPr>
          <p:cNvPr id="5" name="Footer Placeholder 4">
            <a:extLst>
              <a:ext uri="{FF2B5EF4-FFF2-40B4-BE49-F238E27FC236}">
                <a16:creationId xmlns:a16="http://schemas.microsoft.com/office/drawing/2014/main" id="{BE179930-A19A-A534-2D63-8F9B538AD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E8137-3F3A-9131-E4C4-93F07BEA6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9EBBD-A1C6-5B41-A03F-008BA80B11BB}" type="slidenum">
              <a:rPr lang="en-US" smtClean="0"/>
              <a:t>‹#›</a:t>
            </a:fld>
            <a:endParaRPr lang="en-US"/>
          </a:p>
        </p:txBody>
      </p:sp>
    </p:spTree>
    <p:extLst>
      <p:ext uri="{BB962C8B-B14F-4D97-AF65-F5344CB8AC3E}">
        <p14:creationId xmlns:p14="http://schemas.microsoft.com/office/powerpoint/2010/main" val="317555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tif"/><Relationship Id="rId4" Type="http://schemas.openxmlformats.org/officeDocument/2006/relationships/image" Target="../media/image44.ti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2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tiff"/><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20.jpg"/><Relationship Id="rId7"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0.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72.tiff"/><Relationship Id="rId4" Type="http://schemas.openxmlformats.org/officeDocument/2006/relationships/image" Target="../media/image71.tiff"/></Relationships>
</file>

<file path=ppt/slides/_rels/slide4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4.tiff"/></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5.tiff"/><Relationship Id="rId5" Type="http://schemas.openxmlformats.org/officeDocument/2006/relationships/image" Target="../media/image22.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20.jpg"/><Relationship Id="rId7" Type="http://schemas.openxmlformats.org/officeDocument/2006/relationships/image" Target="../media/image35.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2.pn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9.tiff"/><Relationship Id="rId7" Type="http://schemas.openxmlformats.org/officeDocument/2006/relationships/image" Target="../media/image41.tif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42.tif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76.tif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tiff"/><Relationship Id="rId5" Type="http://schemas.openxmlformats.org/officeDocument/2006/relationships/image" Target="../media/image22.pn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78.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7.tiff"/><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talking to a person in a suit&#10;&#10;Description automatically generated with medium confidence">
            <a:extLst>
              <a:ext uri="{FF2B5EF4-FFF2-40B4-BE49-F238E27FC236}">
                <a16:creationId xmlns:a16="http://schemas.microsoft.com/office/drawing/2014/main" id="{B82368C7-A353-6931-6A6D-2B3690AEE0C2}"/>
              </a:ext>
            </a:extLst>
          </p:cNvPr>
          <p:cNvPicPr>
            <a:picLocks noChangeAspect="1"/>
          </p:cNvPicPr>
          <p:nvPr/>
        </p:nvPicPr>
        <p:blipFill rotWithShape="1">
          <a:blip r:embed="rId3"/>
          <a:srcRect l="19178" r="44792"/>
          <a:stretch/>
        </p:blipFill>
        <p:spPr>
          <a:xfrm>
            <a:off x="0" y="0"/>
            <a:ext cx="3200400" cy="6858000"/>
          </a:xfrm>
          <a:prstGeom prst="rect">
            <a:avLst/>
          </a:prstGeom>
          <a:effectLst>
            <a:softEdge rad="0"/>
          </a:effectLst>
        </p:spPr>
      </p:pic>
      <p:sp>
        <p:nvSpPr>
          <p:cNvPr id="6" name="TextBox 5">
            <a:extLst>
              <a:ext uri="{FF2B5EF4-FFF2-40B4-BE49-F238E27FC236}">
                <a16:creationId xmlns:a16="http://schemas.microsoft.com/office/drawing/2014/main" id="{24018A6B-8C26-6AB0-4484-3161B015AC24}"/>
              </a:ext>
            </a:extLst>
          </p:cNvPr>
          <p:cNvSpPr txBox="1"/>
          <p:nvPr/>
        </p:nvSpPr>
        <p:spPr>
          <a:xfrm>
            <a:off x="3126258" y="1873806"/>
            <a:ext cx="9194312" cy="3477875"/>
          </a:xfrm>
          <a:prstGeom prst="rect">
            <a:avLst/>
          </a:prstGeom>
          <a:noFill/>
        </p:spPr>
        <p:txBody>
          <a:bodyPr wrap="none" rtlCol="0">
            <a:spAutoFit/>
          </a:bodyPr>
          <a:lstStyle/>
          <a:p>
            <a:pPr algn="ctr"/>
            <a:r>
              <a:rPr lang="en-US" sz="6600" b="1" dirty="0" err="1">
                <a:solidFill>
                  <a:srgbClr val="002060"/>
                </a:solidFill>
              </a:rPr>
              <a:t>Superheavies</a:t>
            </a:r>
            <a:r>
              <a:rPr lang="en-US" sz="6600" b="1" dirty="0">
                <a:solidFill>
                  <a:srgbClr val="002060"/>
                </a:solidFill>
              </a:rPr>
              <a:t> in Space</a:t>
            </a:r>
          </a:p>
          <a:p>
            <a:pPr algn="ctr"/>
            <a:endParaRPr lang="en-US" sz="5400" dirty="0">
              <a:solidFill>
                <a:schemeClr val="accent6">
                  <a:lumMod val="50000"/>
                </a:schemeClr>
              </a:solidFill>
            </a:endParaRPr>
          </a:p>
          <a:p>
            <a:pPr algn="ctr"/>
            <a:r>
              <a:rPr lang="en-US" sz="4400" b="1" dirty="0">
                <a:solidFill>
                  <a:srgbClr val="002060"/>
                </a:solidFill>
              </a:rPr>
              <a:t>Ani </a:t>
            </a:r>
            <a:r>
              <a:rPr lang="en-US" sz="4400" b="1" dirty="0" err="1">
                <a:solidFill>
                  <a:srgbClr val="002060"/>
                </a:solidFill>
              </a:rPr>
              <a:t>Aprahamian</a:t>
            </a:r>
            <a:endParaRPr lang="en-US" sz="4400" b="1" dirty="0">
              <a:solidFill>
                <a:srgbClr val="002060"/>
              </a:solidFill>
            </a:endParaRPr>
          </a:p>
          <a:p>
            <a:pPr marL="342900" indent="-342900" algn="ctr">
              <a:buAutoNum type="alphaUcPeriod"/>
            </a:pPr>
            <a:r>
              <a:rPr lang="en-US" sz="2800" dirty="0" err="1">
                <a:solidFill>
                  <a:srgbClr val="002060"/>
                </a:solidFill>
              </a:rPr>
              <a:t>Alikhanyan</a:t>
            </a:r>
            <a:r>
              <a:rPr lang="en-US" sz="2800" dirty="0">
                <a:solidFill>
                  <a:srgbClr val="002060"/>
                </a:solidFill>
              </a:rPr>
              <a:t> National Science Laboratory of Armenia (</a:t>
            </a:r>
            <a:r>
              <a:rPr lang="en-US" sz="2800" dirty="0" err="1">
                <a:solidFill>
                  <a:srgbClr val="002060"/>
                </a:solidFill>
              </a:rPr>
              <a:t>YerPhi</a:t>
            </a:r>
            <a:r>
              <a:rPr lang="en-US" sz="2800" dirty="0">
                <a:solidFill>
                  <a:srgbClr val="002060"/>
                </a:solidFill>
              </a:rPr>
              <a:t>)</a:t>
            </a:r>
          </a:p>
          <a:p>
            <a:pPr algn="ctr"/>
            <a:r>
              <a:rPr lang="en-US" sz="2800" dirty="0">
                <a:solidFill>
                  <a:srgbClr val="002060"/>
                </a:solidFill>
              </a:rPr>
              <a:t>University of Notre Dame, Notre Dame, IN USA</a:t>
            </a:r>
          </a:p>
        </p:txBody>
      </p:sp>
      <p:sp>
        <p:nvSpPr>
          <p:cNvPr id="7" name="TextBox 6">
            <a:extLst>
              <a:ext uri="{FF2B5EF4-FFF2-40B4-BE49-F238E27FC236}">
                <a16:creationId xmlns:a16="http://schemas.microsoft.com/office/drawing/2014/main" id="{7CA67697-F34F-9A11-FF6D-5801672E43CF}"/>
              </a:ext>
            </a:extLst>
          </p:cNvPr>
          <p:cNvSpPr txBox="1"/>
          <p:nvPr/>
        </p:nvSpPr>
        <p:spPr>
          <a:xfrm>
            <a:off x="5979110" y="5530351"/>
            <a:ext cx="6024983" cy="1200329"/>
          </a:xfrm>
          <a:prstGeom prst="rect">
            <a:avLst/>
          </a:prstGeom>
          <a:noFill/>
        </p:spPr>
        <p:txBody>
          <a:bodyPr wrap="none" rtlCol="0">
            <a:spAutoFit/>
          </a:bodyPr>
          <a:lstStyle/>
          <a:p>
            <a:pPr algn="r"/>
            <a:r>
              <a:rPr lang="en-US" sz="2400" b="1" dirty="0">
                <a:solidFill>
                  <a:srgbClr val="C00000"/>
                </a:solidFill>
              </a:rPr>
              <a:t>Science Brings Nations Together</a:t>
            </a:r>
          </a:p>
          <a:p>
            <a:pPr algn="r"/>
            <a:r>
              <a:rPr lang="en-US" sz="2400" dirty="0">
                <a:solidFill>
                  <a:srgbClr val="C00000"/>
                </a:solidFill>
              </a:rPr>
              <a:t>IUPAP Conference “Heaviest nuclei and atoms”</a:t>
            </a:r>
          </a:p>
          <a:p>
            <a:pPr algn="r"/>
            <a:r>
              <a:rPr lang="en-US" sz="2400" dirty="0">
                <a:solidFill>
                  <a:srgbClr val="C00000"/>
                </a:solidFill>
              </a:rPr>
              <a:t>April 25-29, 2023</a:t>
            </a:r>
          </a:p>
        </p:txBody>
      </p:sp>
    </p:spTree>
    <p:extLst>
      <p:ext uri="{BB962C8B-B14F-4D97-AF65-F5344CB8AC3E}">
        <p14:creationId xmlns:p14="http://schemas.microsoft.com/office/powerpoint/2010/main" val="1197480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Grp="1" noChangeAspect="1"/>
          </p:cNvGraphicFramePr>
          <p:nvPr>
            <p:ph idx="4294967295"/>
          </p:nvPr>
        </p:nvGraphicFramePr>
        <p:xfrm>
          <a:off x="1524001" y="1125538"/>
          <a:ext cx="8990013" cy="4595812"/>
        </p:xfrm>
        <a:graphic>
          <a:graphicData uri="http://schemas.openxmlformats.org/presentationml/2006/ole">
            <mc:AlternateContent xmlns:mc="http://schemas.openxmlformats.org/markup-compatibility/2006">
              <mc:Choice xmlns:v="urn:schemas-microsoft-com:vml" Requires="v">
                <p:oleObj name="CorelDRAW" r:id="rId3" imgW="9503664" imgH="4858512" progId="">
                  <p:embed/>
                </p:oleObj>
              </mc:Choice>
              <mc:Fallback>
                <p:oleObj name="CorelDRAW" r:id="rId3" imgW="9503664" imgH="4858512" progId="">
                  <p:embed/>
                  <p:pic>
                    <p:nvPicPr>
                      <p:cNvPr id="16386"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125538"/>
                        <a:ext cx="8990013"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3"/>
          <p:cNvSpPr txBox="1">
            <a:spLocks noChangeArrowheads="1"/>
          </p:cNvSpPr>
          <p:nvPr/>
        </p:nvSpPr>
        <p:spPr bwMode="auto">
          <a:xfrm>
            <a:off x="759942" y="272189"/>
            <a:ext cx="494888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3600" b="1" dirty="0">
                <a:solidFill>
                  <a:srgbClr val="2531FF"/>
                </a:solidFill>
                <a:latin typeface="+mn-lt"/>
              </a:rPr>
              <a:t>Reactions of synthesis</a:t>
            </a:r>
          </a:p>
        </p:txBody>
      </p:sp>
      <p:grpSp>
        <p:nvGrpSpPr>
          <p:cNvPr id="5" name="Группа 33"/>
          <p:cNvGrpSpPr>
            <a:grpSpLocks/>
          </p:cNvGrpSpPr>
          <p:nvPr/>
        </p:nvGrpSpPr>
        <p:grpSpPr bwMode="auto">
          <a:xfrm>
            <a:off x="5024439" y="928689"/>
            <a:ext cx="1785937" cy="1489075"/>
            <a:chOff x="3500644" y="928688"/>
            <a:chExt cx="1785731" cy="1489467"/>
          </a:xfrm>
        </p:grpSpPr>
        <p:grpSp>
          <p:nvGrpSpPr>
            <p:cNvPr id="16396" name="Группа 27"/>
            <p:cNvGrpSpPr>
              <a:grpSpLocks/>
            </p:cNvGrpSpPr>
            <p:nvPr/>
          </p:nvGrpSpPr>
          <p:grpSpPr bwMode="auto">
            <a:xfrm>
              <a:off x="3500644" y="928688"/>
              <a:ext cx="1785731" cy="642867"/>
              <a:chOff x="3286116" y="785794"/>
              <a:chExt cx="1785950" cy="642942"/>
            </a:xfrm>
          </p:grpSpPr>
          <p:sp>
            <p:nvSpPr>
              <p:cNvPr id="29701" name="AutoShape 5"/>
              <p:cNvSpPr>
                <a:spLocks noChangeArrowheads="1"/>
              </p:cNvSpPr>
              <p:nvPr/>
            </p:nvSpPr>
            <p:spPr bwMode="auto">
              <a:xfrm flipH="1">
                <a:off x="3286116" y="785794"/>
                <a:ext cx="1785950" cy="642942"/>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6402" name="Text Box 6"/>
              <p:cNvSpPr txBox="1">
                <a:spLocks noChangeArrowheads="1"/>
              </p:cNvSpPr>
              <p:nvPr/>
            </p:nvSpPr>
            <p:spPr bwMode="auto">
              <a:xfrm>
                <a:off x="3492193" y="918466"/>
                <a:ext cx="1403120" cy="36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800" b="1">
                    <a:latin typeface="Comic Sans MS" pitchFamily="66" charset="0"/>
                  </a:rPr>
                  <a:t>Cold fusion</a:t>
                </a:r>
                <a:endParaRPr lang="ru-RU" altLang="ru-RU" sz="1800" b="1">
                  <a:latin typeface="Comic Sans MS" pitchFamily="66" charset="0"/>
                </a:endParaRPr>
              </a:p>
            </p:txBody>
          </p:sp>
        </p:grpSp>
        <p:sp>
          <p:nvSpPr>
            <p:cNvPr id="32" name="Блок-схема: извлечение 31"/>
            <p:cNvSpPr/>
            <p:nvPr/>
          </p:nvSpPr>
          <p:spPr>
            <a:xfrm>
              <a:off x="4684782" y="2064049"/>
              <a:ext cx="360320" cy="287414"/>
            </a:xfrm>
            <a:prstGeom prst="flowChartExtra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 name="TextBox 32"/>
            <p:cNvSpPr txBox="1"/>
            <p:nvPr/>
          </p:nvSpPr>
          <p:spPr>
            <a:xfrm>
              <a:off x="4676845" y="2110099"/>
              <a:ext cx="400004" cy="308056"/>
            </a:xfrm>
            <a:prstGeom prst="rect">
              <a:avLst/>
            </a:prstGeom>
            <a:noFill/>
          </p:spPr>
          <p:txBody>
            <a:bodyPr wrap="none">
              <a:spAutoFit/>
            </a:bodyPr>
            <a:lstStyle/>
            <a:p>
              <a:pPr>
                <a:defRPr/>
              </a:pPr>
              <a:r>
                <a:rPr lang="en-US" sz="1400" b="1" dirty="0" err="1">
                  <a:cs typeface="Arial" charset="0"/>
                </a:rPr>
                <a:t>Nh</a:t>
              </a:r>
              <a:endParaRPr lang="ru-RU" sz="1400" b="1" dirty="0">
                <a:cs typeface="Arial" charset="0"/>
              </a:endParaRPr>
            </a:p>
          </p:txBody>
        </p:sp>
      </p:grpSp>
      <p:grpSp>
        <p:nvGrpSpPr>
          <p:cNvPr id="17" name="Группа 29"/>
          <p:cNvGrpSpPr>
            <a:grpSpLocks/>
          </p:cNvGrpSpPr>
          <p:nvPr/>
        </p:nvGrpSpPr>
        <p:grpSpPr bwMode="auto">
          <a:xfrm>
            <a:off x="7573682" y="2286080"/>
            <a:ext cx="1950570" cy="606698"/>
            <a:chOff x="6084888" y="2420938"/>
            <a:chExt cx="1951672" cy="606742"/>
          </a:xfrm>
          <a:solidFill>
            <a:schemeClr val="bg1">
              <a:lumMod val="85000"/>
            </a:schemeClr>
          </a:solidFill>
        </p:grpSpPr>
        <p:sp>
          <p:nvSpPr>
            <p:cNvPr id="18" name="AutoShape 7"/>
            <p:cNvSpPr>
              <a:spLocks noChangeArrowheads="1"/>
            </p:cNvSpPr>
            <p:nvPr/>
          </p:nvSpPr>
          <p:spPr bwMode="auto">
            <a:xfrm>
              <a:off x="6084888" y="2420938"/>
              <a:ext cx="1951672" cy="606742"/>
            </a:xfrm>
            <a:prstGeom prst="wedgeEllipseCallout">
              <a:avLst>
                <a:gd name="adj1" fmla="val -52630"/>
                <a:gd name="adj2" fmla="val 71681"/>
              </a:avLst>
            </a:prstGeom>
            <a:grp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9" name="Text Box 8"/>
            <p:cNvSpPr txBox="1">
              <a:spLocks noChangeArrowheads="1"/>
            </p:cNvSpPr>
            <p:nvPr/>
          </p:nvSpPr>
          <p:spPr bwMode="auto">
            <a:xfrm>
              <a:off x="6459348" y="2544692"/>
              <a:ext cx="1257784" cy="369359"/>
            </a:xfrm>
            <a:prstGeom prst="rect">
              <a:avLst/>
            </a:prstGeom>
            <a:noFill/>
            <a:ln w="9525">
              <a:noFill/>
              <a:miter lim="800000"/>
              <a:headEnd/>
              <a:tailEnd/>
            </a:ln>
          </p:spPr>
          <p:txBody>
            <a:bodyPr wrap="none">
              <a:spAutoFit/>
            </a:bodyPr>
            <a:lstStyle/>
            <a:p>
              <a:pPr algn="ctr">
                <a:defRPr/>
              </a:pPr>
              <a:r>
                <a:rPr lang="en-US" b="1" dirty="0">
                  <a:latin typeface="Comic Sans MS" pitchFamily="66" charset="0"/>
                </a:rPr>
                <a:t>Light ions</a:t>
              </a:r>
              <a:endParaRPr lang="ru-RU" b="1" dirty="0">
                <a:solidFill>
                  <a:srgbClr val="CC3300"/>
                </a:solidFill>
                <a:latin typeface="Comic Sans MS" pitchFamily="66" charset="0"/>
              </a:endParaRPr>
            </a:p>
          </p:txBody>
        </p:sp>
      </p:grpSp>
      <p:sp>
        <p:nvSpPr>
          <p:cNvPr id="20" name="AutoShape 9"/>
          <p:cNvSpPr>
            <a:spLocks noChangeArrowheads="1"/>
          </p:cNvSpPr>
          <p:nvPr/>
        </p:nvSpPr>
        <p:spPr bwMode="auto">
          <a:xfrm flipV="1">
            <a:off x="6458520" y="4929198"/>
            <a:ext cx="2055560" cy="628323"/>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rot="10800000"/>
          <a:lstStyle/>
          <a:p>
            <a:pPr algn="ctr">
              <a:defRPr/>
            </a:pPr>
            <a:endParaRPr lang="ru-RU" sz="2000">
              <a:cs typeface="Arial" charset="0"/>
            </a:endParaRPr>
          </a:p>
        </p:txBody>
      </p:sp>
      <p:sp>
        <p:nvSpPr>
          <p:cNvPr id="21" name="Text Box 10"/>
          <p:cNvSpPr txBox="1">
            <a:spLocks noChangeArrowheads="1"/>
          </p:cNvSpPr>
          <p:nvPr/>
        </p:nvSpPr>
        <p:spPr bwMode="auto">
          <a:xfrm>
            <a:off x="6985000" y="4908551"/>
            <a:ext cx="1182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800" b="1">
                <a:latin typeface="Comic Sans MS" pitchFamily="66" charset="0"/>
              </a:rPr>
              <a:t>Neutron </a:t>
            </a:r>
          </a:p>
          <a:p>
            <a:pPr algn="ctr" eaLnBrk="1" hangingPunct="1">
              <a:spcBef>
                <a:spcPct val="0"/>
              </a:spcBef>
              <a:buFontTx/>
              <a:buNone/>
            </a:pPr>
            <a:r>
              <a:rPr lang="en-US" altLang="ru-RU" sz="1800" b="1">
                <a:latin typeface="Comic Sans MS" pitchFamily="66" charset="0"/>
              </a:rPr>
              <a:t>capture</a:t>
            </a:r>
            <a:endParaRPr lang="ru-RU" altLang="ru-RU" sz="1800" b="1">
              <a:solidFill>
                <a:srgbClr val="CC3300"/>
              </a:solidFill>
              <a:latin typeface="Comic Sans MS" pitchFamily="66" charset="0"/>
            </a:endParaRPr>
          </a:p>
        </p:txBody>
      </p:sp>
      <p:sp>
        <p:nvSpPr>
          <p:cNvPr id="15" name="AutoShape 12"/>
          <p:cNvSpPr>
            <a:spLocks noChangeArrowheads="1"/>
          </p:cNvSpPr>
          <p:nvPr/>
        </p:nvSpPr>
        <p:spPr bwMode="auto">
          <a:xfrm flipH="1">
            <a:off x="8760296" y="404664"/>
            <a:ext cx="1584176" cy="639109"/>
          </a:xfrm>
          <a:prstGeom prst="wedgeEllipseCallout">
            <a:avLst>
              <a:gd name="adj1" fmla="val 27241"/>
              <a:gd name="adj2" fmla="val 139776"/>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6" name="Text Box 13"/>
          <p:cNvSpPr txBox="1">
            <a:spLocks noChangeArrowheads="1"/>
          </p:cNvSpPr>
          <p:nvPr/>
        </p:nvSpPr>
        <p:spPr bwMode="auto">
          <a:xfrm>
            <a:off x="8903525" y="557987"/>
            <a:ext cx="1342034" cy="369332"/>
          </a:xfrm>
          <a:prstGeom prst="rect">
            <a:avLst/>
          </a:prstGeom>
          <a:noFill/>
          <a:ln w="9525">
            <a:noFill/>
            <a:miter lim="800000"/>
            <a:headEnd/>
            <a:tailEnd/>
          </a:ln>
        </p:spPr>
        <p:txBody>
          <a:bodyPr wrap="none">
            <a:spAutoFit/>
          </a:bodyPr>
          <a:lstStyle/>
          <a:p>
            <a:pPr algn="ctr">
              <a:defRPr/>
            </a:pPr>
            <a:r>
              <a:rPr lang="en-US" b="1" dirty="0">
                <a:solidFill>
                  <a:srgbClr val="C00000"/>
                </a:solidFill>
                <a:latin typeface="Comic Sans MS" pitchFamily="66" charset="0"/>
              </a:rPr>
              <a:t>Act.+</a:t>
            </a:r>
            <a:r>
              <a:rPr lang="en-US" sz="2400" b="1" baseline="30000" dirty="0">
                <a:solidFill>
                  <a:srgbClr val="C00000"/>
                </a:solidFill>
                <a:latin typeface="Comic Sans MS" pitchFamily="66" charset="0"/>
              </a:rPr>
              <a:t>48</a:t>
            </a:r>
            <a:r>
              <a:rPr lang="en-US" b="1" dirty="0">
                <a:solidFill>
                  <a:srgbClr val="C00000"/>
                </a:solidFill>
                <a:latin typeface="Comic Sans MS" pitchFamily="66" charset="0"/>
              </a:rPr>
              <a:t>Ca</a:t>
            </a:r>
            <a:endParaRPr lang="ru-RU" b="1" dirty="0">
              <a:solidFill>
                <a:srgbClr val="C00000"/>
              </a:solidFill>
              <a:latin typeface="Comic Sans MS" pitchFamily="66" charset="0"/>
            </a:endParaRPr>
          </a:p>
        </p:txBody>
      </p:sp>
      <p:sp>
        <p:nvSpPr>
          <p:cNvPr id="22" name="TextBox 21"/>
          <p:cNvSpPr txBox="1"/>
          <p:nvPr/>
        </p:nvSpPr>
        <p:spPr>
          <a:xfrm>
            <a:off x="2137728" y="613410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54708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782" y="6089470"/>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39" y="5896233"/>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6">
            <a:extLst>
              <a:ext uri="{FF2B5EF4-FFF2-40B4-BE49-F238E27FC236}">
                <a16:creationId xmlns:a16="http://schemas.microsoft.com/office/drawing/2014/main" id="{10B8357E-2C1E-9543-B1F3-0ED16D7935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93531" y="3045183"/>
            <a:ext cx="5717295" cy="2963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a:extLst>
              <a:ext uri="{FF2B5EF4-FFF2-40B4-BE49-F238E27FC236}">
                <a16:creationId xmlns:a16="http://schemas.microsoft.com/office/drawing/2014/main" id="{C8B3402A-4CA6-0F46-A0EE-92D82BE1E0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045185"/>
            <a:ext cx="2998580" cy="2974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C5243E0-6D5F-B640-A90B-7B6867E591BF}"/>
              </a:ext>
            </a:extLst>
          </p:cNvPr>
          <p:cNvPicPr>
            <a:picLocks noChangeAspect="1"/>
          </p:cNvPicPr>
          <p:nvPr/>
        </p:nvPicPr>
        <p:blipFill>
          <a:blip r:embed="rId8"/>
          <a:stretch>
            <a:fillRect/>
          </a:stretch>
        </p:blipFill>
        <p:spPr>
          <a:xfrm>
            <a:off x="7743923" y="1041827"/>
            <a:ext cx="2396808" cy="1900843"/>
          </a:xfrm>
          <a:prstGeom prst="rect">
            <a:avLst/>
          </a:prstGeom>
          <a:ln>
            <a:noFill/>
          </a:ln>
          <a:effectLst>
            <a:softEdge rad="112500"/>
          </a:effectLst>
        </p:spPr>
      </p:pic>
      <p:sp>
        <p:nvSpPr>
          <p:cNvPr id="13" name="Subtitle 3">
            <a:extLst>
              <a:ext uri="{FF2B5EF4-FFF2-40B4-BE49-F238E27FC236}">
                <a16:creationId xmlns:a16="http://schemas.microsoft.com/office/drawing/2014/main" id="{A395F3F5-899F-F047-BF57-A8812625A986}"/>
              </a:ext>
            </a:extLst>
          </p:cNvPr>
          <p:cNvSpPr txBox="1">
            <a:spLocks/>
          </p:cNvSpPr>
          <p:nvPr/>
        </p:nvSpPr>
        <p:spPr>
          <a:xfrm>
            <a:off x="1546861" y="2315485"/>
            <a:ext cx="7948613" cy="1752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800">
                <a:cs typeface="Comic Sans MS"/>
              </a:rPr>
              <a:t>Origin of more than 50% of all the elements beyond iron</a:t>
            </a:r>
          </a:p>
          <a:p>
            <a:pPr>
              <a:defRPr/>
            </a:pPr>
            <a:r>
              <a:rPr lang="en-US" sz="1800">
                <a:cs typeface="Comic Sans MS"/>
              </a:rPr>
              <a:t>Site of r-process</a:t>
            </a:r>
            <a:r>
              <a:rPr lang="en-US" sz="1800">
                <a:solidFill>
                  <a:srgbClr val="FF0000"/>
                </a:solidFill>
                <a:cs typeface="Comic Sans MS"/>
              </a:rPr>
              <a:t> is still </a:t>
            </a:r>
            <a:r>
              <a:rPr lang="en-US" sz="1800">
                <a:cs typeface="Comic Sans MS"/>
              </a:rPr>
              <a:t>one of </a:t>
            </a:r>
            <a:r>
              <a:rPr lang="en-US" sz="2000">
                <a:solidFill>
                  <a:srgbClr val="FF0000"/>
                </a:solidFill>
                <a:cs typeface="Comic Sans MS"/>
              </a:rPr>
              <a:t>open challenges in all of physics today</a:t>
            </a:r>
            <a:endParaRPr lang="en-US" sz="2000" dirty="0">
              <a:solidFill>
                <a:srgbClr val="FF0000"/>
              </a:solidFill>
              <a:cs typeface="Comic Sans MS"/>
            </a:endParaRPr>
          </a:p>
        </p:txBody>
      </p:sp>
      <p:sp>
        <p:nvSpPr>
          <p:cNvPr id="14" name="Subtitle 3">
            <a:extLst>
              <a:ext uri="{FF2B5EF4-FFF2-40B4-BE49-F238E27FC236}">
                <a16:creationId xmlns:a16="http://schemas.microsoft.com/office/drawing/2014/main" id="{FB699259-01A2-5548-8FEB-CC20C6E25529}"/>
              </a:ext>
            </a:extLst>
          </p:cNvPr>
          <p:cNvSpPr txBox="1">
            <a:spLocks/>
          </p:cNvSpPr>
          <p:nvPr/>
        </p:nvSpPr>
        <p:spPr>
          <a:xfrm>
            <a:off x="2133600" y="5562600"/>
            <a:ext cx="8153400" cy="16060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en-US" sz="2000" dirty="0">
                <a:solidFill>
                  <a:srgbClr val="FFD50E"/>
                </a:solidFill>
                <a:cs typeface="Comic Sans MS"/>
              </a:rPr>
              <a:t>Temperature, density as a function of time,  initial compositions, neutrons</a:t>
            </a:r>
          </a:p>
        </p:txBody>
      </p:sp>
      <p:sp>
        <p:nvSpPr>
          <p:cNvPr id="15" name="TextBox 10">
            <a:extLst>
              <a:ext uri="{FF2B5EF4-FFF2-40B4-BE49-F238E27FC236}">
                <a16:creationId xmlns:a16="http://schemas.microsoft.com/office/drawing/2014/main" id="{49873BDD-471C-F849-891D-1B59DD69CDBD}"/>
              </a:ext>
            </a:extLst>
          </p:cNvPr>
          <p:cNvSpPr txBox="1">
            <a:spLocks noChangeArrowheads="1"/>
          </p:cNvSpPr>
          <p:nvPr/>
        </p:nvSpPr>
        <p:spPr bwMode="auto">
          <a:xfrm>
            <a:off x="8737381" y="824199"/>
            <a:ext cx="1403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FF0000"/>
                </a:solidFill>
                <a:latin typeface="Comic Sans MS" charset="0"/>
                <a:cs typeface="Comic Sans MS" charset="0"/>
              </a:rPr>
              <a:t>Cowan et al. 2011</a:t>
            </a:r>
          </a:p>
        </p:txBody>
      </p:sp>
      <p:sp>
        <p:nvSpPr>
          <p:cNvPr id="16" name="Title 1">
            <a:extLst>
              <a:ext uri="{FF2B5EF4-FFF2-40B4-BE49-F238E27FC236}">
                <a16:creationId xmlns:a16="http://schemas.microsoft.com/office/drawing/2014/main" id="{D1D87D87-8091-184C-8EC7-A98C8F2B5966}"/>
              </a:ext>
            </a:extLst>
          </p:cNvPr>
          <p:cNvSpPr txBox="1">
            <a:spLocks/>
          </p:cNvSpPr>
          <p:nvPr/>
        </p:nvSpPr>
        <p:spPr>
          <a:xfrm>
            <a:off x="2111339" y="110448"/>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0000"/>
                </a:solidFill>
                <a:latin typeface="Comic Sans MS" charset="0"/>
                <a:cs typeface="Comic Sans MS" charset="0"/>
              </a:rPr>
              <a:t>r-process</a:t>
            </a:r>
          </a:p>
        </p:txBody>
      </p:sp>
    </p:spTree>
    <p:extLst>
      <p:ext uri="{BB962C8B-B14F-4D97-AF65-F5344CB8AC3E}">
        <p14:creationId xmlns:p14="http://schemas.microsoft.com/office/powerpoint/2010/main" val="4179910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775" y="136639"/>
            <a:ext cx="8156120" cy="1325563"/>
          </a:xfrm>
        </p:spPr>
        <p:txBody>
          <a:bodyPr>
            <a:normAutofit/>
          </a:bodyPr>
          <a:lstStyle/>
          <a:p>
            <a:r>
              <a:rPr lang="en-US" dirty="0">
                <a:solidFill>
                  <a:srgbClr val="0000FF"/>
                </a:solidFill>
              </a:rPr>
              <a:t>The science  question over the last decades – </a:t>
            </a:r>
            <a:r>
              <a:rPr lang="en-US" b="1" dirty="0">
                <a:solidFill>
                  <a:srgbClr val="0000FF"/>
                </a:solidFill>
              </a:rPr>
              <a:t>the site of the r-process</a:t>
            </a:r>
            <a:endParaRPr lang="de-DE" b="1" dirty="0">
              <a:solidFill>
                <a:srgbClr val="0000FF"/>
              </a:solidFill>
            </a:endParaRPr>
          </a:p>
        </p:txBody>
      </p:sp>
      <p:sp>
        <p:nvSpPr>
          <p:cNvPr id="3" name="Content Placeholder 2"/>
          <p:cNvSpPr>
            <a:spLocks noGrp="1"/>
          </p:cNvSpPr>
          <p:nvPr>
            <p:ph idx="1"/>
          </p:nvPr>
        </p:nvSpPr>
        <p:spPr>
          <a:xfrm>
            <a:off x="1798320" y="1415162"/>
            <a:ext cx="8510451" cy="720615"/>
          </a:xfrm>
        </p:spPr>
        <p:txBody>
          <a:bodyPr>
            <a:normAutofit/>
          </a:bodyPr>
          <a:lstStyle/>
          <a:p>
            <a:pPr marL="0" indent="0">
              <a:buNone/>
            </a:pPr>
            <a:r>
              <a:rPr lang="en-US" sz="2000" dirty="0">
                <a:solidFill>
                  <a:srgbClr val="0000FF"/>
                </a:solidFill>
              </a:rPr>
              <a:t>Merging neutron stars </a:t>
            </a:r>
            <a:r>
              <a:rPr lang="en-US" sz="2000" dirty="0"/>
              <a:t>versus </a:t>
            </a:r>
            <a:r>
              <a:rPr lang="en-US" sz="2000" dirty="0">
                <a:solidFill>
                  <a:srgbClr val="0000FF"/>
                </a:solidFill>
              </a:rPr>
              <a:t>core collapse supernovae</a:t>
            </a:r>
            <a:r>
              <a:rPr lang="en-US" sz="2000" dirty="0"/>
              <a:t>, gravitational wave detection identified neutron star mergers as source of the very heavy elements!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0786" t="10285"/>
          <a:stretch/>
        </p:blipFill>
        <p:spPr>
          <a:xfrm>
            <a:off x="6251461" y="2203788"/>
            <a:ext cx="3176861" cy="43434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0064" r="50095" b="222"/>
          <a:stretch/>
        </p:blipFill>
        <p:spPr>
          <a:xfrm>
            <a:off x="2048693" y="2135777"/>
            <a:ext cx="3322319" cy="4479425"/>
          </a:xfrm>
          <a:prstGeom prst="rect">
            <a:avLst/>
          </a:prstGeom>
        </p:spPr>
      </p:pic>
      <p:grpSp>
        <p:nvGrpSpPr>
          <p:cNvPr id="8" name="Group 7"/>
          <p:cNvGrpSpPr/>
          <p:nvPr/>
        </p:nvGrpSpPr>
        <p:grpSpPr>
          <a:xfrm>
            <a:off x="2048693" y="4558688"/>
            <a:ext cx="7379629" cy="2214404"/>
            <a:chOff x="524692" y="4558688"/>
            <a:chExt cx="7379629" cy="2214404"/>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8762" r="51601" b="35047"/>
            <a:stretch/>
          </p:blipFill>
          <p:spPr>
            <a:xfrm>
              <a:off x="524692" y="4558688"/>
              <a:ext cx="3093719" cy="221440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8570" t="18762" b="35047"/>
            <a:stretch/>
          </p:blipFill>
          <p:spPr>
            <a:xfrm>
              <a:off x="4616835" y="4558688"/>
              <a:ext cx="3287486" cy="2214404"/>
            </a:xfrm>
            <a:prstGeom prst="rect">
              <a:avLst/>
            </a:prstGeom>
          </p:spPr>
        </p:pic>
      </p:grpSp>
    </p:spTree>
    <p:extLst>
      <p:ext uri="{BB962C8B-B14F-4D97-AF65-F5344CB8AC3E}">
        <p14:creationId xmlns:p14="http://schemas.microsoft.com/office/powerpoint/2010/main" val="125665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CB1A-3549-4615-8C3C-078ABC5D3F9C}"/>
              </a:ext>
            </a:extLst>
          </p:cNvPr>
          <p:cNvSpPr>
            <a:spLocks noGrp="1"/>
          </p:cNvSpPr>
          <p:nvPr>
            <p:ph type="title"/>
          </p:nvPr>
        </p:nvSpPr>
        <p:spPr/>
        <p:txBody>
          <a:bodyPr>
            <a:normAutofit/>
          </a:bodyPr>
          <a:lstStyle/>
          <a:p>
            <a:r>
              <a:rPr lang="en-US" dirty="0"/>
              <a:t>Abundances from other neutron induced nucleosynthesis processes</a:t>
            </a:r>
          </a:p>
        </p:txBody>
      </p:sp>
      <p:pic>
        <p:nvPicPr>
          <p:cNvPr id="4" name="Picture 3">
            <a:extLst>
              <a:ext uri="{FF2B5EF4-FFF2-40B4-BE49-F238E27FC236}">
                <a16:creationId xmlns:a16="http://schemas.microsoft.com/office/drawing/2014/main" id="{7FF92FEA-0E49-45B9-A294-A110836441D5}"/>
              </a:ext>
            </a:extLst>
          </p:cNvPr>
          <p:cNvPicPr>
            <a:picLocks noChangeAspect="1"/>
          </p:cNvPicPr>
          <p:nvPr/>
        </p:nvPicPr>
        <p:blipFill rotWithShape="1">
          <a:blip r:embed="rId2">
            <a:extLst>
              <a:ext uri="{28A0092B-C50C-407E-A947-70E740481C1C}">
                <a14:useLocalDpi xmlns:a14="http://schemas.microsoft.com/office/drawing/2010/main" val="0"/>
              </a:ext>
            </a:extLst>
          </a:blip>
          <a:srcRect l="50628" r="3128"/>
          <a:stretch/>
        </p:blipFill>
        <p:spPr>
          <a:xfrm>
            <a:off x="5811492" y="1597999"/>
            <a:ext cx="4836908" cy="3888401"/>
          </a:xfrm>
          <a:prstGeom prst="rect">
            <a:avLst/>
          </a:prstGeom>
        </p:spPr>
      </p:pic>
      <p:pic>
        <p:nvPicPr>
          <p:cNvPr id="6" name="Picture 5">
            <a:extLst>
              <a:ext uri="{FF2B5EF4-FFF2-40B4-BE49-F238E27FC236}">
                <a16:creationId xmlns:a16="http://schemas.microsoft.com/office/drawing/2014/main" id="{58DEE3BD-5FB0-47C7-833E-4AE05CAA4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604" y="1925021"/>
            <a:ext cx="4249408" cy="3653110"/>
          </a:xfrm>
          <a:prstGeom prst="rect">
            <a:avLst/>
          </a:prstGeom>
        </p:spPr>
      </p:pic>
      <p:sp>
        <p:nvSpPr>
          <p:cNvPr id="3" name="TextBox 2"/>
          <p:cNvSpPr txBox="1"/>
          <p:nvPr/>
        </p:nvSpPr>
        <p:spPr>
          <a:xfrm>
            <a:off x="1791789" y="5720731"/>
            <a:ext cx="4428308" cy="923330"/>
          </a:xfrm>
          <a:prstGeom prst="rect">
            <a:avLst/>
          </a:prstGeom>
          <a:noFill/>
        </p:spPr>
        <p:txBody>
          <a:bodyPr wrap="square" rtlCol="0">
            <a:spAutoFit/>
          </a:bodyPr>
          <a:lstStyle/>
          <a:p>
            <a:r>
              <a:rPr lang="en-US" dirty="0"/>
              <a:t>The </a:t>
            </a:r>
            <a:r>
              <a:rPr lang="en-US" dirty="0">
                <a:solidFill>
                  <a:srgbClr val="C00000"/>
                </a:solidFill>
              </a:rPr>
              <a:t>s-process </a:t>
            </a:r>
            <a:r>
              <a:rPr lang="en-US" dirty="0"/>
              <a:t>in comparison to the r-process.</a:t>
            </a:r>
          </a:p>
          <a:p>
            <a:r>
              <a:rPr lang="en-US" dirty="0"/>
              <a:t>The scaling depends on the strength of the </a:t>
            </a:r>
          </a:p>
          <a:p>
            <a:r>
              <a:rPr lang="en-US" dirty="0"/>
              <a:t>s-process neutron source</a:t>
            </a:r>
            <a:endParaRPr lang="de-DE" dirty="0"/>
          </a:p>
        </p:txBody>
      </p:sp>
      <p:sp>
        <p:nvSpPr>
          <p:cNvPr id="5" name="TextBox 4"/>
          <p:cNvSpPr txBox="1"/>
          <p:nvPr/>
        </p:nvSpPr>
        <p:spPr>
          <a:xfrm>
            <a:off x="6370321" y="5720732"/>
            <a:ext cx="4219303" cy="646331"/>
          </a:xfrm>
          <a:prstGeom prst="rect">
            <a:avLst/>
          </a:prstGeom>
          <a:noFill/>
        </p:spPr>
        <p:txBody>
          <a:bodyPr wrap="square" rtlCol="0">
            <a:spAutoFit/>
          </a:bodyPr>
          <a:lstStyle/>
          <a:p>
            <a:r>
              <a:rPr lang="en-US" dirty="0"/>
              <a:t>The </a:t>
            </a:r>
            <a:r>
              <a:rPr lang="en-US" dirty="0" err="1">
                <a:solidFill>
                  <a:srgbClr val="C00000"/>
                </a:solidFill>
              </a:rPr>
              <a:t>i</a:t>
            </a:r>
            <a:r>
              <a:rPr lang="en-US" dirty="0">
                <a:solidFill>
                  <a:srgbClr val="C00000"/>
                </a:solidFill>
              </a:rPr>
              <a:t>-process in CEMP stars</a:t>
            </a:r>
            <a:r>
              <a:rPr lang="en-US" dirty="0"/>
              <a:t>, again the scale depends on the strength of neutron source</a:t>
            </a:r>
            <a:endParaRPr lang="de-DE" dirty="0"/>
          </a:p>
        </p:txBody>
      </p:sp>
    </p:spTree>
    <p:extLst>
      <p:ext uri="{BB962C8B-B14F-4D97-AF65-F5344CB8AC3E}">
        <p14:creationId xmlns:p14="http://schemas.microsoft.com/office/powerpoint/2010/main" val="1234476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18FuturaSciences.gif"/>
          <p:cNvPicPr>
            <a:picLocks noGrp="1" noChangeAspect="1"/>
          </p:cNvPicPr>
          <p:nvPr>
            <p:ph idx="1"/>
          </p:nvPr>
        </p:nvPicPr>
        <p:blipFill>
          <a:blip r:embed="rId2">
            <a:extLst>
              <a:ext uri="{28A0092B-C50C-407E-A947-70E740481C1C}">
                <a14:useLocalDpi xmlns:a14="http://schemas.microsoft.com/office/drawing/2010/main" val="0"/>
              </a:ext>
            </a:extLst>
          </a:blip>
          <a:srcRect t="1969" b="1969"/>
          <a:stretch>
            <a:fillRect/>
          </a:stretch>
        </p:blipFill>
        <p:spPr>
          <a:xfrm>
            <a:off x="0" y="1"/>
            <a:ext cx="12191999" cy="6857999"/>
          </a:xfrm>
        </p:spPr>
      </p:pic>
    </p:spTree>
    <p:extLst>
      <p:ext uri="{BB962C8B-B14F-4D97-AF65-F5344CB8AC3E}">
        <p14:creationId xmlns:p14="http://schemas.microsoft.com/office/powerpoint/2010/main" val="1528286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maxresdefault.jpg">
            <a:extLst>
              <a:ext uri="{FF2B5EF4-FFF2-40B4-BE49-F238E27FC236}">
                <a16:creationId xmlns:a16="http://schemas.microsoft.com/office/drawing/2014/main" id="{A8E3B01B-5763-A242-B22D-5B968770D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467" y="345205"/>
            <a:ext cx="9956800" cy="5412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8A8F7AA7-5D04-DE4B-9871-CAA1062DDD90}"/>
              </a:ext>
            </a:extLst>
          </p:cNvPr>
          <p:cNvSpPr txBox="1"/>
          <p:nvPr/>
        </p:nvSpPr>
        <p:spPr>
          <a:xfrm>
            <a:off x="7745742" y="4009992"/>
            <a:ext cx="505267" cy="923330"/>
          </a:xfrm>
          <a:prstGeom prst="rect">
            <a:avLst/>
          </a:prstGeom>
          <a:noFill/>
        </p:spPr>
        <p:txBody>
          <a:bodyPr wrap="none" rtlCol="0">
            <a:spAutoFit/>
          </a:bodyPr>
          <a:lstStyle/>
          <a:p>
            <a:r>
              <a:rPr lang="en-US" sz="5400" b="1" dirty="0">
                <a:solidFill>
                  <a:srgbClr val="FFFF00"/>
                </a:solidFill>
              </a:rPr>
              <a:t>?</a:t>
            </a:r>
          </a:p>
        </p:txBody>
      </p:sp>
      <p:sp>
        <p:nvSpPr>
          <p:cNvPr id="4" name="TextBox 3">
            <a:extLst>
              <a:ext uri="{FF2B5EF4-FFF2-40B4-BE49-F238E27FC236}">
                <a16:creationId xmlns:a16="http://schemas.microsoft.com/office/drawing/2014/main" id="{3E1B86BB-40F2-794C-9E44-D7F7A703ABBA}"/>
              </a:ext>
            </a:extLst>
          </p:cNvPr>
          <p:cNvSpPr txBox="1"/>
          <p:nvPr/>
        </p:nvSpPr>
        <p:spPr>
          <a:xfrm>
            <a:off x="8801630" y="5960533"/>
            <a:ext cx="2066591" cy="584775"/>
          </a:xfrm>
          <a:prstGeom prst="rect">
            <a:avLst/>
          </a:prstGeom>
          <a:noFill/>
        </p:spPr>
        <p:txBody>
          <a:bodyPr wrap="none" rtlCol="0">
            <a:spAutoFit/>
          </a:bodyPr>
          <a:lstStyle/>
          <a:p>
            <a:r>
              <a:rPr lang="en-US" sz="3200" b="1" dirty="0">
                <a:solidFill>
                  <a:srgbClr val="FFFF00"/>
                </a:solidFill>
              </a:rPr>
              <a:t>GW170817</a:t>
            </a:r>
          </a:p>
        </p:txBody>
      </p:sp>
    </p:spTree>
    <p:extLst>
      <p:ext uri="{BB962C8B-B14F-4D97-AF65-F5344CB8AC3E}">
        <p14:creationId xmlns:p14="http://schemas.microsoft.com/office/powerpoint/2010/main" val="165774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ttps://www.sciencedaily.com/images/2017/10/171016102822_1_54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8CBB75-505B-63E4-7751-61A13D2B0E67}"/>
              </a:ext>
            </a:extLst>
          </p:cNvPr>
          <p:cNvSpPr txBox="1"/>
          <p:nvPr/>
        </p:nvSpPr>
        <p:spPr>
          <a:xfrm>
            <a:off x="2633129" y="0"/>
            <a:ext cx="7902804" cy="707886"/>
          </a:xfrm>
          <a:prstGeom prst="rect">
            <a:avLst/>
          </a:prstGeom>
          <a:noFill/>
        </p:spPr>
        <p:txBody>
          <a:bodyPr wrap="none" rtlCol="0">
            <a:spAutoFit/>
          </a:bodyPr>
          <a:lstStyle/>
          <a:p>
            <a:r>
              <a:rPr lang="en-US" sz="4000" dirty="0">
                <a:solidFill>
                  <a:srgbClr val="FFFF00"/>
                </a:solidFill>
              </a:rPr>
              <a:t>70 Electromagnetic Transients …Light</a:t>
            </a:r>
          </a:p>
        </p:txBody>
      </p:sp>
    </p:spTree>
    <p:extLst>
      <p:ext uri="{BB962C8B-B14F-4D97-AF65-F5344CB8AC3E}">
        <p14:creationId xmlns:p14="http://schemas.microsoft.com/office/powerpoint/2010/main" val="3656307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age3image328"/>
          <p:cNvPicPr>
            <a:picLocks noChangeAspect="1" noChangeArrowheads="1"/>
          </p:cNvPicPr>
          <p:nvPr/>
        </p:nvPicPr>
        <p:blipFill rotWithShape="1">
          <a:blip r:embed="rId3">
            <a:extLst>
              <a:ext uri="{28A0092B-C50C-407E-A947-70E740481C1C}">
                <a14:useLocalDpi xmlns:a14="http://schemas.microsoft.com/office/drawing/2010/main" val="0"/>
              </a:ext>
            </a:extLst>
          </a:blip>
          <a:srcRect b="61141"/>
          <a:stretch/>
        </p:blipFill>
        <p:spPr bwMode="auto">
          <a:xfrm>
            <a:off x="-2282440" y="-669786"/>
            <a:ext cx="11819039" cy="594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r="48823" b="89921"/>
          <a:stretch/>
        </p:blipFill>
        <p:spPr>
          <a:xfrm>
            <a:off x="485606" y="3954592"/>
            <a:ext cx="6831105" cy="683930"/>
          </a:xfrm>
          <a:prstGeom prst="rect">
            <a:avLst/>
          </a:prstGeom>
        </p:spPr>
      </p:pic>
      <p:pic>
        <p:nvPicPr>
          <p:cNvPr id="5" name="Picture 4">
            <a:extLst>
              <a:ext uri="{FF2B5EF4-FFF2-40B4-BE49-F238E27FC236}">
                <a16:creationId xmlns:a16="http://schemas.microsoft.com/office/drawing/2014/main" id="{73B46124-369E-8440-B2D5-AB61EAFDFFEF}"/>
              </a:ext>
            </a:extLst>
          </p:cNvPr>
          <p:cNvPicPr>
            <a:picLocks noChangeAspect="1"/>
          </p:cNvPicPr>
          <p:nvPr/>
        </p:nvPicPr>
        <p:blipFill>
          <a:blip r:embed="rId5"/>
          <a:stretch>
            <a:fillRect/>
          </a:stretch>
        </p:blipFill>
        <p:spPr>
          <a:xfrm>
            <a:off x="7509765" y="3143250"/>
            <a:ext cx="4682235" cy="3328987"/>
          </a:xfrm>
          <a:prstGeom prst="rect">
            <a:avLst/>
          </a:prstGeom>
        </p:spPr>
      </p:pic>
      <p:sp>
        <p:nvSpPr>
          <p:cNvPr id="2" name="TextBox 1">
            <a:extLst>
              <a:ext uri="{FF2B5EF4-FFF2-40B4-BE49-F238E27FC236}">
                <a16:creationId xmlns:a16="http://schemas.microsoft.com/office/drawing/2014/main" id="{5AF2B37A-645F-764D-8FCE-5D937A1501B2}"/>
              </a:ext>
            </a:extLst>
          </p:cNvPr>
          <p:cNvSpPr txBox="1"/>
          <p:nvPr/>
        </p:nvSpPr>
        <p:spPr>
          <a:xfrm>
            <a:off x="328591" y="5273814"/>
            <a:ext cx="7241983" cy="707886"/>
          </a:xfrm>
          <a:prstGeom prst="rect">
            <a:avLst/>
          </a:prstGeom>
          <a:noFill/>
        </p:spPr>
        <p:txBody>
          <a:bodyPr wrap="none" rtlCol="0">
            <a:spAutoFit/>
          </a:bodyPr>
          <a:lstStyle/>
          <a:p>
            <a:r>
              <a:rPr lang="en-US" sz="4000" dirty="0">
                <a:solidFill>
                  <a:srgbClr val="C00000"/>
                </a:solidFill>
              </a:rPr>
              <a:t>Lu visible signatures go into the IR</a:t>
            </a:r>
          </a:p>
        </p:txBody>
      </p:sp>
      <p:sp>
        <p:nvSpPr>
          <p:cNvPr id="3" name="TextBox 2">
            <a:extLst>
              <a:ext uri="{FF2B5EF4-FFF2-40B4-BE49-F238E27FC236}">
                <a16:creationId xmlns:a16="http://schemas.microsoft.com/office/drawing/2014/main" id="{C5643C9D-993E-5F47-8FD2-6A9E3CAE369A}"/>
              </a:ext>
            </a:extLst>
          </p:cNvPr>
          <p:cNvSpPr txBox="1"/>
          <p:nvPr/>
        </p:nvSpPr>
        <p:spPr>
          <a:xfrm>
            <a:off x="3949582" y="5981700"/>
            <a:ext cx="3205493" cy="523220"/>
          </a:xfrm>
          <a:prstGeom prst="rect">
            <a:avLst/>
          </a:prstGeom>
          <a:noFill/>
        </p:spPr>
        <p:txBody>
          <a:bodyPr wrap="none" rtlCol="0">
            <a:spAutoFit/>
          </a:bodyPr>
          <a:lstStyle/>
          <a:p>
            <a:r>
              <a:rPr lang="en-US" sz="2800" dirty="0">
                <a:solidFill>
                  <a:srgbClr val="92D050"/>
                </a:solidFill>
              </a:rPr>
              <a:t>Big Question: Fission</a:t>
            </a:r>
          </a:p>
        </p:txBody>
      </p:sp>
    </p:spTree>
    <p:extLst>
      <p:ext uri="{BB962C8B-B14F-4D97-AF65-F5344CB8AC3E}">
        <p14:creationId xmlns:p14="http://schemas.microsoft.com/office/powerpoint/2010/main" val="498731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3" name="Picture 2" descr="CCari3_10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4287"/>
            <a:ext cx="12191999" cy="7905355"/>
          </a:xfrm>
          <a:prstGeom prst="rect">
            <a:avLst/>
          </a:prstGeom>
        </p:spPr>
      </p:pic>
      <p:sp>
        <p:nvSpPr>
          <p:cNvPr id="4" name="TextBox 3"/>
          <p:cNvSpPr txBox="1"/>
          <p:nvPr/>
        </p:nvSpPr>
        <p:spPr>
          <a:xfrm>
            <a:off x="2753963" y="1150808"/>
            <a:ext cx="6684074" cy="5632311"/>
          </a:xfrm>
          <a:prstGeom prst="rect">
            <a:avLst/>
          </a:prstGeom>
          <a:noFill/>
        </p:spPr>
        <p:txBody>
          <a:bodyPr wrap="none" rtlCol="0">
            <a:spAutoFit/>
          </a:bodyPr>
          <a:lstStyle/>
          <a:p>
            <a:pPr algn="ctr"/>
            <a:r>
              <a:rPr lang="en-US" sz="7200" b="1" dirty="0">
                <a:solidFill>
                  <a:srgbClr val="002060"/>
                </a:solidFill>
              </a:rPr>
              <a:t>What is</a:t>
            </a:r>
            <a:r>
              <a:rPr lang="en-US" sz="7200" b="1" dirty="0">
                <a:solidFill>
                  <a:srgbClr val="FFFF00"/>
                </a:solidFill>
              </a:rPr>
              <a:t> the Role </a:t>
            </a:r>
          </a:p>
          <a:p>
            <a:pPr algn="ctr"/>
            <a:r>
              <a:rPr lang="en-US" sz="7200" b="1" dirty="0">
                <a:solidFill>
                  <a:srgbClr val="FFFF00"/>
                </a:solidFill>
              </a:rPr>
              <a:t>of </a:t>
            </a:r>
          </a:p>
          <a:p>
            <a:pPr algn="ctr"/>
            <a:r>
              <a:rPr lang="en-US" sz="7200" b="1" dirty="0">
                <a:solidFill>
                  <a:srgbClr val="002060"/>
                </a:solidFill>
              </a:rPr>
              <a:t>Nuclear </a:t>
            </a:r>
            <a:r>
              <a:rPr lang="en-US" sz="7200" b="1" dirty="0">
                <a:solidFill>
                  <a:srgbClr val="FFFF00"/>
                </a:solidFill>
              </a:rPr>
              <a:t>Fission?</a:t>
            </a:r>
          </a:p>
          <a:p>
            <a:pPr algn="ctr"/>
            <a:endParaRPr lang="en-US" sz="7200" b="1" dirty="0">
              <a:solidFill>
                <a:srgbClr val="FFFF00"/>
              </a:solidFill>
            </a:endParaRPr>
          </a:p>
          <a:p>
            <a:pPr algn="ctr"/>
            <a:r>
              <a:rPr lang="en-US" sz="7200" b="1" dirty="0">
                <a:solidFill>
                  <a:srgbClr val="FFFF00"/>
                </a:solidFill>
              </a:rPr>
              <a:t>Actinides?</a:t>
            </a:r>
          </a:p>
        </p:txBody>
      </p:sp>
    </p:spTree>
    <p:extLst>
      <p:ext uri="{BB962C8B-B14F-4D97-AF65-F5344CB8AC3E}">
        <p14:creationId xmlns:p14="http://schemas.microsoft.com/office/powerpoint/2010/main" val="258604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srcRect/>
          <a:stretch>
            <a:fillRect/>
          </a:stretch>
        </p:blipFill>
        <p:spPr bwMode="auto">
          <a:xfrm>
            <a:off x="3338513" y="1869456"/>
            <a:ext cx="5778500" cy="3578225"/>
          </a:xfrm>
          <a:prstGeom prst="rect">
            <a:avLst/>
          </a:prstGeom>
          <a:noFill/>
          <a:ln w="9525">
            <a:noFill/>
            <a:miter lim="800000"/>
            <a:headEnd/>
            <a:tailEnd/>
          </a:ln>
        </p:spPr>
      </p:pic>
      <p:pic>
        <p:nvPicPr>
          <p:cNvPr id="22531" name="Picture 4"/>
          <p:cNvPicPr>
            <a:picLocks noChangeAspect="1" noChangeArrowheads="1"/>
          </p:cNvPicPr>
          <p:nvPr/>
        </p:nvPicPr>
        <p:blipFill>
          <a:blip r:embed="rId4" cstate="print"/>
          <a:srcRect/>
          <a:stretch>
            <a:fillRect/>
          </a:stretch>
        </p:blipFill>
        <p:spPr bwMode="auto">
          <a:xfrm>
            <a:off x="2411413" y="993156"/>
            <a:ext cx="7999412" cy="4848225"/>
          </a:xfrm>
          <a:prstGeom prst="rect">
            <a:avLst/>
          </a:prstGeom>
          <a:noFill/>
          <a:ln w="9525">
            <a:noFill/>
            <a:miter lim="800000"/>
            <a:headEnd/>
            <a:tailEnd/>
          </a:ln>
        </p:spPr>
      </p:pic>
      <p:sp>
        <p:nvSpPr>
          <p:cNvPr id="22532" name="TextBox 6"/>
          <p:cNvSpPr txBox="1">
            <a:spLocks noChangeArrowheads="1"/>
          </p:cNvSpPr>
          <p:nvPr/>
        </p:nvSpPr>
        <p:spPr bwMode="auto">
          <a:xfrm>
            <a:off x="2195514" y="5847730"/>
            <a:ext cx="574675" cy="400050"/>
          </a:xfrm>
          <a:prstGeom prst="rect">
            <a:avLst/>
          </a:prstGeom>
          <a:noFill/>
          <a:ln w="9525">
            <a:noFill/>
            <a:miter lim="800000"/>
            <a:headEnd/>
            <a:tailEnd/>
          </a:ln>
        </p:spPr>
        <p:txBody>
          <a:bodyPr wrap="none">
            <a:spAutoFit/>
          </a:bodyPr>
          <a:lstStyle/>
          <a:p>
            <a:r>
              <a:rPr lang="en-US" sz="2000" b="1"/>
              <a:t>140</a:t>
            </a:r>
            <a:endParaRPr lang="ru-RU" sz="2000" b="1"/>
          </a:p>
        </p:txBody>
      </p:sp>
      <p:sp>
        <p:nvSpPr>
          <p:cNvPr id="22533" name="TextBox 7"/>
          <p:cNvSpPr txBox="1">
            <a:spLocks noChangeArrowheads="1"/>
          </p:cNvSpPr>
          <p:nvPr/>
        </p:nvSpPr>
        <p:spPr bwMode="auto">
          <a:xfrm>
            <a:off x="3810001" y="5847730"/>
            <a:ext cx="574675" cy="400050"/>
          </a:xfrm>
          <a:prstGeom prst="rect">
            <a:avLst/>
          </a:prstGeom>
          <a:noFill/>
          <a:ln w="9525">
            <a:noFill/>
            <a:miter lim="800000"/>
            <a:headEnd/>
            <a:tailEnd/>
          </a:ln>
        </p:spPr>
        <p:txBody>
          <a:bodyPr wrap="none">
            <a:spAutoFit/>
          </a:bodyPr>
          <a:lstStyle/>
          <a:p>
            <a:r>
              <a:rPr lang="en-US" sz="2000" b="1"/>
              <a:t>150</a:t>
            </a:r>
            <a:endParaRPr lang="ru-RU" sz="2000" b="1"/>
          </a:p>
        </p:txBody>
      </p:sp>
      <p:sp>
        <p:nvSpPr>
          <p:cNvPr id="22534" name="TextBox 8"/>
          <p:cNvSpPr txBox="1">
            <a:spLocks noChangeArrowheads="1"/>
          </p:cNvSpPr>
          <p:nvPr/>
        </p:nvSpPr>
        <p:spPr bwMode="auto">
          <a:xfrm>
            <a:off x="5368925" y="5839793"/>
            <a:ext cx="573088" cy="400050"/>
          </a:xfrm>
          <a:prstGeom prst="rect">
            <a:avLst/>
          </a:prstGeom>
          <a:noFill/>
          <a:ln w="9525">
            <a:noFill/>
            <a:miter lim="800000"/>
            <a:headEnd/>
            <a:tailEnd/>
          </a:ln>
        </p:spPr>
        <p:txBody>
          <a:bodyPr wrap="none">
            <a:spAutoFit/>
          </a:bodyPr>
          <a:lstStyle/>
          <a:p>
            <a:r>
              <a:rPr lang="en-US" sz="2000" b="1"/>
              <a:t>160</a:t>
            </a:r>
            <a:endParaRPr lang="ru-RU" sz="2000" b="1"/>
          </a:p>
        </p:txBody>
      </p:sp>
      <p:sp>
        <p:nvSpPr>
          <p:cNvPr id="22535" name="TextBox 9"/>
          <p:cNvSpPr txBox="1">
            <a:spLocks noChangeArrowheads="1"/>
          </p:cNvSpPr>
          <p:nvPr/>
        </p:nvSpPr>
        <p:spPr bwMode="auto">
          <a:xfrm>
            <a:off x="6926264" y="5831855"/>
            <a:ext cx="574675" cy="400050"/>
          </a:xfrm>
          <a:prstGeom prst="rect">
            <a:avLst/>
          </a:prstGeom>
          <a:noFill/>
          <a:ln w="9525">
            <a:noFill/>
            <a:miter lim="800000"/>
            <a:headEnd/>
            <a:tailEnd/>
          </a:ln>
        </p:spPr>
        <p:txBody>
          <a:bodyPr wrap="none">
            <a:spAutoFit/>
          </a:bodyPr>
          <a:lstStyle/>
          <a:p>
            <a:r>
              <a:rPr lang="en-US" sz="2000" b="1"/>
              <a:t>170</a:t>
            </a:r>
            <a:endParaRPr lang="ru-RU" sz="2000" b="1"/>
          </a:p>
        </p:txBody>
      </p:sp>
      <p:sp>
        <p:nvSpPr>
          <p:cNvPr id="22536" name="TextBox 10"/>
          <p:cNvSpPr txBox="1">
            <a:spLocks noChangeArrowheads="1"/>
          </p:cNvSpPr>
          <p:nvPr/>
        </p:nvSpPr>
        <p:spPr bwMode="auto">
          <a:xfrm>
            <a:off x="8485189" y="5831855"/>
            <a:ext cx="573087" cy="400050"/>
          </a:xfrm>
          <a:prstGeom prst="rect">
            <a:avLst/>
          </a:prstGeom>
          <a:noFill/>
          <a:ln w="9525">
            <a:noFill/>
            <a:miter lim="800000"/>
            <a:headEnd/>
            <a:tailEnd/>
          </a:ln>
        </p:spPr>
        <p:txBody>
          <a:bodyPr wrap="none">
            <a:spAutoFit/>
          </a:bodyPr>
          <a:lstStyle/>
          <a:p>
            <a:r>
              <a:rPr lang="en-US" sz="2000" b="1"/>
              <a:t>180</a:t>
            </a:r>
            <a:endParaRPr lang="ru-RU" sz="2000" b="1"/>
          </a:p>
        </p:txBody>
      </p:sp>
      <p:sp>
        <p:nvSpPr>
          <p:cNvPr id="22537" name="TextBox 11"/>
          <p:cNvSpPr txBox="1">
            <a:spLocks noChangeArrowheads="1"/>
          </p:cNvSpPr>
          <p:nvPr/>
        </p:nvSpPr>
        <p:spPr bwMode="auto">
          <a:xfrm>
            <a:off x="10058401" y="5839793"/>
            <a:ext cx="574675" cy="400050"/>
          </a:xfrm>
          <a:prstGeom prst="rect">
            <a:avLst/>
          </a:prstGeom>
          <a:noFill/>
          <a:ln w="9525">
            <a:noFill/>
            <a:miter lim="800000"/>
            <a:headEnd/>
            <a:tailEnd/>
          </a:ln>
        </p:spPr>
        <p:txBody>
          <a:bodyPr wrap="none">
            <a:spAutoFit/>
          </a:bodyPr>
          <a:lstStyle/>
          <a:p>
            <a:r>
              <a:rPr lang="en-US" sz="2000" b="1"/>
              <a:t>190</a:t>
            </a:r>
            <a:endParaRPr lang="ru-RU" sz="2000" b="1"/>
          </a:p>
        </p:txBody>
      </p:sp>
      <p:sp>
        <p:nvSpPr>
          <p:cNvPr id="22538" name="TextBox 12"/>
          <p:cNvSpPr txBox="1">
            <a:spLocks noChangeArrowheads="1"/>
          </p:cNvSpPr>
          <p:nvPr/>
        </p:nvSpPr>
        <p:spPr bwMode="auto">
          <a:xfrm>
            <a:off x="1987550" y="5563568"/>
            <a:ext cx="444500" cy="400050"/>
          </a:xfrm>
          <a:prstGeom prst="rect">
            <a:avLst/>
          </a:prstGeom>
          <a:noFill/>
          <a:ln w="9525">
            <a:noFill/>
            <a:miter lim="800000"/>
            <a:headEnd/>
            <a:tailEnd/>
          </a:ln>
        </p:spPr>
        <p:txBody>
          <a:bodyPr wrap="none">
            <a:spAutoFit/>
          </a:bodyPr>
          <a:lstStyle/>
          <a:p>
            <a:r>
              <a:rPr lang="en-US" sz="2000" b="1"/>
              <a:t>90</a:t>
            </a:r>
            <a:endParaRPr lang="ru-RU" sz="2000" b="1"/>
          </a:p>
        </p:txBody>
      </p:sp>
      <p:sp>
        <p:nvSpPr>
          <p:cNvPr id="22539" name="TextBox 13"/>
          <p:cNvSpPr txBox="1">
            <a:spLocks noChangeArrowheads="1"/>
          </p:cNvSpPr>
          <p:nvPr/>
        </p:nvSpPr>
        <p:spPr bwMode="auto">
          <a:xfrm>
            <a:off x="1835151" y="4001468"/>
            <a:ext cx="574675" cy="400050"/>
          </a:xfrm>
          <a:prstGeom prst="rect">
            <a:avLst/>
          </a:prstGeom>
          <a:noFill/>
          <a:ln w="9525">
            <a:noFill/>
            <a:miter lim="800000"/>
            <a:headEnd/>
            <a:tailEnd/>
          </a:ln>
        </p:spPr>
        <p:txBody>
          <a:bodyPr wrap="none">
            <a:spAutoFit/>
          </a:bodyPr>
          <a:lstStyle/>
          <a:p>
            <a:r>
              <a:rPr lang="en-US" sz="2000" b="1"/>
              <a:t>100</a:t>
            </a:r>
            <a:endParaRPr lang="ru-RU" sz="2000" b="1"/>
          </a:p>
        </p:txBody>
      </p:sp>
      <p:sp>
        <p:nvSpPr>
          <p:cNvPr id="22540" name="TextBox 14"/>
          <p:cNvSpPr txBox="1">
            <a:spLocks noChangeArrowheads="1"/>
          </p:cNvSpPr>
          <p:nvPr/>
        </p:nvSpPr>
        <p:spPr bwMode="auto">
          <a:xfrm>
            <a:off x="1841501" y="2440955"/>
            <a:ext cx="574675" cy="400050"/>
          </a:xfrm>
          <a:prstGeom prst="rect">
            <a:avLst/>
          </a:prstGeom>
          <a:noFill/>
          <a:ln w="9525">
            <a:noFill/>
            <a:miter lim="800000"/>
            <a:headEnd/>
            <a:tailEnd/>
          </a:ln>
        </p:spPr>
        <p:txBody>
          <a:bodyPr wrap="none">
            <a:spAutoFit/>
          </a:bodyPr>
          <a:lstStyle/>
          <a:p>
            <a:r>
              <a:rPr lang="en-US" sz="2000" b="1"/>
              <a:t>110</a:t>
            </a:r>
            <a:endParaRPr lang="ru-RU" sz="2000" b="1"/>
          </a:p>
        </p:txBody>
      </p:sp>
      <p:sp>
        <p:nvSpPr>
          <p:cNvPr id="22541" name="TextBox 15"/>
          <p:cNvSpPr txBox="1">
            <a:spLocks noChangeArrowheads="1"/>
          </p:cNvSpPr>
          <p:nvPr/>
        </p:nvSpPr>
        <p:spPr bwMode="auto">
          <a:xfrm>
            <a:off x="1847851" y="878855"/>
            <a:ext cx="574675" cy="400050"/>
          </a:xfrm>
          <a:prstGeom prst="rect">
            <a:avLst/>
          </a:prstGeom>
          <a:noFill/>
          <a:ln w="9525">
            <a:noFill/>
            <a:miter lim="800000"/>
            <a:headEnd/>
            <a:tailEnd/>
          </a:ln>
        </p:spPr>
        <p:txBody>
          <a:bodyPr wrap="none">
            <a:spAutoFit/>
          </a:bodyPr>
          <a:lstStyle/>
          <a:p>
            <a:r>
              <a:rPr lang="en-US" sz="2000" b="1"/>
              <a:t>120</a:t>
            </a:r>
            <a:endParaRPr lang="ru-RU" sz="2000" b="1"/>
          </a:p>
        </p:txBody>
      </p:sp>
      <p:sp>
        <p:nvSpPr>
          <p:cNvPr id="22542" name="TextBox 16"/>
          <p:cNvSpPr txBox="1">
            <a:spLocks noChangeArrowheads="1"/>
          </p:cNvSpPr>
          <p:nvPr/>
        </p:nvSpPr>
        <p:spPr bwMode="auto">
          <a:xfrm>
            <a:off x="7975601" y="5847358"/>
            <a:ext cx="385763" cy="461962"/>
          </a:xfrm>
          <a:prstGeom prst="rect">
            <a:avLst/>
          </a:prstGeom>
          <a:noFill/>
          <a:ln w="9525">
            <a:noFill/>
            <a:miter lim="800000"/>
            <a:headEnd/>
            <a:tailEnd/>
          </a:ln>
        </p:spPr>
        <p:txBody>
          <a:bodyPr wrap="none">
            <a:spAutoFit/>
          </a:bodyPr>
          <a:lstStyle/>
          <a:p>
            <a:r>
              <a:rPr lang="en-US" sz="2400" b="1" dirty="0"/>
              <a:t>N</a:t>
            </a:r>
            <a:endParaRPr lang="ru-RU" sz="2400" b="1" dirty="0"/>
          </a:p>
        </p:txBody>
      </p:sp>
      <p:sp>
        <p:nvSpPr>
          <p:cNvPr id="22543" name="TextBox 17"/>
          <p:cNvSpPr txBox="1">
            <a:spLocks noChangeArrowheads="1"/>
          </p:cNvSpPr>
          <p:nvPr/>
        </p:nvSpPr>
        <p:spPr bwMode="auto">
          <a:xfrm>
            <a:off x="2063553" y="1496393"/>
            <a:ext cx="331787" cy="461962"/>
          </a:xfrm>
          <a:prstGeom prst="rect">
            <a:avLst/>
          </a:prstGeom>
          <a:noFill/>
          <a:ln w="9525">
            <a:noFill/>
            <a:miter lim="800000"/>
            <a:headEnd/>
            <a:tailEnd/>
          </a:ln>
        </p:spPr>
        <p:txBody>
          <a:bodyPr wrap="none">
            <a:spAutoFit/>
          </a:bodyPr>
          <a:lstStyle/>
          <a:p>
            <a:r>
              <a:rPr lang="en-US" sz="2400" b="1" dirty="0"/>
              <a:t>Z</a:t>
            </a:r>
            <a:endParaRPr lang="ru-RU" sz="2400" b="1" dirty="0"/>
          </a:p>
        </p:txBody>
      </p:sp>
      <p:sp>
        <p:nvSpPr>
          <p:cNvPr id="34" name="Прямоугольник 33"/>
          <p:cNvSpPr/>
          <p:nvPr/>
        </p:nvSpPr>
        <p:spPr>
          <a:xfrm>
            <a:off x="9324975" y="1947243"/>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Прямоугольник 34"/>
          <p:cNvSpPr/>
          <p:nvPr/>
        </p:nvSpPr>
        <p:spPr>
          <a:xfrm>
            <a:off x="5894388" y="2887043"/>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Прямоугольник 35"/>
          <p:cNvSpPr/>
          <p:nvPr/>
        </p:nvSpPr>
        <p:spPr>
          <a:xfrm>
            <a:off x="4348163" y="4142756"/>
            <a:ext cx="157162" cy="155575"/>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8" name="Прямая соединительная линия 37"/>
          <p:cNvCxnSpPr/>
          <p:nvPr/>
        </p:nvCxnSpPr>
        <p:spPr>
          <a:xfrm>
            <a:off x="4425950" y="3510931"/>
            <a:ext cx="0" cy="140652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16200000">
            <a:off x="4414044" y="3505374"/>
            <a:ext cx="0" cy="140811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H="1">
            <a:off x="5973764" y="2561605"/>
            <a:ext cx="1587" cy="11049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6200000">
            <a:off x="5961857" y="2254424"/>
            <a:ext cx="0" cy="14081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9402763" y="1320181"/>
            <a:ext cx="0" cy="14081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8688389" y="2020269"/>
            <a:ext cx="1038225"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2554" name="TextBox 46"/>
          <p:cNvSpPr txBox="1">
            <a:spLocks noChangeArrowheads="1"/>
          </p:cNvSpPr>
          <p:nvPr/>
        </p:nvSpPr>
        <p:spPr bwMode="auto">
          <a:xfrm>
            <a:off x="3287689" y="3728988"/>
            <a:ext cx="769763" cy="400110"/>
          </a:xfrm>
          <a:prstGeom prst="rect">
            <a:avLst/>
          </a:prstGeom>
          <a:noFill/>
          <a:ln w="9525">
            <a:noFill/>
            <a:miter lim="800000"/>
            <a:headEnd/>
            <a:tailEnd/>
          </a:ln>
        </p:spPr>
        <p:txBody>
          <a:bodyPr wrap="none">
            <a:spAutoFit/>
          </a:bodyPr>
          <a:lstStyle/>
          <a:p>
            <a:r>
              <a:rPr lang="ru-RU" sz="2000" b="1" baseline="30000" dirty="0">
                <a:solidFill>
                  <a:schemeClr val="bg1"/>
                </a:solidFill>
              </a:rPr>
              <a:t>2</a:t>
            </a:r>
            <a:r>
              <a:rPr lang="en-US" sz="2000" b="1" baseline="30000" dirty="0">
                <a:solidFill>
                  <a:schemeClr val="bg1"/>
                </a:solidFill>
              </a:rPr>
              <a:t>52</a:t>
            </a:r>
            <a:r>
              <a:rPr lang="en-US" sz="2000" b="1" dirty="0">
                <a:solidFill>
                  <a:schemeClr val="bg1"/>
                </a:solidFill>
              </a:rPr>
              <a:t>Fm</a:t>
            </a:r>
            <a:endParaRPr lang="ru-RU" sz="2000" b="1" dirty="0">
              <a:solidFill>
                <a:schemeClr val="bg1"/>
              </a:solidFill>
            </a:endParaRPr>
          </a:p>
        </p:txBody>
      </p:sp>
      <p:sp>
        <p:nvSpPr>
          <p:cNvPr id="22555" name="TextBox 47"/>
          <p:cNvSpPr txBox="1">
            <a:spLocks noChangeArrowheads="1"/>
          </p:cNvSpPr>
          <p:nvPr/>
        </p:nvSpPr>
        <p:spPr bwMode="auto">
          <a:xfrm>
            <a:off x="5159375" y="2504455"/>
            <a:ext cx="708848" cy="400110"/>
          </a:xfrm>
          <a:prstGeom prst="rect">
            <a:avLst/>
          </a:prstGeom>
          <a:noFill/>
          <a:ln w="9525">
            <a:noFill/>
            <a:miter lim="800000"/>
            <a:headEnd/>
            <a:tailEnd/>
          </a:ln>
        </p:spPr>
        <p:txBody>
          <a:bodyPr wrap="none">
            <a:spAutoFit/>
          </a:bodyPr>
          <a:lstStyle/>
          <a:p>
            <a:r>
              <a:rPr lang="ru-RU" sz="2000" b="1" baseline="30000">
                <a:solidFill>
                  <a:schemeClr val="bg1"/>
                </a:solidFill>
              </a:rPr>
              <a:t>2</a:t>
            </a:r>
            <a:r>
              <a:rPr lang="en-US" sz="2000" b="1" baseline="30000">
                <a:solidFill>
                  <a:schemeClr val="bg1"/>
                </a:solidFill>
              </a:rPr>
              <a:t>70</a:t>
            </a:r>
            <a:r>
              <a:rPr lang="en-US" sz="2000" b="1">
                <a:solidFill>
                  <a:schemeClr val="bg1"/>
                </a:solidFill>
              </a:rPr>
              <a:t>Hs</a:t>
            </a:r>
            <a:endParaRPr lang="ru-RU" sz="2000" b="1">
              <a:solidFill>
                <a:schemeClr val="bg1"/>
              </a:solidFill>
            </a:endParaRPr>
          </a:p>
        </p:txBody>
      </p:sp>
      <p:sp>
        <p:nvSpPr>
          <p:cNvPr id="22556" name="TextBox 48"/>
          <p:cNvSpPr txBox="1">
            <a:spLocks noChangeArrowheads="1"/>
          </p:cNvSpPr>
          <p:nvPr/>
        </p:nvSpPr>
        <p:spPr bwMode="auto">
          <a:xfrm>
            <a:off x="9427439" y="1663018"/>
            <a:ext cx="623889" cy="400110"/>
          </a:xfrm>
          <a:prstGeom prst="rect">
            <a:avLst/>
          </a:prstGeom>
          <a:noFill/>
          <a:ln w="9525">
            <a:noFill/>
            <a:miter lim="800000"/>
            <a:headEnd/>
            <a:tailEnd/>
          </a:ln>
        </p:spPr>
        <p:txBody>
          <a:bodyPr wrap="none">
            <a:spAutoFit/>
          </a:bodyPr>
          <a:lstStyle/>
          <a:p>
            <a:r>
              <a:rPr lang="ru-RU" sz="2000" b="1" baseline="30000" dirty="0">
                <a:solidFill>
                  <a:schemeClr val="bg1"/>
                </a:solidFill>
              </a:rPr>
              <a:t>2</a:t>
            </a:r>
            <a:r>
              <a:rPr lang="en-US" sz="2000" b="1" baseline="30000" dirty="0">
                <a:solidFill>
                  <a:schemeClr val="bg1"/>
                </a:solidFill>
              </a:rPr>
              <a:t>98</a:t>
            </a:r>
            <a:r>
              <a:rPr lang="en-US" sz="2000" b="1" dirty="0">
                <a:solidFill>
                  <a:schemeClr val="bg1"/>
                </a:solidFill>
              </a:rPr>
              <a:t>Fl</a:t>
            </a:r>
            <a:endParaRPr lang="ru-RU" sz="2000" b="1" dirty="0">
              <a:solidFill>
                <a:schemeClr val="bg1"/>
              </a:solidFill>
            </a:endParaRPr>
          </a:p>
        </p:txBody>
      </p:sp>
      <p:sp>
        <p:nvSpPr>
          <p:cNvPr id="47" name="TextBox 46"/>
          <p:cNvSpPr txBox="1">
            <a:spLocks noChangeArrowheads="1"/>
          </p:cNvSpPr>
          <p:nvPr/>
        </p:nvSpPr>
        <p:spPr bwMode="auto">
          <a:xfrm>
            <a:off x="2849367" y="5025132"/>
            <a:ext cx="611065" cy="400110"/>
          </a:xfrm>
          <a:prstGeom prst="rect">
            <a:avLst/>
          </a:prstGeom>
          <a:noFill/>
          <a:ln w="9525">
            <a:noFill/>
            <a:miter lim="800000"/>
            <a:headEnd/>
            <a:tailEnd/>
          </a:ln>
        </p:spPr>
        <p:txBody>
          <a:bodyPr wrap="none">
            <a:spAutoFit/>
          </a:bodyPr>
          <a:lstStyle/>
          <a:p>
            <a:r>
              <a:rPr lang="ru-RU" sz="2000" b="1" baseline="30000" dirty="0">
                <a:solidFill>
                  <a:schemeClr val="bg1"/>
                </a:solidFill>
              </a:rPr>
              <a:t>238</a:t>
            </a:r>
            <a:r>
              <a:rPr lang="en-US" sz="2000" b="1" dirty="0">
                <a:solidFill>
                  <a:schemeClr val="bg1"/>
                </a:solidFill>
              </a:rPr>
              <a:t>U</a:t>
            </a:r>
            <a:endParaRPr lang="ru-RU" sz="2000" b="1" dirty="0">
              <a:solidFill>
                <a:schemeClr val="bg1"/>
              </a:solidFill>
            </a:endParaRPr>
          </a:p>
        </p:txBody>
      </p:sp>
      <p:pic>
        <p:nvPicPr>
          <p:cNvPr id="19" name="Picture 3"/>
          <p:cNvPicPr>
            <a:picLocks noChangeAspect="1" noChangeArrowheads="1"/>
          </p:cNvPicPr>
          <p:nvPr/>
        </p:nvPicPr>
        <p:blipFill>
          <a:blip r:embed="rId5" cstate="print"/>
          <a:srcRect/>
          <a:stretch>
            <a:fillRect/>
          </a:stretch>
        </p:blipFill>
        <p:spPr bwMode="auto">
          <a:xfrm>
            <a:off x="5732463" y="1317798"/>
            <a:ext cx="2659063" cy="2368550"/>
          </a:xfrm>
          <a:prstGeom prst="rect">
            <a:avLst/>
          </a:prstGeom>
          <a:noFill/>
          <a:ln w="9525">
            <a:noFill/>
            <a:miter lim="800000"/>
            <a:headEnd/>
            <a:tailEnd/>
          </a:ln>
        </p:spPr>
      </p:pic>
      <p:sp>
        <p:nvSpPr>
          <p:cNvPr id="49" name="TextBox 48"/>
          <p:cNvSpPr txBox="1"/>
          <p:nvPr/>
        </p:nvSpPr>
        <p:spPr>
          <a:xfrm>
            <a:off x="8112224" y="3831134"/>
            <a:ext cx="1564852" cy="400110"/>
          </a:xfrm>
          <a:prstGeom prst="rect">
            <a:avLst/>
          </a:prstGeom>
          <a:noFill/>
        </p:spPr>
        <p:txBody>
          <a:bodyPr wrap="none" rtlCol="0">
            <a:spAutoFit/>
          </a:bodyPr>
          <a:lstStyle/>
          <a:p>
            <a:r>
              <a:rPr lang="en-US" sz="2000" b="1" dirty="0">
                <a:solidFill>
                  <a:schemeClr val="bg1"/>
                </a:solidFill>
              </a:rPr>
              <a:t>Island of SHE</a:t>
            </a:r>
            <a:endParaRPr lang="ru-RU" sz="2000" b="1" dirty="0">
              <a:solidFill>
                <a:schemeClr val="bg1"/>
              </a:solidFill>
            </a:endParaRPr>
          </a:p>
        </p:txBody>
      </p:sp>
      <p:sp>
        <p:nvSpPr>
          <p:cNvPr id="54" name="TextBox 53"/>
          <p:cNvSpPr txBox="1"/>
          <p:nvPr/>
        </p:nvSpPr>
        <p:spPr>
          <a:xfrm>
            <a:off x="2409826" y="116633"/>
            <a:ext cx="5453737" cy="830997"/>
          </a:xfrm>
          <a:prstGeom prst="rect">
            <a:avLst/>
          </a:prstGeom>
          <a:noFill/>
        </p:spPr>
        <p:txBody>
          <a:bodyPr wrap="none" rtlCol="0">
            <a:spAutoFit/>
          </a:bodyPr>
          <a:lstStyle/>
          <a:p>
            <a:r>
              <a:rPr lang="en-GB" sz="2400" b="1" dirty="0">
                <a:solidFill>
                  <a:schemeClr val="tx2"/>
                </a:solidFill>
                <a:latin typeface="Comic Sans MS" panose="030F0702030302020204" pitchFamily="66" charset="0"/>
              </a:rPr>
              <a:t>Macro – microscopic theory  </a:t>
            </a:r>
          </a:p>
          <a:p>
            <a:r>
              <a:rPr lang="en-GB" sz="2000" b="1" dirty="0">
                <a:solidFill>
                  <a:schemeClr val="tx2"/>
                </a:solidFill>
                <a:latin typeface="Comic Sans MS" panose="030F0702030302020204" pitchFamily="66" charset="0"/>
              </a:rPr>
              <a:t>(Liquid Drop energy + Shell corrections</a:t>
            </a:r>
            <a:r>
              <a:rPr lang="en-GB" sz="2400" b="1" dirty="0">
                <a:solidFill>
                  <a:schemeClr val="tx2"/>
                </a:solidFill>
                <a:latin typeface="Comic Sans MS" panose="030F0702030302020204" pitchFamily="66" charset="0"/>
              </a:rPr>
              <a:t>)  </a:t>
            </a:r>
            <a:endParaRPr lang="ru-RU" sz="2400" b="1" dirty="0">
              <a:solidFill>
                <a:schemeClr val="tx2"/>
              </a:solidFill>
              <a:latin typeface="Comic Sans MS" panose="030F0702030302020204" pitchFamily="66" charset="0"/>
            </a:endParaRPr>
          </a:p>
        </p:txBody>
      </p:sp>
      <p:sp>
        <p:nvSpPr>
          <p:cNvPr id="48" name="TextBox 47"/>
          <p:cNvSpPr txBox="1"/>
          <p:nvPr/>
        </p:nvSpPr>
        <p:spPr>
          <a:xfrm>
            <a:off x="1559496" y="6474822"/>
            <a:ext cx="8141972"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SHE – meeting at JINR, June30 – July2, 2021, </a:t>
            </a:r>
            <a:r>
              <a:rPr lang="en-US" sz="1600" dirty="0" err="1">
                <a:latin typeface="Comic Sans MS" panose="030F0702030302020204" pitchFamily="66" charset="0"/>
              </a:rPr>
              <a:t>Dubna</a:t>
            </a:r>
            <a:r>
              <a:rPr lang="en-US" sz="1600" dirty="0">
                <a:latin typeface="Comic Sans MS" panose="030F0702030302020204" pitchFamily="66" charset="0"/>
              </a:rPr>
              <a:t>, Moscow reg.</a:t>
            </a:r>
            <a:endParaRPr lang="ru-RU" sz="1600" dirty="0">
              <a:latin typeface="Comic Sans MS" panose="030F0702030302020204" pitchFamily="66" charset="0"/>
            </a:endParaRPr>
          </a:p>
        </p:txBody>
      </p:sp>
    </p:spTree>
    <p:extLst>
      <p:ext uri="{BB962C8B-B14F-4D97-AF65-F5344CB8AC3E}">
        <p14:creationId xmlns:p14="http://schemas.microsoft.com/office/powerpoint/2010/main" val="42298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bwMode="auto">
          <a:xfrm>
            <a:off x="1524000" y="0"/>
            <a:ext cx="9144000" cy="369332"/>
          </a:xfrm>
          <a:prstGeom prst="rect">
            <a:avLst/>
          </a:prstGeom>
          <a:solidFill>
            <a:schemeClr val="bg2">
              <a:lumMod val="5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ru-RU" b="1" dirty="0">
              <a:solidFill>
                <a:srgbClr val="3333CC"/>
              </a:solidFill>
              <a:latin typeface="Arial" charset="0"/>
            </a:endParaRPr>
          </a:p>
        </p:txBody>
      </p:sp>
      <p:pic>
        <p:nvPicPr>
          <p:cNvPr id="131074" name="Picture 2"/>
          <p:cNvPicPr>
            <a:picLocks noChangeAspect="1" noChangeArrowheads="1"/>
          </p:cNvPicPr>
          <p:nvPr/>
        </p:nvPicPr>
        <p:blipFill>
          <a:blip r:embed="rId3" cstate="print"/>
          <a:srcRect/>
          <a:stretch>
            <a:fillRect/>
          </a:stretch>
        </p:blipFill>
        <p:spPr bwMode="auto">
          <a:xfrm>
            <a:off x="1510997" y="12356"/>
            <a:ext cx="9161842" cy="6858001"/>
          </a:xfrm>
          <a:prstGeom prst="rect">
            <a:avLst/>
          </a:prstGeom>
          <a:noFill/>
          <a:ln w="9525">
            <a:noFill/>
            <a:miter lim="800000"/>
            <a:headEnd/>
            <a:tailEnd/>
          </a:ln>
        </p:spPr>
      </p:pic>
      <p:sp>
        <p:nvSpPr>
          <p:cNvPr id="5" name="TextBox 4"/>
          <p:cNvSpPr txBox="1"/>
          <p:nvPr/>
        </p:nvSpPr>
        <p:spPr>
          <a:xfrm rot="21043178">
            <a:off x="691054" y="4761402"/>
            <a:ext cx="9270487" cy="923330"/>
          </a:xfrm>
          <a:prstGeom prst="rect">
            <a:avLst/>
          </a:prstGeom>
          <a:solidFill>
            <a:schemeClr val="bg2">
              <a:lumMod val="20000"/>
              <a:lumOff val="80000"/>
            </a:schemeClr>
          </a:solidFill>
          <a:scene3d>
            <a:camera prst="isometricLeftDown"/>
            <a:lightRig rig="threePt" dir="t"/>
          </a:scene3d>
        </p:spPr>
        <p:txBody>
          <a:bodyPr wrap="none" rtlCol="0">
            <a:spAutoFit/>
          </a:bodyPr>
          <a:lstStyle/>
          <a:p>
            <a:r>
              <a:rPr lang="en-US" sz="5400" dirty="0">
                <a:solidFill>
                  <a:srgbClr val="C00000"/>
                </a:solidFill>
                <a:effectLst>
                  <a:outerShdw blurRad="38100" dist="38100" dir="2700000" algn="tl">
                    <a:srgbClr val="000000">
                      <a:alpha val="43137"/>
                    </a:srgbClr>
                  </a:outerShdw>
                </a:effectLst>
                <a:latin typeface="Comic Sans MS" pitchFamily="66" charset="0"/>
              </a:rPr>
              <a:t>From </a:t>
            </a:r>
            <a:r>
              <a:rPr lang="en-US" sz="5400" baseline="30000" dirty="0">
                <a:solidFill>
                  <a:srgbClr val="C00000"/>
                </a:solidFill>
                <a:effectLst>
                  <a:outerShdw blurRad="38100" dist="38100" dir="2700000" algn="tl">
                    <a:srgbClr val="000000">
                      <a:alpha val="43137"/>
                    </a:srgbClr>
                  </a:outerShdw>
                </a:effectLst>
                <a:latin typeface="Comic Sans MS" pitchFamily="66" charset="0"/>
              </a:rPr>
              <a:t>48</a:t>
            </a:r>
            <a:r>
              <a:rPr lang="en-US" sz="5400" dirty="0">
                <a:solidFill>
                  <a:srgbClr val="C00000"/>
                </a:solidFill>
                <a:effectLst>
                  <a:outerShdw blurRad="38100" dist="38100" dir="2700000" algn="tl">
                    <a:srgbClr val="000000">
                      <a:alpha val="43137"/>
                    </a:srgbClr>
                  </a:outerShdw>
                </a:effectLst>
                <a:latin typeface="Comic Sans MS" pitchFamily="66" charset="0"/>
              </a:rPr>
              <a:t>Ca induced reactions</a:t>
            </a:r>
            <a:endParaRPr lang="ru-RU" sz="5400" dirty="0">
              <a:solidFill>
                <a:srgbClr val="C00000"/>
              </a:solidFill>
              <a:latin typeface="Comic Sans MS" pitchFamily="66" charset="0"/>
            </a:endParaRPr>
          </a:p>
        </p:txBody>
      </p:sp>
      <p:cxnSp>
        <p:nvCxnSpPr>
          <p:cNvPr id="8" name="Прямая соединительная линия 7"/>
          <p:cNvCxnSpPr/>
          <p:nvPr/>
        </p:nvCxnSpPr>
        <p:spPr>
          <a:xfrm>
            <a:off x="6004560" y="3276600"/>
            <a:ext cx="1508760" cy="47244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Прямая соединительная линия 9"/>
          <p:cNvCxnSpPr/>
          <p:nvPr/>
        </p:nvCxnSpPr>
        <p:spPr>
          <a:xfrm>
            <a:off x="5364480" y="4526280"/>
            <a:ext cx="1706880" cy="609600"/>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Прямая соединительная линия 8"/>
          <p:cNvCxnSpPr/>
          <p:nvPr/>
        </p:nvCxnSpPr>
        <p:spPr>
          <a:xfrm>
            <a:off x="2026920" y="1958340"/>
            <a:ext cx="8682990" cy="28117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531620" y="3139440"/>
            <a:ext cx="9147810" cy="32689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a:off x="5414012" y="3246120"/>
            <a:ext cx="605788" cy="131826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7056120" y="3717032"/>
            <a:ext cx="460618" cy="143789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8820150" y="4240530"/>
            <a:ext cx="262890" cy="15163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a:off x="10660380" y="4758690"/>
            <a:ext cx="7620" cy="168783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3901440" y="2780928"/>
            <a:ext cx="712116" cy="121195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H="1">
            <a:off x="2461260" y="2362200"/>
            <a:ext cx="807720" cy="1112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H="1">
            <a:off x="1524000" y="1950720"/>
            <a:ext cx="510540" cy="5715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505CA7F-3B05-156F-1214-4BD881BA1C3B}"/>
              </a:ext>
            </a:extLst>
          </p:cNvPr>
          <p:cNvSpPr txBox="1"/>
          <p:nvPr/>
        </p:nvSpPr>
        <p:spPr>
          <a:xfrm>
            <a:off x="209570" y="6115323"/>
            <a:ext cx="1332416" cy="646331"/>
          </a:xfrm>
          <a:prstGeom prst="rect">
            <a:avLst/>
          </a:prstGeom>
          <a:noFill/>
        </p:spPr>
        <p:txBody>
          <a:bodyPr wrap="none" rtlCol="0">
            <a:spAutoFit/>
          </a:bodyPr>
          <a:lstStyle/>
          <a:p>
            <a:r>
              <a:rPr lang="en-US" sz="3600" dirty="0">
                <a:solidFill>
                  <a:srgbClr val="C00000"/>
                </a:solidFill>
              </a:rPr>
              <a:t>Z=174</a:t>
            </a:r>
          </a:p>
        </p:txBody>
      </p:sp>
      <p:sp>
        <p:nvSpPr>
          <p:cNvPr id="6" name="TextBox 5">
            <a:extLst>
              <a:ext uri="{FF2B5EF4-FFF2-40B4-BE49-F238E27FC236}">
                <a16:creationId xmlns:a16="http://schemas.microsoft.com/office/drawing/2014/main" id="{E511A6C5-75C9-B3DD-3661-98DC4CE21F32}"/>
              </a:ext>
            </a:extLst>
          </p:cNvPr>
          <p:cNvSpPr txBox="1"/>
          <p:nvPr/>
        </p:nvSpPr>
        <p:spPr>
          <a:xfrm>
            <a:off x="1541986" y="601549"/>
            <a:ext cx="8524040" cy="830997"/>
          </a:xfrm>
          <a:prstGeom prst="rect">
            <a:avLst/>
          </a:prstGeom>
          <a:noFill/>
        </p:spPr>
        <p:txBody>
          <a:bodyPr wrap="square">
            <a:spAutoFit/>
          </a:bodyPr>
          <a:lstStyle/>
          <a:p>
            <a:pPr algn="r"/>
            <a:r>
              <a:rPr lang="en-US" sz="4800" b="1" dirty="0">
                <a:solidFill>
                  <a:srgbClr val="C00000"/>
                </a:solidFill>
              </a:rPr>
              <a:t>Science Brings Nations Together</a:t>
            </a:r>
          </a:p>
        </p:txBody>
      </p:sp>
    </p:spTree>
    <p:extLst>
      <p:ext uri="{BB962C8B-B14F-4D97-AF65-F5344CB8AC3E}">
        <p14:creationId xmlns:p14="http://schemas.microsoft.com/office/powerpoint/2010/main" val="4049690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4A2A94-89C8-4CEA-A652-0E76124C4394}"/>
              </a:ext>
            </a:extLst>
          </p:cNvPr>
          <p:cNvPicPr>
            <a:picLocks noChangeAspect="1"/>
          </p:cNvPicPr>
          <p:nvPr/>
        </p:nvPicPr>
        <p:blipFill rotWithShape="1">
          <a:blip r:embed="rId2"/>
          <a:srcRect l="26461"/>
          <a:stretch/>
        </p:blipFill>
        <p:spPr>
          <a:xfrm>
            <a:off x="771526" y="814424"/>
            <a:ext cx="10419820" cy="5986490"/>
          </a:xfrm>
          <a:prstGeom prst="rect">
            <a:avLst/>
          </a:prstGeom>
        </p:spPr>
      </p:pic>
      <p:sp>
        <p:nvSpPr>
          <p:cNvPr id="5" name="TextBox 4">
            <a:extLst>
              <a:ext uri="{FF2B5EF4-FFF2-40B4-BE49-F238E27FC236}">
                <a16:creationId xmlns:a16="http://schemas.microsoft.com/office/drawing/2014/main" id="{EFBC03BC-71B4-E1E5-0070-C4D2252D6A78}"/>
              </a:ext>
            </a:extLst>
          </p:cNvPr>
          <p:cNvSpPr txBox="1"/>
          <p:nvPr/>
        </p:nvSpPr>
        <p:spPr>
          <a:xfrm>
            <a:off x="3186113" y="352759"/>
            <a:ext cx="7502951" cy="461665"/>
          </a:xfrm>
          <a:prstGeom prst="rect">
            <a:avLst/>
          </a:prstGeom>
          <a:noFill/>
        </p:spPr>
        <p:txBody>
          <a:bodyPr wrap="none" rtlCol="0">
            <a:spAutoFit/>
          </a:bodyPr>
          <a:lstStyle/>
          <a:p>
            <a:r>
              <a:rPr lang="en-US" sz="2400" dirty="0">
                <a:solidFill>
                  <a:srgbClr val="C00000"/>
                </a:solidFill>
              </a:rPr>
              <a:t>E. M. </a:t>
            </a:r>
            <a:r>
              <a:rPr lang="en-US" sz="2400" dirty="0" err="1">
                <a:solidFill>
                  <a:srgbClr val="C00000"/>
                </a:solidFill>
              </a:rPr>
              <a:t>Holmbeck</a:t>
            </a:r>
            <a:r>
              <a:rPr lang="en-US" sz="2400" dirty="0">
                <a:solidFill>
                  <a:srgbClr val="C00000"/>
                </a:solidFill>
              </a:rPr>
              <a:t>, European Physical Journal A, 59:28 (2023)</a:t>
            </a:r>
          </a:p>
        </p:txBody>
      </p:sp>
    </p:spTree>
    <p:extLst>
      <p:ext uri="{BB962C8B-B14F-4D97-AF65-F5344CB8AC3E}">
        <p14:creationId xmlns:p14="http://schemas.microsoft.com/office/powerpoint/2010/main" val="1444216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C8BC0-6982-5547-B5B3-4CB1E55071EF}"/>
              </a:ext>
            </a:extLst>
          </p:cNvPr>
          <p:cNvPicPr>
            <a:picLocks noChangeAspect="1"/>
          </p:cNvPicPr>
          <p:nvPr/>
        </p:nvPicPr>
        <p:blipFill>
          <a:blip r:embed="rId3"/>
          <a:stretch>
            <a:fillRect/>
          </a:stretch>
        </p:blipFill>
        <p:spPr>
          <a:xfrm>
            <a:off x="4323527" y="2304086"/>
            <a:ext cx="5784791" cy="3696665"/>
          </a:xfrm>
          <a:prstGeom prst="rect">
            <a:avLst/>
          </a:prstGeom>
        </p:spPr>
      </p:pic>
      <p:pic>
        <p:nvPicPr>
          <p:cNvPr id="2" name="Picture 1">
            <a:extLst>
              <a:ext uri="{FF2B5EF4-FFF2-40B4-BE49-F238E27FC236}">
                <a16:creationId xmlns:a16="http://schemas.microsoft.com/office/drawing/2014/main" id="{2A4B0ECA-EBA5-0940-AC7E-3468AD383289}"/>
              </a:ext>
            </a:extLst>
          </p:cNvPr>
          <p:cNvPicPr>
            <a:picLocks noChangeAspect="1"/>
          </p:cNvPicPr>
          <p:nvPr/>
        </p:nvPicPr>
        <p:blipFill rotWithShape="1">
          <a:blip r:embed="rId4"/>
          <a:srcRect t="7230" r="2462"/>
          <a:stretch/>
        </p:blipFill>
        <p:spPr>
          <a:xfrm>
            <a:off x="388145" y="381273"/>
            <a:ext cx="7256576" cy="2073986"/>
          </a:xfrm>
          <a:prstGeom prst="rect">
            <a:avLst/>
          </a:prstGeom>
        </p:spPr>
      </p:pic>
      <p:sp>
        <p:nvSpPr>
          <p:cNvPr id="3" name="TextBox 2">
            <a:extLst>
              <a:ext uri="{FF2B5EF4-FFF2-40B4-BE49-F238E27FC236}">
                <a16:creationId xmlns:a16="http://schemas.microsoft.com/office/drawing/2014/main" id="{20E1C75D-D384-0C43-A0C6-FAD838160952}"/>
              </a:ext>
            </a:extLst>
          </p:cNvPr>
          <p:cNvSpPr txBox="1"/>
          <p:nvPr/>
        </p:nvSpPr>
        <p:spPr>
          <a:xfrm>
            <a:off x="1616870" y="5889707"/>
            <a:ext cx="9226821" cy="584775"/>
          </a:xfrm>
          <a:prstGeom prst="rect">
            <a:avLst/>
          </a:prstGeom>
          <a:noFill/>
        </p:spPr>
        <p:txBody>
          <a:bodyPr wrap="none" rtlCol="0">
            <a:spAutoFit/>
          </a:bodyPr>
          <a:lstStyle/>
          <a:p>
            <a:r>
              <a:rPr lang="en-US" sz="3200" b="1" dirty="0">
                <a:solidFill>
                  <a:srgbClr val="C00000"/>
                </a:solidFill>
              </a:rPr>
              <a:t>Are superheavy elements produced in the r-process?</a:t>
            </a:r>
          </a:p>
        </p:txBody>
      </p:sp>
    </p:spTree>
    <p:extLst>
      <p:ext uri="{BB962C8B-B14F-4D97-AF65-F5344CB8AC3E}">
        <p14:creationId xmlns:p14="http://schemas.microsoft.com/office/powerpoint/2010/main" val="1695338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FCBC8-C1E7-884E-8255-10A6449E4FBF}"/>
              </a:ext>
            </a:extLst>
          </p:cNvPr>
          <p:cNvPicPr>
            <a:picLocks noChangeAspect="1"/>
          </p:cNvPicPr>
          <p:nvPr/>
        </p:nvPicPr>
        <p:blipFill>
          <a:blip r:embed="rId3"/>
          <a:stretch>
            <a:fillRect/>
          </a:stretch>
        </p:blipFill>
        <p:spPr>
          <a:xfrm>
            <a:off x="2153651" y="1291917"/>
            <a:ext cx="6809423" cy="2579327"/>
          </a:xfrm>
          <a:prstGeom prst="rect">
            <a:avLst/>
          </a:prstGeom>
        </p:spPr>
      </p:pic>
      <p:sp>
        <p:nvSpPr>
          <p:cNvPr id="3" name="TextBox 2">
            <a:extLst>
              <a:ext uri="{FF2B5EF4-FFF2-40B4-BE49-F238E27FC236}">
                <a16:creationId xmlns:a16="http://schemas.microsoft.com/office/drawing/2014/main" id="{63E5A780-4673-3B4E-9D7D-7C11927BC872}"/>
              </a:ext>
            </a:extLst>
          </p:cNvPr>
          <p:cNvSpPr txBox="1"/>
          <p:nvPr/>
        </p:nvSpPr>
        <p:spPr>
          <a:xfrm>
            <a:off x="9336073" y="1260328"/>
            <a:ext cx="1622560" cy="954107"/>
          </a:xfrm>
          <a:prstGeom prst="rect">
            <a:avLst/>
          </a:prstGeom>
          <a:noFill/>
        </p:spPr>
        <p:txBody>
          <a:bodyPr wrap="none" rtlCol="0">
            <a:spAutoFit/>
          </a:bodyPr>
          <a:lstStyle/>
          <a:p>
            <a:r>
              <a:rPr lang="en-US" sz="2800" b="1" dirty="0">
                <a:solidFill>
                  <a:srgbClr val="7030A0"/>
                </a:solidFill>
              </a:rPr>
              <a:t>Z=99  </a:t>
            </a:r>
            <a:r>
              <a:rPr lang="en-US" sz="2800" b="1" dirty="0" err="1">
                <a:solidFill>
                  <a:srgbClr val="7030A0"/>
                </a:solidFill>
              </a:rPr>
              <a:t>Es</a:t>
            </a:r>
            <a:endParaRPr lang="en-US" sz="2800" b="1" dirty="0">
              <a:solidFill>
                <a:srgbClr val="7030A0"/>
              </a:solidFill>
            </a:endParaRPr>
          </a:p>
          <a:p>
            <a:r>
              <a:rPr lang="en-US" sz="2800" b="1" dirty="0">
                <a:solidFill>
                  <a:srgbClr val="7030A0"/>
                </a:solidFill>
              </a:rPr>
              <a:t>Z=100 </a:t>
            </a:r>
            <a:r>
              <a:rPr lang="en-US" sz="2800" b="1" dirty="0" err="1">
                <a:solidFill>
                  <a:srgbClr val="7030A0"/>
                </a:solidFill>
              </a:rPr>
              <a:t>Fm</a:t>
            </a:r>
            <a:endParaRPr lang="en-US" sz="2800" b="1" dirty="0">
              <a:solidFill>
                <a:srgbClr val="7030A0"/>
              </a:solidFill>
            </a:endParaRPr>
          </a:p>
        </p:txBody>
      </p:sp>
      <p:pic>
        <p:nvPicPr>
          <p:cNvPr id="5" name="Picture 4">
            <a:extLst>
              <a:ext uri="{FF2B5EF4-FFF2-40B4-BE49-F238E27FC236}">
                <a16:creationId xmlns:a16="http://schemas.microsoft.com/office/drawing/2014/main" id="{2A7B2C4B-0CE3-C744-B08F-7A92EE6866E5}"/>
              </a:ext>
            </a:extLst>
          </p:cNvPr>
          <p:cNvPicPr/>
          <p:nvPr/>
        </p:nvPicPr>
        <p:blipFill>
          <a:blip r:embed="rId4">
            <a:extLst>
              <a:ext uri="{28A0092B-C50C-407E-A947-70E740481C1C}">
                <a14:useLocalDpi xmlns:a14="http://schemas.microsoft.com/office/drawing/2010/main" val="0"/>
              </a:ext>
            </a:extLst>
          </a:blip>
          <a:stretch>
            <a:fillRect/>
          </a:stretch>
        </p:blipFill>
        <p:spPr>
          <a:xfrm>
            <a:off x="1733455" y="2418433"/>
            <a:ext cx="4147298" cy="3328645"/>
          </a:xfrm>
          <a:prstGeom prst="rect">
            <a:avLst/>
          </a:prstGeom>
        </p:spPr>
      </p:pic>
      <p:pic>
        <p:nvPicPr>
          <p:cNvPr id="6" name="Picture 5">
            <a:extLst>
              <a:ext uri="{FF2B5EF4-FFF2-40B4-BE49-F238E27FC236}">
                <a16:creationId xmlns:a16="http://schemas.microsoft.com/office/drawing/2014/main" id="{FF7C10BC-7B0B-3546-BC9E-0615D761F896}"/>
              </a:ext>
            </a:extLst>
          </p:cNvPr>
          <p:cNvPicPr/>
          <p:nvPr/>
        </p:nvPicPr>
        <p:blipFill>
          <a:blip r:embed="rId5">
            <a:extLst>
              <a:ext uri="{28A0092B-C50C-407E-A947-70E740481C1C}">
                <a14:useLocalDpi xmlns:a14="http://schemas.microsoft.com/office/drawing/2010/main" val="0"/>
              </a:ext>
            </a:extLst>
          </a:blip>
          <a:stretch>
            <a:fillRect/>
          </a:stretch>
        </p:blipFill>
        <p:spPr>
          <a:xfrm>
            <a:off x="5817108" y="2322184"/>
            <a:ext cx="4221242" cy="3472826"/>
          </a:xfrm>
          <a:prstGeom prst="rect">
            <a:avLst/>
          </a:prstGeom>
        </p:spPr>
      </p:pic>
      <p:sp>
        <p:nvSpPr>
          <p:cNvPr id="7" name="TextBox 6">
            <a:extLst>
              <a:ext uri="{FF2B5EF4-FFF2-40B4-BE49-F238E27FC236}">
                <a16:creationId xmlns:a16="http://schemas.microsoft.com/office/drawing/2014/main" id="{3689FD69-96BC-D044-AEE1-33D6E351AB60}"/>
              </a:ext>
            </a:extLst>
          </p:cNvPr>
          <p:cNvSpPr txBox="1"/>
          <p:nvPr/>
        </p:nvSpPr>
        <p:spPr>
          <a:xfrm>
            <a:off x="4034030" y="2077974"/>
            <a:ext cx="1872051" cy="300082"/>
          </a:xfrm>
          <a:prstGeom prst="rect">
            <a:avLst/>
          </a:prstGeom>
          <a:noFill/>
        </p:spPr>
        <p:txBody>
          <a:bodyPr wrap="none" rtlCol="0">
            <a:spAutoFit/>
          </a:bodyPr>
          <a:lstStyle/>
          <a:p>
            <a:r>
              <a:rPr lang="en-US" sz="1350" dirty="0"/>
              <a:t>R. Hoff, August 21, 1978</a:t>
            </a:r>
          </a:p>
        </p:txBody>
      </p:sp>
      <p:sp>
        <p:nvSpPr>
          <p:cNvPr id="4" name="TextBox 3">
            <a:extLst>
              <a:ext uri="{FF2B5EF4-FFF2-40B4-BE49-F238E27FC236}">
                <a16:creationId xmlns:a16="http://schemas.microsoft.com/office/drawing/2014/main" id="{FFAC5EA6-3AEA-FD4A-9772-76F2C576B983}"/>
              </a:ext>
            </a:extLst>
          </p:cNvPr>
          <p:cNvSpPr txBox="1"/>
          <p:nvPr/>
        </p:nvSpPr>
        <p:spPr>
          <a:xfrm>
            <a:off x="464682" y="331647"/>
            <a:ext cx="6684843" cy="923330"/>
          </a:xfrm>
          <a:prstGeom prst="rect">
            <a:avLst/>
          </a:prstGeom>
          <a:noFill/>
        </p:spPr>
        <p:txBody>
          <a:bodyPr wrap="none" rtlCol="0">
            <a:spAutoFit/>
          </a:bodyPr>
          <a:lstStyle/>
          <a:p>
            <a:r>
              <a:rPr lang="en-US" sz="3000" dirty="0">
                <a:solidFill>
                  <a:srgbClr val="7030A0"/>
                </a:solidFill>
              </a:rPr>
              <a:t>r-process idea from weapons tests: B</a:t>
            </a:r>
            <a:r>
              <a:rPr lang="en-US" sz="3000" baseline="30000" dirty="0">
                <a:solidFill>
                  <a:srgbClr val="7030A0"/>
                </a:solidFill>
              </a:rPr>
              <a:t>2</a:t>
            </a:r>
            <a:r>
              <a:rPr lang="en-US" sz="3000" dirty="0">
                <a:solidFill>
                  <a:srgbClr val="7030A0"/>
                </a:solidFill>
              </a:rPr>
              <a:t>FH </a:t>
            </a:r>
          </a:p>
          <a:p>
            <a:r>
              <a:rPr lang="en-US" sz="2400" dirty="0">
                <a:solidFill>
                  <a:srgbClr val="7030A0"/>
                </a:solidFill>
              </a:rPr>
              <a:t>Reviews of Modern Physics  29(4),547 (1957)</a:t>
            </a:r>
          </a:p>
        </p:txBody>
      </p:sp>
      <p:sp>
        <p:nvSpPr>
          <p:cNvPr id="9" name="Triangle 8">
            <a:extLst>
              <a:ext uri="{FF2B5EF4-FFF2-40B4-BE49-F238E27FC236}">
                <a16:creationId xmlns:a16="http://schemas.microsoft.com/office/drawing/2014/main" id="{063E8ED9-3BF3-8944-A97B-C1F91ECAF1AD}"/>
              </a:ext>
            </a:extLst>
          </p:cNvPr>
          <p:cNvSpPr/>
          <p:nvPr/>
        </p:nvSpPr>
        <p:spPr>
          <a:xfrm>
            <a:off x="3104977" y="3989437"/>
            <a:ext cx="180588" cy="18663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DF008B4D-7E4D-EA92-D91C-CE01F954EBEC}"/>
              </a:ext>
            </a:extLst>
          </p:cNvPr>
          <p:cNvSpPr txBox="1"/>
          <p:nvPr/>
        </p:nvSpPr>
        <p:spPr>
          <a:xfrm>
            <a:off x="600076" y="6003133"/>
            <a:ext cx="5970737" cy="523220"/>
          </a:xfrm>
          <a:prstGeom prst="rect">
            <a:avLst/>
          </a:prstGeom>
          <a:noFill/>
        </p:spPr>
        <p:txBody>
          <a:bodyPr wrap="none" rtlCol="0">
            <a:spAutoFit/>
          </a:bodyPr>
          <a:lstStyle/>
          <a:p>
            <a:r>
              <a:rPr lang="en-US" sz="2800" dirty="0">
                <a:solidFill>
                  <a:srgbClr val="C00000"/>
                </a:solidFill>
              </a:rPr>
              <a:t>Neutron star: 10</a:t>
            </a:r>
            <a:r>
              <a:rPr lang="en-US" sz="2800" baseline="30000" dirty="0">
                <a:solidFill>
                  <a:srgbClr val="C00000"/>
                </a:solidFill>
              </a:rPr>
              <a:t>43 </a:t>
            </a:r>
            <a:r>
              <a:rPr lang="en-US" sz="2800" dirty="0">
                <a:solidFill>
                  <a:srgbClr val="C00000"/>
                </a:solidFill>
              </a:rPr>
              <a:t>or 10</a:t>
            </a:r>
            <a:r>
              <a:rPr lang="en-US" sz="2800" baseline="30000" dirty="0">
                <a:solidFill>
                  <a:srgbClr val="C00000"/>
                </a:solidFill>
              </a:rPr>
              <a:t>41</a:t>
            </a:r>
            <a:r>
              <a:rPr lang="en-US" sz="2800" dirty="0">
                <a:solidFill>
                  <a:srgbClr val="C00000"/>
                </a:solidFill>
              </a:rPr>
              <a:t> neutrons/cm</a:t>
            </a:r>
            <a:r>
              <a:rPr lang="en-US" sz="2800" baseline="30000" dirty="0">
                <a:solidFill>
                  <a:srgbClr val="C00000"/>
                </a:solidFill>
              </a:rPr>
              <a:t>2</a:t>
            </a:r>
          </a:p>
        </p:txBody>
      </p:sp>
    </p:spTree>
    <p:extLst>
      <p:ext uri="{BB962C8B-B14F-4D97-AF65-F5344CB8AC3E}">
        <p14:creationId xmlns:p14="http://schemas.microsoft.com/office/powerpoint/2010/main" val="799901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A636D-FEFE-CEDF-DA0E-F3843E74E548}"/>
              </a:ext>
            </a:extLst>
          </p:cNvPr>
          <p:cNvPicPr>
            <a:picLocks noChangeAspect="1"/>
          </p:cNvPicPr>
          <p:nvPr/>
        </p:nvPicPr>
        <p:blipFill rotWithShape="1">
          <a:blip r:embed="rId2"/>
          <a:srcRect l="24777"/>
          <a:stretch/>
        </p:blipFill>
        <p:spPr>
          <a:xfrm>
            <a:off x="414337" y="14288"/>
            <a:ext cx="4495800" cy="6869680"/>
          </a:xfrm>
          <a:prstGeom prst="rect">
            <a:avLst/>
          </a:prstGeom>
        </p:spPr>
      </p:pic>
      <p:sp>
        <p:nvSpPr>
          <p:cNvPr id="3" name="TextBox 2">
            <a:extLst>
              <a:ext uri="{FF2B5EF4-FFF2-40B4-BE49-F238E27FC236}">
                <a16:creationId xmlns:a16="http://schemas.microsoft.com/office/drawing/2014/main" id="{3A84F7E6-83EC-9396-DDD2-0354B8C2F305}"/>
              </a:ext>
            </a:extLst>
          </p:cNvPr>
          <p:cNvSpPr txBox="1"/>
          <p:nvPr/>
        </p:nvSpPr>
        <p:spPr>
          <a:xfrm>
            <a:off x="4910137" y="21318"/>
            <a:ext cx="5742469" cy="1077218"/>
          </a:xfrm>
          <a:prstGeom prst="rect">
            <a:avLst/>
          </a:prstGeom>
          <a:noFill/>
        </p:spPr>
        <p:txBody>
          <a:bodyPr wrap="none" rtlCol="0">
            <a:spAutoFit/>
          </a:bodyPr>
          <a:lstStyle/>
          <a:p>
            <a:r>
              <a:rPr lang="en-US" sz="3200" dirty="0">
                <a:solidFill>
                  <a:srgbClr val="C00000"/>
                </a:solidFill>
              </a:rPr>
              <a:t>Snapshots of Simulations</a:t>
            </a:r>
          </a:p>
          <a:p>
            <a:r>
              <a:rPr lang="en-US" sz="3200" dirty="0">
                <a:solidFill>
                  <a:srgbClr val="C00000"/>
                </a:solidFill>
              </a:rPr>
              <a:t>Input is limited to what we know </a:t>
            </a:r>
          </a:p>
        </p:txBody>
      </p:sp>
      <p:pic>
        <p:nvPicPr>
          <p:cNvPr id="4" name="Picture 3">
            <a:extLst>
              <a:ext uri="{FF2B5EF4-FFF2-40B4-BE49-F238E27FC236}">
                <a16:creationId xmlns:a16="http://schemas.microsoft.com/office/drawing/2014/main" id="{B03C68AD-953E-E5C5-BBFB-BAF1E3AA44F0}"/>
              </a:ext>
            </a:extLst>
          </p:cNvPr>
          <p:cNvPicPr>
            <a:picLocks noChangeAspect="1"/>
          </p:cNvPicPr>
          <p:nvPr/>
        </p:nvPicPr>
        <p:blipFill>
          <a:blip r:embed="rId3"/>
          <a:stretch>
            <a:fillRect/>
          </a:stretch>
        </p:blipFill>
        <p:spPr>
          <a:xfrm>
            <a:off x="4767262" y="1400223"/>
            <a:ext cx="7980838" cy="2443114"/>
          </a:xfrm>
          <a:prstGeom prst="rect">
            <a:avLst/>
          </a:prstGeom>
        </p:spPr>
      </p:pic>
    </p:spTree>
    <p:extLst>
      <p:ext uri="{BB962C8B-B14F-4D97-AF65-F5344CB8AC3E}">
        <p14:creationId xmlns:p14="http://schemas.microsoft.com/office/powerpoint/2010/main" val="164077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84FD9A-77FA-DE4B-8698-3B80A0A89B61}"/>
              </a:ext>
            </a:extLst>
          </p:cNvPr>
          <p:cNvPicPr>
            <a:picLocks noChangeAspect="1"/>
          </p:cNvPicPr>
          <p:nvPr/>
        </p:nvPicPr>
        <p:blipFill rotWithShape="1">
          <a:blip r:embed="rId3"/>
          <a:srcRect t="11604"/>
          <a:stretch/>
        </p:blipFill>
        <p:spPr>
          <a:xfrm>
            <a:off x="5089304" y="471488"/>
            <a:ext cx="6528551" cy="3810232"/>
          </a:xfrm>
          <a:prstGeom prst="rect">
            <a:avLst/>
          </a:prstGeom>
        </p:spPr>
      </p:pic>
      <p:pic>
        <p:nvPicPr>
          <p:cNvPr id="3" name="Picture 2">
            <a:extLst>
              <a:ext uri="{FF2B5EF4-FFF2-40B4-BE49-F238E27FC236}">
                <a16:creationId xmlns:a16="http://schemas.microsoft.com/office/drawing/2014/main" id="{2B334A0F-6615-284E-B35B-F933A774E971}"/>
              </a:ext>
            </a:extLst>
          </p:cNvPr>
          <p:cNvPicPr>
            <a:picLocks noChangeAspect="1"/>
          </p:cNvPicPr>
          <p:nvPr/>
        </p:nvPicPr>
        <p:blipFill>
          <a:blip r:embed="rId4"/>
          <a:stretch>
            <a:fillRect/>
          </a:stretch>
        </p:blipFill>
        <p:spPr>
          <a:xfrm>
            <a:off x="4924579" y="4572449"/>
            <a:ext cx="6858000" cy="1796534"/>
          </a:xfrm>
          <a:prstGeom prst="rect">
            <a:avLst/>
          </a:prstGeom>
        </p:spPr>
      </p:pic>
      <p:sp>
        <p:nvSpPr>
          <p:cNvPr id="4" name="Rectangle 3">
            <a:extLst>
              <a:ext uri="{FF2B5EF4-FFF2-40B4-BE49-F238E27FC236}">
                <a16:creationId xmlns:a16="http://schemas.microsoft.com/office/drawing/2014/main" id="{47C88623-79AE-A349-A35C-A21D89EA6EAD}"/>
              </a:ext>
            </a:extLst>
          </p:cNvPr>
          <p:cNvSpPr/>
          <p:nvPr/>
        </p:nvSpPr>
        <p:spPr>
          <a:xfrm>
            <a:off x="574145" y="471488"/>
            <a:ext cx="4572000" cy="5678478"/>
          </a:xfrm>
          <a:prstGeom prst="rect">
            <a:avLst/>
          </a:prstGeom>
        </p:spPr>
        <p:txBody>
          <a:bodyPr>
            <a:spAutoFit/>
          </a:bodyPr>
          <a:lstStyle/>
          <a:p>
            <a:r>
              <a:rPr lang="en-US" sz="3300" b="1" dirty="0">
                <a:solidFill>
                  <a:srgbClr val="C00000"/>
                </a:solidFill>
              </a:rPr>
              <a:t>Did the r-process go </a:t>
            </a:r>
          </a:p>
          <a:p>
            <a:r>
              <a:rPr lang="en-US" sz="3300" b="1" dirty="0">
                <a:solidFill>
                  <a:srgbClr val="C00000"/>
                </a:solidFill>
              </a:rPr>
              <a:t>to the actinides?</a:t>
            </a:r>
          </a:p>
          <a:p>
            <a:endParaRPr lang="en-US" sz="3300" b="1" dirty="0">
              <a:solidFill>
                <a:srgbClr val="C00000"/>
              </a:solidFill>
            </a:endParaRPr>
          </a:p>
          <a:p>
            <a:r>
              <a:rPr lang="en-US" sz="3300" b="1" dirty="0">
                <a:solidFill>
                  <a:srgbClr val="C00000"/>
                </a:solidFill>
              </a:rPr>
              <a:t>Evidence?</a:t>
            </a:r>
          </a:p>
          <a:p>
            <a:endParaRPr lang="en-US" sz="3300" b="1" dirty="0">
              <a:solidFill>
                <a:srgbClr val="C00000"/>
              </a:solidFill>
            </a:endParaRPr>
          </a:p>
          <a:p>
            <a:endParaRPr lang="en-US" sz="3300" b="1" dirty="0">
              <a:solidFill>
                <a:srgbClr val="C00000"/>
              </a:solidFill>
            </a:endParaRPr>
          </a:p>
          <a:p>
            <a:endParaRPr lang="en-US" sz="3300" b="1" dirty="0">
              <a:solidFill>
                <a:srgbClr val="C00000"/>
              </a:solidFill>
            </a:endParaRPr>
          </a:p>
          <a:p>
            <a:endParaRPr lang="en-US" sz="3300" b="1" dirty="0">
              <a:solidFill>
                <a:srgbClr val="C00000"/>
              </a:solidFill>
            </a:endParaRPr>
          </a:p>
          <a:p>
            <a:r>
              <a:rPr lang="en-US" sz="3300" b="1" baseline="30000" dirty="0">
                <a:solidFill>
                  <a:srgbClr val="002060"/>
                </a:solidFill>
              </a:rPr>
              <a:t>232</a:t>
            </a:r>
            <a:r>
              <a:rPr lang="en-US" sz="3300" b="1" dirty="0">
                <a:solidFill>
                  <a:srgbClr val="002060"/>
                </a:solidFill>
              </a:rPr>
              <a:t>Th: 14 billion years</a:t>
            </a:r>
          </a:p>
          <a:p>
            <a:r>
              <a:rPr lang="en-US" sz="3300" b="1" baseline="30000" dirty="0">
                <a:solidFill>
                  <a:srgbClr val="002060"/>
                </a:solidFill>
              </a:rPr>
              <a:t>235</a:t>
            </a:r>
            <a:r>
              <a:rPr lang="en-US" sz="3300" b="1" dirty="0">
                <a:solidFill>
                  <a:srgbClr val="002060"/>
                </a:solidFill>
              </a:rPr>
              <a:t>U: 700 million years</a:t>
            </a:r>
          </a:p>
          <a:p>
            <a:r>
              <a:rPr lang="en-US" sz="3300" b="1" baseline="30000" dirty="0">
                <a:solidFill>
                  <a:srgbClr val="002060"/>
                </a:solidFill>
              </a:rPr>
              <a:t>238</a:t>
            </a:r>
            <a:r>
              <a:rPr lang="en-US" sz="3300" b="1" dirty="0">
                <a:solidFill>
                  <a:srgbClr val="002060"/>
                </a:solidFill>
              </a:rPr>
              <a:t>U: 4.5 billion years</a:t>
            </a:r>
          </a:p>
        </p:txBody>
      </p:sp>
      <p:sp>
        <p:nvSpPr>
          <p:cNvPr id="5" name="TextBox 4">
            <a:extLst>
              <a:ext uri="{FF2B5EF4-FFF2-40B4-BE49-F238E27FC236}">
                <a16:creationId xmlns:a16="http://schemas.microsoft.com/office/drawing/2014/main" id="{6DCA833C-38E0-B947-9159-4A15FA98451F}"/>
              </a:ext>
            </a:extLst>
          </p:cNvPr>
          <p:cNvSpPr txBox="1"/>
          <p:nvPr/>
        </p:nvSpPr>
        <p:spPr>
          <a:xfrm>
            <a:off x="10125908" y="3927217"/>
            <a:ext cx="1491947" cy="553998"/>
          </a:xfrm>
          <a:prstGeom prst="rect">
            <a:avLst/>
          </a:prstGeom>
          <a:noFill/>
        </p:spPr>
        <p:txBody>
          <a:bodyPr wrap="none" rtlCol="0">
            <a:spAutoFit/>
          </a:bodyPr>
          <a:lstStyle/>
          <a:p>
            <a:r>
              <a:rPr lang="en-US" sz="1500" b="1" dirty="0">
                <a:solidFill>
                  <a:srgbClr val="FF0000"/>
                </a:solidFill>
              </a:rPr>
              <a:t>Input to Z=110</a:t>
            </a:r>
          </a:p>
          <a:p>
            <a:r>
              <a:rPr lang="en-US" sz="1500" b="1" dirty="0">
                <a:solidFill>
                  <a:srgbClr val="FF0000"/>
                </a:solidFill>
              </a:rPr>
              <a:t>A=290 produced</a:t>
            </a:r>
          </a:p>
        </p:txBody>
      </p:sp>
    </p:spTree>
    <p:extLst>
      <p:ext uri="{BB962C8B-B14F-4D97-AF65-F5344CB8AC3E}">
        <p14:creationId xmlns:p14="http://schemas.microsoft.com/office/powerpoint/2010/main" val="173407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C5742-427C-F544-9ECA-D632C93AC19A}"/>
              </a:ext>
            </a:extLst>
          </p:cNvPr>
          <p:cNvPicPr>
            <a:picLocks noChangeAspect="1"/>
          </p:cNvPicPr>
          <p:nvPr/>
        </p:nvPicPr>
        <p:blipFill>
          <a:blip r:embed="rId2"/>
          <a:stretch>
            <a:fillRect/>
          </a:stretch>
        </p:blipFill>
        <p:spPr>
          <a:xfrm>
            <a:off x="6207728" y="17929"/>
            <a:ext cx="5984272" cy="7072322"/>
          </a:xfrm>
          <a:prstGeom prst="rect">
            <a:avLst/>
          </a:prstGeom>
        </p:spPr>
      </p:pic>
      <p:sp>
        <p:nvSpPr>
          <p:cNvPr id="4" name="TextBox 3">
            <a:extLst>
              <a:ext uri="{FF2B5EF4-FFF2-40B4-BE49-F238E27FC236}">
                <a16:creationId xmlns:a16="http://schemas.microsoft.com/office/drawing/2014/main" id="{0B51E9EB-0AE0-884D-8C40-5400C0F9F672}"/>
              </a:ext>
            </a:extLst>
          </p:cNvPr>
          <p:cNvSpPr txBox="1"/>
          <p:nvPr/>
        </p:nvSpPr>
        <p:spPr>
          <a:xfrm>
            <a:off x="186691" y="2215262"/>
            <a:ext cx="6645987" cy="2677656"/>
          </a:xfrm>
          <a:prstGeom prst="rect">
            <a:avLst/>
          </a:prstGeom>
          <a:noFill/>
        </p:spPr>
        <p:txBody>
          <a:bodyPr wrap="none" rtlCol="0">
            <a:spAutoFit/>
          </a:bodyPr>
          <a:lstStyle/>
          <a:p>
            <a:endParaRPr lang="en-US" sz="3200" dirty="0">
              <a:solidFill>
                <a:srgbClr val="C00000"/>
              </a:solidFill>
            </a:endParaRPr>
          </a:p>
          <a:p>
            <a:r>
              <a:rPr lang="en-US" sz="3200" dirty="0">
                <a:solidFill>
                  <a:srgbClr val="C00000"/>
                </a:solidFill>
              </a:rPr>
              <a:t>Open Challenges to Nuclear Physics  </a:t>
            </a:r>
          </a:p>
          <a:p>
            <a:r>
              <a:rPr lang="en-US" sz="3200" dirty="0">
                <a:solidFill>
                  <a:srgbClr val="C00000"/>
                </a:solidFill>
              </a:rPr>
              <a:t>resulting from the neutron star merger</a:t>
            </a:r>
          </a:p>
          <a:p>
            <a:pPr marL="457200" indent="-457200">
              <a:buAutoNum type="alphaUcPeriod"/>
            </a:pPr>
            <a:r>
              <a:rPr lang="en-US" sz="2000" dirty="0" err="1">
                <a:solidFill>
                  <a:srgbClr val="4130FF"/>
                </a:solidFill>
              </a:rPr>
              <a:t>Aprahamian</a:t>
            </a:r>
            <a:endParaRPr lang="en-US" sz="2000" dirty="0">
              <a:solidFill>
                <a:srgbClr val="4130FF"/>
              </a:solidFill>
            </a:endParaRPr>
          </a:p>
          <a:p>
            <a:r>
              <a:rPr lang="en-US" sz="2000" dirty="0" err="1">
                <a:solidFill>
                  <a:srgbClr val="4130FF"/>
                </a:solidFill>
              </a:rPr>
              <a:t>NuPECC</a:t>
            </a:r>
            <a:r>
              <a:rPr lang="en-US" sz="2000" dirty="0">
                <a:solidFill>
                  <a:srgbClr val="4130FF"/>
                </a:solidFill>
              </a:rPr>
              <a:t> in Sept. 2021</a:t>
            </a:r>
          </a:p>
          <a:p>
            <a:endParaRPr lang="en-US" sz="3200" dirty="0">
              <a:solidFill>
                <a:srgbClr val="C00000"/>
              </a:solidFill>
            </a:endParaRPr>
          </a:p>
        </p:txBody>
      </p:sp>
    </p:spTree>
    <p:extLst>
      <p:ext uri="{BB962C8B-B14F-4D97-AF65-F5344CB8AC3E}">
        <p14:creationId xmlns:p14="http://schemas.microsoft.com/office/powerpoint/2010/main" val="2795293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377B2D2-FBB1-2842-9A35-FF64CC72A0DE}"/>
              </a:ext>
            </a:extLst>
          </p:cNvPr>
          <p:cNvSpPr txBox="1"/>
          <p:nvPr/>
        </p:nvSpPr>
        <p:spPr>
          <a:xfrm>
            <a:off x="4411700" y="841997"/>
            <a:ext cx="3475734" cy="523220"/>
          </a:xfrm>
          <a:prstGeom prst="rect">
            <a:avLst/>
          </a:prstGeom>
          <a:noFill/>
        </p:spPr>
        <p:txBody>
          <a:bodyPr wrap="square" rtlCol="0">
            <a:spAutoFit/>
          </a:bodyPr>
          <a:lstStyle/>
          <a:p>
            <a:r>
              <a:rPr lang="pl-PL" sz="2800" baseline="30000" dirty="0"/>
              <a:t>294</a:t>
            </a:r>
            <a:r>
              <a:rPr lang="pl-PL" sz="2800" dirty="0"/>
              <a:t>Og→ </a:t>
            </a:r>
            <a:r>
              <a:rPr lang="pl-PL" sz="2800" baseline="30000" dirty="0"/>
              <a:t>208</a:t>
            </a:r>
            <a:r>
              <a:rPr lang="pl-PL" sz="2800" dirty="0"/>
              <a:t>Pb+</a:t>
            </a:r>
            <a:r>
              <a:rPr lang="pl-PL" sz="2800" baseline="30000" dirty="0"/>
              <a:t>86</a:t>
            </a:r>
            <a:r>
              <a:rPr lang="pl-PL" sz="2800" dirty="0"/>
              <a:t>Kr</a:t>
            </a:r>
            <a:r>
              <a:rPr lang="pl-PL" sz="2800" baseline="-25000" dirty="0"/>
              <a:t>50</a:t>
            </a:r>
            <a:endParaRPr lang="en-US" sz="2800" baseline="-25000" dirty="0"/>
          </a:p>
        </p:txBody>
      </p:sp>
      <p:sp>
        <p:nvSpPr>
          <p:cNvPr id="10" name="Rectangle 4">
            <a:extLst>
              <a:ext uri="{FF2B5EF4-FFF2-40B4-BE49-F238E27FC236}">
                <a16:creationId xmlns:a16="http://schemas.microsoft.com/office/drawing/2014/main" id="{72C10718-5FD8-6243-9D35-8DCE2589A07C}"/>
              </a:ext>
            </a:extLst>
          </p:cNvPr>
          <p:cNvSpPr>
            <a:spLocks/>
          </p:cNvSpPr>
          <p:nvPr/>
        </p:nvSpPr>
        <p:spPr bwMode="auto">
          <a:xfrm>
            <a:off x="1632180" y="79277"/>
            <a:ext cx="8868287" cy="630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wrap="square" lIns="38100" tIns="38100" rIns="38100" bIns="38100">
            <a:spAutoFit/>
          </a:bodyPr>
          <a:lstStyle/>
          <a:p>
            <a:pPr algn="ctr" eaLnBrk="1" hangingPunct="1"/>
            <a:r>
              <a:rPr lang="en-US" sz="3600" dirty="0">
                <a:solidFill>
                  <a:srgbClr val="000090"/>
                </a:solidFill>
                <a:ea typeface="ヒラギノ角ゴ ProN W3" charset="0"/>
                <a:cs typeface="Arial" charset="0"/>
                <a:sym typeface="Calibri" charset="0"/>
              </a:rPr>
              <a:t>Cluster decay becomes the main fission mode</a:t>
            </a:r>
          </a:p>
        </p:txBody>
      </p:sp>
      <p:pic>
        <p:nvPicPr>
          <p:cNvPr id="11" name="Picture 10">
            <a:extLst>
              <a:ext uri="{FF2B5EF4-FFF2-40B4-BE49-F238E27FC236}">
                <a16:creationId xmlns:a16="http://schemas.microsoft.com/office/drawing/2014/main" id="{B6C1C2D6-3DA6-0049-899F-814A728DE98F}"/>
              </a:ext>
            </a:extLst>
          </p:cNvPr>
          <p:cNvPicPr>
            <a:picLocks noChangeAspect="1"/>
          </p:cNvPicPr>
          <p:nvPr/>
        </p:nvPicPr>
        <p:blipFill>
          <a:blip r:embed="rId2"/>
          <a:stretch>
            <a:fillRect/>
          </a:stretch>
        </p:blipFill>
        <p:spPr>
          <a:xfrm>
            <a:off x="5241204" y="2184934"/>
            <a:ext cx="5319227" cy="2932620"/>
          </a:xfrm>
          <a:prstGeom prst="rect">
            <a:avLst/>
          </a:prstGeom>
        </p:spPr>
      </p:pic>
      <p:sp>
        <p:nvSpPr>
          <p:cNvPr id="12" name="Rectangle 2">
            <a:extLst>
              <a:ext uri="{FF2B5EF4-FFF2-40B4-BE49-F238E27FC236}">
                <a16:creationId xmlns:a16="http://schemas.microsoft.com/office/drawing/2014/main" id="{1BAE28AE-C1CF-8F48-8B58-D4DCFE2AEBBC}"/>
              </a:ext>
            </a:extLst>
          </p:cNvPr>
          <p:cNvSpPr>
            <a:spLocks noChangeArrowheads="1"/>
          </p:cNvSpPr>
          <p:nvPr/>
        </p:nvSpPr>
        <p:spPr bwMode="auto">
          <a:xfrm>
            <a:off x="2670607" y="1558550"/>
            <a:ext cx="75636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b="1" dirty="0">
                <a:solidFill>
                  <a:srgbClr val="C00000"/>
                </a:solidFill>
              </a:rPr>
              <a:t>Z. Matheson et al., Phys. Rev. C 99, 041304(R) (2019)</a:t>
            </a:r>
          </a:p>
        </p:txBody>
      </p:sp>
      <p:pic>
        <p:nvPicPr>
          <p:cNvPr id="13" name="Picture 12">
            <a:extLst>
              <a:ext uri="{FF2B5EF4-FFF2-40B4-BE49-F238E27FC236}">
                <a16:creationId xmlns:a16="http://schemas.microsoft.com/office/drawing/2014/main" id="{6CE8E858-9857-9943-9BE9-1D4489E63F60}"/>
              </a:ext>
            </a:extLst>
          </p:cNvPr>
          <p:cNvPicPr>
            <a:picLocks noChangeAspect="1"/>
          </p:cNvPicPr>
          <p:nvPr/>
        </p:nvPicPr>
        <p:blipFill>
          <a:blip r:embed="rId3"/>
          <a:stretch>
            <a:fillRect/>
          </a:stretch>
        </p:blipFill>
        <p:spPr>
          <a:xfrm>
            <a:off x="1632180" y="2185263"/>
            <a:ext cx="3503287" cy="2440324"/>
          </a:xfrm>
          <a:prstGeom prst="rect">
            <a:avLst/>
          </a:prstGeom>
        </p:spPr>
      </p:pic>
      <p:sp>
        <p:nvSpPr>
          <p:cNvPr id="14" name="Rectangle 13">
            <a:extLst>
              <a:ext uri="{FF2B5EF4-FFF2-40B4-BE49-F238E27FC236}">
                <a16:creationId xmlns:a16="http://schemas.microsoft.com/office/drawing/2014/main" id="{C6A29BC2-AAE9-4640-963E-D9991293590B}"/>
              </a:ext>
            </a:extLst>
          </p:cNvPr>
          <p:cNvSpPr/>
          <p:nvPr/>
        </p:nvSpPr>
        <p:spPr>
          <a:xfrm>
            <a:off x="2024888" y="5245003"/>
            <a:ext cx="8209362" cy="584775"/>
          </a:xfrm>
          <a:prstGeom prst="rect">
            <a:avLst/>
          </a:prstGeom>
        </p:spPr>
        <p:txBody>
          <a:bodyPr wrap="none">
            <a:spAutoFit/>
          </a:bodyPr>
          <a:lstStyle/>
          <a:p>
            <a:pPr algn="ctr" eaLnBrk="1" hangingPunct="1"/>
            <a:r>
              <a:rPr lang="en-US" sz="3200" dirty="0">
                <a:solidFill>
                  <a:srgbClr val="000090"/>
                </a:solidFill>
                <a:ea typeface="ヒラギノ角ゴ ProN W3" charset="0"/>
                <a:cs typeface="Arial" charset="0"/>
                <a:sym typeface="Calibri" charset="0"/>
              </a:rPr>
              <a:t>Robust prediction: extremely asymmetric fission</a:t>
            </a:r>
          </a:p>
        </p:txBody>
      </p:sp>
      <p:sp>
        <p:nvSpPr>
          <p:cNvPr id="4" name="TextBox 3">
            <a:extLst>
              <a:ext uri="{FF2B5EF4-FFF2-40B4-BE49-F238E27FC236}">
                <a16:creationId xmlns:a16="http://schemas.microsoft.com/office/drawing/2014/main" id="{E4BB64D3-655D-FC42-A55F-29FE757FA1CF}"/>
              </a:ext>
            </a:extLst>
          </p:cNvPr>
          <p:cNvSpPr txBox="1"/>
          <p:nvPr/>
        </p:nvSpPr>
        <p:spPr>
          <a:xfrm>
            <a:off x="7900817" y="6187584"/>
            <a:ext cx="4025910" cy="523220"/>
          </a:xfrm>
          <a:prstGeom prst="rect">
            <a:avLst/>
          </a:prstGeom>
          <a:noFill/>
        </p:spPr>
        <p:txBody>
          <a:bodyPr wrap="none" rtlCol="0">
            <a:spAutoFit/>
          </a:bodyPr>
          <a:lstStyle/>
          <a:p>
            <a:r>
              <a:rPr lang="en-US" sz="2800" dirty="0"/>
              <a:t>Courtesy of W. </a:t>
            </a:r>
            <a:r>
              <a:rPr lang="en-US" sz="2800" dirty="0" err="1"/>
              <a:t>Nazarewicz</a:t>
            </a:r>
            <a:endParaRPr lang="en-US" sz="2800" dirty="0"/>
          </a:p>
        </p:txBody>
      </p:sp>
    </p:spTree>
    <p:extLst>
      <p:ext uri="{BB962C8B-B14F-4D97-AF65-F5344CB8AC3E}">
        <p14:creationId xmlns:p14="http://schemas.microsoft.com/office/powerpoint/2010/main" val="333962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49CF1-8C2E-9144-BD25-F61D9F8BEA7C}"/>
              </a:ext>
            </a:extLst>
          </p:cNvPr>
          <p:cNvPicPr>
            <a:picLocks noChangeAspect="1"/>
          </p:cNvPicPr>
          <p:nvPr/>
        </p:nvPicPr>
        <p:blipFill>
          <a:blip r:embed="rId2"/>
          <a:stretch>
            <a:fillRect/>
          </a:stretch>
        </p:blipFill>
        <p:spPr>
          <a:xfrm>
            <a:off x="4643438" y="2312931"/>
            <a:ext cx="7186612" cy="4233973"/>
          </a:xfrm>
          <a:prstGeom prst="rect">
            <a:avLst/>
          </a:prstGeom>
        </p:spPr>
      </p:pic>
      <p:pic>
        <p:nvPicPr>
          <p:cNvPr id="3" name="Picture 2">
            <a:extLst>
              <a:ext uri="{FF2B5EF4-FFF2-40B4-BE49-F238E27FC236}">
                <a16:creationId xmlns:a16="http://schemas.microsoft.com/office/drawing/2014/main" id="{359AF35E-F72D-514D-A153-7A58E884C7C4}"/>
              </a:ext>
            </a:extLst>
          </p:cNvPr>
          <p:cNvPicPr>
            <a:picLocks noChangeAspect="1"/>
          </p:cNvPicPr>
          <p:nvPr/>
        </p:nvPicPr>
        <p:blipFill>
          <a:blip r:embed="rId3"/>
          <a:stretch>
            <a:fillRect/>
          </a:stretch>
        </p:blipFill>
        <p:spPr>
          <a:xfrm>
            <a:off x="201062" y="457200"/>
            <a:ext cx="6659322" cy="2013747"/>
          </a:xfrm>
          <a:prstGeom prst="rect">
            <a:avLst/>
          </a:prstGeom>
        </p:spPr>
      </p:pic>
    </p:spTree>
    <p:extLst>
      <p:ext uri="{BB962C8B-B14F-4D97-AF65-F5344CB8AC3E}">
        <p14:creationId xmlns:p14="http://schemas.microsoft.com/office/powerpoint/2010/main" val="2336912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1B558-F877-EF76-CAD6-BC586D7B3BFE}"/>
              </a:ext>
            </a:extLst>
          </p:cNvPr>
          <p:cNvPicPr>
            <a:picLocks noChangeAspect="1"/>
          </p:cNvPicPr>
          <p:nvPr/>
        </p:nvPicPr>
        <p:blipFill>
          <a:blip r:embed="rId2"/>
          <a:stretch>
            <a:fillRect/>
          </a:stretch>
        </p:blipFill>
        <p:spPr>
          <a:xfrm>
            <a:off x="5121246" y="1043131"/>
            <a:ext cx="5880130" cy="5586123"/>
          </a:xfrm>
          <a:prstGeom prst="rect">
            <a:avLst/>
          </a:prstGeom>
        </p:spPr>
      </p:pic>
      <p:pic>
        <p:nvPicPr>
          <p:cNvPr id="3" name="Picture 2">
            <a:extLst>
              <a:ext uri="{FF2B5EF4-FFF2-40B4-BE49-F238E27FC236}">
                <a16:creationId xmlns:a16="http://schemas.microsoft.com/office/drawing/2014/main" id="{D031A6C6-8A1E-0319-0618-E57661376514}"/>
              </a:ext>
            </a:extLst>
          </p:cNvPr>
          <p:cNvPicPr>
            <a:picLocks noChangeAspect="1"/>
          </p:cNvPicPr>
          <p:nvPr/>
        </p:nvPicPr>
        <p:blipFill>
          <a:blip r:embed="rId3"/>
          <a:stretch>
            <a:fillRect/>
          </a:stretch>
        </p:blipFill>
        <p:spPr>
          <a:xfrm>
            <a:off x="5012070" y="5656124"/>
            <a:ext cx="7179930" cy="1187450"/>
          </a:xfrm>
          <a:prstGeom prst="rect">
            <a:avLst/>
          </a:prstGeom>
        </p:spPr>
      </p:pic>
      <p:sp>
        <p:nvSpPr>
          <p:cNvPr id="4" name="TextBox 3">
            <a:extLst>
              <a:ext uri="{FF2B5EF4-FFF2-40B4-BE49-F238E27FC236}">
                <a16:creationId xmlns:a16="http://schemas.microsoft.com/office/drawing/2014/main" id="{C88EEF50-2238-D2EC-7ABA-47F07762BD54}"/>
              </a:ext>
            </a:extLst>
          </p:cNvPr>
          <p:cNvSpPr txBox="1"/>
          <p:nvPr/>
        </p:nvSpPr>
        <p:spPr>
          <a:xfrm>
            <a:off x="798335" y="396800"/>
            <a:ext cx="8098307" cy="646331"/>
          </a:xfrm>
          <a:prstGeom prst="rect">
            <a:avLst/>
          </a:prstGeom>
          <a:noFill/>
        </p:spPr>
        <p:txBody>
          <a:bodyPr wrap="none" rtlCol="0">
            <a:spAutoFit/>
          </a:bodyPr>
          <a:lstStyle/>
          <a:p>
            <a:r>
              <a:rPr lang="en-US" sz="3600" dirty="0">
                <a:solidFill>
                  <a:srgbClr val="C00000"/>
                </a:solidFill>
              </a:rPr>
              <a:t>Observations of r-process enhanced Stars</a:t>
            </a:r>
          </a:p>
        </p:txBody>
      </p:sp>
      <p:sp>
        <p:nvSpPr>
          <p:cNvPr id="5" name="TextBox 4">
            <a:extLst>
              <a:ext uri="{FF2B5EF4-FFF2-40B4-BE49-F238E27FC236}">
                <a16:creationId xmlns:a16="http://schemas.microsoft.com/office/drawing/2014/main" id="{7FA5B1DC-7F7C-4210-68A4-88C6FF37BD53}"/>
              </a:ext>
            </a:extLst>
          </p:cNvPr>
          <p:cNvSpPr txBox="1"/>
          <p:nvPr/>
        </p:nvSpPr>
        <p:spPr>
          <a:xfrm>
            <a:off x="1729946" y="1643449"/>
            <a:ext cx="2296270" cy="523220"/>
          </a:xfrm>
          <a:prstGeom prst="rect">
            <a:avLst/>
          </a:prstGeom>
          <a:noFill/>
        </p:spPr>
        <p:txBody>
          <a:bodyPr wrap="none" rtlCol="0">
            <a:spAutoFit/>
          </a:bodyPr>
          <a:lstStyle/>
          <a:p>
            <a:r>
              <a:rPr lang="en-US" sz="2800" dirty="0">
                <a:solidFill>
                  <a:srgbClr val="F79B00"/>
                </a:solidFill>
              </a:rPr>
              <a:t>Ru, Rh, Pd, Ag </a:t>
            </a:r>
          </a:p>
        </p:txBody>
      </p:sp>
      <p:sp>
        <p:nvSpPr>
          <p:cNvPr id="6" name="TextBox 5">
            <a:extLst>
              <a:ext uri="{FF2B5EF4-FFF2-40B4-BE49-F238E27FC236}">
                <a16:creationId xmlns:a16="http://schemas.microsoft.com/office/drawing/2014/main" id="{A99DDC15-4DFD-B866-0C7E-0444CE193BB3}"/>
              </a:ext>
            </a:extLst>
          </p:cNvPr>
          <p:cNvSpPr txBox="1"/>
          <p:nvPr/>
        </p:nvSpPr>
        <p:spPr>
          <a:xfrm>
            <a:off x="1692301" y="3854146"/>
            <a:ext cx="2881430" cy="954107"/>
          </a:xfrm>
          <a:prstGeom prst="rect">
            <a:avLst/>
          </a:prstGeom>
          <a:noFill/>
        </p:spPr>
        <p:txBody>
          <a:bodyPr wrap="none" rtlCol="0">
            <a:spAutoFit/>
          </a:bodyPr>
          <a:lstStyle/>
          <a:p>
            <a:r>
              <a:rPr lang="en-US" sz="2800" dirty="0">
                <a:solidFill>
                  <a:srgbClr val="F79B00"/>
                </a:solidFill>
              </a:rPr>
              <a:t>Eu, Gd, Dy, Ho, Er,</a:t>
            </a:r>
          </a:p>
          <a:p>
            <a:r>
              <a:rPr lang="en-US" sz="2800" dirty="0">
                <a:solidFill>
                  <a:srgbClr val="F79B00"/>
                </a:solidFill>
              </a:rPr>
              <a:t>Tm, Yb, Hf, </a:t>
            </a:r>
            <a:r>
              <a:rPr lang="en-US" sz="2800" dirty="0" err="1">
                <a:solidFill>
                  <a:srgbClr val="F79B00"/>
                </a:solidFill>
              </a:rPr>
              <a:t>Os</a:t>
            </a:r>
            <a:r>
              <a:rPr lang="en-US" sz="2800" dirty="0">
                <a:solidFill>
                  <a:srgbClr val="F79B00"/>
                </a:solidFill>
              </a:rPr>
              <a:t>, Pt </a:t>
            </a:r>
          </a:p>
        </p:txBody>
      </p:sp>
    </p:spTree>
    <p:extLst>
      <p:ext uri="{BB962C8B-B14F-4D97-AF65-F5344CB8AC3E}">
        <p14:creationId xmlns:p14="http://schemas.microsoft.com/office/powerpoint/2010/main" val="395456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431FB89-B3A8-D048-908E-FBA1E922F812}"/>
              </a:ext>
            </a:extLst>
          </p:cNvPr>
          <p:cNvSpPr txBox="1"/>
          <p:nvPr/>
        </p:nvSpPr>
        <p:spPr>
          <a:xfrm>
            <a:off x="5689256" y="1232177"/>
            <a:ext cx="4978744" cy="1731243"/>
          </a:xfrm>
          <a:prstGeom prst="rect">
            <a:avLst/>
          </a:prstGeom>
          <a:solidFill>
            <a:schemeClr val="tx1"/>
          </a:solidFill>
        </p:spPr>
        <p:txBody>
          <a:bodyPr wrap="square" rtlCol="0">
            <a:spAutoFit/>
          </a:bodyPr>
          <a:lstStyle/>
          <a:p>
            <a:endParaRPr lang="en-US" sz="2400" dirty="0">
              <a:solidFill>
                <a:srgbClr val="FFFF00"/>
              </a:solidFill>
              <a:latin typeface="Calibri" panose="020F0502020204030204" pitchFamily="34" charset="0"/>
              <a:cs typeface="Calibri" panose="020F0502020204030204" pitchFamily="34" charset="0"/>
            </a:endParaRPr>
          </a:p>
          <a:p>
            <a:endParaRPr lang="en-US" sz="2400" dirty="0">
              <a:solidFill>
                <a:srgbClr val="FFFF00"/>
              </a:solidFill>
              <a:latin typeface="Calibri" panose="020F0502020204030204" pitchFamily="34" charset="0"/>
              <a:cs typeface="Calibri" panose="020F0502020204030204" pitchFamily="34" charset="0"/>
            </a:endParaRPr>
          </a:p>
          <a:p>
            <a:endParaRPr lang="en-US" sz="2400" dirty="0">
              <a:solidFill>
                <a:srgbClr val="FFFF00"/>
              </a:solidFill>
              <a:latin typeface="Calibri" panose="020F0502020204030204" pitchFamily="34" charset="0"/>
              <a:cs typeface="Calibri" panose="020F0502020204030204" pitchFamily="34" charset="0"/>
            </a:endParaRPr>
          </a:p>
          <a:p>
            <a:endParaRPr lang="en-US" sz="2400" dirty="0">
              <a:solidFill>
                <a:srgbClr val="FFFF00"/>
              </a:solidFill>
              <a:latin typeface="Calibri" panose="020F0502020204030204" pitchFamily="34" charset="0"/>
              <a:cs typeface="Calibri" panose="020F0502020204030204" pitchFamily="34" charset="0"/>
            </a:endParaRPr>
          </a:p>
          <a:p>
            <a:endParaRPr lang="en-US" sz="1050" dirty="0">
              <a:solidFill>
                <a:srgbClr val="FFFF00"/>
              </a:solidFill>
              <a:latin typeface="Calibri" panose="020F0502020204030204" pitchFamily="34" charset="0"/>
              <a:cs typeface="Calibri" panose="020F0502020204030204" pitchFamily="34" charset="0"/>
            </a:endParaRPr>
          </a:p>
        </p:txBody>
      </p: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686" y="6132432"/>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76" y="5834170"/>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132" y="32035"/>
            <a:ext cx="2203736" cy="719328"/>
          </a:xfrm>
          <a:prstGeom prst="rect">
            <a:avLst/>
          </a:prstGeom>
        </p:spPr>
      </p:pic>
      <p:pic>
        <p:nvPicPr>
          <p:cNvPr id="9" name="Picture 8">
            <a:extLst>
              <a:ext uri="{FF2B5EF4-FFF2-40B4-BE49-F238E27FC236}">
                <a16:creationId xmlns:a16="http://schemas.microsoft.com/office/drawing/2014/main" id="{4ECC996F-BB09-8C49-9125-CCE179740E7D}"/>
              </a:ext>
            </a:extLst>
          </p:cNvPr>
          <p:cNvPicPr>
            <a:picLocks noChangeAspect="1"/>
          </p:cNvPicPr>
          <p:nvPr/>
        </p:nvPicPr>
        <p:blipFill>
          <a:blip r:embed="rId6"/>
          <a:stretch>
            <a:fillRect/>
          </a:stretch>
        </p:blipFill>
        <p:spPr>
          <a:xfrm>
            <a:off x="1523999" y="1228704"/>
            <a:ext cx="4165256" cy="4102775"/>
          </a:xfrm>
          <a:prstGeom prst="rect">
            <a:avLst/>
          </a:prstGeom>
        </p:spPr>
      </p:pic>
      <p:sp>
        <p:nvSpPr>
          <p:cNvPr id="10" name="TextBox 9">
            <a:extLst>
              <a:ext uri="{FF2B5EF4-FFF2-40B4-BE49-F238E27FC236}">
                <a16:creationId xmlns:a16="http://schemas.microsoft.com/office/drawing/2014/main" id="{7362BED6-26D0-8E4F-ACE0-383E881A49C8}"/>
              </a:ext>
            </a:extLst>
          </p:cNvPr>
          <p:cNvSpPr txBox="1"/>
          <p:nvPr/>
        </p:nvSpPr>
        <p:spPr>
          <a:xfrm>
            <a:off x="5122892" y="2517844"/>
            <a:ext cx="5545108" cy="2816156"/>
          </a:xfrm>
          <a:prstGeom prst="rect">
            <a:avLst/>
          </a:prstGeom>
          <a:solidFill>
            <a:schemeClr val="tx1"/>
          </a:solidFill>
        </p:spPr>
        <p:txBody>
          <a:bodyPr wrap="none" rtlCol="0">
            <a:spAutoFit/>
          </a:bodyPr>
          <a:lstStyle/>
          <a:p>
            <a:r>
              <a:rPr lang="en-US" sz="2400" dirty="0">
                <a:solidFill>
                  <a:srgbClr val="FFFF00"/>
                </a:solidFill>
                <a:latin typeface="Calibri" panose="020F0502020204030204" pitchFamily="34" charset="0"/>
                <a:cs typeface="Calibri" panose="020F0502020204030204" pitchFamily="34" charset="0"/>
              </a:rPr>
              <a:t>Questions Remain </a:t>
            </a:r>
          </a:p>
          <a:p>
            <a:endParaRPr lang="en-US" sz="2400" dirty="0">
              <a:solidFill>
                <a:srgbClr val="FFFF00"/>
              </a:solidFill>
              <a:latin typeface="Calibri" panose="020F0502020204030204" pitchFamily="34" charset="0"/>
              <a:cs typeface="Calibri" panose="020F0502020204030204" pitchFamily="34" charset="0"/>
            </a:endParaRPr>
          </a:p>
          <a:p>
            <a:r>
              <a:rPr lang="en-US" dirty="0">
                <a:solidFill>
                  <a:srgbClr val="FFFF00"/>
                </a:solidFill>
                <a:latin typeface="Calibri" panose="020F0502020204030204" pitchFamily="34" charset="0"/>
                <a:cs typeface="Calibri" panose="020F0502020204030204" pitchFamily="34" charset="0"/>
              </a:rPr>
              <a:t>Did the merger indeed make the actinides?</a:t>
            </a:r>
          </a:p>
          <a:p>
            <a:r>
              <a:rPr lang="en-US" dirty="0">
                <a:solidFill>
                  <a:srgbClr val="FFFF00"/>
                </a:solidFill>
                <a:latin typeface="Calibri" panose="020F0502020204030204" pitchFamily="34" charset="0"/>
                <a:cs typeface="Calibri" panose="020F0502020204030204" pitchFamily="34" charset="0"/>
              </a:rPr>
              <a:t>How far did the nucleosynthesis go?</a:t>
            </a:r>
          </a:p>
          <a:p>
            <a:r>
              <a:rPr lang="en-US" dirty="0">
                <a:solidFill>
                  <a:srgbClr val="FFFF00"/>
                </a:solidFill>
                <a:latin typeface="Calibri" panose="020F0502020204030204" pitchFamily="34" charset="0"/>
                <a:cs typeface="Calibri" panose="020F0502020204030204" pitchFamily="34" charset="0"/>
              </a:rPr>
              <a:t>What is the role of fission ? </a:t>
            </a:r>
          </a:p>
          <a:p>
            <a:r>
              <a:rPr lang="en-US" dirty="0">
                <a:solidFill>
                  <a:srgbClr val="FFFF00"/>
                </a:solidFill>
                <a:latin typeface="Calibri" panose="020F0502020204030204" pitchFamily="34" charset="0"/>
                <a:cs typeface="Calibri" panose="020F0502020204030204" pitchFamily="34" charset="0"/>
              </a:rPr>
              <a:t>What type of fission?</a:t>
            </a:r>
          </a:p>
          <a:p>
            <a:r>
              <a:rPr lang="en-US" dirty="0">
                <a:solidFill>
                  <a:srgbClr val="FFFF00"/>
                </a:solidFill>
                <a:latin typeface="Calibri" panose="020F0502020204030204" pitchFamily="34" charset="0"/>
                <a:cs typeface="Calibri" panose="020F0502020204030204" pitchFamily="34" charset="0"/>
              </a:rPr>
              <a:t>Were the </a:t>
            </a:r>
            <a:r>
              <a:rPr lang="en-US" dirty="0" err="1">
                <a:solidFill>
                  <a:srgbClr val="FFFF00"/>
                </a:solidFill>
                <a:latin typeface="Calibri" panose="020F0502020204030204" pitchFamily="34" charset="0"/>
                <a:cs typeface="Calibri" panose="020F0502020204030204" pitchFamily="34" charset="0"/>
              </a:rPr>
              <a:t>superheavies</a:t>
            </a:r>
            <a:r>
              <a:rPr lang="en-US" dirty="0">
                <a:solidFill>
                  <a:srgbClr val="FFFF00"/>
                </a:solidFill>
                <a:latin typeface="Calibri" panose="020F0502020204030204" pitchFamily="34" charset="0"/>
                <a:cs typeface="Calibri" panose="020F0502020204030204" pitchFamily="34" charset="0"/>
              </a:rPr>
              <a:t> populated?</a:t>
            </a:r>
          </a:p>
          <a:p>
            <a:r>
              <a:rPr lang="en-US" dirty="0">
                <a:solidFill>
                  <a:srgbClr val="FFFF00"/>
                </a:solidFill>
                <a:latin typeface="Calibri" panose="020F0502020204030204" pitchFamily="34" charset="0"/>
                <a:cs typeface="Calibri" panose="020F0502020204030204" pitchFamily="34" charset="0"/>
              </a:rPr>
              <a:t>Are there more robust signatures that we could look for?</a:t>
            </a:r>
          </a:p>
          <a:p>
            <a:endParaRPr lang="en-US" sz="1050" dirty="0">
              <a:solidFill>
                <a:srgbClr val="FFFF00"/>
              </a:solidFill>
              <a:latin typeface="Calibri" panose="020F0502020204030204" pitchFamily="34" charset="0"/>
              <a:cs typeface="Calibri" panose="020F0502020204030204" pitchFamily="34" charset="0"/>
            </a:endParaRPr>
          </a:p>
          <a:p>
            <a:endParaRPr lang="en-US" sz="105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CED534E-85BA-B94E-B3B1-41275CE2475A}"/>
              </a:ext>
            </a:extLst>
          </p:cNvPr>
          <p:cNvSpPr txBox="1"/>
          <p:nvPr/>
        </p:nvSpPr>
        <p:spPr>
          <a:xfrm>
            <a:off x="410180" y="642194"/>
            <a:ext cx="11504688" cy="1077218"/>
          </a:xfrm>
          <a:prstGeom prst="rect">
            <a:avLst/>
          </a:prstGeom>
          <a:noFill/>
        </p:spPr>
        <p:txBody>
          <a:bodyPr wrap="none" rtlCol="0">
            <a:spAutoFit/>
          </a:bodyPr>
          <a:lstStyle/>
          <a:p>
            <a:r>
              <a:rPr lang="en-US" sz="3200" dirty="0">
                <a:solidFill>
                  <a:srgbClr val="FF0000"/>
                </a:solidFill>
              </a:rPr>
              <a:t>Conclusion:  </a:t>
            </a:r>
            <a:r>
              <a:rPr lang="en-US" sz="3200" dirty="0" err="1">
                <a:solidFill>
                  <a:srgbClr val="FF0000"/>
                </a:solidFill>
              </a:rPr>
              <a:t>Superheavies</a:t>
            </a:r>
            <a:r>
              <a:rPr lang="en-US" sz="3200" dirty="0">
                <a:solidFill>
                  <a:srgbClr val="FF0000"/>
                </a:solidFill>
              </a:rPr>
              <a:t> are most probably made in the r-process!</a:t>
            </a:r>
          </a:p>
          <a:p>
            <a:endParaRPr lang="en-US" sz="3200" dirty="0">
              <a:solidFill>
                <a:srgbClr val="FF0000"/>
              </a:solidFill>
            </a:endParaRPr>
          </a:p>
        </p:txBody>
      </p:sp>
      <p:sp>
        <p:nvSpPr>
          <p:cNvPr id="12" name="TextBox 11">
            <a:extLst>
              <a:ext uri="{FF2B5EF4-FFF2-40B4-BE49-F238E27FC236}">
                <a16:creationId xmlns:a16="http://schemas.microsoft.com/office/drawing/2014/main" id="{8BD7B874-6EB2-0745-82BA-EE42BC0E6933}"/>
              </a:ext>
            </a:extLst>
          </p:cNvPr>
          <p:cNvSpPr txBox="1"/>
          <p:nvPr/>
        </p:nvSpPr>
        <p:spPr>
          <a:xfrm>
            <a:off x="1524001" y="5331479"/>
            <a:ext cx="9144000" cy="523220"/>
          </a:xfrm>
          <a:prstGeom prst="rect">
            <a:avLst/>
          </a:prstGeom>
          <a:solidFill>
            <a:srgbClr val="000000"/>
          </a:solidFill>
        </p:spPr>
        <p:txBody>
          <a:bodyPr wrap="square" rtlCol="0">
            <a:spAutoFit/>
          </a:bodyPr>
          <a:lstStyle/>
          <a:p>
            <a:r>
              <a:rPr lang="en-US" sz="2800" spc="300" dirty="0">
                <a:solidFill>
                  <a:srgbClr val="9BFFE2"/>
                </a:solidFill>
                <a:latin typeface="Calibri" panose="020F0502020204030204" pitchFamily="34" charset="0"/>
                <a:cs typeface="Calibri" panose="020F0502020204030204" pitchFamily="34" charset="0"/>
              </a:rPr>
              <a:t>	Fission: LLNL – DUBNA – AANL</a:t>
            </a:r>
          </a:p>
        </p:txBody>
      </p:sp>
      <p:sp>
        <p:nvSpPr>
          <p:cNvPr id="2" name="TextBox 1">
            <a:extLst>
              <a:ext uri="{FF2B5EF4-FFF2-40B4-BE49-F238E27FC236}">
                <a16:creationId xmlns:a16="http://schemas.microsoft.com/office/drawing/2014/main" id="{196012FD-3D5F-E2F5-DB7F-7A97FC72D224}"/>
              </a:ext>
            </a:extLst>
          </p:cNvPr>
          <p:cNvSpPr txBox="1"/>
          <p:nvPr/>
        </p:nvSpPr>
        <p:spPr>
          <a:xfrm>
            <a:off x="1523999" y="5481821"/>
            <a:ext cx="9144000" cy="523220"/>
          </a:xfrm>
          <a:prstGeom prst="rect">
            <a:avLst/>
          </a:prstGeom>
          <a:solidFill>
            <a:srgbClr val="000000"/>
          </a:solidFill>
        </p:spPr>
        <p:txBody>
          <a:bodyPr wrap="square" rtlCol="0">
            <a:spAutoFit/>
          </a:bodyPr>
          <a:lstStyle/>
          <a:p>
            <a:r>
              <a:rPr lang="en-US" sz="2800" spc="300" dirty="0">
                <a:solidFill>
                  <a:srgbClr val="9BFFE2"/>
                </a:solidFill>
                <a:latin typeface="Calibri" panose="020F0502020204030204" pitchFamily="34" charset="0"/>
                <a:cs typeface="Calibri" panose="020F0502020204030204" pitchFamily="34" charset="0"/>
              </a:rPr>
              <a:t>	Fission: LLNL – DUBNA – AANL</a:t>
            </a:r>
          </a:p>
        </p:txBody>
      </p:sp>
    </p:spTree>
    <p:extLst>
      <p:ext uri="{BB962C8B-B14F-4D97-AF65-F5344CB8AC3E}">
        <p14:creationId xmlns:p14="http://schemas.microsoft.com/office/powerpoint/2010/main" val="99385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07D53B-74EE-805E-F4CA-DE5EBFEEAB3E}"/>
              </a:ext>
            </a:extLst>
          </p:cNvPr>
          <p:cNvPicPr>
            <a:picLocks noChangeAspect="1"/>
          </p:cNvPicPr>
          <p:nvPr/>
        </p:nvPicPr>
        <p:blipFill>
          <a:blip r:embed="rId2"/>
          <a:stretch>
            <a:fillRect/>
          </a:stretch>
        </p:blipFill>
        <p:spPr>
          <a:xfrm>
            <a:off x="964209" y="1236759"/>
            <a:ext cx="10263582" cy="5234427"/>
          </a:xfrm>
          <a:prstGeom prst="rect">
            <a:avLst/>
          </a:prstGeom>
        </p:spPr>
      </p:pic>
      <p:pic>
        <p:nvPicPr>
          <p:cNvPr id="3" name="Picture 2">
            <a:extLst>
              <a:ext uri="{FF2B5EF4-FFF2-40B4-BE49-F238E27FC236}">
                <a16:creationId xmlns:a16="http://schemas.microsoft.com/office/drawing/2014/main" id="{E53A5887-D3F2-D6CE-A3E9-62B66B093E15}"/>
              </a:ext>
            </a:extLst>
          </p:cNvPr>
          <p:cNvPicPr>
            <a:picLocks noChangeAspect="1"/>
          </p:cNvPicPr>
          <p:nvPr/>
        </p:nvPicPr>
        <p:blipFill rotWithShape="1">
          <a:blip r:embed="rId3"/>
          <a:srcRect l="63250" t="10626" r="3875" b="42605"/>
          <a:stretch/>
        </p:blipFill>
        <p:spPr>
          <a:xfrm>
            <a:off x="0" y="0"/>
            <a:ext cx="3200400" cy="1502444"/>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4" name="TextBox 3">
            <a:extLst>
              <a:ext uri="{FF2B5EF4-FFF2-40B4-BE49-F238E27FC236}">
                <a16:creationId xmlns:a16="http://schemas.microsoft.com/office/drawing/2014/main" id="{83C25C3D-F7A1-C742-A6CC-F7DC8FFAC45E}"/>
              </a:ext>
            </a:extLst>
          </p:cNvPr>
          <p:cNvSpPr txBox="1"/>
          <p:nvPr/>
        </p:nvSpPr>
        <p:spPr>
          <a:xfrm>
            <a:off x="1178271" y="386814"/>
            <a:ext cx="1122551" cy="523220"/>
          </a:xfrm>
          <a:prstGeom prst="rect">
            <a:avLst/>
          </a:prstGeom>
          <a:noFill/>
        </p:spPr>
        <p:txBody>
          <a:bodyPr wrap="none" rtlCol="0">
            <a:spAutoFit/>
          </a:bodyPr>
          <a:lstStyle/>
          <a:p>
            <a:r>
              <a:rPr lang="en-US" sz="2800" b="1" dirty="0" err="1">
                <a:solidFill>
                  <a:srgbClr val="FF0000"/>
                </a:solidFill>
              </a:rPr>
              <a:t>YerPhi</a:t>
            </a:r>
            <a:endParaRPr lang="en-US" sz="2800" b="1" dirty="0">
              <a:solidFill>
                <a:srgbClr val="FF0000"/>
              </a:solidFill>
            </a:endParaRPr>
          </a:p>
        </p:txBody>
      </p:sp>
      <p:sp>
        <p:nvSpPr>
          <p:cNvPr id="5" name="TextBox 4">
            <a:extLst>
              <a:ext uri="{FF2B5EF4-FFF2-40B4-BE49-F238E27FC236}">
                <a16:creationId xmlns:a16="http://schemas.microsoft.com/office/drawing/2014/main" id="{DC052202-B5B4-C1AC-1196-C5CA13AE4E23}"/>
              </a:ext>
            </a:extLst>
          </p:cNvPr>
          <p:cNvSpPr txBox="1"/>
          <p:nvPr/>
        </p:nvSpPr>
        <p:spPr>
          <a:xfrm>
            <a:off x="6853393" y="5801457"/>
            <a:ext cx="5170967" cy="1015663"/>
          </a:xfrm>
          <a:prstGeom prst="rect">
            <a:avLst/>
          </a:prstGeom>
          <a:noFill/>
        </p:spPr>
        <p:txBody>
          <a:bodyPr wrap="none" rtlCol="0">
            <a:spAutoFit/>
          </a:bodyPr>
          <a:lstStyle/>
          <a:p>
            <a:pPr algn="r"/>
            <a:r>
              <a:rPr lang="en-US" sz="2000" b="1" dirty="0">
                <a:solidFill>
                  <a:srgbClr val="002060"/>
                </a:solidFill>
              </a:rPr>
              <a:t>Science Brings Nations Together</a:t>
            </a:r>
          </a:p>
          <a:p>
            <a:pPr algn="r"/>
            <a:r>
              <a:rPr lang="en-US" sz="2000" b="1" dirty="0">
                <a:solidFill>
                  <a:srgbClr val="002060"/>
                </a:solidFill>
              </a:rPr>
              <a:t>IUPAP Conference “Heaviest nuclei and atoms”</a:t>
            </a:r>
          </a:p>
          <a:p>
            <a:pPr algn="r"/>
            <a:r>
              <a:rPr lang="en-US" sz="2000" b="1" dirty="0">
                <a:solidFill>
                  <a:srgbClr val="002060"/>
                </a:solidFill>
              </a:rPr>
              <a:t>April 25-29, 2023</a:t>
            </a:r>
          </a:p>
        </p:txBody>
      </p:sp>
    </p:spTree>
    <p:extLst>
      <p:ext uri="{BB962C8B-B14F-4D97-AF65-F5344CB8AC3E}">
        <p14:creationId xmlns:p14="http://schemas.microsoft.com/office/powerpoint/2010/main" val="3140600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suit talking to a person in a suit&#10;&#10;Description automatically generated with medium confidence">
            <a:extLst>
              <a:ext uri="{FF2B5EF4-FFF2-40B4-BE49-F238E27FC236}">
                <a16:creationId xmlns:a16="http://schemas.microsoft.com/office/drawing/2014/main" id="{1EBE0E66-98E2-ED7C-4415-77006AC3149D}"/>
              </a:ext>
            </a:extLst>
          </p:cNvPr>
          <p:cNvPicPr>
            <a:picLocks noChangeAspect="1"/>
          </p:cNvPicPr>
          <p:nvPr/>
        </p:nvPicPr>
        <p:blipFill rotWithShape="1">
          <a:blip r:embed="rId2"/>
          <a:srcRect l="19178" r="44792"/>
          <a:stretch/>
        </p:blipFill>
        <p:spPr>
          <a:xfrm>
            <a:off x="0" y="0"/>
            <a:ext cx="3200400" cy="6858000"/>
          </a:xfrm>
          <a:prstGeom prst="rect">
            <a:avLst/>
          </a:prstGeom>
          <a:effectLst>
            <a:softEdge rad="0"/>
          </a:effectLst>
        </p:spPr>
      </p:pic>
      <p:pic>
        <p:nvPicPr>
          <p:cNvPr id="5" name="Picture 4">
            <a:extLst>
              <a:ext uri="{FF2B5EF4-FFF2-40B4-BE49-F238E27FC236}">
                <a16:creationId xmlns:a16="http://schemas.microsoft.com/office/drawing/2014/main" id="{91291F19-57CA-52C0-80D0-1892177AD9A1}"/>
              </a:ext>
            </a:extLst>
          </p:cNvPr>
          <p:cNvPicPr>
            <a:picLocks noChangeAspect="1"/>
          </p:cNvPicPr>
          <p:nvPr/>
        </p:nvPicPr>
        <p:blipFill>
          <a:blip r:embed="rId3"/>
          <a:stretch>
            <a:fillRect/>
          </a:stretch>
        </p:blipFill>
        <p:spPr>
          <a:xfrm>
            <a:off x="6197602" y="1127968"/>
            <a:ext cx="2794000" cy="4076700"/>
          </a:xfrm>
          <a:prstGeom prst="rect">
            <a:avLst/>
          </a:prstGeom>
        </p:spPr>
      </p:pic>
      <p:sp>
        <p:nvSpPr>
          <p:cNvPr id="4" name="TextBox 3">
            <a:extLst>
              <a:ext uri="{FF2B5EF4-FFF2-40B4-BE49-F238E27FC236}">
                <a16:creationId xmlns:a16="http://schemas.microsoft.com/office/drawing/2014/main" id="{BABE84E5-0803-16E7-0F2D-608993EC3A51}"/>
              </a:ext>
            </a:extLst>
          </p:cNvPr>
          <p:cNvSpPr txBox="1"/>
          <p:nvPr/>
        </p:nvSpPr>
        <p:spPr>
          <a:xfrm>
            <a:off x="6096000" y="5204668"/>
            <a:ext cx="4108817" cy="646331"/>
          </a:xfrm>
          <a:prstGeom prst="rect">
            <a:avLst/>
          </a:prstGeom>
          <a:noFill/>
        </p:spPr>
        <p:txBody>
          <a:bodyPr wrap="none" rtlCol="0">
            <a:spAutoFit/>
          </a:bodyPr>
          <a:lstStyle/>
          <a:p>
            <a:r>
              <a:rPr lang="en-US" sz="3600" dirty="0">
                <a:solidFill>
                  <a:srgbClr val="002060"/>
                </a:solidFill>
                <a:latin typeface="Apple Chancery" panose="03020702040506060504" pitchFamily="66" charset="-79"/>
                <a:cs typeface="Apple Chancery" panose="03020702040506060504" pitchFamily="66" charset="-79"/>
              </a:rPr>
              <a:t>Yuri Ts. </a:t>
            </a:r>
            <a:r>
              <a:rPr lang="en-US" sz="3600" dirty="0" err="1">
                <a:solidFill>
                  <a:srgbClr val="002060"/>
                </a:solidFill>
                <a:latin typeface="Apple Chancery" panose="03020702040506060504" pitchFamily="66" charset="-79"/>
                <a:cs typeface="Apple Chancery" panose="03020702040506060504" pitchFamily="66" charset="-79"/>
              </a:rPr>
              <a:t>Oganessian</a:t>
            </a:r>
            <a:endParaRPr lang="en-US" sz="3600" dirty="0">
              <a:solidFill>
                <a:srgbClr val="002060"/>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672727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EC30FF8-241F-CB1A-EDE1-3C18970CE253}"/>
              </a:ext>
            </a:extLst>
          </p:cNvPr>
          <p:cNvGraphicFramePr>
            <a:graphicFrameLocks noGrp="1"/>
          </p:cNvGraphicFramePr>
          <p:nvPr>
            <p:extLst>
              <p:ext uri="{D42A27DB-BD31-4B8C-83A1-F6EECF244321}">
                <p14:modId xmlns:p14="http://schemas.microsoft.com/office/powerpoint/2010/main" val="4224413454"/>
              </p:ext>
            </p:extLst>
          </p:nvPr>
        </p:nvGraphicFramePr>
        <p:xfrm>
          <a:off x="892027" y="854073"/>
          <a:ext cx="1606846" cy="4351342"/>
        </p:xfrm>
        <a:graphic>
          <a:graphicData uri="http://schemas.openxmlformats.org/drawingml/2006/table">
            <a:tbl>
              <a:tblPr/>
              <a:tblGrid>
                <a:gridCol w="803423">
                  <a:extLst>
                    <a:ext uri="{9D8B030D-6E8A-4147-A177-3AD203B41FA5}">
                      <a16:colId xmlns:a16="http://schemas.microsoft.com/office/drawing/2014/main" val="781974978"/>
                    </a:ext>
                  </a:extLst>
                </a:gridCol>
                <a:gridCol w="803423">
                  <a:extLst>
                    <a:ext uri="{9D8B030D-6E8A-4147-A177-3AD203B41FA5}">
                      <a16:colId xmlns:a16="http://schemas.microsoft.com/office/drawing/2014/main" val="749857580"/>
                    </a:ext>
                  </a:extLst>
                </a:gridCol>
              </a:tblGrid>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E06C0D"/>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0B501"/>
                      </a:solidFill>
                      <a:prstDash val="solid"/>
                      <a:round/>
                      <a:headEnd type="none" w="med" len="med"/>
                      <a:tailEnd type="none" w="med" len="med"/>
                    </a:lnB>
                  </a:tcPr>
                </a:tc>
                <a:extLst>
                  <a:ext uri="{0D108BD9-81ED-4DB2-BD59-A6C34878D82A}">
                    <a16:rowId xmlns:a16="http://schemas.microsoft.com/office/drawing/2014/main" val="1774280767"/>
                  </a:ext>
                </a:extLst>
              </a:tr>
              <a:tr h="1189066">
                <a:tc>
                  <a:txBody>
                    <a:bodyPr/>
                    <a:lstStyle/>
                    <a:p>
                      <a:pPr rtl="0" fontAlgn="b"/>
                      <a:r>
                        <a:rPr lang="en-US" sz="1500">
                          <a:effectLst/>
                        </a:rPr>
                        <a:t>Ranking of 10 longest-lived isotopes:</a:t>
                      </a:r>
                    </a:p>
                  </a:txBody>
                  <a:tcPr marL="0" marR="0" marT="16068" marB="16068" anchor="b">
                    <a:lnL w="9525" cap="flat" cmpd="sng" algn="ctr">
                      <a:solidFill>
                        <a:srgbClr val="E06C0D"/>
                      </a:solidFill>
                      <a:prstDash val="solid"/>
                      <a:round/>
                      <a:headEnd type="none" w="med" len="med"/>
                      <a:tailEnd type="none" w="med" len="med"/>
                    </a:lnL>
                    <a:lnR w="9525" cap="flat" cmpd="sng" algn="ctr">
                      <a:solidFill>
                        <a:srgbClr val="C0B501"/>
                      </a:solidFill>
                      <a:prstDash val="solid"/>
                      <a:round/>
                      <a:headEnd type="none" w="med" len="med"/>
                      <a:tailEnd type="none" w="med" len="med"/>
                    </a:lnR>
                    <a:lnT w="9525" cap="flat" cmpd="sng" algn="ctr">
                      <a:solidFill>
                        <a:srgbClr val="E06C0D"/>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0B501"/>
                      </a:solidFill>
                      <a:prstDash val="solid"/>
                      <a:round/>
                      <a:headEnd type="none" w="med" len="med"/>
                      <a:tailEnd type="none" w="med" len="med"/>
                    </a:lnL>
                    <a:lnR w="9525" cap="flat" cmpd="sng" algn="ctr">
                      <a:solidFill>
                        <a:srgbClr val="C0B501"/>
                      </a:solidFill>
                      <a:prstDash val="solid"/>
                      <a:round/>
                      <a:headEnd type="none" w="med" len="med"/>
                      <a:tailEnd type="none" w="med" len="med"/>
                    </a:lnR>
                    <a:lnT w="9525" cap="flat" cmpd="sng" algn="ctr">
                      <a:solidFill>
                        <a:srgbClr val="C0B50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89374974"/>
                  </a:ext>
                </a:extLst>
              </a:tr>
              <a:tr h="263523">
                <a:tc>
                  <a:txBody>
                    <a:bodyPr/>
                    <a:lstStyle/>
                    <a:p>
                      <a:pPr rtl="0" fontAlgn="b"/>
                      <a:r>
                        <a:rPr lang="en-US" sz="1500">
                          <a:effectLst/>
                        </a:rPr>
                        <a:t>106Ru</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94795176"/>
                  </a:ext>
                </a:extLst>
              </a:tr>
              <a:tr h="263523">
                <a:tc>
                  <a:txBody>
                    <a:bodyPr/>
                    <a:lstStyle/>
                    <a:p>
                      <a:pPr rtl="0" fontAlgn="b"/>
                      <a:r>
                        <a:rPr lang="en-US" sz="1500">
                          <a:effectLst/>
                        </a:rPr>
                        <a:t>103Ru</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35217382"/>
                  </a:ext>
                </a:extLst>
              </a:tr>
              <a:tr h="263523">
                <a:tc>
                  <a:txBody>
                    <a:bodyPr/>
                    <a:lstStyle/>
                    <a:p>
                      <a:pPr rtl="0" fontAlgn="b"/>
                      <a:r>
                        <a:rPr lang="en-US" sz="1500">
                          <a:effectLst/>
                        </a:rPr>
                        <a:t>111Ag</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30756051"/>
                  </a:ext>
                </a:extLst>
              </a:tr>
              <a:tr h="263523">
                <a:tc>
                  <a:txBody>
                    <a:bodyPr/>
                    <a:lstStyle/>
                    <a:p>
                      <a:pPr rtl="0" fontAlgn="b"/>
                      <a:r>
                        <a:rPr lang="en-US" sz="1500">
                          <a:effectLst/>
                        </a:rPr>
                        <a:t>105Rh</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40053589"/>
                  </a:ext>
                </a:extLst>
              </a:tr>
              <a:tr h="263523">
                <a:tc>
                  <a:txBody>
                    <a:bodyPr/>
                    <a:lstStyle/>
                    <a:p>
                      <a:pPr rtl="0" fontAlgn="b"/>
                      <a:r>
                        <a:rPr lang="en-US" sz="1500">
                          <a:effectLst/>
                        </a:rPr>
                        <a:t>112 Pd</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1407332"/>
                  </a:ext>
                </a:extLst>
              </a:tr>
              <a:tr h="263523">
                <a:tc>
                  <a:txBody>
                    <a:bodyPr/>
                    <a:lstStyle/>
                    <a:p>
                      <a:pPr rtl="0" fontAlgn="b"/>
                      <a:r>
                        <a:rPr lang="en-US" sz="1500">
                          <a:effectLst/>
                        </a:rPr>
                        <a:t>109 Pd</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65759644"/>
                  </a:ext>
                </a:extLst>
              </a:tr>
              <a:tr h="263523">
                <a:tc>
                  <a:txBody>
                    <a:bodyPr/>
                    <a:lstStyle/>
                    <a:p>
                      <a:pPr rtl="0" fontAlgn="b"/>
                      <a:r>
                        <a:rPr lang="en-US" sz="1500">
                          <a:effectLst/>
                        </a:rPr>
                        <a:t>113 Ag</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07567522"/>
                  </a:ext>
                </a:extLst>
              </a:tr>
              <a:tr h="263523">
                <a:tc>
                  <a:txBody>
                    <a:bodyPr/>
                    <a:lstStyle/>
                    <a:p>
                      <a:pPr rtl="0" fontAlgn="b"/>
                      <a:r>
                        <a:rPr lang="en-US" sz="1500">
                          <a:effectLst/>
                        </a:rPr>
                        <a:t>105 Ru</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91779891"/>
                  </a:ext>
                </a:extLst>
              </a:tr>
              <a:tr h="263523">
                <a:tc>
                  <a:txBody>
                    <a:bodyPr/>
                    <a:lstStyle/>
                    <a:p>
                      <a:pPr rtl="0" fontAlgn="b"/>
                      <a:r>
                        <a:rPr lang="en-US" sz="1500">
                          <a:effectLst/>
                        </a:rPr>
                        <a:t>112Ag</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50185843"/>
                  </a:ext>
                </a:extLst>
              </a:tr>
              <a:tr h="263523">
                <a:tc>
                  <a:txBody>
                    <a:bodyPr/>
                    <a:lstStyle/>
                    <a:p>
                      <a:pPr rtl="0" fontAlgn="b"/>
                      <a:r>
                        <a:rPr lang="en-US" sz="1500">
                          <a:effectLst/>
                        </a:rPr>
                        <a:t>111Pd</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2787294"/>
                  </a:ext>
                </a:extLst>
              </a:tr>
              <a:tr h="263523">
                <a:tc>
                  <a:txBody>
                    <a:bodyPr/>
                    <a:lstStyle/>
                    <a:p>
                      <a:pPr rtl="0" fontAlgn="b"/>
                      <a:r>
                        <a:rPr lang="en-US" sz="1500">
                          <a:effectLst/>
                        </a:rPr>
                        <a:t>107Rh</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dirty="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31774465"/>
                  </a:ext>
                </a:extLst>
              </a:tr>
            </a:tbl>
          </a:graphicData>
        </a:graphic>
      </p:graphicFrame>
      <p:pic>
        <p:nvPicPr>
          <p:cNvPr id="3" name="Picture 2">
            <a:extLst>
              <a:ext uri="{FF2B5EF4-FFF2-40B4-BE49-F238E27FC236}">
                <a16:creationId xmlns:a16="http://schemas.microsoft.com/office/drawing/2014/main" id="{5D4EEB63-DC76-E874-53E2-5A41E5B9E87D}"/>
              </a:ext>
            </a:extLst>
          </p:cNvPr>
          <p:cNvPicPr>
            <a:picLocks noChangeAspect="1"/>
          </p:cNvPicPr>
          <p:nvPr/>
        </p:nvPicPr>
        <p:blipFill>
          <a:blip r:embed="rId2"/>
          <a:stretch>
            <a:fillRect/>
          </a:stretch>
        </p:blipFill>
        <p:spPr>
          <a:xfrm>
            <a:off x="913923" y="444643"/>
            <a:ext cx="10386049" cy="5956157"/>
          </a:xfrm>
          <a:prstGeom prst="rect">
            <a:avLst/>
          </a:prstGeom>
        </p:spPr>
      </p:pic>
    </p:spTree>
    <p:extLst>
      <p:ext uri="{BB962C8B-B14F-4D97-AF65-F5344CB8AC3E}">
        <p14:creationId xmlns:p14="http://schemas.microsoft.com/office/powerpoint/2010/main" val="110808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5322-13A8-D72B-52C9-512B8A4B86B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76353BE-51DF-4796-EEA3-904083677DE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E031EA-1E31-16B3-3316-DC03C9AE01A5}"/>
              </a:ext>
            </a:extLst>
          </p:cNvPr>
          <p:cNvPicPr>
            <a:picLocks noChangeAspect="1"/>
          </p:cNvPicPr>
          <p:nvPr/>
        </p:nvPicPr>
        <p:blipFill>
          <a:blip r:embed="rId2"/>
          <a:stretch>
            <a:fillRect/>
          </a:stretch>
        </p:blipFill>
        <p:spPr>
          <a:xfrm>
            <a:off x="-130517" y="-64294"/>
            <a:ext cx="12417767" cy="6986588"/>
          </a:xfrm>
          <a:prstGeom prst="rect">
            <a:avLst/>
          </a:prstGeom>
        </p:spPr>
      </p:pic>
    </p:spTree>
    <p:extLst>
      <p:ext uri="{BB962C8B-B14F-4D97-AF65-F5344CB8AC3E}">
        <p14:creationId xmlns:p14="http://schemas.microsoft.com/office/powerpoint/2010/main" val="3763459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sp>
        <p:nvSpPr>
          <p:cNvPr id="9" name="TextBox 8">
            <a:extLst>
              <a:ext uri="{FF2B5EF4-FFF2-40B4-BE49-F238E27FC236}">
                <a16:creationId xmlns:a16="http://schemas.microsoft.com/office/drawing/2014/main" id="{6CDA7639-CFD1-DF46-85D5-1415E46E1B8C}"/>
              </a:ext>
            </a:extLst>
          </p:cNvPr>
          <p:cNvSpPr txBox="1"/>
          <p:nvPr/>
        </p:nvSpPr>
        <p:spPr>
          <a:xfrm>
            <a:off x="1740614" y="193141"/>
            <a:ext cx="5481565" cy="646331"/>
          </a:xfrm>
          <a:prstGeom prst="rect">
            <a:avLst/>
          </a:prstGeom>
          <a:noFill/>
        </p:spPr>
        <p:txBody>
          <a:bodyPr wrap="none" rtlCol="0">
            <a:spAutoFit/>
          </a:bodyPr>
          <a:lstStyle/>
          <a:p>
            <a:r>
              <a:rPr lang="en-US" sz="3600" dirty="0">
                <a:solidFill>
                  <a:srgbClr val="00B0F0"/>
                </a:solidFill>
              </a:rPr>
              <a:t>R-process Sensitivity Studies</a:t>
            </a:r>
          </a:p>
        </p:txBody>
      </p:sp>
      <p:sp>
        <p:nvSpPr>
          <p:cNvPr id="10" name="TextBox 9">
            <a:extLst>
              <a:ext uri="{FF2B5EF4-FFF2-40B4-BE49-F238E27FC236}">
                <a16:creationId xmlns:a16="http://schemas.microsoft.com/office/drawing/2014/main" id="{EC4ADB7D-DF8B-DC48-9F7E-825536507C87}"/>
              </a:ext>
            </a:extLst>
          </p:cNvPr>
          <p:cNvSpPr txBox="1"/>
          <p:nvPr/>
        </p:nvSpPr>
        <p:spPr>
          <a:xfrm>
            <a:off x="1740614" y="1069657"/>
            <a:ext cx="5983689" cy="83099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285750" indent="-285750">
              <a:buFont typeface="Arial"/>
              <a:buChar char="•"/>
            </a:pPr>
            <a:r>
              <a:rPr lang="en-US" sz="2400" dirty="0">
                <a:ln w="11430"/>
                <a:solidFill>
                  <a:srgbClr val="FFFF00"/>
                </a:solidFill>
                <a:effectLst>
                  <a:outerShdw blurRad="80000" dist="40000" dir="5040000" algn="tl">
                    <a:srgbClr val="000000">
                      <a:alpha val="30000"/>
                    </a:srgbClr>
                  </a:outerShdw>
                </a:effectLst>
              </a:rPr>
              <a:t>How do you decide which nuclei to measure</a:t>
            </a:r>
          </a:p>
          <a:p>
            <a:pPr marL="285750" indent="-285750">
              <a:buFont typeface="Arial"/>
              <a:buChar char="•"/>
            </a:pPr>
            <a:r>
              <a:rPr lang="en-US" sz="2400" dirty="0">
                <a:ln w="11430"/>
                <a:solidFill>
                  <a:srgbClr val="FFFF00"/>
                </a:solidFill>
                <a:effectLst>
                  <a:outerShdw blurRad="80000" dist="40000" dir="5040000" algn="tl">
                    <a:srgbClr val="000000">
                      <a:alpha val="30000"/>
                    </a:srgbClr>
                  </a:outerShdw>
                </a:effectLst>
              </a:rPr>
              <a:t>What is the required precision?</a:t>
            </a:r>
          </a:p>
        </p:txBody>
      </p:sp>
      <p:sp>
        <p:nvSpPr>
          <p:cNvPr id="12" name="Text Box 3">
            <a:extLst>
              <a:ext uri="{FF2B5EF4-FFF2-40B4-BE49-F238E27FC236}">
                <a16:creationId xmlns:a16="http://schemas.microsoft.com/office/drawing/2014/main" id="{978EB3BE-0EF4-A447-8562-F27EC4A0787C}"/>
              </a:ext>
            </a:extLst>
          </p:cNvPr>
          <p:cNvSpPr txBox="1">
            <a:spLocks noChangeArrowheads="1"/>
          </p:cNvSpPr>
          <p:nvPr/>
        </p:nvSpPr>
        <p:spPr bwMode="auto">
          <a:xfrm>
            <a:off x="1585721" y="4336527"/>
            <a:ext cx="5439158" cy="1631216"/>
          </a:xfrm>
          <a:prstGeom prst="rect">
            <a:avLst/>
          </a:prstGeom>
          <a:solidFill>
            <a:srgbClr val="FFFF00"/>
          </a:solidFill>
          <a:ln w="9525">
            <a:noFill/>
            <a:miter lim="800000"/>
            <a:headEnd/>
            <a:tailEnd/>
          </a:ln>
          <a:effectLst/>
        </p:spPr>
        <p:txBody>
          <a:bodyPr wrap="square">
            <a:spAutoFit/>
          </a:bodyPr>
          <a:lstStyle/>
          <a:p>
            <a:r>
              <a:rPr lang="en-US" sz="2000" dirty="0">
                <a:solidFill>
                  <a:srgbClr val="333399"/>
                </a:solidFill>
                <a:latin typeface="Comic Sans MS"/>
              </a:rPr>
              <a:t>Nuclear masses</a:t>
            </a:r>
          </a:p>
          <a:p>
            <a:r>
              <a:rPr lang="en-US" sz="2000" dirty="0" err="1">
                <a:solidFill>
                  <a:srgbClr val="333399"/>
                </a:solidFill>
                <a:latin typeface="Symbol"/>
              </a:rPr>
              <a:t>b</a:t>
            </a:r>
            <a:r>
              <a:rPr lang="en-US" sz="2000" dirty="0">
                <a:solidFill>
                  <a:srgbClr val="333399"/>
                </a:solidFill>
                <a:latin typeface="Comic Sans MS"/>
              </a:rPr>
              <a:t>-decay rates</a:t>
            </a:r>
          </a:p>
          <a:p>
            <a:r>
              <a:rPr lang="en-US" sz="2000" dirty="0">
                <a:solidFill>
                  <a:srgbClr val="333399"/>
                </a:solidFill>
                <a:latin typeface="Comic Sans MS"/>
              </a:rPr>
              <a:t>n- capture</a:t>
            </a:r>
          </a:p>
          <a:p>
            <a:r>
              <a:rPr lang="en-US" sz="2000" dirty="0">
                <a:solidFill>
                  <a:srgbClr val="333399"/>
                </a:solidFill>
                <a:latin typeface="Symbol"/>
              </a:rPr>
              <a:t>b</a:t>
            </a:r>
            <a:r>
              <a:rPr lang="en-US" sz="2000" dirty="0">
                <a:solidFill>
                  <a:srgbClr val="333399"/>
                </a:solidFill>
                <a:latin typeface="Comic Sans MS"/>
              </a:rPr>
              <a:t>-delayed n-emission</a:t>
            </a:r>
          </a:p>
          <a:p>
            <a:r>
              <a:rPr lang="en-US" sz="2000" dirty="0">
                <a:solidFill>
                  <a:srgbClr val="333399"/>
                </a:solidFill>
                <a:latin typeface="Comic Sans MS"/>
              </a:rPr>
              <a:t>Fission</a:t>
            </a:r>
          </a:p>
        </p:txBody>
      </p:sp>
      <p:pic>
        <p:nvPicPr>
          <p:cNvPr id="13" name="Picture 12">
            <a:extLst>
              <a:ext uri="{FF2B5EF4-FFF2-40B4-BE49-F238E27FC236}">
                <a16:creationId xmlns:a16="http://schemas.microsoft.com/office/drawing/2014/main" id="{5F6379E4-D59A-6646-9A77-5D321E271405}"/>
              </a:ext>
            </a:extLst>
          </p:cNvPr>
          <p:cNvPicPr>
            <a:picLocks noChangeAspect="1"/>
          </p:cNvPicPr>
          <p:nvPr/>
        </p:nvPicPr>
        <p:blipFill>
          <a:blip r:embed="rId6"/>
          <a:stretch>
            <a:fillRect/>
          </a:stretch>
        </p:blipFill>
        <p:spPr>
          <a:xfrm>
            <a:off x="4532533" y="4527291"/>
            <a:ext cx="1858231" cy="1334115"/>
          </a:xfrm>
          <a:prstGeom prst="rect">
            <a:avLst/>
          </a:prstGeom>
          <a:effectLst>
            <a:softEdge rad="203200"/>
          </a:effectLst>
        </p:spPr>
      </p:pic>
      <p:pic>
        <p:nvPicPr>
          <p:cNvPr id="14" name="Content Placeholder 3" descr="18FuturaSciences.gif">
            <a:extLst>
              <a:ext uri="{FF2B5EF4-FFF2-40B4-BE49-F238E27FC236}">
                <a16:creationId xmlns:a16="http://schemas.microsoft.com/office/drawing/2014/main" id="{49715D70-65F9-A040-8A57-1873F3D1EA44}"/>
              </a:ext>
            </a:extLst>
          </p:cNvPr>
          <p:cNvPicPr>
            <a:picLocks noChangeAspect="1"/>
          </p:cNvPicPr>
          <p:nvPr/>
        </p:nvPicPr>
        <p:blipFill>
          <a:blip r:embed="rId7">
            <a:extLst>
              <a:ext uri="{28A0092B-C50C-407E-A947-70E740481C1C}">
                <a14:useLocalDpi xmlns:a14="http://schemas.microsoft.com/office/drawing/2010/main" val="0"/>
              </a:ext>
            </a:extLst>
          </a:blip>
          <a:srcRect t="1969" b="1969"/>
          <a:stretch>
            <a:fillRect/>
          </a:stretch>
        </p:blipFill>
        <p:spPr>
          <a:xfrm>
            <a:off x="6888270" y="1834075"/>
            <a:ext cx="3677202" cy="2569030"/>
          </a:xfrm>
          <a:prstGeom prst="rect">
            <a:avLst/>
          </a:prstGeom>
        </p:spPr>
      </p:pic>
      <p:pic>
        <p:nvPicPr>
          <p:cNvPr id="15" name="Picture 14">
            <a:extLst>
              <a:ext uri="{FF2B5EF4-FFF2-40B4-BE49-F238E27FC236}">
                <a16:creationId xmlns:a16="http://schemas.microsoft.com/office/drawing/2014/main" id="{C406B559-398A-3144-9DAA-D665C97A8C4B}"/>
              </a:ext>
            </a:extLst>
          </p:cNvPr>
          <p:cNvPicPr>
            <a:picLocks noChangeAspect="1"/>
          </p:cNvPicPr>
          <p:nvPr/>
        </p:nvPicPr>
        <p:blipFill>
          <a:blip r:embed="rId8"/>
          <a:stretch>
            <a:fillRect/>
          </a:stretch>
        </p:blipFill>
        <p:spPr>
          <a:xfrm>
            <a:off x="1552853" y="1975583"/>
            <a:ext cx="5334000" cy="2493902"/>
          </a:xfrm>
          <a:prstGeom prst="rect">
            <a:avLst/>
          </a:prstGeom>
        </p:spPr>
      </p:pic>
    </p:spTree>
    <p:extLst>
      <p:ext uri="{BB962C8B-B14F-4D97-AF65-F5344CB8AC3E}">
        <p14:creationId xmlns:p14="http://schemas.microsoft.com/office/powerpoint/2010/main" val="4255781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0D5585D-331C-AC11-B322-0F61F7F36F4F}"/>
              </a:ext>
            </a:extLst>
          </p:cNvPr>
          <p:cNvGraphicFramePr>
            <a:graphicFrameLocks noGrp="1"/>
          </p:cNvGraphicFramePr>
          <p:nvPr>
            <p:extLst>
              <p:ext uri="{D42A27DB-BD31-4B8C-83A1-F6EECF244321}">
                <p14:modId xmlns:p14="http://schemas.microsoft.com/office/powerpoint/2010/main" val="3872125062"/>
              </p:ext>
            </p:extLst>
          </p:nvPr>
        </p:nvGraphicFramePr>
        <p:xfrm>
          <a:off x="831554" y="854073"/>
          <a:ext cx="3213692" cy="4351342"/>
        </p:xfrm>
        <a:graphic>
          <a:graphicData uri="http://schemas.openxmlformats.org/drawingml/2006/table">
            <a:tbl>
              <a:tblPr/>
              <a:tblGrid>
                <a:gridCol w="803423">
                  <a:extLst>
                    <a:ext uri="{9D8B030D-6E8A-4147-A177-3AD203B41FA5}">
                      <a16:colId xmlns:a16="http://schemas.microsoft.com/office/drawing/2014/main" val="2594301062"/>
                    </a:ext>
                  </a:extLst>
                </a:gridCol>
                <a:gridCol w="803423">
                  <a:extLst>
                    <a:ext uri="{9D8B030D-6E8A-4147-A177-3AD203B41FA5}">
                      <a16:colId xmlns:a16="http://schemas.microsoft.com/office/drawing/2014/main" val="3539997079"/>
                    </a:ext>
                  </a:extLst>
                </a:gridCol>
                <a:gridCol w="803423">
                  <a:extLst>
                    <a:ext uri="{9D8B030D-6E8A-4147-A177-3AD203B41FA5}">
                      <a16:colId xmlns:a16="http://schemas.microsoft.com/office/drawing/2014/main" val="1270180347"/>
                    </a:ext>
                  </a:extLst>
                </a:gridCol>
                <a:gridCol w="803423">
                  <a:extLst>
                    <a:ext uri="{9D8B030D-6E8A-4147-A177-3AD203B41FA5}">
                      <a16:colId xmlns:a16="http://schemas.microsoft.com/office/drawing/2014/main" val="3357558257"/>
                    </a:ext>
                  </a:extLst>
                </a:gridCol>
              </a:tblGrid>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603908"/>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03008"/>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92872805"/>
                  </a:ext>
                </a:extLst>
              </a:tr>
              <a:tr h="1189066">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603908"/>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Ranking of 10 longest-lived isotopes:</a:t>
                      </a:r>
                    </a:p>
                  </a:txBody>
                  <a:tcPr marL="0" marR="0" marT="16068" marB="16068" anchor="b">
                    <a:lnL w="9525" cap="flat" cmpd="sng" algn="ctr">
                      <a:solidFill>
                        <a:srgbClr val="603908"/>
                      </a:solidFill>
                      <a:prstDash val="solid"/>
                      <a:round/>
                      <a:headEnd type="none" w="med" len="med"/>
                      <a:tailEnd type="none" w="med" len="med"/>
                    </a:lnL>
                    <a:lnR w="9525" cap="flat" cmpd="sng" algn="ctr">
                      <a:solidFill>
                        <a:srgbClr val="C03008"/>
                      </a:solidFill>
                      <a:prstDash val="solid"/>
                      <a:round/>
                      <a:headEnd type="none" w="med" len="med"/>
                      <a:tailEnd type="none" w="med" len="med"/>
                    </a:lnR>
                    <a:lnT w="9525" cap="flat" cmpd="sng" algn="ctr">
                      <a:solidFill>
                        <a:srgbClr val="603908"/>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03008"/>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03008"/>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16958052"/>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106Ru</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dirty="0">
                          <a:effectLst/>
                        </a:rPr>
                        <a:t> 374 days</a:t>
                      </a: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22997174"/>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103Ru</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dirty="0">
                          <a:effectLst/>
                        </a:rPr>
                        <a:t>39 days</a:t>
                      </a: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39140856"/>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111Ag</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dirty="0">
                          <a:effectLst/>
                        </a:rPr>
                        <a:t>7.45 d</a:t>
                      </a: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770365"/>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105Rh</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dirty="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11247959"/>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112 Pd</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74439858"/>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109 Pd</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31793127"/>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113 Ag</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35482937"/>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105 Ru</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39736033"/>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112Ag</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99508222"/>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111Pd</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22160705"/>
                  </a:ext>
                </a:extLst>
              </a:tr>
              <a:tr h="263523">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500">
                          <a:effectLst/>
                        </a:rPr>
                        <a:t>107Rh</a:t>
                      </a:r>
                    </a:p>
                  </a:txBody>
                  <a:tcPr marL="0" marR="0"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500" dirty="0">
                        <a:effectLst/>
                      </a:endParaRPr>
                    </a:p>
                  </a:txBody>
                  <a:tcPr marL="24103" marR="24103" marT="16068" marB="1606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876729108"/>
                  </a:ext>
                </a:extLst>
              </a:tr>
            </a:tbl>
          </a:graphicData>
        </a:graphic>
      </p:graphicFrame>
    </p:spTree>
    <p:extLst>
      <p:ext uri="{BB962C8B-B14F-4D97-AF65-F5344CB8AC3E}">
        <p14:creationId xmlns:p14="http://schemas.microsoft.com/office/powerpoint/2010/main" val="1925555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p-reach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220" y="353564"/>
            <a:ext cx="7758182" cy="5818637"/>
          </a:xfrm>
          <a:prstGeom prst="rect">
            <a:avLst/>
          </a:prstGeom>
        </p:spPr>
      </p:pic>
      <p:sp>
        <p:nvSpPr>
          <p:cNvPr id="4" name="TextBox 3"/>
          <p:cNvSpPr txBox="1"/>
          <p:nvPr/>
        </p:nvSpPr>
        <p:spPr>
          <a:xfrm>
            <a:off x="1725410" y="79167"/>
            <a:ext cx="7211461" cy="1815882"/>
          </a:xfrm>
          <a:prstGeom prst="rect">
            <a:avLst/>
          </a:prstGeom>
          <a:noFill/>
        </p:spPr>
        <p:txBody>
          <a:bodyPr wrap="none" rtlCol="0">
            <a:spAutoFit/>
          </a:bodyPr>
          <a:lstStyle/>
          <a:p>
            <a:r>
              <a:rPr lang="en-US" sz="2800" dirty="0">
                <a:solidFill>
                  <a:srgbClr val="0000FF"/>
                </a:solidFill>
              </a:rPr>
              <a:t>Experimental reach for the present and future… </a:t>
            </a:r>
          </a:p>
          <a:p>
            <a:r>
              <a:rPr lang="en-US" sz="2800" dirty="0">
                <a:solidFill>
                  <a:srgbClr val="0000FF"/>
                </a:solidFill>
              </a:rPr>
              <a:t>Radioactive Ion Beam Facilities</a:t>
            </a:r>
          </a:p>
          <a:p>
            <a:endParaRPr lang="en-US" sz="2800" dirty="0">
              <a:solidFill>
                <a:srgbClr val="0000FF"/>
              </a:solidFill>
            </a:endParaRPr>
          </a:p>
          <a:p>
            <a:endParaRPr lang="en-US" sz="2800" dirty="0">
              <a:solidFill>
                <a:srgbClr val="0000FF"/>
              </a:solidFill>
            </a:endParaRPr>
          </a:p>
        </p:txBody>
      </p:sp>
      <p:sp>
        <p:nvSpPr>
          <p:cNvPr id="5" name="TextBox 4"/>
          <p:cNvSpPr txBox="1"/>
          <p:nvPr/>
        </p:nvSpPr>
        <p:spPr>
          <a:xfrm>
            <a:off x="8380183" y="3753460"/>
            <a:ext cx="2456747" cy="1815882"/>
          </a:xfrm>
          <a:prstGeom prst="rect">
            <a:avLst/>
          </a:prstGeom>
          <a:noFill/>
        </p:spPr>
        <p:txBody>
          <a:bodyPr wrap="none" rtlCol="0">
            <a:spAutoFit/>
          </a:bodyPr>
          <a:lstStyle/>
          <a:p>
            <a:r>
              <a:rPr lang="en-US" sz="2800" dirty="0"/>
              <a:t> RIKEN</a:t>
            </a:r>
          </a:p>
          <a:p>
            <a:r>
              <a:rPr lang="en-US" sz="2800" dirty="0"/>
              <a:t>CPT at CARIBU</a:t>
            </a:r>
          </a:p>
          <a:p>
            <a:r>
              <a:rPr lang="en-US" sz="2800" dirty="0"/>
              <a:t>ISAC at TRIUMF</a:t>
            </a:r>
          </a:p>
          <a:p>
            <a:endParaRPr lang="en-US" sz="2800" dirty="0"/>
          </a:p>
        </p:txBody>
      </p:sp>
      <p:sp>
        <p:nvSpPr>
          <p:cNvPr id="6" name="Rectangle 5"/>
          <p:cNvSpPr/>
          <p:nvPr/>
        </p:nvSpPr>
        <p:spPr>
          <a:xfrm>
            <a:off x="7814551" y="4014895"/>
            <a:ext cx="829354" cy="707886"/>
          </a:xfrm>
          <a:prstGeom prst="rect">
            <a:avLst/>
          </a:prstGeom>
        </p:spPr>
        <p:txBody>
          <a:bodyPr wrap="square">
            <a:spAutoFit/>
          </a:bodyPr>
          <a:lstStyle/>
          <a:p>
            <a:r>
              <a:rPr lang="en-US" sz="4000" dirty="0">
                <a:solidFill>
                  <a:srgbClr val="41A74F"/>
                </a:solidFill>
                <a:latin typeface="Zapf Dingbats"/>
                <a:ea typeface="Zapf Dingbats"/>
                <a:cs typeface="Zapf Dingbats"/>
              </a:rPr>
              <a:t>★</a:t>
            </a:r>
            <a:endParaRPr lang="en-US" sz="4000" dirty="0">
              <a:solidFill>
                <a:srgbClr val="41A74F"/>
              </a:solidFill>
            </a:endParaRPr>
          </a:p>
        </p:txBody>
      </p:sp>
      <p:sp>
        <p:nvSpPr>
          <p:cNvPr id="7" name="Isosceles Triangle 6"/>
          <p:cNvSpPr/>
          <p:nvPr/>
        </p:nvSpPr>
        <p:spPr>
          <a:xfrm>
            <a:off x="7872742" y="3809483"/>
            <a:ext cx="544792" cy="280109"/>
          </a:xfrm>
          <a:prstGeom prst="triangle">
            <a:avLst/>
          </a:prstGeom>
          <a:solidFill>
            <a:srgbClr val="FFA9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987998" y="4778804"/>
            <a:ext cx="240515" cy="2451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61039" y="6079692"/>
            <a:ext cx="8276176" cy="707886"/>
          </a:xfrm>
          <a:prstGeom prst="rect">
            <a:avLst/>
          </a:prstGeom>
          <a:noFill/>
        </p:spPr>
        <p:txBody>
          <a:bodyPr wrap="none" rtlCol="0">
            <a:spAutoFit/>
          </a:bodyPr>
          <a:lstStyle/>
          <a:p>
            <a:r>
              <a:rPr lang="en-US" sz="2000" b="1" dirty="0" err="1"/>
              <a:t>Mumpower</a:t>
            </a:r>
            <a:r>
              <a:rPr lang="en-US" sz="2000" b="1" dirty="0"/>
              <a:t>, </a:t>
            </a:r>
            <a:r>
              <a:rPr lang="en-US" sz="2000" b="1" dirty="0" err="1"/>
              <a:t>Surman</a:t>
            </a:r>
            <a:r>
              <a:rPr lang="en-US" sz="2000" b="1" dirty="0"/>
              <a:t>, McLaughlin, Aprahamian</a:t>
            </a:r>
          </a:p>
          <a:p>
            <a:r>
              <a:rPr lang="en-US" sz="2000" b="1" dirty="0"/>
              <a:t>Progress in Particle and Nuclear Physics 86, 2016     </a:t>
            </a:r>
            <a:r>
              <a:rPr lang="en-US" sz="2000" b="1" dirty="0">
                <a:solidFill>
                  <a:srgbClr val="FF0000"/>
                </a:solidFill>
              </a:rPr>
              <a:t>Tables available: F values</a:t>
            </a:r>
          </a:p>
        </p:txBody>
      </p:sp>
    </p:spTree>
    <p:extLst>
      <p:ext uri="{BB962C8B-B14F-4D97-AF65-F5344CB8AC3E}">
        <p14:creationId xmlns:p14="http://schemas.microsoft.com/office/powerpoint/2010/main" val="3858905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736601"/>
            <a:ext cx="9144000" cy="5369943"/>
          </a:xfrm>
          <a:prstGeom prst="rect">
            <a:avLst/>
          </a:prstGeom>
        </p:spPr>
      </p:pic>
      <p:sp>
        <p:nvSpPr>
          <p:cNvPr id="3" name="TextBox 2"/>
          <p:cNvSpPr txBox="1"/>
          <p:nvPr/>
        </p:nvSpPr>
        <p:spPr>
          <a:xfrm>
            <a:off x="2057808" y="6106543"/>
            <a:ext cx="8322285" cy="707886"/>
          </a:xfrm>
          <a:prstGeom prst="rect">
            <a:avLst/>
          </a:prstGeom>
          <a:noFill/>
        </p:spPr>
        <p:txBody>
          <a:bodyPr wrap="none" rtlCol="0">
            <a:spAutoFit/>
          </a:bodyPr>
          <a:lstStyle/>
          <a:p>
            <a:r>
              <a:rPr lang="en-US" sz="2000" dirty="0" err="1"/>
              <a:t>Mumpower</a:t>
            </a:r>
            <a:r>
              <a:rPr lang="en-US" sz="2000" dirty="0"/>
              <a:t>, </a:t>
            </a:r>
            <a:r>
              <a:rPr lang="en-US" sz="2000" dirty="0" err="1"/>
              <a:t>Surman</a:t>
            </a:r>
            <a:r>
              <a:rPr lang="en-US" sz="2000" dirty="0"/>
              <a:t>, Aprahamian, CGS15 proceedings</a:t>
            </a:r>
          </a:p>
          <a:p>
            <a:r>
              <a:rPr lang="en-US" sz="2000" dirty="0"/>
              <a:t>Uncorrelated nuclear mass uncertainties and r-process abundance predictions</a:t>
            </a:r>
          </a:p>
        </p:txBody>
      </p:sp>
      <p:sp>
        <p:nvSpPr>
          <p:cNvPr id="4" name="TextBox 3"/>
          <p:cNvSpPr txBox="1"/>
          <p:nvPr/>
        </p:nvSpPr>
        <p:spPr>
          <a:xfrm>
            <a:off x="2719234" y="228234"/>
            <a:ext cx="3719480" cy="523220"/>
          </a:xfrm>
          <a:prstGeom prst="rect">
            <a:avLst/>
          </a:prstGeom>
          <a:noFill/>
        </p:spPr>
        <p:txBody>
          <a:bodyPr wrap="none" rtlCol="0">
            <a:spAutoFit/>
          </a:bodyPr>
          <a:lstStyle/>
          <a:p>
            <a:r>
              <a:rPr lang="en-US" sz="2800" dirty="0">
                <a:solidFill>
                  <a:srgbClr val="FF0000"/>
                </a:solidFill>
              </a:rPr>
              <a:t>Hot r-process trajectory </a:t>
            </a:r>
          </a:p>
        </p:txBody>
      </p:sp>
    </p:spTree>
    <p:extLst>
      <p:ext uri="{BB962C8B-B14F-4D97-AF65-F5344CB8AC3E}">
        <p14:creationId xmlns:p14="http://schemas.microsoft.com/office/powerpoint/2010/main" val="839221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4521" y="695747"/>
            <a:ext cx="8586646" cy="954107"/>
          </a:xfrm>
          <a:prstGeom prst="rect">
            <a:avLst/>
          </a:prstGeom>
          <a:noFill/>
        </p:spPr>
        <p:txBody>
          <a:bodyPr wrap="none" rtlCol="0">
            <a:spAutoFit/>
          </a:bodyPr>
          <a:lstStyle/>
          <a:p>
            <a:r>
              <a:rPr lang="en-US" sz="2800" dirty="0" err="1"/>
              <a:t>Mumpower</a:t>
            </a:r>
            <a:r>
              <a:rPr lang="en-US" sz="2800" dirty="0"/>
              <a:t>, McLaughlin, </a:t>
            </a:r>
            <a:r>
              <a:rPr lang="en-US" sz="2800" dirty="0" err="1"/>
              <a:t>Surman</a:t>
            </a:r>
            <a:r>
              <a:rPr lang="en-US" sz="2800" dirty="0"/>
              <a:t>, and Steiner, Ap. J. 2016</a:t>
            </a:r>
          </a:p>
          <a:p>
            <a:endParaRPr lang="en-US" sz="2800" dirty="0"/>
          </a:p>
        </p:txBody>
      </p:sp>
      <p:pic>
        <p:nvPicPr>
          <p:cNvPr id="5" name="Picture 4"/>
          <p:cNvPicPr>
            <a:picLocks noChangeAspect="1"/>
          </p:cNvPicPr>
          <p:nvPr/>
        </p:nvPicPr>
        <p:blipFill>
          <a:blip r:embed="rId2"/>
          <a:stretch>
            <a:fillRect/>
          </a:stretch>
        </p:blipFill>
        <p:spPr>
          <a:xfrm>
            <a:off x="1669935" y="1661647"/>
            <a:ext cx="5586980" cy="4716734"/>
          </a:xfrm>
          <a:prstGeom prst="rect">
            <a:avLst/>
          </a:prstGeom>
        </p:spPr>
      </p:pic>
      <p:pic>
        <p:nvPicPr>
          <p:cNvPr id="6" name="Picture 5"/>
          <p:cNvPicPr>
            <a:picLocks noChangeAspect="1"/>
          </p:cNvPicPr>
          <p:nvPr/>
        </p:nvPicPr>
        <p:blipFill>
          <a:blip r:embed="rId2"/>
          <a:stretch>
            <a:fillRect/>
          </a:stretch>
        </p:blipFill>
        <p:spPr>
          <a:xfrm>
            <a:off x="1669935" y="1218966"/>
            <a:ext cx="5586980" cy="4716734"/>
          </a:xfrm>
          <a:prstGeom prst="rect">
            <a:avLst/>
          </a:prstGeom>
        </p:spPr>
      </p:pic>
    </p:spTree>
    <p:extLst>
      <p:ext uri="{BB962C8B-B14F-4D97-AF65-F5344CB8AC3E}">
        <p14:creationId xmlns:p14="http://schemas.microsoft.com/office/powerpoint/2010/main" val="2346597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8">
            <a:extLst>
              <a:ext uri="{FF2B5EF4-FFF2-40B4-BE49-F238E27FC236}">
                <a16:creationId xmlns:a16="http://schemas.microsoft.com/office/drawing/2014/main" id="{56E99471-F117-9B49-AA63-8FCBE983050D}"/>
              </a:ext>
            </a:extLst>
          </p:cNvPr>
          <p:cNvPicPr>
            <a:picLocks noChangeAspect="1"/>
          </p:cNvPicPr>
          <p:nvPr/>
        </p:nvPicPr>
        <p:blipFill>
          <a:blip r:embed="rId6"/>
          <a:stretch>
            <a:fillRect/>
          </a:stretch>
        </p:blipFill>
        <p:spPr>
          <a:xfrm>
            <a:off x="1752600" y="1412072"/>
            <a:ext cx="2950892" cy="4455329"/>
          </a:xfrm>
          <a:prstGeom prst="rect">
            <a:avLst/>
          </a:prstGeom>
        </p:spPr>
      </p:pic>
      <p:grpSp>
        <p:nvGrpSpPr>
          <p:cNvPr id="10" name="Group 9">
            <a:extLst>
              <a:ext uri="{FF2B5EF4-FFF2-40B4-BE49-F238E27FC236}">
                <a16:creationId xmlns:a16="http://schemas.microsoft.com/office/drawing/2014/main" id="{807DFCB5-BCDF-E640-B036-D4FD6DB37ACB}"/>
              </a:ext>
            </a:extLst>
          </p:cNvPr>
          <p:cNvGrpSpPr/>
          <p:nvPr/>
        </p:nvGrpSpPr>
        <p:grpSpPr>
          <a:xfrm>
            <a:off x="3681827" y="1936099"/>
            <a:ext cx="2175461" cy="3728884"/>
            <a:chOff x="3296564" y="724385"/>
            <a:chExt cx="2175461" cy="3728884"/>
          </a:xfrm>
        </p:grpSpPr>
        <p:sp>
          <p:nvSpPr>
            <p:cNvPr id="12" name="TextBox 11">
              <a:extLst>
                <a:ext uri="{FF2B5EF4-FFF2-40B4-BE49-F238E27FC236}">
                  <a16:creationId xmlns:a16="http://schemas.microsoft.com/office/drawing/2014/main" id="{C859A813-724B-3F47-A968-ECDCAA2F3157}"/>
                </a:ext>
              </a:extLst>
            </p:cNvPr>
            <p:cNvSpPr txBox="1"/>
            <p:nvPr/>
          </p:nvSpPr>
          <p:spPr>
            <a:xfrm>
              <a:off x="3457435" y="724385"/>
              <a:ext cx="2014590" cy="338554"/>
            </a:xfrm>
            <a:prstGeom prst="rect">
              <a:avLst/>
            </a:prstGeom>
            <a:noFill/>
          </p:spPr>
          <p:txBody>
            <a:bodyPr wrap="none" rtlCol="0">
              <a:spAutoFit/>
            </a:bodyPr>
            <a:lstStyle/>
            <a:p>
              <a:r>
                <a:rPr lang="en-US" sz="1600" dirty="0">
                  <a:solidFill>
                    <a:srgbClr val="38BAFF"/>
                  </a:solidFill>
                </a:rPr>
                <a:t>Low entropy hot wind</a:t>
              </a:r>
            </a:p>
          </p:txBody>
        </p:sp>
        <p:sp>
          <p:nvSpPr>
            <p:cNvPr id="13" name="TextBox 12">
              <a:extLst>
                <a:ext uri="{FF2B5EF4-FFF2-40B4-BE49-F238E27FC236}">
                  <a16:creationId xmlns:a16="http://schemas.microsoft.com/office/drawing/2014/main" id="{E15AD8B2-268A-5F46-AF96-B3D5A45CC45F}"/>
                </a:ext>
              </a:extLst>
            </p:cNvPr>
            <p:cNvSpPr txBox="1"/>
            <p:nvPr/>
          </p:nvSpPr>
          <p:spPr>
            <a:xfrm>
              <a:off x="3397464" y="1810481"/>
              <a:ext cx="2050690" cy="338554"/>
            </a:xfrm>
            <a:prstGeom prst="rect">
              <a:avLst/>
            </a:prstGeom>
            <a:noFill/>
          </p:spPr>
          <p:txBody>
            <a:bodyPr wrap="none" rtlCol="0">
              <a:spAutoFit/>
            </a:bodyPr>
            <a:lstStyle/>
            <a:p>
              <a:r>
                <a:rPr lang="en-US" sz="1600" dirty="0">
                  <a:solidFill>
                    <a:srgbClr val="38BAFF"/>
                  </a:solidFill>
                </a:rPr>
                <a:t>High entropy hot wind</a:t>
              </a:r>
            </a:p>
          </p:txBody>
        </p:sp>
        <p:sp>
          <p:nvSpPr>
            <p:cNvPr id="14" name="TextBox 13">
              <a:extLst>
                <a:ext uri="{FF2B5EF4-FFF2-40B4-BE49-F238E27FC236}">
                  <a16:creationId xmlns:a16="http://schemas.microsoft.com/office/drawing/2014/main" id="{A981A3BF-310E-0A44-9D91-186119DDE6E7}"/>
                </a:ext>
              </a:extLst>
            </p:cNvPr>
            <p:cNvSpPr txBox="1"/>
            <p:nvPr/>
          </p:nvSpPr>
          <p:spPr>
            <a:xfrm>
              <a:off x="3410847" y="2959243"/>
              <a:ext cx="1011815" cy="338554"/>
            </a:xfrm>
            <a:prstGeom prst="rect">
              <a:avLst/>
            </a:prstGeom>
            <a:noFill/>
          </p:spPr>
          <p:txBody>
            <a:bodyPr wrap="none" rtlCol="0">
              <a:spAutoFit/>
            </a:bodyPr>
            <a:lstStyle/>
            <a:p>
              <a:r>
                <a:rPr lang="en-US" sz="1600" dirty="0">
                  <a:solidFill>
                    <a:srgbClr val="38BAFF"/>
                  </a:solidFill>
                </a:rPr>
                <a:t>Cold wind</a:t>
              </a:r>
            </a:p>
          </p:txBody>
        </p:sp>
        <p:sp>
          <p:nvSpPr>
            <p:cNvPr id="15" name="TextBox 14">
              <a:extLst>
                <a:ext uri="{FF2B5EF4-FFF2-40B4-BE49-F238E27FC236}">
                  <a16:creationId xmlns:a16="http://schemas.microsoft.com/office/drawing/2014/main" id="{3A4B3EA1-503A-EA44-BB47-92C58935A76E}"/>
                </a:ext>
              </a:extLst>
            </p:cNvPr>
            <p:cNvSpPr txBox="1"/>
            <p:nvPr/>
          </p:nvSpPr>
          <p:spPr>
            <a:xfrm>
              <a:off x="3296564" y="4114715"/>
              <a:ext cx="1921552" cy="338554"/>
            </a:xfrm>
            <a:prstGeom prst="rect">
              <a:avLst/>
            </a:prstGeom>
            <a:noFill/>
          </p:spPr>
          <p:txBody>
            <a:bodyPr wrap="none" rtlCol="0">
              <a:spAutoFit/>
            </a:bodyPr>
            <a:lstStyle/>
            <a:p>
              <a:r>
                <a:rPr lang="en-US" sz="1600" dirty="0">
                  <a:solidFill>
                    <a:srgbClr val="38BAFF"/>
                  </a:solidFill>
                </a:rPr>
                <a:t>Neutron Star Merger</a:t>
              </a:r>
            </a:p>
          </p:txBody>
        </p:sp>
      </p:grpSp>
      <p:sp>
        <p:nvSpPr>
          <p:cNvPr id="16" name="TextBox 15">
            <a:extLst>
              <a:ext uri="{FF2B5EF4-FFF2-40B4-BE49-F238E27FC236}">
                <a16:creationId xmlns:a16="http://schemas.microsoft.com/office/drawing/2014/main" id="{63D5A403-456C-8D4F-91DF-4FB869694093}"/>
              </a:ext>
            </a:extLst>
          </p:cNvPr>
          <p:cNvSpPr txBox="1"/>
          <p:nvPr/>
        </p:nvSpPr>
        <p:spPr>
          <a:xfrm>
            <a:off x="1946097" y="997939"/>
            <a:ext cx="6850056" cy="369332"/>
          </a:xfrm>
          <a:prstGeom prst="rect">
            <a:avLst/>
          </a:prstGeom>
          <a:noFill/>
        </p:spPr>
        <p:txBody>
          <a:bodyPr wrap="square" rtlCol="0">
            <a:spAutoFit/>
          </a:bodyPr>
          <a:lstStyle/>
          <a:p>
            <a:r>
              <a:rPr lang="en-US" b="1" dirty="0">
                <a:solidFill>
                  <a:srgbClr val="0070C0"/>
                </a:solidFill>
              </a:rPr>
              <a:t>F- values available and provide motivations to rib facilities worldwide</a:t>
            </a:r>
          </a:p>
        </p:txBody>
      </p:sp>
      <p:sp>
        <p:nvSpPr>
          <p:cNvPr id="17" name="TextBox 16">
            <a:extLst>
              <a:ext uri="{FF2B5EF4-FFF2-40B4-BE49-F238E27FC236}">
                <a16:creationId xmlns:a16="http://schemas.microsoft.com/office/drawing/2014/main" id="{CECE032F-6D72-6F44-B186-E50E0BB64B3A}"/>
              </a:ext>
            </a:extLst>
          </p:cNvPr>
          <p:cNvSpPr txBox="1"/>
          <p:nvPr/>
        </p:nvSpPr>
        <p:spPr>
          <a:xfrm>
            <a:off x="1828801" y="154629"/>
            <a:ext cx="5247655" cy="707886"/>
          </a:xfrm>
          <a:prstGeom prst="rect">
            <a:avLst/>
          </a:prstGeom>
          <a:noFill/>
        </p:spPr>
        <p:txBody>
          <a:bodyPr wrap="none" rtlCol="0">
            <a:spAutoFit/>
          </a:bodyPr>
          <a:lstStyle/>
          <a:p>
            <a:r>
              <a:rPr lang="en-US" sz="2000" dirty="0" err="1">
                <a:solidFill>
                  <a:srgbClr val="F74BFF"/>
                </a:solidFill>
              </a:rPr>
              <a:t>Mumpower</a:t>
            </a:r>
            <a:r>
              <a:rPr lang="en-US" sz="2000" dirty="0">
                <a:solidFill>
                  <a:srgbClr val="F74BFF"/>
                </a:solidFill>
              </a:rPr>
              <a:t>, </a:t>
            </a:r>
            <a:r>
              <a:rPr lang="en-US" sz="2000" dirty="0" err="1">
                <a:solidFill>
                  <a:srgbClr val="F74BFF"/>
                </a:solidFill>
              </a:rPr>
              <a:t>Surman</a:t>
            </a:r>
            <a:r>
              <a:rPr lang="en-US" sz="2000" dirty="0">
                <a:solidFill>
                  <a:srgbClr val="F74BFF"/>
                </a:solidFill>
              </a:rPr>
              <a:t>, McLaughlin, Aprahamian</a:t>
            </a:r>
          </a:p>
          <a:p>
            <a:r>
              <a:rPr lang="en-US" sz="2000" dirty="0">
                <a:solidFill>
                  <a:srgbClr val="F74BFF"/>
                </a:solidFill>
              </a:rPr>
              <a:t>Progress in Particle and Nuclear Physics 86, 2016</a:t>
            </a:r>
          </a:p>
        </p:txBody>
      </p:sp>
      <p:sp>
        <p:nvSpPr>
          <p:cNvPr id="18" name="TextBox 17">
            <a:extLst>
              <a:ext uri="{FF2B5EF4-FFF2-40B4-BE49-F238E27FC236}">
                <a16:creationId xmlns:a16="http://schemas.microsoft.com/office/drawing/2014/main" id="{27F45F71-2718-484F-A70F-FAEA03D9F7DA}"/>
              </a:ext>
            </a:extLst>
          </p:cNvPr>
          <p:cNvSpPr txBox="1"/>
          <p:nvPr/>
        </p:nvSpPr>
        <p:spPr>
          <a:xfrm>
            <a:off x="4566642" y="1386269"/>
            <a:ext cx="516488" cy="307777"/>
          </a:xfrm>
          <a:prstGeom prst="rect">
            <a:avLst/>
          </a:prstGeom>
          <a:noFill/>
        </p:spPr>
        <p:txBody>
          <a:bodyPr wrap="none" rtlCol="0">
            <a:spAutoFit/>
          </a:bodyPr>
          <a:lstStyle/>
          <a:p>
            <a:r>
              <a:rPr lang="en-US" sz="1400" b="1" dirty="0">
                <a:solidFill>
                  <a:srgbClr val="FC00F0"/>
                </a:solidFill>
              </a:rPr>
              <a:t>FRIB</a:t>
            </a:r>
          </a:p>
        </p:txBody>
      </p:sp>
      <p:pic>
        <p:nvPicPr>
          <p:cNvPr id="23" name="Picture 22">
            <a:extLst>
              <a:ext uri="{FF2B5EF4-FFF2-40B4-BE49-F238E27FC236}">
                <a16:creationId xmlns:a16="http://schemas.microsoft.com/office/drawing/2014/main" id="{4B8B8151-C42B-3243-A9E8-268ABF5BC415}"/>
              </a:ext>
            </a:extLst>
          </p:cNvPr>
          <p:cNvPicPr>
            <a:picLocks noChangeAspect="1"/>
          </p:cNvPicPr>
          <p:nvPr/>
        </p:nvPicPr>
        <p:blipFill>
          <a:blip r:embed="rId7"/>
          <a:stretch>
            <a:fillRect/>
          </a:stretch>
        </p:blipFill>
        <p:spPr>
          <a:xfrm>
            <a:off x="5803545" y="2350853"/>
            <a:ext cx="4174886" cy="3252134"/>
          </a:xfrm>
          <a:prstGeom prst="rect">
            <a:avLst/>
          </a:prstGeom>
        </p:spPr>
      </p:pic>
    </p:spTree>
    <p:extLst>
      <p:ext uri="{BB962C8B-B14F-4D97-AF65-F5344CB8AC3E}">
        <p14:creationId xmlns:p14="http://schemas.microsoft.com/office/powerpoint/2010/main" val="3677447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10" name="Picture 9">
            <a:extLst>
              <a:ext uri="{FF2B5EF4-FFF2-40B4-BE49-F238E27FC236}">
                <a16:creationId xmlns:a16="http://schemas.microsoft.com/office/drawing/2014/main" id="{4E1776A0-99A5-0A41-AA6E-867C5ABB4830}"/>
              </a:ext>
            </a:extLst>
          </p:cNvPr>
          <p:cNvPicPr>
            <a:picLocks noChangeAspect="1"/>
          </p:cNvPicPr>
          <p:nvPr/>
        </p:nvPicPr>
        <p:blipFill rotWithShape="1">
          <a:blip r:embed="rId6"/>
          <a:srcRect b="5014"/>
          <a:stretch/>
        </p:blipFill>
        <p:spPr>
          <a:xfrm>
            <a:off x="2514600" y="1255238"/>
            <a:ext cx="6083718" cy="4253345"/>
          </a:xfrm>
          <a:prstGeom prst="rect">
            <a:avLst/>
          </a:prstGeom>
        </p:spPr>
      </p:pic>
      <p:sp>
        <p:nvSpPr>
          <p:cNvPr id="12" name="TextBox 11">
            <a:extLst>
              <a:ext uri="{FF2B5EF4-FFF2-40B4-BE49-F238E27FC236}">
                <a16:creationId xmlns:a16="http://schemas.microsoft.com/office/drawing/2014/main" id="{8DEF1101-D8DD-2F45-A6B1-3375342B6011}"/>
              </a:ext>
            </a:extLst>
          </p:cNvPr>
          <p:cNvSpPr txBox="1"/>
          <p:nvPr/>
        </p:nvSpPr>
        <p:spPr>
          <a:xfrm>
            <a:off x="5791200" y="5451901"/>
            <a:ext cx="2634054" cy="830997"/>
          </a:xfrm>
          <a:prstGeom prst="rect">
            <a:avLst/>
          </a:prstGeom>
          <a:noFill/>
        </p:spPr>
        <p:txBody>
          <a:bodyPr wrap="none" rtlCol="0">
            <a:spAutoFit/>
          </a:bodyPr>
          <a:lstStyle/>
          <a:p>
            <a:r>
              <a:rPr lang="en-US" sz="2400" dirty="0">
                <a:solidFill>
                  <a:srgbClr val="F02328"/>
                </a:solidFill>
                <a:latin typeface="Symbol" charset="2"/>
                <a:cs typeface="Symbol" charset="2"/>
              </a:rPr>
              <a:t>D</a:t>
            </a:r>
            <a:r>
              <a:rPr lang="en-US" sz="2400" dirty="0">
                <a:solidFill>
                  <a:srgbClr val="F02328"/>
                </a:solidFill>
                <a:latin typeface="Comic Sans MS"/>
                <a:cs typeface="Comic Sans MS"/>
              </a:rPr>
              <a:t>BE=+/- 0.5 MeV</a:t>
            </a:r>
          </a:p>
          <a:p>
            <a:endParaRPr lang="en-US" sz="2400" dirty="0">
              <a:solidFill>
                <a:srgbClr val="F02328"/>
              </a:solidFill>
              <a:latin typeface="Comic Sans MS"/>
              <a:cs typeface="Comic Sans MS"/>
            </a:endParaRPr>
          </a:p>
        </p:txBody>
      </p:sp>
    </p:spTree>
    <p:extLst>
      <p:ext uri="{BB962C8B-B14F-4D97-AF65-F5344CB8AC3E}">
        <p14:creationId xmlns:p14="http://schemas.microsoft.com/office/powerpoint/2010/main" val="40497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37CD-7CB5-7FC8-CE32-8D85619910E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4DF6768-0CB0-BCB2-7237-10CBD5DF0B92}"/>
              </a:ext>
            </a:extLst>
          </p:cNvPr>
          <p:cNvPicPr>
            <a:picLocks noChangeAspect="1"/>
          </p:cNvPicPr>
          <p:nvPr/>
        </p:nvPicPr>
        <p:blipFill rotWithShape="1">
          <a:blip r:embed="rId2"/>
          <a:srcRect b="38107"/>
          <a:stretch/>
        </p:blipFill>
        <p:spPr>
          <a:xfrm>
            <a:off x="636270" y="3353590"/>
            <a:ext cx="11796144" cy="2529871"/>
          </a:xfrm>
          <a:prstGeom prst="rect">
            <a:avLst/>
          </a:prstGeom>
        </p:spPr>
      </p:pic>
      <p:pic>
        <p:nvPicPr>
          <p:cNvPr id="5" name="Picture 4">
            <a:extLst>
              <a:ext uri="{FF2B5EF4-FFF2-40B4-BE49-F238E27FC236}">
                <a16:creationId xmlns:a16="http://schemas.microsoft.com/office/drawing/2014/main" id="{632CE79D-FB83-4EA9-CD84-66CE8B184B8E}"/>
              </a:ext>
            </a:extLst>
          </p:cNvPr>
          <p:cNvPicPr>
            <a:picLocks noChangeAspect="1"/>
          </p:cNvPicPr>
          <p:nvPr/>
        </p:nvPicPr>
        <p:blipFill>
          <a:blip r:embed="rId3"/>
          <a:stretch>
            <a:fillRect/>
          </a:stretch>
        </p:blipFill>
        <p:spPr>
          <a:xfrm>
            <a:off x="636270" y="88105"/>
            <a:ext cx="11449050" cy="2988465"/>
          </a:xfrm>
          <a:prstGeom prst="rect">
            <a:avLst/>
          </a:prstGeom>
        </p:spPr>
      </p:pic>
    </p:spTree>
    <p:extLst>
      <p:ext uri="{BB962C8B-B14F-4D97-AF65-F5344CB8AC3E}">
        <p14:creationId xmlns:p14="http://schemas.microsoft.com/office/powerpoint/2010/main" val="970061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468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212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8">
            <a:extLst>
              <a:ext uri="{FF2B5EF4-FFF2-40B4-BE49-F238E27FC236}">
                <a16:creationId xmlns:a16="http://schemas.microsoft.com/office/drawing/2014/main" id="{8653BF49-CDEA-934C-9106-8CDE3F5B76A5}"/>
              </a:ext>
            </a:extLst>
          </p:cNvPr>
          <p:cNvPicPr>
            <a:picLocks noChangeAspect="1"/>
          </p:cNvPicPr>
          <p:nvPr/>
        </p:nvPicPr>
        <p:blipFill>
          <a:blip r:embed="rId6"/>
          <a:stretch>
            <a:fillRect/>
          </a:stretch>
        </p:blipFill>
        <p:spPr>
          <a:xfrm>
            <a:off x="2482065" y="1268976"/>
            <a:ext cx="6890535" cy="4046564"/>
          </a:xfrm>
          <a:prstGeom prst="rect">
            <a:avLst/>
          </a:prstGeom>
        </p:spPr>
      </p:pic>
      <p:sp>
        <p:nvSpPr>
          <p:cNvPr id="12" name="TextBox 11">
            <a:extLst>
              <a:ext uri="{FF2B5EF4-FFF2-40B4-BE49-F238E27FC236}">
                <a16:creationId xmlns:a16="http://schemas.microsoft.com/office/drawing/2014/main" id="{B29A3764-72E3-5649-8838-6BDA5E163C95}"/>
              </a:ext>
            </a:extLst>
          </p:cNvPr>
          <p:cNvSpPr txBox="1"/>
          <p:nvPr/>
        </p:nvSpPr>
        <p:spPr>
          <a:xfrm>
            <a:off x="3200400" y="5423042"/>
            <a:ext cx="6019800" cy="400110"/>
          </a:xfrm>
          <a:prstGeom prst="rect">
            <a:avLst/>
          </a:prstGeom>
          <a:noFill/>
        </p:spPr>
        <p:txBody>
          <a:bodyPr wrap="square" rtlCol="0">
            <a:spAutoFit/>
          </a:bodyPr>
          <a:lstStyle/>
          <a:p>
            <a:r>
              <a:rPr lang="en-US" sz="2000" dirty="0">
                <a:solidFill>
                  <a:srgbClr val="FF0000"/>
                </a:solidFill>
              </a:rPr>
              <a:t>Hot r-process trajectory </a:t>
            </a:r>
            <a:r>
              <a:rPr lang="en-US" sz="2000" dirty="0" err="1">
                <a:solidFill>
                  <a:srgbClr val="FF0000"/>
                </a:solidFill>
              </a:rPr>
              <a:t>rms</a:t>
            </a:r>
            <a:r>
              <a:rPr lang="en-US" sz="2000" dirty="0">
                <a:solidFill>
                  <a:srgbClr val="FF0000"/>
                </a:solidFill>
              </a:rPr>
              <a:t> error reduced to 100 </a:t>
            </a:r>
            <a:r>
              <a:rPr lang="en-US" sz="2000" dirty="0" err="1">
                <a:solidFill>
                  <a:srgbClr val="FF0000"/>
                </a:solidFill>
              </a:rPr>
              <a:t>keV</a:t>
            </a:r>
            <a:r>
              <a:rPr lang="en-US" sz="2000" dirty="0">
                <a:solidFill>
                  <a:srgbClr val="FF0000"/>
                </a:solidFill>
              </a:rPr>
              <a:t> </a:t>
            </a:r>
          </a:p>
        </p:txBody>
      </p:sp>
      <p:sp>
        <p:nvSpPr>
          <p:cNvPr id="13" name="TextBox 12">
            <a:extLst>
              <a:ext uri="{FF2B5EF4-FFF2-40B4-BE49-F238E27FC236}">
                <a16:creationId xmlns:a16="http://schemas.microsoft.com/office/drawing/2014/main" id="{8D77A589-010C-B34D-8897-9334EB3110E9}"/>
              </a:ext>
            </a:extLst>
          </p:cNvPr>
          <p:cNvSpPr txBox="1"/>
          <p:nvPr/>
        </p:nvSpPr>
        <p:spPr>
          <a:xfrm>
            <a:off x="3304286" y="6031479"/>
            <a:ext cx="5257419" cy="646331"/>
          </a:xfrm>
          <a:prstGeom prst="rect">
            <a:avLst/>
          </a:prstGeom>
          <a:noFill/>
        </p:spPr>
        <p:txBody>
          <a:bodyPr wrap="none" rtlCol="0">
            <a:spAutoFit/>
          </a:bodyPr>
          <a:lstStyle/>
          <a:p>
            <a:r>
              <a:rPr lang="en-US" sz="1600" dirty="0" err="1">
                <a:solidFill>
                  <a:srgbClr val="5482FF"/>
                </a:solidFill>
              </a:rPr>
              <a:t>Mumpower</a:t>
            </a:r>
            <a:r>
              <a:rPr lang="en-US" sz="1600" dirty="0">
                <a:solidFill>
                  <a:srgbClr val="5482FF"/>
                </a:solidFill>
              </a:rPr>
              <a:t>, </a:t>
            </a:r>
            <a:r>
              <a:rPr lang="en-US" sz="1600" dirty="0" err="1">
                <a:solidFill>
                  <a:srgbClr val="5482FF"/>
                </a:solidFill>
              </a:rPr>
              <a:t>Surman</a:t>
            </a:r>
            <a:r>
              <a:rPr lang="en-US" sz="1600" dirty="0">
                <a:solidFill>
                  <a:srgbClr val="5482FF"/>
                </a:solidFill>
              </a:rPr>
              <a:t>, McLaughlin, Aprahamian</a:t>
            </a:r>
          </a:p>
          <a:p>
            <a:r>
              <a:rPr lang="en-US" sz="2000" dirty="0">
                <a:solidFill>
                  <a:srgbClr val="5482FF"/>
                </a:solidFill>
              </a:rPr>
              <a:t>Progress in Particle and Nuclear Physics 86, 2016</a:t>
            </a:r>
          </a:p>
        </p:txBody>
      </p:sp>
      <p:sp>
        <p:nvSpPr>
          <p:cNvPr id="5" name="TextBox 4">
            <a:extLst>
              <a:ext uri="{FF2B5EF4-FFF2-40B4-BE49-F238E27FC236}">
                <a16:creationId xmlns:a16="http://schemas.microsoft.com/office/drawing/2014/main" id="{F8B55779-C17C-3346-A4DD-9AAA1439E0A5}"/>
              </a:ext>
            </a:extLst>
          </p:cNvPr>
          <p:cNvSpPr txBox="1"/>
          <p:nvPr/>
        </p:nvSpPr>
        <p:spPr>
          <a:xfrm>
            <a:off x="1966943" y="430915"/>
            <a:ext cx="5455404" cy="461665"/>
          </a:xfrm>
          <a:prstGeom prst="rect">
            <a:avLst/>
          </a:prstGeom>
          <a:noFill/>
        </p:spPr>
        <p:txBody>
          <a:bodyPr wrap="none" rtlCol="0">
            <a:spAutoFit/>
          </a:bodyPr>
          <a:lstStyle/>
          <a:p>
            <a:r>
              <a:rPr lang="en-US" sz="2400" dirty="0"/>
              <a:t>The precision required to measure masses</a:t>
            </a:r>
          </a:p>
        </p:txBody>
      </p:sp>
    </p:spTree>
    <p:extLst>
      <p:ext uri="{BB962C8B-B14F-4D97-AF65-F5344CB8AC3E}">
        <p14:creationId xmlns:p14="http://schemas.microsoft.com/office/powerpoint/2010/main" val="2436083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8">
            <a:extLst>
              <a:ext uri="{FF2B5EF4-FFF2-40B4-BE49-F238E27FC236}">
                <a16:creationId xmlns:a16="http://schemas.microsoft.com/office/drawing/2014/main" id="{5C1A40DD-49A9-9246-BC08-365FDF40792C}"/>
              </a:ext>
            </a:extLst>
          </p:cNvPr>
          <p:cNvPicPr>
            <a:picLocks noChangeAspect="1"/>
          </p:cNvPicPr>
          <p:nvPr/>
        </p:nvPicPr>
        <p:blipFill>
          <a:blip r:embed="rId6"/>
          <a:stretch>
            <a:fillRect/>
          </a:stretch>
        </p:blipFill>
        <p:spPr>
          <a:xfrm>
            <a:off x="1979488" y="1303967"/>
            <a:ext cx="5086350" cy="2852903"/>
          </a:xfrm>
          <a:prstGeom prst="rect">
            <a:avLst/>
          </a:prstGeom>
        </p:spPr>
      </p:pic>
      <p:sp>
        <p:nvSpPr>
          <p:cNvPr id="10" name="TextBox 9">
            <a:extLst>
              <a:ext uri="{FF2B5EF4-FFF2-40B4-BE49-F238E27FC236}">
                <a16:creationId xmlns:a16="http://schemas.microsoft.com/office/drawing/2014/main" id="{0003DBEC-59EC-E946-8A14-C8BFF938D4F6}"/>
              </a:ext>
            </a:extLst>
          </p:cNvPr>
          <p:cNvSpPr txBox="1"/>
          <p:nvPr/>
        </p:nvSpPr>
        <p:spPr>
          <a:xfrm>
            <a:off x="1979489" y="4249156"/>
            <a:ext cx="4951303" cy="646331"/>
          </a:xfrm>
          <a:prstGeom prst="rect">
            <a:avLst/>
          </a:prstGeom>
          <a:noFill/>
        </p:spPr>
        <p:txBody>
          <a:bodyPr wrap="square" rtlCol="0">
            <a:spAutoFit/>
          </a:bodyPr>
          <a:lstStyle/>
          <a:p>
            <a:r>
              <a:rPr lang="en-US" dirty="0" err="1">
                <a:solidFill>
                  <a:srgbClr val="FC00F0"/>
                </a:solidFill>
              </a:rPr>
              <a:t>Mumpower</a:t>
            </a:r>
            <a:r>
              <a:rPr lang="en-US" dirty="0">
                <a:solidFill>
                  <a:srgbClr val="FC00F0"/>
                </a:solidFill>
              </a:rPr>
              <a:t>, McLaughlin, </a:t>
            </a:r>
            <a:r>
              <a:rPr lang="en-US" dirty="0" err="1">
                <a:solidFill>
                  <a:srgbClr val="FC00F0"/>
                </a:solidFill>
              </a:rPr>
              <a:t>Surman</a:t>
            </a:r>
            <a:r>
              <a:rPr lang="en-US" dirty="0">
                <a:solidFill>
                  <a:srgbClr val="FC00F0"/>
                </a:solidFill>
              </a:rPr>
              <a:t>, and Steiner </a:t>
            </a:r>
          </a:p>
          <a:p>
            <a:r>
              <a:rPr lang="en-US" dirty="0">
                <a:solidFill>
                  <a:srgbClr val="FC00F0"/>
                </a:solidFill>
              </a:rPr>
              <a:t>J. Phys. G: </a:t>
            </a:r>
            <a:r>
              <a:rPr lang="en-US" dirty="0" err="1">
                <a:solidFill>
                  <a:srgbClr val="FC00F0"/>
                </a:solidFill>
              </a:rPr>
              <a:t>Nucl</a:t>
            </a:r>
            <a:r>
              <a:rPr lang="en-US" dirty="0">
                <a:solidFill>
                  <a:srgbClr val="FC00F0"/>
                </a:solidFill>
              </a:rPr>
              <a:t>. Part. Phys. 44, 034003 (2017)</a:t>
            </a:r>
          </a:p>
        </p:txBody>
      </p:sp>
      <p:sp>
        <p:nvSpPr>
          <p:cNvPr id="5" name="TextBox 4">
            <a:extLst>
              <a:ext uri="{FF2B5EF4-FFF2-40B4-BE49-F238E27FC236}">
                <a16:creationId xmlns:a16="http://schemas.microsoft.com/office/drawing/2014/main" id="{DF73C9AE-FF0B-224C-949C-F1D867D050CF}"/>
              </a:ext>
            </a:extLst>
          </p:cNvPr>
          <p:cNvSpPr txBox="1"/>
          <p:nvPr/>
        </p:nvSpPr>
        <p:spPr>
          <a:xfrm>
            <a:off x="1979489" y="325627"/>
            <a:ext cx="6992171" cy="461665"/>
          </a:xfrm>
          <a:prstGeom prst="rect">
            <a:avLst/>
          </a:prstGeom>
          <a:noFill/>
        </p:spPr>
        <p:txBody>
          <a:bodyPr wrap="none" rtlCol="0">
            <a:spAutoFit/>
          </a:bodyPr>
          <a:lstStyle/>
          <a:p>
            <a:r>
              <a:rPr lang="en-US" sz="2400" dirty="0">
                <a:solidFill>
                  <a:srgbClr val="00B0F0"/>
                </a:solidFill>
              </a:rPr>
              <a:t>Using Nuclear Properties to predict site of an r-process</a:t>
            </a:r>
          </a:p>
        </p:txBody>
      </p:sp>
      <p:pic>
        <p:nvPicPr>
          <p:cNvPr id="12" name="Picture 11">
            <a:extLst>
              <a:ext uri="{FF2B5EF4-FFF2-40B4-BE49-F238E27FC236}">
                <a16:creationId xmlns:a16="http://schemas.microsoft.com/office/drawing/2014/main" id="{FE0FBFE5-9D9F-5D44-86A7-EE171DAFB3AD}"/>
              </a:ext>
            </a:extLst>
          </p:cNvPr>
          <p:cNvPicPr>
            <a:picLocks noChangeAspect="1"/>
          </p:cNvPicPr>
          <p:nvPr/>
        </p:nvPicPr>
        <p:blipFill>
          <a:blip r:embed="rId7"/>
          <a:stretch>
            <a:fillRect/>
          </a:stretch>
        </p:blipFill>
        <p:spPr>
          <a:xfrm>
            <a:off x="6540396" y="2490911"/>
            <a:ext cx="4107913" cy="3468051"/>
          </a:xfrm>
          <a:prstGeom prst="rect">
            <a:avLst/>
          </a:prstGeom>
        </p:spPr>
      </p:pic>
    </p:spTree>
    <p:extLst>
      <p:ext uri="{BB962C8B-B14F-4D97-AF65-F5344CB8AC3E}">
        <p14:creationId xmlns:p14="http://schemas.microsoft.com/office/powerpoint/2010/main" val="3633888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5C40AC-C3A5-484F-BE98-F37E1CED4068}"/>
              </a:ext>
            </a:extLst>
          </p:cNvPr>
          <p:cNvPicPr>
            <a:picLocks noChangeAspect="1"/>
          </p:cNvPicPr>
          <p:nvPr/>
        </p:nvPicPr>
        <p:blipFill>
          <a:blip r:embed="rId3"/>
          <a:stretch>
            <a:fillRect/>
          </a:stretch>
        </p:blipFill>
        <p:spPr>
          <a:xfrm>
            <a:off x="6033120" y="1953076"/>
            <a:ext cx="4501530" cy="3804733"/>
          </a:xfrm>
          <a:prstGeom prst="rect">
            <a:avLst/>
          </a:prstGeom>
        </p:spPr>
      </p:pic>
      <p:pic>
        <p:nvPicPr>
          <p:cNvPr id="13" name="Picture 12">
            <a:extLst>
              <a:ext uri="{FF2B5EF4-FFF2-40B4-BE49-F238E27FC236}">
                <a16:creationId xmlns:a16="http://schemas.microsoft.com/office/drawing/2014/main" id="{6F6B6194-86D8-B64D-99D9-39439907F082}"/>
              </a:ext>
            </a:extLst>
          </p:cNvPr>
          <p:cNvPicPr>
            <a:picLocks noChangeAspect="1"/>
          </p:cNvPicPr>
          <p:nvPr/>
        </p:nvPicPr>
        <p:blipFill rotWithShape="1">
          <a:blip r:embed="rId4"/>
          <a:srcRect l="4102"/>
          <a:stretch/>
        </p:blipFill>
        <p:spPr>
          <a:xfrm>
            <a:off x="1905001" y="1981329"/>
            <a:ext cx="3812057" cy="3835400"/>
          </a:xfrm>
          <a:prstGeom prst="rect">
            <a:avLst/>
          </a:prstGeom>
        </p:spPr>
      </p:pic>
      <p:pic>
        <p:nvPicPr>
          <p:cNvPr id="14" name="Picture 13">
            <a:extLst>
              <a:ext uri="{FF2B5EF4-FFF2-40B4-BE49-F238E27FC236}">
                <a16:creationId xmlns:a16="http://schemas.microsoft.com/office/drawing/2014/main" id="{8A9A7FF8-C15A-8846-8BDD-1BF0A542ED64}"/>
              </a:ext>
            </a:extLst>
          </p:cNvPr>
          <p:cNvPicPr>
            <a:picLocks noChangeAspect="1"/>
          </p:cNvPicPr>
          <p:nvPr/>
        </p:nvPicPr>
        <p:blipFill>
          <a:blip r:embed="rId5"/>
          <a:stretch>
            <a:fillRect/>
          </a:stretch>
        </p:blipFill>
        <p:spPr>
          <a:xfrm>
            <a:off x="2773768" y="965071"/>
            <a:ext cx="6518705" cy="1126432"/>
          </a:xfrm>
          <a:prstGeom prst="rect">
            <a:avLst/>
          </a:prstGeom>
        </p:spPr>
      </p:pic>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sp>
        <p:nvSpPr>
          <p:cNvPr id="15" name="TextBox 14">
            <a:extLst>
              <a:ext uri="{FF2B5EF4-FFF2-40B4-BE49-F238E27FC236}">
                <a16:creationId xmlns:a16="http://schemas.microsoft.com/office/drawing/2014/main" id="{E26B24C5-2427-ED4A-833B-5362A71FCCC0}"/>
              </a:ext>
            </a:extLst>
          </p:cNvPr>
          <p:cNvSpPr txBox="1"/>
          <p:nvPr/>
        </p:nvSpPr>
        <p:spPr>
          <a:xfrm>
            <a:off x="1905000" y="70091"/>
            <a:ext cx="4940678" cy="830997"/>
          </a:xfrm>
          <a:prstGeom prst="rect">
            <a:avLst/>
          </a:prstGeom>
          <a:noFill/>
        </p:spPr>
        <p:txBody>
          <a:bodyPr wrap="square" rtlCol="0">
            <a:spAutoFit/>
          </a:bodyPr>
          <a:lstStyle/>
          <a:p>
            <a:r>
              <a:rPr lang="en-US" sz="2400" b="1" dirty="0">
                <a:solidFill>
                  <a:srgbClr val="3A1CFF"/>
                </a:solidFill>
              </a:rPr>
              <a:t>TOF-ICR: </a:t>
            </a:r>
            <a:r>
              <a:rPr lang="en-US" sz="2400" b="1" dirty="0" err="1">
                <a:solidFill>
                  <a:srgbClr val="3A1CFF"/>
                </a:solidFill>
              </a:rPr>
              <a:t>JyFLTRAP</a:t>
            </a:r>
            <a:endParaRPr lang="en-US" sz="2400" b="1" dirty="0">
              <a:solidFill>
                <a:srgbClr val="3A1CFF"/>
              </a:solidFill>
            </a:endParaRPr>
          </a:p>
          <a:p>
            <a:r>
              <a:rPr lang="en-US" sz="2400" b="1" dirty="0">
                <a:solidFill>
                  <a:srgbClr val="3A1CFF"/>
                </a:solidFill>
              </a:rPr>
              <a:t> Phys. Rev. </a:t>
            </a:r>
            <a:r>
              <a:rPr lang="en-US" sz="2400" b="1" dirty="0" err="1">
                <a:solidFill>
                  <a:srgbClr val="3A1CFF"/>
                </a:solidFill>
              </a:rPr>
              <a:t>Lett</a:t>
            </a:r>
            <a:r>
              <a:rPr lang="en-US" sz="2400" b="1" dirty="0">
                <a:solidFill>
                  <a:srgbClr val="3A1CFF"/>
                </a:solidFill>
              </a:rPr>
              <a:t>.  120, 262701, 2018</a:t>
            </a:r>
          </a:p>
        </p:txBody>
      </p:sp>
    </p:spTree>
    <p:extLst>
      <p:ext uri="{BB962C8B-B14F-4D97-AF65-F5344CB8AC3E}">
        <p14:creationId xmlns:p14="http://schemas.microsoft.com/office/powerpoint/2010/main" val="179576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20527-C086-DD4D-BF57-F0F3B45A196F}"/>
              </a:ext>
            </a:extLst>
          </p:cNvPr>
          <p:cNvPicPr>
            <a:picLocks noChangeAspect="1"/>
          </p:cNvPicPr>
          <p:nvPr/>
        </p:nvPicPr>
        <p:blipFill>
          <a:blip r:embed="rId3"/>
          <a:stretch>
            <a:fillRect/>
          </a:stretch>
        </p:blipFill>
        <p:spPr>
          <a:xfrm>
            <a:off x="1720033" y="1174524"/>
            <a:ext cx="4593907" cy="5369905"/>
          </a:xfrm>
          <a:prstGeom prst="rect">
            <a:avLst/>
          </a:prstGeom>
        </p:spPr>
      </p:pic>
      <p:sp>
        <p:nvSpPr>
          <p:cNvPr id="4" name="TextBox 3">
            <a:extLst>
              <a:ext uri="{FF2B5EF4-FFF2-40B4-BE49-F238E27FC236}">
                <a16:creationId xmlns:a16="http://schemas.microsoft.com/office/drawing/2014/main" id="{B2ABE1D6-1E01-E347-A16A-737E4E8599C5}"/>
              </a:ext>
            </a:extLst>
          </p:cNvPr>
          <p:cNvSpPr txBox="1"/>
          <p:nvPr/>
        </p:nvSpPr>
        <p:spPr>
          <a:xfrm>
            <a:off x="1857690" y="1053521"/>
            <a:ext cx="3960113" cy="400110"/>
          </a:xfrm>
          <a:prstGeom prst="rect">
            <a:avLst/>
          </a:prstGeom>
          <a:noFill/>
        </p:spPr>
        <p:txBody>
          <a:bodyPr wrap="none" rtlCol="0">
            <a:spAutoFit/>
          </a:bodyPr>
          <a:lstStyle/>
          <a:p>
            <a:r>
              <a:rPr lang="en-US" sz="2000" dirty="0">
                <a:solidFill>
                  <a:srgbClr val="C00000"/>
                </a:solidFill>
              </a:rPr>
              <a:t>Merger accretion disk wind scenario</a:t>
            </a:r>
          </a:p>
        </p:txBody>
      </p:sp>
      <p:pic>
        <p:nvPicPr>
          <p:cNvPr id="5" name="Picture 4">
            <a:extLst>
              <a:ext uri="{FF2B5EF4-FFF2-40B4-BE49-F238E27FC236}">
                <a16:creationId xmlns:a16="http://schemas.microsoft.com/office/drawing/2014/main" id="{DDC4976A-69F9-1E40-B1C6-0F6BEACFE69D}"/>
              </a:ext>
            </a:extLst>
          </p:cNvPr>
          <p:cNvPicPr>
            <a:picLocks noChangeAspect="1"/>
          </p:cNvPicPr>
          <p:nvPr/>
        </p:nvPicPr>
        <p:blipFill>
          <a:blip r:embed="rId4"/>
          <a:stretch>
            <a:fillRect/>
          </a:stretch>
        </p:blipFill>
        <p:spPr>
          <a:xfrm>
            <a:off x="6051686" y="1174524"/>
            <a:ext cx="4616315" cy="5369905"/>
          </a:xfrm>
          <a:prstGeom prst="rect">
            <a:avLst/>
          </a:prstGeom>
        </p:spPr>
      </p:pic>
      <p:sp>
        <p:nvSpPr>
          <p:cNvPr id="6" name="TextBox 5">
            <a:extLst>
              <a:ext uri="{FF2B5EF4-FFF2-40B4-BE49-F238E27FC236}">
                <a16:creationId xmlns:a16="http://schemas.microsoft.com/office/drawing/2014/main" id="{C22AEB2F-135D-8E4B-A4BC-87DE49A5FECB}"/>
              </a:ext>
            </a:extLst>
          </p:cNvPr>
          <p:cNvSpPr txBox="1"/>
          <p:nvPr/>
        </p:nvSpPr>
        <p:spPr>
          <a:xfrm>
            <a:off x="6538984" y="1078475"/>
            <a:ext cx="4045403" cy="369332"/>
          </a:xfrm>
          <a:prstGeom prst="rect">
            <a:avLst/>
          </a:prstGeom>
          <a:noFill/>
        </p:spPr>
        <p:txBody>
          <a:bodyPr wrap="none" rtlCol="0">
            <a:spAutoFit/>
          </a:bodyPr>
          <a:lstStyle/>
          <a:p>
            <a:r>
              <a:rPr lang="en-US" b="1" dirty="0">
                <a:solidFill>
                  <a:srgbClr val="C00000"/>
                </a:solidFill>
              </a:rPr>
              <a:t>Varying thermodynamics has little effect</a:t>
            </a:r>
          </a:p>
        </p:txBody>
      </p:sp>
      <p:sp>
        <p:nvSpPr>
          <p:cNvPr id="7" name="TextBox 6">
            <a:extLst>
              <a:ext uri="{FF2B5EF4-FFF2-40B4-BE49-F238E27FC236}">
                <a16:creationId xmlns:a16="http://schemas.microsoft.com/office/drawing/2014/main" id="{659F607D-3BD3-5744-BC53-E73E9B921DDE}"/>
              </a:ext>
            </a:extLst>
          </p:cNvPr>
          <p:cNvSpPr txBox="1"/>
          <p:nvPr/>
        </p:nvSpPr>
        <p:spPr>
          <a:xfrm>
            <a:off x="3650330" y="525187"/>
            <a:ext cx="4732335" cy="369332"/>
          </a:xfrm>
          <a:prstGeom prst="rect">
            <a:avLst/>
          </a:prstGeom>
          <a:noFill/>
        </p:spPr>
        <p:txBody>
          <a:bodyPr wrap="none" rtlCol="0">
            <a:spAutoFit/>
          </a:bodyPr>
          <a:lstStyle/>
          <a:p>
            <a:r>
              <a:rPr lang="en-US" dirty="0" err="1">
                <a:solidFill>
                  <a:srgbClr val="38BAFF"/>
                </a:solidFill>
              </a:rPr>
              <a:t>Orford</a:t>
            </a:r>
            <a:r>
              <a:rPr lang="en-US" dirty="0">
                <a:solidFill>
                  <a:srgbClr val="38BAFF"/>
                </a:solidFill>
              </a:rPr>
              <a:t> et al., Phys. Rev. </a:t>
            </a:r>
            <a:r>
              <a:rPr lang="en-US" dirty="0" err="1">
                <a:solidFill>
                  <a:srgbClr val="38BAFF"/>
                </a:solidFill>
              </a:rPr>
              <a:t>Lett</a:t>
            </a:r>
            <a:r>
              <a:rPr lang="en-US" dirty="0">
                <a:solidFill>
                  <a:srgbClr val="38BAFF"/>
                </a:solidFill>
              </a:rPr>
              <a:t>. 120, 262702 (2018)</a:t>
            </a:r>
          </a:p>
        </p:txBody>
      </p:sp>
    </p:spTree>
    <p:extLst>
      <p:ext uri="{BB962C8B-B14F-4D97-AF65-F5344CB8AC3E}">
        <p14:creationId xmlns:p14="http://schemas.microsoft.com/office/powerpoint/2010/main" val="1485706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8">
            <a:extLst>
              <a:ext uri="{FF2B5EF4-FFF2-40B4-BE49-F238E27FC236}">
                <a16:creationId xmlns:a16="http://schemas.microsoft.com/office/drawing/2014/main" id="{5FFBE66F-2BDB-D249-B3FC-423D200B3E85}"/>
              </a:ext>
            </a:extLst>
          </p:cNvPr>
          <p:cNvPicPr>
            <a:picLocks noChangeAspect="1"/>
          </p:cNvPicPr>
          <p:nvPr/>
        </p:nvPicPr>
        <p:blipFill>
          <a:blip r:embed="rId6"/>
          <a:stretch>
            <a:fillRect/>
          </a:stretch>
        </p:blipFill>
        <p:spPr>
          <a:xfrm>
            <a:off x="1981201" y="1115578"/>
            <a:ext cx="8259311" cy="4669788"/>
          </a:xfrm>
          <a:prstGeom prst="rect">
            <a:avLst/>
          </a:prstGeom>
        </p:spPr>
      </p:pic>
      <p:sp>
        <p:nvSpPr>
          <p:cNvPr id="10" name="Title 1">
            <a:extLst>
              <a:ext uri="{FF2B5EF4-FFF2-40B4-BE49-F238E27FC236}">
                <a16:creationId xmlns:a16="http://schemas.microsoft.com/office/drawing/2014/main" id="{39675B56-0D95-3A43-81C0-D6CA87EB536D}"/>
              </a:ext>
            </a:extLst>
          </p:cNvPr>
          <p:cNvSpPr txBox="1">
            <a:spLocks/>
          </p:cNvSpPr>
          <p:nvPr/>
        </p:nvSpPr>
        <p:spPr>
          <a:xfrm>
            <a:off x="1905000" y="1090630"/>
            <a:ext cx="7772400" cy="1470025"/>
          </a:xfrm>
          <a:prstGeom prst="rect">
            <a:avLst/>
          </a:prstGeom>
        </p:spPr>
        <p:txBody>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R-process Sensitivities and Measurements</a:t>
            </a:r>
          </a:p>
        </p:txBody>
      </p:sp>
      <p:sp>
        <p:nvSpPr>
          <p:cNvPr id="12" name="TextBox 11">
            <a:extLst>
              <a:ext uri="{FF2B5EF4-FFF2-40B4-BE49-F238E27FC236}">
                <a16:creationId xmlns:a16="http://schemas.microsoft.com/office/drawing/2014/main" id="{3CAD4DC1-EAB3-1F49-AC14-07690699E5EF}"/>
              </a:ext>
            </a:extLst>
          </p:cNvPr>
          <p:cNvSpPr txBox="1"/>
          <p:nvPr/>
        </p:nvSpPr>
        <p:spPr>
          <a:xfrm>
            <a:off x="2205302" y="5268833"/>
            <a:ext cx="2099998" cy="369332"/>
          </a:xfrm>
          <a:prstGeom prst="rect">
            <a:avLst/>
          </a:prstGeom>
          <a:noFill/>
        </p:spPr>
        <p:txBody>
          <a:bodyPr wrap="none" rtlCol="0">
            <a:spAutoFit/>
          </a:bodyPr>
          <a:lstStyle/>
          <a:p>
            <a:r>
              <a:rPr lang="en-US" dirty="0">
                <a:solidFill>
                  <a:srgbClr val="FFC000"/>
                </a:solidFill>
              </a:rPr>
              <a:t>Courtesy of N. </a:t>
            </a:r>
            <a:r>
              <a:rPr lang="en-US" dirty="0" err="1">
                <a:solidFill>
                  <a:srgbClr val="FFC000"/>
                </a:solidFill>
              </a:rPr>
              <a:t>Vassh</a:t>
            </a:r>
            <a:endParaRPr lang="en-US" dirty="0">
              <a:solidFill>
                <a:srgbClr val="FFC000"/>
              </a:solidFill>
            </a:endParaRPr>
          </a:p>
        </p:txBody>
      </p:sp>
      <p:sp>
        <p:nvSpPr>
          <p:cNvPr id="13" name="TextBox 12">
            <a:extLst>
              <a:ext uri="{FF2B5EF4-FFF2-40B4-BE49-F238E27FC236}">
                <a16:creationId xmlns:a16="http://schemas.microsoft.com/office/drawing/2014/main" id="{9EFDC9E7-7935-2845-AA63-1E66625C7CC8}"/>
              </a:ext>
            </a:extLst>
          </p:cNvPr>
          <p:cNvSpPr txBox="1"/>
          <p:nvPr/>
        </p:nvSpPr>
        <p:spPr>
          <a:xfrm>
            <a:off x="5193907" y="4586641"/>
            <a:ext cx="5173211" cy="1015663"/>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285750" indent="-285750">
              <a:buFont typeface="Arial"/>
              <a:buChar char="•"/>
            </a:pPr>
            <a:r>
              <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How do you decide which nuclei to measure</a:t>
            </a:r>
          </a:p>
          <a:p>
            <a:pPr marL="285750" indent="-285750">
              <a:buFont typeface="Arial"/>
              <a:buChar char="•"/>
            </a:pPr>
            <a:endPar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marL="285750" indent="-285750">
              <a:buFont typeface="Arial"/>
              <a:buChar char="•"/>
            </a:pPr>
            <a:r>
              <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What is the required precision?</a:t>
            </a:r>
          </a:p>
        </p:txBody>
      </p:sp>
      <p:sp>
        <p:nvSpPr>
          <p:cNvPr id="5" name="TextBox 4">
            <a:extLst>
              <a:ext uri="{FF2B5EF4-FFF2-40B4-BE49-F238E27FC236}">
                <a16:creationId xmlns:a16="http://schemas.microsoft.com/office/drawing/2014/main" id="{AE7228A5-1196-5541-9070-D38A73F89012}"/>
              </a:ext>
            </a:extLst>
          </p:cNvPr>
          <p:cNvSpPr txBox="1"/>
          <p:nvPr/>
        </p:nvSpPr>
        <p:spPr>
          <a:xfrm>
            <a:off x="1880613" y="63038"/>
            <a:ext cx="5831405" cy="830997"/>
          </a:xfrm>
          <a:prstGeom prst="rect">
            <a:avLst/>
          </a:prstGeom>
          <a:noFill/>
        </p:spPr>
        <p:txBody>
          <a:bodyPr wrap="none" rtlCol="0">
            <a:spAutoFit/>
          </a:bodyPr>
          <a:lstStyle/>
          <a:p>
            <a:r>
              <a:rPr lang="en-US" sz="2400" dirty="0"/>
              <a:t>Future Measurements of </a:t>
            </a:r>
            <a:r>
              <a:rPr lang="en-US" sz="2400" dirty="0">
                <a:solidFill>
                  <a:srgbClr val="3A1CFF"/>
                </a:solidFill>
              </a:rPr>
              <a:t>Masses </a:t>
            </a:r>
          </a:p>
          <a:p>
            <a:r>
              <a:rPr lang="en-US" sz="2400" dirty="0">
                <a:solidFill>
                  <a:srgbClr val="3A1CFF"/>
                </a:solidFill>
              </a:rPr>
              <a:t>Beta-Delayed </a:t>
            </a:r>
            <a:r>
              <a:rPr lang="en-US" sz="2400" dirty="0" err="1">
                <a:solidFill>
                  <a:srgbClr val="3A1CFF"/>
                </a:solidFill>
              </a:rPr>
              <a:t>Neutrion</a:t>
            </a:r>
            <a:r>
              <a:rPr lang="en-US" sz="2400" dirty="0">
                <a:solidFill>
                  <a:srgbClr val="3A1CFF"/>
                </a:solidFill>
              </a:rPr>
              <a:t> Emission Probabilities</a:t>
            </a:r>
          </a:p>
        </p:txBody>
      </p:sp>
    </p:spTree>
    <p:extLst>
      <p:ext uri="{BB962C8B-B14F-4D97-AF65-F5344CB8AC3E}">
        <p14:creationId xmlns:p14="http://schemas.microsoft.com/office/powerpoint/2010/main" val="2727920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8" descr="maxresdefault.jpg">
            <a:extLst>
              <a:ext uri="{FF2B5EF4-FFF2-40B4-BE49-F238E27FC236}">
                <a16:creationId xmlns:a16="http://schemas.microsoft.com/office/drawing/2014/main" id="{C065034D-54AE-0B43-83E4-FCF52E37B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629" y="1174015"/>
            <a:ext cx="6916469" cy="3759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CE3B437D-2C57-1B40-A001-EE5E14A80E6A}"/>
              </a:ext>
            </a:extLst>
          </p:cNvPr>
          <p:cNvSpPr txBox="1"/>
          <p:nvPr/>
        </p:nvSpPr>
        <p:spPr>
          <a:xfrm>
            <a:off x="3124200" y="5448545"/>
            <a:ext cx="5522024" cy="461665"/>
          </a:xfrm>
          <a:prstGeom prst="rect">
            <a:avLst/>
          </a:prstGeom>
          <a:noFill/>
        </p:spPr>
        <p:txBody>
          <a:bodyPr wrap="none" rtlCol="0">
            <a:spAutoFit/>
          </a:bodyPr>
          <a:lstStyle/>
          <a:p>
            <a:r>
              <a:rPr lang="en-US" sz="2400" b="1" dirty="0">
                <a:solidFill>
                  <a:srgbClr val="00B0F0"/>
                </a:solidFill>
              </a:rPr>
              <a:t>~ 70 other electromagnetic observatories</a:t>
            </a:r>
          </a:p>
        </p:txBody>
      </p:sp>
      <p:sp>
        <p:nvSpPr>
          <p:cNvPr id="12" name="TextBox 11">
            <a:extLst>
              <a:ext uri="{FF2B5EF4-FFF2-40B4-BE49-F238E27FC236}">
                <a16:creationId xmlns:a16="http://schemas.microsoft.com/office/drawing/2014/main" id="{18AA1F78-A022-D846-B0A3-307EE2FDF8F1}"/>
              </a:ext>
            </a:extLst>
          </p:cNvPr>
          <p:cNvSpPr txBox="1"/>
          <p:nvPr/>
        </p:nvSpPr>
        <p:spPr>
          <a:xfrm>
            <a:off x="2743201" y="187824"/>
            <a:ext cx="5016117" cy="646331"/>
          </a:xfrm>
          <a:prstGeom prst="rect">
            <a:avLst/>
          </a:prstGeom>
          <a:noFill/>
        </p:spPr>
        <p:txBody>
          <a:bodyPr wrap="none" rtlCol="0">
            <a:spAutoFit/>
          </a:bodyPr>
          <a:lstStyle/>
          <a:p>
            <a:r>
              <a:rPr lang="en-US" sz="3600" dirty="0">
                <a:solidFill>
                  <a:srgbClr val="00B0F0"/>
                </a:solidFill>
                <a:latin typeface="Calibri" panose="020F0502020204030204" pitchFamily="34" charset="0"/>
                <a:cs typeface="Calibri" panose="020F0502020204030204" pitchFamily="34" charset="0"/>
              </a:rPr>
              <a:t>Windows on the Universe</a:t>
            </a:r>
          </a:p>
        </p:txBody>
      </p:sp>
      <p:sp>
        <p:nvSpPr>
          <p:cNvPr id="13" name="TextBox 12">
            <a:extLst>
              <a:ext uri="{FF2B5EF4-FFF2-40B4-BE49-F238E27FC236}">
                <a16:creationId xmlns:a16="http://schemas.microsoft.com/office/drawing/2014/main" id="{746C84F6-E843-3E4B-9563-D08F67CA2F57}"/>
              </a:ext>
            </a:extLst>
          </p:cNvPr>
          <p:cNvSpPr txBox="1"/>
          <p:nvPr/>
        </p:nvSpPr>
        <p:spPr>
          <a:xfrm>
            <a:off x="7674979" y="4986880"/>
            <a:ext cx="1590885" cy="461665"/>
          </a:xfrm>
          <a:prstGeom prst="rect">
            <a:avLst/>
          </a:prstGeom>
          <a:noFill/>
        </p:spPr>
        <p:txBody>
          <a:bodyPr wrap="none" rtlCol="0">
            <a:spAutoFit/>
          </a:bodyPr>
          <a:lstStyle/>
          <a:p>
            <a:r>
              <a:rPr lang="en-US" sz="2400" b="1" dirty="0">
                <a:solidFill>
                  <a:srgbClr val="EB820A"/>
                </a:solidFill>
              </a:rPr>
              <a:t>GW170817</a:t>
            </a:r>
          </a:p>
        </p:txBody>
      </p:sp>
    </p:spTree>
    <p:extLst>
      <p:ext uri="{BB962C8B-B14F-4D97-AF65-F5344CB8AC3E}">
        <p14:creationId xmlns:p14="http://schemas.microsoft.com/office/powerpoint/2010/main" val="2000277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1" descr="https://www.sciencedaily.com/images/2017/10/171016102822_1_540x360.jpg">
            <a:extLst>
              <a:ext uri="{FF2B5EF4-FFF2-40B4-BE49-F238E27FC236}">
                <a16:creationId xmlns:a16="http://schemas.microsoft.com/office/drawing/2014/main" id="{5EB59A03-E3A1-344F-A334-5D2A945442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5231"/>
          <a:stretch/>
        </p:blipFill>
        <p:spPr bwMode="auto">
          <a:xfrm>
            <a:off x="1905000" y="1441158"/>
            <a:ext cx="2819400" cy="4206221"/>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7EE18A-6CB8-3240-98DC-FA2768C8E9A5}"/>
              </a:ext>
            </a:extLst>
          </p:cNvPr>
          <p:cNvPicPr>
            <a:picLocks noChangeAspect="1"/>
          </p:cNvPicPr>
          <p:nvPr/>
        </p:nvPicPr>
        <p:blipFill rotWithShape="1">
          <a:blip r:embed="rId7"/>
          <a:srcRect r="48823" b="89921"/>
          <a:stretch/>
        </p:blipFill>
        <p:spPr>
          <a:xfrm>
            <a:off x="4691126" y="1517357"/>
            <a:ext cx="5830160" cy="583716"/>
          </a:xfrm>
          <a:prstGeom prst="rect">
            <a:avLst/>
          </a:prstGeom>
        </p:spPr>
      </p:pic>
      <p:sp>
        <p:nvSpPr>
          <p:cNvPr id="13" name="TextBox 12">
            <a:extLst>
              <a:ext uri="{FF2B5EF4-FFF2-40B4-BE49-F238E27FC236}">
                <a16:creationId xmlns:a16="http://schemas.microsoft.com/office/drawing/2014/main" id="{BBDF4D7F-C5CA-0C4D-B7D9-2825329B1BC0}"/>
              </a:ext>
            </a:extLst>
          </p:cNvPr>
          <p:cNvSpPr txBox="1"/>
          <p:nvPr/>
        </p:nvSpPr>
        <p:spPr>
          <a:xfrm>
            <a:off x="1910138" y="384807"/>
            <a:ext cx="4064511" cy="461665"/>
          </a:xfrm>
          <a:prstGeom prst="rect">
            <a:avLst/>
          </a:prstGeom>
          <a:noFill/>
        </p:spPr>
        <p:txBody>
          <a:bodyPr wrap="none" rtlCol="0">
            <a:spAutoFit/>
          </a:bodyPr>
          <a:lstStyle/>
          <a:p>
            <a:r>
              <a:rPr lang="en-US" sz="2400" dirty="0">
                <a:solidFill>
                  <a:srgbClr val="C00000"/>
                </a:solidFill>
              </a:rPr>
              <a:t>Implications to nuclear physics </a:t>
            </a:r>
          </a:p>
        </p:txBody>
      </p:sp>
      <p:pic>
        <p:nvPicPr>
          <p:cNvPr id="5" name="Picture 4">
            <a:extLst>
              <a:ext uri="{FF2B5EF4-FFF2-40B4-BE49-F238E27FC236}">
                <a16:creationId xmlns:a16="http://schemas.microsoft.com/office/drawing/2014/main" id="{9104E5E0-4363-9144-9E67-C864E829836C}"/>
              </a:ext>
            </a:extLst>
          </p:cNvPr>
          <p:cNvPicPr>
            <a:picLocks noChangeAspect="1"/>
          </p:cNvPicPr>
          <p:nvPr/>
        </p:nvPicPr>
        <p:blipFill>
          <a:blip r:embed="rId8"/>
          <a:stretch>
            <a:fillRect/>
          </a:stretch>
        </p:blipFill>
        <p:spPr>
          <a:xfrm>
            <a:off x="4724401" y="2466028"/>
            <a:ext cx="5655733" cy="3181350"/>
          </a:xfrm>
          <a:prstGeom prst="rect">
            <a:avLst/>
          </a:prstGeom>
        </p:spPr>
      </p:pic>
    </p:spTree>
    <p:extLst>
      <p:ext uri="{BB962C8B-B14F-4D97-AF65-F5344CB8AC3E}">
        <p14:creationId xmlns:p14="http://schemas.microsoft.com/office/powerpoint/2010/main" val="206602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1A3531F-41A9-4C4D-A640-A88CD1FFBF50}"/>
              </a:ext>
            </a:extLst>
          </p:cNvPr>
          <p:cNvPicPr>
            <a:picLocks noChangeAspect="1"/>
          </p:cNvPicPr>
          <p:nvPr/>
        </p:nvPicPr>
        <p:blipFill>
          <a:blip r:embed="rId3"/>
          <a:stretch>
            <a:fillRect/>
          </a:stretch>
        </p:blipFill>
        <p:spPr>
          <a:xfrm>
            <a:off x="1519719" y="3512245"/>
            <a:ext cx="4922284" cy="1289450"/>
          </a:xfrm>
          <a:prstGeom prst="rect">
            <a:avLst/>
          </a:prstGeom>
        </p:spPr>
      </p:pic>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14" name="Picture 13">
            <a:extLst>
              <a:ext uri="{FF2B5EF4-FFF2-40B4-BE49-F238E27FC236}">
                <a16:creationId xmlns:a16="http://schemas.microsoft.com/office/drawing/2014/main" id="{ED29BCD9-1CAB-1B4A-9F0D-F292699D5AB4}"/>
              </a:ext>
            </a:extLst>
          </p:cNvPr>
          <p:cNvPicPr>
            <a:picLocks noChangeAspect="1"/>
          </p:cNvPicPr>
          <p:nvPr/>
        </p:nvPicPr>
        <p:blipFill>
          <a:blip r:embed="rId7"/>
          <a:stretch>
            <a:fillRect/>
          </a:stretch>
        </p:blipFill>
        <p:spPr>
          <a:xfrm>
            <a:off x="5778531" y="2586969"/>
            <a:ext cx="4921149" cy="3144770"/>
          </a:xfrm>
          <a:prstGeom prst="rect">
            <a:avLst/>
          </a:prstGeom>
        </p:spPr>
      </p:pic>
      <p:pic>
        <p:nvPicPr>
          <p:cNvPr id="16" name="Picture 15">
            <a:extLst>
              <a:ext uri="{FF2B5EF4-FFF2-40B4-BE49-F238E27FC236}">
                <a16:creationId xmlns:a16="http://schemas.microsoft.com/office/drawing/2014/main" id="{AE5B3110-2DAA-EE43-9A72-63CF5A26E648}"/>
              </a:ext>
            </a:extLst>
          </p:cNvPr>
          <p:cNvPicPr>
            <a:picLocks noChangeAspect="1"/>
          </p:cNvPicPr>
          <p:nvPr/>
        </p:nvPicPr>
        <p:blipFill rotWithShape="1">
          <a:blip r:embed="rId8"/>
          <a:srcRect t="11604"/>
          <a:stretch/>
        </p:blipFill>
        <p:spPr>
          <a:xfrm>
            <a:off x="1819375" y="1279751"/>
            <a:ext cx="3640664" cy="2124786"/>
          </a:xfrm>
          <a:prstGeom prst="rect">
            <a:avLst/>
          </a:prstGeom>
        </p:spPr>
      </p:pic>
      <p:pic>
        <p:nvPicPr>
          <p:cNvPr id="18" name="Picture 17">
            <a:extLst>
              <a:ext uri="{FF2B5EF4-FFF2-40B4-BE49-F238E27FC236}">
                <a16:creationId xmlns:a16="http://schemas.microsoft.com/office/drawing/2014/main" id="{C25DDA83-EA87-F847-8850-16F321895F1F}"/>
              </a:ext>
            </a:extLst>
          </p:cNvPr>
          <p:cNvPicPr>
            <a:picLocks noChangeAspect="1"/>
          </p:cNvPicPr>
          <p:nvPr/>
        </p:nvPicPr>
        <p:blipFill rotWithShape="1">
          <a:blip r:embed="rId9"/>
          <a:srcRect t="7230" r="2462"/>
          <a:stretch/>
        </p:blipFill>
        <p:spPr>
          <a:xfrm>
            <a:off x="5871981" y="1109464"/>
            <a:ext cx="4785602" cy="1367762"/>
          </a:xfrm>
          <a:prstGeom prst="rect">
            <a:avLst/>
          </a:prstGeom>
        </p:spPr>
      </p:pic>
      <p:sp>
        <p:nvSpPr>
          <p:cNvPr id="6" name="TextBox 5">
            <a:extLst>
              <a:ext uri="{FF2B5EF4-FFF2-40B4-BE49-F238E27FC236}">
                <a16:creationId xmlns:a16="http://schemas.microsoft.com/office/drawing/2014/main" id="{779B5DD4-A7EA-D64D-8859-587CDE4CCB3B}"/>
              </a:ext>
            </a:extLst>
          </p:cNvPr>
          <p:cNvSpPr txBox="1"/>
          <p:nvPr/>
        </p:nvSpPr>
        <p:spPr>
          <a:xfrm>
            <a:off x="1792833" y="100172"/>
            <a:ext cx="6615594" cy="830997"/>
          </a:xfrm>
          <a:prstGeom prst="rect">
            <a:avLst/>
          </a:prstGeom>
          <a:noFill/>
        </p:spPr>
        <p:txBody>
          <a:bodyPr wrap="none" rtlCol="0">
            <a:spAutoFit/>
          </a:bodyPr>
          <a:lstStyle/>
          <a:p>
            <a:r>
              <a:rPr lang="en-US" sz="2400" dirty="0">
                <a:solidFill>
                  <a:srgbClr val="3A1CFF"/>
                </a:solidFill>
              </a:rPr>
              <a:t>Many questions answered but many others remain:</a:t>
            </a:r>
          </a:p>
          <a:p>
            <a:r>
              <a:rPr lang="en-US" sz="2400" dirty="0">
                <a:solidFill>
                  <a:srgbClr val="3A1CFF"/>
                </a:solidFill>
              </a:rPr>
              <a:t>Emerging New Areas: </a:t>
            </a:r>
          </a:p>
        </p:txBody>
      </p:sp>
    </p:spTree>
    <p:extLst>
      <p:ext uri="{BB962C8B-B14F-4D97-AF65-F5344CB8AC3E}">
        <p14:creationId xmlns:p14="http://schemas.microsoft.com/office/powerpoint/2010/main" val="374516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3" name="Picture 2" descr="CCari3_10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4287"/>
            <a:ext cx="12191999" cy="7905355"/>
          </a:xfrm>
          <a:prstGeom prst="rect">
            <a:avLst/>
          </a:prstGeom>
        </p:spPr>
      </p:pic>
      <p:sp>
        <p:nvSpPr>
          <p:cNvPr id="4" name="TextBox 3"/>
          <p:cNvSpPr txBox="1"/>
          <p:nvPr/>
        </p:nvSpPr>
        <p:spPr>
          <a:xfrm>
            <a:off x="2467679" y="2688729"/>
            <a:ext cx="6697732" cy="4154984"/>
          </a:xfrm>
          <a:prstGeom prst="rect">
            <a:avLst/>
          </a:prstGeom>
          <a:noFill/>
        </p:spPr>
        <p:txBody>
          <a:bodyPr wrap="none" rtlCol="0">
            <a:spAutoFit/>
          </a:bodyPr>
          <a:lstStyle/>
          <a:p>
            <a:pPr algn="ctr"/>
            <a:r>
              <a:rPr lang="en-US" sz="8800" b="1" dirty="0" err="1">
                <a:solidFill>
                  <a:schemeClr val="bg1"/>
                </a:solidFill>
              </a:rPr>
              <a:t>Superheavies</a:t>
            </a:r>
            <a:r>
              <a:rPr lang="en-US" sz="8800" b="1" dirty="0">
                <a:solidFill>
                  <a:schemeClr val="bg1"/>
                </a:solidFill>
              </a:rPr>
              <a:t> </a:t>
            </a:r>
          </a:p>
          <a:p>
            <a:pPr algn="ctr"/>
            <a:r>
              <a:rPr lang="en-US" sz="8800" b="1" dirty="0">
                <a:solidFill>
                  <a:schemeClr val="bg1"/>
                </a:solidFill>
              </a:rPr>
              <a:t>In </a:t>
            </a:r>
          </a:p>
          <a:p>
            <a:pPr algn="ctr"/>
            <a:r>
              <a:rPr lang="en-US" sz="8800" b="1" dirty="0">
                <a:solidFill>
                  <a:schemeClr val="bg1"/>
                </a:solidFill>
              </a:rPr>
              <a:t>Space</a:t>
            </a:r>
          </a:p>
        </p:txBody>
      </p:sp>
    </p:spTree>
    <p:extLst>
      <p:ext uri="{BB962C8B-B14F-4D97-AF65-F5344CB8AC3E}">
        <p14:creationId xmlns:p14="http://schemas.microsoft.com/office/powerpoint/2010/main" val="953787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8">
            <a:extLst>
              <a:ext uri="{FF2B5EF4-FFF2-40B4-BE49-F238E27FC236}">
                <a16:creationId xmlns:a16="http://schemas.microsoft.com/office/drawing/2014/main" id="{7BB9A466-0C88-3744-9894-A7F82F5423E5}"/>
              </a:ext>
            </a:extLst>
          </p:cNvPr>
          <p:cNvPicPr>
            <a:picLocks noChangeAspect="1"/>
          </p:cNvPicPr>
          <p:nvPr/>
        </p:nvPicPr>
        <p:blipFill>
          <a:blip r:embed="rId6"/>
          <a:stretch>
            <a:fillRect/>
          </a:stretch>
        </p:blipFill>
        <p:spPr>
          <a:xfrm>
            <a:off x="1985481" y="1185665"/>
            <a:ext cx="5718852" cy="2166232"/>
          </a:xfrm>
          <a:prstGeom prst="rect">
            <a:avLst/>
          </a:prstGeom>
        </p:spPr>
      </p:pic>
      <p:pic>
        <p:nvPicPr>
          <p:cNvPr id="10" name="Picture 9">
            <a:extLst>
              <a:ext uri="{FF2B5EF4-FFF2-40B4-BE49-F238E27FC236}">
                <a16:creationId xmlns:a16="http://schemas.microsoft.com/office/drawing/2014/main" id="{388BA0D5-17CD-A94D-9B36-A67AB49B9896}"/>
              </a:ext>
            </a:extLst>
          </p:cNvPr>
          <p:cNvPicPr>
            <a:picLocks noChangeAspect="1"/>
          </p:cNvPicPr>
          <p:nvPr/>
        </p:nvPicPr>
        <p:blipFill>
          <a:blip r:embed="rId7"/>
          <a:stretch>
            <a:fillRect/>
          </a:stretch>
        </p:blipFill>
        <p:spPr>
          <a:xfrm>
            <a:off x="4293225" y="2181595"/>
            <a:ext cx="4521146" cy="3564928"/>
          </a:xfrm>
          <a:prstGeom prst="rect">
            <a:avLst/>
          </a:prstGeom>
        </p:spPr>
      </p:pic>
      <p:sp>
        <p:nvSpPr>
          <p:cNvPr id="5" name="TextBox 4">
            <a:extLst>
              <a:ext uri="{FF2B5EF4-FFF2-40B4-BE49-F238E27FC236}">
                <a16:creationId xmlns:a16="http://schemas.microsoft.com/office/drawing/2014/main" id="{55802DA8-F111-764A-A409-BFFC047191F0}"/>
              </a:ext>
            </a:extLst>
          </p:cNvPr>
          <p:cNvSpPr txBox="1"/>
          <p:nvPr/>
        </p:nvSpPr>
        <p:spPr>
          <a:xfrm>
            <a:off x="1981201" y="290458"/>
            <a:ext cx="6103209" cy="523220"/>
          </a:xfrm>
          <a:prstGeom prst="rect">
            <a:avLst/>
          </a:prstGeom>
          <a:noFill/>
        </p:spPr>
        <p:txBody>
          <a:bodyPr wrap="none" rtlCol="0">
            <a:spAutoFit/>
          </a:bodyPr>
          <a:lstStyle/>
          <a:p>
            <a:r>
              <a:rPr lang="en-US" sz="2800" dirty="0">
                <a:solidFill>
                  <a:srgbClr val="3A1CFF"/>
                </a:solidFill>
              </a:rPr>
              <a:t>Are </a:t>
            </a:r>
            <a:r>
              <a:rPr lang="en-US" sz="2800" dirty="0" err="1">
                <a:solidFill>
                  <a:srgbClr val="3A1CFF"/>
                </a:solidFill>
              </a:rPr>
              <a:t>superheavies</a:t>
            </a:r>
            <a:r>
              <a:rPr lang="en-US" sz="2800" dirty="0">
                <a:solidFill>
                  <a:srgbClr val="3A1CFF"/>
                </a:solidFill>
              </a:rPr>
              <a:t> made in the r-process?</a:t>
            </a:r>
          </a:p>
        </p:txBody>
      </p:sp>
    </p:spTree>
    <p:extLst>
      <p:ext uri="{BB962C8B-B14F-4D97-AF65-F5344CB8AC3E}">
        <p14:creationId xmlns:p14="http://schemas.microsoft.com/office/powerpoint/2010/main" val="2467082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981200" y="914400"/>
            <a:ext cx="6172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6860" y="5943600"/>
            <a:ext cx="9144000" cy="914400"/>
          </a:xfrm>
          <a:prstGeom prst="rect">
            <a:avLst/>
          </a:prstGeom>
          <a:gradFill flip="none" rotWithShape="1">
            <a:gsLst>
              <a:gs pos="85000">
                <a:srgbClr val="878FA7"/>
              </a:gs>
              <a:gs pos="75000">
                <a:schemeClr val="accent1">
                  <a:lumMod val="45000"/>
                  <a:lumOff val="55000"/>
                </a:schemeClr>
              </a:gs>
              <a:gs pos="48000">
                <a:schemeClr val="accent1">
                  <a:lumMod val="45000"/>
                  <a:lumOff val="55000"/>
                </a:schemeClr>
              </a:gs>
              <a:gs pos="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1981200" y="990600"/>
            <a:ext cx="4648200" cy="0"/>
          </a:xfrm>
          <a:prstGeom prst="line">
            <a:avLst/>
          </a:prstGeom>
          <a:ln w="38100">
            <a:solidFill>
              <a:srgbClr val="EB820A"/>
            </a:solidFill>
          </a:ln>
        </p:spPr>
        <p:style>
          <a:lnRef idx="1">
            <a:schemeClr val="accent1"/>
          </a:lnRef>
          <a:fillRef idx="0">
            <a:schemeClr val="accent1"/>
          </a:fillRef>
          <a:effectRef idx="0">
            <a:schemeClr val="accent1"/>
          </a:effectRef>
          <a:fontRef idx="minor">
            <a:schemeClr val="tx1"/>
          </a:fontRef>
        </p:style>
      </p:cxnSp>
      <p:pic>
        <p:nvPicPr>
          <p:cNvPr id="1030" name="Picture 6" descr="http://onmessage.nd.edu/assets/41621/1_university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6119829"/>
            <a:ext cx="2209800" cy="6492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6019801"/>
            <a:ext cx="762000" cy="76327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914" y="118872"/>
            <a:ext cx="2203736" cy="719328"/>
          </a:xfrm>
          <a:prstGeom prst="rect">
            <a:avLst/>
          </a:prstGeom>
        </p:spPr>
      </p:pic>
      <p:pic>
        <p:nvPicPr>
          <p:cNvPr id="9" name="Picture 8">
            <a:extLst>
              <a:ext uri="{FF2B5EF4-FFF2-40B4-BE49-F238E27FC236}">
                <a16:creationId xmlns:a16="http://schemas.microsoft.com/office/drawing/2014/main" id="{7030953C-DB74-7645-A8B7-BC43DA78051F}"/>
              </a:ext>
            </a:extLst>
          </p:cNvPr>
          <p:cNvPicPr>
            <a:picLocks noChangeAspect="1"/>
          </p:cNvPicPr>
          <p:nvPr/>
        </p:nvPicPr>
        <p:blipFill rotWithShape="1">
          <a:blip r:embed="rId6"/>
          <a:srcRect r="6462"/>
          <a:stretch/>
        </p:blipFill>
        <p:spPr>
          <a:xfrm>
            <a:off x="2533503" y="1090629"/>
            <a:ext cx="7374988" cy="3598634"/>
          </a:xfrm>
          <a:prstGeom prst="rect">
            <a:avLst/>
          </a:prstGeom>
        </p:spPr>
      </p:pic>
      <p:pic>
        <p:nvPicPr>
          <p:cNvPr id="10" name="Picture 9">
            <a:extLst>
              <a:ext uri="{FF2B5EF4-FFF2-40B4-BE49-F238E27FC236}">
                <a16:creationId xmlns:a16="http://schemas.microsoft.com/office/drawing/2014/main" id="{5D7D11AF-F9EA-3548-B264-8CB4B737D32E}"/>
              </a:ext>
            </a:extLst>
          </p:cNvPr>
          <p:cNvPicPr>
            <a:picLocks noChangeAspect="1"/>
          </p:cNvPicPr>
          <p:nvPr/>
        </p:nvPicPr>
        <p:blipFill>
          <a:blip r:embed="rId7"/>
          <a:stretch>
            <a:fillRect/>
          </a:stretch>
        </p:blipFill>
        <p:spPr>
          <a:xfrm>
            <a:off x="3016496" y="4824659"/>
            <a:ext cx="6287085" cy="1208194"/>
          </a:xfrm>
          <a:prstGeom prst="rect">
            <a:avLst/>
          </a:prstGeom>
        </p:spPr>
      </p:pic>
      <p:sp>
        <p:nvSpPr>
          <p:cNvPr id="5" name="TextBox 4">
            <a:extLst>
              <a:ext uri="{FF2B5EF4-FFF2-40B4-BE49-F238E27FC236}">
                <a16:creationId xmlns:a16="http://schemas.microsoft.com/office/drawing/2014/main" id="{8A010DF4-D244-C445-AFE6-BEC4FDE1323D}"/>
              </a:ext>
            </a:extLst>
          </p:cNvPr>
          <p:cNvSpPr txBox="1"/>
          <p:nvPr/>
        </p:nvSpPr>
        <p:spPr>
          <a:xfrm>
            <a:off x="1784279" y="96059"/>
            <a:ext cx="6845144" cy="830997"/>
          </a:xfrm>
          <a:prstGeom prst="rect">
            <a:avLst/>
          </a:prstGeom>
          <a:noFill/>
        </p:spPr>
        <p:txBody>
          <a:bodyPr wrap="none" rtlCol="0">
            <a:spAutoFit/>
          </a:bodyPr>
          <a:lstStyle/>
          <a:p>
            <a:r>
              <a:rPr lang="en-US" sz="2400" dirty="0">
                <a:solidFill>
                  <a:srgbClr val="7030A0"/>
                </a:solidFill>
              </a:rPr>
              <a:t>Are there other longer lived fission products that can </a:t>
            </a:r>
          </a:p>
          <a:p>
            <a:r>
              <a:rPr lang="en-US" sz="2400" dirty="0">
                <a:solidFill>
                  <a:srgbClr val="7030A0"/>
                </a:solidFill>
              </a:rPr>
              <a:t>prove the population of the actinides?</a:t>
            </a:r>
          </a:p>
        </p:txBody>
      </p:sp>
    </p:spTree>
    <p:extLst>
      <p:ext uri="{BB962C8B-B14F-4D97-AF65-F5344CB8AC3E}">
        <p14:creationId xmlns:p14="http://schemas.microsoft.com/office/powerpoint/2010/main" val="141578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smic_ev_labeledd_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110462" y="0"/>
            <a:ext cx="1223818" cy="1869143"/>
            <a:chOff x="69273" y="0"/>
            <a:chExt cx="1223818" cy="1869143"/>
          </a:xfrm>
        </p:grpSpPr>
        <p:pic>
          <p:nvPicPr>
            <p:cNvPr id="4" name="Picture 3" descr="DeltaBioLarge.jpg"/>
            <p:cNvPicPr>
              <a:picLocks noChangeAspect="1"/>
            </p:cNvPicPr>
            <p:nvPr/>
          </p:nvPicPr>
          <p:blipFill rotWithShape="1">
            <a:blip r:embed="rId4">
              <a:extLst>
                <a:ext uri="{28A0092B-C50C-407E-A947-70E740481C1C}">
                  <a14:useLocalDpi xmlns:a14="http://schemas.microsoft.com/office/drawing/2010/main" val="0"/>
                </a:ext>
              </a:extLst>
            </a:blip>
            <a:srcRect l="91667" t="3994" r="1841" b="81990"/>
            <a:stretch/>
          </p:blipFill>
          <p:spPr>
            <a:xfrm>
              <a:off x="699398" y="0"/>
              <a:ext cx="593693" cy="900545"/>
            </a:xfrm>
            <a:prstGeom prst="rect">
              <a:avLst/>
            </a:prstGeom>
          </p:spPr>
        </p:pic>
        <p:pic>
          <p:nvPicPr>
            <p:cNvPr id="5" name="Picture 4" descr="DeltaBioLarge.jpg"/>
            <p:cNvPicPr>
              <a:picLocks noChangeAspect="1"/>
            </p:cNvPicPr>
            <p:nvPr/>
          </p:nvPicPr>
          <p:blipFill rotWithShape="1">
            <a:blip r:embed="rId4">
              <a:extLst>
                <a:ext uri="{28A0092B-C50C-407E-A947-70E740481C1C}">
                  <a14:useLocalDpi xmlns:a14="http://schemas.microsoft.com/office/drawing/2010/main" val="0"/>
                </a:ext>
              </a:extLst>
            </a:blip>
            <a:srcRect l="3535" t="3953" r="90909" b="82028"/>
            <a:stretch/>
          </p:blipFill>
          <p:spPr>
            <a:xfrm>
              <a:off x="69273" y="0"/>
              <a:ext cx="508000" cy="900545"/>
            </a:xfrm>
            <a:prstGeom prst="rect">
              <a:avLst/>
            </a:prstGeom>
          </p:spPr>
        </p:pic>
        <p:pic>
          <p:nvPicPr>
            <p:cNvPr id="6" name="Picture 5" descr="DeltaBioLarge.jpg"/>
            <p:cNvPicPr>
              <a:picLocks noChangeAspect="1"/>
            </p:cNvPicPr>
            <p:nvPr/>
          </p:nvPicPr>
          <p:blipFill rotWithShape="1">
            <a:blip r:embed="rId4">
              <a:extLst>
                <a:ext uri="{28A0092B-C50C-407E-A947-70E740481C1C}">
                  <a14:useLocalDpi xmlns:a14="http://schemas.microsoft.com/office/drawing/2010/main" val="0"/>
                </a:ext>
              </a:extLst>
            </a:blip>
            <a:srcRect l="3535" t="18115" r="90909" b="69089"/>
            <a:stretch/>
          </p:blipFill>
          <p:spPr>
            <a:xfrm>
              <a:off x="69273" y="1047107"/>
              <a:ext cx="508000" cy="822036"/>
            </a:xfrm>
            <a:prstGeom prst="rect">
              <a:avLst/>
            </a:prstGeom>
          </p:spPr>
        </p:pic>
      </p:grpSp>
      <p:pic>
        <p:nvPicPr>
          <p:cNvPr id="9" name="Picture 8">
            <a:extLst>
              <a:ext uri="{FF2B5EF4-FFF2-40B4-BE49-F238E27FC236}">
                <a16:creationId xmlns:a16="http://schemas.microsoft.com/office/drawing/2014/main" id="{972DF4BE-B2F6-684D-8B06-96989D1DE879}"/>
              </a:ext>
            </a:extLst>
          </p:cNvPr>
          <p:cNvPicPr>
            <a:picLocks noChangeAspect="1"/>
          </p:cNvPicPr>
          <p:nvPr/>
        </p:nvPicPr>
        <p:blipFill>
          <a:blip r:embed="rId5"/>
          <a:stretch>
            <a:fillRect/>
          </a:stretch>
        </p:blipFill>
        <p:spPr>
          <a:xfrm>
            <a:off x="8779567" y="48419"/>
            <a:ext cx="3236842" cy="1820724"/>
          </a:xfrm>
          <a:prstGeom prst="rect">
            <a:avLst/>
          </a:prstGeom>
        </p:spPr>
      </p:pic>
      <p:grpSp>
        <p:nvGrpSpPr>
          <p:cNvPr id="10" name="Group 9">
            <a:extLst>
              <a:ext uri="{FF2B5EF4-FFF2-40B4-BE49-F238E27FC236}">
                <a16:creationId xmlns:a16="http://schemas.microsoft.com/office/drawing/2014/main" id="{8192CE68-0162-EBEF-2813-3A6D5914C01B}"/>
              </a:ext>
            </a:extLst>
          </p:cNvPr>
          <p:cNvGrpSpPr/>
          <p:nvPr/>
        </p:nvGrpSpPr>
        <p:grpSpPr>
          <a:xfrm>
            <a:off x="4184824" y="900545"/>
            <a:ext cx="1744200" cy="1680011"/>
            <a:chOff x="4184824" y="900545"/>
            <a:chExt cx="1744200" cy="1680011"/>
          </a:xfrm>
        </p:grpSpPr>
        <p:pic>
          <p:nvPicPr>
            <p:cNvPr id="3" name="Picture 2">
              <a:extLst>
                <a:ext uri="{FF2B5EF4-FFF2-40B4-BE49-F238E27FC236}">
                  <a16:creationId xmlns:a16="http://schemas.microsoft.com/office/drawing/2014/main" id="{F53DE4E2-4341-AA9C-CC30-1DC0E565353A}"/>
                </a:ext>
              </a:extLst>
            </p:cNvPr>
            <p:cNvPicPr>
              <a:picLocks noChangeAspect="1"/>
            </p:cNvPicPr>
            <p:nvPr/>
          </p:nvPicPr>
          <p:blipFill>
            <a:blip r:embed="rId6"/>
            <a:stretch>
              <a:fillRect/>
            </a:stretch>
          </p:blipFill>
          <p:spPr>
            <a:xfrm>
              <a:off x="4184824" y="900545"/>
              <a:ext cx="1744200" cy="1495346"/>
            </a:xfrm>
            <a:prstGeom prst="rect">
              <a:avLst/>
            </a:prstGeom>
          </p:spPr>
        </p:pic>
        <p:sp>
          <p:nvSpPr>
            <p:cNvPr id="8" name="TextBox 7">
              <a:extLst>
                <a:ext uri="{FF2B5EF4-FFF2-40B4-BE49-F238E27FC236}">
                  <a16:creationId xmlns:a16="http://schemas.microsoft.com/office/drawing/2014/main" id="{4D5BCE42-AAFB-FA85-225B-788C7D9AFC14}"/>
                </a:ext>
              </a:extLst>
            </p:cNvPr>
            <p:cNvSpPr txBox="1"/>
            <p:nvPr/>
          </p:nvSpPr>
          <p:spPr>
            <a:xfrm rot="833678">
              <a:off x="4209166" y="2211224"/>
              <a:ext cx="1367234" cy="369332"/>
            </a:xfrm>
            <a:prstGeom prst="rect">
              <a:avLst/>
            </a:prstGeom>
            <a:noFill/>
          </p:spPr>
          <p:txBody>
            <a:bodyPr wrap="none" rtlCol="0">
              <a:spAutoFit/>
            </a:bodyPr>
            <a:lstStyle/>
            <a:p>
              <a:r>
                <a:rPr lang="en-US" dirty="0">
                  <a:solidFill>
                    <a:srgbClr val="FFFF00"/>
                  </a:solidFill>
                </a:rPr>
                <a:t>James Webb</a:t>
              </a:r>
            </a:p>
          </p:txBody>
        </p:sp>
      </p:grpSp>
    </p:spTree>
    <p:extLst>
      <p:ext uri="{BB962C8B-B14F-4D97-AF65-F5344CB8AC3E}">
        <p14:creationId xmlns:p14="http://schemas.microsoft.com/office/powerpoint/2010/main" val="81356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908757B-EC3B-45D3-B524-0C7FBBA57DCF}"/>
              </a:ext>
            </a:extLst>
          </p:cNvPr>
          <p:cNvGrpSpPr/>
          <p:nvPr/>
        </p:nvGrpSpPr>
        <p:grpSpPr>
          <a:xfrm>
            <a:off x="1062078" y="-231840"/>
            <a:ext cx="9849324" cy="7321679"/>
            <a:chOff x="-530350" y="-407976"/>
            <a:chExt cx="9849324" cy="7321679"/>
          </a:xfrm>
        </p:grpSpPr>
        <p:grpSp>
          <p:nvGrpSpPr>
            <p:cNvPr id="14" name="Group 13">
              <a:extLst>
                <a:ext uri="{FF2B5EF4-FFF2-40B4-BE49-F238E27FC236}">
                  <a16:creationId xmlns:a16="http://schemas.microsoft.com/office/drawing/2014/main" id="{04615431-C7F3-40EE-A0E3-594FDD2D527D}"/>
                </a:ext>
              </a:extLst>
            </p:cNvPr>
            <p:cNvGrpSpPr/>
            <p:nvPr/>
          </p:nvGrpSpPr>
          <p:grpSpPr>
            <a:xfrm>
              <a:off x="-363092" y="-407975"/>
              <a:ext cx="9514808" cy="6927964"/>
              <a:chOff x="295824" y="1553036"/>
              <a:chExt cx="8690567" cy="6421573"/>
            </a:xfrm>
          </p:grpSpPr>
          <p:pic>
            <p:nvPicPr>
              <p:cNvPr id="21" name="Picture 20">
                <a:extLst>
                  <a:ext uri="{FF2B5EF4-FFF2-40B4-BE49-F238E27FC236}">
                    <a16:creationId xmlns:a16="http://schemas.microsoft.com/office/drawing/2014/main" id="{CF207F5D-ED41-4DFF-8D77-0A95E1F45858}"/>
                  </a:ext>
                </a:extLst>
              </p:cNvPr>
              <p:cNvPicPr>
                <a:picLocks noChangeAspect="1"/>
              </p:cNvPicPr>
              <p:nvPr/>
            </p:nvPicPr>
            <p:blipFill rotWithShape="1">
              <a:blip r:embed="rId3"/>
              <a:srcRect l="1354" t="22644" r="1558" b="5324"/>
              <a:stretch/>
            </p:blipFill>
            <p:spPr>
              <a:xfrm>
                <a:off x="295824" y="1617886"/>
                <a:ext cx="8690567" cy="6356723"/>
              </a:xfrm>
              <a:prstGeom prst="rect">
                <a:avLst/>
              </a:prstGeom>
            </p:spPr>
          </p:pic>
          <p:pic>
            <p:nvPicPr>
              <p:cNvPr id="22" name="Picture 21">
                <a:extLst>
                  <a:ext uri="{FF2B5EF4-FFF2-40B4-BE49-F238E27FC236}">
                    <a16:creationId xmlns:a16="http://schemas.microsoft.com/office/drawing/2014/main" id="{74F2917D-1892-49BD-BB66-6B028FF2B3AB}"/>
                  </a:ext>
                </a:extLst>
              </p:cNvPr>
              <p:cNvPicPr>
                <a:picLocks noChangeAspect="1"/>
              </p:cNvPicPr>
              <p:nvPr/>
            </p:nvPicPr>
            <p:blipFill rotWithShape="1">
              <a:blip r:embed="rId3"/>
              <a:srcRect l="1354" t="88545" r="57982" b="5324"/>
              <a:stretch/>
            </p:blipFill>
            <p:spPr>
              <a:xfrm rot="10800000">
                <a:off x="4641108" y="1553036"/>
                <a:ext cx="3826185" cy="846221"/>
              </a:xfrm>
              <a:prstGeom prst="rect">
                <a:avLst/>
              </a:prstGeom>
              <a:effectLst>
                <a:softEdge rad="63500"/>
              </a:effectLst>
            </p:spPr>
          </p:pic>
        </p:grpSp>
        <p:sp>
          <p:nvSpPr>
            <p:cNvPr id="15" name="TextBox 14">
              <a:extLst>
                <a:ext uri="{FF2B5EF4-FFF2-40B4-BE49-F238E27FC236}">
                  <a16:creationId xmlns:a16="http://schemas.microsoft.com/office/drawing/2014/main" id="{6A474614-7BAC-40F7-91E4-96F7118F6F6A}"/>
                </a:ext>
              </a:extLst>
            </p:cNvPr>
            <p:cNvSpPr txBox="1"/>
            <p:nvPr/>
          </p:nvSpPr>
          <p:spPr>
            <a:xfrm>
              <a:off x="1260129" y="1272896"/>
              <a:ext cx="6425926" cy="2677656"/>
            </a:xfrm>
            <a:prstGeom prst="rect">
              <a:avLst/>
            </a:prstGeom>
            <a:solidFill>
              <a:srgbClr val="3C3C3C"/>
            </a:solidFill>
            <a:effectLst>
              <a:softEdge rad="317500"/>
            </a:effectLst>
          </p:spPr>
          <p:txBody>
            <a:bodyPr wrap="none" rtlCol="0">
              <a:spAutoFit/>
            </a:bodyPr>
            <a:lstStyle/>
            <a:p>
              <a:pPr marL="514350" indent="-514350">
                <a:buFont typeface="+mj-lt"/>
                <a:buAutoNum type="arabicPeriod"/>
              </a:pPr>
              <a:r>
                <a:rPr lang="en-US" sz="2800" dirty="0">
                  <a:solidFill>
                    <a:schemeClr val="bg1"/>
                  </a:solidFill>
                </a:rPr>
                <a:t>The fate of baryonic matter</a:t>
              </a:r>
            </a:p>
            <a:p>
              <a:pPr marL="514350" indent="-514350">
                <a:buFont typeface="+mj-lt"/>
                <a:buAutoNum type="arabicPeriod"/>
              </a:pPr>
              <a:endParaRPr lang="en-US" sz="2800" dirty="0">
                <a:solidFill>
                  <a:schemeClr val="bg1"/>
                </a:solidFill>
              </a:endParaRPr>
            </a:p>
            <a:p>
              <a:pPr marL="514350" indent="-514350">
                <a:buFont typeface="+mj-lt"/>
                <a:buAutoNum type="arabicPeriod"/>
              </a:pPr>
              <a:r>
                <a:rPr lang="en-US" sz="2800" dirty="0">
                  <a:solidFill>
                    <a:schemeClr val="bg1"/>
                  </a:solidFill>
                </a:rPr>
                <a:t>The </a:t>
              </a:r>
              <a:r>
                <a:rPr lang="en-US" sz="2800" b="1" dirty="0">
                  <a:solidFill>
                    <a:srgbClr val="FFFF00"/>
                  </a:solidFill>
                </a:rPr>
                <a:t>origin of biological elements</a:t>
              </a:r>
            </a:p>
            <a:p>
              <a:pPr marL="514350" indent="-514350">
                <a:buFont typeface="+mj-lt"/>
                <a:buAutoNum type="arabicPeriod"/>
              </a:pPr>
              <a:endParaRPr lang="en-US" sz="2800" b="1" dirty="0">
                <a:solidFill>
                  <a:srgbClr val="FFFF00"/>
                </a:solidFill>
              </a:endParaRPr>
            </a:p>
            <a:p>
              <a:pPr marL="514350" indent="-514350">
                <a:buFont typeface="+mj-lt"/>
                <a:buAutoNum type="arabicPeriod"/>
              </a:pPr>
              <a:r>
                <a:rPr lang="en-US" sz="2800" dirty="0">
                  <a:solidFill>
                    <a:schemeClr val="bg1"/>
                  </a:solidFill>
                </a:rPr>
                <a:t>The </a:t>
              </a:r>
              <a:r>
                <a:rPr lang="en-US" sz="2800" b="1" dirty="0">
                  <a:solidFill>
                    <a:srgbClr val="FFFF00"/>
                  </a:solidFill>
                </a:rPr>
                <a:t>chemical evolution </a:t>
              </a:r>
              <a:r>
                <a:rPr lang="en-US" sz="2800" dirty="0">
                  <a:solidFill>
                    <a:schemeClr val="bg1"/>
                  </a:solidFill>
                </a:rPr>
                <a:t>of our universe</a:t>
              </a:r>
            </a:p>
            <a:p>
              <a:pPr marL="514350" indent="-514350">
                <a:buFont typeface="+mj-lt"/>
                <a:buAutoNum type="arabicPeriod"/>
              </a:pPr>
              <a:endParaRPr lang="en-US" sz="2800" dirty="0">
                <a:solidFill>
                  <a:schemeClr val="bg1"/>
                </a:solidFill>
              </a:endParaRPr>
            </a:p>
          </p:txBody>
        </p:sp>
        <p:pic>
          <p:nvPicPr>
            <p:cNvPr id="16" name="Picture 15">
              <a:extLst>
                <a:ext uri="{FF2B5EF4-FFF2-40B4-BE49-F238E27FC236}">
                  <a16:creationId xmlns:a16="http://schemas.microsoft.com/office/drawing/2014/main" id="{CFB4FFEB-D919-475B-872C-5F8199E12CF8}"/>
                </a:ext>
              </a:extLst>
            </p:cNvPr>
            <p:cNvPicPr>
              <a:picLocks noChangeAspect="1"/>
            </p:cNvPicPr>
            <p:nvPr/>
          </p:nvPicPr>
          <p:blipFill rotWithShape="1">
            <a:blip r:embed="rId3"/>
            <a:srcRect l="50688" t="88558" r="2356" b="8145"/>
            <a:stretch/>
          </p:blipFill>
          <p:spPr>
            <a:xfrm>
              <a:off x="3754466" y="6219637"/>
              <a:ext cx="5564508" cy="694066"/>
            </a:xfrm>
            <a:prstGeom prst="rect">
              <a:avLst/>
            </a:prstGeom>
            <a:effectLst>
              <a:softEdge rad="63500"/>
            </a:effectLst>
          </p:spPr>
        </p:pic>
        <p:pic>
          <p:nvPicPr>
            <p:cNvPr id="17" name="Picture 16">
              <a:extLst>
                <a:ext uri="{FF2B5EF4-FFF2-40B4-BE49-F238E27FC236}">
                  <a16:creationId xmlns:a16="http://schemas.microsoft.com/office/drawing/2014/main" id="{C2379B7C-9BF0-4447-8C25-9180D707F140}"/>
                </a:ext>
              </a:extLst>
            </p:cNvPr>
            <p:cNvPicPr>
              <a:picLocks noChangeAspect="1"/>
            </p:cNvPicPr>
            <p:nvPr/>
          </p:nvPicPr>
          <p:blipFill rotWithShape="1">
            <a:blip r:embed="rId3"/>
            <a:srcRect l="1354" t="88545" r="50822" b="8158"/>
            <a:stretch/>
          </p:blipFill>
          <p:spPr>
            <a:xfrm>
              <a:off x="-530350" y="6219637"/>
              <a:ext cx="5356769" cy="694066"/>
            </a:xfrm>
            <a:prstGeom prst="rect">
              <a:avLst/>
            </a:prstGeom>
            <a:effectLst>
              <a:softEdge rad="63500"/>
            </a:effectLst>
          </p:spPr>
        </p:pic>
        <p:sp>
          <p:nvSpPr>
            <p:cNvPr id="18" name="TextBox 17">
              <a:extLst>
                <a:ext uri="{FF2B5EF4-FFF2-40B4-BE49-F238E27FC236}">
                  <a16:creationId xmlns:a16="http://schemas.microsoft.com/office/drawing/2014/main" id="{63EADFD0-449E-4D1A-B404-0170A214F59B}"/>
                </a:ext>
              </a:extLst>
            </p:cNvPr>
            <p:cNvSpPr txBox="1"/>
            <p:nvPr/>
          </p:nvSpPr>
          <p:spPr>
            <a:xfrm>
              <a:off x="3236630" y="6099343"/>
              <a:ext cx="2207656" cy="461665"/>
            </a:xfrm>
            <a:prstGeom prst="rect">
              <a:avLst/>
            </a:prstGeom>
            <a:noFill/>
          </p:spPr>
          <p:txBody>
            <a:bodyPr wrap="none" rtlCol="0">
              <a:spAutoFit/>
            </a:bodyPr>
            <a:lstStyle/>
            <a:p>
              <a:r>
                <a:rPr lang="en-US" sz="2400"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Baryonic Matter</a:t>
              </a:r>
            </a:p>
          </p:txBody>
        </p:sp>
        <p:pic>
          <p:nvPicPr>
            <p:cNvPr id="19" name="Picture 18">
              <a:extLst>
                <a:ext uri="{FF2B5EF4-FFF2-40B4-BE49-F238E27FC236}">
                  <a16:creationId xmlns:a16="http://schemas.microsoft.com/office/drawing/2014/main" id="{81D6C76D-DC6B-4D08-8F0A-DD147D992C0D}"/>
                </a:ext>
              </a:extLst>
            </p:cNvPr>
            <p:cNvPicPr>
              <a:picLocks noChangeAspect="1"/>
            </p:cNvPicPr>
            <p:nvPr/>
          </p:nvPicPr>
          <p:blipFill rotWithShape="1">
            <a:blip r:embed="rId3"/>
            <a:srcRect l="1354" t="88545" r="57982" b="5324"/>
            <a:stretch/>
          </p:blipFill>
          <p:spPr>
            <a:xfrm rot="10800000" flipH="1">
              <a:off x="439675" y="-407976"/>
              <a:ext cx="4189073" cy="842986"/>
            </a:xfrm>
            <a:prstGeom prst="rect">
              <a:avLst/>
            </a:prstGeom>
            <a:effectLst>
              <a:softEdge rad="63500"/>
            </a:effectLst>
          </p:spPr>
        </p:pic>
        <p:sp>
          <p:nvSpPr>
            <p:cNvPr id="20" name="TextBox 19">
              <a:extLst>
                <a:ext uri="{FF2B5EF4-FFF2-40B4-BE49-F238E27FC236}">
                  <a16:creationId xmlns:a16="http://schemas.microsoft.com/office/drawing/2014/main" id="{AB995F05-F194-43AD-A236-0950C1E8E3A7}"/>
                </a:ext>
              </a:extLst>
            </p:cNvPr>
            <p:cNvSpPr txBox="1"/>
            <p:nvPr/>
          </p:nvSpPr>
          <p:spPr>
            <a:xfrm>
              <a:off x="0" y="286337"/>
              <a:ext cx="8788624" cy="830997"/>
            </a:xfrm>
            <a:prstGeom prst="rect">
              <a:avLst/>
            </a:prstGeom>
            <a:noFill/>
          </p:spPr>
          <p:txBody>
            <a:bodyPr wrap="none" rtlCol="0">
              <a:spAutoFit/>
            </a:bodyPr>
            <a:lstStyle/>
            <a:p>
              <a:r>
                <a:rPr lang="en-US" sz="4800" dirty="0">
                  <a:solidFill>
                    <a:srgbClr val="00B0F0"/>
                  </a:solidFill>
                </a:rPr>
                <a:t>Big Overarching Science Questions</a:t>
              </a:r>
            </a:p>
          </p:txBody>
        </p:sp>
      </p:grpSp>
    </p:spTree>
    <p:extLst>
      <p:ext uri="{BB962C8B-B14F-4D97-AF65-F5344CB8AC3E}">
        <p14:creationId xmlns:p14="http://schemas.microsoft.com/office/powerpoint/2010/main" val="280451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sloan-zoom_Page_06">
            <a:extLst>
              <a:ext uri="{FF2B5EF4-FFF2-40B4-BE49-F238E27FC236}">
                <a16:creationId xmlns:a16="http://schemas.microsoft.com/office/drawing/2014/main" id="{1AC22C46-90F7-DD46-90A2-E7BCC30CF732}"/>
              </a:ext>
            </a:extLst>
          </p:cNvPr>
          <p:cNvPicPr>
            <a:picLocks noChangeAspect="1" noChangeArrowheads="1"/>
          </p:cNvPicPr>
          <p:nvPr/>
        </p:nvPicPr>
        <p:blipFill>
          <a:blip r:embed="rId3" cstate="print"/>
          <a:srcRect/>
          <a:stretch>
            <a:fillRect/>
          </a:stretch>
        </p:blipFill>
        <p:spPr bwMode="auto">
          <a:xfrm>
            <a:off x="0" y="3778"/>
            <a:ext cx="12496799" cy="6905625"/>
          </a:xfrm>
          <a:prstGeom prst="rect">
            <a:avLst/>
          </a:prstGeom>
          <a:noFill/>
          <a:ln w="9525">
            <a:noFill/>
            <a:miter lim="800000"/>
            <a:headEnd/>
            <a:tailEnd/>
          </a:ln>
        </p:spPr>
      </p:pic>
      <p:pic>
        <p:nvPicPr>
          <p:cNvPr id="4" name="Content Placeholder 3">
            <a:extLst>
              <a:ext uri="{FF2B5EF4-FFF2-40B4-BE49-F238E27FC236}">
                <a16:creationId xmlns:a16="http://schemas.microsoft.com/office/drawing/2014/main" id="{3DD19C4E-A742-1141-BBD7-FBF06CD7CE8A}"/>
              </a:ext>
            </a:extLst>
          </p:cNvPr>
          <p:cNvPicPr>
            <a:picLocks noGrp="1" noChangeAspect="1"/>
          </p:cNvPicPr>
          <p:nvPr>
            <p:ph idx="1"/>
          </p:nvPr>
        </p:nvPicPr>
        <p:blipFill>
          <a:blip r:embed="rId4"/>
          <a:stretch>
            <a:fillRect/>
          </a:stretch>
        </p:blipFill>
        <p:spPr>
          <a:xfrm>
            <a:off x="138546" y="3778"/>
            <a:ext cx="12191999" cy="2500008"/>
          </a:xfrm>
          <a:prstGeom prst="rect">
            <a:avLst/>
          </a:prstGeom>
        </p:spPr>
      </p:pic>
      <p:grpSp>
        <p:nvGrpSpPr>
          <p:cNvPr id="5" name="Group 14">
            <a:extLst>
              <a:ext uri="{FF2B5EF4-FFF2-40B4-BE49-F238E27FC236}">
                <a16:creationId xmlns:a16="http://schemas.microsoft.com/office/drawing/2014/main" id="{23EAA23D-30DE-9F4C-A7AD-755E80AD1411}"/>
              </a:ext>
            </a:extLst>
          </p:cNvPr>
          <p:cNvGrpSpPr>
            <a:grpSpLocks/>
          </p:cNvGrpSpPr>
          <p:nvPr/>
        </p:nvGrpSpPr>
        <p:grpSpPr bwMode="auto">
          <a:xfrm>
            <a:off x="1" y="3456590"/>
            <a:ext cx="12496798" cy="3401411"/>
            <a:chOff x="0" y="2057400"/>
            <a:chExt cx="9144000" cy="2057400"/>
          </a:xfrm>
        </p:grpSpPr>
        <p:grpSp>
          <p:nvGrpSpPr>
            <p:cNvPr id="6" name="Group 15">
              <a:extLst>
                <a:ext uri="{FF2B5EF4-FFF2-40B4-BE49-F238E27FC236}">
                  <a16:creationId xmlns:a16="http://schemas.microsoft.com/office/drawing/2014/main" id="{1EC7A37C-5178-2141-813C-AF8E42904B32}"/>
                </a:ext>
              </a:extLst>
            </p:cNvPr>
            <p:cNvGrpSpPr>
              <a:grpSpLocks/>
            </p:cNvGrpSpPr>
            <p:nvPr/>
          </p:nvGrpSpPr>
          <p:grpSpPr bwMode="auto">
            <a:xfrm>
              <a:off x="0" y="2057400"/>
              <a:ext cx="9144000" cy="2057400"/>
              <a:chOff x="10" y="1008"/>
              <a:chExt cx="5789" cy="1344"/>
            </a:xfrm>
          </p:grpSpPr>
          <p:pic>
            <p:nvPicPr>
              <p:cNvPr id="8" name="Picture 9">
                <a:extLst>
                  <a:ext uri="{FF2B5EF4-FFF2-40B4-BE49-F238E27FC236}">
                    <a16:creationId xmlns:a16="http://schemas.microsoft.com/office/drawing/2014/main" id="{C810806D-47F9-6343-9C4F-9095F25AD8F8}"/>
                  </a:ext>
                </a:extLst>
              </p:cNvPr>
              <p:cNvPicPr>
                <a:picLocks noChangeAspect="1" noChangeArrowheads="1"/>
              </p:cNvPicPr>
              <p:nvPr/>
            </p:nvPicPr>
            <p:blipFill>
              <a:blip r:embed="rId5" cstate="print"/>
              <a:srcRect/>
              <a:stretch>
                <a:fillRect/>
              </a:stretch>
            </p:blipFill>
            <p:spPr bwMode="auto">
              <a:xfrm>
                <a:off x="10" y="1008"/>
                <a:ext cx="1896" cy="1341"/>
              </a:xfrm>
              <a:prstGeom prst="rect">
                <a:avLst/>
              </a:prstGeom>
              <a:noFill/>
              <a:ln w="9525">
                <a:noFill/>
                <a:miter lim="800000"/>
                <a:headEnd/>
                <a:tailEnd/>
              </a:ln>
            </p:spPr>
          </p:pic>
          <p:pic>
            <p:nvPicPr>
              <p:cNvPr id="9" name="Picture 10">
                <a:extLst>
                  <a:ext uri="{FF2B5EF4-FFF2-40B4-BE49-F238E27FC236}">
                    <a16:creationId xmlns:a16="http://schemas.microsoft.com/office/drawing/2014/main" id="{1479B8DD-8068-0E42-A1AE-DC03C4B5AF88}"/>
                  </a:ext>
                </a:extLst>
              </p:cNvPr>
              <p:cNvPicPr>
                <a:picLocks noChangeAspect="1" noChangeArrowheads="1"/>
              </p:cNvPicPr>
              <p:nvPr/>
            </p:nvPicPr>
            <p:blipFill>
              <a:blip r:embed="rId6" cstate="print"/>
              <a:srcRect l="2594" r="3105"/>
              <a:stretch>
                <a:fillRect/>
              </a:stretch>
            </p:blipFill>
            <p:spPr bwMode="auto">
              <a:xfrm>
                <a:off x="1901" y="1008"/>
                <a:ext cx="1826" cy="1344"/>
              </a:xfrm>
              <a:prstGeom prst="rect">
                <a:avLst/>
              </a:prstGeom>
              <a:noFill/>
              <a:ln w="9525">
                <a:noFill/>
                <a:miter lim="800000"/>
                <a:headEnd/>
                <a:tailEnd/>
              </a:ln>
            </p:spPr>
          </p:pic>
          <p:pic>
            <p:nvPicPr>
              <p:cNvPr id="10" name="Picture 14">
                <a:extLst>
                  <a:ext uri="{FF2B5EF4-FFF2-40B4-BE49-F238E27FC236}">
                    <a16:creationId xmlns:a16="http://schemas.microsoft.com/office/drawing/2014/main" id="{B16EEF95-143B-7248-B1F3-B891D14A24BE}"/>
                  </a:ext>
                </a:extLst>
              </p:cNvPr>
              <p:cNvPicPr>
                <a:picLocks noChangeAspect="1" noChangeArrowheads="1"/>
              </p:cNvPicPr>
              <p:nvPr/>
            </p:nvPicPr>
            <p:blipFill>
              <a:blip r:embed="rId7" cstate="print"/>
              <a:srcRect t="230" b="3290"/>
              <a:stretch>
                <a:fillRect/>
              </a:stretch>
            </p:blipFill>
            <p:spPr bwMode="auto">
              <a:xfrm>
                <a:off x="3715" y="1008"/>
                <a:ext cx="2084" cy="1343"/>
              </a:xfrm>
              <a:prstGeom prst="rect">
                <a:avLst/>
              </a:prstGeom>
              <a:noFill/>
              <a:ln w="9525">
                <a:noFill/>
                <a:miter lim="800000"/>
                <a:headEnd/>
                <a:tailEnd/>
              </a:ln>
            </p:spPr>
          </p:pic>
        </p:grpSp>
        <p:cxnSp>
          <p:nvCxnSpPr>
            <p:cNvPr id="7" name="Straight Connector 11">
              <a:extLst>
                <a:ext uri="{FF2B5EF4-FFF2-40B4-BE49-F238E27FC236}">
                  <a16:creationId xmlns:a16="http://schemas.microsoft.com/office/drawing/2014/main" id="{1028282B-90CA-AF4E-B081-88DD380D048E}"/>
                </a:ext>
              </a:extLst>
            </p:cNvPr>
            <p:cNvCxnSpPr>
              <a:cxnSpLocks noChangeShapeType="1"/>
            </p:cNvCxnSpPr>
            <p:nvPr/>
          </p:nvCxnSpPr>
          <p:spPr bwMode="auto">
            <a:xfrm rot="16200000" flipH="1">
              <a:off x="8817295" y="3675701"/>
              <a:ext cx="142872" cy="19046"/>
            </a:xfrm>
            <a:prstGeom prst="line">
              <a:avLst/>
            </a:prstGeom>
            <a:noFill/>
            <a:ln w="38100" algn="ctr">
              <a:solidFill>
                <a:schemeClr val="tx1"/>
              </a:solidFill>
              <a:round/>
              <a:headEnd/>
              <a:tailEnd/>
            </a:ln>
          </p:spPr>
        </p:cxnSp>
      </p:grpSp>
      <p:sp>
        <p:nvSpPr>
          <p:cNvPr id="12" name="Rectangle 11">
            <a:extLst>
              <a:ext uri="{FF2B5EF4-FFF2-40B4-BE49-F238E27FC236}">
                <a16:creationId xmlns:a16="http://schemas.microsoft.com/office/drawing/2014/main" id="{E249C0C1-961C-A144-AE87-1AC72C6904A2}"/>
              </a:ext>
            </a:extLst>
          </p:cNvPr>
          <p:cNvSpPr/>
          <p:nvPr/>
        </p:nvSpPr>
        <p:spPr>
          <a:xfrm>
            <a:off x="2046462" y="2639529"/>
            <a:ext cx="8658139" cy="590418"/>
          </a:xfrm>
          <a:prstGeom prst="rect">
            <a:avLst/>
          </a:prstGeom>
        </p:spPr>
        <p:txBody>
          <a:bodyPr wrap="none">
            <a:spAutoFit/>
          </a:bodyPr>
          <a:lstStyle/>
          <a:p>
            <a:pPr marL="177800" indent="-177800">
              <a:lnSpc>
                <a:spcPct val="80000"/>
              </a:lnSpc>
              <a:spcBef>
                <a:spcPct val="25000"/>
              </a:spcBef>
              <a:buClr>
                <a:srgbClr val="FF3300"/>
              </a:buClr>
              <a:buSzPct val="120000"/>
              <a:buFontTx/>
              <a:buChar char="•"/>
            </a:pPr>
            <a:r>
              <a:rPr lang="en-US" sz="4000" dirty="0">
                <a:solidFill>
                  <a:srgbClr val="E0FFFC"/>
                </a:solidFill>
                <a:latin typeface="Comic Sans MS" pitchFamily="66" charset="0"/>
                <a:cs typeface="Times New Roman" pitchFamily="18" charset="0"/>
              </a:rPr>
              <a:t>How were elements Fe to U made?</a:t>
            </a:r>
          </a:p>
        </p:txBody>
      </p:sp>
    </p:spTree>
    <p:extLst>
      <p:ext uri="{BB962C8B-B14F-4D97-AF65-F5344CB8AC3E}">
        <p14:creationId xmlns:p14="http://schemas.microsoft.com/office/powerpoint/2010/main" val="3026924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DAD3AE9-51C4-CE7F-0D2E-F0D2500B5695}"/>
              </a:ext>
            </a:extLst>
          </p:cNvPr>
          <p:cNvPicPr>
            <a:picLocks noGrp="1" noChangeAspect="1"/>
          </p:cNvPicPr>
          <p:nvPr>
            <p:ph idx="1"/>
          </p:nvPr>
        </p:nvPicPr>
        <p:blipFill rotWithShape="1">
          <a:blip r:embed="rId2"/>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2C3CAAA-92F8-9F00-CBF9-07631300C628}"/>
              </a:ext>
            </a:extLst>
          </p:cNvPr>
          <p:cNvSpPr txBox="1"/>
          <p:nvPr/>
        </p:nvSpPr>
        <p:spPr>
          <a:xfrm>
            <a:off x="3571875" y="1414463"/>
            <a:ext cx="5643533" cy="584775"/>
          </a:xfrm>
          <a:prstGeom prst="rect">
            <a:avLst/>
          </a:prstGeom>
          <a:noFill/>
        </p:spPr>
        <p:txBody>
          <a:bodyPr wrap="none" rtlCol="0">
            <a:spAutoFit/>
          </a:bodyPr>
          <a:lstStyle/>
          <a:p>
            <a:r>
              <a:rPr lang="en-US" sz="3200" dirty="0">
                <a:solidFill>
                  <a:srgbClr val="C00000"/>
                </a:solidFill>
              </a:rPr>
              <a:t>Slow and Rapid Neutron Capture</a:t>
            </a:r>
          </a:p>
        </p:txBody>
      </p:sp>
    </p:spTree>
    <p:extLst>
      <p:ext uri="{BB962C8B-B14F-4D97-AF65-F5344CB8AC3E}">
        <p14:creationId xmlns:p14="http://schemas.microsoft.com/office/powerpoint/2010/main" val="3608713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TotalTime>
  <Words>2155</Words>
  <Application>Microsoft Macintosh PowerPoint</Application>
  <PresentationFormat>Widescreen</PresentationFormat>
  <Paragraphs>295</Paragraphs>
  <Slides>51</Slides>
  <Notes>30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1" baseType="lpstr">
      <vt:lpstr>Apple Chancery</vt:lpstr>
      <vt:lpstr>Arial</vt:lpstr>
      <vt:lpstr>Calibri</vt:lpstr>
      <vt:lpstr>Calibri Light</vt:lpstr>
      <vt:lpstr>Comic Sans MS</vt:lpstr>
      <vt:lpstr>Symbol</vt:lpstr>
      <vt:lpstr>Times New Roman</vt:lpstr>
      <vt:lpstr>Zapf Dingbats</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  question over the last decades – the site of the r-process</vt:lpstr>
      <vt:lpstr>Abundances from other neutron induced nucleosynthesis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 Aprahamian</dc:creator>
  <cp:lastModifiedBy>Ani Aprahamian</cp:lastModifiedBy>
  <cp:revision>19</cp:revision>
  <dcterms:created xsi:type="dcterms:W3CDTF">2023-04-24T10:57:13Z</dcterms:created>
  <dcterms:modified xsi:type="dcterms:W3CDTF">2023-04-26T04:11:44Z</dcterms:modified>
</cp:coreProperties>
</file>