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24"/>
  </p:notesMasterIdLst>
  <p:sldIdLst>
    <p:sldId id="256" r:id="rId5"/>
    <p:sldId id="290" r:id="rId6"/>
    <p:sldId id="281" r:id="rId7"/>
    <p:sldId id="264" r:id="rId8"/>
    <p:sldId id="291" r:id="rId9"/>
    <p:sldId id="266" r:id="rId10"/>
    <p:sldId id="283" r:id="rId11"/>
    <p:sldId id="284" r:id="rId12"/>
    <p:sldId id="285" r:id="rId13"/>
    <p:sldId id="287" r:id="rId14"/>
    <p:sldId id="288" r:id="rId15"/>
    <p:sldId id="289" r:id="rId16"/>
    <p:sldId id="271" r:id="rId17"/>
    <p:sldId id="273" r:id="rId18"/>
    <p:sldId id="274" r:id="rId19"/>
    <p:sldId id="276" r:id="rId20"/>
    <p:sldId id="277" r:id="rId21"/>
    <p:sldId id="279" r:id="rId22"/>
    <p:sldId id="280" r:id="rId23"/>
  </p:sldIdLst>
  <p:sldSz cx="9144000" cy="6858000" type="screen4x3"/>
  <p:notesSz cx="6858000" cy="9144000"/>
  <p:embeddedFontLst>
    <p:embeddedFont>
      <p:font typeface="Libre Baskerville" panose="020B0604020202020204" charset="0"/>
      <p:regular r:id="rId25"/>
      <p:bold r:id="rId26"/>
      <p:italic r:id="rId27"/>
    </p:embeddedFont>
    <p:embeddedFont>
      <p:font typeface="Franklin Gothic Book" panose="020B0503020102020204" pitchFamily="34" charset="0"/>
      <p:regular r:id="rId28"/>
      <p:italic r:id="rId29"/>
    </p:embeddedFont>
    <p:embeddedFont>
      <p:font typeface="Book Antiqua" panose="02040602050305030304" pitchFamily="18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Aharoni" panose="02010803020104030203" pitchFamily="2" charset="-79"/>
      <p:bold r:id="rId40"/>
    </p:embeddedFont>
    <p:embeddedFont>
      <p:font typeface="Cambria Math" panose="02040503050406030204" pitchFamily="18" charset="0"/>
      <p:regular r:id="rId41"/>
    </p:embeddedFont>
    <p:embeddedFont>
      <p:font typeface="Wingdings 2" panose="05020102010507070707" pitchFamily="18" charset="2"/>
      <p:regular r:id="rId42"/>
    </p:embeddedFont>
    <p:embeddedFont>
      <p:font typeface="Perpetua" panose="02020502060401020303" pitchFamily="18" charset="0"/>
      <p:regular r:id="rId43"/>
      <p:bold r:id="rId44"/>
      <p:italic r:id="rId45"/>
      <p:boldItalic r:id="rId46"/>
    </p:embeddedFont>
    <p:embeddedFont>
      <p:font typeface="Libre Franklin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govFJnsEsGLTiEOeEJVvvwAnLd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7403F30-7D0D-407A-AF3A-DFD60D0E67F4}">
  <a:tblStyle styleId="{E7403F30-7D0D-407A-AF3A-DFD60D0E67F4}" styleName="Table_0">
    <a:wholeTbl>
      <a:tcTxStyle b="off" i="off">
        <a:font>
          <a:latin typeface="Perpetua"/>
          <a:ea typeface="Perpetua"/>
          <a:cs typeface="Perpetu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Perpetua"/>
          <a:ea typeface="Perpetua"/>
          <a:cs typeface="Perpetu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erpetua"/>
          <a:ea typeface="Perpetua"/>
          <a:cs typeface="Perpetu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erpetua"/>
          <a:ea typeface="Perpetua"/>
          <a:cs typeface="Perpetu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erpetua"/>
          <a:ea typeface="Perpetua"/>
          <a:cs typeface="Perpetu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69" autoAdjust="0"/>
    <p:restoredTop sz="73156" autoAdjust="0"/>
  </p:normalViewPr>
  <p:slideViewPr>
    <p:cSldViewPr snapToGrid="0">
      <p:cViewPr>
        <p:scale>
          <a:sx n="60" d="100"/>
          <a:sy n="60" d="100"/>
        </p:scale>
        <p:origin x="-800" y="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148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i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100"/>
              <a:buFont typeface="Calibri"/>
              <a:buNone/>
            </a:pPr>
            <a:r>
              <a:rPr lang="en-US" sz="2100">
                <a:solidFill>
                  <a:srgbClr val="FF3300"/>
                </a:solidFill>
              </a:rPr>
              <a:t>(W. Nazarewicz, TAN2019)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dcabf361bb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g1dcabf361b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g1dcabf361b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EXP-T program has been interfaced with the DIRAC code and can use all possible relativistic Hamiltonians, programed there. Recently the General Relativistic non-local shape consistent potential of Titov and Mosyagin were also incorporated into Dirac program by Oleynichenko.  </a:t>
            </a:r>
            <a:endParaRPr/>
          </a:p>
        </p:txBody>
      </p:sp>
      <p:sp>
        <p:nvSpPr>
          <p:cNvPr id="257" name="Google Shape;25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Three closed shell systems E164 (eka-Cn or eka Fl), E166(eka-E120, alkali earth ), E172 (eka-Og)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Elements E167 and E169 (Eka-Moskowium,E115)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Elements E168 and E170 (Eka-Liwermorium, E116)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 rot="5400000">
            <a:off x="4709478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1"/>
          </p:nvPr>
        </p:nvSpPr>
        <p:spPr>
          <a:xfrm rot="5400000">
            <a:off x="7699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03356-7101-4057-A368-49877D00ECE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968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E91B2-A5F8-431B-8D8F-9DB663789B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60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AA63-3F77-4592-BF5C-B78C01AD142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318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4403D-262B-40A3-AC1E-A573CDBDEE0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565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C72B6-AB4B-4B17-A411-C2290024091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78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0EC38-6E7A-4121-98E4-3C202FB3F5A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504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4B6E-4007-475F-9014-C6577669979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009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A6400-E8B1-4885-A695-1BA1EC03BC4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1041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951C8-BE05-4F90-ABD2-292CF154089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477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005D2-D3E2-4EFB-8D1B-8C36FAC180C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884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2C1C0-5FC9-42EF-8CF7-6856AEBBFFF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6042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16EB2-E817-4BF2-9C1D-23185C74F94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5486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03356-7101-4057-A368-49877D00ECE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9147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E91B2-A5F8-431B-8D8F-9DB663789B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2108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AA63-3F77-4592-BF5C-B78C01AD142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24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4403D-262B-40A3-AC1E-A573CDBDEE0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2667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C72B6-AB4B-4B17-A411-C2290024091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4992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0EC38-6E7A-4121-98E4-3C202FB3F5A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8417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4B6E-4007-475F-9014-C6577669979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881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A6400-E8B1-4885-A695-1BA1EC03BC4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0183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951C8-BE05-4F90-ABD2-292CF154089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8006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005D2-D3E2-4EFB-8D1B-8C36FAC180C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719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2C1C0-5FC9-42EF-8CF7-6856AEBBFFF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5058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16EB2-E817-4BF2-9C1D-23185C74F94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1630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40AD-7EC8-459E-A58D-17CED3BAE712}" type="datetimeFigureOut">
              <a:rPr lang="en-NZ" smtClean="0">
                <a:solidFill>
                  <a:srgbClr val="696464"/>
                </a:solidFill>
              </a:rPr>
              <a:pPr/>
              <a:t>25/04/2023</a:t>
            </a:fld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B6C4C2-577F-4D00-B596-DBDBB3C6328F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1473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40AD-7EC8-459E-A58D-17CED3BAE712}" type="datetimeFigureOut">
              <a:rPr lang="en-NZ" smtClean="0">
                <a:solidFill>
                  <a:srgbClr val="696464"/>
                </a:solidFill>
              </a:rPr>
              <a:pPr/>
              <a:t>25/04/2023</a:t>
            </a:fld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C2-577F-4D00-B596-DBDBB3C6328F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6024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40AD-7EC8-459E-A58D-17CED3BAE712}" type="datetimeFigureOut">
              <a:rPr lang="en-NZ" smtClean="0">
                <a:solidFill>
                  <a:srgbClr val="696464"/>
                </a:solidFill>
              </a:rPr>
              <a:pPr/>
              <a:t>25/04/2023</a:t>
            </a:fld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B6C4C2-577F-4D00-B596-DBDBB3C6328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27312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40AD-7EC8-459E-A58D-17CED3BAE712}" type="datetimeFigureOut">
              <a:rPr lang="en-NZ" smtClean="0">
                <a:solidFill>
                  <a:srgbClr val="696464"/>
                </a:solidFill>
              </a:rPr>
              <a:pPr/>
              <a:t>25/04/2023</a:t>
            </a:fld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C2-577F-4D00-B596-DBDBB3C6328F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2276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40AD-7EC8-459E-A58D-17CED3BAE712}" type="datetimeFigureOut">
              <a:rPr lang="en-NZ" smtClean="0">
                <a:solidFill>
                  <a:srgbClr val="696464"/>
                </a:solidFill>
              </a:rPr>
              <a:pPr/>
              <a:t>25/04/2023</a:t>
            </a:fld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C2-577F-4D00-B596-DBDBB3C6328F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243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40AD-7EC8-459E-A58D-17CED3BAE712}" type="datetimeFigureOut">
              <a:rPr lang="en-NZ" smtClean="0">
                <a:solidFill>
                  <a:srgbClr val="696464"/>
                </a:solidFill>
              </a:rPr>
              <a:pPr/>
              <a:t>25/04/2023</a:t>
            </a:fld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C2-577F-4D00-B596-DBDBB3C6328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4239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40AD-7EC8-459E-A58D-17CED3BAE712}" type="datetimeFigureOut">
              <a:rPr lang="en-NZ" smtClean="0">
                <a:solidFill>
                  <a:srgbClr val="696464"/>
                </a:solidFill>
              </a:rPr>
              <a:pPr/>
              <a:t>25/04/2023</a:t>
            </a:fld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C2-577F-4D00-B596-DBDBB3C6328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963795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40AD-7EC8-459E-A58D-17CED3BAE712}" type="datetimeFigureOut">
              <a:rPr lang="en-NZ" smtClean="0">
                <a:solidFill>
                  <a:srgbClr val="696464"/>
                </a:solidFill>
              </a:rPr>
              <a:pPr/>
              <a:t>25/04/2023</a:t>
            </a:fld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C2-577F-4D00-B596-DBDBB3C6328F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7698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40AD-7EC8-459E-A58D-17CED3BAE712}" type="datetimeFigureOut">
              <a:rPr lang="en-NZ" smtClean="0">
                <a:solidFill>
                  <a:srgbClr val="696464"/>
                </a:solidFill>
              </a:rPr>
              <a:pPr/>
              <a:t>25/04/2023</a:t>
            </a:fld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B6C4C2-577F-4D00-B596-DBDBB3C6328F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03628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40AD-7EC8-459E-A58D-17CED3BAE712}" type="datetimeFigureOut">
              <a:rPr lang="en-NZ" smtClean="0">
                <a:solidFill>
                  <a:srgbClr val="696464"/>
                </a:solidFill>
              </a:rPr>
              <a:pPr/>
              <a:t>25/04/2023</a:t>
            </a:fld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C2-577F-4D00-B596-DBDBB3C6328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5691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40AD-7EC8-459E-A58D-17CED3BAE712}" type="datetimeFigureOut">
              <a:rPr lang="en-NZ" smtClean="0">
                <a:solidFill>
                  <a:srgbClr val="696464"/>
                </a:solidFill>
              </a:rPr>
              <a:pPr/>
              <a:t>25/04/2023</a:t>
            </a:fld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C4C2-577F-4D00-B596-DBDBB3C6328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3575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AC6499-C7AF-4B97-A0BD-722205A62D7D}" type="slidenum">
              <a:rPr lang="he-IL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2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1" name="Google Shape;51;p33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2" name="Google Shape;52;p33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80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33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7" name="Google Shape;57;p33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8" name="Google Shape;58;p33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9" name="Google Shape;59;p33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2" name="Google Shape;62;p3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3" name="Google Shape;63;p34"/>
          <p:cNvSpPr txBox="1"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400"/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/>
          <p:nvPr/>
        </p:nvSpPr>
        <p:spPr>
          <a:xfrm rot="10800000" flipH="1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8" name="Google Shape;68;p34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9" name="Google Shape;69;p34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0" name="Google Shape;70;p34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2" name="Google Shape;82;p36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3" name="Google Shape;83;p36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1530"/>
              <a:buNone/>
              <a:defRPr sz="1800"/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None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body" idx="2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Google Shape;11;p2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" name="Google Shape;16;p2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A5CC2E9C-9780-4EB2-8B26-B9D7C35DC6CE}" type="slidenum">
              <a:rPr lang="ar-SA" kern="1200"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573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A5CC2E9C-9780-4EB2-8B26-B9D7C35DC6CE}" type="slidenum">
              <a:rPr lang="ar-SA" kern="1200"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813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buClrTx/>
              <a:buFontTx/>
              <a:buNone/>
            </a:pPr>
            <a:fld id="{E70040AD-7EC8-459E-A58D-17CED3BAE712}" type="datetimeFigureOut">
              <a:rPr lang="en-NZ" kern="1200" smtClean="0">
                <a:solidFill>
                  <a:srgbClr val="696464"/>
                </a:solidFill>
                <a:latin typeface="Perpetua"/>
                <a:ea typeface="+mn-ea"/>
                <a:cs typeface="+mn-cs"/>
              </a:rPr>
              <a:pPr>
                <a:buClrTx/>
                <a:buFontTx/>
                <a:buNone/>
              </a:pPr>
              <a:t>25/04/2023</a:t>
            </a:fld>
            <a:endParaRPr lang="en-NZ" kern="1200" dirty="0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NZ" kern="1200" dirty="0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fld id="{3FB6C4C2-577F-4D00-B596-DBDBB3C6328F}" type="slidenum">
              <a:rPr lang="en-NZ" kern="1200" smtClean="0"/>
              <a:pPr>
                <a:buClrTx/>
                <a:buFontTx/>
                <a:buNone/>
              </a:pPr>
              <a:t>‹#›</a:t>
            </a:fld>
            <a:endParaRPr lang="en-NZ" kern="1200" dirty="0"/>
          </a:p>
        </p:txBody>
      </p:sp>
    </p:spTree>
    <p:extLst>
      <p:ext uri="{BB962C8B-B14F-4D97-AF65-F5344CB8AC3E}">
        <p14:creationId xmlns:p14="http://schemas.microsoft.com/office/powerpoint/2010/main" val="119265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1.doc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" descr="bg to pp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13" y="-317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3251200" y="2005013"/>
            <a:ext cx="5892800" cy="309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Ephraim Eliav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219200" y="2901950"/>
            <a:ext cx="7385050" cy="471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Benchmark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atomic electronic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 calculations at the edge of Periodic Table 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1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0" y="1371600"/>
            <a:ext cx="9182100" cy="70788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dirty="0" smtClean="0">
                <a:solidFill>
                  <a:schemeClr val="dk1"/>
                </a:solidFill>
              </a:rPr>
              <a:t>IUPAP Conference “Heaviest nuclei and atoms”,</a:t>
            </a:r>
            <a:r>
              <a:rPr lang="en-US" sz="2000" b="1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April 25-30, 2023 </a:t>
            </a:r>
            <a:endParaRPr sz="2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Academy of Science of the Republic of Armenia, Yerevan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179388" y="6224588"/>
            <a:ext cx="4164012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1" i="1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26 April 2023</a:t>
            </a:r>
            <a:endParaRPr sz="2400" b="1" i="1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1" name="Google Shape;111;p1" descr="http://vignette3.wikia.nocookie.net/transuranic-elements/images/9/9a/1202-periodic-table-flerovium-livermorium_full_600.jpg/revision/latest/scale-to-width/540?cb=201210140502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0200" y="4343400"/>
            <a:ext cx="3771900" cy="2514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2" name="Google Shape;112;p1"/>
          <p:cNvGraphicFramePr/>
          <p:nvPr/>
        </p:nvGraphicFramePr>
        <p:xfrm>
          <a:off x="1257300" y="4495800"/>
          <a:ext cx="38481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r:id="rId6" imgW="3848100" imgH="1206500" progId="Word.Document.8">
                  <p:embed/>
                </p:oleObj>
              </mc:Choice>
              <mc:Fallback>
                <p:oleObj r:id="rId6" imgW="3848100" imgH="1206500" progId="Word.Document.8">
                  <p:embed/>
                  <p:pic>
                    <p:nvPicPr>
                      <p:cNvPr id="112" name="Google Shape;112;p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1257300" y="4495800"/>
                        <a:ext cx="38481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8925"/>
            <a:ext cx="264318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714750"/>
            <a:ext cx="76977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500063"/>
            <a:ext cx="609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מלבן מעוגל 4"/>
          <p:cNvSpPr>
            <a:spLocks noChangeArrowheads="1"/>
          </p:cNvSpPr>
          <p:nvPr/>
        </p:nvSpPr>
        <p:spPr bwMode="auto">
          <a:xfrm>
            <a:off x="3143250" y="2643188"/>
            <a:ext cx="5715000" cy="10715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/>
              <a:t>The first ever measured IP for superheavy (Z&gt; 100)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/>
              <a:t> element, produced by “atom-at-time”  technology.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/>
              <a:t>The GS of Lr has been confirmed to be</a:t>
            </a:r>
            <a:r>
              <a:rPr lang="en-US" altLang="en-US" sz="1800" b="1" i="1" dirty="0">
                <a:solidFill>
                  <a:schemeClr val="bg1"/>
                </a:solidFill>
              </a:rPr>
              <a:t> 7s</a:t>
            </a:r>
            <a:r>
              <a:rPr lang="en-US" altLang="en-US" sz="1800" b="1" i="1" baseline="30000" dirty="0">
                <a:solidFill>
                  <a:schemeClr val="bg1"/>
                </a:solidFill>
              </a:rPr>
              <a:t>2</a:t>
            </a:r>
            <a:r>
              <a:rPr lang="en-US" altLang="en-US" sz="1800" b="1" i="1" dirty="0">
                <a:solidFill>
                  <a:schemeClr val="bg1"/>
                </a:solidFill>
              </a:rPr>
              <a:t>p</a:t>
            </a:r>
            <a:r>
              <a:rPr lang="en-US" altLang="en-US" sz="1800" b="1" i="1" baseline="-25000" dirty="0">
                <a:solidFill>
                  <a:schemeClr val="bg1"/>
                </a:solidFill>
              </a:rPr>
              <a:t>1/2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3839895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382000" cy="2819400"/>
          </a:xfrm>
        </p:spPr>
        <p:txBody>
          <a:bodyPr>
            <a:normAutofit fontScale="90000"/>
          </a:bodyPr>
          <a:lstStyle/>
          <a:p>
            <a:r>
              <a:rPr lang="en-NZ" sz="5000" b="1" dirty="0" smtClean="0">
                <a:solidFill>
                  <a:srgbClr val="FF0000"/>
                </a:solidFill>
              </a:rPr>
              <a:t>Applications to SHEs with no experimentally known properties</a:t>
            </a:r>
            <a:br>
              <a:rPr lang="en-NZ" sz="5000" b="1" dirty="0" smtClean="0">
                <a:solidFill>
                  <a:srgbClr val="FF0000"/>
                </a:solidFill>
              </a:rPr>
            </a:br>
            <a:r>
              <a:rPr lang="en-NZ" sz="5000" b="1" dirty="0">
                <a:solidFill>
                  <a:srgbClr val="FF0000"/>
                </a:solidFill>
              </a:rPr>
              <a:t>T</a:t>
            </a:r>
            <a:r>
              <a:rPr lang="en-NZ" sz="5000" b="1" dirty="0" smtClean="0">
                <a:solidFill>
                  <a:srgbClr val="FF0000"/>
                </a:solidFill>
              </a:rPr>
              <a:t>heoretical predictions of extended Periodic Table.</a:t>
            </a:r>
            <a:endParaRPr lang="en-NZ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25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IPs </a:t>
            </a:r>
            <a:r>
              <a:rPr lang="en-US" sz="2500" b="1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and </a:t>
            </a:r>
            <a:r>
              <a:rPr lang="en-US" sz="25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EA </a:t>
            </a:r>
            <a:r>
              <a:rPr lang="en-US" sz="2500" b="1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of </a:t>
            </a:r>
            <a:r>
              <a:rPr lang="en-US" sz="2500" b="1" kern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</a:t>
            </a:r>
            <a:r>
              <a:rPr lang="en-US" sz="25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500" i="1" kern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Kaygorodov</a:t>
            </a:r>
            <a:r>
              <a:rPr lang="en-US" sz="2500" i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et al, PRA,105,062805 (2022);</a:t>
            </a:r>
            <a:br>
              <a:rPr lang="en-US" sz="2500" i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500" i="1" kern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Guo</a:t>
            </a:r>
            <a:r>
              <a:rPr lang="en-US" sz="2500" i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et al, JPB, 55, 155003 (2022)</a:t>
            </a:r>
            <a:endParaRPr lang="en-US" sz="2500" i="1" kern="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03131" y="914400"/>
            <a:ext cx="2178268" cy="63062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FSCC scheme: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971800" y="5257800"/>
            <a:ext cx="1847850" cy="13716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6096000" cy="513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09" y="838200"/>
            <a:ext cx="512859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52600" y="6172200"/>
            <a:ext cx="60960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52600" y="4114800"/>
            <a:ext cx="5943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6172200"/>
            <a:ext cx="2286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dirty="0" smtClean="0">
                <a:solidFill>
                  <a:schemeClr val="tx1"/>
                </a:solidFill>
              </a:rPr>
              <a:t>SR-CCSDTQ+B+QED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</a:pPr>
            <a:r>
              <a:rPr lang="en-US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 of Oganesson: recent developments</a:t>
            </a:r>
            <a:endParaRPr sz="2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83" name="Google Shape;283;p17"/>
          <p:cNvGraphicFramePr/>
          <p:nvPr>
            <p:extLst>
              <p:ext uri="{D42A27DB-BD31-4B8C-83A1-F6EECF244321}">
                <p14:modId xmlns:p14="http://schemas.microsoft.com/office/powerpoint/2010/main" val="1463374844"/>
              </p:ext>
            </p:extLst>
          </p:nvPr>
        </p:nvGraphicFramePr>
        <p:xfrm>
          <a:off x="609600" y="938925"/>
          <a:ext cx="8144275" cy="3593350"/>
        </p:xfrm>
        <a:graphic>
          <a:graphicData uri="http://schemas.openxmlformats.org/drawingml/2006/table">
            <a:tbl>
              <a:tblPr firstRow="1" bandRow="1">
                <a:noFill/>
                <a:tableStyleId>{E7403F30-7D0D-407A-AF3A-DFD60D0E67F4}</a:tableStyleId>
              </a:tblPr>
              <a:tblGrid>
                <a:gridCol w="3844500"/>
                <a:gridCol w="3053175"/>
                <a:gridCol w="1246600"/>
              </a:tblGrid>
              <a:tr h="51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Reference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Method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Ea, eV</a:t>
                      </a:r>
                      <a:endParaRPr sz="2400"/>
                    </a:p>
                  </a:txBody>
                  <a:tcPr marL="91450" marR="91450" marT="45725" marB="45725"/>
                </a:tc>
              </a:tr>
              <a:tr h="51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Eliav, et al, PRL, 77,5350 (</a:t>
                      </a:r>
                      <a:r>
                        <a:rPr lang="en-US" sz="1800" b="1"/>
                        <a:t>1996</a:t>
                      </a:r>
                      <a:r>
                        <a:rPr lang="en-US" sz="1800"/>
                        <a:t>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FSCCSD+Breit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0.056(10)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64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Goidenko, et al, PRA,67,020102 (</a:t>
                      </a:r>
                      <a:r>
                        <a:rPr lang="en-US" sz="1800" b="1"/>
                        <a:t>2003</a:t>
                      </a:r>
                      <a:r>
                        <a:rPr lang="en-US" sz="1800"/>
                        <a:t>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FSCCSD+Breit+QED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0.058(3)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64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Lackenby, et al,PRA, 98, 042512 (</a:t>
                      </a:r>
                      <a:r>
                        <a:rPr lang="en-US" sz="1800" b="1" i="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2018</a:t>
                      </a: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CI+MBPT (+Breit+QED)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0.096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64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Libre Baskerville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Guo, et al, ACQ,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83,107(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2021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)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SR-CCSDT(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Q)</a:t>
                      </a:r>
                      <a:r>
                        <a:rPr lang="en-US" sz="1800"/>
                        <a:t>+Breit+QED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0.080(5)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64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Libre Baskerville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Kaygorodov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, et al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, PRA,104,012819(</a:t>
                      </a:r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2021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)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FSCCSDT+Breit(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ω</a:t>
                      </a:r>
                      <a:r>
                        <a:rPr lang="en-US" sz="1800"/>
                        <a:t>)+QED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0.076(4)</a:t>
                      </a: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84" name="Google Shape;284;p17"/>
          <p:cNvSpPr/>
          <p:nvPr/>
        </p:nvSpPr>
        <p:spPr>
          <a:xfrm>
            <a:off x="457200" y="3276600"/>
            <a:ext cx="8430900" cy="1371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>
            <a:spLocks noGrp="1"/>
          </p:cNvSpPr>
          <p:nvPr>
            <p:ph type="title"/>
          </p:nvPr>
        </p:nvSpPr>
        <p:spPr>
          <a:xfrm>
            <a:off x="535360" y="152400"/>
            <a:ext cx="807524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Times New Roman"/>
              <a:buNone/>
            </a:pPr>
            <a:r>
              <a:rPr lang="en-US" sz="2900" b="1">
                <a:latin typeface="Times New Roman"/>
                <a:ea typeface="Times New Roman"/>
                <a:cs typeface="Times New Roman"/>
                <a:sym typeface="Times New Roman"/>
              </a:rPr>
              <a:t>Spectra of Ra and element E120</a:t>
            </a:r>
            <a:endParaRPr sz="2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07" name="Google Shape;307;p19"/>
          <p:cNvGraphicFramePr/>
          <p:nvPr/>
        </p:nvGraphicFramePr>
        <p:xfrm>
          <a:off x="1691680" y="1099451"/>
          <a:ext cx="6039025" cy="5569850"/>
        </p:xfrm>
        <a:graphic>
          <a:graphicData uri="http://schemas.openxmlformats.org/drawingml/2006/table">
            <a:tbl>
              <a:tblPr firstRow="1" bandRow="1">
                <a:noFill/>
                <a:tableStyleId>{E7403F30-7D0D-407A-AF3A-DFD60D0E67F4}</a:tableStyleId>
              </a:tblPr>
              <a:tblGrid>
                <a:gridCol w="1387075"/>
                <a:gridCol w="659300"/>
                <a:gridCol w="1258625"/>
                <a:gridCol w="1258625"/>
                <a:gridCol w="1475400"/>
              </a:tblGrid>
              <a:tr h="389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</a:t>
                      </a:r>
                      <a:r>
                        <a:rPr lang="en-US" sz="1800" baseline="30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6F4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6F4E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6F4E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E120 [cm</a:t>
                      </a:r>
                      <a:r>
                        <a:rPr lang="en-US" sz="1800" baseline="30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6F4EFA"/>
                    </a:solidFill>
                  </a:tcPr>
                </a:tc>
              </a:tr>
              <a:tr h="389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Baskerville"/>
                        <a:buNone/>
                      </a:pP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IHFSCC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Exp.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IHFSCC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44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</a:t>
                      </a:r>
                      <a:endParaRPr sz="18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Libre Baskerville"/>
                        <a:buNone/>
                      </a:pP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42608</a:t>
                      </a:r>
                      <a:endParaRPr sz="2100" dirty="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42573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47191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44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nsnp</a:t>
                      </a:r>
                      <a:endParaRPr sz="18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Libre Baskerville"/>
                        <a:buNone/>
                      </a:pPr>
                      <a:r>
                        <a:rPr lang="en-US" sz="2100" i="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0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13093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13078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15648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44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Libre Baskerville"/>
                        <a:buNone/>
                      </a:pPr>
                      <a:r>
                        <a:rPr lang="en-US" sz="2100" i="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14017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13999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17587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44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Libre Baskerville"/>
                        <a:buNone/>
                      </a:pPr>
                      <a:r>
                        <a:rPr lang="en-US" sz="2100" i="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16675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16689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25192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44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Libre Baskerville"/>
                        <a:buNone/>
                      </a:pPr>
                      <a:r>
                        <a:rPr lang="en-US" sz="2100" i="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20792</a:t>
                      </a:r>
                      <a:endParaRPr sz="2100" dirty="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20716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27513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44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r>
                        <a:rPr lang="en-US" sz="1800" b="1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-1)</a:t>
                      </a: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dns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</a:t>
                      </a:r>
                      <a:endParaRPr sz="2100" i="0" baseline="300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13827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13716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22903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44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Libre Baskerville"/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14021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Libre Baskerville"/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13994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23034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44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14839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14707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23782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44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i="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17159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17081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27247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44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</a:t>
                      </a:r>
                      <a:r>
                        <a:rPr lang="en-US" sz="1800" b="1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r>
                        <a:rPr lang="en-US" sz="1800" b="1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+1)</a:t>
                      </a: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  <a:endParaRPr sz="18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Libre Baskerville"/>
                        <a:buNone/>
                      </a:pPr>
                      <a:r>
                        <a:rPr lang="en-US" sz="2100" i="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S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26762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26754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30862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389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Δ</a:t>
                      </a:r>
                      <a:r>
                        <a:rPr lang="en-US" sz="1800" b="1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  <a:endParaRPr sz="1800" b="1" i="1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139</a:t>
                      </a:r>
                      <a:endParaRPr sz="18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"/>
          <p:cNvSpPr txBox="1">
            <a:spLocks noGrp="1"/>
          </p:cNvSpPr>
          <p:nvPr>
            <p:ph type="title"/>
          </p:nvPr>
        </p:nvSpPr>
        <p:spPr>
          <a:xfrm>
            <a:off x="535360" y="76200"/>
            <a:ext cx="807524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Times New Roman"/>
              <a:buNone/>
            </a:pPr>
            <a:r>
              <a:rPr lang="en-US" sz="2900" b="1">
                <a:latin typeface="Times New Roman"/>
                <a:ea typeface="Times New Roman"/>
                <a:cs typeface="Times New Roman"/>
                <a:sym typeface="Times New Roman"/>
              </a:rPr>
              <a:t>Spectra of Ra and element E120</a:t>
            </a:r>
            <a:endParaRPr sz="2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13" name="Google Shape;313;p20"/>
          <p:cNvGraphicFramePr/>
          <p:nvPr/>
        </p:nvGraphicFramePr>
        <p:xfrm>
          <a:off x="1664280" y="1412776"/>
          <a:ext cx="6219900" cy="5212210"/>
        </p:xfrm>
        <a:graphic>
          <a:graphicData uri="http://schemas.openxmlformats.org/drawingml/2006/table">
            <a:tbl>
              <a:tblPr firstRow="1" bandRow="1">
                <a:noFill/>
                <a:tableStyleId>{E7403F30-7D0D-407A-AF3A-DFD60D0E67F4}</a:tableStyleId>
              </a:tblPr>
              <a:tblGrid>
                <a:gridCol w="1428700"/>
                <a:gridCol w="679025"/>
                <a:gridCol w="1296300"/>
                <a:gridCol w="1296300"/>
                <a:gridCol w="1519575"/>
              </a:tblGrid>
              <a:tr h="34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</a:t>
                      </a:r>
                      <a:r>
                        <a:rPr lang="en-US" sz="1800" baseline="30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6F4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6F4E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6F4E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E120 [cm</a:t>
                      </a:r>
                      <a:r>
                        <a:rPr lang="en-US" sz="1800" baseline="30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6F4EFA"/>
                    </a:solidFill>
                  </a:tcPr>
                </a:tc>
              </a:tr>
              <a:tr h="34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Baskerville"/>
                        <a:buNone/>
                      </a:pP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IHFSCC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Exp.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IHFSCC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386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</a:t>
                      </a:r>
                      <a:endParaRPr sz="18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Libre Baskerville"/>
                        <a:buNone/>
                      </a:pP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42608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42573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47191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386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nsnp</a:t>
                      </a:r>
                      <a:endParaRPr sz="18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Libre Baskerville"/>
                        <a:buNone/>
                      </a:pPr>
                      <a:r>
                        <a:rPr lang="en-US" sz="2100" i="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0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13093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13078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15648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386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Libre Baskerville"/>
                        <a:buNone/>
                      </a:pPr>
                      <a:r>
                        <a:rPr lang="en-US" sz="2100" i="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14017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13999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17587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386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Libre Baskerville"/>
                        <a:buNone/>
                      </a:pPr>
                      <a:r>
                        <a:rPr lang="en-US" sz="2100" i="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16675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16689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25192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386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Libre Baskerville"/>
                        <a:buNone/>
                      </a:pPr>
                      <a:r>
                        <a:rPr lang="en-US" sz="2100" i="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20792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20716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27513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386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r>
                        <a:rPr lang="en-US" sz="1800" b="1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-1)</a:t>
                      </a: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dns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</a:t>
                      </a:r>
                      <a:endParaRPr sz="2100" i="0" baseline="300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13827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13716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22903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393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Libre Baskerville"/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14021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Libre Baskerville"/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13994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23034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393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14839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14707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23782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386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i="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17159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17081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27247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386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</a:t>
                      </a:r>
                      <a:r>
                        <a:rPr lang="en-US" sz="1800" b="1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r>
                        <a:rPr lang="en-US" sz="1800" b="1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+1)</a:t>
                      </a: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  <a:endParaRPr sz="18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Libre Baskerville"/>
                        <a:buNone/>
                      </a:pPr>
                      <a:r>
                        <a:rPr lang="en-US" sz="2100" i="0" baseline="30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r>
                        <a:rPr lang="en-US" sz="2100" i="1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S</a:t>
                      </a:r>
                      <a:r>
                        <a:rPr lang="en-US" sz="2100" i="0" baseline="-250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26762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26754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30862</a:t>
                      </a:r>
                      <a:endParaRPr sz="2100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  <a:tr h="34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Δ</a:t>
                      </a:r>
                      <a:r>
                        <a:rPr lang="en-US" sz="1800" b="1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  <a:endParaRPr sz="1800" b="1" i="1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139</a:t>
                      </a:r>
                      <a:endParaRPr sz="18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314" name="Google Shape;31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5" y="3645025"/>
            <a:ext cx="8820476" cy="2979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475" y="324154"/>
            <a:ext cx="8810625" cy="62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2"/>
          <p:cNvSpPr txBox="1"/>
          <p:nvPr/>
        </p:nvSpPr>
        <p:spPr>
          <a:xfrm>
            <a:off x="5905500" y="5542000"/>
            <a:ext cx="2526000" cy="4308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139      140                  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167      168     169    170    171    172</a:t>
            </a:r>
            <a:endParaRPr sz="11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0" name="Google Shape;330;p22"/>
          <p:cNvSpPr txBox="1"/>
          <p:nvPr/>
        </p:nvSpPr>
        <p:spPr>
          <a:xfrm>
            <a:off x="5901750" y="4661895"/>
            <a:ext cx="2526000" cy="3231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167 168  169  170  171 172</a:t>
            </a:r>
            <a:endParaRPr sz="15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1" name="Google Shape;331;p22"/>
          <p:cNvSpPr txBox="1"/>
          <p:nvPr/>
        </p:nvSpPr>
        <p:spPr>
          <a:xfrm>
            <a:off x="5905500" y="5170275"/>
            <a:ext cx="2526000" cy="3078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163  164  165  166  167 168</a:t>
            </a:r>
            <a:endParaRPr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2" name="Google Shape;332;p22"/>
          <p:cNvSpPr/>
          <p:nvPr/>
        </p:nvSpPr>
        <p:spPr>
          <a:xfrm>
            <a:off x="7848600" y="4454550"/>
            <a:ext cx="685800" cy="17526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Baskerville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196905"/>
            <a:ext cx="2179300" cy="132709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2"/>
          <p:cNvSpPr txBox="1"/>
          <p:nvPr/>
        </p:nvSpPr>
        <p:spPr>
          <a:xfrm>
            <a:off x="1066800" y="457200"/>
            <a:ext cx="5181600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Extended Periodic Table of Elements</a:t>
            </a:r>
            <a:endParaRPr/>
          </a:p>
        </p:txBody>
      </p:sp>
      <p:sp>
        <p:nvSpPr>
          <p:cNvPr id="335" name="Google Shape;335;p22"/>
          <p:cNvSpPr txBox="1"/>
          <p:nvPr/>
        </p:nvSpPr>
        <p:spPr>
          <a:xfrm>
            <a:off x="5867400" y="4310394"/>
            <a:ext cx="5334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Nh</a:t>
            </a:r>
            <a:endParaRPr sz="11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6" name="Google Shape;336;p22"/>
          <p:cNvSpPr txBox="1"/>
          <p:nvPr/>
        </p:nvSpPr>
        <p:spPr>
          <a:xfrm>
            <a:off x="6400800" y="4310390"/>
            <a:ext cx="381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Fl</a:t>
            </a:r>
            <a:endParaRPr sz="11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7" name="Google Shape;337;p22"/>
          <p:cNvSpPr txBox="1"/>
          <p:nvPr/>
        </p:nvSpPr>
        <p:spPr>
          <a:xfrm>
            <a:off x="6781800" y="4310400"/>
            <a:ext cx="4572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Mc</a:t>
            </a:r>
            <a:endParaRPr sz="11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8" name="Google Shape;338;p22"/>
          <p:cNvSpPr txBox="1"/>
          <p:nvPr/>
        </p:nvSpPr>
        <p:spPr>
          <a:xfrm>
            <a:off x="7239000" y="4310390"/>
            <a:ext cx="381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Lv</a:t>
            </a:r>
            <a:endParaRPr sz="11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9" name="Google Shape;339;p22"/>
          <p:cNvSpPr txBox="1"/>
          <p:nvPr/>
        </p:nvSpPr>
        <p:spPr>
          <a:xfrm>
            <a:off x="7620000" y="4310390"/>
            <a:ext cx="381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Ts</a:t>
            </a:r>
            <a:endParaRPr sz="11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40" name="Google Shape;340;p22"/>
          <p:cNvSpPr txBox="1"/>
          <p:nvPr/>
        </p:nvSpPr>
        <p:spPr>
          <a:xfrm>
            <a:off x="8001000" y="4310400"/>
            <a:ext cx="5334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Og</a:t>
            </a:r>
            <a:endParaRPr sz="11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"/>
          <p:cNvSpPr txBox="1">
            <a:spLocks noGrp="1"/>
          </p:cNvSpPr>
          <p:nvPr>
            <p:ph type="title"/>
          </p:nvPr>
        </p:nvSpPr>
        <p:spPr>
          <a:xfrm>
            <a:off x="609600" y="1025"/>
            <a:ext cx="74454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lang="en-US" sz="2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IH-RFSCC electronic configurations and </a:t>
            </a:r>
            <a:br>
              <a:rPr lang="en-US" sz="2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properties of SHE with 164 ≤ Z ≤ 174 (</a:t>
            </a:r>
            <a:r>
              <a:rPr lang="en-US" sz="22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unpublished</a:t>
            </a:r>
            <a:r>
              <a:rPr lang="en-US" sz="2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47" name="Google Shape;347;p23"/>
          <p:cNvGraphicFramePr/>
          <p:nvPr/>
        </p:nvGraphicFramePr>
        <p:xfrm>
          <a:off x="152388" y="761989"/>
          <a:ext cx="8839200" cy="5952040"/>
        </p:xfrm>
        <a:graphic>
          <a:graphicData uri="http://schemas.openxmlformats.org/drawingml/2006/table">
            <a:tbl>
              <a:tblPr firstRow="1" bandRow="1">
                <a:noFill/>
                <a:tableStyleId>{E7403F30-7D0D-407A-AF3A-DFD60D0E67F4}</a:tableStyleId>
              </a:tblPr>
              <a:tblGrid>
                <a:gridCol w="799025"/>
                <a:gridCol w="4157550"/>
                <a:gridCol w="1135125"/>
                <a:gridCol w="932325"/>
                <a:gridCol w="1815175"/>
              </a:tblGrid>
              <a:tr h="893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Z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Configuration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Possible group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Period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Properties (eV)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    IP            EA          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48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164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[Og]8s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5g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18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6f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7d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8p</a:t>
                      </a:r>
                      <a:r>
                        <a:rPr lang="en-US" sz="1800" b="1" baseline="-25000">
                          <a:solidFill>
                            <a:srgbClr val="FF0000"/>
                          </a:solidFill>
                        </a:rPr>
                        <a:t>1/2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 </a:t>
                      </a:r>
                      <a:endParaRPr sz="1800" b="1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12, </a:t>
                      </a:r>
                      <a:r>
                        <a:rPr lang="en-US" sz="1800" b="1"/>
                        <a:t>14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7.513     0.071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48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165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[Og]8s</a:t>
                      </a:r>
                      <a:r>
                        <a:rPr lang="en-US" sz="1800" b="1" baseline="30000"/>
                        <a:t>2</a:t>
                      </a:r>
                      <a:r>
                        <a:rPr lang="en-US" sz="1800" b="1"/>
                        <a:t>5g</a:t>
                      </a:r>
                      <a:r>
                        <a:rPr lang="en-US" sz="1800" b="1" baseline="30000"/>
                        <a:t>18</a:t>
                      </a:r>
                      <a:r>
                        <a:rPr lang="en-US" sz="1800" b="1"/>
                        <a:t>6f</a:t>
                      </a:r>
                      <a:r>
                        <a:rPr lang="en-US" sz="1800" b="1" baseline="30000"/>
                        <a:t>14</a:t>
                      </a:r>
                      <a:r>
                        <a:rPr lang="en-US" sz="1800" b="1"/>
                        <a:t>7d</a:t>
                      </a:r>
                      <a:r>
                        <a:rPr lang="en-US" sz="1800" b="1" baseline="30000"/>
                        <a:t>10</a:t>
                      </a:r>
                      <a:r>
                        <a:rPr lang="en-US" sz="1800" b="1"/>
                        <a:t>8p</a:t>
                      </a:r>
                      <a:r>
                        <a:rPr lang="en-US" sz="1800" b="1" baseline="-25000"/>
                        <a:t>1/2</a:t>
                      </a:r>
                      <a:r>
                        <a:rPr lang="en-US" sz="1800" b="1" baseline="30000"/>
                        <a:t>2</a:t>
                      </a:r>
                      <a:r>
                        <a:rPr lang="en-US" sz="1800" b="1"/>
                        <a:t>9s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9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5.652     0.987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48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166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[Og]8s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5g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18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6f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7d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8p</a:t>
                      </a:r>
                      <a:r>
                        <a:rPr lang="en-US" sz="1800" b="1" baseline="-25000">
                          <a:solidFill>
                            <a:srgbClr val="FF0000"/>
                          </a:solidFill>
                        </a:rPr>
                        <a:t>1/2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9s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 b="1" baseline="300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9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7.345     0.518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48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167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B0F0"/>
                          </a:solidFill>
                        </a:rPr>
                        <a:t>[Og]8s</a:t>
                      </a:r>
                      <a:r>
                        <a:rPr lang="en-US" sz="1800" b="1" baseline="3000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00B0F0"/>
                          </a:solidFill>
                        </a:rPr>
                        <a:t>5g</a:t>
                      </a:r>
                      <a:r>
                        <a:rPr lang="en-US" sz="1800" b="1" baseline="30000">
                          <a:solidFill>
                            <a:srgbClr val="00B0F0"/>
                          </a:solidFill>
                        </a:rPr>
                        <a:t>18</a:t>
                      </a:r>
                      <a:r>
                        <a:rPr lang="en-US" sz="1800" b="1">
                          <a:solidFill>
                            <a:srgbClr val="00B0F0"/>
                          </a:solidFill>
                        </a:rPr>
                        <a:t>6f</a:t>
                      </a:r>
                      <a:r>
                        <a:rPr lang="en-US" sz="1800" b="1" baseline="30000">
                          <a:solidFill>
                            <a:srgbClr val="00B0F0"/>
                          </a:solidFill>
                        </a:rPr>
                        <a:t>14</a:t>
                      </a:r>
                      <a:r>
                        <a:rPr lang="en-US" sz="1800" b="1">
                          <a:solidFill>
                            <a:srgbClr val="00B0F0"/>
                          </a:solidFill>
                        </a:rPr>
                        <a:t>7d</a:t>
                      </a:r>
                      <a:r>
                        <a:rPr lang="en-US" sz="1800" b="1" baseline="30000">
                          <a:solidFill>
                            <a:srgbClr val="00B0F0"/>
                          </a:solidFill>
                        </a:rPr>
                        <a:t>10</a:t>
                      </a:r>
                      <a:r>
                        <a:rPr lang="en-US" sz="1800" b="1">
                          <a:solidFill>
                            <a:srgbClr val="00B0F0"/>
                          </a:solidFill>
                        </a:rPr>
                        <a:t>8p</a:t>
                      </a:r>
                      <a:r>
                        <a:rPr lang="en-US" sz="1800" b="1" baseline="-25000">
                          <a:solidFill>
                            <a:srgbClr val="00B0F0"/>
                          </a:solidFill>
                        </a:rPr>
                        <a:t>1/2</a:t>
                      </a:r>
                      <a:r>
                        <a:rPr lang="en-US" sz="1800" b="1" baseline="3000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00B0F0"/>
                          </a:solidFill>
                        </a:rPr>
                        <a:t>9s</a:t>
                      </a:r>
                      <a:r>
                        <a:rPr lang="en-US" sz="1800" b="1" baseline="3000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00B0F0"/>
                          </a:solidFill>
                        </a:rPr>
                        <a:t>8p</a:t>
                      </a:r>
                      <a:r>
                        <a:rPr lang="en-US" sz="1800" b="1" baseline="-25000">
                          <a:solidFill>
                            <a:srgbClr val="00B0F0"/>
                          </a:solidFill>
                        </a:rPr>
                        <a:t>3/2</a:t>
                      </a:r>
                      <a:endParaRPr sz="1800" b="1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15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8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6.639     1.290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274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168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800"/>
                        <a:buFont typeface="Libre Baskerville"/>
                        <a:buNone/>
                      </a:pPr>
                      <a:r>
                        <a:rPr lang="en-US" sz="1800" b="1">
                          <a:solidFill>
                            <a:srgbClr val="00B050"/>
                          </a:solidFill>
                        </a:rPr>
                        <a:t>[Og]8s</a:t>
                      </a:r>
                      <a:r>
                        <a:rPr lang="en-US" sz="1800" b="1" baseline="3000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00B050"/>
                          </a:solidFill>
                        </a:rPr>
                        <a:t>5g</a:t>
                      </a:r>
                      <a:r>
                        <a:rPr lang="en-US" sz="1800" b="1" baseline="30000">
                          <a:solidFill>
                            <a:srgbClr val="00B050"/>
                          </a:solidFill>
                        </a:rPr>
                        <a:t>18</a:t>
                      </a:r>
                      <a:r>
                        <a:rPr lang="en-US" sz="1800" b="1">
                          <a:solidFill>
                            <a:srgbClr val="00B050"/>
                          </a:solidFill>
                        </a:rPr>
                        <a:t>6f</a:t>
                      </a:r>
                      <a:r>
                        <a:rPr lang="en-US" sz="1800" b="1" baseline="30000">
                          <a:solidFill>
                            <a:srgbClr val="00B050"/>
                          </a:solidFill>
                        </a:rPr>
                        <a:t>14</a:t>
                      </a:r>
                      <a:r>
                        <a:rPr lang="en-US" sz="1800" b="1">
                          <a:solidFill>
                            <a:srgbClr val="00B050"/>
                          </a:solidFill>
                        </a:rPr>
                        <a:t>7d</a:t>
                      </a:r>
                      <a:r>
                        <a:rPr lang="en-US" sz="1800" b="1" baseline="30000">
                          <a:solidFill>
                            <a:srgbClr val="00B050"/>
                          </a:solidFill>
                        </a:rPr>
                        <a:t>10</a:t>
                      </a:r>
                      <a:r>
                        <a:rPr lang="en-US" sz="1800" b="1">
                          <a:solidFill>
                            <a:srgbClr val="00B050"/>
                          </a:solidFill>
                        </a:rPr>
                        <a:t>8p</a:t>
                      </a:r>
                      <a:r>
                        <a:rPr lang="en-US" sz="1800" b="1" baseline="-25000">
                          <a:solidFill>
                            <a:srgbClr val="00B050"/>
                          </a:solidFill>
                        </a:rPr>
                        <a:t>1/2</a:t>
                      </a:r>
                      <a:r>
                        <a:rPr lang="en-US" sz="1800" b="1" baseline="3000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00B050"/>
                          </a:solidFill>
                        </a:rPr>
                        <a:t>9s</a:t>
                      </a:r>
                      <a:r>
                        <a:rPr lang="en-US" sz="1800" b="1" baseline="3000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00B050"/>
                          </a:solidFill>
                        </a:rPr>
                        <a:t>8p</a:t>
                      </a:r>
                      <a:r>
                        <a:rPr lang="en-US" sz="1800" b="1" baseline="-25000">
                          <a:solidFill>
                            <a:srgbClr val="00B050"/>
                          </a:solidFill>
                        </a:rPr>
                        <a:t>3/2</a:t>
                      </a:r>
                      <a:r>
                        <a:rPr lang="en-US" sz="1800" b="1" baseline="30000">
                          <a:solidFill>
                            <a:srgbClr val="00B050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16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8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8.055       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48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169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800"/>
                        <a:buFont typeface="Libre Baskerville"/>
                        <a:buNone/>
                      </a:pPr>
                      <a:r>
                        <a:rPr lang="en-US" sz="1800" b="1">
                          <a:solidFill>
                            <a:srgbClr val="00B0F0"/>
                          </a:solidFill>
                        </a:rPr>
                        <a:t>[Og]8s</a:t>
                      </a:r>
                      <a:r>
                        <a:rPr lang="en-US" sz="1800" b="1" baseline="3000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00B0F0"/>
                          </a:solidFill>
                        </a:rPr>
                        <a:t>5g</a:t>
                      </a:r>
                      <a:r>
                        <a:rPr lang="en-US" sz="1800" b="1" baseline="30000">
                          <a:solidFill>
                            <a:srgbClr val="00B0F0"/>
                          </a:solidFill>
                        </a:rPr>
                        <a:t>18</a:t>
                      </a:r>
                      <a:r>
                        <a:rPr lang="en-US" sz="1800" b="1">
                          <a:solidFill>
                            <a:srgbClr val="00B0F0"/>
                          </a:solidFill>
                        </a:rPr>
                        <a:t>6f</a:t>
                      </a:r>
                      <a:r>
                        <a:rPr lang="en-US" sz="1800" b="1" baseline="30000">
                          <a:solidFill>
                            <a:srgbClr val="00B0F0"/>
                          </a:solidFill>
                        </a:rPr>
                        <a:t>14</a:t>
                      </a:r>
                      <a:r>
                        <a:rPr lang="en-US" sz="1800" b="1">
                          <a:solidFill>
                            <a:srgbClr val="00B0F0"/>
                          </a:solidFill>
                        </a:rPr>
                        <a:t>7d</a:t>
                      </a:r>
                      <a:r>
                        <a:rPr lang="en-US" sz="1800" b="1" baseline="30000">
                          <a:solidFill>
                            <a:srgbClr val="00B0F0"/>
                          </a:solidFill>
                        </a:rPr>
                        <a:t>10</a:t>
                      </a:r>
                      <a:r>
                        <a:rPr lang="en-US" sz="1800" b="1">
                          <a:solidFill>
                            <a:srgbClr val="00B0F0"/>
                          </a:solidFill>
                        </a:rPr>
                        <a:t>8p</a:t>
                      </a:r>
                      <a:r>
                        <a:rPr lang="en-US" sz="1800" b="1" baseline="-25000">
                          <a:solidFill>
                            <a:srgbClr val="00B0F0"/>
                          </a:solidFill>
                        </a:rPr>
                        <a:t>1/2</a:t>
                      </a:r>
                      <a:r>
                        <a:rPr lang="en-US" sz="1800" b="1" baseline="3000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00B0F0"/>
                          </a:solidFill>
                        </a:rPr>
                        <a:t>9s</a:t>
                      </a:r>
                      <a:r>
                        <a:rPr lang="en-US" sz="1800" b="1" baseline="3000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00B0F0"/>
                          </a:solidFill>
                        </a:rPr>
                        <a:t>9p</a:t>
                      </a:r>
                      <a:r>
                        <a:rPr lang="en-US" sz="1800" b="1" baseline="-25000">
                          <a:solidFill>
                            <a:srgbClr val="00B0F0"/>
                          </a:solidFill>
                        </a:rPr>
                        <a:t>1/2</a:t>
                      </a:r>
                      <a:r>
                        <a:rPr lang="en-US" sz="1800" b="1" baseline="3000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00B0F0"/>
                          </a:solidFill>
                        </a:rPr>
                        <a:t>8p</a:t>
                      </a:r>
                      <a:r>
                        <a:rPr lang="en-US" sz="1800" b="1" baseline="-25000">
                          <a:solidFill>
                            <a:srgbClr val="00B0F0"/>
                          </a:solidFill>
                        </a:rPr>
                        <a:t>3/2</a:t>
                      </a:r>
                      <a:endParaRPr sz="1800" b="1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15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8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8.968     2.518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48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170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800"/>
                        <a:buFont typeface="Libre Baskerville"/>
                        <a:buNone/>
                      </a:pPr>
                      <a:r>
                        <a:rPr lang="en-US" sz="1800" b="1">
                          <a:solidFill>
                            <a:srgbClr val="00B050"/>
                          </a:solidFill>
                        </a:rPr>
                        <a:t>[Og]8s</a:t>
                      </a:r>
                      <a:r>
                        <a:rPr lang="en-US" sz="1800" b="1" baseline="3000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00B050"/>
                          </a:solidFill>
                        </a:rPr>
                        <a:t>5g</a:t>
                      </a:r>
                      <a:r>
                        <a:rPr lang="en-US" sz="1800" b="1" baseline="30000">
                          <a:solidFill>
                            <a:srgbClr val="00B050"/>
                          </a:solidFill>
                        </a:rPr>
                        <a:t>18</a:t>
                      </a:r>
                      <a:r>
                        <a:rPr lang="en-US" sz="1800" b="1">
                          <a:solidFill>
                            <a:srgbClr val="00B050"/>
                          </a:solidFill>
                        </a:rPr>
                        <a:t>6f</a:t>
                      </a:r>
                      <a:r>
                        <a:rPr lang="en-US" sz="1800" b="1" baseline="30000">
                          <a:solidFill>
                            <a:srgbClr val="00B050"/>
                          </a:solidFill>
                        </a:rPr>
                        <a:t>14</a:t>
                      </a:r>
                      <a:r>
                        <a:rPr lang="en-US" sz="1800" b="1">
                          <a:solidFill>
                            <a:srgbClr val="00B050"/>
                          </a:solidFill>
                        </a:rPr>
                        <a:t>7d</a:t>
                      </a:r>
                      <a:r>
                        <a:rPr lang="en-US" sz="1800" b="1" baseline="30000">
                          <a:solidFill>
                            <a:srgbClr val="00B050"/>
                          </a:solidFill>
                        </a:rPr>
                        <a:t>10</a:t>
                      </a:r>
                      <a:r>
                        <a:rPr lang="en-US" sz="1800" b="1">
                          <a:solidFill>
                            <a:srgbClr val="00B050"/>
                          </a:solidFill>
                        </a:rPr>
                        <a:t>8p</a:t>
                      </a:r>
                      <a:r>
                        <a:rPr lang="en-US" sz="1800" b="1" baseline="-25000">
                          <a:solidFill>
                            <a:srgbClr val="00B050"/>
                          </a:solidFill>
                        </a:rPr>
                        <a:t>1/2</a:t>
                      </a:r>
                      <a:r>
                        <a:rPr lang="en-US" sz="1800" b="1" baseline="3000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00B050"/>
                          </a:solidFill>
                        </a:rPr>
                        <a:t>9s</a:t>
                      </a:r>
                      <a:r>
                        <a:rPr lang="en-US" sz="1800" b="1" baseline="3000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00B050"/>
                          </a:solidFill>
                        </a:rPr>
                        <a:t>9p</a:t>
                      </a:r>
                      <a:r>
                        <a:rPr lang="en-US" sz="1800" b="1" baseline="-25000">
                          <a:solidFill>
                            <a:srgbClr val="00B050"/>
                          </a:solidFill>
                        </a:rPr>
                        <a:t>1/2</a:t>
                      </a:r>
                      <a:r>
                        <a:rPr lang="en-US" sz="1800" b="1" baseline="3000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00B050"/>
                          </a:solidFill>
                        </a:rPr>
                        <a:t>8p</a:t>
                      </a:r>
                      <a:r>
                        <a:rPr lang="en-US" sz="1800" b="1" baseline="-25000">
                          <a:solidFill>
                            <a:srgbClr val="00B050"/>
                          </a:solidFill>
                        </a:rPr>
                        <a:t>3/2</a:t>
                      </a:r>
                      <a:r>
                        <a:rPr lang="en-US" sz="1800" b="1" baseline="30000">
                          <a:solidFill>
                            <a:srgbClr val="00B050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16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8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9.975       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48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171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Baskerville"/>
                        <a:buNone/>
                      </a:pPr>
                      <a:r>
                        <a:rPr lang="en-US" sz="1800" b="1"/>
                        <a:t>[Og]8s</a:t>
                      </a:r>
                      <a:r>
                        <a:rPr lang="en-US" sz="1800" b="1" baseline="30000"/>
                        <a:t>2</a:t>
                      </a:r>
                      <a:r>
                        <a:rPr lang="en-US" sz="1800" b="1"/>
                        <a:t>5g</a:t>
                      </a:r>
                      <a:r>
                        <a:rPr lang="en-US" sz="1800" b="1" baseline="30000"/>
                        <a:t>18</a:t>
                      </a:r>
                      <a:r>
                        <a:rPr lang="en-US" sz="1800" b="1"/>
                        <a:t>6f</a:t>
                      </a:r>
                      <a:r>
                        <a:rPr lang="en-US" sz="1800" b="1" baseline="30000"/>
                        <a:t>14</a:t>
                      </a:r>
                      <a:r>
                        <a:rPr lang="en-US" sz="1800" b="1"/>
                        <a:t>7d</a:t>
                      </a:r>
                      <a:r>
                        <a:rPr lang="en-US" sz="1800" b="1" baseline="30000"/>
                        <a:t>10</a:t>
                      </a:r>
                      <a:r>
                        <a:rPr lang="en-US" sz="1800" b="1"/>
                        <a:t>8p</a:t>
                      </a:r>
                      <a:r>
                        <a:rPr lang="en-US" sz="1800" b="1" baseline="-25000"/>
                        <a:t>1/2</a:t>
                      </a:r>
                      <a:r>
                        <a:rPr lang="en-US" sz="1800" b="1" baseline="30000"/>
                        <a:t>2</a:t>
                      </a:r>
                      <a:r>
                        <a:rPr lang="en-US" sz="1800" b="1"/>
                        <a:t>9s</a:t>
                      </a:r>
                      <a:r>
                        <a:rPr lang="en-US" sz="1800" b="1" baseline="30000"/>
                        <a:t>2</a:t>
                      </a:r>
                      <a:r>
                        <a:rPr lang="en-US" sz="1800" b="1"/>
                        <a:t>9p</a:t>
                      </a:r>
                      <a:r>
                        <a:rPr lang="en-US" sz="1800" b="1" baseline="-25000"/>
                        <a:t>1/2</a:t>
                      </a:r>
                      <a:r>
                        <a:rPr lang="en-US" sz="1800" b="1" baseline="30000"/>
                        <a:t>2</a:t>
                      </a:r>
                      <a:r>
                        <a:rPr lang="en-US" sz="1800" b="1"/>
                        <a:t>8p</a:t>
                      </a:r>
                      <a:r>
                        <a:rPr lang="en-US" sz="1800" b="1" baseline="-25000"/>
                        <a:t>3/2</a:t>
                      </a:r>
                      <a:r>
                        <a:rPr lang="en-US" sz="1800" b="1" baseline="300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17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8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10.917    3.922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29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172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Libre Baskerville"/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[Og]8s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5g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18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6f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7d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8p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 9s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9p</a:t>
                      </a:r>
                      <a:r>
                        <a:rPr lang="en-US" sz="1800" b="1" baseline="-25000">
                          <a:solidFill>
                            <a:srgbClr val="FF0000"/>
                          </a:solidFill>
                        </a:rPr>
                        <a:t>1/2</a:t>
                      </a:r>
                      <a:r>
                        <a:rPr lang="en-US" sz="1800" b="1" baseline="30000">
                          <a:solidFill>
                            <a:srgbClr val="FF0000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18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8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11.967        &lt;0   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48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173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Baskerville"/>
                        <a:buNone/>
                      </a:pPr>
                      <a:r>
                        <a:rPr lang="en-US" sz="1800" b="1"/>
                        <a:t>[Og]8s</a:t>
                      </a:r>
                      <a:r>
                        <a:rPr lang="en-US" sz="1800" b="1" baseline="30000"/>
                        <a:t>2</a:t>
                      </a:r>
                      <a:r>
                        <a:rPr lang="en-US" sz="1800" b="1"/>
                        <a:t>5g</a:t>
                      </a:r>
                      <a:r>
                        <a:rPr lang="en-US" sz="1800" b="1" baseline="30000"/>
                        <a:t>18</a:t>
                      </a:r>
                      <a:r>
                        <a:rPr lang="en-US" sz="1800" b="1"/>
                        <a:t>6f</a:t>
                      </a:r>
                      <a:r>
                        <a:rPr lang="en-US" sz="1800" b="1" baseline="30000"/>
                        <a:t>14</a:t>
                      </a:r>
                      <a:r>
                        <a:rPr lang="en-US" sz="1800" b="1"/>
                        <a:t>7d</a:t>
                      </a:r>
                      <a:r>
                        <a:rPr lang="en-US" sz="1800" b="1" baseline="30000"/>
                        <a:t>10</a:t>
                      </a:r>
                      <a:r>
                        <a:rPr lang="en-US" sz="1800" b="1"/>
                        <a:t>8p</a:t>
                      </a:r>
                      <a:r>
                        <a:rPr lang="en-US" sz="1800" b="1" baseline="30000"/>
                        <a:t>6</a:t>
                      </a:r>
                      <a:r>
                        <a:rPr lang="en-US" sz="1800" b="1"/>
                        <a:t>9s</a:t>
                      </a:r>
                      <a:r>
                        <a:rPr lang="en-US" sz="1800" b="1" baseline="30000"/>
                        <a:t>2</a:t>
                      </a:r>
                      <a:r>
                        <a:rPr lang="en-US" sz="1800" b="1"/>
                        <a:t>9p</a:t>
                      </a:r>
                      <a:r>
                        <a:rPr lang="en-US" sz="1800" b="1" baseline="-25000"/>
                        <a:t>1/2</a:t>
                      </a:r>
                      <a:r>
                        <a:rPr lang="en-US" sz="1800" b="1" baseline="30000"/>
                        <a:t>2</a:t>
                      </a:r>
                      <a:r>
                        <a:rPr lang="en-US" sz="1800" b="1"/>
                        <a:t>10s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10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3.070     0.478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48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174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Baskerville"/>
                        <a:buNone/>
                      </a:pPr>
                      <a:r>
                        <a:rPr lang="en-US" sz="1800" b="1"/>
                        <a:t>[Og]8s</a:t>
                      </a:r>
                      <a:r>
                        <a:rPr lang="en-US" sz="1800" b="1" baseline="30000"/>
                        <a:t>2</a:t>
                      </a:r>
                      <a:r>
                        <a:rPr lang="en-US" sz="1800" b="1"/>
                        <a:t>5g</a:t>
                      </a:r>
                      <a:r>
                        <a:rPr lang="en-US" sz="1800" b="1" baseline="30000"/>
                        <a:t>18</a:t>
                      </a:r>
                      <a:r>
                        <a:rPr lang="en-US" sz="1800" b="1"/>
                        <a:t>6f</a:t>
                      </a:r>
                      <a:r>
                        <a:rPr lang="en-US" sz="1800" b="1" baseline="30000"/>
                        <a:t>14</a:t>
                      </a:r>
                      <a:r>
                        <a:rPr lang="en-US" sz="1800" b="1"/>
                        <a:t>7d</a:t>
                      </a:r>
                      <a:r>
                        <a:rPr lang="en-US" sz="1800" b="1" baseline="30000"/>
                        <a:t>10</a:t>
                      </a:r>
                      <a:r>
                        <a:rPr lang="en-US" sz="1800" b="1"/>
                        <a:t>8p</a:t>
                      </a:r>
                      <a:r>
                        <a:rPr lang="en-US" sz="1800" b="1" baseline="30000"/>
                        <a:t>6</a:t>
                      </a:r>
                      <a:r>
                        <a:rPr lang="en-US" sz="1800" b="1"/>
                        <a:t>9s</a:t>
                      </a:r>
                      <a:r>
                        <a:rPr lang="en-US" sz="1800" b="1" baseline="30000"/>
                        <a:t>2</a:t>
                      </a:r>
                      <a:r>
                        <a:rPr lang="en-US" sz="1800" b="1"/>
                        <a:t>9p</a:t>
                      </a:r>
                      <a:r>
                        <a:rPr lang="en-US" sz="1800" b="1" baseline="-25000"/>
                        <a:t>1/2</a:t>
                      </a:r>
                      <a:r>
                        <a:rPr lang="en-US" sz="1800" b="1" baseline="30000"/>
                        <a:t>2</a:t>
                      </a:r>
                      <a:r>
                        <a:rPr lang="en-US" sz="1800" b="1"/>
                        <a:t>10s8d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4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9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3.614     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48" name="Google Shape;348;p23"/>
          <p:cNvSpPr/>
          <p:nvPr/>
        </p:nvSpPr>
        <p:spPr>
          <a:xfrm>
            <a:off x="152400" y="5791200"/>
            <a:ext cx="8839200" cy="914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5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4693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Possible variant of Periodic Table (</a:t>
            </a:r>
            <a:r>
              <a:rPr lang="en-US" sz="2800" b="1" i="1">
                <a:latin typeface="Times New Roman"/>
                <a:ea typeface="Times New Roman"/>
                <a:cs typeface="Times New Roman"/>
                <a:sym typeface="Times New Roman"/>
              </a:rPr>
              <a:t>unpublished</a:t>
            </a: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5" name="Google Shape;375;p25" descr="PSE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8888" y="762000"/>
            <a:ext cx="6769100" cy="43259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6" name="Google Shape;376;p25"/>
          <p:cNvGraphicFramePr/>
          <p:nvPr/>
        </p:nvGraphicFramePr>
        <p:xfrm>
          <a:off x="1981200" y="3581400"/>
          <a:ext cx="6053500" cy="762000"/>
        </p:xfrm>
        <a:graphic>
          <a:graphicData uri="http://schemas.openxmlformats.org/drawingml/2006/table">
            <a:tbl>
              <a:tblPr firstRow="1" bandRow="1">
                <a:noFill/>
                <a:tableStyleId>{E7403F30-7D0D-407A-AF3A-DFD60D0E67F4}</a:tableStyleId>
              </a:tblPr>
              <a:tblGrid>
                <a:gridCol w="434500"/>
                <a:gridCol w="2994500"/>
                <a:gridCol w="381000"/>
                <a:gridCol w="304800"/>
                <a:gridCol w="394750"/>
                <a:gridCol w="367250"/>
                <a:gridCol w="381000"/>
                <a:gridCol w="381000"/>
                <a:gridCol w="414700"/>
              </a:tblGrid>
              <a:tr h="3911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121-163  [(2)p</a:t>
                      </a:r>
                      <a:r>
                        <a:rPr lang="en-US" sz="800" baseline="-25000"/>
                        <a:t>1/2</a:t>
                      </a:r>
                      <a:r>
                        <a:rPr lang="en-US" sz="800"/>
                        <a:t>+(14)f+(18)g+(10)d)]</a:t>
                      </a:r>
                      <a:endParaRPr sz="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164</a:t>
                      </a: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??</a:t>
                      </a: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164</a:t>
                      </a: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167 169</a:t>
                      </a: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168 170</a:t>
                      </a: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171</a:t>
                      </a: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172</a:t>
                      </a:r>
                      <a:endParaRPr sz="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165</a:t>
                      </a: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377" name="Google Shape;377;p25"/>
          <p:cNvGraphicFramePr/>
          <p:nvPr/>
        </p:nvGraphicFramePr>
        <p:xfrm>
          <a:off x="1219200" y="3962400"/>
          <a:ext cx="6818450" cy="396250"/>
        </p:xfrm>
        <a:graphic>
          <a:graphicData uri="http://schemas.openxmlformats.org/drawingml/2006/table">
            <a:tbl>
              <a:tblPr firstRow="1" bandRow="1">
                <a:noFill/>
                <a:tableStyleId>{E7403F30-7D0D-407A-AF3A-DFD60D0E67F4}</a:tableStyleId>
              </a:tblPr>
              <a:tblGrid>
                <a:gridCol w="378800"/>
                <a:gridCol w="378800"/>
                <a:gridCol w="378800"/>
                <a:gridCol w="378800"/>
                <a:gridCol w="5303250"/>
              </a:tblGrid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165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166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???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174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78" name="Google Shape;378;p25"/>
          <p:cNvSpPr txBox="1"/>
          <p:nvPr/>
        </p:nvSpPr>
        <p:spPr>
          <a:xfrm>
            <a:off x="3140254" y="4800600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??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9" name="Google Shape;379;p25"/>
          <p:cNvSpPr txBox="1"/>
          <p:nvPr/>
        </p:nvSpPr>
        <p:spPr>
          <a:xfrm>
            <a:off x="5334000" y="5328775"/>
            <a:ext cx="34872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70C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Closed shell lower lying ES configurations: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E168 ([Og]8s</a:t>
            </a:r>
            <a:r>
              <a:rPr lang="en-US" sz="15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r>
              <a:rPr lang="en-US" sz="1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5g</a:t>
            </a:r>
            <a:r>
              <a:rPr lang="en-US" sz="15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18</a:t>
            </a:r>
            <a:r>
              <a:rPr lang="en-US" sz="1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6f</a:t>
            </a:r>
            <a:r>
              <a:rPr lang="en-US" sz="15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14</a:t>
            </a:r>
            <a:r>
              <a:rPr lang="en-US" sz="1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7d</a:t>
            </a:r>
            <a:r>
              <a:rPr lang="en-US" sz="15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</a:t>
            </a:r>
            <a:r>
              <a:rPr lang="en-US" sz="1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8p</a:t>
            </a:r>
            <a:r>
              <a:rPr lang="en-US" sz="15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</a:t>
            </a:r>
            <a:r>
              <a:rPr lang="en-US" sz="1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) 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E170 ([Og]8s</a:t>
            </a:r>
            <a:r>
              <a:rPr lang="en-US" sz="15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r>
              <a:rPr lang="en-US" sz="1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5g</a:t>
            </a:r>
            <a:r>
              <a:rPr lang="en-US" sz="15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18</a:t>
            </a:r>
            <a:r>
              <a:rPr lang="en-US" sz="1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6f</a:t>
            </a:r>
            <a:r>
              <a:rPr lang="en-US" sz="15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14</a:t>
            </a:r>
            <a:r>
              <a:rPr lang="en-US" sz="1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7d</a:t>
            </a:r>
            <a:r>
              <a:rPr lang="en-US" sz="15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</a:t>
            </a:r>
            <a:r>
              <a:rPr lang="en-US" sz="1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8p</a:t>
            </a:r>
            <a:r>
              <a:rPr lang="en-US" sz="15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</a:t>
            </a:r>
            <a:r>
              <a:rPr lang="en-US" sz="1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9s</a:t>
            </a:r>
            <a:r>
              <a:rPr lang="en-US" sz="15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r>
              <a:rPr lang="en-US" sz="1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  </a:t>
            </a:r>
            <a:endParaRPr sz="1500">
              <a:solidFill>
                <a:srgbClr val="FF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1500" baseline="30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0" name="Google Shape;380;p25"/>
          <p:cNvSpPr txBox="1"/>
          <p:nvPr/>
        </p:nvSpPr>
        <p:spPr>
          <a:xfrm>
            <a:off x="6553200" y="3335176"/>
            <a:ext cx="5841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Mc</a:t>
            </a:r>
            <a:endParaRPr sz="11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1" name="Google Shape;381;p25"/>
          <p:cNvSpPr txBox="1"/>
          <p:nvPr/>
        </p:nvSpPr>
        <p:spPr>
          <a:xfrm>
            <a:off x="6934200" y="3335179"/>
            <a:ext cx="381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Lv</a:t>
            </a:r>
            <a:endParaRPr sz="11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2" name="Google Shape;382;p25"/>
          <p:cNvSpPr txBox="1"/>
          <p:nvPr/>
        </p:nvSpPr>
        <p:spPr>
          <a:xfrm>
            <a:off x="7315200" y="3352800"/>
            <a:ext cx="381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Ts</a:t>
            </a:r>
            <a:endParaRPr sz="11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3" name="Google Shape;383;p25"/>
          <p:cNvSpPr txBox="1"/>
          <p:nvPr/>
        </p:nvSpPr>
        <p:spPr>
          <a:xfrm>
            <a:off x="7656643" y="3335178"/>
            <a:ext cx="5841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Og</a:t>
            </a:r>
            <a:endParaRPr sz="11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4" name="Google Shape;384;p25"/>
          <p:cNvSpPr txBox="1"/>
          <p:nvPr/>
        </p:nvSpPr>
        <p:spPr>
          <a:xfrm>
            <a:off x="5791200" y="3355303"/>
            <a:ext cx="5841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Nh</a:t>
            </a:r>
            <a:endParaRPr sz="11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5" name="Google Shape;385;p25"/>
          <p:cNvSpPr txBox="1"/>
          <p:nvPr/>
        </p:nvSpPr>
        <p:spPr>
          <a:xfrm>
            <a:off x="6172200" y="3335179"/>
            <a:ext cx="381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Fl</a:t>
            </a:r>
            <a:endParaRPr sz="11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386" name="Google Shape;386;p25"/>
          <p:cNvGraphicFramePr/>
          <p:nvPr/>
        </p:nvGraphicFramePr>
        <p:xfrm>
          <a:off x="1219200" y="4343400"/>
          <a:ext cx="381000" cy="396250"/>
        </p:xfrm>
        <a:graphic>
          <a:graphicData uri="http://schemas.openxmlformats.org/drawingml/2006/table">
            <a:tbl>
              <a:tblPr firstRow="1" bandRow="1">
                <a:noFill/>
                <a:tableStyleId>{E7403F30-7D0D-407A-AF3A-DFD60D0E67F4}</a:tableStyleId>
              </a:tblPr>
              <a:tblGrid>
                <a:gridCol w="381000"/>
              </a:tblGrid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173</a:t>
                      </a:r>
                      <a:endParaRPr sz="9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87" name="Google Shape;387;p25"/>
          <p:cNvSpPr txBox="1"/>
          <p:nvPr/>
        </p:nvSpPr>
        <p:spPr>
          <a:xfrm>
            <a:off x="152400" y="5246125"/>
            <a:ext cx="5161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70C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Closed shell GS configurations: 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E164, E165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+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E166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2+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([Og]8s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5g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18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6f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14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7d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8p</a:t>
            </a:r>
            <a:r>
              <a:rPr lang="en-US" sz="1600" baseline="-25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1/2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  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E166, E167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+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E168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2+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([Og]8s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5g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18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6f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14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7d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8p</a:t>
            </a:r>
            <a:r>
              <a:rPr lang="en-US" sz="1600" baseline="-25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1/2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9s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  </a:t>
            </a:r>
            <a:endParaRPr sz="1600">
              <a:solidFill>
                <a:srgbClr val="FF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E172, E171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E173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+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E174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2+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([Og]8s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5g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18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6f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14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7d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8p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9p</a:t>
            </a:r>
            <a:r>
              <a:rPr lang="en-US" sz="1600" baseline="-25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1/2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9s</a:t>
            </a:r>
            <a:r>
              <a:rPr lang="en-US" sz="1600" baseline="30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r>
              <a:rPr lang="en-US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 </a:t>
            </a:r>
            <a:endParaRPr sz="1600" baseline="30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Conclusions</a:t>
            </a:r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body" idx="1"/>
          </p:nvPr>
        </p:nvSpPr>
        <p:spPr>
          <a:xfrm>
            <a:off x="-16934" y="1034838"/>
            <a:ext cx="9017000" cy="556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4320" lvl="0" indent="-242744" algn="just" rtl="0">
              <a:spcBef>
                <a:spcPts val="0"/>
              </a:spcBef>
              <a:spcAft>
                <a:spcPts val="0"/>
              </a:spcAft>
              <a:buSzPct val="85000"/>
              <a:buChar char="⚫"/>
            </a:pPr>
            <a:r>
              <a:rPr lang="en-US" sz="1600" dirty="0"/>
              <a:t>R-FSCC is powerful and flexible computational approaches suitable for precise calculation of properties of heavy and SHE open shell systems.</a:t>
            </a:r>
            <a:endParaRPr sz="1600" dirty="0"/>
          </a:p>
          <a:p>
            <a:pPr marL="274320" lvl="0" indent="-242744" algn="just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en-US" sz="1600" dirty="0"/>
              <a:t>Excellent agreement with experiment where data are available and reliable predictions of spectra and other properties.</a:t>
            </a:r>
            <a:endParaRPr sz="1600" dirty="0"/>
          </a:p>
          <a:p>
            <a:pPr marL="274320" lvl="0" indent="-245173" algn="just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en-US" sz="1600" dirty="0">
                <a:solidFill>
                  <a:srgbClr val="FF3300"/>
                </a:solidFill>
              </a:rPr>
              <a:t>News from the 8th and higher periods</a:t>
            </a:r>
            <a:endParaRPr sz="1600" dirty="0">
              <a:solidFill>
                <a:srgbClr val="FF3300"/>
              </a:solidFill>
            </a:endParaRPr>
          </a:p>
          <a:p>
            <a:pPr marL="0" lvl="0" indent="0" algn="just" rtl="0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rPr lang="en-US" sz="1600" dirty="0">
                <a:solidFill>
                  <a:srgbClr val="FF3300"/>
                </a:solidFill>
              </a:rPr>
              <a:t>    </a:t>
            </a:r>
            <a:r>
              <a:rPr lang="en-US" sz="1600" b="1" dirty="0">
                <a:solidFill>
                  <a:srgbClr val="FF3300"/>
                </a:solidFill>
              </a:rPr>
              <a:t>The periodic Table concept on it’s SHE edge should be changed and reformulated: </a:t>
            </a:r>
            <a:endParaRPr sz="1600" b="1" dirty="0"/>
          </a:p>
          <a:p>
            <a:pPr marL="548640" lvl="1" indent="-201882" algn="just" rtl="0">
              <a:spcBef>
                <a:spcPts val="370"/>
              </a:spcBef>
              <a:spcAft>
                <a:spcPts val="0"/>
              </a:spcAft>
              <a:buSzPct val="85000"/>
              <a:buChar char="⚫"/>
            </a:pPr>
            <a:r>
              <a:rPr lang="en-US" sz="1600" dirty="0">
                <a:solidFill>
                  <a:srgbClr val="FF3300"/>
                </a:solidFill>
              </a:rPr>
              <a:t>Simple Madelung rules do not work!</a:t>
            </a:r>
            <a:endParaRPr sz="1600" dirty="0"/>
          </a:p>
          <a:p>
            <a:pPr marL="548640" lvl="1" indent="-201882" algn="just" rtl="0">
              <a:spcBef>
                <a:spcPts val="370"/>
              </a:spcBef>
              <a:spcAft>
                <a:spcPts val="0"/>
              </a:spcAft>
              <a:buSzPct val="85000"/>
              <a:buChar char="⚫"/>
            </a:pPr>
            <a:r>
              <a:rPr lang="en-US" sz="1600" dirty="0">
                <a:solidFill>
                  <a:srgbClr val="FF3300"/>
                </a:solidFill>
              </a:rPr>
              <a:t>JJ (and intermediate) coupling instead of LS should be used. Many super-actinides SHEs will have combinations of multiple LS-configurations with compatible weighs.</a:t>
            </a:r>
            <a:endParaRPr sz="1600" dirty="0"/>
          </a:p>
          <a:p>
            <a:pPr marL="548640" lvl="1" indent="-201882" algn="just" rtl="0">
              <a:spcBef>
                <a:spcPts val="370"/>
              </a:spcBef>
              <a:spcAft>
                <a:spcPts val="0"/>
              </a:spcAft>
              <a:buSzPct val="85000"/>
              <a:buChar char="⚫"/>
            </a:pPr>
            <a:r>
              <a:rPr lang="en-US" sz="1600" dirty="0">
                <a:solidFill>
                  <a:srgbClr val="FF3300"/>
                </a:solidFill>
              </a:rPr>
              <a:t>The “one-to-one” relationship: single LS configuration shell corresponds to single cell of Periodic Table does not work! (multiply filled and empty cells could exist).</a:t>
            </a:r>
            <a:endParaRPr sz="1600" dirty="0"/>
          </a:p>
          <a:p>
            <a:pPr marL="548640" lvl="1" indent="-201882" algn="just" rtl="0">
              <a:spcBef>
                <a:spcPts val="370"/>
              </a:spcBef>
              <a:spcAft>
                <a:spcPts val="0"/>
              </a:spcAft>
              <a:buSzPct val="85000"/>
              <a:buChar char="⚫"/>
            </a:pPr>
            <a:r>
              <a:rPr lang="en-US" sz="1600" dirty="0">
                <a:solidFill>
                  <a:srgbClr val="FF3300"/>
                </a:solidFill>
              </a:rPr>
              <a:t>Jumps to the next period and back could happen.</a:t>
            </a:r>
            <a:endParaRPr sz="1600" dirty="0"/>
          </a:p>
          <a:p>
            <a:pPr marL="548640" lvl="1" indent="-201882" algn="just" rtl="0">
              <a:spcBef>
                <a:spcPts val="370"/>
              </a:spcBef>
              <a:spcAft>
                <a:spcPts val="0"/>
              </a:spcAft>
              <a:buSzPct val="85000"/>
              <a:buChar char="⚫"/>
            </a:pPr>
            <a:r>
              <a:rPr lang="en-US" sz="1600" dirty="0">
                <a:solidFill>
                  <a:srgbClr val="FF3300"/>
                </a:solidFill>
              </a:rPr>
              <a:t>End of Periodic Table: </a:t>
            </a:r>
            <a:endParaRPr sz="1600" dirty="0"/>
          </a:p>
          <a:p>
            <a:pPr marL="822960" lvl="2" indent="-203123" algn="just" rtl="0">
              <a:spcBef>
                <a:spcPts val="370"/>
              </a:spcBef>
              <a:spcAft>
                <a:spcPts val="0"/>
              </a:spcAft>
              <a:buSzPct val="85000"/>
              <a:buChar char="⚫"/>
            </a:pPr>
            <a:r>
              <a:rPr lang="en-US" sz="1600" b="1" i="1" u="sng" dirty="0">
                <a:solidFill>
                  <a:srgbClr val="FF3300"/>
                </a:solidFill>
              </a:rPr>
              <a:t>Nuclear stability perspective: </a:t>
            </a:r>
            <a:r>
              <a:rPr lang="en-US" sz="1600" dirty="0">
                <a:solidFill>
                  <a:srgbClr val="FF3300"/>
                </a:solidFill>
              </a:rPr>
              <a:t>minimal time of isotope survival 10</a:t>
            </a:r>
            <a:r>
              <a:rPr lang="en-US" sz="1600" baseline="30000" dirty="0">
                <a:solidFill>
                  <a:srgbClr val="FF3300"/>
                </a:solidFill>
              </a:rPr>
              <a:t>-14 </a:t>
            </a:r>
            <a:r>
              <a:rPr lang="en-US" sz="1600" dirty="0">
                <a:solidFill>
                  <a:srgbClr val="FF3300"/>
                </a:solidFill>
              </a:rPr>
              <a:t>sec needed for element formation could limit Z&lt;170 </a:t>
            </a:r>
            <a:endParaRPr sz="1600" dirty="0"/>
          </a:p>
          <a:p>
            <a:pPr marL="822960" lvl="2" indent="-203123" algn="just" rtl="0">
              <a:spcBef>
                <a:spcPts val="370"/>
              </a:spcBef>
              <a:spcAft>
                <a:spcPts val="0"/>
              </a:spcAft>
              <a:buSzPct val="85000"/>
              <a:buChar char="⚫"/>
            </a:pPr>
            <a:r>
              <a:rPr lang="en-US" sz="1600" b="1" i="1" u="sng" dirty="0">
                <a:solidFill>
                  <a:srgbClr val="FF3300"/>
                </a:solidFill>
              </a:rPr>
              <a:t>Atomic structure stability perspective: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baseline="30000" dirty="0">
                <a:solidFill>
                  <a:srgbClr val="FF3300"/>
                </a:solidFill>
              </a:rPr>
              <a:t> </a:t>
            </a:r>
            <a:r>
              <a:rPr lang="en-US" sz="1600" dirty="0">
                <a:solidFill>
                  <a:srgbClr val="FF3300"/>
                </a:solidFill>
              </a:rPr>
              <a:t>elements with Z &gt; 173 (supercritical atoms) will be still stable till the SHE with a valence open shell configuration “diving” to the Dirac sea</a:t>
            </a:r>
            <a:endParaRPr sz="1600" baseline="30000" dirty="0">
              <a:solidFill>
                <a:srgbClr val="FF3300"/>
              </a:solidFill>
            </a:endParaRPr>
          </a:p>
          <a:p>
            <a:pPr marL="548640" lvl="1" indent="-118760" algn="just" rtl="0">
              <a:spcBef>
                <a:spcPts val="370"/>
              </a:spcBef>
              <a:spcAft>
                <a:spcPts val="0"/>
              </a:spcAft>
              <a:buSzPct val="85000"/>
              <a:buNone/>
            </a:pPr>
            <a:endParaRPr sz="1600" dirty="0">
              <a:solidFill>
                <a:srgbClr val="FF3300"/>
              </a:solidFill>
            </a:endParaRPr>
          </a:p>
          <a:p>
            <a:pPr marL="274320" lvl="0" indent="-144510" algn="just" rtl="0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endParaRPr sz="1600" dirty="0"/>
          </a:p>
          <a:p>
            <a:pPr marL="274320" lvl="0" indent="-144510" algn="just" rtl="0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endParaRPr sz="1600" dirty="0"/>
          </a:p>
          <a:p>
            <a:pPr marL="274320" lvl="0" indent="-144510" algn="just" rtl="0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NZ" dirty="0" smtClean="0">
                <a:solidFill>
                  <a:srgbClr val="FF0000"/>
                </a:solidFill>
              </a:rPr>
              <a:t>What are we interested in?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71600"/>
            <a:ext cx="8443664" cy="5153744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Heavy and superheavy (</a:t>
            </a:r>
            <a:r>
              <a:rPr lang="en-NZ" i="1" dirty="0" smtClean="0"/>
              <a:t>Z</a:t>
            </a:r>
            <a:r>
              <a:rPr lang="en-NZ" dirty="0"/>
              <a:t> </a:t>
            </a:r>
            <a:r>
              <a:rPr lang="en-NZ" dirty="0" smtClean="0"/>
              <a:t>&gt; 100) atoms and ions</a:t>
            </a:r>
          </a:p>
          <a:p>
            <a:r>
              <a:rPr lang="en-NZ" dirty="0" smtClean="0"/>
              <a:t>Basic properties: ionization potentials (IPs), electron affinities (EAs), spectra, polarizabilities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), PNC , hyper-fine structure…</a:t>
            </a:r>
          </a:p>
          <a:p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Accuracy: </a:t>
            </a:r>
          </a:p>
          <a:p>
            <a:pPr marL="0" indent="0">
              <a:buNone/>
            </a:pPr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    </a:t>
            </a:r>
            <a:r>
              <a:rPr lang="en-NZ" u="sng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Benchmark - to be useful in experiments and novel theories</a:t>
            </a:r>
            <a:r>
              <a:rPr lang="en-NZ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dirty="0" smtClean="0">
                <a:cs typeface="Times New Roman" panose="02020603050405020304" pitchFamily="18" charset="0"/>
              </a:rPr>
              <a:t>Reliable predictions for planning the measurements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dirty="0" smtClean="0">
                <a:cs typeface="Times New Roman" panose="02020603050405020304" pitchFamily="18" charset="0"/>
              </a:rPr>
              <a:t>Identification of transition lines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dirty="0" smtClean="0">
                <a:cs typeface="Times New Roman" panose="02020603050405020304" pitchFamily="18" charset="0"/>
              </a:rPr>
              <a:t>Extraction of </a:t>
            </a:r>
            <a:r>
              <a:rPr lang="en-US" dirty="0" smtClean="0">
                <a:cs typeface="Times New Roman" panose="02020603050405020304" pitchFamily="18" charset="0"/>
              </a:rPr>
              <a:t>important</a:t>
            </a:r>
            <a:r>
              <a:rPr lang="en-NZ" dirty="0" smtClean="0">
                <a:cs typeface="Times New Roman" panose="02020603050405020304" pitchFamily="18" charset="0"/>
              </a:rPr>
              <a:t> nuclear properties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sz="2600" u="sng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Prediction and understanding of trends in Periodic Table where experiment is not yet available (i.e. superheavy elements (SHE))</a:t>
            </a:r>
          </a:p>
          <a:p>
            <a:pPr marL="320040" lvl="1" indent="0">
              <a:buNone/>
            </a:pPr>
            <a:r>
              <a:rPr lang="en-NZ" sz="2600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Realistically, we want to achieve accuracy on the order of </a:t>
            </a:r>
            <a:r>
              <a:rPr lang="en-NZ" sz="2600" b="1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a few meV </a:t>
            </a:r>
            <a:endParaRPr lang="en-NZ" sz="2600" b="1" dirty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NZ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4288"/>
            <a:ext cx="9577388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>
            <a:spLocks noChangeArrowheads="1"/>
          </p:cNvSpPr>
          <p:nvPr/>
        </p:nvSpPr>
        <p:spPr bwMode="auto">
          <a:xfrm>
            <a:off x="-107950" y="404813"/>
            <a:ext cx="9251950" cy="3384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defRPr/>
            </a:pPr>
            <a:r>
              <a:rPr lang="en-US" altLang="en-US" sz="1800" kern="1200" dirty="0">
                <a:solidFill>
                  <a:srgbClr val="000000"/>
                </a:solidFill>
              </a:rPr>
              <a:t>Heavy and super-heavy general open shell (neutral or charged) elements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800" kern="1200" dirty="0">
                <a:solidFill>
                  <a:srgbClr val="000000"/>
                </a:solidFill>
              </a:rPr>
              <a:t> 	could exhibit computational challenges due to:</a:t>
            </a:r>
          </a:p>
          <a:p>
            <a:pPr marL="990600" lvl="1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AutoNum type="arabicPeriod"/>
              <a:defRPr/>
            </a:pPr>
            <a:r>
              <a:rPr lang="en-US" altLang="en-US" sz="1800" kern="1200" dirty="0">
                <a:solidFill>
                  <a:srgbClr val="000000"/>
                </a:solidFill>
              </a:rPr>
              <a:t>A dense (quasi-degenerate) and complicated  electronic spectrum. </a:t>
            </a:r>
          </a:p>
          <a:p>
            <a:pPr marL="990600" lvl="1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AutoNum type="arabicPeriod"/>
              <a:defRPr/>
            </a:pPr>
            <a:r>
              <a:rPr lang="en-US" altLang="en-US" sz="1800" b="1" kern="1200" dirty="0">
                <a:solidFill>
                  <a:srgbClr val="000000"/>
                </a:solidFill>
              </a:rPr>
              <a:t>Relativistic, QED, nuclear and electron correlation</a:t>
            </a:r>
          </a:p>
          <a:p>
            <a:pPr marL="990600" lvl="1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800" b="1" kern="1200" dirty="0">
                <a:solidFill>
                  <a:srgbClr val="000000"/>
                </a:solidFill>
              </a:rPr>
              <a:t> </a:t>
            </a:r>
            <a:r>
              <a:rPr lang="en-US" altLang="en-US" sz="1800" kern="1200" dirty="0">
                <a:solidFill>
                  <a:srgbClr val="000000"/>
                </a:solidFill>
              </a:rPr>
              <a:t>(dynamic and </a:t>
            </a:r>
            <a:r>
              <a:rPr lang="en-US" altLang="en-US" sz="1800" kern="1200" dirty="0" err="1">
                <a:solidFill>
                  <a:srgbClr val="000000"/>
                </a:solidFill>
              </a:rPr>
              <a:t>nondynamic</a:t>
            </a:r>
            <a:r>
              <a:rPr lang="en-US" altLang="en-US" sz="1800" kern="1200" dirty="0">
                <a:solidFill>
                  <a:srgbClr val="000000"/>
                </a:solidFill>
              </a:rPr>
              <a:t>)  effects in  such systems could be  comparable, </a:t>
            </a:r>
          </a:p>
          <a:p>
            <a:pPr marL="990600" lvl="1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800" kern="1200" dirty="0">
                <a:solidFill>
                  <a:srgbClr val="000000"/>
                </a:solidFill>
              </a:rPr>
              <a:t>  </a:t>
            </a:r>
            <a:r>
              <a:rPr lang="en-US" altLang="en-US" sz="1800" kern="1200" dirty="0" err="1">
                <a:solidFill>
                  <a:srgbClr val="000000"/>
                </a:solidFill>
              </a:rPr>
              <a:t>nonadditive</a:t>
            </a:r>
            <a:r>
              <a:rPr lang="en-US" altLang="en-US" sz="1800" kern="1200" dirty="0">
                <a:solidFill>
                  <a:srgbClr val="000000"/>
                </a:solidFill>
              </a:rPr>
              <a:t>  and strongly intertwined. 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defRPr/>
            </a:pPr>
            <a:r>
              <a:rPr lang="en-US" altLang="en-US" sz="1800" kern="1200" dirty="0">
                <a:solidFill>
                  <a:srgbClr val="000000"/>
                </a:solidFill>
              </a:rPr>
              <a:t>Benchmark “right for the right reason”  treatment of </a:t>
            </a:r>
            <a:r>
              <a:rPr lang="en-US" altLang="en-US" sz="1800" i="1" kern="1200" dirty="0">
                <a:solidFill>
                  <a:srgbClr val="000000"/>
                </a:solidFill>
              </a:rPr>
              <a:t>relativity, QED and correlation </a:t>
            </a:r>
            <a:endParaRPr lang="en-US" altLang="en-US" sz="1800" kern="1200" dirty="0">
              <a:solidFill>
                <a:srgbClr val="000000"/>
              </a:solidFill>
            </a:endParaRP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800" kern="1200" dirty="0">
                <a:solidFill>
                  <a:srgbClr val="000000"/>
                </a:solidFill>
              </a:rPr>
              <a:t>	</a:t>
            </a:r>
            <a:r>
              <a:rPr lang="en-US" altLang="en-US" sz="1800" i="1" kern="1200" dirty="0">
                <a:solidFill>
                  <a:srgbClr val="000000"/>
                </a:solidFill>
              </a:rPr>
              <a:t>1)  simultaneously, and on equal footing, by tunable and controllable fashion   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800" i="1" kern="1200" dirty="0">
                <a:solidFill>
                  <a:srgbClr val="000000"/>
                </a:solidFill>
              </a:rPr>
              <a:t>	2)  up to high orders 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800" i="1" kern="1200" dirty="0">
                <a:solidFill>
                  <a:srgbClr val="000000"/>
                </a:solidFill>
              </a:rPr>
              <a:t>	3) size-intensively and size-consistently</a:t>
            </a:r>
          </a:p>
        </p:txBody>
      </p:sp>
    </p:spTree>
    <p:extLst>
      <p:ext uri="{BB962C8B-B14F-4D97-AF65-F5344CB8AC3E}">
        <p14:creationId xmlns:p14="http://schemas.microsoft.com/office/powerpoint/2010/main" val="909623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142875" y="381000"/>
            <a:ext cx="9001125" cy="63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Relativity and correlation interplay: Oganesson (E118) – the first chemically “active” Inert Gas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685800" y="4286250"/>
            <a:ext cx="356235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Oganesson - the last synthesized and recently introduced  (2016) Element in the Periodic Table     (Eka-Radon).</a:t>
            </a:r>
            <a:endParaRPr/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7750" y="1447800"/>
            <a:ext cx="4057650" cy="28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1295400"/>
            <a:ext cx="3048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3886200"/>
            <a:ext cx="5256213" cy="253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 descr="C:\Users\user\Dropbox\Doclad\Dubna-2018\large-preview-persone_oganesya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261" y="1046205"/>
            <a:ext cx="3960440" cy="282888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/>
          <p:nvPr/>
        </p:nvSpPr>
        <p:spPr>
          <a:xfrm rot="10800000" flipH="1">
            <a:off x="2243668" y="5867400"/>
            <a:ext cx="533400" cy="27431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57750" y="4365625"/>
            <a:ext cx="42862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tiny interplay </a:t>
            </a:r>
            <a:r>
              <a:rPr lang="en-US" altLang="en-US" sz="1800" dirty="0" smtClean="0">
                <a:solidFill>
                  <a:srgbClr val="FF0000"/>
                </a:solidFill>
              </a:rPr>
              <a:t>between high-level relativity </a:t>
            </a:r>
            <a:r>
              <a:rPr lang="en-US" altLang="en-US" sz="1800" dirty="0">
                <a:solidFill>
                  <a:srgbClr val="FF0000"/>
                </a:solidFill>
              </a:rPr>
              <a:t>and electron correlation. Nonrelativistic or uncorrelated calculations give no electron affinity for the element E118 - Oganesson.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QED contribution large ( about </a:t>
            </a:r>
            <a:r>
              <a:rPr lang="en-US" altLang="en-US" sz="1800" dirty="0" smtClean="0">
                <a:solidFill>
                  <a:srgbClr val="FF0000"/>
                </a:solidFill>
              </a:rPr>
              <a:t>5-10</a:t>
            </a:r>
            <a:r>
              <a:rPr lang="en-US" altLang="en-US" sz="1800" dirty="0">
                <a:solidFill>
                  <a:srgbClr val="FF0000"/>
                </a:solidFill>
              </a:rPr>
              <a:t>%) </a:t>
            </a:r>
            <a:r>
              <a:rPr lang="en-US" altLang="en-US" sz="1800" i="1" dirty="0">
                <a:solidFill>
                  <a:srgbClr val="FF0000"/>
                </a:solidFill>
              </a:rPr>
              <a:t>(EE, et al, PRA, 67, 020102 (2003))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4"/>
              <p:cNvSpPr>
                <a:spLocks noChangeArrowheads="1"/>
              </p:cNvSpPr>
              <p:nvPr/>
            </p:nvSpPr>
            <p:spPr bwMode="auto">
              <a:xfrm>
                <a:off x="-36513" y="692150"/>
                <a:ext cx="9144001" cy="5447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algn="l" rtl="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rtl="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rtl="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rtl="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rtl="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Char char="•"/>
                </a:pPr>
                <a:r>
                  <a:rPr lang="en-US" altLang="en-US" sz="1800" b="1" kern="1200" dirty="0" smtClean="0">
                    <a:solidFill>
                      <a:srgbClr val="333399"/>
                    </a:solidFill>
                    <a:ea typeface="+mn-ea"/>
                  </a:rPr>
                  <a:t>Corrected Dirac-Coulomb-</a:t>
                </a:r>
                <a:r>
                  <a:rPr lang="en-US" altLang="en-US" sz="1800" b="1" kern="1200" dirty="0" err="1" smtClean="0">
                    <a:solidFill>
                      <a:srgbClr val="333399"/>
                    </a:solidFill>
                    <a:ea typeface="+mn-ea"/>
                  </a:rPr>
                  <a:t>Breit</a:t>
                </a:r>
                <a:r>
                  <a:rPr lang="en-US" altLang="en-US" sz="1800" b="1" kern="1200" dirty="0" smtClean="0">
                    <a:solidFill>
                      <a:srgbClr val="333399"/>
                    </a:solidFill>
                    <a:ea typeface="+mn-ea"/>
                  </a:rPr>
                  <a:t> Hamiltonian and no-virtual-pairs </a:t>
                </a:r>
                <a:r>
                  <a:rPr lang="en-US" altLang="en-US" sz="1800" b="1" kern="1200" dirty="0" err="1" smtClean="0">
                    <a:solidFill>
                      <a:srgbClr val="333399"/>
                    </a:solidFill>
                    <a:ea typeface="+mn-ea"/>
                  </a:rPr>
                  <a:t>appr</a:t>
                </a:r>
                <a:r>
                  <a:rPr lang="en-US" altLang="en-US" sz="1800" b="1" kern="1200" dirty="0" smtClean="0">
                    <a:solidFill>
                      <a:srgbClr val="333399"/>
                    </a:solidFill>
                    <a:ea typeface="+mn-ea"/>
                  </a:rPr>
                  <a:t>. (NVPA)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800" b="1" kern="1200" dirty="0" smtClean="0">
                    <a:solidFill>
                      <a:srgbClr val="000000"/>
                    </a:solidFill>
                    <a:ea typeface="+mn-ea"/>
                  </a:rPr>
                  <a:t>       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800" b="1" kern="1200" dirty="0" smtClean="0">
                    <a:solidFill>
                      <a:srgbClr val="000000"/>
                    </a:solidFill>
                    <a:ea typeface="+mn-ea"/>
                  </a:rPr>
                  <a:t>	</a:t>
                </a:r>
                <a:r>
                  <a:rPr lang="en-US" altLang="en-US" sz="1800" kern="1200" dirty="0" smtClean="0">
                    <a:solidFill>
                      <a:srgbClr val="FF0000"/>
                    </a:solidFill>
                    <a:ea typeface="+mn-ea"/>
                  </a:rPr>
                  <a:t>NO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  <a:ea typeface="+mn-ea"/>
                  </a:rPr>
                  <a:t> Retardation and </a:t>
                </a:r>
                <a:r>
                  <a:rPr lang="en-US" altLang="en-US" sz="1800" kern="1200" dirty="0" smtClean="0">
                    <a:solidFill>
                      <a:srgbClr val="FF0000"/>
                    </a:solidFill>
                    <a:ea typeface="+mn-ea"/>
                  </a:rPr>
                  <a:t>NO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  <a:ea typeface="+mn-ea"/>
                  </a:rPr>
                  <a:t> virtual pairs. Not covariant, correct to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altLang="en-US" sz="1800" i="1" kern="1200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α</a:t>
                </a:r>
                <a:r>
                  <a:rPr lang="en-US" altLang="en-US" sz="1800" i="1" kern="1200" baseline="30000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  <a:ea typeface="+mn-ea"/>
                  </a:rPr>
                  <a:t>; </a:t>
                </a:r>
                <a:r>
                  <a:rPr lang="en-US" altLang="en-US" sz="1800" kern="1200" dirty="0" err="1" smtClean="0">
                    <a:solidFill>
                      <a:srgbClr val="000000"/>
                    </a:solidFill>
                    <a:ea typeface="+mn-ea"/>
                  </a:rPr>
                  <a:t>Sucher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  <a:ea typeface="+mn-ea"/>
                  </a:rPr>
                  <a:t> 1980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800" b="1" i="1" kern="1200" dirty="0" smtClean="0">
                    <a:solidFill>
                      <a:srgbClr val="000000"/>
                    </a:solidFill>
                    <a:ea typeface="+mn-ea"/>
                  </a:rPr>
                  <a:t>	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i="1" kern="12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r>
                  <a:rPr lang="en-US" altLang="en-US" sz="1800" b="1" kern="1200" dirty="0" smtClean="0">
                    <a:solidFill>
                      <a:srgbClr val="000000"/>
                    </a:solidFill>
                    <a:ea typeface="+mn-ea"/>
                  </a:rPr>
                  <a:t>        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  <a:ea typeface="+mn-ea"/>
                  </a:rPr>
                  <a:t>where </a:t>
                </a:r>
                <a:r>
                  <a:rPr lang="en-US" altLang="en-US" sz="2400" i="1" kern="1200" dirty="0" err="1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h</a:t>
                </a:r>
                <a:r>
                  <a:rPr lang="en-US" altLang="en-US" sz="2400" i="1" kern="12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d</a:t>
                </a:r>
                <a:r>
                  <a:rPr lang="en-US" altLang="en-US" sz="2400" i="1" kern="1200" dirty="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  <a:ea typeface="+mn-ea"/>
                  </a:rPr>
                  <a:t>– single electronic Dirac Hamiltonian:  </a:t>
                </a:r>
                <a:r>
                  <a:rPr lang="en-US" altLang="en-US" sz="1800" i="1" kern="1200" dirty="0" err="1"/>
                  <a:t>h</a:t>
                </a:r>
                <a:r>
                  <a:rPr lang="en-US" altLang="en-US" sz="1800" i="1" kern="1200" baseline="-25000" dirty="0" err="1"/>
                  <a:t>D</a:t>
                </a:r>
                <a:r>
                  <a:rPr lang="en-US" altLang="en-US" sz="1800" i="1" kern="1200" dirty="0"/>
                  <a:t>=c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kern="120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1800" i="1" kern="120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acc>
                    <m:r>
                      <a:rPr lang="en-US" altLang="en-US" sz="1800" i="1" kern="1200">
                        <a:latin typeface="Cambria Math"/>
                      </a:rPr>
                      <m:t>∗</m:t>
                    </m:r>
                    <m:acc>
                      <m:accPr>
                        <m:chr m:val="⃗"/>
                        <m:ctrlPr>
                          <a:rPr lang="en-US" altLang="en-US" sz="1800" i="1" kern="120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1800" i="1" kern="120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altLang="en-US" sz="1800" i="1" kern="1200">
                        <a:latin typeface="Cambria Math"/>
                      </a:rPr>
                      <m:t>+(</m:t>
                    </m:r>
                    <m:r>
                      <a:rPr lang="en-US" altLang="en-US" sz="1800" i="1" kern="120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altLang="en-US" sz="1800" i="1" kern="120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en-US" sz="1800" b="1" i="1" kern="120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altLang="en-US" sz="1800" kern="1200" dirty="0"/>
                  <a:t>)+</a:t>
                </a:r>
                <a:r>
                  <a:rPr lang="en-US" altLang="en-US" sz="1800" i="1" kern="1200" dirty="0"/>
                  <a:t>V</a:t>
                </a:r>
                <a:r>
                  <a:rPr lang="en-US" altLang="en-US" sz="1800" kern="12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kern="1200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1800" i="1" kern="1200" dirty="0">
                            <a:latin typeface="Cambria Math"/>
                          </a:rPr>
                          <m:t>𝑟</m:t>
                        </m:r>
                        <m:r>
                          <a:rPr lang="en-US" altLang="en-US" sz="1800" i="1" kern="1200" dirty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altLang="en-US" sz="1800" kern="1200" dirty="0"/>
                  <a:t>)+</a:t>
                </a:r>
                <a:r>
                  <a:rPr lang="en-US" altLang="en-US" sz="1800" i="1" kern="1200" dirty="0"/>
                  <a:t>U</a:t>
                </a:r>
                <a:r>
                  <a:rPr lang="en-US" altLang="en-US" sz="1800" kern="1200" dirty="0"/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kern="1200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1800" i="1" kern="1200" dirty="0">
                            <a:latin typeface="Cambria Math"/>
                          </a:rPr>
                          <m:t>𝑟</m:t>
                        </m:r>
                        <m:r>
                          <a:rPr lang="en-US" altLang="en-US" sz="1800" i="1" kern="1200" dirty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altLang="en-US" sz="1800" kern="1200" dirty="0"/>
                  <a:t>)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800" b="1" kern="1200" dirty="0" smtClean="0">
                    <a:solidFill>
                      <a:srgbClr val="FF3300"/>
                    </a:solidFill>
                    <a:ea typeface="+mn-ea"/>
                  </a:rPr>
                  <a:t>	</a:t>
                </a:r>
                <a:r>
                  <a:rPr lang="el-GR" altLang="en-US" sz="2400" i="1" kern="1200" dirty="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Λ</a:t>
                </a:r>
                <a:r>
                  <a:rPr lang="en-US" altLang="en-US" sz="2400" i="1" kern="12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i</a:t>
                </a:r>
                <a:r>
                  <a:rPr lang="en-US" altLang="en-US" sz="1800" kern="1200" baseline="-25000" dirty="0" smtClean="0">
                    <a:solidFill>
                      <a:srgbClr val="FF33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rPr>
                  <a:t>–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  <a:ea typeface="+mn-ea"/>
                  </a:rPr>
                  <a:t> projection onto the positive energy-spectrum of</a:t>
                </a:r>
                <a:r>
                  <a:rPr lang="en-US" altLang="en-US" sz="1800" kern="1200" dirty="0" smtClean="0">
                    <a:solidFill>
                      <a:srgbClr val="FF33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  <a:ea typeface="+mn-ea"/>
                  </a:rPr>
                  <a:t> </a:t>
                </a:r>
                <a:r>
                  <a:rPr lang="en-US" altLang="en-US" sz="2400" i="1" kern="1200" dirty="0" err="1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h</a:t>
                </a:r>
                <a:r>
                  <a:rPr lang="en-US" altLang="en-US" sz="2400" i="1" kern="12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d</a:t>
                </a:r>
                <a:endParaRPr lang="en-US" altLang="en-US" sz="2400" i="1" kern="1200" baseline="-250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2400" i="1" kern="1200" baseline="-25000" dirty="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	</a:t>
                </a:r>
                <a:r>
                  <a:rPr lang="en-US" altLang="en-US" sz="2400" i="1" kern="1200" dirty="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V 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</a:rPr>
                  <a:t>–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  <a:ea typeface="+mn-ea"/>
                  </a:rPr>
                  <a:t> a finite size nuclear potential. </a:t>
                </a:r>
                <a:r>
                  <a:rPr lang="en-US" altLang="en-US" sz="2400" i="1" kern="1200" dirty="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U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  <a:ea typeface="+mn-ea"/>
                  </a:rPr>
                  <a:t> – SCF + external fields (including               QED and nuclear corrections by using model potentials (MP )). 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r>
                  <a:rPr lang="en-US" altLang="en-US" sz="1800" kern="1200" dirty="0" smtClean="0">
                    <a:solidFill>
                      <a:srgbClr val="FF3300"/>
                    </a:solidFill>
                    <a:ea typeface="+mn-ea"/>
                  </a:rPr>
                  <a:t>	</a:t>
                </a:r>
                <a:endParaRPr lang="en-US" altLang="en-US" sz="1800" kern="1200" dirty="0" smtClean="0">
                  <a:solidFill>
                    <a:srgbClr val="000000"/>
                  </a:solidFill>
                  <a:ea typeface="+mn-ea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1800" kern="1200" dirty="0" err="1" smtClean="0">
                    <a:solidFill>
                      <a:srgbClr val="000000"/>
                    </a:solidFill>
                  </a:rPr>
                  <a:t>Breit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</a:rPr>
                  <a:t> interaction</a:t>
                </a:r>
                <a:r>
                  <a:rPr lang="en-US" altLang="en-US" sz="1800" kern="12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</a:rPr>
                  <a:t>(1932</a:t>
                </a:r>
                <a:r>
                  <a:rPr lang="en-US" altLang="en-US" sz="1800" kern="1200" dirty="0">
                    <a:solidFill>
                      <a:srgbClr val="000000"/>
                    </a:solidFill>
                  </a:rPr>
                  <a:t>) :  </a:t>
                </a:r>
                <a14:m>
                  <m:oMath xmlns:m="http://schemas.openxmlformats.org/officeDocument/2006/math">
                    <m:r>
                      <a:rPr lang="en-US" altLang="en-US" sz="1800" i="1" kern="120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US" altLang="en-US" sz="1800" i="1" kern="1200" baseline="-25000">
                        <a:solidFill>
                          <a:srgbClr val="000000"/>
                        </a:solidFill>
                        <a:latin typeface="Cambria Math"/>
                      </a:rPr>
                      <m:t>12</m:t>
                    </m:r>
                    <m:r>
                      <a:rPr lang="en-US" altLang="en-US" sz="1800" i="1" kern="1200">
                        <a:solidFill>
                          <a:srgbClr val="000000"/>
                        </a:solidFill>
                        <a:latin typeface="Cambria Math"/>
                      </a:rPr>
                      <m:t>=−[</m:t>
                    </m:r>
                    <m:acc>
                      <m:accPr>
                        <m:chr m:val="⃗"/>
                        <m:ctrlPr>
                          <a:rPr lang="en-US" altLang="en-US" sz="1800" i="1" kern="120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1800" i="1" kern="1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altLang="en-US" sz="1800" i="1" kern="1200" baseline="-250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altLang="en-US" sz="1800" kern="12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1800" kern="1200" baseline="-25000" dirty="0">
                    <a:solidFill>
                      <a:srgbClr val="000000"/>
                    </a:solidFill>
                  </a:rPr>
                  <a:t>*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kern="120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1800" i="1" kern="1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altLang="en-US" sz="1800" i="1" kern="1200" baseline="-250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altLang="en-US" sz="1800" kern="1200" dirty="0">
                    <a:solidFill>
                      <a:srgbClr val="000000"/>
                    </a:solidFill>
                  </a:rPr>
                  <a:t>+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kern="120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1800" i="1" kern="1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altLang="en-US" sz="1800" i="1" kern="1200" baseline="-250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altLang="en-US" sz="1800" kern="12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1800" kern="1200" baseline="-25000" dirty="0">
                    <a:solidFill>
                      <a:srgbClr val="000000"/>
                    </a:solidFill>
                  </a:rPr>
                  <a:t>*</a:t>
                </a:r>
                <a:r>
                  <a:rPr lang="en-US" altLang="en-US" sz="1800" kern="1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kern="120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1800" i="1" kern="1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en-US" sz="1800" i="1" kern="1200" baseline="-250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e>
                    </m:acc>
                  </m:oMath>
                </a14:m>
                <a:r>
                  <a:rPr lang="en-US" altLang="en-US" sz="1800" kern="1200" dirty="0">
                    <a:solidFill>
                      <a:srgbClr val="000000"/>
                    </a:solidFill>
                  </a:rPr>
                  <a:t>)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kern="120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1800" i="1" kern="1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altLang="en-US" sz="1800" i="1" kern="1200" baseline="-250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altLang="en-US" sz="1800" kern="12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1800" kern="1200" baseline="-25000" dirty="0">
                    <a:solidFill>
                      <a:srgbClr val="000000"/>
                    </a:solidFill>
                  </a:rPr>
                  <a:t>*</a:t>
                </a:r>
                <a:r>
                  <a:rPr lang="en-US" altLang="en-US" sz="1800" kern="1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kern="120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1800" i="1" kern="1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en-US" sz="1800" i="1" kern="1200" baseline="-250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e>
                    </m:acc>
                  </m:oMath>
                </a14:m>
                <a:r>
                  <a:rPr lang="en-US" altLang="en-US" sz="1800" kern="1200" dirty="0">
                    <a:solidFill>
                      <a:srgbClr val="000000"/>
                    </a:solidFill>
                  </a:rPr>
                  <a:t>)/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 kern="1200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en-US" sz="1800" i="1" kern="12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altLang="en-US" sz="1800" i="1" kern="1200" baseline="-250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12</m:t>
                        </m:r>
                      </m:e>
                      <m:sub/>
                      <m:sup>
                        <m:r>
                          <a:rPr lang="en-US" altLang="en-US" sz="1800" i="1" kern="12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en-US" sz="1800" kern="1200" dirty="0">
                    <a:solidFill>
                      <a:srgbClr val="000000"/>
                    </a:solidFill>
                  </a:rPr>
                  <a:t>]/2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 kern="1200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en-US" sz="1800" i="1" kern="12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en-US" sz="1800" i="1" kern="12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12</m:t>
                        </m:r>
                      </m:sub>
                      <m:sup/>
                    </m:sSubSup>
                  </m:oMath>
                </a14:m>
                <a:endParaRPr lang="en-US" altLang="en-US" sz="1800" kern="1200" dirty="0" smtClean="0">
                  <a:solidFill>
                    <a:srgbClr val="000000"/>
                  </a:solidFill>
                  <a:ea typeface="+mn-ea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1800" kern="1200" dirty="0" smtClean="0">
                  <a:solidFill>
                    <a:srgbClr val="000000"/>
                  </a:solidFill>
                  <a:ea typeface="+mn-ea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1800" kern="1200" dirty="0">
                    <a:solidFill>
                      <a:srgbClr val="000000"/>
                    </a:solidFill>
                    <a:ea typeface="+mn-ea"/>
                  </a:rPr>
                  <a:t>QED corrections “within” NVPA – Lamb energy shift  (LS=VP+SE)                            using model potentials:(MP)  Vacuum polarization (VP)  – </a:t>
                </a:r>
                <a:r>
                  <a:rPr lang="en-US" altLang="en-US" sz="1800" kern="1200" dirty="0" err="1">
                    <a:solidFill>
                      <a:srgbClr val="000000"/>
                    </a:solidFill>
                    <a:ea typeface="+mn-ea"/>
                  </a:rPr>
                  <a:t>Uehling</a:t>
                </a:r>
                <a:r>
                  <a:rPr lang="en-US" altLang="en-US" sz="1800" kern="1200" dirty="0">
                    <a:solidFill>
                      <a:srgbClr val="000000"/>
                    </a:solidFill>
                    <a:ea typeface="+mn-ea"/>
                  </a:rPr>
                  <a:t> potential (1935)</a:t>
                </a:r>
              </a:p>
              <a:p>
                <a:pPr marL="0" indent="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r>
                  <a:rPr lang="en-US" altLang="en-US" sz="1800" kern="1200" dirty="0">
                    <a:solidFill>
                      <a:srgbClr val="000000"/>
                    </a:solidFill>
                    <a:ea typeface="+mn-ea"/>
                  </a:rPr>
                  <a:t> 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  <a:ea typeface="+mn-ea"/>
                  </a:rPr>
                  <a:t>       Self </a:t>
                </a:r>
                <a:r>
                  <a:rPr lang="en-US" altLang="en-US" sz="1800" kern="1200" dirty="0">
                    <a:solidFill>
                      <a:srgbClr val="000000"/>
                    </a:solidFill>
                    <a:ea typeface="+mn-ea"/>
                  </a:rPr>
                  <a:t>energy (SE) – using </a:t>
                </a:r>
                <a:r>
                  <a:rPr lang="en-US" altLang="en-US" sz="1800" kern="1200" dirty="0" err="1">
                    <a:solidFill>
                      <a:srgbClr val="000000"/>
                    </a:solidFill>
                    <a:ea typeface="+mn-ea"/>
                  </a:rPr>
                  <a:t>Shabaev-Tupitsyn</a:t>
                </a:r>
                <a:r>
                  <a:rPr lang="en-US" altLang="en-US" sz="1800" kern="1200" dirty="0">
                    <a:solidFill>
                      <a:srgbClr val="000000"/>
                    </a:solidFill>
                    <a:ea typeface="+mn-ea"/>
                  </a:rPr>
                  <a:t>- Erokhin  model potential (2014)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1800" kern="1200" dirty="0" smtClean="0">
                  <a:solidFill>
                    <a:srgbClr val="000000"/>
                  </a:solidFill>
                  <a:ea typeface="+mn-ea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Char char="•"/>
                </a:pPr>
                <a:r>
                  <a:rPr lang="en-US" altLang="en-US" sz="1800" kern="1200" dirty="0" smtClean="0">
                    <a:solidFill>
                      <a:srgbClr val="333399"/>
                    </a:solidFill>
                    <a:ea typeface="+mn-ea"/>
                  </a:rPr>
                  <a:t>Nuclear corrections</a:t>
                </a:r>
                <a:r>
                  <a:rPr lang="en-US" altLang="en-US" sz="1800" b="1" kern="1200" dirty="0" smtClean="0">
                    <a:solidFill>
                      <a:srgbClr val="000000"/>
                    </a:solidFill>
                    <a:ea typeface="+mn-ea"/>
                  </a:rPr>
                  <a:t>: 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  <a:ea typeface="+mn-ea"/>
                  </a:rPr>
                  <a:t>finite volume, hyper-fine and weak interactions effects by MPs;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800" kern="1200" dirty="0" smtClean="0">
                    <a:solidFill>
                      <a:srgbClr val="000000"/>
                    </a:solidFill>
                    <a:ea typeface="+mn-ea"/>
                  </a:rPr>
                  <a:t>	</a:t>
                </a:r>
                <a:r>
                  <a:rPr lang="en-US" altLang="en-US" sz="1800" kern="1200" dirty="0" smtClean="0">
                    <a:solidFill>
                      <a:srgbClr val="FF0000"/>
                    </a:solidFill>
                    <a:ea typeface="+mn-ea"/>
                  </a:rPr>
                  <a:t>Next step: </a:t>
                </a:r>
                <a:r>
                  <a:rPr lang="en-US" altLang="en-US" sz="1800" kern="1200" dirty="0">
                    <a:solidFill>
                      <a:srgbClr val="FF0000"/>
                    </a:solidFill>
                  </a:rPr>
                  <a:t>nuclear </a:t>
                </a:r>
                <a:r>
                  <a:rPr lang="en-US" altLang="en-US" sz="1800" kern="1200" dirty="0" smtClean="0">
                    <a:solidFill>
                      <a:srgbClr val="FF0000"/>
                    </a:solidFill>
                    <a:ea typeface="+mn-ea"/>
                  </a:rPr>
                  <a:t>recoil and polarization by PT; </a:t>
                </a:r>
                <a:r>
                  <a:rPr lang="en-US" altLang="en-US" sz="1800" i="1" kern="1200" dirty="0" smtClean="0">
                    <a:solidFill>
                      <a:srgbClr val="FF0000"/>
                    </a:solidFill>
                    <a:ea typeface="+mn-ea"/>
                  </a:rPr>
                  <a:t>QED beyond NVPA: DFSCC</a:t>
                </a:r>
                <a:r>
                  <a:rPr lang="en-US" altLang="en-US" sz="1800" kern="1200" dirty="0" smtClean="0">
                    <a:solidFill>
                      <a:srgbClr val="000000"/>
                    </a:solidFill>
                    <a:ea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512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3" y="692150"/>
                <a:ext cx="9144001" cy="5447645"/>
              </a:xfrm>
              <a:prstGeom prst="rect">
                <a:avLst/>
              </a:prstGeom>
              <a:blipFill rotWithShape="1">
                <a:blip r:embed="rId3"/>
                <a:stretch>
                  <a:fillRect l="-400" t="-560" b="-8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79512" y="0"/>
            <a:ext cx="8518401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Current best framework of relativity treatment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-36513" y="0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altLang="en-US" sz="1800" kern="12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-36513" y="495300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altLang="en-US" sz="1800" kern="12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-36513" y="0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altLang="en-US" sz="1800" kern="12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4443413" y="4556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altLang="en-US" sz="1800" kern="1200" smtClean="0">
              <a:solidFill>
                <a:srgbClr val="000000"/>
              </a:solidFill>
              <a:ea typeface="+mn-ea"/>
            </a:endParaRPr>
          </a:p>
        </p:txBody>
      </p:sp>
      <p:graphicFrame>
        <p:nvGraphicFramePr>
          <p:cNvPr id="5131" name="Object 13"/>
          <p:cNvGraphicFramePr>
            <a:graphicFrameLocks noChangeAspect="1"/>
          </p:cNvGraphicFramePr>
          <p:nvPr/>
        </p:nvGraphicFramePr>
        <p:xfrm>
          <a:off x="1155700" y="1557338"/>
          <a:ext cx="589756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4" imgW="3733800" imgH="444500" progId="Equation.DSMT4">
                  <p:embed/>
                </p:oleObj>
              </mc:Choice>
              <mc:Fallback>
                <p:oleObj name="Equation" r:id="rId4" imgW="3733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557338"/>
                        <a:ext cx="5897563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719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cabf361bb_0_11"/>
          <p:cNvSpPr/>
          <p:nvPr/>
        </p:nvSpPr>
        <p:spPr>
          <a:xfrm>
            <a:off x="161130" y="25400"/>
            <a:ext cx="8748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Benchmarking with the 4-c Relativistic </a:t>
            </a:r>
            <a:r>
              <a:rPr lang="en-US" sz="2800" b="1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Fock</a:t>
            </a:r>
            <a:r>
              <a:rPr lang="en-US" sz="28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-space CC</a:t>
            </a:r>
            <a:endParaRPr sz="280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g1dcabf361bb_0_11"/>
          <p:cNvSpPr/>
          <p:nvPr/>
        </p:nvSpPr>
        <p:spPr>
          <a:xfrm>
            <a:off x="-36526" y="2540000"/>
            <a:ext cx="9078926" cy="420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           	   </a:t>
            </a:r>
            <a:r>
              <a:rPr lang="en-US" sz="32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folded              							           </a:t>
            </a:r>
            <a:r>
              <a:rPr lang="en-US" sz="1800" dirty="0" smtClean="0">
                <a:solidFill>
                  <a:schemeClr val="dk1"/>
                </a:solidFill>
              </a:rPr>
              <a:t>(QED-</a:t>
            </a:r>
            <a:r>
              <a:rPr lang="en-US" sz="1800" dirty="0" err="1" smtClean="0">
                <a:solidFill>
                  <a:schemeClr val="dk1"/>
                </a:solidFill>
              </a:rPr>
              <a:t>renorm</a:t>
            </a:r>
            <a:r>
              <a:rPr lang="en-US" sz="1800" dirty="0" smtClean="0">
                <a:solidFill>
                  <a:schemeClr val="dk1"/>
                </a:solidFill>
              </a:rPr>
              <a:t>.)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Solved using subsystem embedding condition (SEC) :  “sector-by-sector”</a:t>
            </a:r>
            <a:r>
              <a:rPr lang="en-US"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Diagonalization of the</a:t>
            </a:r>
            <a:r>
              <a:rPr lang="en-US" sz="2000" b="1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i="1" baseline="-25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</a:t>
            </a:r>
            <a:r>
              <a:rPr lang="en-US" sz="2000" b="1" i="1" baseline="30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1" i="1" baseline="30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k,m</a:t>
            </a:r>
            <a:r>
              <a:rPr lang="en-US" sz="2000" b="1" i="1" baseline="30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=P </a:t>
            </a:r>
            <a:r>
              <a:rPr lang="en-US" sz="2000" b="1" i="1" baseline="30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1" i="1" baseline="30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k,m</a:t>
            </a:r>
            <a:r>
              <a:rPr lang="en-US" sz="2000" b="1" i="1" baseline="30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(HΩ)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</a:t>
            </a:r>
            <a:r>
              <a:rPr lang="en-US" sz="2000" b="1" i="1" baseline="30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2000" b="1" i="1" baseline="30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1" i="1" baseline="30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k,m</a:t>
            </a:r>
            <a:r>
              <a:rPr lang="en-US" sz="2000" b="1" i="1" baseline="30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000" b="1" i="1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b="1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Intermediate Hamiltonian (IH) </a:t>
            </a:r>
            <a:r>
              <a:rPr lang="en-US" sz="20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(solves the intruder states problem) gives </a:t>
            </a:r>
            <a:r>
              <a:rPr lang="en-US" sz="20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simultaneously </a:t>
            </a:r>
            <a:r>
              <a:rPr lang="en-US" sz="20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sz="20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transition energies with respect to closed shell reference.</a:t>
            </a:r>
            <a:endParaRPr sz="2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Size-</a:t>
            </a:r>
            <a:r>
              <a:rPr lang="en-US" sz="20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extensivity</a:t>
            </a:r>
            <a:r>
              <a:rPr lang="en-US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maintained independently for core and valence electrons.</a:t>
            </a:r>
            <a:endParaRPr sz="20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Char char="•"/>
            </a:pPr>
            <a:r>
              <a:rPr lang="en-US" sz="2000" i="1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Natural framework for development of the correlation methods based on many-body Hamiltonians with variable number of particles </a:t>
            </a:r>
            <a:r>
              <a:rPr lang="en-US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                      (</a:t>
            </a:r>
            <a:r>
              <a:rPr lang="en-US" sz="2000" i="1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QED</a:t>
            </a:r>
            <a:r>
              <a:rPr lang="en-US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Generalized </a:t>
            </a:r>
            <a:r>
              <a:rPr lang="en-US" sz="20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Fock</a:t>
            </a:r>
            <a:r>
              <a:rPr lang="en-US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-space parameterization:  </a:t>
            </a:r>
            <a:r>
              <a:rPr lang="en-US" sz="2000" b="1" i="1" baseline="30000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[k]</a:t>
            </a:r>
            <a:r>
              <a:rPr lang="en-US" sz="2000" b="1" i="1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000" b="1" i="1" baseline="-25000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000" b="1" i="1" baseline="30000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1" i="1" baseline="30000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n,m</a:t>
            </a:r>
            <a:r>
              <a:rPr lang="en-US" sz="2000" b="1" i="1" baseline="30000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000" i="1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k- number of </a:t>
            </a:r>
            <a:r>
              <a:rPr lang="en-US" sz="2000" b="1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uncontracted </a:t>
            </a:r>
            <a:r>
              <a:rPr lang="en-US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virtual photons leads to “double” </a:t>
            </a:r>
            <a:r>
              <a:rPr lang="en-US" sz="20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Fock</a:t>
            </a:r>
            <a:r>
              <a:rPr lang="en-US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-space CC approach)                                                                                                                                                                               </a:t>
            </a:r>
            <a:endParaRPr sz="20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1dcabf361bb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825" y="1077238"/>
            <a:ext cx="2627315" cy="720725"/>
          </a:xfrm>
          <a:prstGeom prst="rect">
            <a:avLst/>
          </a:prstGeom>
          <a:solidFill>
            <a:srgbClr val="EF8B67"/>
          </a:solidFill>
          <a:ln>
            <a:noFill/>
          </a:ln>
        </p:spPr>
      </p:pic>
      <p:pic>
        <p:nvPicPr>
          <p:cNvPr id="213" name="Google Shape;213;g1dcabf361bb_0_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8" y="2222500"/>
            <a:ext cx="8158163" cy="5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14" name="Google Shape;214;g1dcabf361bb_0_11"/>
          <p:cNvSpPr txBox="1"/>
          <p:nvPr/>
        </p:nvSpPr>
        <p:spPr>
          <a:xfrm>
            <a:off x="3324925" y="761350"/>
            <a:ext cx="5584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common Fermi vacuum (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800" i="1" dirty="0">
                <a:solidFill>
                  <a:schemeClr val="dk1"/>
                </a:solidFill>
              </a:rPr>
              <a:t> – closed shell single reference  </a:t>
            </a:r>
            <a:r>
              <a:rPr lang="en-US" sz="1800" i="1" dirty="0" smtClean="0">
                <a:solidFill>
                  <a:schemeClr val="dk1"/>
                </a:solidFill>
              </a:rPr>
              <a:t>state</a:t>
            </a:r>
            <a:r>
              <a:rPr lang="en-US" sz="1800" i="1" dirty="0">
                <a:solidFill>
                  <a:schemeClr val="dk1"/>
                </a:solidFill>
              </a:rPr>
              <a:t>);  </a:t>
            </a:r>
            <a:r>
              <a:rPr lang="en-US" sz="1800" dirty="0">
                <a:solidFill>
                  <a:schemeClr val="dk1"/>
                </a:solidFill>
              </a:rPr>
              <a:t>and a unique set of excitation operators  </a:t>
            </a:r>
            <a:r>
              <a:rPr lang="en-US" sz="20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000" i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000" i="1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i="1" baseline="30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n,m</a:t>
            </a:r>
            <a:r>
              <a:rPr lang="en-US" sz="2000" i="1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1800" dirty="0">
                <a:solidFill>
                  <a:schemeClr val="dk1"/>
                </a:solidFill>
              </a:rPr>
              <a:t>  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8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n,m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chemeClr val="dk1"/>
                </a:solidFill>
              </a:rPr>
              <a:t>– </a:t>
            </a:r>
            <a:r>
              <a:rPr lang="en-US" sz="1800" i="1" dirty="0" err="1">
                <a:solidFill>
                  <a:schemeClr val="dk1"/>
                </a:solidFill>
              </a:rPr>
              <a:t>Fock</a:t>
            </a:r>
            <a:r>
              <a:rPr lang="en-US" sz="1800" i="1" dirty="0">
                <a:solidFill>
                  <a:schemeClr val="dk1"/>
                </a:solidFill>
              </a:rPr>
              <a:t>-space sector with 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800" i="1" dirty="0">
                <a:solidFill>
                  <a:schemeClr val="hlink"/>
                </a:solidFill>
              </a:rPr>
              <a:t> </a:t>
            </a:r>
            <a:r>
              <a:rPr lang="en-US" sz="1800" i="1" dirty="0">
                <a:solidFill>
                  <a:schemeClr val="dk1"/>
                </a:solidFill>
              </a:rPr>
              <a:t>– holes,</a:t>
            </a:r>
            <a:r>
              <a:rPr lang="en-US" sz="1800" i="1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>
                <a:solidFill>
                  <a:schemeClr val="dk1"/>
                </a:solidFill>
              </a:rPr>
              <a:t>- particles</a:t>
            </a:r>
            <a:r>
              <a:rPr lang="en-US" sz="1800" dirty="0">
                <a:solidFill>
                  <a:schemeClr val="dk1"/>
                </a:solidFill>
              </a:rPr>
              <a:t>) </a:t>
            </a:r>
            <a:endParaRPr dirty="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7620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</a:pPr>
            <a:r>
              <a:rPr lang="en-US" sz="31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Advanced R-FSCC software: </a:t>
            </a:r>
            <a:r>
              <a:rPr lang="en-US" sz="31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EXP-T code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u="sng" dirty="0"/>
              <a:t>A. </a:t>
            </a:r>
            <a:r>
              <a:rPr lang="en-US" sz="2000" u="sng" dirty="0" err="1"/>
              <a:t>Oleynichenko</a:t>
            </a:r>
            <a:r>
              <a:rPr lang="en-US" sz="2000" dirty="0"/>
              <a:t>, A. </a:t>
            </a:r>
            <a:r>
              <a:rPr lang="en-US" sz="2000" dirty="0" err="1"/>
              <a:t>Zaitsevskii</a:t>
            </a:r>
            <a:r>
              <a:rPr lang="en-US" sz="2000" dirty="0"/>
              <a:t>, E. </a:t>
            </a:r>
            <a:r>
              <a:rPr lang="en-US" sz="2000" dirty="0" err="1"/>
              <a:t>Eliav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Program Package Communications in Computer and Information Science 1331:375-386 (2020) [http://qchem.pnpi.spb.ru/expt]</a:t>
            </a:r>
            <a:endParaRPr sz="2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0" name="Google Shape;260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524000"/>
            <a:ext cx="8534400" cy="521760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261" name="Google Shape;261;p15"/>
          <p:cNvSpPr/>
          <p:nvPr/>
        </p:nvSpPr>
        <p:spPr>
          <a:xfrm>
            <a:off x="3962400" y="2895600"/>
            <a:ext cx="762000" cy="457200"/>
          </a:xfrm>
          <a:prstGeom prst="rect">
            <a:avLst/>
          </a:prstGeom>
          <a:solidFill>
            <a:srgbClr val="6F4EFA"/>
          </a:solidFill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(3,0)</a:t>
            </a:r>
            <a:endParaRPr sz="1800" b="1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62" name="Google Shape;262;p15"/>
          <p:cNvCxnSpPr/>
          <p:nvPr/>
        </p:nvCxnSpPr>
        <p:spPr>
          <a:xfrm rot="10800000">
            <a:off x="4419600" y="3352800"/>
            <a:ext cx="457200" cy="228600"/>
          </a:xfrm>
          <a:prstGeom prst="straightConnector1">
            <a:avLst/>
          </a:prstGeom>
          <a:noFill/>
          <a:ln w="9525" cap="flat" cmpd="sng">
            <a:solidFill>
              <a:srgbClr val="6F4EF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63" name="Google Shape;263;p15"/>
          <p:cNvSpPr/>
          <p:nvPr/>
        </p:nvSpPr>
        <p:spPr>
          <a:xfrm>
            <a:off x="889900" y="3209275"/>
            <a:ext cx="2004900" cy="45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F4EF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CCSDT</a:t>
            </a:r>
            <a:r>
              <a:rPr lang="en-US"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</a:t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64" name="Google Shape;264;p15" descr="Alexander Oleynichenk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1" y="161260"/>
            <a:ext cx="1371599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/>
          <p:nvPr/>
        </p:nvSpPr>
        <p:spPr>
          <a:xfrm>
            <a:off x="5638800" y="3657600"/>
            <a:ext cx="762000" cy="457200"/>
          </a:xfrm>
          <a:prstGeom prst="rect">
            <a:avLst/>
          </a:prstGeom>
          <a:solidFill>
            <a:srgbClr val="6F4EFA"/>
          </a:solidFill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(1,1)</a:t>
            </a:r>
            <a:endParaRPr sz="1800" b="1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0539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534400" cy="2819400"/>
          </a:xfrm>
        </p:spPr>
        <p:txBody>
          <a:bodyPr>
            <a:normAutofit fontScale="90000"/>
          </a:bodyPr>
          <a:lstStyle/>
          <a:p>
            <a:r>
              <a:rPr lang="en-NZ" sz="5000" b="1" dirty="0" smtClean="0">
                <a:solidFill>
                  <a:srgbClr val="FF0000"/>
                </a:solidFill>
              </a:rPr>
              <a:t>Applications to SHEs </a:t>
            </a:r>
            <a:r>
              <a:rPr lang="ru-RU" sz="5000" b="1" dirty="0" smtClean="0">
                <a:solidFill>
                  <a:srgbClr val="FF0000"/>
                </a:solidFill>
              </a:rPr>
              <a:t>(</a:t>
            </a:r>
            <a:r>
              <a:rPr lang="en-US" sz="5000" b="1" dirty="0" smtClean="0">
                <a:solidFill>
                  <a:srgbClr val="FF0000"/>
                </a:solidFill>
              </a:rPr>
              <a:t>Z &gt; 100) </a:t>
            </a:r>
            <a:r>
              <a:rPr lang="en-NZ" sz="5000" b="1" dirty="0" smtClean="0">
                <a:solidFill>
                  <a:srgbClr val="FF0000"/>
                </a:solidFill>
              </a:rPr>
              <a:t>with experimentally known properties </a:t>
            </a:r>
            <a:br>
              <a:rPr lang="en-NZ" sz="5000" b="1" dirty="0" smtClean="0">
                <a:solidFill>
                  <a:srgbClr val="FF0000"/>
                </a:solidFill>
              </a:rPr>
            </a:br>
            <a:r>
              <a:rPr lang="en-NZ" sz="5000" b="1" dirty="0" smtClean="0">
                <a:solidFill>
                  <a:srgbClr val="FF0000"/>
                </a:solidFill>
              </a:rPr>
              <a:t>(“atom-at-time” technique)</a:t>
            </a:r>
            <a:endParaRPr lang="en-NZ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8929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Predicted spectrum of atomic No</a:t>
            </a:r>
            <a:b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dirty="0" smtClean="0"/>
              <a:t> </a:t>
            </a:r>
            <a:r>
              <a:rPr lang="en-US" altLang="en-US" sz="2000" dirty="0" smtClean="0"/>
              <a:t>Borschevsky, A., EE, Kaldor U</a:t>
            </a:r>
            <a:r>
              <a:rPr lang="en-US" altLang="en-US" sz="2000" i="1" dirty="0" smtClean="0"/>
              <a:t>., et al, Phys. Rev. A </a:t>
            </a:r>
            <a:r>
              <a:rPr lang="en-US" altLang="en-US" sz="2000" b="1" i="1" dirty="0" smtClean="0"/>
              <a:t>75, </a:t>
            </a:r>
            <a:r>
              <a:rPr lang="en-US" altLang="en-US" sz="2000" dirty="0" smtClean="0"/>
              <a:t>(2007), 042514</a:t>
            </a:r>
            <a:r>
              <a:rPr lang="he-IL" altLang="en-US" sz="2000" dirty="0" smtClean="0"/>
              <a:t>.</a:t>
            </a:r>
          </a:p>
        </p:txBody>
      </p:sp>
      <p:sp>
        <p:nvSpPr>
          <p:cNvPr id="19459" name="מלבן 4"/>
          <p:cNvSpPr>
            <a:spLocks noChangeArrowheads="1"/>
          </p:cNvSpPr>
          <p:nvPr/>
        </p:nvSpPr>
        <p:spPr bwMode="auto">
          <a:xfrm>
            <a:off x="71438" y="5214938"/>
            <a:ext cx="8929687" cy="12858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l" rtl="0">
              <a:defRPr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Experiments on atomic No spectra measurements (“atom-at-time” technology)</a:t>
            </a:r>
          </a:p>
          <a:p>
            <a:pPr marL="342900" indent="-342900" algn="l" rtl="0">
              <a:buFontTx/>
              <a:buAutoNum type="arabicParenBoth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JAEA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labs; [</a:t>
            </a:r>
            <a:r>
              <a:rPr lang="en-US" dirty="0">
                <a:latin typeface="Arial" pitchFamily="34" charset="0"/>
                <a:cs typeface="Arial" pitchFamily="34" charset="0"/>
              </a:rPr>
              <a:t>an efficient surface ion-source and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radioisotope </a:t>
            </a:r>
            <a:r>
              <a:rPr lang="en-US" dirty="0">
                <a:latin typeface="Arial" pitchFamily="34" charset="0"/>
                <a:cs typeface="Arial" pitchFamily="34" charset="0"/>
              </a:rPr>
              <a:t>detection system </a:t>
            </a:r>
          </a:p>
          <a:p>
            <a:pPr marL="342900" indent="-342900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     coupled to amass separator],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T.Sato et al.,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JACS, 140, 14609, 2018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algn="l" rtl="0">
              <a:defRPr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(2) GSI, [L</a:t>
            </a:r>
            <a:r>
              <a:rPr lang="en-US" dirty="0">
                <a:latin typeface="Arial" pitchFamily="34" charset="0"/>
                <a:cs typeface="Arial" pitchFamily="34" charset="0"/>
              </a:rPr>
              <a:t>aser resonance ionization spectr.], M. Laatiaoui, et al, Nature 538, 495, 2016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357438"/>
            <a:ext cx="61753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786063"/>
            <a:ext cx="29051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357188" y="1143000"/>
          <a:ext cx="8286750" cy="399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35835"/>
                <a:gridCol w="1252367"/>
                <a:gridCol w="1442515"/>
                <a:gridCol w="2756033"/>
              </a:tblGrid>
              <a:tr h="370803"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+QED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IHFSCC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</a:tr>
              <a:tr h="640069">
                <a:tc>
                  <a:txBody>
                    <a:bodyPr/>
                    <a:lstStyle/>
                    <a:p>
                      <a:pPr algn="l" rtl="1"/>
                      <a:r>
                        <a:rPr lang="en-US" altLang="en-US" sz="1800" b="0" dirty="0" smtClean="0">
                          <a:solidFill>
                            <a:schemeClr val="tx1"/>
                          </a:solidFill>
                        </a:rPr>
                        <a:t>6.63±0.08</a:t>
                      </a:r>
                      <a:r>
                        <a:rPr lang="en-US" altLang="en-US" sz="1800" b="0" baseline="30000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r>
                        <a:rPr lang="en-US" altLang="en-US" sz="18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algn="l" rtl="1"/>
                      <a:r>
                        <a:rPr lang="en-US" altLang="en-US" sz="1800" b="0" dirty="0" smtClean="0">
                          <a:solidFill>
                            <a:schemeClr val="tx1"/>
                          </a:solidFill>
                        </a:rPr>
                        <a:t>6.635 ±0.030</a:t>
                      </a:r>
                      <a:r>
                        <a:rPr lang="en-US" altLang="en-US" sz="1800" b="0" baseline="30000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r>
                        <a:rPr lang="en-US" alt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e-I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6.635</a:t>
                      </a:r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6.646</a:t>
                      </a:r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r>
                        <a:rPr lang="en-GB" sz="18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en-GB" sz="1800" i="1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en-GB" sz="18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en-GB" sz="180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  <a:r>
                        <a:rPr lang="en-GB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(IP), ev</a:t>
                      </a:r>
                      <a:endParaRPr lang="en-US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439" marR="91439" marT="45715" marB="45715"/>
                </a:tc>
              </a:tr>
              <a:tr h="370803">
                <a:tc>
                  <a:txBody>
                    <a:bodyPr/>
                    <a:lstStyle/>
                    <a:p>
                      <a:pPr algn="l" rtl="1"/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18879</a:t>
                      </a:r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19028</a:t>
                      </a:r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GB" sz="1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r>
                        <a:rPr lang="en-GB" sz="1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r>
                        <a:rPr lang="en-GB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GB" sz="1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en-GB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GB" sz="1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  </a:t>
                      </a:r>
                      <a:r>
                        <a:rPr lang="en-GB" sz="18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GB" sz="180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  <a:r>
                        <a:rPr lang="en-GB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(EE), cm</a:t>
                      </a:r>
                      <a:r>
                        <a:rPr lang="en-GB" sz="18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</a:t>
                      </a:r>
                      <a:endParaRPr lang="en-US" sz="1800" baseline="30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03">
                <a:tc>
                  <a:txBody>
                    <a:bodyPr/>
                    <a:lstStyle/>
                    <a:p>
                      <a:pPr algn="l" rtl="1"/>
                      <a:endParaRPr lang="he-IL" sz="18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20454</a:t>
                      </a:r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20605</a:t>
                      </a:r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r>
                        <a:rPr lang="en-GB" sz="18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  </a:t>
                      </a:r>
                      <a:r>
                        <a:rPr lang="en-GB" sz="1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GB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GB" sz="18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03">
                <a:tc>
                  <a:txBody>
                    <a:bodyPr/>
                    <a:lstStyle/>
                    <a:p>
                      <a:pPr algn="l" rtl="1"/>
                      <a:endParaRPr lang="he-IL" sz="18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25374</a:t>
                      </a:r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25527</a:t>
                      </a:r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r>
                        <a:rPr lang="en-GB" sz="18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  </a:t>
                      </a:r>
                      <a:r>
                        <a:rPr lang="en-GB" sz="1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GB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GB" sz="18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03">
                <a:tc>
                  <a:txBody>
                    <a:bodyPr/>
                    <a:lstStyle/>
                    <a:p>
                      <a:pPr algn="l" rtl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29961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lang="he-IL" sz="1800" baseline="300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30056</a:t>
                      </a:r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30224</a:t>
                      </a:r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r>
                        <a:rPr lang="en-GB" sz="18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  </a:t>
                      </a:r>
                      <a:r>
                        <a:rPr lang="en-GB" sz="1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GB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GB" sz="18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03">
                <a:tc>
                  <a:txBody>
                    <a:bodyPr/>
                    <a:lstStyle/>
                    <a:p>
                      <a:pPr algn="l" rtl="1"/>
                      <a:endParaRPr lang="he-IL" sz="18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28338</a:t>
                      </a:r>
                      <a:endParaRPr lang="he-IL" sz="1800" dirty="0" smtClean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28496</a:t>
                      </a:r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r>
                        <a:rPr lang="en-GB" sz="18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  </a:t>
                      </a:r>
                      <a:r>
                        <a:rPr lang="en-GB" sz="1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GB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r>
                        <a:rPr lang="en-GB" sz="18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03">
                <a:tc>
                  <a:txBody>
                    <a:bodyPr/>
                    <a:lstStyle/>
                    <a:p>
                      <a:pPr algn="l" rtl="1"/>
                      <a:endParaRPr lang="he-IL" sz="18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28778</a:t>
                      </a:r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28935</a:t>
                      </a:r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r>
                        <a:rPr lang="en-GB" sz="18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  </a:t>
                      </a:r>
                      <a:r>
                        <a:rPr lang="en-GB" sz="1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GB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r>
                        <a:rPr lang="en-GB" sz="18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0828">
                <a:tc>
                  <a:txBody>
                    <a:bodyPr/>
                    <a:lstStyle/>
                    <a:p>
                      <a:pPr algn="l" rtl="1"/>
                      <a:endParaRPr lang="he-IL" sz="18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29897</a:t>
                      </a:r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30040</a:t>
                      </a:r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r>
                        <a:rPr lang="en-GB" sz="18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  </a:t>
                      </a:r>
                      <a:r>
                        <a:rPr lang="en-GB" sz="1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GB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r>
                        <a:rPr lang="en-GB" sz="18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03">
                <a:tc>
                  <a:txBody>
                    <a:bodyPr/>
                    <a:lstStyle/>
                    <a:p>
                      <a:pPr algn="l" rtl="1"/>
                      <a:endParaRPr lang="he-IL" sz="180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32892</a:t>
                      </a:r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33071</a:t>
                      </a:r>
                      <a:endParaRPr lang="he-IL" sz="18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r>
                        <a:rPr lang="en-GB" sz="18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en-GB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en-GB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  </a:t>
                      </a:r>
                      <a:r>
                        <a:rPr lang="en-GB" sz="1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GB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r>
                        <a:rPr lang="en-GB" sz="18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660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</TotalTime>
  <Words>1215</Words>
  <Application>Microsoft Office PowerPoint</Application>
  <PresentationFormat>On-screen Show (4:3)</PresentationFormat>
  <Paragraphs>363</Paragraphs>
  <Slides>19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Arial</vt:lpstr>
      <vt:lpstr>Libre Baskerville</vt:lpstr>
      <vt:lpstr>Franklin Gothic Book</vt:lpstr>
      <vt:lpstr>Noto Sans Symbols</vt:lpstr>
      <vt:lpstr>Book Antiqua</vt:lpstr>
      <vt:lpstr>Calibri</vt:lpstr>
      <vt:lpstr>Tahoma</vt:lpstr>
      <vt:lpstr>Aharoni</vt:lpstr>
      <vt:lpstr>Cambria Math</vt:lpstr>
      <vt:lpstr>Wingdings</vt:lpstr>
      <vt:lpstr>Times New Roman</vt:lpstr>
      <vt:lpstr>Wingdings 2</vt:lpstr>
      <vt:lpstr>Perpetua</vt:lpstr>
      <vt:lpstr>Libre Franklin</vt:lpstr>
      <vt:lpstr>Equity</vt:lpstr>
      <vt:lpstr>Default Design</vt:lpstr>
      <vt:lpstr>1_Default Design</vt:lpstr>
      <vt:lpstr>1_Equity</vt:lpstr>
      <vt:lpstr>Microsoft Word 97 - 2003 Document</vt:lpstr>
      <vt:lpstr>Equation</vt:lpstr>
      <vt:lpstr>PowerPoint Presentation</vt:lpstr>
      <vt:lpstr>What are we interested in?</vt:lpstr>
      <vt:lpstr>PowerPoint Presentation</vt:lpstr>
      <vt:lpstr>Relativity and correlation interplay: Oganesson (E118) – the first chemically “active” Inert Gas</vt:lpstr>
      <vt:lpstr>PowerPoint Presentation</vt:lpstr>
      <vt:lpstr>PowerPoint Presentation</vt:lpstr>
      <vt:lpstr>Advanced R-FSCC software: the EXP-T code A. Oleynichenko, A. Zaitsevskii, E. Eliav,  Program Package Communications in Computer and Information Science 1331:375-386 (2020) [http://qchem.pnpi.spb.ru/expt]</vt:lpstr>
      <vt:lpstr>Applications to SHEs (Z &gt; 100) with experimentally known properties  (“atom-at-time” technique)</vt:lpstr>
      <vt:lpstr>Predicted spectrum of atomic No  Borschevsky, A., EE, Kaldor U., et al, Phys. Rev. A 75, (2007), 042514.</vt:lpstr>
      <vt:lpstr>PowerPoint Presentation</vt:lpstr>
      <vt:lpstr>Applications to SHEs with no experimentally known properties Theoretical predictions of extended Periodic Table.</vt:lpstr>
      <vt:lpstr>IPs and EA of Nh: Kaygorodov, et al, PRA,105,062805 (2022); Guo, et al, JPB, 55, 155003 (2022)</vt:lpstr>
      <vt:lpstr>Ea of Oganesson: recent developments</vt:lpstr>
      <vt:lpstr>Spectra of Ra and element E120</vt:lpstr>
      <vt:lpstr>Spectra of Ra and element E120</vt:lpstr>
      <vt:lpstr>PowerPoint Presentation</vt:lpstr>
      <vt:lpstr>IH-RFSCC electronic configurations and  properties of SHE with 164 ≤ Z ≤ 174 (unpublished)</vt:lpstr>
      <vt:lpstr>Possible variant of Periodic Table (unpublished)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Borschevsky, Anastasia</dc:creator>
  <cp:lastModifiedBy>Ephraim Eliav</cp:lastModifiedBy>
  <cp:revision>41</cp:revision>
  <dcterms:created xsi:type="dcterms:W3CDTF">2015-05-18T07:05:00Z</dcterms:created>
  <dcterms:modified xsi:type="dcterms:W3CDTF">2023-04-25T17:43:59Z</dcterms:modified>
</cp:coreProperties>
</file>