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964" r:id="rId1"/>
  </p:sldMasterIdLst>
  <p:notesMasterIdLst>
    <p:notesMasterId r:id="rId34"/>
  </p:notesMasterIdLst>
  <p:handoutMasterIdLst>
    <p:handoutMasterId r:id="rId35"/>
  </p:handoutMasterIdLst>
  <p:sldIdLst>
    <p:sldId id="330" r:id="rId2"/>
    <p:sldId id="391" r:id="rId3"/>
    <p:sldId id="345" r:id="rId4"/>
    <p:sldId id="346" r:id="rId5"/>
    <p:sldId id="347" r:id="rId6"/>
    <p:sldId id="348" r:id="rId7"/>
    <p:sldId id="349" r:id="rId8"/>
    <p:sldId id="351" r:id="rId9"/>
    <p:sldId id="343" r:id="rId10"/>
    <p:sldId id="366" r:id="rId11"/>
    <p:sldId id="369" r:id="rId12"/>
    <p:sldId id="361" r:id="rId13"/>
    <p:sldId id="390" r:id="rId14"/>
    <p:sldId id="367" r:id="rId15"/>
    <p:sldId id="389" r:id="rId16"/>
    <p:sldId id="370" r:id="rId17"/>
    <p:sldId id="379" r:id="rId18"/>
    <p:sldId id="381" r:id="rId19"/>
    <p:sldId id="383" r:id="rId20"/>
    <p:sldId id="387" r:id="rId21"/>
    <p:sldId id="388" r:id="rId22"/>
    <p:sldId id="323" r:id="rId23"/>
    <p:sldId id="331" r:id="rId24"/>
    <p:sldId id="332" r:id="rId25"/>
    <p:sldId id="337" r:id="rId26"/>
    <p:sldId id="357" r:id="rId27"/>
    <p:sldId id="378" r:id="rId28"/>
    <p:sldId id="309" r:id="rId29"/>
    <p:sldId id="376" r:id="rId30"/>
    <p:sldId id="375" r:id="rId31"/>
    <p:sldId id="377" r:id="rId32"/>
    <p:sldId id="372" r:id="rId33"/>
  </p:sldIdLst>
  <p:sldSz cx="9144000" cy="5143500" type="screen16x9"/>
  <p:notesSz cx="6881813" cy="10002838"/>
  <p:defaultTextStyle>
    <a:defPPr>
      <a:defRPr lang="de-CH"/>
    </a:defPPr>
    <a:lvl1pPr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189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377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566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754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5943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6pPr>
    <a:lvl7pPr marL="2743131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7pPr>
    <a:lvl8pPr marL="3200320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8pPr>
    <a:lvl9pPr marL="3657509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668" userDrawn="1">
          <p15:clr>
            <a:srgbClr val="A4A3A4"/>
          </p15:clr>
        </p15:guide>
        <p15:guide id="2" orient="horz" pos="634" userDrawn="1">
          <p15:clr>
            <a:srgbClr val="A4A3A4"/>
          </p15:clr>
        </p15:guide>
        <p15:guide id="3" orient="horz" pos="2845" userDrawn="1">
          <p15:clr>
            <a:srgbClr val="A4A3A4"/>
          </p15:clr>
        </p15:guide>
        <p15:guide id="4" orient="horz" pos="838" userDrawn="1">
          <p15:clr>
            <a:srgbClr val="A4A3A4"/>
          </p15:clr>
        </p15:guide>
        <p15:guide id="5" orient="horz" pos="140" userDrawn="1">
          <p15:clr>
            <a:srgbClr val="A4A3A4"/>
          </p15:clr>
        </p15:guide>
        <p15:guide id="6" orient="horz" pos="378" userDrawn="1">
          <p15:clr>
            <a:srgbClr val="A4A3A4"/>
          </p15:clr>
        </p15:guide>
        <p15:guide id="7" orient="horz" pos="3117" userDrawn="1">
          <p15:clr>
            <a:srgbClr val="A4A3A4"/>
          </p15:clr>
        </p15:guide>
        <p15:guide id="9" pos="657" userDrawn="1">
          <p15:clr>
            <a:srgbClr val="A4A3A4"/>
          </p15:clr>
        </p15:guide>
        <p15:guide id="10" pos="5534" userDrawn="1">
          <p15:clr>
            <a:srgbClr val="A4A3A4"/>
          </p15:clr>
        </p15:guide>
        <p15:guide id="11" pos="521" userDrawn="1">
          <p15:clr>
            <a:srgbClr val="A4A3A4"/>
          </p15:clr>
        </p15:guide>
        <p15:guide id="12" pos="385" userDrawn="1">
          <p15:clr>
            <a:srgbClr val="A4A3A4"/>
          </p15:clr>
        </p15:guide>
        <p15:guide id="13" pos="1315" userDrawn="1">
          <p15:clr>
            <a:srgbClr val="A4A3A4"/>
          </p15:clr>
        </p15:guide>
        <p15:guide id="14" pos="3039" userDrawn="1">
          <p15:clr>
            <a:srgbClr val="A4A3A4"/>
          </p15:clr>
        </p15:guide>
        <p15:guide id="15" pos="31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0">
          <p15:clr>
            <a:srgbClr val="A4A3A4"/>
          </p15:clr>
        </p15:guide>
        <p15:guide id="2" pos="216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10000"/>
    <a:srgbClr val="808080"/>
    <a:srgbClr val="000000"/>
    <a:srgbClr val="FDCA00"/>
    <a:srgbClr val="EF5B00"/>
    <a:srgbClr val="C50006"/>
    <a:srgbClr val="7C204E"/>
    <a:srgbClr val="003B6E"/>
    <a:srgbClr val="1974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7304" autoAdjust="0"/>
  </p:normalViewPr>
  <p:slideViewPr>
    <p:cSldViewPr snapToObjects="1">
      <p:cViewPr varScale="1">
        <p:scale>
          <a:sx n="112" d="100"/>
          <a:sy n="112" d="100"/>
        </p:scale>
        <p:origin x="566" y="29"/>
      </p:cViewPr>
      <p:guideLst>
        <p:guide orient="horz" pos="668"/>
        <p:guide orient="horz" pos="634"/>
        <p:guide orient="horz" pos="2845"/>
        <p:guide orient="horz" pos="838"/>
        <p:guide orient="horz" pos="140"/>
        <p:guide orient="horz" pos="378"/>
        <p:guide orient="horz" pos="3117"/>
        <p:guide pos="657"/>
        <p:guide pos="5534"/>
        <p:guide pos="521"/>
        <p:guide pos="385"/>
        <p:guide pos="1315"/>
        <p:guide pos="3039"/>
        <p:guide pos="315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107" d="100"/>
          <a:sy n="107" d="100"/>
        </p:scale>
        <p:origin x="-3990" y="-102"/>
      </p:cViewPr>
      <p:guideLst>
        <p:guide orient="horz" pos="3150"/>
        <p:guide pos="216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image" Target="../media/image6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t" anchorCtr="0" compatLnSpc="1">
            <a:prstTxWarp prst="textNoShape">
              <a:avLst/>
            </a:prstTxWarp>
          </a:bodyPr>
          <a:lstStyle>
            <a:lvl1pPr defTabSz="964838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 dirty="0">
              <a:latin typeface="+mn-lt"/>
            </a:endParaRP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9164" y="0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t" anchorCtr="0" compatLnSpc="1">
            <a:prstTxWarp prst="textNoShape">
              <a:avLst/>
            </a:prstTxWarp>
          </a:bodyPr>
          <a:lstStyle>
            <a:lvl1pPr algn="r" defTabSz="964838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 dirty="0">
              <a:latin typeface="+mn-lt"/>
            </a:endParaRPr>
          </a:p>
        </p:txBody>
      </p:sp>
      <p:sp>
        <p:nvSpPr>
          <p:cNvPr id="1187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02255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b" anchorCtr="0" compatLnSpc="1">
            <a:prstTxWarp prst="textNoShape">
              <a:avLst/>
            </a:prstTxWarp>
          </a:bodyPr>
          <a:lstStyle>
            <a:lvl1pPr defTabSz="964838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>
              <a:latin typeface="+mn-lt"/>
            </a:endParaRPr>
          </a:p>
        </p:txBody>
      </p:sp>
      <p:sp>
        <p:nvSpPr>
          <p:cNvPr id="1187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9164" y="9502255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b" anchorCtr="0" compatLnSpc="1">
            <a:prstTxWarp prst="textNoShape">
              <a:avLst/>
            </a:prstTxWarp>
          </a:bodyPr>
          <a:lstStyle>
            <a:lvl1pPr algn="r" defTabSz="964838">
              <a:spcBef>
                <a:spcPct val="0"/>
              </a:spcBef>
              <a:defRPr sz="1200" baseline="30000">
                <a:latin typeface="Times" charset="0"/>
              </a:defRPr>
            </a:lvl1pPr>
          </a:lstStyle>
          <a:p>
            <a:pPr>
              <a:defRPr/>
            </a:pPr>
            <a:fld id="{630A188E-C926-984B-863C-48B251A81B15}" type="slidenum">
              <a:rPr lang="en-GB">
                <a:latin typeface="+mn-lt"/>
              </a:rPr>
              <a:pPr>
                <a:defRPr/>
              </a:pPr>
              <a:t>‹#›</a:t>
            </a:fld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599428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t" anchorCtr="0" compatLnSpc="1">
            <a:prstTxWarp prst="textNoShape">
              <a:avLst/>
            </a:prstTxWarp>
          </a:bodyPr>
          <a:lstStyle>
            <a:lvl1pPr defTabSz="964838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9164" y="0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t" anchorCtr="0" compatLnSpc="1">
            <a:prstTxWarp prst="textNoShape">
              <a:avLst/>
            </a:prstTxWarp>
          </a:bodyPr>
          <a:lstStyle>
            <a:lvl1pPr algn="r" defTabSz="964838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9538" y="750888"/>
            <a:ext cx="6667500" cy="37512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8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8282" y="4752009"/>
            <a:ext cx="5045250" cy="4499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</a:t>
            </a:r>
            <a:r>
              <a:rPr lang="de-DE" noProof="0" dirty="0" smtClean="0"/>
              <a:t>Ebene</a:t>
            </a:r>
          </a:p>
          <a:p>
            <a:pPr lvl="5"/>
            <a:r>
              <a:rPr lang="de-DE" noProof="0" dirty="0" smtClean="0"/>
              <a:t>Sechste Ebene</a:t>
            </a:r>
          </a:p>
          <a:p>
            <a:pPr lvl="6"/>
            <a:r>
              <a:rPr lang="de-DE" noProof="0" dirty="0" smtClean="0"/>
              <a:t>Siebte Ebene</a:t>
            </a:r>
          </a:p>
          <a:p>
            <a:pPr lvl="7"/>
            <a:r>
              <a:rPr lang="de-DE" noProof="0" dirty="0" smtClean="0"/>
              <a:t>Achte Ebene</a:t>
            </a:r>
          </a:p>
          <a:p>
            <a:pPr lvl="8"/>
            <a:r>
              <a:rPr lang="de-DE" noProof="0" dirty="0" smtClean="0"/>
              <a:t>Neunte Ebene</a:t>
            </a:r>
          </a:p>
        </p:txBody>
      </p:sp>
      <p:sp>
        <p:nvSpPr>
          <p:cNvPr id="1228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02255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b" anchorCtr="0" compatLnSpc="1">
            <a:prstTxWarp prst="textNoShape">
              <a:avLst/>
            </a:prstTxWarp>
          </a:bodyPr>
          <a:lstStyle>
            <a:lvl1pPr defTabSz="964838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228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9164" y="9502255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b" anchorCtr="0" compatLnSpc="1">
            <a:prstTxWarp prst="textNoShape">
              <a:avLst/>
            </a:prstTxWarp>
          </a:bodyPr>
          <a:lstStyle>
            <a:lvl1pPr algn="r" defTabSz="964838">
              <a:spcBef>
                <a:spcPct val="0"/>
              </a:spcBef>
              <a:defRPr sz="1000" baseline="0">
                <a:latin typeface="+mn-lt"/>
              </a:defRPr>
            </a:lvl1pPr>
          </a:lstStyle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147384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90486" indent="-90486" algn="l" rtl="0" eaLnBrk="0" fontAlgn="base" hangingPunct="0">
      <a:spcBef>
        <a:spcPts val="0"/>
      </a:spcBef>
      <a:spcAft>
        <a:spcPct val="0"/>
      </a:spcAft>
      <a:buFont typeface="Arial" panose="020B0604020202020204" pitchFamily="34" charset="0"/>
      <a:buChar char="•"/>
      <a:defRPr sz="1000" kern="1200" baseline="0">
        <a:solidFill>
          <a:schemeClr val="tx1"/>
        </a:solidFill>
        <a:latin typeface="+mn-lt"/>
        <a:ea typeface="ヒラギノ角ゴ Pro W3" pitchFamily="-108" charset="-128"/>
        <a:cs typeface="ヒラギノ角ゴ Pro W3" pitchFamily="-108" charset="-128"/>
      </a:defRPr>
    </a:lvl1pPr>
    <a:lvl2pPr marL="180970" indent="-92072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ヒラギノ角ゴ Pro W3" charset="-128"/>
        <a:cs typeface="ヒラギノ角ゴ Pro W3" charset="0"/>
      </a:defRPr>
    </a:lvl2pPr>
    <a:lvl3pPr marL="266693" indent="-85723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3pPr>
    <a:lvl4pPr marL="357179" indent="-90486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4pPr>
    <a:lvl5pPr marL="447663" indent="-90486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ヒラギノ角ゴ Pro W3" pitchFamily="-112" charset="-128"/>
        <a:cs typeface="ＭＳ Ｐゴシック" charset="0"/>
      </a:defRPr>
    </a:lvl5pPr>
    <a:lvl6pPr marL="538149" indent="-90486" algn="l" defTabSz="457189" rtl="0" eaLnBrk="1" latinLnBrk="0" hangingPunct="1"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+mn-ea"/>
        <a:cs typeface="Arial" panose="020B0604020202020204" pitchFamily="34" charset="0"/>
      </a:defRPr>
    </a:lvl6pPr>
    <a:lvl7pPr marL="628635" indent="-90486" algn="l" defTabSz="457189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7pPr>
    <a:lvl8pPr marL="719121" indent="-90486" algn="l" defTabSz="457189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8pPr>
    <a:lvl9pPr marL="806431" indent="-88898" algn="l" defTabSz="457189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0309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Brief</a:t>
            </a:r>
            <a:r>
              <a:rPr lang="en-US" baseline="0" dirty="0" smtClean="0"/>
              <a:t> overview of setup</a:t>
            </a:r>
          </a:p>
          <a:p>
            <a:r>
              <a:rPr lang="en-US" baseline="0" dirty="0" smtClean="0"/>
              <a:t>Highlight: thermocouple is touching the back of the TO-3 package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648660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38407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Add </a:t>
            </a:r>
            <a:r>
              <a:rPr lang="de-DE" dirty="0" err="1" smtClean="0"/>
              <a:t>important</a:t>
            </a:r>
            <a:r>
              <a:rPr lang="de-DE" dirty="0" smtClean="0"/>
              <a:t> </a:t>
            </a:r>
            <a:r>
              <a:rPr lang="de-DE" dirty="0" err="1" smtClean="0"/>
              <a:t>graphs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smtClean="0"/>
              <a:t>conclusion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330757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50888"/>
            <a:ext cx="6667500" cy="37512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04984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331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511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 dirty="0">
                <a:latin typeface="NotoSans-Regular"/>
              </a:rPr>
              <a:t>thermalization of NRPs in a gas </a:t>
            </a:r>
          </a:p>
          <a:p>
            <a:pPr algn="l"/>
            <a:r>
              <a:rPr lang="en-US" sz="1800" b="0" i="0" u="none" strike="noStrike" baseline="0" dirty="0">
                <a:latin typeface="NotoSans-Regular"/>
              </a:rPr>
              <a:t>well-focused, low energy ion beams guided into IVAC</a:t>
            </a:r>
          </a:p>
          <a:p>
            <a:pPr algn="l"/>
            <a:r>
              <a:rPr lang="en-US" sz="1800" b="0" i="0" u="none" strike="noStrike" baseline="0" dirty="0">
                <a:latin typeface="NotoSans-Regular"/>
              </a:rPr>
              <a:t>low implantation depths [14]. </a:t>
            </a:r>
          </a:p>
          <a:p>
            <a:pPr algn="l"/>
            <a:r>
              <a:rPr lang="en-US" sz="1800" b="0" i="0" u="none" strike="noStrike" baseline="0" dirty="0">
                <a:latin typeface="NotoSans-Regular"/>
              </a:rPr>
              <a:t>low extraction efficiencies 30% to </a:t>
            </a:r>
            <a:r>
              <a:rPr lang="en-US" sz="1800" b="0" i="0" u="none" strike="noStrike" baseline="0">
                <a:latin typeface="NotoSans-Regular"/>
              </a:rPr>
              <a:t>40%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447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85052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Transition: recall this is solid-gas chromatography, thus the surface is extremely important. Within</a:t>
            </a:r>
            <a:r>
              <a:rPr lang="en-US" baseline="0" dirty="0" smtClean="0"/>
              <a:t> the external chromatograms we can visually see the change occurring through the experimental points. Around the same temperatures, the surface is also changing.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0924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43879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50888"/>
            <a:ext cx="6667500" cy="37512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303883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67280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U:\20160506_PSI_Luftbild_0292.jpg"/>
          <p:cNvPicPr>
            <a:picLocks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" t="13866" r="1" b="14431"/>
          <a:stretch/>
        </p:blipFill>
        <p:spPr bwMode="auto">
          <a:xfrm>
            <a:off x="3260542" y="195488"/>
            <a:ext cx="5055885" cy="237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/>
          <p:cNvSpPr/>
          <p:nvPr/>
        </p:nvSpPr>
        <p:spPr bwMode="auto">
          <a:xfrm>
            <a:off x="-2" y="195487"/>
            <a:ext cx="3152960" cy="2376263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2400" dirty="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pic>
        <p:nvPicPr>
          <p:cNvPr id="5" name="Bild 24" descr="PSI-Logo_narrow_30k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30263" y="411523"/>
            <a:ext cx="1220400" cy="43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15"/>
          <p:cNvSpPr>
            <a:spLocks noChangeArrowheads="1"/>
          </p:cNvSpPr>
          <p:nvPr userDrawn="1"/>
        </p:nvSpPr>
        <p:spPr bwMode="auto">
          <a:xfrm>
            <a:off x="828012" y="4531500"/>
            <a:ext cx="612000" cy="612000"/>
          </a:xfrm>
          <a:prstGeom prst="rect">
            <a:avLst/>
          </a:prstGeom>
          <a:solidFill>
            <a:srgbClr val="B9B9B9"/>
          </a:solidFill>
          <a:ln>
            <a:noFill/>
          </a:ln>
          <a:extLst/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title" hasCustomPrompt="1"/>
          </p:nvPr>
        </p:nvSpPr>
        <p:spPr>
          <a:xfrm>
            <a:off x="814399" y="3273828"/>
            <a:ext cx="7969249" cy="810090"/>
          </a:xfrm>
        </p:spPr>
        <p:txBody>
          <a:bodyPr/>
          <a:lstStyle>
            <a:lvl1pPr>
              <a:lnSpc>
                <a:spcPct val="100000"/>
              </a:lnSpc>
              <a:defRPr sz="2500">
                <a:solidFill>
                  <a:srgbClr val="686868"/>
                </a:solidFill>
                <a:latin typeface="Georgia" charset="0"/>
                <a:ea typeface="ヒラギノ角ゴ Pro W3" charset="0"/>
              </a:defRPr>
            </a:lvl1pPr>
          </a:lstStyle>
          <a:p>
            <a:pPr lvl="0"/>
            <a:r>
              <a:rPr lang="de-CH" dirty="0" smtClean="0"/>
              <a:t>Hier können Sie den Titel Ihrer </a:t>
            </a:r>
            <a:br>
              <a:rPr lang="de-CH" dirty="0" smtClean="0"/>
            </a:br>
            <a:r>
              <a:rPr lang="de-CH" dirty="0" smtClean="0"/>
              <a:t>Präsentation einfügen</a:t>
            </a:r>
            <a:endParaRPr lang="en-US" noProof="0" dirty="0"/>
          </a:p>
        </p:txBody>
      </p:sp>
      <p:sp>
        <p:nvSpPr>
          <p:cNvPr id="69649" name="Rectangle 17"/>
          <p:cNvSpPr>
            <a:spLocks noGrp="1" noChangeArrowheads="1"/>
          </p:cNvSpPr>
          <p:nvPr>
            <p:ph type="subTitle" sz="quarter" idx="1" hasCustomPrompt="1"/>
          </p:nvPr>
        </p:nvSpPr>
        <p:spPr bwMode="auto">
          <a:xfrm>
            <a:off x="828012" y="2946432"/>
            <a:ext cx="7955637" cy="27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1500" b="1">
                <a:solidFill>
                  <a:srgbClr val="969696"/>
                </a:solidFill>
                <a:ea typeface="ヒラギノ角ゴ Pro W3" charset="0"/>
              </a:defRPr>
            </a:lvl1pPr>
          </a:lstStyle>
          <a:p>
            <a:r>
              <a:rPr lang="de-CH" dirty="0" smtClean="0"/>
              <a:t>Vorname und Name Autor  ::  Funktion  ::  Paul Scherrer Institut</a:t>
            </a:r>
            <a:endParaRPr lang="de-CH" dirty="0"/>
          </a:p>
        </p:txBody>
      </p:sp>
      <p:sp>
        <p:nvSpPr>
          <p:cNvPr id="10" name="Rechteck 1"/>
          <p:cNvSpPr>
            <a:spLocks noChangeArrowheads="1"/>
          </p:cNvSpPr>
          <p:nvPr userDrawn="1"/>
        </p:nvSpPr>
        <p:spPr bwMode="auto">
          <a:xfrm>
            <a:off x="5796136" y="2397447"/>
            <a:ext cx="2520280" cy="174303"/>
          </a:xfrm>
          <a:prstGeom prst="rect">
            <a:avLst/>
          </a:prstGeom>
          <a:solidFill>
            <a:schemeClr val="bg1">
              <a:alpha val="7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0"/>
          <a:lstStyle/>
          <a:p>
            <a:pPr algn="ctr">
              <a:spcBef>
                <a:spcPct val="0"/>
              </a:spcBef>
            </a:pPr>
            <a:r>
              <a:rPr lang="de-CH" sz="900" b="1" i="0" kern="0" spc="31" dirty="0" smtClean="0">
                <a:solidFill>
                  <a:srgbClr val="505150"/>
                </a:solidFill>
                <a:latin typeface="+mn-lt"/>
                <a:cs typeface="Arial" charset="0"/>
              </a:rPr>
              <a:t>WIR SCHAFFEN WISSEN – HEUTE FÜR MORGEN</a:t>
            </a:r>
            <a:endParaRPr lang="de-CH" sz="900" b="1" i="0" kern="0" spc="31" dirty="0">
              <a:solidFill>
                <a:srgbClr val="505150"/>
              </a:solidFill>
              <a:latin typeface="+mn-lt"/>
              <a:cs typeface="Arial" charset="0"/>
            </a:endParaRPr>
          </a:p>
        </p:txBody>
      </p:sp>
      <p:sp>
        <p:nvSpPr>
          <p:cNvPr id="9" name="Rechteck 8"/>
          <p:cNvSpPr/>
          <p:nvPr userDrawn="1"/>
        </p:nvSpPr>
        <p:spPr bwMode="auto">
          <a:xfrm>
            <a:off x="8424000" y="195487"/>
            <a:ext cx="720000" cy="2376263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2400" dirty="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828675" y="4150574"/>
            <a:ext cx="7954963" cy="293383"/>
          </a:xfrm>
        </p:spPr>
        <p:txBody>
          <a:bodyPr/>
          <a:lstStyle>
            <a:lvl1pPr marL="0" indent="0">
              <a:buNone/>
              <a:defRPr sz="1500" b="1">
                <a:solidFill>
                  <a:srgbClr val="969696"/>
                </a:solidFill>
              </a:defRPr>
            </a:lvl1pPr>
            <a:lvl2pPr marL="177790" indent="0">
              <a:buNone/>
              <a:defRPr sz="1500" b="1"/>
            </a:lvl2pPr>
            <a:lvl3pPr marL="355582" indent="0">
              <a:buNone/>
              <a:defRPr sz="1500" b="1"/>
            </a:lvl3pPr>
            <a:lvl4pPr marL="539723" indent="0">
              <a:buNone/>
              <a:defRPr sz="1500" b="1"/>
            </a:lvl4pPr>
            <a:lvl5pPr marL="717514" indent="0">
              <a:buNone/>
              <a:defRPr sz="1500" b="1"/>
            </a:lvl5pPr>
          </a:lstStyle>
          <a:p>
            <a:pPr lvl="0"/>
            <a:r>
              <a:rPr lang="de-DE" dirty="0" smtClean="0"/>
              <a:t>Hier können Sie den Anlass Ihrer Präsentation und das Datum einfügen</a:t>
            </a:r>
            <a:endParaRPr lang="de-DE" dirty="0"/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>
                <a:latin typeface="+mn-lt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5pPr>
            <a:lvl6pPr marL="1074685" indent="-179380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500"/>
            </a:lvl6pPr>
            <a:lvl7pPr marL="1257238" indent="-182554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7pPr>
            <a:lvl8pPr marL="1436616" indent="-179380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8pPr>
            <a:lvl9pPr marL="1614408" indent="-177792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de-CH" dirty="0" smtClean="0"/>
              <a:t>Mastertextformat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</a:p>
          <a:p>
            <a:pPr lvl="5"/>
            <a:r>
              <a:rPr lang="de-CH" dirty="0" smtClean="0"/>
              <a:t>Sechste Ebene</a:t>
            </a:r>
          </a:p>
          <a:p>
            <a:pPr lvl="6"/>
            <a:r>
              <a:rPr lang="de-CH" dirty="0" smtClean="0"/>
              <a:t>Siebte Ebene</a:t>
            </a:r>
          </a:p>
          <a:p>
            <a:pPr lvl="7"/>
            <a:r>
              <a:rPr lang="de-CH" dirty="0" smtClean="0"/>
              <a:t>Achte Ebene</a:t>
            </a:r>
          </a:p>
          <a:p>
            <a:pPr lvl="8"/>
            <a:r>
              <a:rPr lang="de-CH" dirty="0" smtClean="0"/>
              <a:t>Neunte Ebene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2077211" y="216000"/>
            <a:ext cx="6708025" cy="381375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16818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alt auf Bild (hoc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U:\20160506_PSI_Luftbild_0292.jpg"/>
          <p:cNvPicPr>
            <a:picLocks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691" r="643" b="11426"/>
          <a:stretch/>
        </p:blipFill>
        <p:spPr bwMode="auto">
          <a:xfrm>
            <a:off x="827095" y="764860"/>
            <a:ext cx="8316905" cy="418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/>
          </p:nvPr>
        </p:nvSpPr>
        <p:spPr>
          <a:xfrm>
            <a:off x="827088" y="764867"/>
            <a:ext cx="2289712" cy="4183379"/>
          </a:xfrm>
          <a:solidFill>
            <a:schemeClr val="bg1">
              <a:alpha val="75000"/>
            </a:schemeClr>
          </a:solidFill>
        </p:spPr>
        <p:txBody>
          <a:bodyPr lIns="72000" tIns="432000" rIns="36000" bIns="36000" anchor="t" anchorCtr="0"/>
          <a:lstStyle>
            <a:lvl1pPr marL="177792" indent="-177792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700"/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9" name="Bild 14" descr="PSI-Logo_narrow_30k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27014" y="214317"/>
            <a:ext cx="1015200" cy="36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12"/>
          <p:cNvSpPr>
            <a:spLocks noChangeArrowheads="1"/>
          </p:cNvSpPr>
          <p:nvPr userDrawn="1"/>
        </p:nvSpPr>
        <p:spPr bwMode="auto">
          <a:xfrm>
            <a:off x="12" y="764860"/>
            <a:ext cx="648000" cy="648000"/>
          </a:xfrm>
          <a:prstGeom prst="rect">
            <a:avLst/>
          </a:prstGeom>
          <a:solidFill>
            <a:srgbClr val="B9B9B9"/>
          </a:solidFill>
          <a:ln>
            <a:noFill/>
          </a:ln>
          <a:extLst/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4688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133350" marR="0" indent="-13335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>
                <a:latin typeface="+mn-lt"/>
              </a:defRPr>
            </a:lvl1pPr>
            <a:lvl2pPr marL="266700" marR="0" indent="-13335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2pPr>
            <a:lvl3pPr marL="404813" marR="0" indent="-138113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3pPr>
            <a:lvl4pPr marL="538163" marR="0" indent="-13335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4pPr>
            <a:lvl5pPr marL="671513" marR="0" indent="-13335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5pPr>
            <a:lvl6pPr marL="806054" indent="-134541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200"/>
            </a:lvl6pPr>
            <a:lvl7pPr marL="942975" indent="-136922">
              <a:lnSpc>
                <a:spcPct val="110000"/>
              </a:lnSpc>
              <a:buFont typeface="Symbol" panose="05050102010706020507" pitchFamily="18" charset="2"/>
              <a:buChar char="-"/>
              <a:defRPr sz="1200"/>
            </a:lvl7pPr>
            <a:lvl8pPr marL="1077516" indent="-134541">
              <a:lnSpc>
                <a:spcPct val="110000"/>
              </a:lnSpc>
              <a:buFont typeface="Symbol" panose="05050102010706020507" pitchFamily="18" charset="2"/>
              <a:buChar char="-"/>
              <a:defRPr sz="1200"/>
            </a:lvl8pPr>
            <a:lvl9pPr marL="1210866" indent="-133350">
              <a:lnSpc>
                <a:spcPct val="110000"/>
              </a:lnSpc>
              <a:buFont typeface="Symbol" panose="05050102010706020507" pitchFamily="18" charset="2"/>
              <a:buChar char="-"/>
              <a:defRPr sz="1200"/>
            </a:lvl9pPr>
          </a:lstStyle>
          <a:p>
            <a:pPr lvl="0"/>
            <a:r>
              <a:rPr lang="en-GB" noProof="0" dirty="0" smtClean="0"/>
              <a:t>Edit master text format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</a:p>
          <a:p>
            <a:pPr lvl="6"/>
            <a:r>
              <a:rPr lang="en-GB" noProof="0" dirty="0" smtClean="0"/>
              <a:t>Seventh level</a:t>
            </a:r>
          </a:p>
          <a:p>
            <a:pPr lvl="7"/>
            <a:r>
              <a:rPr lang="en-GB" noProof="0" dirty="0" smtClean="0"/>
              <a:t>Eighth level</a:t>
            </a:r>
          </a:p>
          <a:p>
            <a:pPr lvl="8"/>
            <a:r>
              <a:rPr lang="en-GB" noProof="0" dirty="0" smtClean="0"/>
              <a:t>Ninth level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 smtClean="0"/>
              <a:t>Edit title master format by clicking</a:t>
            </a:r>
            <a:endParaRPr lang="en-GB" noProof="0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28672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sz="quarter" idx="13" hasCustomPrompt="1"/>
          </p:nvPr>
        </p:nvSpPr>
        <p:spPr>
          <a:xfrm>
            <a:off x="1042993" y="1006081"/>
            <a:ext cx="3781425" cy="3509963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6" name="Titel 15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GB" noProof="0" dirty="0">
                <a:effectLst/>
              </a:rPr>
              <a:t>Enter slide title</a:t>
            </a:r>
            <a:endParaRPr lang="en-GB" dirty="0"/>
          </a:p>
        </p:txBody>
      </p:sp>
      <p:sp>
        <p:nvSpPr>
          <p:cNvPr id="8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5003806" y="1003406"/>
            <a:ext cx="3781425" cy="3509963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3159520490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430751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2077211" y="216000"/>
            <a:ext cx="6708025" cy="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noProof="0" dirty="0" smtClean="0"/>
              <a:t>Folientitel eingeben</a:t>
            </a:r>
            <a:endParaRPr lang="de-CH" noProof="0" dirty="0"/>
          </a:p>
        </p:txBody>
      </p:sp>
      <p:sp>
        <p:nvSpPr>
          <p:cNvPr id="1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206312" y="4968000"/>
            <a:ext cx="575742" cy="1476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800" smtClean="0">
                <a:latin typeface="+mn-lt"/>
              </a:defRPr>
            </a:lvl1pPr>
          </a:lstStyle>
          <a:p>
            <a:pPr algn="r">
              <a:defRPr/>
            </a:pPr>
            <a:r>
              <a:rPr lang="de-DE" dirty="0" smtClean="0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6" name="Rechteck 12"/>
          <p:cNvSpPr>
            <a:spLocks noChangeArrowheads="1"/>
          </p:cNvSpPr>
          <p:nvPr/>
        </p:nvSpPr>
        <p:spPr bwMode="auto">
          <a:xfrm>
            <a:off x="12" y="1059659"/>
            <a:ext cx="612000" cy="612000"/>
          </a:xfrm>
          <a:prstGeom prst="rect">
            <a:avLst/>
          </a:prstGeom>
          <a:solidFill>
            <a:srgbClr val="B9B9B9"/>
          </a:solidFill>
          <a:ln>
            <a:noFill/>
          </a:ln>
          <a:extLst/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1043000" y="1006082"/>
            <a:ext cx="7742237" cy="3509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 dirty="0" smtClean="0"/>
              <a:t>Mastertextformat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</a:p>
          <a:p>
            <a:pPr lvl="5"/>
            <a:r>
              <a:rPr lang="de-CH" dirty="0" smtClean="0"/>
              <a:t>Sechste Ebene</a:t>
            </a:r>
          </a:p>
          <a:p>
            <a:pPr lvl="6"/>
            <a:r>
              <a:rPr lang="de-CH" dirty="0" smtClean="0"/>
              <a:t>Siebte Ebene</a:t>
            </a:r>
          </a:p>
          <a:p>
            <a:pPr lvl="7"/>
            <a:r>
              <a:rPr lang="de-CH" dirty="0" smtClean="0"/>
              <a:t>Achte Ebene</a:t>
            </a:r>
          </a:p>
          <a:p>
            <a:pPr lvl="8"/>
            <a:r>
              <a:rPr lang="de-CH" dirty="0" smtClean="0"/>
              <a:t>Neunte Ebene</a:t>
            </a:r>
          </a:p>
        </p:txBody>
      </p:sp>
      <p:pic>
        <p:nvPicPr>
          <p:cNvPr id="8" name="Bild 14" descr="PSI-Logo_narrow_30k.eps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28000" y="214317"/>
            <a:ext cx="1015200" cy="36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74" r:id="rId2"/>
    <p:sldLayoutId id="2147483980" r:id="rId3"/>
    <p:sldLayoutId id="2147483990" r:id="rId4"/>
    <p:sldLayoutId id="2147483991" r:id="rId5"/>
    <p:sldLayoutId id="2147483992" r:id="rId6"/>
  </p:sldLayoutIdLst>
  <p:transition spd="med"/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kern="1000" spc="0">
          <a:solidFill>
            <a:srgbClr val="68686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5pPr>
      <a:lvl6pPr marL="457178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6pPr>
      <a:lvl7pPr marL="914354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7pPr>
      <a:lvl8pPr marL="1371532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8pPr>
      <a:lvl9pPr marL="1828709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9pPr>
    </p:titleStyle>
    <p:bodyStyle>
      <a:lvl1pPr marL="177792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700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355582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SzPct val="100000"/>
        <a:buFont typeface="Symbol" panose="05050102010706020507" pitchFamily="18" charset="2"/>
        <a:buChar char="-"/>
        <a:defRPr sz="17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355582" indent="18414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 spc="0" baseline="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3pPr>
      <a:lvl4pPr marL="717515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 kern="1200" spc="0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4pPr>
      <a:lvl5pPr marL="895306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 kern="1200" spc="0" baseline="0">
          <a:solidFill>
            <a:schemeClr val="tx1"/>
          </a:solidFill>
          <a:latin typeface="+mn-lt"/>
          <a:ea typeface="+mn-ea"/>
          <a:cs typeface="ＭＳ Ｐゴシック" charset="0"/>
        </a:defRPr>
      </a:lvl5pPr>
      <a:lvl6pPr marL="1074685" indent="-17938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6pPr>
      <a:lvl7pPr marL="1257238" indent="-182554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7pPr>
      <a:lvl8pPr marL="1436616" indent="-17938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8pPr>
      <a:lvl9pPr marL="1614408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7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4.png"/><Relationship Id="rId12" Type="http://schemas.openxmlformats.org/officeDocument/2006/relationships/image" Target="../media/image30.wmf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40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33.pn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32.png"/><Relationship Id="rId15" Type="http://schemas.openxmlformats.org/officeDocument/2006/relationships/image" Target="../media/image39.png"/><Relationship Id="rId10" Type="http://schemas.openxmlformats.org/officeDocument/2006/relationships/image" Target="../media/image320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2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1.wmf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oleObject" Target="../embeddings/oleObject4.bin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wmf"/><Relationship Id="rId9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3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62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6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4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7.png"/><Relationship Id="rId7" Type="http://schemas.openxmlformats.org/officeDocument/2006/relationships/image" Target="../media/image6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230.png"/><Relationship Id="rId9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7.wmf"/><Relationship Id="rId4" Type="http://schemas.openxmlformats.org/officeDocument/2006/relationships/image" Target="../media/image76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wmf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66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8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12" Type="http://schemas.openxmlformats.org/officeDocument/2006/relationships/hyperlink" Target="https://www.psi.ch/en/impact" TargetMode="External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NUL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NULL"/><Relationship Id="rId5" Type="http://schemas.openxmlformats.org/officeDocument/2006/relationships/image" Target="../media/image23.png"/><Relationship Id="rId4" Type="http://schemas.openxmlformats.org/officeDocument/2006/relationships/image" Target="NUL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image" Target="../media/image29.jp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Superheavy Element Chemistry &amp; </a:t>
            </a:r>
            <a:r>
              <a:rPr lang="de-DE" dirty="0" err="1" smtClean="0"/>
              <a:t>co</a:t>
            </a:r>
            <a:r>
              <a:rPr lang="de-DE" dirty="0" smtClean="0"/>
              <a:t> in </a:t>
            </a:r>
            <a:r>
              <a:rPr lang="de-DE" dirty="0" err="1" smtClean="0"/>
              <a:t>Switzerland</a:t>
            </a:r>
            <a:endParaRPr lang="de-DE" dirty="0"/>
          </a:p>
        </p:txBody>
      </p:sp>
      <p:sp>
        <p:nvSpPr>
          <p:cNvPr id="9" name="Untertitel 8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de-CH" dirty="0" smtClean="0"/>
              <a:t>Robert Eichler  </a:t>
            </a:r>
            <a:r>
              <a:rPr lang="de-CH" dirty="0"/>
              <a:t>::  </a:t>
            </a:r>
            <a:r>
              <a:rPr lang="de-CH" dirty="0" smtClean="0"/>
              <a:t>Lab Head </a:t>
            </a:r>
            <a:r>
              <a:rPr lang="de-CH" dirty="0" err="1" smtClean="0"/>
              <a:t>Radiochemistry</a:t>
            </a:r>
            <a:r>
              <a:rPr lang="de-CH" dirty="0" smtClean="0"/>
              <a:t>  </a:t>
            </a:r>
            <a:r>
              <a:rPr lang="de-CH" dirty="0"/>
              <a:t>::  Paul Scherrer </a:t>
            </a:r>
            <a:r>
              <a:rPr lang="de-CH" dirty="0" smtClean="0"/>
              <a:t>Institut</a:t>
            </a:r>
            <a:endParaRPr lang="de-CH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"Heaviest nuclei and atoms" </a:t>
            </a:r>
            <a:r>
              <a:rPr lang="en-US" dirty="0" smtClean="0"/>
              <a:t>Yerevan April 24-30 2023</a:t>
            </a:r>
            <a:endParaRPr lang="en-US" dirty="0"/>
          </a:p>
          <a:p>
            <a:endParaRPr lang="de-DE" dirty="0"/>
          </a:p>
        </p:txBody>
      </p:sp>
      <p:pic>
        <p:nvPicPr>
          <p:cNvPr id="1026" name="Picture 2" descr="Datei:Logo Universität Bern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882657"/>
            <a:ext cx="1085106" cy="108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8344" y="4659982"/>
            <a:ext cx="1086286" cy="30778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0312" y="3763547"/>
            <a:ext cx="1548106" cy="77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3139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10</a:t>
            </a:fld>
            <a:endParaRPr lang="de-DE" dirty="0"/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E9DC785B-247C-424F-AC10-C67E11334234}"/>
              </a:ext>
            </a:extLst>
          </p:cNvPr>
          <p:cNvGrpSpPr/>
          <p:nvPr/>
        </p:nvGrpSpPr>
        <p:grpSpPr>
          <a:xfrm>
            <a:off x="3128807" y="4445242"/>
            <a:ext cx="108012" cy="175447"/>
            <a:chOff x="2848952" y="5493247"/>
            <a:chExt cx="144016" cy="233929"/>
          </a:xfrm>
        </p:grpSpPr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3AF3C98B-05ED-4F3E-9864-8ADD5FFDF707}"/>
                </a:ext>
              </a:extLst>
            </p:cNvPr>
            <p:cNvCxnSpPr/>
            <p:nvPr/>
          </p:nvCxnSpPr>
          <p:spPr bwMode="auto">
            <a:xfrm flipV="1">
              <a:off x="2922021" y="5493247"/>
              <a:ext cx="0" cy="144512"/>
            </a:xfrm>
            <a:prstGeom prst="line">
              <a:avLst/>
            </a:prstGeom>
            <a:noFill/>
            <a:ln w="12700" cap="flat" cmpd="sng" algn="ctr">
              <a:solidFill>
                <a:srgbClr val="0E218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E6BF065A-C10B-44C3-9E01-8536D065D91F}"/>
                </a:ext>
              </a:extLst>
            </p:cNvPr>
            <p:cNvCxnSpPr/>
            <p:nvPr/>
          </p:nvCxnSpPr>
          <p:spPr bwMode="auto">
            <a:xfrm>
              <a:off x="2848952" y="5493247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rgbClr val="0E218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8" name="Oval 18">
              <a:extLst>
                <a:ext uri="{FF2B5EF4-FFF2-40B4-BE49-F238E27FC236}">
                  <a16:creationId xmlns:a16="http://schemas.microsoft.com/office/drawing/2014/main" id="{32980F74-64CB-433D-80F9-8FF73A4DA4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6707" y="5635101"/>
              <a:ext cx="90488" cy="92075"/>
            </a:xfrm>
            <a:prstGeom prst="ellipse">
              <a:avLst/>
            </a:prstGeom>
            <a:noFill/>
            <a:ln w="12700" algn="ctr">
              <a:solidFill>
                <a:srgbClr val="0E2186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lnSpc>
                  <a:spcPct val="110000"/>
                </a:lnSpc>
                <a:buClr>
                  <a:schemeClr val="accent2"/>
                </a:buClr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buClr>
                  <a:schemeClr val="tx1"/>
                </a:buClr>
                <a:buSzPct val="80000"/>
                <a:buFont typeface="Lucida Grande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buFont typeface="Times" pitchFamily="18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ＭＳ Ｐゴシック" pitchFamily="-107" charset="-128"/>
                </a:defRPr>
              </a:lvl3pPr>
              <a:lvl4pPr marL="1600200" indent="-228600" eaLnBrk="0" hangingPunct="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9pPr>
            </a:lstStyle>
            <a:p>
              <a:pPr>
                <a:lnSpc>
                  <a:spcPct val="100000"/>
                </a:lnSpc>
                <a:buClrTx/>
              </a:pPr>
              <a:endParaRPr lang="de-DE" altLang="en-US" sz="1800">
                <a:latin typeface="Times" pitchFamily="18" charset="0"/>
                <a:cs typeface="Arial" charset="0"/>
              </a:endParaRP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3398820" y="3343566"/>
            <a:ext cx="2541251" cy="1278311"/>
            <a:chOff x="3007760" y="4458088"/>
            <a:chExt cx="3388334" cy="1704414"/>
          </a:xfrm>
        </p:grpSpPr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A2BC36A0-10A0-4CED-ABEF-89B3BC544178}"/>
                </a:ext>
              </a:extLst>
            </p:cNvPr>
            <p:cNvCxnSpPr/>
            <p:nvPr/>
          </p:nvCxnSpPr>
          <p:spPr bwMode="auto">
            <a:xfrm flipV="1">
              <a:off x="3080829" y="5927063"/>
              <a:ext cx="0" cy="144512"/>
            </a:xfrm>
            <a:prstGeom prst="line">
              <a:avLst/>
            </a:prstGeom>
            <a:noFill/>
            <a:ln w="12700" cap="flat" cmpd="sng" algn="ctr">
              <a:solidFill>
                <a:srgbClr val="0E218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32BE0299-B648-467B-8671-38DF3D936245}"/>
                </a:ext>
              </a:extLst>
            </p:cNvPr>
            <p:cNvCxnSpPr/>
            <p:nvPr/>
          </p:nvCxnSpPr>
          <p:spPr bwMode="auto">
            <a:xfrm>
              <a:off x="3007760" y="5927063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rgbClr val="0E218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D3014E70-B9E7-4D1A-B502-D46C77E884AF}"/>
                </a:ext>
              </a:extLst>
            </p:cNvPr>
            <p:cNvCxnSpPr/>
            <p:nvPr/>
          </p:nvCxnSpPr>
          <p:spPr bwMode="auto">
            <a:xfrm flipV="1">
              <a:off x="3436699" y="5925678"/>
              <a:ext cx="0" cy="144512"/>
            </a:xfrm>
            <a:prstGeom prst="line">
              <a:avLst/>
            </a:prstGeom>
            <a:noFill/>
            <a:ln w="12700" cap="flat" cmpd="sng" algn="ctr">
              <a:solidFill>
                <a:srgbClr val="0E218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57EEC70E-542F-4FF0-B8FC-DA835D2FC7AA}"/>
                </a:ext>
              </a:extLst>
            </p:cNvPr>
            <p:cNvCxnSpPr/>
            <p:nvPr/>
          </p:nvCxnSpPr>
          <p:spPr bwMode="auto">
            <a:xfrm>
              <a:off x="3363630" y="5925678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rgbClr val="0E218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97C5BC52-1CAF-4E16-AD61-EFFC92F6D698}"/>
                </a:ext>
              </a:extLst>
            </p:cNvPr>
            <p:cNvCxnSpPr/>
            <p:nvPr/>
          </p:nvCxnSpPr>
          <p:spPr bwMode="auto">
            <a:xfrm flipV="1">
              <a:off x="3814253" y="5925678"/>
              <a:ext cx="0" cy="144512"/>
            </a:xfrm>
            <a:prstGeom prst="line">
              <a:avLst/>
            </a:prstGeom>
            <a:noFill/>
            <a:ln w="12700" cap="flat" cmpd="sng" algn="ctr">
              <a:solidFill>
                <a:srgbClr val="0E218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8147C819-F884-45D1-A9A8-BE3B0E9091B7}"/>
                </a:ext>
              </a:extLst>
            </p:cNvPr>
            <p:cNvCxnSpPr/>
            <p:nvPr/>
          </p:nvCxnSpPr>
          <p:spPr bwMode="auto">
            <a:xfrm>
              <a:off x="3741184" y="5925678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rgbClr val="0E218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24" name="Oval 81">
              <a:extLst>
                <a:ext uri="{FF2B5EF4-FFF2-40B4-BE49-F238E27FC236}">
                  <a16:creationId xmlns:a16="http://schemas.microsoft.com/office/drawing/2014/main" id="{901FAEE3-A282-4A08-B425-177C2C50B1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4791" y="6071866"/>
              <a:ext cx="90488" cy="90488"/>
            </a:xfrm>
            <a:prstGeom prst="ellipse">
              <a:avLst/>
            </a:prstGeom>
            <a:noFill/>
            <a:ln w="12700" algn="ctr">
              <a:solidFill>
                <a:srgbClr val="0E2186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lnSpc>
                  <a:spcPct val="110000"/>
                </a:lnSpc>
                <a:buClr>
                  <a:schemeClr val="accent2"/>
                </a:buClr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buClr>
                  <a:schemeClr val="tx1"/>
                </a:buClr>
                <a:buSzPct val="80000"/>
                <a:buFont typeface="Lucida Grande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buFont typeface="Times" pitchFamily="18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ＭＳ Ｐゴシック" pitchFamily="-107" charset="-128"/>
                </a:defRPr>
              </a:lvl3pPr>
              <a:lvl4pPr marL="1600200" indent="-228600" eaLnBrk="0" hangingPunct="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9pPr>
            </a:lstStyle>
            <a:p>
              <a:pPr>
                <a:lnSpc>
                  <a:spcPct val="100000"/>
                </a:lnSpc>
                <a:buClrTx/>
              </a:pPr>
              <a:endParaRPr lang="de-DE" altLang="en-US" sz="1800">
                <a:latin typeface="Times" pitchFamily="18" charset="0"/>
                <a:cs typeface="Arial" charset="0"/>
              </a:endParaRPr>
            </a:p>
          </p:txBody>
        </p:sp>
        <p:sp>
          <p:nvSpPr>
            <p:cNvPr id="227" name="Oval 82">
              <a:extLst>
                <a:ext uri="{FF2B5EF4-FFF2-40B4-BE49-F238E27FC236}">
                  <a16:creationId xmlns:a16="http://schemas.microsoft.com/office/drawing/2014/main" id="{775E3581-98AE-4087-8EC4-20C67FABBB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4360" y="6070427"/>
              <a:ext cx="90487" cy="92075"/>
            </a:xfrm>
            <a:prstGeom prst="ellipse">
              <a:avLst/>
            </a:prstGeom>
            <a:noFill/>
            <a:ln w="12700" algn="ctr">
              <a:solidFill>
                <a:srgbClr val="0E2186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lnSpc>
                  <a:spcPct val="110000"/>
                </a:lnSpc>
                <a:buClr>
                  <a:schemeClr val="accent2"/>
                </a:buClr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buClr>
                  <a:schemeClr val="tx1"/>
                </a:buClr>
                <a:buSzPct val="80000"/>
                <a:buFont typeface="Lucida Grande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buFont typeface="Times" pitchFamily="18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ＭＳ Ｐゴシック" pitchFamily="-107" charset="-128"/>
                </a:defRPr>
              </a:lvl3pPr>
              <a:lvl4pPr marL="1600200" indent="-228600" eaLnBrk="0" hangingPunct="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9pPr>
            </a:lstStyle>
            <a:p>
              <a:pPr>
                <a:lnSpc>
                  <a:spcPct val="100000"/>
                </a:lnSpc>
                <a:buClrTx/>
              </a:pPr>
              <a:endParaRPr lang="de-DE" altLang="en-US" sz="1800">
                <a:latin typeface="Times" pitchFamily="18" charset="0"/>
                <a:cs typeface="Arial" charset="0"/>
              </a:endParaRPr>
            </a:p>
          </p:txBody>
        </p:sp>
        <p:sp>
          <p:nvSpPr>
            <p:cNvPr id="230" name="Oval 83">
              <a:extLst>
                <a:ext uri="{FF2B5EF4-FFF2-40B4-BE49-F238E27FC236}">
                  <a16:creationId xmlns:a16="http://schemas.microsoft.com/office/drawing/2014/main" id="{4034E475-C64D-400D-818C-73CC2D95DE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216" y="6068917"/>
              <a:ext cx="92075" cy="92075"/>
            </a:xfrm>
            <a:prstGeom prst="ellipse">
              <a:avLst/>
            </a:prstGeom>
            <a:noFill/>
            <a:ln w="12700" algn="ctr">
              <a:solidFill>
                <a:srgbClr val="0E2186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lnSpc>
                  <a:spcPct val="110000"/>
                </a:lnSpc>
                <a:buClr>
                  <a:schemeClr val="accent2"/>
                </a:buClr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buClr>
                  <a:schemeClr val="tx1"/>
                </a:buClr>
                <a:buSzPct val="80000"/>
                <a:buFont typeface="Lucida Grande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buFont typeface="Times" pitchFamily="18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ＭＳ Ｐゴシック" pitchFamily="-107" charset="-128"/>
                </a:defRPr>
              </a:lvl3pPr>
              <a:lvl4pPr marL="1600200" indent="-228600" eaLnBrk="0" hangingPunct="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9pPr>
            </a:lstStyle>
            <a:p>
              <a:pPr>
                <a:lnSpc>
                  <a:spcPct val="100000"/>
                </a:lnSpc>
                <a:buClrTx/>
              </a:pPr>
              <a:endParaRPr lang="de-DE" altLang="en-US" sz="1800">
                <a:latin typeface="Times" pitchFamily="18" charset="0"/>
                <a:cs typeface="Arial" charset="0"/>
              </a:endParaRPr>
            </a:p>
          </p:txBody>
        </p:sp>
        <p:sp>
          <p:nvSpPr>
            <p:cNvPr id="231" name="Oval 84">
              <a:extLst>
                <a:ext uri="{FF2B5EF4-FFF2-40B4-BE49-F238E27FC236}">
                  <a16:creationId xmlns:a16="http://schemas.microsoft.com/office/drawing/2014/main" id="{30D26500-8BC6-4478-8FAC-370826E0D6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1116" y="5847385"/>
              <a:ext cx="92075" cy="90488"/>
            </a:xfrm>
            <a:prstGeom prst="ellipse">
              <a:avLst/>
            </a:prstGeom>
            <a:noFill/>
            <a:ln w="12700" algn="ctr">
              <a:solidFill>
                <a:srgbClr val="0E2186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lnSpc>
                  <a:spcPct val="110000"/>
                </a:lnSpc>
                <a:buClr>
                  <a:schemeClr val="accent2"/>
                </a:buClr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buClr>
                  <a:schemeClr val="tx1"/>
                </a:buClr>
                <a:buSzPct val="80000"/>
                <a:buFont typeface="Lucida Grande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buFont typeface="Times" pitchFamily="18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ＭＳ Ｐゴシック" pitchFamily="-107" charset="-128"/>
                </a:defRPr>
              </a:lvl3pPr>
              <a:lvl4pPr marL="1600200" indent="-228600" eaLnBrk="0" hangingPunct="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9pPr>
            </a:lstStyle>
            <a:p>
              <a:pPr>
                <a:lnSpc>
                  <a:spcPct val="100000"/>
                </a:lnSpc>
                <a:buClrTx/>
              </a:pPr>
              <a:endParaRPr lang="de-DE" altLang="en-US" sz="1800">
                <a:latin typeface="Times" pitchFamily="18" charset="0"/>
                <a:cs typeface="Arial" charset="0"/>
              </a:endParaRPr>
            </a:p>
          </p:txBody>
        </p:sp>
        <p:sp>
          <p:nvSpPr>
            <p:cNvPr id="232" name="Oval 86">
              <a:extLst>
                <a:ext uri="{FF2B5EF4-FFF2-40B4-BE49-F238E27FC236}">
                  <a16:creationId xmlns:a16="http://schemas.microsoft.com/office/drawing/2014/main" id="{4A6B1CF6-D353-4568-924A-C66F55924A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4654" y="5211787"/>
              <a:ext cx="90487" cy="90488"/>
            </a:xfrm>
            <a:prstGeom prst="ellipse">
              <a:avLst/>
            </a:prstGeom>
            <a:noFill/>
            <a:ln w="12700" algn="ctr">
              <a:solidFill>
                <a:srgbClr val="0E2186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lnSpc>
                  <a:spcPct val="110000"/>
                </a:lnSpc>
                <a:buClr>
                  <a:schemeClr val="accent2"/>
                </a:buClr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buClr>
                  <a:schemeClr val="tx1"/>
                </a:buClr>
                <a:buSzPct val="80000"/>
                <a:buFont typeface="Lucida Grande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buFont typeface="Times" pitchFamily="18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ＭＳ Ｐゴシック" pitchFamily="-107" charset="-128"/>
                </a:defRPr>
              </a:lvl3pPr>
              <a:lvl4pPr marL="1600200" indent="-228600" eaLnBrk="0" hangingPunct="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9pPr>
            </a:lstStyle>
            <a:p>
              <a:pPr>
                <a:lnSpc>
                  <a:spcPct val="100000"/>
                </a:lnSpc>
                <a:buClrTx/>
              </a:pPr>
              <a:endParaRPr lang="de-DE" altLang="en-US" sz="1800">
                <a:latin typeface="Times" pitchFamily="18" charset="0"/>
                <a:cs typeface="Arial" charset="0"/>
              </a:endParaRPr>
            </a:p>
          </p:txBody>
        </p:sp>
        <p:sp>
          <p:nvSpPr>
            <p:cNvPr id="233" name="Oval 87">
              <a:extLst>
                <a:ext uri="{FF2B5EF4-FFF2-40B4-BE49-F238E27FC236}">
                  <a16:creationId xmlns:a16="http://schemas.microsoft.com/office/drawing/2014/main" id="{EF623EB6-3151-4313-9B02-A5505D833A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5016" y="4906590"/>
              <a:ext cx="90488" cy="90488"/>
            </a:xfrm>
            <a:prstGeom prst="ellipse">
              <a:avLst/>
            </a:prstGeom>
            <a:noFill/>
            <a:ln w="12700" algn="ctr">
              <a:solidFill>
                <a:srgbClr val="0E2186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lnSpc>
                  <a:spcPct val="110000"/>
                </a:lnSpc>
                <a:buClr>
                  <a:schemeClr val="accent2"/>
                </a:buClr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buClr>
                  <a:schemeClr val="tx1"/>
                </a:buClr>
                <a:buSzPct val="80000"/>
                <a:buFont typeface="Lucida Grande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buFont typeface="Times" pitchFamily="18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ＭＳ Ｐゴシック" pitchFamily="-107" charset="-128"/>
                </a:defRPr>
              </a:lvl3pPr>
              <a:lvl4pPr marL="1600200" indent="-228600" eaLnBrk="0" hangingPunct="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9pPr>
            </a:lstStyle>
            <a:p>
              <a:pPr>
                <a:lnSpc>
                  <a:spcPct val="100000"/>
                </a:lnSpc>
                <a:buClrTx/>
              </a:pPr>
              <a:endParaRPr lang="de-DE" altLang="en-US" sz="1800">
                <a:latin typeface="Times" pitchFamily="18" charset="0"/>
                <a:cs typeface="Arial" charset="0"/>
              </a:endParaRPr>
            </a:p>
          </p:txBody>
        </p:sp>
        <p:sp>
          <p:nvSpPr>
            <p:cNvPr id="234" name="Oval 88">
              <a:extLst>
                <a:ext uri="{FF2B5EF4-FFF2-40B4-BE49-F238E27FC236}">
                  <a16:creationId xmlns:a16="http://schemas.microsoft.com/office/drawing/2014/main" id="{CC21692B-0AEE-468A-BC19-7A573F02C6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5379" y="4995043"/>
              <a:ext cx="90487" cy="90487"/>
            </a:xfrm>
            <a:prstGeom prst="ellipse">
              <a:avLst/>
            </a:prstGeom>
            <a:noFill/>
            <a:ln w="12700" algn="ctr">
              <a:solidFill>
                <a:srgbClr val="0E2186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lnSpc>
                  <a:spcPct val="110000"/>
                </a:lnSpc>
                <a:buClr>
                  <a:schemeClr val="accent2"/>
                </a:buClr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buClr>
                  <a:schemeClr val="tx1"/>
                </a:buClr>
                <a:buSzPct val="80000"/>
                <a:buFont typeface="Lucida Grande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buFont typeface="Times" pitchFamily="18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ＭＳ Ｐゴシック" pitchFamily="-107" charset="-128"/>
                </a:defRPr>
              </a:lvl3pPr>
              <a:lvl4pPr marL="1600200" indent="-228600" eaLnBrk="0" hangingPunct="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9pPr>
            </a:lstStyle>
            <a:p>
              <a:pPr>
                <a:lnSpc>
                  <a:spcPct val="100000"/>
                </a:lnSpc>
                <a:buClrTx/>
              </a:pPr>
              <a:endParaRPr lang="de-DE" altLang="en-US" sz="1800">
                <a:latin typeface="Times" pitchFamily="18" charset="0"/>
                <a:cs typeface="Arial" charset="0"/>
              </a:endParaRPr>
            </a:p>
          </p:txBody>
        </p:sp>
        <p:sp>
          <p:nvSpPr>
            <p:cNvPr id="235" name="Oval 89">
              <a:extLst>
                <a:ext uri="{FF2B5EF4-FFF2-40B4-BE49-F238E27FC236}">
                  <a16:creationId xmlns:a16="http://schemas.microsoft.com/office/drawing/2014/main" id="{0DF1E9C0-A884-4800-9182-83B0EBC338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4154" y="4741490"/>
              <a:ext cx="92075" cy="92075"/>
            </a:xfrm>
            <a:prstGeom prst="ellipse">
              <a:avLst/>
            </a:prstGeom>
            <a:noFill/>
            <a:ln w="12700" algn="ctr">
              <a:solidFill>
                <a:srgbClr val="0E2186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lnSpc>
                  <a:spcPct val="110000"/>
                </a:lnSpc>
                <a:buClr>
                  <a:schemeClr val="accent2"/>
                </a:buClr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buClr>
                  <a:schemeClr val="tx1"/>
                </a:buClr>
                <a:buSzPct val="80000"/>
                <a:buFont typeface="Lucida Grande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buFont typeface="Times" pitchFamily="18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ＭＳ Ｐゴシック" pitchFamily="-107" charset="-128"/>
                </a:defRPr>
              </a:lvl3pPr>
              <a:lvl4pPr marL="1600200" indent="-228600" eaLnBrk="0" hangingPunct="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9pPr>
            </a:lstStyle>
            <a:p>
              <a:pPr>
                <a:lnSpc>
                  <a:spcPct val="100000"/>
                </a:lnSpc>
                <a:buClrTx/>
              </a:pPr>
              <a:endParaRPr lang="de-DE" altLang="en-US" sz="1800">
                <a:latin typeface="Times" pitchFamily="18" charset="0"/>
                <a:cs typeface="Arial" charset="0"/>
              </a:endParaRPr>
            </a:p>
          </p:txBody>
        </p:sp>
        <p:sp>
          <p:nvSpPr>
            <p:cNvPr id="236" name="Oval 90">
              <a:extLst>
                <a:ext uri="{FF2B5EF4-FFF2-40B4-BE49-F238E27FC236}">
                  <a16:creationId xmlns:a16="http://schemas.microsoft.com/office/drawing/2014/main" id="{ED014D0D-4ADC-4301-9D6E-357B4BEEC0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4516" y="4833565"/>
              <a:ext cx="92075" cy="90488"/>
            </a:xfrm>
            <a:prstGeom prst="ellipse">
              <a:avLst/>
            </a:prstGeom>
            <a:noFill/>
            <a:ln w="12700" algn="ctr">
              <a:solidFill>
                <a:srgbClr val="0E2186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lnSpc>
                  <a:spcPct val="110000"/>
                </a:lnSpc>
                <a:buClr>
                  <a:schemeClr val="accent2"/>
                </a:buClr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buClr>
                  <a:schemeClr val="tx1"/>
                </a:buClr>
                <a:buSzPct val="80000"/>
                <a:buFont typeface="Lucida Grande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buFont typeface="Times" pitchFamily="18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ＭＳ Ｐゴシック" pitchFamily="-107" charset="-128"/>
                </a:defRPr>
              </a:lvl3pPr>
              <a:lvl4pPr marL="1600200" indent="-228600" eaLnBrk="0" hangingPunct="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9pPr>
            </a:lstStyle>
            <a:p>
              <a:pPr>
                <a:lnSpc>
                  <a:spcPct val="100000"/>
                </a:lnSpc>
                <a:buClrTx/>
              </a:pPr>
              <a:endParaRPr lang="de-DE" altLang="en-US" sz="1800">
                <a:latin typeface="Times" pitchFamily="18" charset="0"/>
                <a:cs typeface="Arial" charset="0"/>
              </a:endParaRPr>
            </a:p>
          </p:txBody>
        </p:sp>
        <p:sp>
          <p:nvSpPr>
            <p:cNvPr id="237" name="Oval 91">
              <a:extLst>
                <a:ext uri="{FF2B5EF4-FFF2-40B4-BE49-F238E27FC236}">
                  <a16:creationId xmlns:a16="http://schemas.microsoft.com/office/drawing/2014/main" id="{1EBFF553-9FB5-4C75-B96D-F01945B4FA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8054" y="4730945"/>
              <a:ext cx="90487" cy="92075"/>
            </a:xfrm>
            <a:prstGeom prst="ellipse">
              <a:avLst/>
            </a:prstGeom>
            <a:noFill/>
            <a:ln w="12700" algn="ctr">
              <a:solidFill>
                <a:srgbClr val="0E2186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lnSpc>
                  <a:spcPct val="110000"/>
                </a:lnSpc>
                <a:buClr>
                  <a:schemeClr val="accent2"/>
                </a:buClr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buClr>
                  <a:schemeClr val="tx1"/>
                </a:buClr>
                <a:buSzPct val="80000"/>
                <a:buFont typeface="Lucida Grande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buFont typeface="Times" pitchFamily="18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ＭＳ Ｐゴシック" pitchFamily="-107" charset="-128"/>
                </a:defRPr>
              </a:lvl3pPr>
              <a:lvl4pPr marL="1600200" indent="-228600" eaLnBrk="0" hangingPunct="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9pPr>
            </a:lstStyle>
            <a:p>
              <a:pPr>
                <a:lnSpc>
                  <a:spcPct val="100000"/>
                </a:lnSpc>
                <a:buClrTx/>
              </a:pPr>
              <a:endParaRPr lang="de-DE" altLang="en-US" sz="1800">
                <a:latin typeface="Times" pitchFamily="18" charset="0"/>
                <a:cs typeface="Arial" charset="0"/>
              </a:endParaRPr>
            </a:p>
          </p:txBody>
        </p: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AB46CE50-954A-41EA-B734-5C550EA026DF}"/>
                </a:ext>
              </a:extLst>
            </p:cNvPr>
            <p:cNvCxnSpPr>
              <a:stCxn id="231" idx="0"/>
            </p:cNvCxnSpPr>
            <p:nvPr/>
          </p:nvCxnSpPr>
          <p:spPr bwMode="auto">
            <a:xfrm flipH="1" flipV="1">
              <a:off x="4156630" y="5576766"/>
              <a:ext cx="524" cy="270619"/>
            </a:xfrm>
            <a:prstGeom prst="line">
              <a:avLst/>
            </a:prstGeom>
            <a:noFill/>
            <a:ln w="12700" cap="flat" cmpd="sng" algn="ctr">
              <a:solidFill>
                <a:srgbClr val="0E218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79BD3EBE-AB19-4CA0-8A76-66A2D30C631B}"/>
                </a:ext>
              </a:extLst>
            </p:cNvPr>
            <p:cNvCxnSpPr/>
            <p:nvPr/>
          </p:nvCxnSpPr>
          <p:spPr bwMode="auto">
            <a:xfrm>
              <a:off x="4083561" y="5576766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rgbClr val="0E218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5A07AEF3-E1EE-4CCA-B54D-B0246F486F9C}"/>
                </a:ext>
              </a:extLst>
            </p:cNvPr>
            <p:cNvCxnSpPr/>
            <p:nvPr/>
          </p:nvCxnSpPr>
          <p:spPr bwMode="auto">
            <a:xfrm rot="5400000">
              <a:off x="4159009" y="6013328"/>
              <a:ext cx="0" cy="144512"/>
            </a:xfrm>
            <a:prstGeom prst="line">
              <a:avLst/>
            </a:prstGeom>
            <a:noFill/>
            <a:ln w="12700" cap="flat" cmpd="sng" algn="ctr">
              <a:solidFill>
                <a:srgbClr val="0E218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12B600D8-3FF0-4E8E-8017-C4CC5C02B61C}"/>
                </a:ext>
              </a:extLst>
            </p:cNvPr>
            <p:cNvCxnSpPr/>
            <p:nvPr/>
          </p:nvCxnSpPr>
          <p:spPr bwMode="auto">
            <a:xfrm rot="5400000" flipV="1">
              <a:off x="4085940" y="6013328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rgbClr val="0E218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E8610AEE-5075-4DCC-8403-0F4CE6186C0C}"/>
                </a:ext>
              </a:extLst>
            </p:cNvPr>
            <p:cNvCxnSpPr/>
            <p:nvPr/>
          </p:nvCxnSpPr>
          <p:spPr bwMode="auto">
            <a:xfrm flipH="1" flipV="1">
              <a:off x="4519373" y="4941168"/>
              <a:ext cx="524" cy="270619"/>
            </a:xfrm>
            <a:prstGeom prst="line">
              <a:avLst/>
            </a:prstGeom>
            <a:noFill/>
            <a:ln w="12700" cap="flat" cmpd="sng" algn="ctr">
              <a:solidFill>
                <a:srgbClr val="0E218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0D9D1F8D-D1B8-4D90-A1EF-CA61F760C496}"/>
                </a:ext>
              </a:extLst>
            </p:cNvPr>
            <p:cNvCxnSpPr/>
            <p:nvPr/>
          </p:nvCxnSpPr>
          <p:spPr bwMode="auto">
            <a:xfrm>
              <a:off x="4446304" y="4941168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rgbClr val="0E218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F231D908-643A-4524-8147-DBDA4780001F}"/>
                </a:ext>
              </a:extLst>
            </p:cNvPr>
            <p:cNvCxnSpPr/>
            <p:nvPr/>
          </p:nvCxnSpPr>
          <p:spPr bwMode="auto">
            <a:xfrm rot="5400000">
              <a:off x="4519371" y="5378476"/>
              <a:ext cx="0" cy="144512"/>
            </a:xfrm>
            <a:prstGeom prst="line">
              <a:avLst/>
            </a:prstGeom>
            <a:noFill/>
            <a:ln w="12700" cap="flat" cmpd="sng" algn="ctr">
              <a:solidFill>
                <a:srgbClr val="0E218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ECC9FA39-936D-4796-8057-F35EDBE626CF}"/>
                </a:ext>
              </a:extLst>
            </p:cNvPr>
            <p:cNvCxnSpPr/>
            <p:nvPr/>
          </p:nvCxnSpPr>
          <p:spPr bwMode="auto">
            <a:xfrm rot="5400000" flipV="1">
              <a:off x="4446302" y="5378476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rgbClr val="0E218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966B737E-DD22-4907-84AF-A5D9C7B995B4}"/>
                </a:ext>
              </a:extLst>
            </p:cNvPr>
            <p:cNvCxnSpPr/>
            <p:nvPr/>
          </p:nvCxnSpPr>
          <p:spPr bwMode="auto">
            <a:xfrm flipH="1" flipV="1">
              <a:off x="4881323" y="4635898"/>
              <a:ext cx="524" cy="270619"/>
            </a:xfrm>
            <a:prstGeom prst="line">
              <a:avLst/>
            </a:prstGeom>
            <a:noFill/>
            <a:ln w="12700" cap="flat" cmpd="sng" algn="ctr">
              <a:solidFill>
                <a:srgbClr val="0E218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BFBFD9BD-72E8-4FF5-88CB-3284EC845098}"/>
                </a:ext>
              </a:extLst>
            </p:cNvPr>
            <p:cNvCxnSpPr/>
            <p:nvPr/>
          </p:nvCxnSpPr>
          <p:spPr bwMode="auto">
            <a:xfrm>
              <a:off x="4808254" y="4635898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rgbClr val="0E218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17384645-8C1E-48AA-8B8B-4BEE4716B2E0}"/>
                </a:ext>
              </a:extLst>
            </p:cNvPr>
            <p:cNvCxnSpPr/>
            <p:nvPr/>
          </p:nvCxnSpPr>
          <p:spPr bwMode="auto">
            <a:xfrm rot="5400000">
              <a:off x="4881321" y="5073206"/>
              <a:ext cx="0" cy="144512"/>
            </a:xfrm>
            <a:prstGeom prst="line">
              <a:avLst/>
            </a:prstGeom>
            <a:noFill/>
            <a:ln w="12700" cap="flat" cmpd="sng" algn="ctr">
              <a:solidFill>
                <a:srgbClr val="0E218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7375F143-2C34-480D-9678-4A5CDB62C974}"/>
                </a:ext>
              </a:extLst>
            </p:cNvPr>
            <p:cNvCxnSpPr/>
            <p:nvPr/>
          </p:nvCxnSpPr>
          <p:spPr bwMode="auto">
            <a:xfrm rot="5400000" flipV="1">
              <a:off x="4808252" y="5073206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rgbClr val="0E218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321C2A86-6B71-42AB-9687-D8A3BA8CD4AA}"/>
                </a:ext>
              </a:extLst>
            </p:cNvPr>
            <p:cNvCxnSpPr/>
            <p:nvPr/>
          </p:nvCxnSpPr>
          <p:spPr bwMode="auto">
            <a:xfrm flipH="1" flipV="1">
              <a:off x="5241165" y="4722017"/>
              <a:ext cx="524" cy="270619"/>
            </a:xfrm>
            <a:prstGeom prst="line">
              <a:avLst/>
            </a:prstGeom>
            <a:noFill/>
            <a:ln w="12700" cap="flat" cmpd="sng" algn="ctr">
              <a:solidFill>
                <a:srgbClr val="0E218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4D4CF9B1-05B3-481D-8010-27FCEFD95F6F}"/>
                </a:ext>
              </a:extLst>
            </p:cNvPr>
            <p:cNvCxnSpPr/>
            <p:nvPr/>
          </p:nvCxnSpPr>
          <p:spPr bwMode="auto">
            <a:xfrm>
              <a:off x="5168096" y="4722017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rgbClr val="0E218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A78D2E86-9DE6-4119-A101-59F187CDAE48}"/>
                </a:ext>
              </a:extLst>
            </p:cNvPr>
            <p:cNvCxnSpPr/>
            <p:nvPr/>
          </p:nvCxnSpPr>
          <p:spPr bwMode="auto">
            <a:xfrm rot="5400000">
              <a:off x="5241163" y="5156944"/>
              <a:ext cx="0" cy="144512"/>
            </a:xfrm>
            <a:prstGeom prst="line">
              <a:avLst/>
            </a:prstGeom>
            <a:noFill/>
            <a:ln w="12700" cap="flat" cmpd="sng" algn="ctr">
              <a:solidFill>
                <a:srgbClr val="0E218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2416862F-36B9-47B9-90A2-D3987F36536B}"/>
                </a:ext>
              </a:extLst>
            </p:cNvPr>
            <p:cNvCxnSpPr/>
            <p:nvPr/>
          </p:nvCxnSpPr>
          <p:spPr bwMode="auto">
            <a:xfrm rot="5400000" flipV="1">
              <a:off x="5168094" y="5156944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rgbClr val="0E218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4D2261B3-236D-4925-A5DE-369F0F9C36DA}"/>
                </a:ext>
              </a:extLst>
            </p:cNvPr>
            <p:cNvCxnSpPr/>
            <p:nvPr/>
          </p:nvCxnSpPr>
          <p:spPr bwMode="auto">
            <a:xfrm flipH="1" flipV="1">
              <a:off x="5598873" y="4468265"/>
              <a:ext cx="524" cy="270619"/>
            </a:xfrm>
            <a:prstGeom prst="line">
              <a:avLst/>
            </a:prstGeom>
            <a:noFill/>
            <a:ln w="12700" cap="flat" cmpd="sng" algn="ctr">
              <a:solidFill>
                <a:srgbClr val="0E218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AEF4B523-0589-4175-8233-DE0EF2B1E5AD}"/>
                </a:ext>
              </a:extLst>
            </p:cNvPr>
            <p:cNvCxnSpPr/>
            <p:nvPr/>
          </p:nvCxnSpPr>
          <p:spPr bwMode="auto">
            <a:xfrm>
              <a:off x="5525804" y="4468265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rgbClr val="0E218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B1F19590-6B0C-4F52-A24B-BD34B13181A0}"/>
                </a:ext>
              </a:extLst>
            </p:cNvPr>
            <p:cNvCxnSpPr/>
            <p:nvPr/>
          </p:nvCxnSpPr>
          <p:spPr bwMode="auto">
            <a:xfrm rot="5400000">
              <a:off x="5601252" y="4909967"/>
              <a:ext cx="0" cy="144512"/>
            </a:xfrm>
            <a:prstGeom prst="line">
              <a:avLst/>
            </a:prstGeom>
            <a:noFill/>
            <a:ln w="12700" cap="flat" cmpd="sng" algn="ctr">
              <a:solidFill>
                <a:srgbClr val="0E218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1A6BB025-1ABD-4E06-865B-5065ABAE6843}"/>
                </a:ext>
              </a:extLst>
            </p:cNvPr>
            <p:cNvCxnSpPr/>
            <p:nvPr/>
          </p:nvCxnSpPr>
          <p:spPr bwMode="auto">
            <a:xfrm rot="5400000" flipV="1">
              <a:off x="5528183" y="4909967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rgbClr val="0E218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04828D79-E3A2-403A-A470-A58D380720D8}"/>
                </a:ext>
              </a:extLst>
            </p:cNvPr>
            <p:cNvCxnSpPr/>
            <p:nvPr/>
          </p:nvCxnSpPr>
          <p:spPr bwMode="auto">
            <a:xfrm flipH="1" flipV="1">
              <a:off x="5961617" y="4559496"/>
              <a:ext cx="524" cy="270619"/>
            </a:xfrm>
            <a:prstGeom prst="line">
              <a:avLst/>
            </a:prstGeom>
            <a:noFill/>
            <a:ln w="12700" cap="flat" cmpd="sng" algn="ctr">
              <a:solidFill>
                <a:srgbClr val="0E218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61C730CF-A4B1-4657-B5E0-60F65562BC8C}"/>
                </a:ext>
              </a:extLst>
            </p:cNvPr>
            <p:cNvCxnSpPr/>
            <p:nvPr/>
          </p:nvCxnSpPr>
          <p:spPr bwMode="auto">
            <a:xfrm>
              <a:off x="5888548" y="4559496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rgbClr val="0E218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887BE718-5299-4ABE-91C3-E8B72B294AAF}"/>
                </a:ext>
              </a:extLst>
            </p:cNvPr>
            <p:cNvCxnSpPr/>
            <p:nvPr/>
          </p:nvCxnSpPr>
          <p:spPr bwMode="auto">
            <a:xfrm rot="5400000">
              <a:off x="5963996" y="4996261"/>
              <a:ext cx="0" cy="144512"/>
            </a:xfrm>
            <a:prstGeom prst="line">
              <a:avLst/>
            </a:prstGeom>
            <a:noFill/>
            <a:ln w="12700" cap="flat" cmpd="sng" algn="ctr">
              <a:solidFill>
                <a:srgbClr val="0E218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73522C43-8FC6-4177-A73F-5859DDFF6A82}"/>
                </a:ext>
              </a:extLst>
            </p:cNvPr>
            <p:cNvCxnSpPr/>
            <p:nvPr/>
          </p:nvCxnSpPr>
          <p:spPr bwMode="auto">
            <a:xfrm rot="5400000" flipV="1">
              <a:off x="5890927" y="4996261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rgbClr val="0E218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A49B3E5B-422A-4179-95B7-58675A4305E9}"/>
                </a:ext>
              </a:extLst>
            </p:cNvPr>
            <p:cNvCxnSpPr/>
            <p:nvPr/>
          </p:nvCxnSpPr>
          <p:spPr bwMode="auto">
            <a:xfrm flipH="1" flipV="1">
              <a:off x="6323840" y="4458088"/>
              <a:ext cx="524" cy="270619"/>
            </a:xfrm>
            <a:prstGeom prst="line">
              <a:avLst/>
            </a:prstGeom>
            <a:noFill/>
            <a:ln w="12700" cap="flat" cmpd="sng" algn="ctr">
              <a:solidFill>
                <a:srgbClr val="0E218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45897A8C-9537-4CB1-8A9A-C18E19D535DE}"/>
                </a:ext>
              </a:extLst>
            </p:cNvPr>
            <p:cNvCxnSpPr/>
            <p:nvPr/>
          </p:nvCxnSpPr>
          <p:spPr bwMode="auto">
            <a:xfrm>
              <a:off x="6250771" y="4458088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rgbClr val="0E218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id="{BB7BBDAC-FA6F-45FA-BB16-CC5C704CE460}"/>
                </a:ext>
              </a:extLst>
            </p:cNvPr>
            <p:cNvCxnSpPr/>
            <p:nvPr/>
          </p:nvCxnSpPr>
          <p:spPr bwMode="auto">
            <a:xfrm rot="5400000">
              <a:off x="6323838" y="4890911"/>
              <a:ext cx="0" cy="144512"/>
            </a:xfrm>
            <a:prstGeom prst="line">
              <a:avLst/>
            </a:prstGeom>
            <a:noFill/>
            <a:ln w="12700" cap="flat" cmpd="sng" algn="ctr">
              <a:solidFill>
                <a:srgbClr val="0E218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D43B352A-9329-4AC9-935C-C1A7C4954601}"/>
                </a:ext>
              </a:extLst>
            </p:cNvPr>
            <p:cNvCxnSpPr/>
            <p:nvPr/>
          </p:nvCxnSpPr>
          <p:spPr bwMode="auto">
            <a:xfrm rot="5400000" flipV="1">
              <a:off x="6250769" y="4890911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rgbClr val="0E218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66" name="Group 265">
            <a:extLst>
              <a:ext uri="{FF2B5EF4-FFF2-40B4-BE49-F238E27FC236}">
                <a16:creationId xmlns:a16="http://schemas.microsoft.com/office/drawing/2014/main" id="{A518D029-3FE0-4B17-B3BA-871C4D15AB0D}"/>
              </a:ext>
            </a:extLst>
          </p:cNvPr>
          <p:cNvGrpSpPr/>
          <p:nvPr/>
        </p:nvGrpSpPr>
        <p:grpSpPr>
          <a:xfrm>
            <a:off x="6098576" y="3362196"/>
            <a:ext cx="110778" cy="379982"/>
            <a:chOff x="6808643" y="3541976"/>
            <a:chExt cx="147704" cy="506643"/>
          </a:xfrm>
        </p:grpSpPr>
        <p:sp>
          <p:nvSpPr>
            <p:cNvPr id="267" name="Oval 92">
              <a:extLst>
                <a:ext uri="{FF2B5EF4-FFF2-40B4-BE49-F238E27FC236}">
                  <a16:creationId xmlns:a16="http://schemas.microsoft.com/office/drawing/2014/main" id="{5D60F533-0498-4AE8-9633-1C4588C851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6450" y="3810269"/>
              <a:ext cx="90488" cy="90488"/>
            </a:xfrm>
            <a:prstGeom prst="ellipse">
              <a:avLst/>
            </a:prstGeom>
            <a:noFill/>
            <a:ln w="12700" algn="ctr">
              <a:solidFill>
                <a:srgbClr val="0E2186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lnSpc>
                  <a:spcPct val="110000"/>
                </a:lnSpc>
                <a:buClr>
                  <a:schemeClr val="accent2"/>
                </a:buClr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buClr>
                  <a:schemeClr val="tx1"/>
                </a:buClr>
                <a:buSzPct val="80000"/>
                <a:buFont typeface="Lucida Grande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buFont typeface="Times" pitchFamily="18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ＭＳ Ｐゴシック" pitchFamily="-107" charset="-128"/>
                </a:defRPr>
              </a:lvl3pPr>
              <a:lvl4pPr marL="1600200" indent="-228600" eaLnBrk="0" hangingPunct="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9pPr>
            </a:lstStyle>
            <a:p>
              <a:pPr>
                <a:lnSpc>
                  <a:spcPct val="100000"/>
                </a:lnSpc>
                <a:buClrTx/>
              </a:pPr>
              <a:endParaRPr lang="de-DE" altLang="en-US" sz="1800">
                <a:latin typeface="Times" pitchFamily="18" charset="0"/>
                <a:cs typeface="Arial" charset="0"/>
              </a:endParaRPr>
            </a:p>
          </p:txBody>
        </p: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48DF0C68-427B-4CCD-B8DB-DB49504B1227}"/>
                </a:ext>
              </a:extLst>
            </p:cNvPr>
            <p:cNvCxnSpPr/>
            <p:nvPr/>
          </p:nvCxnSpPr>
          <p:spPr bwMode="auto">
            <a:xfrm flipH="1" flipV="1">
              <a:off x="6881712" y="3541976"/>
              <a:ext cx="524" cy="270619"/>
            </a:xfrm>
            <a:prstGeom prst="line">
              <a:avLst/>
            </a:prstGeom>
            <a:noFill/>
            <a:ln w="12700" cap="flat" cmpd="sng" algn="ctr">
              <a:solidFill>
                <a:srgbClr val="0E218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9" name="Straight Connector 268">
              <a:extLst>
                <a:ext uri="{FF2B5EF4-FFF2-40B4-BE49-F238E27FC236}">
                  <a16:creationId xmlns:a16="http://schemas.microsoft.com/office/drawing/2014/main" id="{318C4959-92B8-47AE-9FCB-7B89121E0CAA}"/>
                </a:ext>
              </a:extLst>
            </p:cNvPr>
            <p:cNvCxnSpPr/>
            <p:nvPr/>
          </p:nvCxnSpPr>
          <p:spPr bwMode="auto">
            <a:xfrm>
              <a:off x="6808643" y="3541976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rgbClr val="0E218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0" name="Straight Connector 269">
              <a:extLst>
                <a:ext uri="{FF2B5EF4-FFF2-40B4-BE49-F238E27FC236}">
                  <a16:creationId xmlns:a16="http://schemas.microsoft.com/office/drawing/2014/main" id="{F0E10B93-27AF-4575-BE2A-322F8F9443BD}"/>
                </a:ext>
              </a:extLst>
            </p:cNvPr>
            <p:cNvCxnSpPr/>
            <p:nvPr/>
          </p:nvCxnSpPr>
          <p:spPr bwMode="auto">
            <a:xfrm rot="5400000">
              <a:off x="6884091" y="3976363"/>
              <a:ext cx="0" cy="144512"/>
            </a:xfrm>
            <a:prstGeom prst="line">
              <a:avLst/>
            </a:prstGeom>
            <a:noFill/>
            <a:ln w="12700" cap="flat" cmpd="sng" algn="ctr">
              <a:solidFill>
                <a:srgbClr val="0E218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1" name="Straight Connector 270">
              <a:extLst>
                <a:ext uri="{FF2B5EF4-FFF2-40B4-BE49-F238E27FC236}">
                  <a16:creationId xmlns:a16="http://schemas.microsoft.com/office/drawing/2014/main" id="{4C9260BC-993C-4D5E-BEEF-EEC6053E8047}"/>
                </a:ext>
              </a:extLst>
            </p:cNvPr>
            <p:cNvCxnSpPr/>
            <p:nvPr/>
          </p:nvCxnSpPr>
          <p:spPr bwMode="auto">
            <a:xfrm rot="5400000" flipV="1">
              <a:off x="6811022" y="3976363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rgbClr val="0E218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6AEDAEB9-77B7-4FDE-90F7-752057981ED9}"/>
              </a:ext>
            </a:extLst>
          </p:cNvPr>
          <p:cNvGrpSpPr>
            <a:grpSpLocks/>
          </p:cNvGrpSpPr>
          <p:nvPr/>
        </p:nvGrpSpPr>
        <p:grpSpPr bwMode="auto">
          <a:xfrm>
            <a:off x="5137166" y="3849567"/>
            <a:ext cx="1064811" cy="594107"/>
            <a:chOff x="4833938" y="4077072"/>
            <a:chExt cx="1419748" cy="792068"/>
          </a:xfrm>
        </p:grpSpPr>
        <p:sp>
          <p:nvSpPr>
            <p:cNvPr id="273" name="TextBox 3">
              <a:extLst>
                <a:ext uri="{FF2B5EF4-FFF2-40B4-BE49-F238E27FC236}">
                  <a16:creationId xmlns:a16="http://schemas.microsoft.com/office/drawing/2014/main" id="{74A30277-AA9C-465A-A101-B187B39A4C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96342" y="4077072"/>
              <a:ext cx="1284540" cy="203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110000"/>
                </a:lnSpc>
                <a:buClr>
                  <a:schemeClr val="accent2"/>
                </a:buClr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buClr>
                  <a:schemeClr val="tx1"/>
                </a:buClr>
                <a:buSzPct val="80000"/>
                <a:buFont typeface="Lucida Grande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buFont typeface="Times" pitchFamily="18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ＭＳ Ｐゴシック" pitchFamily="-107" charset="-128"/>
                </a:defRPr>
              </a:lvl3pPr>
              <a:lvl4pPr marL="1600200" indent="-228600" eaLnBrk="0" hangingPunct="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9pPr>
            </a:lstStyle>
            <a:p>
              <a:pPr>
                <a:buClrTx/>
              </a:pPr>
              <a:r>
                <a:rPr lang="de-CH" altLang="en-US" sz="900" dirty="0">
                  <a:solidFill>
                    <a:srgbClr val="EC171F"/>
                  </a:solidFill>
                  <a:latin typeface="+mn-lt"/>
                  <a:cs typeface="Arial" charset="0"/>
                </a:rPr>
                <a:t>-</a:t>
              </a:r>
              <a:r>
                <a:rPr lang="de-CH" altLang="en-US" sz="900" dirty="0" err="1">
                  <a:solidFill>
                    <a:srgbClr val="EC171F"/>
                  </a:solidFill>
                  <a:latin typeface="Symbol" panose="05050102010706020507" pitchFamily="18" charset="2"/>
                  <a:cs typeface="Arial" charset="0"/>
                </a:rPr>
                <a:t>D</a:t>
              </a:r>
              <a:r>
                <a:rPr lang="de-CH" altLang="en-US" sz="900" i="1" dirty="0" err="1">
                  <a:solidFill>
                    <a:srgbClr val="EC171F"/>
                  </a:solidFill>
                  <a:latin typeface="+mn-lt"/>
                  <a:cs typeface="Arial" charset="0"/>
                </a:rPr>
                <a:t>H</a:t>
              </a:r>
              <a:r>
                <a:rPr lang="de-CH" altLang="en-US" sz="900" i="1" baseline="-25000" dirty="0" err="1">
                  <a:solidFill>
                    <a:srgbClr val="EC171F"/>
                  </a:solidFill>
                  <a:latin typeface="+mn-lt"/>
                  <a:cs typeface="Arial" charset="0"/>
                </a:rPr>
                <a:t>ads</a:t>
              </a:r>
              <a:r>
                <a:rPr lang="de-CH" altLang="en-US" sz="900" dirty="0">
                  <a:solidFill>
                    <a:srgbClr val="EC171F"/>
                  </a:solidFill>
                  <a:latin typeface="+mn-lt"/>
                  <a:cs typeface="Arial" charset="0"/>
                </a:rPr>
                <a:t> = 120 kJ / </a:t>
              </a:r>
              <a:r>
                <a:rPr lang="de-CH" altLang="en-US" sz="900" dirty="0" err="1">
                  <a:solidFill>
                    <a:srgbClr val="EC171F"/>
                  </a:solidFill>
                  <a:latin typeface="+mn-lt"/>
                  <a:cs typeface="Arial" charset="0"/>
                </a:rPr>
                <a:t>mol</a:t>
              </a:r>
              <a:endParaRPr lang="de-CH" altLang="en-US" sz="900" dirty="0">
                <a:solidFill>
                  <a:srgbClr val="EC171F"/>
                </a:solidFill>
                <a:latin typeface="+mn-lt"/>
                <a:cs typeface="Arial" charset="0"/>
              </a:endParaRPr>
            </a:p>
          </p:txBody>
        </p:sp>
        <p:sp>
          <p:nvSpPr>
            <p:cNvPr id="274" name="TextBox 78">
              <a:extLst>
                <a:ext uri="{FF2B5EF4-FFF2-40B4-BE49-F238E27FC236}">
                  <a16:creationId xmlns:a16="http://schemas.microsoft.com/office/drawing/2014/main" id="{04B1F2FD-0A9A-4983-A59A-98049A2CAF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99787" y="4666027"/>
              <a:ext cx="1284540" cy="203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110000"/>
                </a:lnSpc>
                <a:buClr>
                  <a:schemeClr val="accent2"/>
                </a:buClr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buClr>
                  <a:schemeClr val="tx1"/>
                </a:buClr>
                <a:buSzPct val="80000"/>
                <a:buFont typeface="Lucida Grande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buFont typeface="Times" pitchFamily="18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ＭＳ Ｐゴシック" pitchFamily="-107" charset="-128"/>
                </a:defRPr>
              </a:lvl3pPr>
              <a:lvl4pPr marL="1600200" indent="-228600" eaLnBrk="0" hangingPunct="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9pPr>
            </a:lstStyle>
            <a:p>
              <a:pPr>
                <a:buClrTx/>
              </a:pPr>
              <a:r>
                <a:rPr lang="de-CH" altLang="en-US" sz="900" dirty="0">
                  <a:latin typeface="+mn-lt"/>
                  <a:cs typeface="Arial" charset="0"/>
                </a:rPr>
                <a:t>-</a:t>
              </a:r>
              <a:r>
                <a:rPr lang="de-CH" altLang="en-US" sz="900" dirty="0" err="1">
                  <a:latin typeface="Symbol" panose="05050102010706020507" pitchFamily="18" charset="2"/>
                  <a:cs typeface="Arial" charset="0"/>
                </a:rPr>
                <a:t>D</a:t>
              </a:r>
              <a:r>
                <a:rPr lang="de-CH" altLang="en-US" sz="900" i="1" dirty="0" err="1">
                  <a:latin typeface="+mn-lt"/>
                  <a:cs typeface="Arial" charset="0"/>
                </a:rPr>
                <a:t>H</a:t>
              </a:r>
              <a:r>
                <a:rPr lang="de-CH" altLang="en-US" sz="900" i="1" baseline="-25000" dirty="0" err="1">
                  <a:latin typeface="+mn-lt"/>
                  <a:cs typeface="Arial" charset="0"/>
                </a:rPr>
                <a:t>ads</a:t>
              </a:r>
              <a:r>
                <a:rPr lang="de-CH" altLang="en-US" sz="900" dirty="0">
                  <a:latin typeface="+mn-lt"/>
                  <a:cs typeface="Arial" charset="0"/>
                </a:rPr>
                <a:t> = 140 kJ / </a:t>
              </a:r>
              <a:r>
                <a:rPr lang="de-CH" altLang="en-US" sz="900" dirty="0" err="1">
                  <a:latin typeface="+mn-lt"/>
                  <a:cs typeface="Arial" charset="0"/>
                </a:rPr>
                <a:t>mol</a:t>
              </a:r>
              <a:endParaRPr lang="de-CH" altLang="en-US" sz="900" dirty="0">
                <a:latin typeface="+mn-lt"/>
                <a:cs typeface="Arial" charset="0"/>
              </a:endParaRPr>
            </a:p>
          </p:txBody>
        </p:sp>
        <p:sp>
          <p:nvSpPr>
            <p:cNvPr id="275" name="TextBox 79">
              <a:extLst>
                <a:ext uri="{FF2B5EF4-FFF2-40B4-BE49-F238E27FC236}">
                  <a16:creationId xmlns:a16="http://schemas.microsoft.com/office/drawing/2014/main" id="{6E84D405-7355-4657-9413-4FB17E8428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88391" y="4365104"/>
              <a:ext cx="1303776" cy="203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110000"/>
                </a:lnSpc>
                <a:buClr>
                  <a:schemeClr val="accent2"/>
                </a:buClr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buClr>
                  <a:schemeClr val="tx1"/>
                </a:buClr>
                <a:buSzPct val="80000"/>
                <a:buFont typeface="Lucida Grande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buFont typeface="Times" pitchFamily="18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ＭＳ Ｐゴシック" pitchFamily="-107" charset="-128"/>
                </a:defRPr>
              </a:lvl3pPr>
              <a:lvl4pPr marL="1600200" indent="-228600" eaLnBrk="0" hangingPunct="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9pPr>
            </a:lstStyle>
            <a:p>
              <a:pPr>
                <a:buClrTx/>
              </a:pPr>
              <a:r>
                <a:rPr lang="de-CH" altLang="en-US" sz="900" b="1" dirty="0">
                  <a:solidFill>
                    <a:srgbClr val="92D050"/>
                  </a:solidFill>
                  <a:latin typeface="+mn-lt"/>
                  <a:cs typeface="Arial" charset="0"/>
                </a:rPr>
                <a:t>-</a:t>
              </a:r>
              <a:r>
                <a:rPr lang="de-CH" altLang="en-US" sz="900" b="1" dirty="0" err="1">
                  <a:solidFill>
                    <a:srgbClr val="92D050"/>
                  </a:solidFill>
                  <a:latin typeface="Symbol" panose="05050102010706020507" pitchFamily="18" charset="2"/>
                  <a:cs typeface="Arial" charset="0"/>
                </a:rPr>
                <a:t>D</a:t>
              </a:r>
              <a:r>
                <a:rPr lang="de-CH" altLang="en-US" sz="900" b="1" i="1" dirty="0" err="1">
                  <a:solidFill>
                    <a:srgbClr val="92D050"/>
                  </a:solidFill>
                  <a:latin typeface="+mn-lt"/>
                  <a:cs typeface="Arial" charset="0"/>
                </a:rPr>
                <a:t>H</a:t>
              </a:r>
              <a:r>
                <a:rPr lang="de-CH" altLang="en-US" sz="900" b="1" i="1" baseline="-25000" dirty="0" err="1">
                  <a:solidFill>
                    <a:srgbClr val="92D050"/>
                  </a:solidFill>
                  <a:latin typeface="+mn-lt"/>
                  <a:cs typeface="Arial" charset="0"/>
                </a:rPr>
                <a:t>ads</a:t>
              </a:r>
              <a:r>
                <a:rPr lang="de-CH" altLang="en-US" sz="900" b="1" i="1" dirty="0">
                  <a:solidFill>
                    <a:srgbClr val="92D050"/>
                  </a:solidFill>
                  <a:latin typeface="+mn-lt"/>
                  <a:cs typeface="Arial" charset="0"/>
                </a:rPr>
                <a:t> </a:t>
              </a:r>
              <a:r>
                <a:rPr lang="de-CH" altLang="en-US" sz="900" b="1" dirty="0">
                  <a:solidFill>
                    <a:srgbClr val="92D050"/>
                  </a:solidFill>
                  <a:latin typeface="+mn-lt"/>
                  <a:cs typeface="Arial" charset="0"/>
                </a:rPr>
                <a:t>= 130 kJ / </a:t>
              </a:r>
              <a:r>
                <a:rPr lang="de-CH" altLang="en-US" sz="900" b="1" dirty="0" err="1">
                  <a:solidFill>
                    <a:srgbClr val="92D050"/>
                  </a:solidFill>
                  <a:latin typeface="+mn-lt"/>
                  <a:cs typeface="Arial" charset="0"/>
                </a:rPr>
                <a:t>mol</a:t>
              </a:r>
              <a:endParaRPr lang="de-CH" altLang="en-US" sz="900" b="1" dirty="0">
                <a:solidFill>
                  <a:srgbClr val="92D050"/>
                </a:solidFill>
                <a:latin typeface="+mn-lt"/>
                <a:cs typeface="Arial" charset="0"/>
              </a:endParaRPr>
            </a:p>
          </p:txBody>
        </p:sp>
        <p:sp>
          <p:nvSpPr>
            <p:cNvPr id="276" name="Rectangle 4">
              <a:extLst>
                <a:ext uri="{FF2B5EF4-FFF2-40B4-BE49-F238E27FC236}">
                  <a16:creationId xmlns:a16="http://schemas.microsoft.com/office/drawing/2014/main" id="{A70CF8D8-5D7B-4139-B063-59583D69A3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3938" y="4317398"/>
              <a:ext cx="1419748" cy="300923"/>
            </a:xfrm>
            <a:prstGeom prst="rect">
              <a:avLst/>
            </a:prstGeom>
            <a:noFill/>
            <a:ln w="9525" algn="ctr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lnSpc>
                  <a:spcPct val="110000"/>
                </a:lnSpc>
                <a:buClr>
                  <a:schemeClr val="accent2"/>
                </a:buClr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buClr>
                  <a:schemeClr val="tx1"/>
                </a:buClr>
                <a:buSzPct val="80000"/>
                <a:buFont typeface="Lucida Grande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buFont typeface="Times" pitchFamily="18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ＭＳ Ｐゴシック" pitchFamily="-107" charset="-128"/>
                </a:defRPr>
              </a:lvl3pPr>
              <a:lvl4pPr marL="1600200" indent="-228600" eaLnBrk="0" hangingPunct="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9pPr>
            </a:lstStyle>
            <a:p>
              <a:pPr>
                <a:lnSpc>
                  <a:spcPct val="100000"/>
                </a:lnSpc>
                <a:buClrTx/>
              </a:pPr>
              <a:endParaRPr lang="de-DE" altLang="en-US" sz="1800">
                <a:latin typeface="+mn-lt"/>
                <a:cs typeface="Arial" charset="0"/>
              </a:endParaRPr>
            </a:p>
          </p:txBody>
        </p:sp>
      </p:grpSp>
      <p:sp>
        <p:nvSpPr>
          <p:cNvPr id="277" name="Freeform 17">
            <a:extLst>
              <a:ext uri="{FF2B5EF4-FFF2-40B4-BE49-F238E27FC236}">
                <a16:creationId xmlns:a16="http://schemas.microsoft.com/office/drawing/2014/main" id="{15A627F1-9E4B-4D9B-B961-C19E2773FCE6}"/>
              </a:ext>
            </a:extLst>
          </p:cNvPr>
          <p:cNvSpPr>
            <a:spLocks/>
          </p:cNvSpPr>
          <p:nvPr/>
        </p:nvSpPr>
        <p:spPr bwMode="auto">
          <a:xfrm>
            <a:off x="3186084" y="3625462"/>
            <a:ext cx="2975550" cy="962314"/>
          </a:xfrm>
          <a:custGeom>
            <a:avLst/>
            <a:gdLst>
              <a:gd name="T0" fmla="*/ 0 w 3966358"/>
              <a:gd name="T1" fmla="*/ 92092 h 1985351"/>
              <a:gd name="T2" fmla="*/ 1483338 w 3966358"/>
              <a:gd name="T3" fmla="*/ 76667 h 1985351"/>
              <a:gd name="T4" fmla="*/ 1997721 w 3966358"/>
              <a:gd name="T5" fmla="*/ 12219 h 1985351"/>
              <a:gd name="T6" fmla="*/ 3995440 w 3966358"/>
              <a:gd name="T7" fmla="*/ 101 h 198535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966358" h="1985351">
                <a:moveTo>
                  <a:pt x="0" y="1985351"/>
                </a:moveTo>
                <a:cubicBezTo>
                  <a:pt x="571005" y="1962590"/>
                  <a:pt x="1142010" y="1939829"/>
                  <a:pt x="1472540" y="1652842"/>
                </a:cubicBezTo>
                <a:cubicBezTo>
                  <a:pt x="1803070" y="1365855"/>
                  <a:pt x="1567543" y="538541"/>
                  <a:pt x="1983179" y="263429"/>
                </a:cubicBezTo>
                <a:cubicBezTo>
                  <a:pt x="2398815" y="-11683"/>
                  <a:pt x="3182586" y="-4756"/>
                  <a:pt x="3966358" y="2171"/>
                </a:cubicBezTo>
              </a:path>
            </a:pathLst>
          </a:custGeom>
          <a:noFill/>
          <a:ln w="1905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200"/>
          </a:p>
        </p:txBody>
      </p:sp>
      <p:sp>
        <p:nvSpPr>
          <p:cNvPr id="278" name="Freeform 73">
            <a:extLst>
              <a:ext uri="{FF2B5EF4-FFF2-40B4-BE49-F238E27FC236}">
                <a16:creationId xmlns:a16="http://schemas.microsoft.com/office/drawing/2014/main" id="{CC901A6E-8AA6-4B2B-B90A-CB2BDF61CD00}"/>
              </a:ext>
            </a:extLst>
          </p:cNvPr>
          <p:cNvSpPr>
            <a:spLocks/>
          </p:cNvSpPr>
          <p:nvPr/>
        </p:nvSpPr>
        <p:spPr bwMode="auto">
          <a:xfrm>
            <a:off x="3183351" y="3625655"/>
            <a:ext cx="2668703" cy="958360"/>
          </a:xfrm>
          <a:custGeom>
            <a:avLst/>
            <a:gdLst>
              <a:gd name="T0" fmla="*/ 0 w 3966358"/>
              <a:gd name="T1" fmla="*/ 92092 h 1985351"/>
              <a:gd name="T2" fmla="*/ 29487 w 3966358"/>
              <a:gd name="T3" fmla="*/ 76667 h 1985351"/>
              <a:gd name="T4" fmla="*/ 39713 w 3966358"/>
              <a:gd name="T5" fmla="*/ 12219 h 1985351"/>
              <a:gd name="T6" fmla="*/ 79425 w 3966358"/>
              <a:gd name="T7" fmla="*/ 101 h 198535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966358" h="1985351">
                <a:moveTo>
                  <a:pt x="0" y="1985351"/>
                </a:moveTo>
                <a:cubicBezTo>
                  <a:pt x="571005" y="1962590"/>
                  <a:pt x="1142010" y="1939829"/>
                  <a:pt x="1472540" y="1652842"/>
                </a:cubicBezTo>
                <a:cubicBezTo>
                  <a:pt x="1803070" y="1365855"/>
                  <a:pt x="1567543" y="538541"/>
                  <a:pt x="1983179" y="263429"/>
                </a:cubicBezTo>
                <a:cubicBezTo>
                  <a:pt x="2398815" y="-11683"/>
                  <a:pt x="3182586" y="-4756"/>
                  <a:pt x="3966358" y="2171"/>
                </a:cubicBezTo>
              </a:path>
            </a:pathLst>
          </a:custGeom>
          <a:noFill/>
          <a:ln w="19050" cap="flat" cmpd="sng" algn="ctr">
            <a:solidFill>
              <a:srgbClr val="EC171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200"/>
          </a:p>
        </p:txBody>
      </p:sp>
      <p:sp>
        <p:nvSpPr>
          <p:cNvPr id="279" name="Freeform 75">
            <a:extLst>
              <a:ext uri="{FF2B5EF4-FFF2-40B4-BE49-F238E27FC236}">
                <a16:creationId xmlns:a16="http://schemas.microsoft.com/office/drawing/2014/main" id="{F40792AB-C253-4C44-AE67-EEF92670BEEF}"/>
              </a:ext>
            </a:extLst>
          </p:cNvPr>
          <p:cNvSpPr>
            <a:spLocks/>
          </p:cNvSpPr>
          <p:nvPr/>
        </p:nvSpPr>
        <p:spPr bwMode="auto">
          <a:xfrm>
            <a:off x="3340334" y="3625646"/>
            <a:ext cx="2975550" cy="962297"/>
          </a:xfrm>
          <a:custGeom>
            <a:avLst/>
            <a:gdLst>
              <a:gd name="T0" fmla="*/ 0 w 3966358"/>
              <a:gd name="T1" fmla="*/ 92092 h 1985351"/>
              <a:gd name="T2" fmla="*/ 1483338 w 3966358"/>
              <a:gd name="T3" fmla="*/ 76667 h 1985351"/>
              <a:gd name="T4" fmla="*/ 1997721 w 3966358"/>
              <a:gd name="T5" fmla="*/ 12219 h 1985351"/>
              <a:gd name="T6" fmla="*/ 3995440 w 3966358"/>
              <a:gd name="T7" fmla="*/ 101 h 198535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966358" h="1985351">
                <a:moveTo>
                  <a:pt x="0" y="1985351"/>
                </a:moveTo>
                <a:cubicBezTo>
                  <a:pt x="571005" y="1962590"/>
                  <a:pt x="1142010" y="1939829"/>
                  <a:pt x="1472540" y="1652842"/>
                </a:cubicBezTo>
                <a:cubicBezTo>
                  <a:pt x="1803070" y="1365855"/>
                  <a:pt x="1567543" y="538541"/>
                  <a:pt x="1983179" y="263429"/>
                </a:cubicBezTo>
                <a:cubicBezTo>
                  <a:pt x="2398815" y="-11683"/>
                  <a:pt x="3182586" y="-4756"/>
                  <a:pt x="3966358" y="2171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200"/>
          </a:p>
        </p:txBody>
      </p:sp>
      <p:grpSp>
        <p:nvGrpSpPr>
          <p:cNvPr id="280" name="Group 279"/>
          <p:cNvGrpSpPr/>
          <p:nvPr/>
        </p:nvGrpSpPr>
        <p:grpSpPr>
          <a:xfrm>
            <a:off x="2584121" y="3489851"/>
            <a:ext cx="3898451" cy="1635903"/>
            <a:chOff x="1921495" y="4653136"/>
            <a:chExt cx="5197934" cy="2181204"/>
          </a:xfrm>
        </p:grpSpPr>
        <p:cxnSp>
          <p:nvCxnSpPr>
            <p:cNvPr id="281" name="Straight Arrow Connector 8">
              <a:extLst>
                <a:ext uri="{FF2B5EF4-FFF2-40B4-BE49-F238E27FC236}">
                  <a16:creationId xmlns:a16="http://schemas.microsoft.com/office/drawing/2014/main" id="{68D30AA5-63B0-48BB-8C94-E09FDE6DE39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363279" y="6333160"/>
              <a:ext cx="4756150" cy="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2" name="Straight Connector 40">
              <a:extLst>
                <a:ext uri="{FF2B5EF4-FFF2-40B4-BE49-F238E27FC236}">
                  <a16:creationId xmlns:a16="http://schemas.microsoft.com/office/drawing/2014/main" id="{E14EC6CF-6472-4240-9CDB-BBDC003A03D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720466" y="6261723"/>
              <a:ext cx="0" cy="144462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3" name="Straight Connector 41">
              <a:extLst>
                <a:ext uri="{FF2B5EF4-FFF2-40B4-BE49-F238E27FC236}">
                  <a16:creationId xmlns:a16="http://schemas.microsoft.com/office/drawing/2014/main" id="{6D617140-7D76-48CC-8AD1-FDEFE68741B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080829" y="6261723"/>
              <a:ext cx="0" cy="144462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4" name="Straight Connector 42">
              <a:extLst>
                <a:ext uri="{FF2B5EF4-FFF2-40B4-BE49-F238E27FC236}">
                  <a16:creationId xmlns:a16="http://schemas.microsoft.com/office/drawing/2014/main" id="{091287BB-09D0-4D22-ADAD-9DB609D7AA1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439604" y="6261723"/>
              <a:ext cx="0" cy="144462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5" name="Straight Connector 43">
              <a:extLst>
                <a:ext uri="{FF2B5EF4-FFF2-40B4-BE49-F238E27FC236}">
                  <a16:creationId xmlns:a16="http://schemas.microsoft.com/office/drawing/2014/main" id="{DEE00D38-BDA2-4CCA-8D05-F71EC47F099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799966" y="6261723"/>
              <a:ext cx="0" cy="144462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6" name="Straight Connector 44">
              <a:extLst>
                <a:ext uri="{FF2B5EF4-FFF2-40B4-BE49-F238E27FC236}">
                  <a16:creationId xmlns:a16="http://schemas.microsoft.com/office/drawing/2014/main" id="{E4D2786C-4D54-45AA-8846-FAC544203DC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160329" y="6261723"/>
              <a:ext cx="0" cy="144462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" name="Straight Connector 45">
              <a:extLst>
                <a:ext uri="{FF2B5EF4-FFF2-40B4-BE49-F238E27FC236}">
                  <a16:creationId xmlns:a16="http://schemas.microsoft.com/office/drawing/2014/main" id="{8A4C91BD-B8C8-4E9E-8CC1-A9F48F69C49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520691" y="6261723"/>
              <a:ext cx="0" cy="144462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8" name="Straight Connector 46">
              <a:extLst>
                <a:ext uri="{FF2B5EF4-FFF2-40B4-BE49-F238E27FC236}">
                  <a16:creationId xmlns:a16="http://schemas.microsoft.com/office/drawing/2014/main" id="{C5644DDA-E859-45C8-852D-DA4C3E7C043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79466" y="6261723"/>
              <a:ext cx="0" cy="144462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9" name="Straight Connector 47">
              <a:extLst>
                <a:ext uri="{FF2B5EF4-FFF2-40B4-BE49-F238E27FC236}">
                  <a16:creationId xmlns:a16="http://schemas.microsoft.com/office/drawing/2014/main" id="{A24ED826-995B-48E1-A5D2-E96C7738B24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239829" y="6261723"/>
              <a:ext cx="0" cy="144462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0" name="Straight Connector 48">
              <a:extLst>
                <a:ext uri="{FF2B5EF4-FFF2-40B4-BE49-F238E27FC236}">
                  <a16:creationId xmlns:a16="http://schemas.microsoft.com/office/drawing/2014/main" id="{A7F3FAE8-95CA-4924-BFD6-087D5E0EE94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600191" y="6261723"/>
              <a:ext cx="0" cy="144462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1" name="Straight Connector 49">
              <a:extLst>
                <a:ext uri="{FF2B5EF4-FFF2-40B4-BE49-F238E27FC236}">
                  <a16:creationId xmlns:a16="http://schemas.microsoft.com/office/drawing/2014/main" id="{E9A6ABD1-D9B7-43A9-8B4D-44D7D0DBC1C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960554" y="6261723"/>
              <a:ext cx="0" cy="144462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2" name="Straight Connector 50">
              <a:extLst>
                <a:ext uri="{FF2B5EF4-FFF2-40B4-BE49-F238E27FC236}">
                  <a16:creationId xmlns:a16="http://schemas.microsoft.com/office/drawing/2014/main" id="{526F6510-2A5E-4D6E-B5C5-D5114E75464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320916" y="6261723"/>
              <a:ext cx="0" cy="144462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3" name="Straight Connector 51">
              <a:extLst>
                <a:ext uri="{FF2B5EF4-FFF2-40B4-BE49-F238E27FC236}">
                  <a16:creationId xmlns:a16="http://schemas.microsoft.com/office/drawing/2014/main" id="{612692B3-E10A-4794-823C-46AC2B25BD9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679691" y="6261723"/>
              <a:ext cx="0" cy="144462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94" name="TextBox 15">
              <a:extLst>
                <a:ext uri="{FF2B5EF4-FFF2-40B4-BE49-F238E27FC236}">
                  <a16:creationId xmlns:a16="http://schemas.microsoft.com/office/drawing/2014/main" id="{694086F2-49E2-4188-B847-F90CBDC273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3847" y="6406186"/>
              <a:ext cx="153888" cy="203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110000"/>
                </a:lnSpc>
                <a:buClr>
                  <a:schemeClr val="accent2"/>
                </a:buClr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buClr>
                  <a:schemeClr val="tx1"/>
                </a:buClr>
                <a:buSzPct val="80000"/>
                <a:buFont typeface="Lucida Grande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buFont typeface="Times" pitchFamily="18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ＭＳ Ｐゴシック" pitchFamily="-107" charset="-128"/>
                </a:defRPr>
              </a:lvl3pPr>
              <a:lvl4pPr marL="1600200" indent="-228600" eaLnBrk="0" hangingPunct="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9pPr>
            </a:lstStyle>
            <a:p>
              <a:pPr>
                <a:buClrTx/>
              </a:pPr>
              <a:r>
                <a:rPr lang="de-CH" altLang="en-US" sz="900" dirty="0">
                  <a:latin typeface="+mn-lt"/>
                  <a:cs typeface="Arial" charset="0"/>
                </a:rPr>
                <a:t>50</a:t>
              </a:r>
            </a:p>
          </p:txBody>
        </p:sp>
        <p:sp>
          <p:nvSpPr>
            <p:cNvPr id="295" name="TextBox 53">
              <a:extLst>
                <a:ext uri="{FF2B5EF4-FFF2-40B4-BE49-F238E27FC236}">
                  <a16:creationId xmlns:a16="http://schemas.microsoft.com/office/drawing/2014/main" id="{63E31AED-D375-4CA9-823B-EEF49481E8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66530" y="6406186"/>
              <a:ext cx="230832" cy="203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110000"/>
                </a:lnSpc>
                <a:buClr>
                  <a:schemeClr val="accent2"/>
                </a:buClr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buClr>
                  <a:schemeClr val="tx1"/>
                </a:buClr>
                <a:buSzPct val="80000"/>
                <a:buFont typeface="Lucida Grande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buFont typeface="Times" pitchFamily="18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ＭＳ Ｐゴシック" pitchFamily="-107" charset="-128"/>
                </a:defRPr>
              </a:lvl3pPr>
              <a:lvl4pPr marL="1600200" indent="-228600" eaLnBrk="0" hangingPunct="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9pPr>
            </a:lstStyle>
            <a:p>
              <a:pPr>
                <a:buClrTx/>
              </a:pPr>
              <a:r>
                <a:rPr lang="de-CH" altLang="en-US" sz="900" dirty="0">
                  <a:latin typeface="+mn-lt"/>
                  <a:cs typeface="Arial" charset="0"/>
                </a:rPr>
                <a:t>100</a:t>
              </a:r>
            </a:p>
          </p:txBody>
        </p:sp>
        <p:sp>
          <p:nvSpPr>
            <p:cNvPr id="296" name="TextBox 54">
              <a:extLst>
                <a:ext uri="{FF2B5EF4-FFF2-40B4-BE49-F238E27FC236}">
                  <a16:creationId xmlns:a16="http://schemas.microsoft.com/office/drawing/2014/main" id="{CC77E842-9CD6-4585-8A14-F29AFAB05B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22129" y="6406186"/>
              <a:ext cx="230832" cy="203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110000"/>
                </a:lnSpc>
                <a:buClr>
                  <a:schemeClr val="accent2"/>
                </a:buClr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buClr>
                  <a:schemeClr val="tx1"/>
                </a:buClr>
                <a:buSzPct val="80000"/>
                <a:buFont typeface="Lucida Grande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buFont typeface="Times" pitchFamily="18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ＭＳ Ｐゴシック" pitchFamily="-107" charset="-128"/>
                </a:defRPr>
              </a:lvl3pPr>
              <a:lvl4pPr marL="1600200" indent="-228600" eaLnBrk="0" hangingPunct="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9pPr>
            </a:lstStyle>
            <a:p>
              <a:pPr>
                <a:buClrTx/>
              </a:pPr>
              <a:r>
                <a:rPr lang="de-CH" altLang="en-US" sz="900" dirty="0">
                  <a:latin typeface="+mn-lt"/>
                  <a:cs typeface="Arial" charset="0"/>
                </a:rPr>
                <a:t>150</a:t>
              </a:r>
            </a:p>
          </p:txBody>
        </p:sp>
        <p:sp>
          <p:nvSpPr>
            <p:cNvPr id="297" name="TextBox 55">
              <a:extLst>
                <a:ext uri="{FF2B5EF4-FFF2-40B4-BE49-F238E27FC236}">
                  <a16:creationId xmlns:a16="http://schemas.microsoft.com/office/drawing/2014/main" id="{CEE50441-0B27-4BB3-9A77-793FB6046B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83288" y="6406186"/>
              <a:ext cx="230832" cy="203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110000"/>
                </a:lnSpc>
                <a:buClr>
                  <a:schemeClr val="accent2"/>
                </a:buClr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buClr>
                  <a:schemeClr val="tx1"/>
                </a:buClr>
                <a:buSzPct val="80000"/>
                <a:buFont typeface="Lucida Grande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buFont typeface="Times" pitchFamily="18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ＭＳ Ｐゴシック" pitchFamily="-107" charset="-128"/>
                </a:defRPr>
              </a:lvl3pPr>
              <a:lvl4pPr marL="1600200" indent="-228600" eaLnBrk="0" hangingPunct="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9pPr>
            </a:lstStyle>
            <a:p>
              <a:pPr>
                <a:buClrTx/>
              </a:pPr>
              <a:r>
                <a:rPr lang="de-CH" altLang="en-US" sz="900" dirty="0">
                  <a:latin typeface="+mn-lt"/>
                  <a:cs typeface="Arial" charset="0"/>
                </a:rPr>
                <a:t>200</a:t>
              </a:r>
            </a:p>
          </p:txBody>
        </p:sp>
        <p:sp>
          <p:nvSpPr>
            <p:cNvPr id="298" name="TextBox 56">
              <a:extLst>
                <a:ext uri="{FF2B5EF4-FFF2-40B4-BE49-F238E27FC236}">
                  <a16:creationId xmlns:a16="http://schemas.microsoft.com/office/drawing/2014/main" id="{AFFB34F8-2FAD-4AFC-9451-CD6B62DD5F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42855" y="6406186"/>
              <a:ext cx="230832" cy="203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110000"/>
                </a:lnSpc>
                <a:buClr>
                  <a:schemeClr val="accent2"/>
                </a:buClr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buClr>
                  <a:schemeClr val="tx1"/>
                </a:buClr>
                <a:buSzPct val="80000"/>
                <a:buFont typeface="Lucida Grande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buFont typeface="Times" pitchFamily="18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ＭＳ Ｐゴシック" pitchFamily="-107" charset="-128"/>
                </a:defRPr>
              </a:lvl3pPr>
              <a:lvl4pPr marL="1600200" indent="-228600" eaLnBrk="0" hangingPunct="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9pPr>
            </a:lstStyle>
            <a:p>
              <a:pPr>
                <a:buClrTx/>
              </a:pPr>
              <a:r>
                <a:rPr lang="de-CH" altLang="en-US" sz="900" dirty="0">
                  <a:latin typeface="+mn-lt"/>
                  <a:cs typeface="Arial" charset="0"/>
                </a:rPr>
                <a:t>250</a:t>
              </a:r>
            </a:p>
          </p:txBody>
        </p:sp>
        <p:sp>
          <p:nvSpPr>
            <p:cNvPr id="299" name="TextBox 57">
              <a:extLst>
                <a:ext uri="{FF2B5EF4-FFF2-40B4-BE49-F238E27FC236}">
                  <a16:creationId xmlns:a16="http://schemas.microsoft.com/office/drawing/2014/main" id="{E5CA3B75-E24A-4EA2-B7AE-366776B181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03217" y="6406186"/>
              <a:ext cx="230832" cy="203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110000"/>
                </a:lnSpc>
                <a:buClr>
                  <a:schemeClr val="accent2"/>
                </a:buClr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buClr>
                  <a:schemeClr val="tx1"/>
                </a:buClr>
                <a:buSzPct val="80000"/>
                <a:buFont typeface="Lucida Grande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buFont typeface="Times" pitchFamily="18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ＭＳ Ｐゴシック" pitchFamily="-107" charset="-128"/>
                </a:defRPr>
              </a:lvl3pPr>
              <a:lvl4pPr marL="1600200" indent="-228600" eaLnBrk="0" hangingPunct="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9pPr>
            </a:lstStyle>
            <a:p>
              <a:pPr>
                <a:buClrTx/>
              </a:pPr>
              <a:r>
                <a:rPr lang="de-CH" altLang="en-US" sz="900" dirty="0">
                  <a:latin typeface="+mn-lt"/>
                  <a:cs typeface="Arial" charset="0"/>
                </a:rPr>
                <a:t>300</a:t>
              </a:r>
            </a:p>
          </p:txBody>
        </p:sp>
        <p:sp>
          <p:nvSpPr>
            <p:cNvPr id="300" name="TextBox 58">
              <a:extLst>
                <a:ext uri="{FF2B5EF4-FFF2-40B4-BE49-F238E27FC236}">
                  <a16:creationId xmlns:a16="http://schemas.microsoft.com/office/drawing/2014/main" id="{E63FDCAA-698A-4201-B817-CB9A25BF88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0407" y="6406186"/>
              <a:ext cx="230832" cy="203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110000"/>
                </a:lnSpc>
                <a:buClr>
                  <a:schemeClr val="accent2"/>
                </a:buClr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buClr>
                  <a:schemeClr val="tx1"/>
                </a:buClr>
                <a:buSzPct val="80000"/>
                <a:buFont typeface="Lucida Grande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buFont typeface="Times" pitchFamily="18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ＭＳ Ｐゴシック" pitchFamily="-107" charset="-128"/>
                </a:defRPr>
              </a:lvl3pPr>
              <a:lvl4pPr marL="1600200" indent="-228600" eaLnBrk="0" hangingPunct="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9pPr>
            </a:lstStyle>
            <a:p>
              <a:pPr>
                <a:buClrTx/>
              </a:pPr>
              <a:r>
                <a:rPr lang="de-CH" altLang="en-US" sz="900" dirty="0">
                  <a:latin typeface="+mn-lt"/>
                  <a:cs typeface="Arial" charset="0"/>
                </a:rPr>
                <a:t>350</a:t>
              </a:r>
            </a:p>
          </p:txBody>
        </p:sp>
        <p:sp>
          <p:nvSpPr>
            <p:cNvPr id="301" name="TextBox 59">
              <a:extLst>
                <a:ext uri="{FF2B5EF4-FFF2-40B4-BE49-F238E27FC236}">
                  <a16:creationId xmlns:a16="http://schemas.microsoft.com/office/drawing/2014/main" id="{3C77CD9B-5048-440B-8F24-5CBDF18A54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23151" y="6406186"/>
              <a:ext cx="230832" cy="203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110000"/>
                </a:lnSpc>
                <a:buClr>
                  <a:schemeClr val="accent2"/>
                </a:buClr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buClr>
                  <a:schemeClr val="tx1"/>
                </a:buClr>
                <a:buSzPct val="80000"/>
                <a:buFont typeface="Lucida Grande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buFont typeface="Times" pitchFamily="18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ＭＳ Ｐゴシック" pitchFamily="-107" charset="-128"/>
                </a:defRPr>
              </a:lvl3pPr>
              <a:lvl4pPr marL="1600200" indent="-228600" eaLnBrk="0" hangingPunct="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9pPr>
            </a:lstStyle>
            <a:p>
              <a:pPr>
                <a:buClrTx/>
              </a:pPr>
              <a:r>
                <a:rPr lang="de-CH" altLang="en-US" sz="900" dirty="0">
                  <a:latin typeface="+mn-lt"/>
                  <a:cs typeface="Arial" charset="0"/>
                </a:rPr>
                <a:t>400</a:t>
              </a:r>
            </a:p>
          </p:txBody>
        </p:sp>
        <p:sp>
          <p:nvSpPr>
            <p:cNvPr id="302" name="TextBox 60">
              <a:extLst>
                <a:ext uri="{FF2B5EF4-FFF2-40B4-BE49-F238E27FC236}">
                  <a16:creationId xmlns:a16="http://schemas.microsoft.com/office/drawing/2014/main" id="{12DD698D-5F49-4F88-A1EA-88F2B623D2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82719" y="6406186"/>
              <a:ext cx="230832" cy="203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110000"/>
                </a:lnSpc>
                <a:buClr>
                  <a:schemeClr val="accent2"/>
                </a:buClr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buClr>
                  <a:schemeClr val="tx1"/>
                </a:buClr>
                <a:buSzPct val="80000"/>
                <a:buFont typeface="Lucida Grande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buFont typeface="Times" pitchFamily="18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ＭＳ Ｐゴシック" pitchFamily="-107" charset="-128"/>
                </a:defRPr>
              </a:lvl3pPr>
              <a:lvl4pPr marL="1600200" indent="-228600" eaLnBrk="0" hangingPunct="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9pPr>
            </a:lstStyle>
            <a:p>
              <a:pPr>
                <a:buClrTx/>
              </a:pPr>
              <a:r>
                <a:rPr lang="de-CH" altLang="en-US" sz="900" dirty="0">
                  <a:latin typeface="+mn-lt"/>
                  <a:cs typeface="Arial" charset="0"/>
                </a:rPr>
                <a:t>450</a:t>
              </a:r>
            </a:p>
          </p:txBody>
        </p:sp>
        <p:sp>
          <p:nvSpPr>
            <p:cNvPr id="303" name="TextBox 61">
              <a:extLst>
                <a:ext uri="{FF2B5EF4-FFF2-40B4-BE49-F238E27FC236}">
                  <a16:creationId xmlns:a16="http://schemas.microsoft.com/office/drawing/2014/main" id="{5E3ADE4D-4C41-4AB4-A92C-3A96BC3EEF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42288" y="6406186"/>
              <a:ext cx="230832" cy="203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110000"/>
                </a:lnSpc>
                <a:buClr>
                  <a:schemeClr val="accent2"/>
                </a:buClr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buClr>
                  <a:schemeClr val="tx1"/>
                </a:buClr>
                <a:buSzPct val="80000"/>
                <a:buFont typeface="Lucida Grande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buFont typeface="Times" pitchFamily="18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ＭＳ Ｐゴシック" pitchFamily="-107" charset="-128"/>
                </a:defRPr>
              </a:lvl3pPr>
              <a:lvl4pPr marL="1600200" indent="-228600" eaLnBrk="0" hangingPunct="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9pPr>
            </a:lstStyle>
            <a:p>
              <a:pPr>
                <a:buClrTx/>
              </a:pPr>
              <a:r>
                <a:rPr lang="de-CH" altLang="en-US" sz="900" dirty="0">
                  <a:latin typeface="+mn-lt"/>
                  <a:cs typeface="Arial" charset="0"/>
                </a:rPr>
                <a:t>500</a:t>
              </a:r>
            </a:p>
          </p:txBody>
        </p:sp>
        <p:sp>
          <p:nvSpPr>
            <p:cNvPr id="304" name="TextBox 62">
              <a:extLst>
                <a:ext uri="{FF2B5EF4-FFF2-40B4-BE49-F238E27FC236}">
                  <a16:creationId xmlns:a16="http://schemas.microsoft.com/office/drawing/2014/main" id="{48F687AD-CE60-47CA-A07E-671BC9A18A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03442" y="6406186"/>
              <a:ext cx="230832" cy="203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110000"/>
                </a:lnSpc>
                <a:buClr>
                  <a:schemeClr val="accent2"/>
                </a:buClr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buClr>
                  <a:schemeClr val="tx1"/>
                </a:buClr>
                <a:buSzPct val="80000"/>
                <a:buFont typeface="Lucida Grande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buFont typeface="Times" pitchFamily="18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ＭＳ Ｐゴシック" pitchFamily="-107" charset="-128"/>
                </a:defRPr>
              </a:lvl3pPr>
              <a:lvl4pPr marL="1600200" indent="-228600" eaLnBrk="0" hangingPunct="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9pPr>
            </a:lstStyle>
            <a:p>
              <a:pPr>
                <a:buClrTx/>
              </a:pPr>
              <a:r>
                <a:rPr lang="de-CH" altLang="en-US" sz="900" dirty="0">
                  <a:latin typeface="+mn-lt"/>
                  <a:cs typeface="Arial" charset="0"/>
                </a:rPr>
                <a:t>550</a:t>
              </a:r>
            </a:p>
          </p:txBody>
        </p:sp>
        <p:sp>
          <p:nvSpPr>
            <p:cNvPr id="305" name="TextBox 63">
              <a:extLst>
                <a:ext uri="{FF2B5EF4-FFF2-40B4-BE49-F238E27FC236}">
                  <a16:creationId xmlns:a16="http://schemas.microsoft.com/office/drawing/2014/main" id="{B511414B-BC90-4F2B-B21A-922C929956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60632" y="6406186"/>
              <a:ext cx="230832" cy="203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110000"/>
                </a:lnSpc>
                <a:buClr>
                  <a:schemeClr val="accent2"/>
                </a:buClr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buClr>
                  <a:schemeClr val="tx1"/>
                </a:buClr>
                <a:buSzPct val="80000"/>
                <a:buFont typeface="Lucida Grande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buFont typeface="Times" pitchFamily="18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ＭＳ Ｐゴシック" pitchFamily="-107" charset="-128"/>
                </a:defRPr>
              </a:lvl3pPr>
              <a:lvl4pPr marL="1600200" indent="-228600" eaLnBrk="0" hangingPunct="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9pPr>
            </a:lstStyle>
            <a:p>
              <a:pPr>
                <a:buClrTx/>
              </a:pPr>
              <a:r>
                <a:rPr lang="de-CH" altLang="en-US" sz="900" dirty="0">
                  <a:latin typeface="+mn-lt"/>
                  <a:cs typeface="Arial" charset="0"/>
                </a:rPr>
                <a:t>800</a:t>
              </a:r>
            </a:p>
          </p:txBody>
        </p:sp>
        <p:sp>
          <p:nvSpPr>
            <p:cNvPr id="306" name="TextBox 99">
              <a:extLst>
                <a:ext uri="{FF2B5EF4-FFF2-40B4-BE49-F238E27FC236}">
                  <a16:creationId xmlns:a16="http://schemas.microsoft.com/office/drawing/2014/main" id="{2A76B8D4-908A-4EA3-8C6B-96C12C68DE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83561" y="6597352"/>
              <a:ext cx="1316600" cy="236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110000"/>
                </a:lnSpc>
                <a:buClr>
                  <a:schemeClr val="accent2"/>
                </a:buClr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buClr>
                  <a:schemeClr val="tx1"/>
                </a:buClr>
                <a:buSzPct val="80000"/>
                <a:buFont typeface="Lucida Grande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buFont typeface="Times" pitchFamily="18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ＭＳ Ｐゴシック" pitchFamily="-107" charset="-128"/>
                </a:defRPr>
              </a:lvl3pPr>
              <a:lvl4pPr marL="1600200" indent="-228600" eaLnBrk="0" hangingPunct="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9pPr>
            </a:lstStyle>
            <a:p>
              <a:pPr>
                <a:buClrTx/>
              </a:pPr>
              <a:r>
                <a:rPr lang="en-US" altLang="en-US" sz="1050" dirty="0">
                  <a:latin typeface="+mn-lt"/>
                  <a:cs typeface="Arial" charset="0"/>
                </a:rPr>
                <a:t>Temperature</a:t>
              </a:r>
              <a:r>
                <a:rPr lang="de-CH" altLang="en-US" sz="1050" dirty="0">
                  <a:latin typeface="+mn-lt"/>
                  <a:cs typeface="Arial" charset="0"/>
                </a:rPr>
                <a:t>  [⁰C]</a:t>
              </a:r>
            </a:p>
          </p:txBody>
        </p:sp>
        <p:cxnSp>
          <p:nvCxnSpPr>
            <p:cNvPr id="307" name="Straight Arrow Connector 4">
              <a:extLst>
                <a:ext uri="{FF2B5EF4-FFF2-40B4-BE49-F238E27FC236}">
                  <a16:creationId xmlns:a16="http://schemas.microsoft.com/office/drawing/2014/main" id="{865FC30D-1D37-4ADE-AF01-8A6AE03B330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359606" y="4653136"/>
              <a:ext cx="0" cy="168480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8" name="Straight Connector 95">
              <a:extLst>
                <a:ext uri="{FF2B5EF4-FFF2-40B4-BE49-F238E27FC236}">
                  <a16:creationId xmlns:a16="http://schemas.microsoft.com/office/drawing/2014/main" id="{1ECEF5A4-E0C6-4599-AB0C-BCA7AD65A52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2359606" y="6044116"/>
              <a:ext cx="0" cy="142875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9" name="Straight Connector 96">
              <a:extLst>
                <a:ext uri="{FF2B5EF4-FFF2-40B4-BE49-F238E27FC236}">
                  <a16:creationId xmlns:a16="http://schemas.microsoft.com/office/drawing/2014/main" id="{DB7D370F-1819-482D-9CD3-FF386946A58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2359606" y="4762770"/>
              <a:ext cx="0" cy="142875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10" name="TextBox 97">
              <a:extLst>
                <a:ext uri="{FF2B5EF4-FFF2-40B4-BE49-F238E27FC236}">
                  <a16:creationId xmlns:a16="http://schemas.microsoft.com/office/drawing/2014/main" id="{6EB0A9E3-DA22-45BF-BBCC-0B37125A37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1495" y="4732641"/>
              <a:ext cx="339837" cy="203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110000"/>
                </a:lnSpc>
                <a:buClr>
                  <a:schemeClr val="accent2"/>
                </a:buClr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buClr>
                  <a:schemeClr val="tx1"/>
                </a:buClr>
                <a:buSzPct val="80000"/>
                <a:buFont typeface="Lucida Grande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buFont typeface="Times" pitchFamily="18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ＭＳ Ｐゴシック" pitchFamily="-107" charset="-128"/>
                </a:defRPr>
              </a:lvl3pPr>
              <a:lvl4pPr marL="1600200" indent="-228600" eaLnBrk="0" hangingPunct="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9pPr>
            </a:lstStyle>
            <a:p>
              <a:pPr>
                <a:buClrTx/>
              </a:pPr>
              <a:r>
                <a:rPr lang="de-CH" altLang="en-US" sz="900" dirty="0">
                  <a:latin typeface="+mn-lt"/>
                  <a:cs typeface="Arial" charset="0"/>
                </a:rPr>
                <a:t>100%</a:t>
              </a:r>
            </a:p>
          </p:txBody>
        </p:sp>
        <p:sp>
          <p:nvSpPr>
            <p:cNvPr id="311" name="TextBox 98">
              <a:extLst>
                <a:ext uri="{FF2B5EF4-FFF2-40B4-BE49-F238E27FC236}">
                  <a16:creationId xmlns:a16="http://schemas.microsoft.com/office/drawing/2014/main" id="{CDA678BA-75F3-4A7D-AA49-FE8EF4063C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00042" y="6018717"/>
              <a:ext cx="185949" cy="203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110000"/>
                </a:lnSpc>
                <a:buClr>
                  <a:schemeClr val="accent2"/>
                </a:buClr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buClr>
                  <a:schemeClr val="tx1"/>
                </a:buClr>
                <a:buSzPct val="80000"/>
                <a:buFont typeface="Lucida Grande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buFont typeface="Times" pitchFamily="18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ＭＳ Ｐゴシック" pitchFamily="-107" charset="-128"/>
                </a:defRPr>
              </a:lvl3pPr>
              <a:lvl4pPr marL="1600200" indent="-228600" eaLnBrk="0" hangingPunct="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9pPr>
            </a:lstStyle>
            <a:p>
              <a:pPr>
                <a:buClrTx/>
              </a:pPr>
              <a:r>
                <a:rPr lang="de-CH" altLang="en-US" sz="900" dirty="0">
                  <a:latin typeface="+mn-lt"/>
                  <a:cs typeface="Arial" charset="0"/>
                </a:rPr>
                <a:t>0%</a:t>
              </a:r>
            </a:p>
          </p:txBody>
        </p:sp>
        <p:sp>
          <p:nvSpPr>
            <p:cNvPr id="312" name="TextBox 100">
              <a:extLst>
                <a:ext uri="{FF2B5EF4-FFF2-40B4-BE49-F238E27FC236}">
                  <a16:creationId xmlns:a16="http://schemas.microsoft.com/office/drawing/2014/main" id="{BA103550-F7B0-44F8-98FC-3801F036CC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608375" y="5358752"/>
              <a:ext cx="972489" cy="236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110000"/>
                </a:lnSpc>
                <a:buClr>
                  <a:schemeClr val="accent2"/>
                </a:buClr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buClr>
                  <a:schemeClr val="tx1"/>
                </a:buClr>
                <a:buSzPct val="80000"/>
                <a:buFont typeface="Lucida Grande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buFont typeface="Times" pitchFamily="18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ＭＳ Ｐゴシック" pitchFamily="-107" charset="-128"/>
                </a:defRPr>
              </a:lvl3pPr>
              <a:lvl4pPr marL="1600200" indent="-228600" eaLnBrk="0" hangingPunct="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9pPr>
            </a:lstStyle>
            <a:p>
              <a:pPr>
                <a:buClrTx/>
              </a:pPr>
              <a:r>
                <a:rPr lang="de-CH" altLang="en-US" sz="1050" dirty="0">
                  <a:latin typeface="+mn-lt"/>
                  <a:cs typeface="Arial" charset="0"/>
                </a:rPr>
                <a:t>Relative </a:t>
              </a:r>
              <a:r>
                <a:rPr lang="en-US" altLang="en-US" sz="1050" dirty="0">
                  <a:latin typeface="+mn-lt"/>
                  <a:cs typeface="Arial" charset="0"/>
                </a:rPr>
                <a:t>yield</a:t>
              </a:r>
              <a:endParaRPr lang="de-CH" altLang="en-US" sz="1050" dirty="0">
                <a:latin typeface="+mn-lt"/>
                <a:cs typeface="Arial" charset="0"/>
              </a:endParaRPr>
            </a:p>
          </p:txBody>
        </p:sp>
        <p:cxnSp>
          <p:nvCxnSpPr>
            <p:cNvPr id="313" name="Straight Connector 312"/>
            <p:cNvCxnSpPr/>
            <p:nvPr/>
          </p:nvCxnSpPr>
          <p:spPr bwMode="auto">
            <a:xfrm>
              <a:off x="6464997" y="6333130"/>
              <a:ext cx="720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4" name="Straight Connector 313"/>
            <p:cNvCxnSpPr/>
            <p:nvPr/>
          </p:nvCxnSpPr>
          <p:spPr bwMode="auto">
            <a:xfrm flipH="1">
              <a:off x="6423595" y="6278204"/>
              <a:ext cx="68262" cy="10834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5" name="Straight Connector 314"/>
            <p:cNvCxnSpPr/>
            <p:nvPr/>
          </p:nvCxnSpPr>
          <p:spPr bwMode="auto">
            <a:xfrm flipH="1">
              <a:off x="6507733" y="6278204"/>
              <a:ext cx="68262" cy="10834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Rectangle 1"/>
          <p:cNvSpPr/>
          <p:nvPr/>
        </p:nvSpPr>
        <p:spPr bwMode="auto">
          <a:xfrm>
            <a:off x="1985877" y="3326344"/>
            <a:ext cx="5213742" cy="189170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>
              <a:spcBef>
                <a:spcPct val="0"/>
              </a:spcBef>
            </a:pPr>
            <a:endParaRPr lang="en-US" sz="1800">
              <a:latin typeface="Times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46" y="652789"/>
            <a:ext cx="5214372" cy="2720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305" y="1105882"/>
            <a:ext cx="5817776" cy="2313900"/>
          </a:xfrm>
          <a:prstGeom prst="rect">
            <a:avLst/>
          </a:prstGeom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790" y="963191"/>
            <a:ext cx="4456985" cy="11163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448" y="2188847"/>
            <a:ext cx="534800" cy="66448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790" y="1044785"/>
            <a:ext cx="3657047" cy="95348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790" y="1034472"/>
            <a:ext cx="3663546" cy="10178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TextBox 123"/>
              <p:cNvSpPr txBox="1"/>
              <p:nvPr/>
            </p:nvSpPr>
            <p:spPr>
              <a:xfrm>
                <a:off x="6252629" y="2736307"/>
                <a:ext cx="864096" cy="5194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ts val="0"/>
                  </a:spcBef>
                </a:pPr>
                <a:r>
                  <a:rPr lang="en-US" sz="1350" kern="1000" spc="23" dirty="0" err="1">
                    <a:latin typeface="+mn-lt"/>
                    <a:cs typeface="Franklin Gothic Book"/>
                  </a:rPr>
                  <a:t>HPGe</a:t>
                </a:r>
                <a:endParaRPr lang="en-US" sz="1350" kern="1000" spc="23" dirty="0">
                  <a:latin typeface="+mn-lt"/>
                  <a:cs typeface="Franklin Gothic Book"/>
                </a:endParaRPr>
              </a:p>
              <a:p>
                <a:pPr algn="ctr">
                  <a:lnSpc>
                    <a:spcPct val="11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1350" i="1" kern="1000" spc="23">
                        <a:latin typeface="Cambria Math" panose="02040503050406030204" pitchFamily="18" charset="0"/>
                        <a:cs typeface="Franklin Gothic Book"/>
                      </a:rPr>
                      <m:t>𝛾</m:t>
                    </m:r>
                  </m:oMath>
                </a14:m>
                <a:r>
                  <a:rPr lang="en-US" sz="1350" kern="1000" spc="23" dirty="0">
                    <a:latin typeface="+mn-lt"/>
                    <a:cs typeface="Franklin Gothic Book"/>
                  </a:rPr>
                  <a:t>-detector</a:t>
                </a:r>
              </a:p>
            </p:txBody>
          </p:sp>
        </mc:Choice>
        <mc:Fallback xmlns="">
          <p:sp>
            <p:nvSpPr>
              <p:cNvPr id="124" name="TextBox 1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2629" y="2736307"/>
                <a:ext cx="864096" cy="519422"/>
              </a:xfrm>
              <a:prstGeom prst="rect">
                <a:avLst/>
              </a:prstGeom>
              <a:blipFill>
                <a:blip r:embed="rId10"/>
                <a:stretch>
                  <a:fillRect l="-709" t="-8235" r="-5674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0" name="TextBox 119"/>
          <p:cNvSpPr txBox="1"/>
          <p:nvPr/>
        </p:nvSpPr>
        <p:spPr>
          <a:xfrm>
            <a:off x="1183819" y="5016838"/>
            <a:ext cx="6572969" cy="103875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/>
          <a:p>
            <a:pPr algn="just">
              <a:spcBef>
                <a:spcPts val="0"/>
              </a:spcBef>
            </a:pPr>
            <a:r>
              <a:rPr lang="en-US" sz="675" kern="1000" spc="23" dirty="0">
                <a:latin typeface="+mn-lt"/>
                <a:cs typeface="Franklin Gothic Book"/>
              </a:rPr>
              <a:t>[1] </a:t>
            </a:r>
            <a:r>
              <a:rPr lang="en-US" sz="675" kern="1000" spc="23" dirty="0" err="1">
                <a:latin typeface="+mn-lt"/>
                <a:cs typeface="Franklin Gothic Book"/>
              </a:rPr>
              <a:t>Pershina</a:t>
            </a:r>
            <a:r>
              <a:rPr lang="en-US" sz="675" kern="1000" spc="23" dirty="0">
                <a:latin typeface="+mn-lt"/>
                <a:cs typeface="Franklin Gothic Book"/>
              </a:rPr>
              <a:t>, V. et al. (2021). </a:t>
            </a:r>
            <a:r>
              <a:rPr lang="en-US" sz="675" i="1" kern="1000" spc="23" dirty="0" err="1">
                <a:latin typeface="+mn-lt"/>
                <a:cs typeface="Franklin Gothic Book"/>
              </a:rPr>
              <a:t>Inorg</a:t>
            </a:r>
            <a:r>
              <a:rPr lang="en-US" sz="675" i="1" kern="1000" spc="23" dirty="0">
                <a:latin typeface="+mn-lt"/>
                <a:cs typeface="Franklin Gothic Book"/>
              </a:rPr>
              <a:t> </a:t>
            </a:r>
            <a:r>
              <a:rPr lang="en-US" sz="675" i="1" kern="1000" spc="23" dirty="0" err="1">
                <a:latin typeface="+mn-lt"/>
                <a:cs typeface="Franklin Gothic Book"/>
              </a:rPr>
              <a:t>Chem</a:t>
            </a:r>
            <a:r>
              <a:rPr lang="en-US" sz="675" kern="1000" spc="23" dirty="0">
                <a:latin typeface="+mn-lt"/>
                <a:cs typeface="Franklin Gothic Book"/>
              </a:rPr>
              <a:t>, </a:t>
            </a:r>
            <a:r>
              <a:rPr lang="en-US" sz="675" b="1" kern="1000" spc="23" dirty="0">
                <a:latin typeface="+mn-lt"/>
                <a:cs typeface="Franklin Gothic Book"/>
              </a:rPr>
              <a:t>60</a:t>
            </a:r>
            <a:r>
              <a:rPr lang="en-US" sz="675" kern="1000" spc="23" dirty="0">
                <a:latin typeface="+mn-lt"/>
                <a:cs typeface="Franklin Gothic Book"/>
              </a:rPr>
              <a:t> (13). 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2406178" y="3543858"/>
          <a:ext cx="4110038" cy="1579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7" name="Graph" r:id="rId11" imgW="5479920" imgH="2106000" progId="Origin95.Graph">
                  <p:embed/>
                </p:oleObj>
              </mc:Choice>
              <mc:Fallback>
                <p:oleObj name="Graph" r:id="rId11" imgW="5479920" imgH="2106000" progId="Origin95.Graph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406178" y="3543858"/>
                        <a:ext cx="4110038" cy="15799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9" name="Picture 12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326" y="1910258"/>
            <a:ext cx="4218068" cy="5154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627" y="1788243"/>
            <a:ext cx="299414" cy="881314"/>
          </a:xfrm>
          <a:prstGeom prst="rect">
            <a:avLst/>
          </a:prstGeom>
        </p:spPr>
      </p:pic>
      <p:sp>
        <p:nvSpPr>
          <p:cNvPr id="128" name="Title 2"/>
          <p:cNvSpPr>
            <a:spLocks noGrp="1"/>
          </p:cNvSpPr>
          <p:nvPr>
            <p:ph type="title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US" dirty="0" smtClean="0"/>
              <a:t>Program 2: Gas phase - Setup at JINR/FLNR</a:t>
            </a:r>
            <a:endParaRPr lang="en-US" dirty="0"/>
          </a:p>
        </p:txBody>
      </p:sp>
      <p:pic>
        <p:nvPicPr>
          <p:cNvPr id="130" name="Picture 12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47484" y="496527"/>
            <a:ext cx="1096516" cy="1096516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63197" y="1208777"/>
            <a:ext cx="6272450" cy="1960140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36504578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</a:t>
            </a:r>
            <a:r>
              <a:rPr lang="en-US" dirty="0" smtClean="0"/>
              <a:t>2: Gas phase - </a:t>
            </a:r>
            <a:r>
              <a:rPr lang="en-US" dirty="0"/>
              <a:t>External </a:t>
            </a:r>
            <a:r>
              <a:rPr lang="en-US" dirty="0" smtClean="0"/>
              <a:t>Chromatogram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11</a:t>
            </a:fld>
            <a:endParaRPr lang="de-DE" dirty="0"/>
          </a:p>
        </p:txBody>
      </p:sp>
      <p:sp>
        <p:nvSpPr>
          <p:cNvPr id="9" name="TextBox 8"/>
          <p:cNvSpPr txBox="1"/>
          <p:nvPr/>
        </p:nvSpPr>
        <p:spPr>
          <a:xfrm>
            <a:off x="1709737" y="1520962"/>
            <a:ext cx="2700245" cy="2979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u="sng" kern="1000" spc="23" dirty="0">
                <a:latin typeface="+mn-lt"/>
                <a:cs typeface="Franklin Gothic Book"/>
              </a:rPr>
              <a:t>Experiment #1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66067" y="1529150"/>
            <a:ext cx="2592047" cy="28155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u="sng" kern="1000" spc="23" dirty="0">
                <a:latin typeface="+mn-lt"/>
                <a:cs typeface="Franklin Gothic Book"/>
              </a:rPr>
              <a:t>Experiment #2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09737" y="1891695"/>
            <a:ext cx="2700245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350" i="1" kern="1000" spc="23" dirty="0">
                <a:latin typeface="+mn-lt"/>
                <a:cs typeface="Franklin Gothic Book"/>
              </a:rPr>
              <a:t>Only </a:t>
            </a:r>
            <a:r>
              <a:rPr lang="en-US" sz="1350" i="1" kern="1000" spc="23" dirty="0" err="1">
                <a:latin typeface="+mn-lt"/>
                <a:cs typeface="Franklin Gothic Book"/>
              </a:rPr>
              <a:t>Ar</a:t>
            </a:r>
            <a:endParaRPr lang="en-US" sz="1350" i="1" kern="1000" spc="23" dirty="0">
              <a:latin typeface="+mn-lt"/>
              <a:cs typeface="Franklin Gothic Book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66066" y="1891695"/>
            <a:ext cx="2592047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350" i="1" kern="1000" spc="23" dirty="0" err="1">
                <a:latin typeface="+mn-lt"/>
                <a:cs typeface="Franklin Gothic Book"/>
              </a:rPr>
              <a:t>Ar</a:t>
            </a:r>
            <a:r>
              <a:rPr lang="en-US" sz="1350" i="1" kern="1000" spc="23" dirty="0">
                <a:latin typeface="+mn-lt"/>
                <a:cs typeface="Franklin Gothic Book"/>
              </a:rPr>
              <a:t> &amp; O</a:t>
            </a:r>
            <a:r>
              <a:rPr lang="en-US" sz="1350" i="1" kern="1000" spc="23" baseline="-25000" dirty="0">
                <a:latin typeface="+mn-lt"/>
                <a:cs typeface="Franklin Gothic Book"/>
              </a:rPr>
              <a:t>2</a:t>
            </a:r>
            <a:r>
              <a:rPr lang="en-US" sz="1350" i="1" kern="1000" spc="23" dirty="0">
                <a:latin typeface="+mn-lt"/>
                <a:cs typeface="Franklin Gothic Book"/>
              </a:rPr>
              <a:t> + H</a:t>
            </a:r>
            <a:r>
              <a:rPr lang="en-US" sz="1350" i="1" kern="1000" spc="23" baseline="-25000" dirty="0">
                <a:latin typeface="+mn-lt"/>
                <a:cs typeface="Franklin Gothic Book"/>
              </a:rPr>
              <a:t>2</a:t>
            </a:r>
            <a:r>
              <a:rPr lang="en-US" sz="1350" i="1" kern="1000" spc="23" dirty="0">
                <a:latin typeface="+mn-lt"/>
                <a:cs typeface="Franklin Gothic Book"/>
              </a:rPr>
              <a:t>O</a:t>
            </a: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/>
          </p:nvPr>
        </p:nvGraphicFramePr>
        <p:xfrm>
          <a:off x="4753021" y="2117014"/>
          <a:ext cx="3211115" cy="245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2" name="Graph" r:id="rId4" imgW="4280760" imgH="3276360" progId="Origin95.Graph">
                  <p:embed/>
                </p:oleObj>
              </mc:Choice>
              <mc:Fallback>
                <p:oleObj name="Graph" r:id="rId4" imgW="4280760" imgH="3276360" progId="Origin95.Graph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53021" y="2117014"/>
                        <a:ext cx="3211115" cy="2457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/>
          </p:nvPr>
        </p:nvGraphicFramePr>
        <p:xfrm>
          <a:off x="1277635" y="2139702"/>
          <a:ext cx="3211115" cy="245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3" name="Graph" r:id="rId6" imgW="4280760" imgH="3276360" progId="Origin95.Graph">
                  <p:embed/>
                </p:oleObj>
              </mc:Choice>
              <mc:Fallback>
                <p:oleObj name="Graph" r:id="rId6" imgW="4280760" imgH="3276360" progId="Origin95.Graph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77635" y="2139702"/>
                        <a:ext cx="3211115" cy="2457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4" name="Group 143"/>
          <p:cNvGrpSpPr/>
          <p:nvPr/>
        </p:nvGrpSpPr>
        <p:grpSpPr>
          <a:xfrm>
            <a:off x="2627785" y="2485113"/>
            <a:ext cx="1566174" cy="572691"/>
            <a:chOff x="2004873" y="3272897"/>
            <a:chExt cx="1973403" cy="763588"/>
          </a:xfrm>
        </p:grpSpPr>
        <p:sp>
          <p:nvSpPr>
            <p:cNvPr id="138" name="Freeform 126"/>
            <p:cNvSpPr>
              <a:spLocks/>
            </p:cNvSpPr>
            <p:nvPr/>
          </p:nvSpPr>
          <p:spPr bwMode="auto">
            <a:xfrm>
              <a:off x="2004873" y="3272897"/>
              <a:ext cx="1965325" cy="763588"/>
            </a:xfrm>
            <a:custGeom>
              <a:avLst/>
              <a:gdLst>
                <a:gd name="T0" fmla="*/ 0 w 1238"/>
                <a:gd name="T1" fmla="*/ 481 h 481"/>
                <a:gd name="T2" fmla="*/ 60 w 1238"/>
                <a:gd name="T3" fmla="*/ 379 h 481"/>
                <a:gd name="T4" fmla="*/ 126 w 1238"/>
                <a:gd name="T5" fmla="*/ 289 h 481"/>
                <a:gd name="T6" fmla="*/ 198 w 1238"/>
                <a:gd name="T7" fmla="*/ 211 h 481"/>
                <a:gd name="T8" fmla="*/ 270 w 1238"/>
                <a:gd name="T9" fmla="*/ 150 h 481"/>
                <a:gd name="T10" fmla="*/ 348 w 1238"/>
                <a:gd name="T11" fmla="*/ 96 h 481"/>
                <a:gd name="T12" fmla="*/ 433 w 1238"/>
                <a:gd name="T13" fmla="*/ 60 h 481"/>
                <a:gd name="T14" fmla="*/ 517 w 1238"/>
                <a:gd name="T15" fmla="*/ 30 h 481"/>
                <a:gd name="T16" fmla="*/ 601 w 1238"/>
                <a:gd name="T17" fmla="*/ 12 h 481"/>
                <a:gd name="T18" fmla="*/ 685 w 1238"/>
                <a:gd name="T19" fmla="*/ 0 h 481"/>
                <a:gd name="T20" fmla="*/ 763 w 1238"/>
                <a:gd name="T21" fmla="*/ 0 h 481"/>
                <a:gd name="T22" fmla="*/ 841 w 1238"/>
                <a:gd name="T23" fmla="*/ 12 h 481"/>
                <a:gd name="T24" fmla="*/ 920 w 1238"/>
                <a:gd name="T25" fmla="*/ 24 h 481"/>
                <a:gd name="T26" fmla="*/ 986 w 1238"/>
                <a:gd name="T27" fmla="*/ 54 h 481"/>
                <a:gd name="T28" fmla="*/ 1052 w 1238"/>
                <a:gd name="T29" fmla="*/ 84 h 481"/>
                <a:gd name="T30" fmla="*/ 1106 w 1238"/>
                <a:gd name="T31" fmla="*/ 120 h 481"/>
                <a:gd name="T32" fmla="*/ 1154 w 1238"/>
                <a:gd name="T33" fmla="*/ 168 h 481"/>
                <a:gd name="T34" fmla="*/ 1196 w 1238"/>
                <a:gd name="T35" fmla="*/ 217 h 481"/>
                <a:gd name="T36" fmla="*/ 1220 w 1238"/>
                <a:gd name="T37" fmla="*/ 271 h 481"/>
                <a:gd name="T38" fmla="*/ 1238 w 1238"/>
                <a:gd name="T39" fmla="*/ 331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38" h="481">
                  <a:moveTo>
                    <a:pt x="0" y="481"/>
                  </a:moveTo>
                  <a:lnTo>
                    <a:pt x="60" y="379"/>
                  </a:lnTo>
                  <a:lnTo>
                    <a:pt x="126" y="289"/>
                  </a:lnTo>
                  <a:lnTo>
                    <a:pt x="198" y="211"/>
                  </a:lnTo>
                  <a:lnTo>
                    <a:pt x="270" y="150"/>
                  </a:lnTo>
                  <a:lnTo>
                    <a:pt x="348" y="96"/>
                  </a:lnTo>
                  <a:lnTo>
                    <a:pt x="433" y="60"/>
                  </a:lnTo>
                  <a:lnTo>
                    <a:pt x="517" y="30"/>
                  </a:lnTo>
                  <a:lnTo>
                    <a:pt x="601" y="12"/>
                  </a:lnTo>
                  <a:lnTo>
                    <a:pt x="685" y="0"/>
                  </a:lnTo>
                  <a:lnTo>
                    <a:pt x="763" y="0"/>
                  </a:lnTo>
                  <a:lnTo>
                    <a:pt x="841" y="12"/>
                  </a:lnTo>
                  <a:lnTo>
                    <a:pt x="920" y="24"/>
                  </a:lnTo>
                  <a:lnTo>
                    <a:pt x="986" y="54"/>
                  </a:lnTo>
                  <a:lnTo>
                    <a:pt x="1052" y="84"/>
                  </a:lnTo>
                  <a:lnTo>
                    <a:pt x="1106" y="120"/>
                  </a:lnTo>
                  <a:lnTo>
                    <a:pt x="1154" y="168"/>
                  </a:lnTo>
                  <a:lnTo>
                    <a:pt x="1196" y="217"/>
                  </a:lnTo>
                  <a:lnTo>
                    <a:pt x="1220" y="271"/>
                  </a:lnTo>
                  <a:lnTo>
                    <a:pt x="1238" y="33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9" name="Freeform 127"/>
            <p:cNvSpPr>
              <a:spLocks/>
            </p:cNvSpPr>
            <p:nvPr/>
          </p:nvSpPr>
          <p:spPr bwMode="auto">
            <a:xfrm>
              <a:off x="3911601" y="3690938"/>
              <a:ext cx="66675" cy="123825"/>
            </a:xfrm>
            <a:custGeom>
              <a:avLst/>
              <a:gdLst>
                <a:gd name="T0" fmla="*/ 42 w 42"/>
                <a:gd name="T1" fmla="*/ 78 h 78"/>
                <a:gd name="T2" fmla="*/ 0 w 42"/>
                <a:gd name="T3" fmla="*/ 6 h 78"/>
                <a:gd name="T4" fmla="*/ 24 w 42"/>
                <a:gd name="T5" fmla="*/ 0 h 78"/>
                <a:gd name="T6" fmla="*/ 42 w 42"/>
                <a:gd name="T7" fmla="*/ 0 h 78"/>
                <a:gd name="T8" fmla="*/ 42 w 42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78">
                  <a:moveTo>
                    <a:pt x="42" y="78"/>
                  </a:moveTo>
                  <a:lnTo>
                    <a:pt x="0" y="6"/>
                  </a:lnTo>
                  <a:lnTo>
                    <a:pt x="24" y="0"/>
                  </a:lnTo>
                  <a:lnTo>
                    <a:pt x="42" y="0"/>
                  </a:lnTo>
                  <a:lnTo>
                    <a:pt x="42" y="7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2122885" y="3192568"/>
            <a:ext cx="2053829" cy="945356"/>
            <a:chOff x="1306513" y="4197351"/>
            <a:chExt cx="2738438" cy="1260475"/>
          </a:xfrm>
        </p:grpSpPr>
        <p:sp>
          <p:nvSpPr>
            <p:cNvPr id="140" name="Freeform 128"/>
            <p:cNvSpPr>
              <a:spLocks/>
            </p:cNvSpPr>
            <p:nvPr/>
          </p:nvSpPr>
          <p:spPr bwMode="auto">
            <a:xfrm>
              <a:off x="1306513" y="4197351"/>
              <a:ext cx="2738438" cy="1231900"/>
            </a:xfrm>
            <a:custGeom>
              <a:avLst/>
              <a:gdLst>
                <a:gd name="T0" fmla="*/ 1725 w 1725"/>
                <a:gd name="T1" fmla="*/ 0 h 776"/>
                <a:gd name="T2" fmla="*/ 1539 w 1725"/>
                <a:gd name="T3" fmla="*/ 36 h 776"/>
                <a:gd name="T4" fmla="*/ 1389 w 1725"/>
                <a:gd name="T5" fmla="*/ 72 h 776"/>
                <a:gd name="T6" fmla="*/ 1262 w 1725"/>
                <a:gd name="T7" fmla="*/ 120 h 776"/>
                <a:gd name="T8" fmla="*/ 1166 w 1725"/>
                <a:gd name="T9" fmla="*/ 168 h 776"/>
                <a:gd name="T10" fmla="*/ 1088 w 1725"/>
                <a:gd name="T11" fmla="*/ 222 h 776"/>
                <a:gd name="T12" fmla="*/ 1022 w 1725"/>
                <a:gd name="T13" fmla="*/ 276 h 776"/>
                <a:gd name="T14" fmla="*/ 974 w 1725"/>
                <a:gd name="T15" fmla="*/ 331 h 776"/>
                <a:gd name="T16" fmla="*/ 932 w 1725"/>
                <a:gd name="T17" fmla="*/ 391 h 776"/>
                <a:gd name="T18" fmla="*/ 896 w 1725"/>
                <a:gd name="T19" fmla="*/ 445 h 776"/>
                <a:gd name="T20" fmla="*/ 859 w 1725"/>
                <a:gd name="T21" fmla="*/ 499 h 776"/>
                <a:gd name="T22" fmla="*/ 823 w 1725"/>
                <a:gd name="T23" fmla="*/ 553 h 776"/>
                <a:gd name="T24" fmla="*/ 781 w 1725"/>
                <a:gd name="T25" fmla="*/ 601 h 776"/>
                <a:gd name="T26" fmla="*/ 733 w 1725"/>
                <a:gd name="T27" fmla="*/ 650 h 776"/>
                <a:gd name="T28" fmla="*/ 667 w 1725"/>
                <a:gd name="T29" fmla="*/ 686 h 776"/>
                <a:gd name="T30" fmla="*/ 583 w 1725"/>
                <a:gd name="T31" fmla="*/ 722 h 776"/>
                <a:gd name="T32" fmla="*/ 475 w 1725"/>
                <a:gd name="T33" fmla="*/ 746 h 776"/>
                <a:gd name="T34" fmla="*/ 348 w 1725"/>
                <a:gd name="T35" fmla="*/ 764 h 776"/>
                <a:gd name="T36" fmla="*/ 192 w 1725"/>
                <a:gd name="T37" fmla="*/ 776 h 776"/>
                <a:gd name="T38" fmla="*/ 0 w 1725"/>
                <a:gd name="T39" fmla="*/ 770 h 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25" h="776">
                  <a:moveTo>
                    <a:pt x="1725" y="0"/>
                  </a:moveTo>
                  <a:lnTo>
                    <a:pt x="1539" y="36"/>
                  </a:lnTo>
                  <a:lnTo>
                    <a:pt x="1389" y="72"/>
                  </a:lnTo>
                  <a:lnTo>
                    <a:pt x="1262" y="120"/>
                  </a:lnTo>
                  <a:lnTo>
                    <a:pt x="1166" y="168"/>
                  </a:lnTo>
                  <a:lnTo>
                    <a:pt x="1088" y="222"/>
                  </a:lnTo>
                  <a:lnTo>
                    <a:pt x="1022" y="276"/>
                  </a:lnTo>
                  <a:lnTo>
                    <a:pt x="974" y="331"/>
                  </a:lnTo>
                  <a:lnTo>
                    <a:pt x="932" y="391"/>
                  </a:lnTo>
                  <a:lnTo>
                    <a:pt x="896" y="445"/>
                  </a:lnTo>
                  <a:lnTo>
                    <a:pt x="859" y="499"/>
                  </a:lnTo>
                  <a:lnTo>
                    <a:pt x="823" y="553"/>
                  </a:lnTo>
                  <a:lnTo>
                    <a:pt x="781" y="601"/>
                  </a:lnTo>
                  <a:lnTo>
                    <a:pt x="733" y="650"/>
                  </a:lnTo>
                  <a:lnTo>
                    <a:pt x="667" y="686"/>
                  </a:lnTo>
                  <a:lnTo>
                    <a:pt x="583" y="722"/>
                  </a:lnTo>
                  <a:lnTo>
                    <a:pt x="475" y="746"/>
                  </a:lnTo>
                  <a:lnTo>
                    <a:pt x="348" y="764"/>
                  </a:lnTo>
                  <a:lnTo>
                    <a:pt x="192" y="776"/>
                  </a:lnTo>
                  <a:lnTo>
                    <a:pt x="0" y="770"/>
                  </a:lnTo>
                </a:path>
              </a:pathLst>
            </a:custGeom>
            <a:noFill/>
            <a:ln w="9525">
              <a:solidFill>
                <a:srgbClr val="5700A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1" name="Freeform 129"/>
            <p:cNvSpPr>
              <a:spLocks/>
            </p:cNvSpPr>
            <p:nvPr/>
          </p:nvSpPr>
          <p:spPr bwMode="auto">
            <a:xfrm>
              <a:off x="1306513" y="5391151"/>
              <a:ext cx="133350" cy="66675"/>
            </a:xfrm>
            <a:custGeom>
              <a:avLst/>
              <a:gdLst>
                <a:gd name="T0" fmla="*/ 0 w 84"/>
                <a:gd name="T1" fmla="*/ 18 h 42"/>
                <a:gd name="T2" fmla="*/ 84 w 84"/>
                <a:gd name="T3" fmla="*/ 0 h 42"/>
                <a:gd name="T4" fmla="*/ 84 w 84"/>
                <a:gd name="T5" fmla="*/ 24 h 42"/>
                <a:gd name="T6" fmla="*/ 84 w 84"/>
                <a:gd name="T7" fmla="*/ 42 h 42"/>
                <a:gd name="T8" fmla="*/ 0 w 84"/>
                <a:gd name="T9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42">
                  <a:moveTo>
                    <a:pt x="0" y="18"/>
                  </a:moveTo>
                  <a:lnTo>
                    <a:pt x="84" y="0"/>
                  </a:lnTo>
                  <a:lnTo>
                    <a:pt x="84" y="24"/>
                  </a:lnTo>
                  <a:lnTo>
                    <a:pt x="84" y="4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5700AE"/>
            </a:solidFill>
            <a:ln w="9525">
              <a:solidFill>
                <a:srgbClr val="5700AE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</p:grpSp>
      <p:grpSp>
        <p:nvGrpSpPr>
          <p:cNvPr id="146" name="Group 145"/>
          <p:cNvGrpSpPr/>
          <p:nvPr/>
        </p:nvGrpSpPr>
        <p:grpSpPr>
          <a:xfrm>
            <a:off x="2137172" y="3650437"/>
            <a:ext cx="787004" cy="271463"/>
            <a:chOff x="1325563" y="4789488"/>
            <a:chExt cx="1049338" cy="361950"/>
          </a:xfrm>
        </p:grpSpPr>
        <p:sp>
          <p:nvSpPr>
            <p:cNvPr id="142" name="Freeform 130"/>
            <p:cNvSpPr>
              <a:spLocks/>
            </p:cNvSpPr>
            <p:nvPr/>
          </p:nvSpPr>
          <p:spPr bwMode="auto">
            <a:xfrm>
              <a:off x="1325563" y="4808538"/>
              <a:ext cx="1049338" cy="342900"/>
            </a:xfrm>
            <a:custGeom>
              <a:avLst/>
              <a:gdLst>
                <a:gd name="T0" fmla="*/ 0 w 661"/>
                <a:gd name="T1" fmla="*/ 216 h 216"/>
                <a:gd name="T2" fmla="*/ 48 w 661"/>
                <a:gd name="T3" fmla="*/ 174 h 216"/>
                <a:gd name="T4" fmla="*/ 90 w 661"/>
                <a:gd name="T5" fmla="*/ 138 h 216"/>
                <a:gd name="T6" fmla="*/ 132 w 661"/>
                <a:gd name="T7" fmla="*/ 108 h 216"/>
                <a:gd name="T8" fmla="*/ 174 w 661"/>
                <a:gd name="T9" fmla="*/ 84 h 216"/>
                <a:gd name="T10" fmla="*/ 210 w 661"/>
                <a:gd name="T11" fmla="*/ 60 h 216"/>
                <a:gd name="T12" fmla="*/ 252 w 661"/>
                <a:gd name="T13" fmla="*/ 42 h 216"/>
                <a:gd name="T14" fmla="*/ 294 w 661"/>
                <a:gd name="T15" fmla="*/ 30 h 216"/>
                <a:gd name="T16" fmla="*/ 330 w 661"/>
                <a:gd name="T17" fmla="*/ 18 h 216"/>
                <a:gd name="T18" fmla="*/ 366 w 661"/>
                <a:gd name="T19" fmla="*/ 12 h 216"/>
                <a:gd name="T20" fmla="*/ 402 w 661"/>
                <a:gd name="T21" fmla="*/ 6 h 216"/>
                <a:gd name="T22" fmla="*/ 439 w 661"/>
                <a:gd name="T23" fmla="*/ 0 h 216"/>
                <a:gd name="T24" fmla="*/ 469 w 661"/>
                <a:gd name="T25" fmla="*/ 0 h 216"/>
                <a:gd name="T26" fmla="*/ 505 w 661"/>
                <a:gd name="T27" fmla="*/ 0 h 216"/>
                <a:gd name="T28" fmla="*/ 535 w 661"/>
                <a:gd name="T29" fmla="*/ 6 h 216"/>
                <a:gd name="T30" fmla="*/ 565 w 661"/>
                <a:gd name="T31" fmla="*/ 6 h 216"/>
                <a:gd name="T32" fmla="*/ 589 w 661"/>
                <a:gd name="T33" fmla="*/ 12 h 216"/>
                <a:gd name="T34" fmla="*/ 613 w 661"/>
                <a:gd name="T35" fmla="*/ 18 h 216"/>
                <a:gd name="T36" fmla="*/ 637 w 661"/>
                <a:gd name="T37" fmla="*/ 18 h 216"/>
                <a:gd name="T38" fmla="*/ 661 w 661"/>
                <a:gd name="T39" fmla="*/ 24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1" h="216">
                  <a:moveTo>
                    <a:pt x="0" y="216"/>
                  </a:moveTo>
                  <a:lnTo>
                    <a:pt x="48" y="174"/>
                  </a:lnTo>
                  <a:lnTo>
                    <a:pt x="90" y="138"/>
                  </a:lnTo>
                  <a:lnTo>
                    <a:pt x="132" y="108"/>
                  </a:lnTo>
                  <a:lnTo>
                    <a:pt x="174" y="84"/>
                  </a:lnTo>
                  <a:lnTo>
                    <a:pt x="210" y="60"/>
                  </a:lnTo>
                  <a:lnTo>
                    <a:pt x="252" y="42"/>
                  </a:lnTo>
                  <a:lnTo>
                    <a:pt x="294" y="30"/>
                  </a:lnTo>
                  <a:lnTo>
                    <a:pt x="330" y="18"/>
                  </a:lnTo>
                  <a:lnTo>
                    <a:pt x="366" y="12"/>
                  </a:lnTo>
                  <a:lnTo>
                    <a:pt x="402" y="6"/>
                  </a:lnTo>
                  <a:lnTo>
                    <a:pt x="439" y="0"/>
                  </a:lnTo>
                  <a:lnTo>
                    <a:pt x="469" y="0"/>
                  </a:lnTo>
                  <a:lnTo>
                    <a:pt x="505" y="0"/>
                  </a:lnTo>
                  <a:lnTo>
                    <a:pt x="535" y="6"/>
                  </a:lnTo>
                  <a:lnTo>
                    <a:pt x="565" y="6"/>
                  </a:lnTo>
                  <a:lnTo>
                    <a:pt x="589" y="12"/>
                  </a:lnTo>
                  <a:lnTo>
                    <a:pt x="613" y="18"/>
                  </a:lnTo>
                  <a:lnTo>
                    <a:pt x="637" y="18"/>
                  </a:lnTo>
                  <a:lnTo>
                    <a:pt x="661" y="24"/>
                  </a:lnTo>
                </a:path>
              </a:pathLst>
            </a:custGeom>
            <a:noFill/>
            <a:ln w="9525">
              <a:solidFill>
                <a:srgbClr val="5700A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3" name="Freeform 131"/>
            <p:cNvSpPr>
              <a:spLocks/>
            </p:cNvSpPr>
            <p:nvPr/>
          </p:nvSpPr>
          <p:spPr bwMode="auto">
            <a:xfrm>
              <a:off x="2241551" y="4789488"/>
              <a:ext cx="133350" cy="66675"/>
            </a:xfrm>
            <a:custGeom>
              <a:avLst/>
              <a:gdLst>
                <a:gd name="T0" fmla="*/ 84 w 84"/>
                <a:gd name="T1" fmla="*/ 36 h 42"/>
                <a:gd name="T2" fmla="*/ 0 w 84"/>
                <a:gd name="T3" fmla="*/ 42 h 42"/>
                <a:gd name="T4" fmla="*/ 0 w 84"/>
                <a:gd name="T5" fmla="*/ 24 h 42"/>
                <a:gd name="T6" fmla="*/ 6 w 84"/>
                <a:gd name="T7" fmla="*/ 0 h 42"/>
                <a:gd name="T8" fmla="*/ 84 w 84"/>
                <a:gd name="T9" fmla="*/ 3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42">
                  <a:moveTo>
                    <a:pt x="84" y="36"/>
                  </a:moveTo>
                  <a:lnTo>
                    <a:pt x="0" y="42"/>
                  </a:lnTo>
                  <a:lnTo>
                    <a:pt x="0" y="24"/>
                  </a:lnTo>
                  <a:lnTo>
                    <a:pt x="6" y="0"/>
                  </a:lnTo>
                  <a:lnTo>
                    <a:pt x="84" y="36"/>
                  </a:lnTo>
                  <a:close/>
                </a:path>
              </a:pathLst>
            </a:custGeom>
            <a:solidFill>
              <a:srgbClr val="5700AE"/>
            </a:solidFill>
            <a:ln w="9525">
              <a:solidFill>
                <a:srgbClr val="5700AE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</p:grpSp>
      <p:grpSp>
        <p:nvGrpSpPr>
          <p:cNvPr id="313" name="Group 312"/>
          <p:cNvGrpSpPr/>
          <p:nvPr/>
        </p:nvGrpSpPr>
        <p:grpSpPr>
          <a:xfrm>
            <a:off x="5388770" y="3281363"/>
            <a:ext cx="465534" cy="709613"/>
            <a:chOff x="5661026" y="4375151"/>
            <a:chExt cx="620712" cy="946150"/>
          </a:xfrm>
        </p:grpSpPr>
        <p:sp>
          <p:nvSpPr>
            <p:cNvPr id="301" name="Freeform 288"/>
            <p:cNvSpPr>
              <a:spLocks/>
            </p:cNvSpPr>
            <p:nvPr/>
          </p:nvSpPr>
          <p:spPr bwMode="auto">
            <a:xfrm>
              <a:off x="5661026" y="4375151"/>
              <a:ext cx="592138" cy="946150"/>
            </a:xfrm>
            <a:custGeom>
              <a:avLst/>
              <a:gdLst>
                <a:gd name="T0" fmla="*/ 0 w 373"/>
                <a:gd name="T1" fmla="*/ 596 h 596"/>
                <a:gd name="T2" fmla="*/ 66 w 373"/>
                <a:gd name="T3" fmla="*/ 590 h 596"/>
                <a:gd name="T4" fmla="*/ 120 w 373"/>
                <a:gd name="T5" fmla="*/ 572 h 596"/>
                <a:gd name="T6" fmla="*/ 169 w 373"/>
                <a:gd name="T7" fmla="*/ 553 h 596"/>
                <a:gd name="T8" fmla="*/ 211 w 373"/>
                <a:gd name="T9" fmla="*/ 529 h 596"/>
                <a:gd name="T10" fmla="*/ 247 w 373"/>
                <a:gd name="T11" fmla="*/ 505 h 596"/>
                <a:gd name="T12" fmla="*/ 283 w 373"/>
                <a:gd name="T13" fmla="*/ 469 h 596"/>
                <a:gd name="T14" fmla="*/ 307 w 373"/>
                <a:gd name="T15" fmla="*/ 439 h 596"/>
                <a:gd name="T16" fmla="*/ 325 w 373"/>
                <a:gd name="T17" fmla="*/ 403 h 596"/>
                <a:gd name="T18" fmla="*/ 343 w 373"/>
                <a:gd name="T19" fmla="*/ 361 h 596"/>
                <a:gd name="T20" fmla="*/ 355 w 373"/>
                <a:gd name="T21" fmla="*/ 319 h 596"/>
                <a:gd name="T22" fmla="*/ 361 w 373"/>
                <a:gd name="T23" fmla="*/ 283 h 596"/>
                <a:gd name="T24" fmla="*/ 367 w 373"/>
                <a:gd name="T25" fmla="*/ 241 h 596"/>
                <a:gd name="T26" fmla="*/ 373 w 373"/>
                <a:gd name="T27" fmla="*/ 198 h 596"/>
                <a:gd name="T28" fmla="*/ 373 w 373"/>
                <a:gd name="T29" fmla="*/ 162 h 596"/>
                <a:gd name="T30" fmla="*/ 373 w 373"/>
                <a:gd name="T31" fmla="*/ 126 h 596"/>
                <a:gd name="T32" fmla="*/ 373 w 373"/>
                <a:gd name="T33" fmla="*/ 90 h 596"/>
                <a:gd name="T34" fmla="*/ 367 w 373"/>
                <a:gd name="T35" fmla="*/ 54 h 596"/>
                <a:gd name="T36" fmla="*/ 367 w 373"/>
                <a:gd name="T37" fmla="*/ 30 h 596"/>
                <a:gd name="T38" fmla="*/ 367 w 373"/>
                <a:gd name="T39" fmla="*/ 0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3" h="596">
                  <a:moveTo>
                    <a:pt x="0" y="596"/>
                  </a:moveTo>
                  <a:lnTo>
                    <a:pt x="66" y="590"/>
                  </a:lnTo>
                  <a:lnTo>
                    <a:pt x="120" y="572"/>
                  </a:lnTo>
                  <a:lnTo>
                    <a:pt x="169" y="553"/>
                  </a:lnTo>
                  <a:lnTo>
                    <a:pt x="211" y="529"/>
                  </a:lnTo>
                  <a:lnTo>
                    <a:pt x="247" y="505"/>
                  </a:lnTo>
                  <a:lnTo>
                    <a:pt x="283" y="469"/>
                  </a:lnTo>
                  <a:lnTo>
                    <a:pt x="307" y="439"/>
                  </a:lnTo>
                  <a:lnTo>
                    <a:pt x="325" y="403"/>
                  </a:lnTo>
                  <a:lnTo>
                    <a:pt x="343" y="361"/>
                  </a:lnTo>
                  <a:lnTo>
                    <a:pt x="355" y="319"/>
                  </a:lnTo>
                  <a:lnTo>
                    <a:pt x="361" y="283"/>
                  </a:lnTo>
                  <a:lnTo>
                    <a:pt x="367" y="241"/>
                  </a:lnTo>
                  <a:lnTo>
                    <a:pt x="373" y="198"/>
                  </a:lnTo>
                  <a:lnTo>
                    <a:pt x="373" y="162"/>
                  </a:lnTo>
                  <a:lnTo>
                    <a:pt x="373" y="126"/>
                  </a:lnTo>
                  <a:lnTo>
                    <a:pt x="373" y="90"/>
                  </a:lnTo>
                  <a:lnTo>
                    <a:pt x="367" y="54"/>
                  </a:lnTo>
                  <a:lnTo>
                    <a:pt x="367" y="30"/>
                  </a:lnTo>
                  <a:lnTo>
                    <a:pt x="367" y="0"/>
                  </a:lnTo>
                </a:path>
              </a:pathLst>
            </a:custGeom>
            <a:noFill/>
            <a:ln w="952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02" name="Freeform 289"/>
            <p:cNvSpPr>
              <a:spLocks/>
            </p:cNvSpPr>
            <p:nvPr/>
          </p:nvSpPr>
          <p:spPr bwMode="auto">
            <a:xfrm>
              <a:off x="6215063" y="4375151"/>
              <a:ext cx="66675" cy="133350"/>
            </a:xfrm>
            <a:custGeom>
              <a:avLst/>
              <a:gdLst>
                <a:gd name="T0" fmla="*/ 18 w 42"/>
                <a:gd name="T1" fmla="*/ 0 h 84"/>
                <a:gd name="T2" fmla="*/ 42 w 42"/>
                <a:gd name="T3" fmla="*/ 78 h 84"/>
                <a:gd name="T4" fmla="*/ 24 w 42"/>
                <a:gd name="T5" fmla="*/ 84 h 84"/>
                <a:gd name="T6" fmla="*/ 0 w 42"/>
                <a:gd name="T7" fmla="*/ 84 h 84"/>
                <a:gd name="T8" fmla="*/ 18 w 42"/>
                <a:gd name="T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84">
                  <a:moveTo>
                    <a:pt x="18" y="0"/>
                  </a:moveTo>
                  <a:lnTo>
                    <a:pt x="42" y="78"/>
                  </a:lnTo>
                  <a:lnTo>
                    <a:pt x="24" y="84"/>
                  </a:lnTo>
                  <a:lnTo>
                    <a:pt x="0" y="84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</p:grpSp>
      <p:grpSp>
        <p:nvGrpSpPr>
          <p:cNvPr id="314" name="Group 313"/>
          <p:cNvGrpSpPr/>
          <p:nvPr/>
        </p:nvGrpSpPr>
        <p:grpSpPr>
          <a:xfrm>
            <a:off x="5639991" y="2736058"/>
            <a:ext cx="744141" cy="802481"/>
            <a:chOff x="5995988" y="3648076"/>
            <a:chExt cx="992188" cy="1069975"/>
          </a:xfrm>
        </p:grpSpPr>
        <p:sp>
          <p:nvSpPr>
            <p:cNvPr id="303" name="Freeform 290"/>
            <p:cNvSpPr>
              <a:spLocks/>
            </p:cNvSpPr>
            <p:nvPr/>
          </p:nvSpPr>
          <p:spPr bwMode="auto">
            <a:xfrm>
              <a:off x="5995988" y="3659188"/>
              <a:ext cx="992188" cy="1058863"/>
            </a:xfrm>
            <a:custGeom>
              <a:avLst/>
              <a:gdLst>
                <a:gd name="T0" fmla="*/ 18 w 625"/>
                <a:gd name="T1" fmla="*/ 667 h 667"/>
                <a:gd name="T2" fmla="*/ 6 w 625"/>
                <a:gd name="T3" fmla="*/ 583 h 667"/>
                <a:gd name="T4" fmla="*/ 0 w 625"/>
                <a:gd name="T5" fmla="*/ 505 h 667"/>
                <a:gd name="T6" fmla="*/ 0 w 625"/>
                <a:gd name="T7" fmla="*/ 427 h 667"/>
                <a:gd name="T8" fmla="*/ 6 w 625"/>
                <a:gd name="T9" fmla="*/ 361 h 667"/>
                <a:gd name="T10" fmla="*/ 12 w 625"/>
                <a:gd name="T11" fmla="*/ 300 h 667"/>
                <a:gd name="T12" fmla="*/ 24 w 625"/>
                <a:gd name="T13" fmla="*/ 240 h 667"/>
                <a:gd name="T14" fmla="*/ 42 w 625"/>
                <a:gd name="T15" fmla="*/ 192 h 667"/>
                <a:gd name="T16" fmla="*/ 60 w 625"/>
                <a:gd name="T17" fmla="*/ 150 h 667"/>
                <a:gd name="T18" fmla="*/ 90 w 625"/>
                <a:gd name="T19" fmla="*/ 108 h 667"/>
                <a:gd name="T20" fmla="*/ 120 w 625"/>
                <a:gd name="T21" fmla="*/ 78 h 667"/>
                <a:gd name="T22" fmla="*/ 156 w 625"/>
                <a:gd name="T23" fmla="*/ 48 h 667"/>
                <a:gd name="T24" fmla="*/ 198 w 625"/>
                <a:gd name="T25" fmla="*/ 30 h 667"/>
                <a:gd name="T26" fmla="*/ 246 w 625"/>
                <a:gd name="T27" fmla="*/ 12 h 667"/>
                <a:gd name="T28" fmla="*/ 294 w 625"/>
                <a:gd name="T29" fmla="*/ 0 h 667"/>
                <a:gd name="T30" fmla="*/ 348 w 625"/>
                <a:gd name="T31" fmla="*/ 0 h 667"/>
                <a:gd name="T32" fmla="*/ 409 w 625"/>
                <a:gd name="T33" fmla="*/ 0 h 667"/>
                <a:gd name="T34" fmla="*/ 475 w 625"/>
                <a:gd name="T35" fmla="*/ 0 h 667"/>
                <a:gd name="T36" fmla="*/ 547 w 625"/>
                <a:gd name="T37" fmla="*/ 12 h 667"/>
                <a:gd name="T38" fmla="*/ 625 w 625"/>
                <a:gd name="T39" fmla="*/ 3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25" h="667">
                  <a:moveTo>
                    <a:pt x="18" y="667"/>
                  </a:moveTo>
                  <a:lnTo>
                    <a:pt x="6" y="583"/>
                  </a:lnTo>
                  <a:lnTo>
                    <a:pt x="0" y="505"/>
                  </a:lnTo>
                  <a:lnTo>
                    <a:pt x="0" y="427"/>
                  </a:lnTo>
                  <a:lnTo>
                    <a:pt x="6" y="361"/>
                  </a:lnTo>
                  <a:lnTo>
                    <a:pt x="12" y="300"/>
                  </a:lnTo>
                  <a:lnTo>
                    <a:pt x="24" y="240"/>
                  </a:lnTo>
                  <a:lnTo>
                    <a:pt x="42" y="192"/>
                  </a:lnTo>
                  <a:lnTo>
                    <a:pt x="60" y="150"/>
                  </a:lnTo>
                  <a:lnTo>
                    <a:pt x="90" y="108"/>
                  </a:lnTo>
                  <a:lnTo>
                    <a:pt x="120" y="78"/>
                  </a:lnTo>
                  <a:lnTo>
                    <a:pt x="156" y="48"/>
                  </a:lnTo>
                  <a:lnTo>
                    <a:pt x="198" y="30"/>
                  </a:lnTo>
                  <a:lnTo>
                    <a:pt x="246" y="12"/>
                  </a:lnTo>
                  <a:lnTo>
                    <a:pt x="294" y="0"/>
                  </a:lnTo>
                  <a:lnTo>
                    <a:pt x="348" y="0"/>
                  </a:lnTo>
                  <a:lnTo>
                    <a:pt x="409" y="0"/>
                  </a:lnTo>
                  <a:lnTo>
                    <a:pt x="475" y="0"/>
                  </a:lnTo>
                  <a:lnTo>
                    <a:pt x="547" y="12"/>
                  </a:lnTo>
                  <a:lnTo>
                    <a:pt x="625" y="30"/>
                  </a:lnTo>
                </a:path>
              </a:pathLst>
            </a:custGeom>
            <a:noFill/>
            <a:ln w="952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04" name="Freeform 291"/>
            <p:cNvSpPr>
              <a:spLocks/>
            </p:cNvSpPr>
            <p:nvPr/>
          </p:nvSpPr>
          <p:spPr bwMode="auto">
            <a:xfrm>
              <a:off x="6854826" y="3648076"/>
              <a:ext cx="133350" cy="58738"/>
            </a:xfrm>
            <a:custGeom>
              <a:avLst/>
              <a:gdLst>
                <a:gd name="T0" fmla="*/ 84 w 84"/>
                <a:gd name="T1" fmla="*/ 37 h 37"/>
                <a:gd name="T2" fmla="*/ 0 w 84"/>
                <a:gd name="T3" fmla="*/ 37 h 37"/>
                <a:gd name="T4" fmla="*/ 6 w 84"/>
                <a:gd name="T5" fmla="*/ 19 h 37"/>
                <a:gd name="T6" fmla="*/ 6 w 84"/>
                <a:gd name="T7" fmla="*/ 0 h 37"/>
                <a:gd name="T8" fmla="*/ 84 w 84"/>
                <a:gd name="T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37">
                  <a:moveTo>
                    <a:pt x="84" y="37"/>
                  </a:moveTo>
                  <a:lnTo>
                    <a:pt x="0" y="37"/>
                  </a:lnTo>
                  <a:lnTo>
                    <a:pt x="6" y="19"/>
                  </a:lnTo>
                  <a:lnTo>
                    <a:pt x="6" y="0"/>
                  </a:lnTo>
                  <a:lnTo>
                    <a:pt x="84" y="3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</p:grpSp>
      <p:grpSp>
        <p:nvGrpSpPr>
          <p:cNvPr id="319" name="Group 318"/>
          <p:cNvGrpSpPr/>
          <p:nvPr/>
        </p:nvGrpSpPr>
        <p:grpSpPr>
          <a:xfrm>
            <a:off x="6011467" y="3044429"/>
            <a:ext cx="336947" cy="845344"/>
            <a:chOff x="6491288" y="4059238"/>
            <a:chExt cx="449263" cy="1127125"/>
          </a:xfrm>
        </p:grpSpPr>
        <p:sp>
          <p:nvSpPr>
            <p:cNvPr id="305" name="Line 292"/>
            <p:cNvSpPr>
              <a:spLocks noChangeShapeType="1"/>
            </p:cNvSpPr>
            <p:nvPr/>
          </p:nvSpPr>
          <p:spPr bwMode="auto">
            <a:xfrm flipH="1">
              <a:off x="6491288" y="4059238"/>
              <a:ext cx="449263" cy="1127125"/>
            </a:xfrm>
            <a:prstGeom prst="line">
              <a:avLst/>
            </a:prstGeom>
            <a:solidFill>
              <a:srgbClr val="1B5632"/>
            </a:solidFill>
            <a:ln w="9525">
              <a:gradFill>
                <a:gsLst>
                  <a:gs pos="0">
                    <a:srgbClr val="FF0000"/>
                  </a:gs>
                  <a:gs pos="100000">
                    <a:srgbClr val="1B5632"/>
                  </a:gs>
                </a:gsLst>
                <a:lin ang="5400000" scaled="1"/>
              </a:gradFill>
              <a:prstDash val="solid"/>
              <a:round/>
              <a:headEnd/>
              <a:tailEnd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06" name="Freeform 293"/>
            <p:cNvSpPr>
              <a:spLocks/>
            </p:cNvSpPr>
            <p:nvPr/>
          </p:nvSpPr>
          <p:spPr bwMode="auto">
            <a:xfrm>
              <a:off x="6491288" y="5053013"/>
              <a:ext cx="76200" cy="133350"/>
            </a:xfrm>
            <a:custGeom>
              <a:avLst/>
              <a:gdLst>
                <a:gd name="T0" fmla="*/ 0 w 48"/>
                <a:gd name="T1" fmla="*/ 84 h 84"/>
                <a:gd name="T2" fmla="*/ 12 w 48"/>
                <a:gd name="T3" fmla="*/ 0 h 84"/>
                <a:gd name="T4" fmla="*/ 30 w 48"/>
                <a:gd name="T5" fmla="*/ 12 h 84"/>
                <a:gd name="T6" fmla="*/ 48 w 48"/>
                <a:gd name="T7" fmla="*/ 18 h 84"/>
                <a:gd name="T8" fmla="*/ 0 w 48"/>
                <a:gd name="T9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84">
                  <a:moveTo>
                    <a:pt x="0" y="84"/>
                  </a:moveTo>
                  <a:lnTo>
                    <a:pt x="12" y="0"/>
                  </a:lnTo>
                  <a:lnTo>
                    <a:pt x="30" y="12"/>
                  </a:lnTo>
                  <a:lnTo>
                    <a:pt x="48" y="18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1B5632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</p:grpSp>
      <p:grpSp>
        <p:nvGrpSpPr>
          <p:cNvPr id="316" name="Group 315"/>
          <p:cNvGrpSpPr/>
          <p:nvPr/>
        </p:nvGrpSpPr>
        <p:grpSpPr>
          <a:xfrm>
            <a:off x="6011466" y="2564608"/>
            <a:ext cx="1368029" cy="1383506"/>
            <a:chOff x="6491288" y="3419476"/>
            <a:chExt cx="1824038" cy="1844675"/>
          </a:xfrm>
        </p:grpSpPr>
        <p:sp>
          <p:nvSpPr>
            <p:cNvPr id="307" name="Line 294"/>
            <p:cNvSpPr>
              <a:spLocks noChangeShapeType="1"/>
            </p:cNvSpPr>
            <p:nvPr/>
          </p:nvSpPr>
          <p:spPr bwMode="auto">
            <a:xfrm flipV="1">
              <a:off x="6491288" y="3419476"/>
              <a:ext cx="1824038" cy="1844675"/>
            </a:xfrm>
            <a:prstGeom prst="line">
              <a:avLst/>
            </a:prstGeom>
            <a:noFill/>
            <a:ln w="9525">
              <a:solidFill>
                <a:srgbClr val="1B563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08" name="Freeform 295"/>
            <p:cNvSpPr>
              <a:spLocks/>
            </p:cNvSpPr>
            <p:nvPr/>
          </p:nvSpPr>
          <p:spPr bwMode="auto">
            <a:xfrm>
              <a:off x="8201026" y="3419476"/>
              <a:ext cx="114300" cy="114300"/>
            </a:xfrm>
            <a:custGeom>
              <a:avLst/>
              <a:gdLst>
                <a:gd name="T0" fmla="*/ 72 w 72"/>
                <a:gd name="T1" fmla="*/ 0 h 72"/>
                <a:gd name="T2" fmla="*/ 30 w 72"/>
                <a:gd name="T3" fmla="*/ 72 h 72"/>
                <a:gd name="T4" fmla="*/ 18 w 72"/>
                <a:gd name="T5" fmla="*/ 60 h 72"/>
                <a:gd name="T6" fmla="*/ 0 w 72"/>
                <a:gd name="T7" fmla="*/ 42 h 72"/>
                <a:gd name="T8" fmla="*/ 72 w 72"/>
                <a:gd name="T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72">
                  <a:moveTo>
                    <a:pt x="72" y="0"/>
                  </a:moveTo>
                  <a:lnTo>
                    <a:pt x="30" y="72"/>
                  </a:lnTo>
                  <a:lnTo>
                    <a:pt x="18" y="60"/>
                  </a:lnTo>
                  <a:lnTo>
                    <a:pt x="0" y="42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1B5632"/>
            </a:solidFill>
            <a:ln w="9525">
              <a:solidFill>
                <a:srgbClr val="1B5632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</p:grpSp>
      <p:grpSp>
        <p:nvGrpSpPr>
          <p:cNvPr id="318" name="Group 317"/>
          <p:cNvGrpSpPr/>
          <p:nvPr/>
        </p:nvGrpSpPr>
        <p:grpSpPr>
          <a:xfrm>
            <a:off x="6778229" y="2578895"/>
            <a:ext cx="828630" cy="1325166"/>
            <a:chOff x="7513638" y="3438526"/>
            <a:chExt cx="1104840" cy="1766888"/>
          </a:xfrm>
        </p:grpSpPr>
        <p:sp>
          <p:nvSpPr>
            <p:cNvPr id="309" name="Freeform 296"/>
            <p:cNvSpPr>
              <a:spLocks/>
            </p:cNvSpPr>
            <p:nvPr/>
          </p:nvSpPr>
          <p:spPr bwMode="auto">
            <a:xfrm rot="21369965">
              <a:off x="7513638" y="3438526"/>
              <a:ext cx="1104840" cy="1766888"/>
            </a:xfrm>
            <a:custGeom>
              <a:avLst/>
              <a:gdLst>
                <a:gd name="T0" fmla="*/ 637 w 637"/>
                <a:gd name="T1" fmla="*/ 0 h 1113"/>
                <a:gd name="T2" fmla="*/ 619 w 637"/>
                <a:gd name="T3" fmla="*/ 126 h 1113"/>
                <a:gd name="T4" fmla="*/ 601 w 637"/>
                <a:gd name="T5" fmla="*/ 253 h 1113"/>
                <a:gd name="T6" fmla="*/ 583 w 637"/>
                <a:gd name="T7" fmla="*/ 367 h 1113"/>
                <a:gd name="T8" fmla="*/ 565 w 637"/>
                <a:gd name="T9" fmla="*/ 476 h 1113"/>
                <a:gd name="T10" fmla="*/ 541 w 637"/>
                <a:gd name="T11" fmla="*/ 572 h 1113"/>
                <a:gd name="T12" fmla="*/ 511 w 637"/>
                <a:gd name="T13" fmla="*/ 668 h 1113"/>
                <a:gd name="T14" fmla="*/ 481 w 637"/>
                <a:gd name="T15" fmla="*/ 752 h 1113"/>
                <a:gd name="T16" fmla="*/ 451 w 637"/>
                <a:gd name="T17" fmla="*/ 831 h 1113"/>
                <a:gd name="T18" fmla="*/ 421 w 637"/>
                <a:gd name="T19" fmla="*/ 897 h 1113"/>
                <a:gd name="T20" fmla="*/ 385 w 637"/>
                <a:gd name="T21" fmla="*/ 957 h 1113"/>
                <a:gd name="T22" fmla="*/ 349 w 637"/>
                <a:gd name="T23" fmla="*/ 1005 h 1113"/>
                <a:gd name="T24" fmla="*/ 313 w 637"/>
                <a:gd name="T25" fmla="*/ 1047 h 1113"/>
                <a:gd name="T26" fmla="*/ 270 w 637"/>
                <a:gd name="T27" fmla="*/ 1077 h 1113"/>
                <a:gd name="T28" fmla="*/ 228 w 637"/>
                <a:gd name="T29" fmla="*/ 1101 h 1113"/>
                <a:gd name="T30" fmla="*/ 186 w 637"/>
                <a:gd name="T31" fmla="*/ 1107 h 1113"/>
                <a:gd name="T32" fmla="*/ 138 w 637"/>
                <a:gd name="T33" fmla="*/ 1113 h 1113"/>
                <a:gd name="T34" fmla="*/ 96 w 637"/>
                <a:gd name="T35" fmla="*/ 1107 h 1113"/>
                <a:gd name="T36" fmla="*/ 48 w 637"/>
                <a:gd name="T37" fmla="*/ 1083 h 1113"/>
                <a:gd name="T38" fmla="*/ 0 w 637"/>
                <a:gd name="T39" fmla="*/ 1053 h 1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37" h="1113">
                  <a:moveTo>
                    <a:pt x="637" y="0"/>
                  </a:moveTo>
                  <a:lnTo>
                    <a:pt x="619" y="126"/>
                  </a:lnTo>
                  <a:lnTo>
                    <a:pt x="601" y="253"/>
                  </a:lnTo>
                  <a:lnTo>
                    <a:pt x="583" y="367"/>
                  </a:lnTo>
                  <a:lnTo>
                    <a:pt x="565" y="476"/>
                  </a:lnTo>
                  <a:lnTo>
                    <a:pt x="541" y="572"/>
                  </a:lnTo>
                  <a:lnTo>
                    <a:pt x="511" y="668"/>
                  </a:lnTo>
                  <a:lnTo>
                    <a:pt x="481" y="752"/>
                  </a:lnTo>
                  <a:lnTo>
                    <a:pt x="451" y="831"/>
                  </a:lnTo>
                  <a:lnTo>
                    <a:pt x="421" y="897"/>
                  </a:lnTo>
                  <a:lnTo>
                    <a:pt x="385" y="957"/>
                  </a:lnTo>
                  <a:lnTo>
                    <a:pt x="349" y="1005"/>
                  </a:lnTo>
                  <a:lnTo>
                    <a:pt x="313" y="1047"/>
                  </a:lnTo>
                  <a:lnTo>
                    <a:pt x="270" y="1077"/>
                  </a:lnTo>
                  <a:lnTo>
                    <a:pt x="228" y="1101"/>
                  </a:lnTo>
                  <a:lnTo>
                    <a:pt x="186" y="1107"/>
                  </a:lnTo>
                  <a:lnTo>
                    <a:pt x="138" y="1113"/>
                  </a:lnTo>
                  <a:lnTo>
                    <a:pt x="96" y="1107"/>
                  </a:lnTo>
                  <a:lnTo>
                    <a:pt x="48" y="1083"/>
                  </a:lnTo>
                  <a:lnTo>
                    <a:pt x="0" y="1053"/>
                  </a:lnTo>
                </a:path>
              </a:pathLst>
            </a:custGeom>
            <a:noFill/>
            <a:ln w="9525">
              <a:solidFill>
                <a:srgbClr val="1B563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10" name="Freeform 297"/>
            <p:cNvSpPr>
              <a:spLocks/>
            </p:cNvSpPr>
            <p:nvPr/>
          </p:nvSpPr>
          <p:spPr bwMode="auto">
            <a:xfrm>
              <a:off x="7513638" y="5110163"/>
              <a:ext cx="123825" cy="95250"/>
            </a:xfrm>
            <a:custGeom>
              <a:avLst/>
              <a:gdLst>
                <a:gd name="T0" fmla="*/ 0 w 78"/>
                <a:gd name="T1" fmla="*/ 0 h 60"/>
                <a:gd name="T2" fmla="*/ 78 w 78"/>
                <a:gd name="T3" fmla="*/ 30 h 60"/>
                <a:gd name="T4" fmla="*/ 72 w 78"/>
                <a:gd name="T5" fmla="*/ 42 h 60"/>
                <a:gd name="T6" fmla="*/ 60 w 78"/>
                <a:gd name="T7" fmla="*/ 60 h 60"/>
                <a:gd name="T8" fmla="*/ 0 w 78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0">
                  <a:moveTo>
                    <a:pt x="0" y="0"/>
                  </a:moveTo>
                  <a:lnTo>
                    <a:pt x="78" y="30"/>
                  </a:lnTo>
                  <a:lnTo>
                    <a:pt x="72" y="42"/>
                  </a:lnTo>
                  <a:lnTo>
                    <a:pt x="60" y="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B5632"/>
            </a:solidFill>
            <a:ln w="9525">
              <a:solidFill>
                <a:srgbClr val="1B5632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</p:grpSp>
      <p:grpSp>
        <p:nvGrpSpPr>
          <p:cNvPr id="317" name="Group 316"/>
          <p:cNvGrpSpPr/>
          <p:nvPr/>
        </p:nvGrpSpPr>
        <p:grpSpPr>
          <a:xfrm>
            <a:off x="6763942" y="3402808"/>
            <a:ext cx="278606" cy="251222"/>
            <a:chOff x="7494588" y="4537076"/>
            <a:chExt cx="371475" cy="334963"/>
          </a:xfrm>
        </p:grpSpPr>
        <p:sp>
          <p:nvSpPr>
            <p:cNvPr id="311" name="Line 298"/>
            <p:cNvSpPr>
              <a:spLocks noChangeShapeType="1"/>
            </p:cNvSpPr>
            <p:nvPr/>
          </p:nvSpPr>
          <p:spPr bwMode="auto">
            <a:xfrm flipV="1">
              <a:off x="7494588" y="4537076"/>
              <a:ext cx="371475" cy="334963"/>
            </a:xfrm>
            <a:prstGeom prst="line">
              <a:avLst/>
            </a:prstGeom>
            <a:noFill/>
            <a:ln w="9525">
              <a:solidFill>
                <a:srgbClr val="1B563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12" name="Freeform 299"/>
            <p:cNvSpPr>
              <a:spLocks/>
            </p:cNvSpPr>
            <p:nvPr/>
          </p:nvSpPr>
          <p:spPr bwMode="auto">
            <a:xfrm>
              <a:off x="7751763" y="4537076"/>
              <a:ext cx="114300" cy="104775"/>
            </a:xfrm>
            <a:custGeom>
              <a:avLst/>
              <a:gdLst>
                <a:gd name="T0" fmla="*/ 72 w 72"/>
                <a:gd name="T1" fmla="*/ 0 h 66"/>
                <a:gd name="T2" fmla="*/ 24 w 72"/>
                <a:gd name="T3" fmla="*/ 66 h 66"/>
                <a:gd name="T4" fmla="*/ 12 w 72"/>
                <a:gd name="T5" fmla="*/ 54 h 66"/>
                <a:gd name="T6" fmla="*/ 0 w 72"/>
                <a:gd name="T7" fmla="*/ 36 h 66"/>
                <a:gd name="T8" fmla="*/ 72 w 72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66">
                  <a:moveTo>
                    <a:pt x="72" y="0"/>
                  </a:moveTo>
                  <a:lnTo>
                    <a:pt x="24" y="66"/>
                  </a:lnTo>
                  <a:lnTo>
                    <a:pt x="12" y="54"/>
                  </a:lnTo>
                  <a:lnTo>
                    <a:pt x="0" y="36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1B5632"/>
            </a:solidFill>
            <a:ln w="9525">
              <a:solidFill>
                <a:srgbClr val="1B5632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16017825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295" y="1006234"/>
            <a:ext cx="5454569" cy="350965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2: Gas phase - Fused </a:t>
            </a:r>
            <a:r>
              <a:rPr lang="en-US" dirty="0" smtClean="0"/>
              <a:t>Silica Surface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12</a:t>
            </a:fld>
            <a:endParaRPr lang="de-DE" dirty="0"/>
          </a:p>
        </p:txBody>
      </p:sp>
      <p:sp>
        <p:nvSpPr>
          <p:cNvPr id="7" name="TextBox 6"/>
          <p:cNvSpPr txBox="1"/>
          <p:nvPr/>
        </p:nvSpPr>
        <p:spPr>
          <a:xfrm>
            <a:off x="1180766" y="5017294"/>
            <a:ext cx="6264696" cy="1833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spcBef>
                <a:spcPts val="0"/>
              </a:spcBef>
            </a:pPr>
            <a:r>
              <a:rPr lang="en-US" sz="600" kern="1000" spc="23" dirty="0">
                <a:cs typeface="Franklin Gothic Book"/>
              </a:rPr>
              <a:t>[1] </a:t>
            </a:r>
            <a:r>
              <a:rPr lang="en-US" sz="600" kern="1000" spc="23" dirty="0" err="1">
                <a:cs typeface="Franklin Gothic Book"/>
              </a:rPr>
              <a:t>Zhuravlev</a:t>
            </a:r>
            <a:r>
              <a:rPr lang="en-US" sz="600" kern="1000" spc="23" dirty="0">
                <a:cs typeface="Franklin Gothic Book"/>
              </a:rPr>
              <a:t>, L.T. (1987). </a:t>
            </a:r>
            <a:r>
              <a:rPr lang="en-US" sz="600" i="1" kern="1000" spc="23" dirty="0">
                <a:cs typeface="Franklin Gothic Book"/>
              </a:rPr>
              <a:t>Langmuir, </a:t>
            </a:r>
            <a:r>
              <a:rPr lang="en-US" sz="600" b="1" kern="1000" spc="23" dirty="0">
                <a:cs typeface="Franklin Gothic Book"/>
              </a:rPr>
              <a:t>3</a:t>
            </a:r>
            <a:r>
              <a:rPr lang="en-US" sz="600" kern="1000" spc="23" dirty="0">
                <a:cs typeface="Franklin Gothic Book"/>
              </a:rPr>
              <a:t> (316-318).</a:t>
            </a:r>
            <a:endParaRPr lang="en-US" sz="600" kern="1000" spc="23" dirty="0">
              <a:latin typeface="+mn-lt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8189199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5576" y="411510"/>
            <a:ext cx="7881870" cy="446896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Theory says: Yes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13</a:t>
            </a:fld>
            <a:endParaRPr lang="de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91" y="4928894"/>
            <a:ext cx="4430332" cy="18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7680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2: Gas phase - Preliminary </a:t>
            </a:r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14</a:t>
            </a:fld>
            <a:endParaRPr lang="de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803928"/>
            <a:ext cx="6615193" cy="418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r="223"/>
          <a:stretch/>
        </p:blipFill>
        <p:spPr>
          <a:xfrm>
            <a:off x="0" y="699542"/>
            <a:ext cx="9123528" cy="428919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15</a:t>
            </a:fld>
            <a:endParaRPr lang="de-DE" dirty="0"/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US" dirty="0"/>
              <a:t>Program 2: Gas phase - Near </a:t>
            </a:r>
            <a:r>
              <a:rPr lang="en-US" dirty="0" smtClean="0"/>
              <a:t>Future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004048" y="4688880"/>
            <a:ext cx="914400" cy="30417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May 2023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621799"/>
            <a:ext cx="42291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56393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005341" y="1995686"/>
            <a:ext cx="7742237" cy="3509963"/>
          </a:xfrm>
        </p:spPr>
        <p:txBody>
          <a:bodyPr/>
          <a:lstStyle/>
          <a:p>
            <a:r>
              <a:rPr lang="en-US" dirty="0" smtClean="0"/>
              <a:t>Tl/Fr on-line model experiments behind SHANS I separator using a setup adapted from what was prepared for the FLNR </a:t>
            </a:r>
            <a:r>
              <a:rPr lang="en-US" dirty="0" err="1" smtClean="0"/>
              <a:t>Fl</a:t>
            </a:r>
            <a:r>
              <a:rPr lang="en-US" dirty="0" smtClean="0"/>
              <a:t>/Cn experiment (July 2023)</a:t>
            </a:r>
          </a:p>
          <a:p>
            <a:r>
              <a:rPr lang="en-US" dirty="0" err="1" smtClean="0"/>
              <a:t>Nh</a:t>
            </a:r>
            <a:r>
              <a:rPr lang="en-US" dirty="0" smtClean="0"/>
              <a:t>/</a:t>
            </a:r>
            <a:r>
              <a:rPr lang="en-US" dirty="0" err="1" smtClean="0"/>
              <a:t>NhOH</a:t>
            </a:r>
            <a:r>
              <a:rPr lang="en-US" dirty="0" smtClean="0"/>
              <a:t> experiments behind SHANS II separator using the optimum conditions to prevail one stable chemical state (September 2023)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2: Gas phase - Near </a:t>
            </a:r>
            <a:r>
              <a:rPr lang="en-US" dirty="0" smtClean="0"/>
              <a:t>Future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16</a:t>
            </a:fld>
            <a:endParaRPr lang="de-D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842789"/>
            <a:ext cx="5562600" cy="10096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520" y="3147814"/>
            <a:ext cx="1728192" cy="36004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First Generation:</a:t>
            </a:r>
          </a:p>
        </p:txBody>
      </p:sp>
      <p:pic>
        <p:nvPicPr>
          <p:cNvPr id="13314" name="Picture 2" descr="https://english.imp.cas.cn/research/rc/npr/snns/photos/202109/W02021092232361841132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0" y="3579862"/>
            <a:ext cx="974448" cy="68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83568" y="-10029650"/>
            <a:ext cx="144016" cy="2880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US" sz="1800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2512" y="3502124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Recoil stopping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    Hot Ta surface 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          IMP-Gradient Detector</a:t>
            </a:r>
          </a:p>
        </p:txBody>
      </p:sp>
    </p:spTree>
    <p:extLst>
      <p:ext uri="{BB962C8B-B14F-4D97-AF65-F5344CB8AC3E}">
        <p14:creationId xmlns:p14="http://schemas.microsoft.com/office/powerpoint/2010/main" val="26739925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17</a:t>
            </a:fld>
            <a:endParaRPr lang="de-DE" dirty="0"/>
          </a:p>
        </p:txBody>
      </p:sp>
      <p:sp>
        <p:nvSpPr>
          <p:cNvPr id="5" name="Titel 2"/>
          <p:cNvSpPr>
            <a:spLocks noGrp="1"/>
          </p:cNvSpPr>
          <p:nvPr>
            <p:ph type="title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US" dirty="0"/>
              <a:t>Program 2: Gas phase </a:t>
            </a:r>
            <a:r>
              <a:rPr lang="en-US" dirty="0" smtClean="0"/>
              <a:t>– Setup for IMP</a:t>
            </a:r>
            <a:r>
              <a:rPr lang="en-GB" noProof="0" dirty="0" smtClean="0"/>
              <a:t> </a:t>
            </a:r>
            <a:endParaRPr lang="en-GB" noProof="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3C3B1A-7A2B-48F5-9077-52492DAF608A}"/>
              </a:ext>
            </a:extLst>
          </p:cNvPr>
          <p:cNvSpPr txBox="1"/>
          <p:nvPr/>
        </p:nvSpPr>
        <p:spPr>
          <a:xfrm>
            <a:off x="1042452" y="995194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400" kern="1000" spc="31" dirty="0">
                <a:latin typeface="+mn-lt"/>
                <a:cs typeface="Franklin Gothic Book"/>
              </a:rPr>
              <a:t>Focal </a:t>
            </a:r>
            <a:r>
              <a:rPr lang="en-US" sz="1400" kern="1000" spc="31" dirty="0" smtClean="0">
                <a:latin typeface="+mn-lt"/>
                <a:cs typeface="Franklin Gothic Book"/>
              </a:rPr>
              <a:t>plane: </a:t>
            </a:r>
            <a:r>
              <a:rPr lang="en-US" sz="1400" b="1" kern="1000" spc="31" dirty="0" smtClean="0">
                <a:latin typeface="+mn-lt"/>
                <a:cs typeface="Franklin Gothic Book"/>
              </a:rPr>
              <a:t>Recoil Transfer Chamber</a:t>
            </a:r>
            <a:endParaRPr lang="en-US" sz="1400" b="1" kern="1000" spc="31" dirty="0">
              <a:latin typeface="+mn-lt"/>
              <a:cs typeface="Franklin Gothic Book"/>
            </a:endParaRPr>
          </a:p>
        </p:txBody>
      </p:sp>
      <p:pic>
        <p:nvPicPr>
          <p:cNvPr id="20" name="Grafik 1"/>
          <p:cNvPicPr/>
          <p:nvPr/>
        </p:nvPicPr>
        <p:blipFill rotWithShape="1">
          <a:blip r:embed="rId2"/>
          <a:srcRect l="10051" t="6923" r="8286" b="4494"/>
          <a:stretch/>
        </p:blipFill>
        <p:spPr>
          <a:xfrm>
            <a:off x="3131840" y="2770783"/>
            <a:ext cx="2162754" cy="1773603"/>
          </a:xfrm>
          <a:prstGeom prst="rect">
            <a:avLst/>
          </a:prstGeom>
        </p:spPr>
      </p:pic>
      <p:pic>
        <p:nvPicPr>
          <p:cNvPr id="25" name="Grafik 6"/>
          <p:cNvPicPr>
            <a:picLocks noChangeAspect="1"/>
          </p:cNvPicPr>
          <p:nvPr/>
        </p:nvPicPr>
        <p:blipFill rotWithShape="1">
          <a:blip r:embed="rId3"/>
          <a:srcRect l="25124" t="10376" r="4160" b="4228"/>
          <a:stretch/>
        </p:blipFill>
        <p:spPr>
          <a:xfrm>
            <a:off x="116358" y="1864998"/>
            <a:ext cx="2944044" cy="194933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7" t="8000" r="1468"/>
          <a:stretch/>
        </p:blipFill>
        <p:spPr>
          <a:xfrm>
            <a:off x="5724128" y="1408865"/>
            <a:ext cx="1761782" cy="329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957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18</a:t>
            </a:fld>
            <a:endParaRPr lang="de-DE" dirty="0"/>
          </a:p>
        </p:txBody>
      </p:sp>
      <p:sp>
        <p:nvSpPr>
          <p:cNvPr id="5" name="Titel 2"/>
          <p:cNvSpPr>
            <a:spLocks noGrp="1"/>
          </p:cNvSpPr>
          <p:nvPr>
            <p:ph type="title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US" dirty="0"/>
              <a:t>Program 2: Gas phase – Setup for IMP</a:t>
            </a:r>
            <a:r>
              <a:rPr lang="en-GB" dirty="0"/>
              <a:t> </a:t>
            </a:r>
            <a:endParaRPr lang="en-GB" noProof="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3C3B1A-7A2B-48F5-9077-52492DAF608A}"/>
              </a:ext>
            </a:extLst>
          </p:cNvPr>
          <p:cNvSpPr txBox="1"/>
          <p:nvPr/>
        </p:nvSpPr>
        <p:spPr>
          <a:xfrm>
            <a:off x="1042452" y="995194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400" kern="1000" spc="31" dirty="0">
                <a:latin typeface="+mn-lt"/>
                <a:cs typeface="Franklin Gothic Book"/>
              </a:rPr>
              <a:t>Focal plane: </a:t>
            </a:r>
            <a:r>
              <a:rPr lang="en-US" sz="1400" b="1" kern="1000" spc="31" dirty="0">
                <a:latin typeface="+mn-lt"/>
                <a:cs typeface="Franklin Gothic Book"/>
              </a:rPr>
              <a:t>Recoil transfer chamber</a:t>
            </a:r>
          </a:p>
        </p:txBody>
      </p:sp>
      <p:pic>
        <p:nvPicPr>
          <p:cNvPr id="25" name="Grafik 5"/>
          <p:cNvPicPr>
            <a:picLocks noChangeAspect="1"/>
          </p:cNvPicPr>
          <p:nvPr/>
        </p:nvPicPr>
        <p:blipFill rotWithShape="1">
          <a:blip r:embed="rId2"/>
          <a:srcRect l="24017" t="10471" r="4170" b="4941"/>
          <a:stretch/>
        </p:blipFill>
        <p:spPr>
          <a:xfrm>
            <a:off x="1884982" y="1568449"/>
            <a:ext cx="4680000" cy="3022585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 rot="18419816">
            <a:off x="4727530" y="1927699"/>
            <a:ext cx="1231121" cy="1363969"/>
            <a:chOff x="2934713" y="2719494"/>
            <a:chExt cx="1231121" cy="1363969"/>
          </a:xfrm>
        </p:grpSpPr>
        <p:cxnSp>
          <p:nvCxnSpPr>
            <p:cNvPr id="28" name="Straight Arrow Connector 27"/>
            <p:cNvCxnSpPr/>
            <p:nvPr/>
          </p:nvCxnSpPr>
          <p:spPr bwMode="auto">
            <a:xfrm rot="3180184" flipV="1">
              <a:off x="2713964" y="2940243"/>
              <a:ext cx="1050692" cy="60919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sp>
          <p:nvSpPr>
            <p:cNvPr id="29" name="TextBox 28"/>
            <p:cNvSpPr txBox="1"/>
            <p:nvPr/>
          </p:nvSpPr>
          <p:spPr>
            <a:xfrm rot="1424717">
              <a:off x="3251434" y="3169063"/>
              <a:ext cx="914400" cy="9144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800" dirty="0">
                  <a:solidFill>
                    <a:srgbClr val="000000"/>
                  </a:solidFill>
                  <a:latin typeface="Calibri"/>
                </a:rPr>
                <a:t>EVRs</a:t>
              </a:r>
            </a:p>
          </p:txBody>
        </p:sp>
      </p:grpSp>
      <p:cxnSp>
        <p:nvCxnSpPr>
          <p:cNvPr id="3" name="Straight Connector 2"/>
          <p:cNvCxnSpPr/>
          <p:nvPr/>
        </p:nvCxnSpPr>
        <p:spPr bwMode="auto">
          <a:xfrm flipH="1" flipV="1">
            <a:off x="2627784" y="2190711"/>
            <a:ext cx="1153642" cy="1204953"/>
          </a:xfrm>
          <a:prstGeom prst="line">
            <a:avLst/>
          </a:prstGeom>
          <a:solidFill>
            <a:schemeClr val="accent1"/>
          </a:solidFill>
          <a:ln w="9525" cap="rnd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1555394" y="194037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 err="1">
                <a:solidFill>
                  <a:srgbClr val="0070C0"/>
                </a:solidFill>
                <a:latin typeface="Calibri"/>
              </a:rPr>
              <a:t>Oven</a:t>
            </a:r>
            <a:r>
              <a:rPr lang="de-CH" sz="1800" dirty="0">
                <a:solidFill>
                  <a:srgbClr val="0070C0"/>
                </a:solidFill>
                <a:latin typeface="Calibri"/>
              </a:rPr>
              <a:t> </a:t>
            </a:r>
            <a:r>
              <a:rPr lang="de-CH" sz="1800" dirty="0" err="1">
                <a:solidFill>
                  <a:srgbClr val="0070C0"/>
                </a:solidFill>
                <a:latin typeface="Calibri"/>
              </a:rPr>
              <a:t>for</a:t>
            </a:r>
            <a:r>
              <a:rPr lang="de-CH" sz="1800" dirty="0">
                <a:solidFill>
                  <a:srgbClr val="0070C0"/>
                </a:solidFill>
                <a:latin typeface="Calibri"/>
              </a:rPr>
              <a:t> </a:t>
            </a:r>
            <a:r>
              <a:rPr lang="de-CH" sz="1800" dirty="0" err="1">
                <a:solidFill>
                  <a:srgbClr val="0070C0"/>
                </a:solidFill>
                <a:latin typeface="Calibri"/>
              </a:rPr>
              <a:t>Ta</a:t>
            </a:r>
            <a:endParaRPr lang="en-US" sz="1800" dirty="0" err="1">
              <a:solidFill>
                <a:srgbClr val="0070C0"/>
              </a:solidFill>
              <a:latin typeface="Calibri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 flipH="1" flipV="1">
            <a:off x="4426470" y="3279927"/>
            <a:ext cx="915150" cy="1071093"/>
          </a:xfrm>
          <a:prstGeom prst="line">
            <a:avLst/>
          </a:prstGeom>
          <a:solidFill>
            <a:schemeClr val="accent1"/>
          </a:solidFill>
          <a:ln w="9525" cap="rnd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4773368" y="4293115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 err="1">
                <a:solidFill>
                  <a:srgbClr val="0070C0"/>
                </a:solidFill>
                <a:latin typeface="Calibri"/>
              </a:rPr>
              <a:t>Mylar</a:t>
            </a:r>
            <a:r>
              <a:rPr lang="de-CH" sz="1800" dirty="0">
                <a:solidFill>
                  <a:srgbClr val="0070C0"/>
                </a:solidFill>
                <a:latin typeface="Calibri"/>
              </a:rPr>
              <a:t> </a:t>
            </a:r>
            <a:r>
              <a:rPr lang="de-CH" sz="1800" dirty="0" err="1">
                <a:solidFill>
                  <a:srgbClr val="0070C0"/>
                </a:solidFill>
                <a:latin typeface="Calibri"/>
              </a:rPr>
              <a:t>window</a:t>
            </a:r>
            <a:endParaRPr lang="en-US" sz="1800" dirty="0" err="1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1560" y="4027264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r>
              <a:rPr lang="de-CH" sz="1800" dirty="0">
                <a:solidFill>
                  <a:srgbClr val="0070C0"/>
                </a:solidFill>
                <a:latin typeface="Calibri"/>
              </a:rPr>
              <a:t>&lt; 60 cm </a:t>
            </a:r>
            <a:r>
              <a:rPr lang="de-CH" sz="1800" dirty="0" err="1">
                <a:solidFill>
                  <a:srgbClr val="0070C0"/>
                </a:solidFill>
                <a:latin typeface="Calibri"/>
              </a:rPr>
              <a:t>distance</a:t>
            </a:r>
            <a:endParaRPr lang="de-CH" sz="1800" dirty="0">
              <a:solidFill>
                <a:srgbClr val="0070C0"/>
              </a:solidFill>
              <a:latin typeface="Calibri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r>
              <a:rPr lang="de-CH" sz="1800" dirty="0" err="1">
                <a:solidFill>
                  <a:srgbClr val="0070C0"/>
                </a:solidFill>
                <a:latin typeface="Calibri"/>
              </a:rPr>
              <a:t>to</a:t>
            </a:r>
            <a:r>
              <a:rPr lang="de-CH" sz="1800" dirty="0">
                <a:solidFill>
                  <a:srgbClr val="0070C0"/>
                </a:solidFill>
                <a:latin typeface="Calibri"/>
              </a:rPr>
              <a:t> </a:t>
            </a:r>
            <a:r>
              <a:rPr lang="de-CH" sz="1800" dirty="0" err="1">
                <a:solidFill>
                  <a:srgbClr val="0070C0"/>
                </a:solidFill>
                <a:latin typeface="Calibri"/>
              </a:rPr>
              <a:t>detector</a:t>
            </a:r>
            <a:endParaRPr lang="en-US" sz="1800" dirty="0" err="1">
              <a:solidFill>
                <a:srgbClr val="0070C0"/>
              </a:solidFill>
              <a:latin typeface="Calibri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9" t="8468" r="16915" b="12900"/>
          <a:stretch/>
        </p:blipFill>
        <p:spPr>
          <a:xfrm rot="3308231" flipH="1">
            <a:off x="6281104" y="1705369"/>
            <a:ext cx="2053357" cy="169885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53C3B1A-7A2B-48F5-9077-52492DAF608A}"/>
              </a:ext>
            </a:extLst>
          </p:cNvPr>
          <p:cNvSpPr txBox="1"/>
          <p:nvPr/>
        </p:nvSpPr>
        <p:spPr>
          <a:xfrm>
            <a:off x="6431482" y="3521708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</a:pPr>
            <a:r>
              <a:rPr lang="de-CH" sz="1400" kern="1000" spc="31" dirty="0">
                <a:solidFill>
                  <a:srgbClr val="C00000"/>
                </a:solidFill>
                <a:latin typeface="+mn-lt"/>
                <a:cs typeface="Franklin Gothic Book"/>
              </a:rPr>
              <a:t>         60 x 80 mm</a:t>
            </a:r>
            <a:r>
              <a:rPr lang="de-CH" sz="1400" kern="1000" spc="31" baseline="30000" dirty="0">
                <a:solidFill>
                  <a:srgbClr val="C00000"/>
                </a:solidFill>
                <a:latin typeface="+mn-lt"/>
                <a:cs typeface="Franklin Gothic Book"/>
              </a:rPr>
              <a:t>2</a:t>
            </a:r>
            <a:endParaRPr lang="en-US" sz="1400" kern="1000" spc="31" baseline="30000" dirty="0">
              <a:solidFill>
                <a:srgbClr val="C00000"/>
              </a:solidFill>
              <a:latin typeface="+mn-lt"/>
              <a:cs typeface="Franklin Gothic Book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400" kern="1000" spc="31" dirty="0">
                <a:latin typeface="+mn-lt"/>
                <a:cs typeface="Franklin Gothic Book"/>
              </a:rPr>
              <a:t>The inner volume of the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400" kern="1000" spc="31" dirty="0" err="1">
                <a:latin typeface="+mn-lt"/>
                <a:cs typeface="Franklin Gothic Book"/>
              </a:rPr>
              <a:t>recoil</a:t>
            </a:r>
            <a:r>
              <a:rPr lang="de-CH" sz="1400" kern="1000" spc="31" dirty="0">
                <a:latin typeface="+mn-lt"/>
                <a:cs typeface="Franklin Gothic Book"/>
              </a:rPr>
              <a:t> </a:t>
            </a:r>
            <a:r>
              <a:rPr lang="de-CH" sz="1400" kern="1000" spc="31" dirty="0" err="1">
                <a:latin typeface="+mn-lt"/>
                <a:cs typeface="Franklin Gothic Book"/>
              </a:rPr>
              <a:t>transfer</a:t>
            </a:r>
            <a:r>
              <a:rPr lang="de-CH" sz="1400" kern="1000" spc="31" dirty="0">
                <a:latin typeface="+mn-lt"/>
                <a:cs typeface="Franklin Gothic Book"/>
              </a:rPr>
              <a:t> </a:t>
            </a:r>
            <a:r>
              <a:rPr lang="de-CH" sz="1400" kern="1000" spc="31" dirty="0" err="1">
                <a:latin typeface="+mn-lt"/>
                <a:cs typeface="Franklin Gothic Book"/>
              </a:rPr>
              <a:t>chamber</a:t>
            </a:r>
            <a:r>
              <a:rPr lang="de-CH" sz="1400" kern="1000" spc="31" dirty="0">
                <a:latin typeface="+mn-lt"/>
                <a:cs typeface="Franklin Gothic Book"/>
              </a:rPr>
              <a:t> </a:t>
            </a:r>
            <a:r>
              <a:rPr lang="de-CH" sz="1400" kern="1000" spc="31" dirty="0" err="1">
                <a:latin typeface="+mn-lt"/>
                <a:cs typeface="Franklin Gothic Book"/>
              </a:rPr>
              <a:t>for</a:t>
            </a:r>
            <a:endParaRPr lang="de-CH" sz="1400" kern="1000" spc="31" dirty="0">
              <a:latin typeface="+mn-lt"/>
              <a:cs typeface="Franklin Gothic Book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400" kern="1000" spc="31" dirty="0">
                <a:latin typeface="+mn-lt"/>
                <a:cs typeface="Franklin Gothic Book"/>
              </a:rPr>
              <a:t>finite </a:t>
            </a:r>
            <a:r>
              <a:rPr lang="de-CH" sz="1400" kern="1000" spc="31" dirty="0" err="1">
                <a:latin typeface="+mn-lt"/>
                <a:cs typeface="Franklin Gothic Book"/>
              </a:rPr>
              <a:t>element</a:t>
            </a:r>
            <a:r>
              <a:rPr lang="de-CH" sz="1400" kern="1000" spc="31" dirty="0">
                <a:latin typeface="+mn-lt"/>
                <a:cs typeface="Franklin Gothic Book"/>
              </a:rPr>
              <a:t> </a:t>
            </a:r>
            <a:r>
              <a:rPr lang="de-CH" sz="1400" kern="1000" spc="31" dirty="0" err="1">
                <a:latin typeface="+mn-lt"/>
                <a:cs typeface="Franklin Gothic Book"/>
              </a:rPr>
              <a:t>simulations</a:t>
            </a:r>
            <a:endParaRPr lang="en-US" sz="1400" kern="1000" spc="31" dirty="0">
              <a:latin typeface="+mn-lt"/>
              <a:cs typeface="Franklin Gothic Book"/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 flipV="1">
            <a:off x="4324350" y="2793188"/>
            <a:ext cx="2107132" cy="40086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" name="Right Arrow 1"/>
          <p:cNvSpPr/>
          <p:nvPr/>
        </p:nvSpPr>
        <p:spPr bwMode="auto">
          <a:xfrm>
            <a:off x="6431482" y="3535661"/>
            <a:ext cx="300758" cy="216024"/>
          </a:xfrm>
          <a:prstGeom prst="rightArrow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3693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18" grpId="0"/>
      <p:bldP spid="31" grpId="0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19</a:t>
            </a:fld>
            <a:endParaRPr lang="de-DE" dirty="0"/>
          </a:p>
        </p:txBody>
      </p:sp>
      <p:sp>
        <p:nvSpPr>
          <p:cNvPr id="5" name="Titel 2"/>
          <p:cNvSpPr>
            <a:spLocks noGrp="1"/>
          </p:cNvSpPr>
          <p:nvPr>
            <p:ph type="title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US" dirty="0"/>
              <a:t>Program 2: Gas phase – Setup for IMP</a:t>
            </a:r>
            <a:r>
              <a:rPr lang="en-GB" dirty="0"/>
              <a:t> </a:t>
            </a:r>
            <a:endParaRPr lang="en-GB" noProof="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3C3B1A-7A2B-48F5-9077-52492DAF608A}"/>
              </a:ext>
            </a:extLst>
          </p:cNvPr>
          <p:cNvSpPr txBox="1"/>
          <p:nvPr/>
        </p:nvSpPr>
        <p:spPr>
          <a:xfrm>
            <a:off x="1042452" y="995194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400" kern="1000" spc="31" dirty="0">
                <a:latin typeface="+mn-lt"/>
                <a:cs typeface="Franklin Gothic Book"/>
              </a:rPr>
              <a:t>Focal plane: </a:t>
            </a:r>
            <a:r>
              <a:rPr lang="en-US" sz="1400" b="1" kern="1000" spc="31" dirty="0">
                <a:latin typeface="+mn-lt"/>
                <a:cs typeface="Franklin Gothic Book"/>
              </a:rPr>
              <a:t>finite element simulations, particle tracing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400" kern="1000" spc="31" dirty="0">
                <a:latin typeface="+mn-lt"/>
                <a:cs typeface="Franklin Gothic Book"/>
              </a:rPr>
              <a:t>2 l/min, Ar</a:t>
            </a:r>
            <a:endParaRPr lang="en-US" sz="1400" kern="1000" spc="31" dirty="0">
              <a:latin typeface="+mn-lt"/>
              <a:cs typeface="Franklin Gothic Book"/>
            </a:endParaRP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0016223"/>
              </p:ext>
            </p:extLst>
          </p:nvPr>
        </p:nvGraphicFramePr>
        <p:xfrm>
          <a:off x="5476938" y="713638"/>
          <a:ext cx="3882839" cy="42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7" name="Graph" r:id="rId3" imgW="3920760" imgH="4320000" progId="Origin95.Graph">
                  <p:embed/>
                </p:oleObj>
              </mc:Choice>
              <mc:Fallback>
                <p:oleObj name="Graph" r:id="rId3" imgW="3920760" imgH="4320000" progId="Origin95.Graph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76938" y="713638"/>
                        <a:ext cx="3882839" cy="4276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986960" y="1275606"/>
            <a:ext cx="3680069" cy="3050586"/>
            <a:chOff x="986960" y="1891928"/>
            <a:chExt cx="3680069" cy="3050586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960" y="2674949"/>
              <a:ext cx="2727790" cy="188901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452" y="4787194"/>
              <a:ext cx="1080120" cy="155320"/>
            </a:xfrm>
            <a:prstGeom prst="rect">
              <a:avLst/>
            </a:prstGeom>
          </p:spPr>
        </p:pic>
        <p:grpSp>
          <p:nvGrpSpPr>
            <p:cNvPr id="48" name="Group 47"/>
            <p:cNvGrpSpPr/>
            <p:nvPr/>
          </p:nvGrpSpPr>
          <p:grpSpPr>
            <a:xfrm>
              <a:off x="1499652" y="1891928"/>
              <a:ext cx="3167377" cy="1051548"/>
              <a:chOff x="1499652" y="1923678"/>
              <a:chExt cx="3167377" cy="1051548"/>
            </a:xfrm>
          </p:grpSpPr>
          <p:cxnSp>
            <p:nvCxnSpPr>
              <p:cNvPr id="32" name="Straight Connector 31"/>
              <p:cNvCxnSpPr/>
              <p:nvPr/>
            </p:nvCxnSpPr>
            <p:spPr bwMode="auto">
              <a:xfrm>
                <a:off x="1499652" y="2975223"/>
                <a:ext cx="170419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B6F6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5" name="Straight Connector 34"/>
              <p:cNvCxnSpPr/>
              <p:nvPr/>
            </p:nvCxnSpPr>
            <p:spPr bwMode="auto">
              <a:xfrm flipV="1">
                <a:off x="3203848" y="2211710"/>
                <a:ext cx="517743" cy="763516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9" name="TextBox 38"/>
              <p:cNvSpPr txBox="1"/>
              <p:nvPr/>
            </p:nvSpPr>
            <p:spPr>
              <a:xfrm>
                <a:off x="3752629" y="1923678"/>
                <a:ext cx="914400" cy="3490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de-CH" sz="1800" dirty="0">
                    <a:solidFill>
                      <a:srgbClr val="000000"/>
                    </a:solidFill>
                    <a:latin typeface="Calibri"/>
                  </a:rPr>
                  <a:t>1 mm</a:t>
                </a:r>
                <a:endParaRPr lang="en-US" sz="1800" dirty="0" err="1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1499652" y="2518792"/>
              <a:ext cx="3167377" cy="637406"/>
              <a:chOff x="1499652" y="2518792"/>
              <a:chExt cx="3167377" cy="637406"/>
            </a:xfrm>
          </p:grpSpPr>
          <p:cxnSp>
            <p:nvCxnSpPr>
              <p:cNvPr id="33" name="Straight Connector 32"/>
              <p:cNvCxnSpPr/>
              <p:nvPr/>
            </p:nvCxnSpPr>
            <p:spPr bwMode="auto">
              <a:xfrm>
                <a:off x="1499652" y="3156198"/>
                <a:ext cx="170419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B6F6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8" name="Straight Connector 37"/>
              <p:cNvCxnSpPr/>
              <p:nvPr/>
            </p:nvCxnSpPr>
            <p:spPr bwMode="auto">
              <a:xfrm flipV="1">
                <a:off x="3203848" y="2763059"/>
                <a:ext cx="517743" cy="39313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0" name="TextBox 39"/>
              <p:cNvSpPr txBox="1"/>
              <p:nvPr/>
            </p:nvSpPr>
            <p:spPr>
              <a:xfrm>
                <a:off x="3752629" y="2518792"/>
                <a:ext cx="914400" cy="3490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de-CH" sz="1800" dirty="0">
                    <a:solidFill>
                      <a:srgbClr val="000000"/>
                    </a:solidFill>
                    <a:latin typeface="Calibri"/>
                  </a:rPr>
                  <a:t>8 mm</a:t>
                </a:r>
                <a:endParaRPr lang="en-US" sz="1800" dirty="0" err="1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2"/>
          <a:stretch/>
        </p:blipFill>
        <p:spPr>
          <a:xfrm>
            <a:off x="3464225" y="3370076"/>
            <a:ext cx="1927518" cy="1620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1"/>
          <a:stretch/>
        </p:blipFill>
        <p:spPr>
          <a:xfrm>
            <a:off x="4641877" y="1643842"/>
            <a:ext cx="1057396" cy="8914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631" y="2551760"/>
            <a:ext cx="1362307" cy="102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584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Sincere congratulations Yuri!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</a:t>
            </a:fld>
            <a:endParaRPr lang="de-D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015849"/>
            <a:ext cx="3449074" cy="3159696"/>
          </a:xfrm>
          <a:prstGeom prst="rect">
            <a:avLst/>
          </a:prstGeom>
        </p:spPr>
      </p:pic>
      <p:pic>
        <p:nvPicPr>
          <p:cNvPr id="7" name="Picture 2" descr="Ringzyklotron20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87574"/>
            <a:ext cx="316835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076056" y="4299942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PSI Philips Cyclotron</a:t>
            </a:r>
            <a:endParaRPr lang="en-US" sz="1800" dirty="0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31640" y="4299942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Cascades Monument Yerevan</a:t>
            </a:r>
            <a:endParaRPr lang="en-US" sz="1800" dirty="0" smtClean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54441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20</a:t>
            </a:fld>
            <a:endParaRPr lang="de-DE" dirty="0"/>
          </a:p>
        </p:txBody>
      </p:sp>
      <p:sp>
        <p:nvSpPr>
          <p:cNvPr id="5" name="Titel 2"/>
          <p:cNvSpPr>
            <a:spLocks noGrp="1"/>
          </p:cNvSpPr>
          <p:nvPr>
            <p:ph type="title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US" dirty="0"/>
              <a:t>Program 2: Gas phase – Setup for IMP</a:t>
            </a:r>
            <a:r>
              <a:rPr lang="en-GB" dirty="0"/>
              <a:t> </a:t>
            </a:r>
            <a:endParaRPr lang="en-GB" noProof="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3C3B1A-7A2B-48F5-9077-52492DAF608A}"/>
              </a:ext>
            </a:extLst>
          </p:cNvPr>
          <p:cNvSpPr txBox="1"/>
          <p:nvPr/>
        </p:nvSpPr>
        <p:spPr>
          <a:xfrm>
            <a:off x="1042452" y="995194"/>
            <a:ext cx="2305412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400" kern="1000" spc="31" dirty="0">
                <a:latin typeface="+mn-lt"/>
                <a:cs typeface="Franklin Gothic Book"/>
              </a:rPr>
              <a:t>Focal plane: </a:t>
            </a:r>
            <a:r>
              <a:rPr lang="en-US" sz="1400" b="1" kern="1000" spc="31" dirty="0">
                <a:latin typeface="+mn-lt"/>
                <a:cs typeface="Franklin Gothic Book"/>
              </a:rPr>
              <a:t>finite element simulations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400" kern="1000" spc="31" dirty="0">
                <a:latin typeface="+mn-lt"/>
                <a:cs typeface="Franklin Gothic Book"/>
              </a:rPr>
              <a:t>3 l/min, Ar</a:t>
            </a:r>
            <a:endParaRPr lang="en-US" sz="1400" kern="1000" spc="31" dirty="0">
              <a:latin typeface="+mn-lt"/>
              <a:cs typeface="Franklin Gothic Book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3C3B1A-7A2B-48F5-9077-52492DAF608A}"/>
              </a:ext>
            </a:extLst>
          </p:cNvPr>
          <p:cNvSpPr txBox="1"/>
          <p:nvPr/>
        </p:nvSpPr>
        <p:spPr>
          <a:xfrm>
            <a:off x="5321976" y="994644"/>
            <a:ext cx="3712888" cy="12170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400" b="1" kern="1000" spc="31" dirty="0">
                <a:latin typeface="+mn-lt"/>
                <a:cs typeface="Franklin Gothic Book"/>
              </a:rPr>
              <a:t>Chromatographic resolution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400" kern="1000" spc="31" dirty="0">
                <a:latin typeface="+mn-lt"/>
                <a:cs typeface="Franklin Gothic Book"/>
              </a:rPr>
              <a:t>2 l/min vs. 3 l/min Ar</a:t>
            </a:r>
            <a:endParaRPr lang="en-US" sz="1400" kern="1000" spc="31" dirty="0">
              <a:latin typeface="+mn-lt"/>
              <a:cs typeface="Franklin Gothic Book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4400682"/>
              </p:ext>
            </p:extLst>
          </p:nvPr>
        </p:nvGraphicFramePr>
        <p:xfrm>
          <a:off x="467544" y="1635646"/>
          <a:ext cx="3804670" cy="29178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4" name="Graph" r:id="rId3" imgW="9802440" imgH="7502760" progId="Origin95.Graph">
                  <p:embed/>
                </p:oleObj>
              </mc:Choice>
              <mc:Fallback>
                <p:oleObj name="Graph" r:id="rId3" imgW="9802440" imgH="7502760" progId="Origin95.Graph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7544" y="1635646"/>
                        <a:ext cx="3804670" cy="29178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/>
          </p:nvPr>
        </p:nvGraphicFramePr>
        <p:xfrm>
          <a:off x="4579951" y="1556065"/>
          <a:ext cx="4190089" cy="32067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5" name="Graph" r:id="rId5" imgW="9802440" imgH="7502760" progId="Origin95.Graph">
                  <p:embed/>
                </p:oleObj>
              </mc:Choice>
              <mc:Fallback>
                <p:oleObj name="Graph" r:id="rId5" imgW="9802440" imgH="7502760" progId="Origin95.Graph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79951" y="1556065"/>
                        <a:ext cx="4190089" cy="32067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749112" y="1952623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200" dirty="0">
                <a:solidFill>
                  <a:srgbClr val="000000"/>
                </a:solidFill>
                <a:latin typeface="Calibri"/>
              </a:rPr>
              <a:t>Fl-287</a:t>
            </a:r>
            <a:endParaRPr lang="en-US" sz="1200" dirty="0" err="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17859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2: Gas phase - Near </a:t>
            </a:r>
            <a:r>
              <a:rPr lang="en-US" dirty="0" smtClean="0"/>
              <a:t>Future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21</a:t>
            </a:fld>
            <a:endParaRPr lang="de-D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842789"/>
            <a:ext cx="5562600" cy="10096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520" y="2427734"/>
            <a:ext cx="1728192" cy="36004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First Generation: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55976" y="2443965"/>
            <a:ext cx="1728192" cy="36004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Second Generation:</a:t>
            </a:r>
          </a:p>
        </p:txBody>
      </p:sp>
      <p:pic>
        <p:nvPicPr>
          <p:cNvPr id="13314" name="Picture 2" descr="https://english.imp.cas.cn/research/rc/npr/snns/photos/202109/W02021092232361841132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0" y="2859782"/>
            <a:ext cx="974448" cy="68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83568" y="-10029650"/>
            <a:ext cx="144016" cy="2880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US" sz="1800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2512" y="2782044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Recoil stopping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    Hot Ta surface 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          IMP-Gradient Detector</a:t>
            </a:r>
          </a:p>
        </p:txBody>
      </p:sp>
      <p:pic>
        <p:nvPicPr>
          <p:cNvPr id="13" name="Picture 2" descr="https://english.imp.cas.cn/research/rc/npr/snns/photos/202109/W02021092232361841132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976" y="2841208"/>
            <a:ext cx="974448" cy="68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724128" y="276347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Recoil stopping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    Hot Ta surface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      Isothermal column 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          IMP-Gradient Detector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or PSI-HT-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</a:rPr>
              <a:t>Thermochromatgraphy</a:t>
            </a:r>
            <a:endParaRPr lang="en-US" sz="1800" dirty="0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79512" y="2355726"/>
            <a:ext cx="4032448" cy="1656184"/>
          </a:xfrm>
          <a:prstGeom prst="rect">
            <a:avLst/>
          </a:prstGeom>
          <a:solidFill>
            <a:srgbClr val="FFFFFF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8449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Programs</a:t>
            </a:r>
            <a:r>
              <a:rPr lang="de-CH" dirty="0" smtClean="0"/>
              <a:t> 1+2: High </a:t>
            </a:r>
            <a:r>
              <a:rPr lang="de-CH" dirty="0" err="1" smtClean="0"/>
              <a:t>temperature</a:t>
            </a:r>
            <a:r>
              <a:rPr lang="de-CH" dirty="0" smtClean="0"/>
              <a:t> online </a:t>
            </a:r>
            <a:r>
              <a:rPr lang="de-CH" dirty="0" err="1" smtClean="0"/>
              <a:t>thermochromatography</a:t>
            </a:r>
            <a:endParaRPr lang="de-CH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22</a:t>
            </a:fld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1043000" y="1654075"/>
            <a:ext cx="7742237" cy="3509963"/>
          </a:xfrm>
        </p:spPr>
        <p:txBody>
          <a:bodyPr/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04257" y="1245368"/>
            <a:ext cx="7840165" cy="1192882"/>
            <a:chOff x="1043608" y="2801132"/>
            <a:chExt cx="7840165" cy="1192882"/>
          </a:xfrm>
        </p:grpSpPr>
        <p:pic>
          <p:nvPicPr>
            <p:cNvPr id="8" name="Picture 2" descr="image00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71"/>
            <a:stretch/>
          </p:blipFill>
          <p:spPr bwMode="auto">
            <a:xfrm flipH="1">
              <a:off x="1043608" y="2801132"/>
              <a:ext cx="3991118" cy="1192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 descr="image00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68" r="86647"/>
            <a:stretch/>
          </p:blipFill>
          <p:spPr bwMode="auto">
            <a:xfrm flipH="1">
              <a:off x="8040801" y="2801132"/>
              <a:ext cx="842972" cy="1192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image00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71" r="17088"/>
            <a:stretch/>
          </p:blipFill>
          <p:spPr bwMode="auto">
            <a:xfrm flipH="1">
              <a:off x="5034726" y="2801132"/>
              <a:ext cx="3006075" cy="1192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11"/>
          <p:cNvSpPr txBox="1"/>
          <p:nvPr/>
        </p:nvSpPr>
        <p:spPr>
          <a:xfrm>
            <a:off x="323528" y="4958530"/>
            <a:ext cx="8352928" cy="2444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spcBef>
                <a:spcPts val="0"/>
              </a:spcBef>
            </a:pPr>
            <a:r>
              <a:rPr lang="en-US" sz="800" kern="1000" spc="30" dirty="0">
                <a:cs typeface="Franklin Gothic Book"/>
              </a:rPr>
              <a:t>[1] </a:t>
            </a:r>
            <a:r>
              <a:rPr lang="en-US" sz="800" kern="1000" spc="30" dirty="0" smtClean="0">
                <a:cs typeface="Franklin Gothic Book"/>
              </a:rPr>
              <a:t>[2] </a:t>
            </a:r>
            <a:r>
              <a:rPr lang="en-US" sz="800" kern="1000" spc="30" dirty="0" err="1">
                <a:cs typeface="Franklin Gothic Book"/>
              </a:rPr>
              <a:t>Pershina</a:t>
            </a:r>
            <a:r>
              <a:rPr lang="en-US" sz="800" kern="1000" spc="30" dirty="0">
                <a:cs typeface="Franklin Gothic Book"/>
              </a:rPr>
              <a:t>, V. et al. (2021). </a:t>
            </a:r>
            <a:r>
              <a:rPr lang="en-US" sz="800" i="1" kern="1000" spc="30" dirty="0" err="1">
                <a:cs typeface="Franklin Gothic Book"/>
              </a:rPr>
              <a:t>Inorg</a:t>
            </a:r>
            <a:r>
              <a:rPr lang="en-US" sz="800" i="1" kern="1000" spc="30" dirty="0">
                <a:cs typeface="Franklin Gothic Book"/>
              </a:rPr>
              <a:t> </a:t>
            </a:r>
            <a:r>
              <a:rPr lang="en-US" sz="800" i="1" kern="1000" spc="30" dirty="0" err="1">
                <a:cs typeface="Franklin Gothic Book"/>
              </a:rPr>
              <a:t>Chem</a:t>
            </a:r>
            <a:r>
              <a:rPr lang="en-US" sz="800" kern="1000" spc="30" dirty="0">
                <a:cs typeface="Franklin Gothic Book"/>
              </a:rPr>
              <a:t>, </a:t>
            </a:r>
            <a:r>
              <a:rPr lang="en-US" sz="800" b="1" kern="1000" spc="30" dirty="0">
                <a:cs typeface="Franklin Gothic Book"/>
              </a:rPr>
              <a:t>60</a:t>
            </a:r>
            <a:r>
              <a:rPr lang="en-US" sz="800" kern="1000" spc="30" dirty="0">
                <a:cs typeface="Franklin Gothic Book"/>
              </a:rPr>
              <a:t> (13).</a:t>
            </a:r>
            <a:r>
              <a:rPr lang="en-US" sz="800" dirty="0"/>
              <a:t> </a:t>
            </a:r>
            <a:r>
              <a:rPr lang="en-US" sz="800" dirty="0" smtClean="0"/>
              <a:t>[3] </a:t>
            </a:r>
            <a:r>
              <a:rPr lang="en-US" sz="800" kern="1000" spc="30" dirty="0" smtClean="0">
                <a:cs typeface="Franklin Gothic Book"/>
              </a:rPr>
              <a:t>Serov</a:t>
            </a:r>
            <a:r>
              <a:rPr lang="en-US" sz="800" kern="1000" spc="30" dirty="0">
                <a:cs typeface="Franklin Gothic Book"/>
              </a:rPr>
              <a:t>, A. et al. (2013). </a:t>
            </a:r>
            <a:r>
              <a:rPr lang="en-US" sz="800" i="1" kern="1000" spc="30" dirty="0" err="1">
                <a:cs typeface="Franklin Gothic Book"/>
              </a:rPr>
              <a:t>Radiochim</a:t>
            </a:r>
            <a:r>
              <a:rPr lang="en-US" sz="800" i="1" kern="1000" spc="30" dirty="0">
                <a:cs typeface="Franklin Gothic Book"/>
              </a:rPr>
              <a:t>  </a:t>
            </a:r>
            <a:r>
              <a:rPr lang="en-US" sz="800" i="1" kern="1000" spc="30" dirty="0" err="1">
                <a:cs typeface="Franklin Gothic Book"/>
              </a:rPr>
              <a:t>Acta</a:t>
            </a:r>
            <a:r>
              <a:rPr lang="en-US" sz="800" kern="1000" spc="30" dirty="0">
                <a:cs typeface="Franklin Gothic Book"/>
              </a:rPr>
              <a:t>, </a:t>
            </a:r>
            <a:r>
              <a:rPr lang="en-US" sz="800" b="1" kern="1000" spc="30" dirty="0">
                <a:cs typeface="Franklin Gothic Book"/>
              </a:rPr>
              <a:t>101</a:t>
            </a:r>
            <a:r>
              <a:rPr lang="en-US" sz="800" kern="1000" spc="30" dirty="0">
                <a:cs typeface="Franklin Gothic Book"/>
              </a:rPr>
              <a:t> (7</a:t>
            </a:r>
            <a:r>
              <a:rPr lang="en-US" sz="800" kern="1000" spc="30" dirty="0" smtClean="0">
                <a:cs typeface="Franklin Gothic Book"/>
              </a:rPr>
              <a:t>). [</a:t>
            </a:r>
            <a:r>
              <a:rPr lang="en-US" sz="800" kern="1000" spc="30" dirty="0">
                <a:cs typeface="Franklin Gothic Book"/>
              </a:rPr>
              <a:t>4</a:t>
            </a:r>
            <a:r>
              <a:rPr lang="en-US" sz="800" kern="1000" spc="30" dirty="0" smtClean="0">
                <a:cs typeface="Franklin Gothic Book"/>
              </a:rPr>
              <a:t>] </a:t>
            </a:r>
            <a:r>
              <a:rPr lang="en-US" sz="800" kern="1000" spc="30" dirty="0">
                <a:cs typeface="Franklin Gothic Book"/>
              </a:rPr>
              <a:t>Steinegger, P. et al. (2016). </a:t>
            </a:r>
            <a:r>
              <a:rPr lang="en-US" sz="800" i="1" kern="1000" spc="30" dirty="0">
                <a:cs typeface="Franklin Gothic Book"/>
              </a:rPr>
              <a:t>J </a:t>
            </a:r>
            <a:r>
              <a:rPr lang="en-US" sz="800" i="1" kern="1000" spc="30" dirty="0" err="1">
                <a:cs typeface="Franklin Gothic Book"/>
              </a:rPr>
              <a:t>Phys</a:t>
            </a:r>
            <a:r>
              <a:rPr lang="en-US" sz="800" i="1" kern="1000" spc="30" dirty="0">
                <a:cs typeface="Franklin Gothic Book"/>
              </a:rPr>
              <a:t> </a:t>
            </a:r>
            <a:r>
              <a:rPr lang="en-US" sz="800" i="1" kern="1000" spc="30" dirty="0" err="1">
                <a:cs typeface="Franklin Gothic Book"/>
              </a:rPr>
              <a:t>Chem</a:t>
            </a:r>
            <a:r>
              <a:rPr lang="en-US" sz="800" i="1" kern="1000" spc="30" dirty="0">
                <a:cs typeface="Franklin Gothic Book"/>
              </a:rPr>
              <a:t> C,</a:t>
            </a:r>
            <a:r>
              <a:rPr lang="en-US" sz="800" kern="1000" spc="30" dirty="0">
                <a:cs typeface="Franklin Gothic Book"/>
              </a:rPr>
              <a:t> </a:t>
            </a:r>
            <a:r>
              <a:rPr lang="en-US" sz="800" b="1" kern="1000" spc="30" dirty="0">
                <a:cs typeface="Franklin Gothic Book"/>
              </a:rPr>
              <a:t>120</a:t>
            </a:r>
            <a:r>
              <a:rPr lang="en-US" sz="800" kern="1000" spc="30" dirty="0">
                <a:cs typeface="Franklin Gothic Book"/>
              </a:rPr>
              <a:t> (13</a:t>
            </a:r>
            <a:r>
              <a:rPr lang="en-US" sz="800" kern="1000" spc="30" dirty="0" smtClean="0">
                <a:cs typeface="Franklin Gothic Book"/>
              </a:rPr>
              <a:t>). </a:t>
            </a:r>
            <a:endParaRPr lang="en-US" sz="800" kern="1000" spc="30" dirty="0" smtClean="0">
              <a:latin typeface="+mn-lt"/>
              <a:cs typeface="Franklin Gothic Book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038078" y="1280938"/>
            <a:ext cx="7048500" cy="183252"/>
          </a:xfrm>
          <a:prstGeom prst="rect">
            <a:avLst/>
          </a:prstGeom>
          <a:gradFill flip="none" rotWithShape="1">
            <a:gsLst>
              <a:gs pos="68000">
                <a:schemeClr val="accent1"/>
              </a:gs>
              <a:gs pos="0">
                <a:schemeClr val="accent3"/>
              </a:gs>
              <a:gs pos="100000">
                <a:srgbClr val="00B0F0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4" name="Right Arrow 13"/>
          <p:cNvSpPr/>
          <p:nvPr/>
        </p:nvSpPr>
        <p:spPr bwMode="auto">
          <a:xfrm>
            <a:off x="-95397" y="1697793"/>
            <a:ext cx="799654" cy="288032"/>
          </a:xfrm>
          <a:prstGeom prst="rightArrow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3604452"/>
              </p:ext>
            </p:extLst>
          </p:nvPr>
        </p:nvGraphicFramePr>
        <p:xfrm>
          <a:off x="503582" y="2602838"/>
          <a:ext cx="8242602" cy="23556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Graph" r:id="rId5" imgW="8459640" imgH="2418480" progId="Origin95.Graph">
                  <p:embed/>
                </p:oleObj>
              </mc:Choice>
              <mc:Fallback>
                <p:oleObj name="Graph" r:id="rId5" imgW="8459640" imgH="2418480" progId="Origin95.Graph">
                  <p:embed/>
                  <p:pic>
                    <p:nvPicPr>
                      <p:cNvPr id="32" name="Object 3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3582" y="2602838"/>
                        <a:ext cx="8242602" cy="23556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l="28512" t="5622" r="33255" b="43058"/>
          <a:stretch/>
        </p:blipFill>
        <p:spPr>
          <a:xfrm>
            <a:off x="3612507" y="2875100"/>
            <a:ext cx="3096345" cy="1219334"/>
          </a:xfrm>
          <a:prstGeom prst="rect">
            <a:avLst/>
          </a:prstGeom>
        </p:spPr>
      </p:pic>
      <p:sp>
        <p:nvSpPr>
          <p:cNvPr id="17" name="Down Arrow 16"/>
          <p:cNvSpPr/>
          <p:nvPr/>
        </p:nvSpPr>
        <p:spPr bwMode="auto">
          <a:xfrm rot="10800000">
            <a:off x="2028330" y="2186619"/>
            <a:ext cx="288032" cy="501981"/>
          </a:xfrm>
          <a:prstGeom prst="downArrow">
            <a:avLst/>
          </a:prstGeom>
          <a:solidFill>
            <a:srgbClr val="CC33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8" name="Down Arrow 17"/>
          <p:cNvSpPr/>
          <p:nvPr/>
        </p:nvSpPr>
        <p:spPr bwMode="auto">
          <a:xfrm rot="10800000">
            <a:off x="3180459" y="2186619"/>
            <a:ext cx="288032" cy="501981"/>
          </a:xfrm>
          <a:prstGeom prst="downArrow">
            <a:avLst/>
          </a:prstGeom>
          <a:solidFill>
            <a:srgbClr val="FF66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9" name="Down Arrow 18"/>
          <p:cNvSpPr/>
          <p:nvPr/>
        </p:nvSpPr>
        <p:spPr bwMode="auto">
          <a:xfrm rot="10800000">
            <a:off x="6943992" y="2186620"/>
            <a:ext cx="288032" cy="501981"/>
          </a:xfrm>
          <a:prstGeom prst="downArrow">
            <a:avLst/>
          </a:prstGeom>
          <a:solidFill>
            <a:srgbClr val="45676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1174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CH" dirty="0" smtClean="0"/>
                      <m:t>Programs</m:t>
                    </m:r>
                    <m:r>
                      <m:rPr>
                        <m:nor/>
                      </m:rPr>
                      <a:rPr lang="de-CH" dirty="0" smtClean="0"/>
                      <m:t> 1+2:</m:t>
                    </m:r>
                    <m:r>
                      <a:rPr lang="de-CH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 smtClean="0"/>
                  <a:t>-Spectroscopy for SHEs</a:t>
                </a:r>
                <a:endParaRPr lang="en-US" dirty="0"/>
              </a:p>
            </p:txBody>
          </p:sp>
        </mc:Choice>
        <mc:Fallback xmlns="">
          <p:sp>
            <p:nvSpPr>
              <p:cNvPr id="3" name="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182" t="-23810" b="-4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23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1763316" y="1059655"/>
              <a:ext cx="5966223" cy="2332829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1988741">
                      <a:extLst>
                        <a:ext uri="{9D8B030D-6E8A-4147-A177-3AD203B41FA5}">
                          <a16:colId xmlns:a16="http://schemas.microsoft.com/office/drawing/2014/main" val="2092826863"/>
                        </a:ext>
                      </a:extLst>
                    </a:gridCol>
                    <a:gridCol w="1988741">
                      <a:extLst>
                        <a:ext uri="{9D8B030D-6E8A-4147-A177-3AD203B41FA5}">
                          <a16:colId xmlns:a16="http://schemas.microsoft.com/office/drawing/2014/main" val="3984910182"/>
                        </a:ext>
                      </a:extLst>
                    </a:gridCol>
                    <a:gridCol w="1988741">
                      <a:extLst>
                        <a:ext uri="{9D8B030D-6E8A-4147-A177-3AD203B41FA5}">
                          <a16:colId xmlns:a16="http://schemas.microsoft.com/office/drawing/2014/main" val="840875130"/>
                        </a:ext>
                      </a:extLst>
                    </a:gridCol>
                  </a:tblGrid>
                  <a:tr h="3888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/>
                            <a:t>Si</a:t>
                          </a:r>
                          <a:endParaRPr lang="en-US" sz="15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/>
                            <a:t>4H-SiC</a:t>
                          </a:r>
                          <a:endParaRPr lang="en-US" sz="15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err="1" smtClean="0"/>
                            <a:t>sCVD</a:t>
                          </a:r>
                          <a:r>
                            <a:rPr lang="en-US" sz="1500" dirty="0" smtClean="0"/>
                            <a:t> Diamond</a:t>
                          </a:r>
                          <a:endParaRPr lang="en-US" sz="1500" dirty="0"/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3138645534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1.14 eV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3.23 eV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5.5 eV</a:t>
                          </a: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2305185789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400" b="0" i="1" baseline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</m:oMath>
                          </a14:m>
                          <a:r>
                            <a:rPr lang="en-US" sz="1400" baseline="0" dirty="0" smtClean="0">
                              <a:solidFill>
                                <a:srgbClr val="FF0000"/>
                              </a:solidFill>
                            </a:rPr>
                            <a:t> 50 </a:t>
                          </a:r>
                          <a:r>
                            <a:rPr lang="en-US" sz="1400" baseline="30000" dirty="0" err="1" smtClean="0">
                              <a:solidFill>
                                <a:srgbClr val="FF0000"/>
                              </a:solidFill>
                            </a:rPr>
                            <a:t>o</a:t>
                          </a:r>
                          <a:r>
                            <a:rPr lang="en-US" sz="1400" baseline="0" dirty="0" err="1" smtClean="0">
                              <a:solidFill>
                                <a:srgbClr val="FF0000"/>
                              </a:solidFill>
                            </a:rPr>
                            <a:t>C</a:t>
                          </a:r>
                          <a:endParaRPr lang="en-US" sz="14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</m:oMath>
                          </a14:m>
                          <a:r>
                            <a:rPr lang="en-US" sz="1400" dirty="0" smtClean="0"/>
                            <a:t> 500 </a:t>
                          </a:r>
                          <a:r>
                            <a:rPr lang="en-US" sz="1400" baseline="30000" dirty="0" err="1" smtClean="0"/>
                            <a:t>o</a:t>
                          </a:r>
                          <a:r>
                            <a:rPr lang="en-US" sz="1400" baseline="0" dirty="0" err="1" smtClean="0"/>
                            <a:t>C</a:t>
                          </a:r>
                          <a:r>
                            <a:rPr lang="en-US" sz="1400" baseline="0" dirty="0" smtClean="0"/>
                            <a:t> [1]</a:t>
                          </a:r>
                          <a:endParaRPr lang="en-US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</m:oMath>
                          </a14:m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</a:rPr>
                            <a:t> 500 </a:t>
                          </a:r>
                          <a:r>
                            <a:rPr lang="en-US" sz="1400" baseline="30000" dirty="0" err="1" smtClean="0">
                              <a:solidFill>
                                <a:schemeClr val="tx1"/>
                              </a:solidFill>
                            </a:rPr>
                            <a:t>o</a:t>
                          </a:r>
                          <a:r>
                            <a:rPr lang="en-US" sz="1400" baseline="0" dirty="0" err="1" smtClean="0">
                              <a:solidFill>
                                <a:schemeClr val="tx1"/>
                              </a:solidFill>
                            </a:rPr>
                            <a:t>C</a:t>
                          </a:r>
                          <a:r>
                            <a:rPr lang="en-US" sz="1400" baseline="0" dirty="0" smtClean="0">
                              <a:solidFill>
                                <a:schemeClr val="tx1"/>
                              </a:solidFill>
                            </a:rPr>
                            <a:t> [1]</a:t>
                          </a: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75703493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solidFill>
                                <a:srgbClr val="FF0000"/>
                              </a:solidFill>
                            </a:rPr>
                            <a:t>UV-vis sensitive</a:t>
                          </a:r>
                          <a:endParaRPr lang="en-US" sz="14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Only UV sensitive</a:t>
                          </a:r>
                          <a:endParaRPr lang="en-US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UV-vis insensitive</a:t>
                          </a:r>
                          <a:endParaRPr lang="en-US" sz="1400" dirty="0"/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327595739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Expandable Surface Area</a:t>
                          </a:r>
                          <a:endParaRPr lang="en-US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Expandable Surface Area</a:t>
                          </a:r>
                          <a:endParaRPr lang="en-US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solidFill>
                                <a:srgbClr val="FF0000"/>
                              </a:solidFill>
                            </a:rPr>
                            <a:t>Limited Surface Area</a:t>
                          </a:r>
                          <a:endParaRPr lang="en-US" sz="14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3666284734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Inexpensive</a:t>
                          </a:r>
                          <a:endParaRPr lang="en-US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Inexpensive</a:t>
                          </a:r>
                          <a:endParaRPr lang="en-US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solidFill>
                                <a:srgbClr val="FF0000"/>
                              </a:solidFill>
                            </a:rPr>
                            <a:t>Expensive</a:t>
                          </a:r>
                          <a:endParaRPr lang="en-US" sz="14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344158764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solidFill>
                                <a:srgbClr val="FF0000"/>
                              </a:solidFill>
                            </a:rPr>
                            <a:t>Extrinsic SC</a:t>
                          </a:r>
                          <a:endParaRPr lang="en-US" sz="14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solidFill>
                                <a:srgbClr val="FF0000"/>
                              </a:solidFill>
                            </a:rPr>
                            <a:t>Extrinsic</a:t>
                          </a:r>
                          <a:r>
                            <a:rPr lang="en-US" sz="1400" baseline="0" dirty="0" smtClean="0">
                              <a:solidFill>
                                <a:srgbClr val="FF0000"/>
                              </a:solidFill>
                            </a:rPr>
                            <a:t> SC</a:t>
                          </a:r>
                          <a:endParaRPr lang="en-US" sz="14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Intrinsic SC</a:t>
                          </a:r>
                          <a:endParaRPr lang="en-US" sz="1400" dirty="0"/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392884601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1763316" y="1059655"/>
              <a:ext cx="5966223" cy="2332829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1988741">
                      <a:extLst>
                        <a:ext uri="{9D8B030D-6E8A-4147-A177-3AD203B41FA5}">
                          <a16:colId xmlns:a16="http://schemas.microsoft.com/office/drawing/2014/main" val="2092826863"/>
                        </a:ext>
                      </a:extLst>
                    </a:gridCol>
                    <a:gridCol w="1988741">
                      <a:extLst>
                        <a:ext uri="{9D8B030D-6E8A-4147-A177-3AD203B41FA5}">
                          <a16:colId xmlns:a16="http://schemas.microsoft.com/office/drawing/2014/main" val="3984910182"/>
                        </a:ext>
                      </a:extLst>
                    </a:gridCol>
                    <a:gridCol w="1988741">
                      <a:extLst>
                        <a:ext uri="{9D8B030D-6E8A-4147-A177-3AD203B41FA5}">
                          <a16:colId xmlns:a16="http://schemas.microsoft.com/office/drawing/2014/main" val="840875130"/>
                        </a:ext>
                      </a:extLst>
                    </a:gridCol>
                  </a:tblGrid>
                  <a:tr h="3888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/>
                            <a:t>Si</a:t>
                          </a:r>
                          <a:endParaRPr lang="en-US" sz="15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/>
                            <a:t>4H-SiC</a:t>
                          </a:r>
                          <a:endParaRPr lang="en-US" sz="15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err="1" smtClean="0"/>
                            <a:t>sCVD</a:t>
                          </a:r>
                          <a:r>
                            <a:rPr lang="en-US" sz="1500" dirty="0" smtClean="0"/>
                            <a:t> Diamond</a:t>
                          </a:r>
                          <a:endParaRPr lang="en-US" sz="1500" dirty="0"/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3138645534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1.14 eV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3.23 eV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5.5 eV</a:t>
                          </a: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2305185789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4"/>
                          <a:stretch>
                            <a:fillRect l="-307" t="-218519" r="-201840" b="-4092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4"/>
                          <a:stretch>
                            <a:fillRect l="-100000" t="-218519" r="-101223" b="-4092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4"/>
                          <a:stretch>
                            <a:fillRect l="-200613" t="-218519" r="-1534" b="-40925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5703493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solidFill>
                                <a:srgbClr val="FF0000"/>
                              </a:solidFill>
                            </a:rPr>
                            <a:t>UV-vis sensitive</a:t>
                          </a:r>
                          <a:endParaRPr lang="en-US" sz="14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Only UV sensitive</a:t>
                          </a:r>
                          <a:endParaRPr lang="en-US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UV-vis insensitive</a:t>
                          </a:r>
                          <a:endParaRPr lang="en-US" sz="1400" dirty="0"/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327595739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Expandable Surface Area</a:t>
                          </a:r>
                          <a:endParaRPr lang="en-US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Expandable Surface Area</a:t>
                          </a:r>
                          <a:endParaRPr lang="en-US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solidFill>
                                <a:srgbClr val="FF0000"/>
                              </a:solidFill>
                            </a:rPr>
                            <a:t>Limited Surface Area</a:t>
                          </a:r>
                          <a:endParaRPr lang="en-US" sz="14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3666284734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Inexpensive</a:t>
                          </a:r>
                          <a:endParaRPr lang="en-US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Inexpensive</a:t>
                          </a:r>
                          <a:endParaRPr lang="en-US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solidFill>
                                <a:srgbClr val="FF0000"/>
                              </a:solidFill>
                            </a:rPr>
                            <a:t>Expensive</a:t>
                          </a:r>
                          <a:endParaRPr lang="en-US" sz="14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344158764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solidFill>
                                <a:srgbClr val="FF0000"/>
                              </a:solidFill>
                            </a:rPr>
                            <a:t>Extrinsic SC</a:t>
                          </a:r>
                          <a:endParaRPr lang="en-US" sz="14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solidFill>
                                <a:srgbClr val="FF0000"/>
                              </a:solidFill>
                            </a:rPr>
                            <a:t>Extrinsic</a:t>
                          </a:r>
                          <a:r>
                            <a:rPr lang="en-US" sz="1400" baseline="0" dirty="0" smtClean="0">
                              <a:solidFill>
                                <a:srgbClr val="FF0000"/>
                              </a:solidFill>
                            </a:rPr>
                            <a:t> SC</a:t>
                          </a:r>
                          <a:endParaRPr lang="en-US" sz="14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Intrinsic SC</a:t>
                          </a:r>
                          <a:endParaRPr lang="en-US" sz="1400" dirty="0"/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392884601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grey" hidden="1"/>
          <p:cNvSpPr/>
          <p:nvPr/>
        </p:nvSpPr>
        <p:spPr bwMode="auto">
          <a:xfrm>
            <a:off x="1708431" y="929997"/>
            <a:ext cx="2053479" cy="2592288"/>
          </a:xfrm>
          <a:prstGeom prst="rect">
            <a:avLst/>
          </a:prstGeom>
          <a:solidFill>
            <a:schemeClr val="bg1">
              <a:alpha val="4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>
              <a:spcBef>
                <a:spcPct val="0"/>
              </a:spcBef>
            </a:pPr>
            <a:endParaRPr lang="en-US" sz="1800">
              <a:latin typeface="Times" charset="0"/>
            </a:endParaRPr>
          </a:p>
        </p:txBody>
      </p:sp>
      <p:sp>
        <p:nvSpPr>
          <p:cNvPr id="8" name="grey" hidden="1"/>
          <p:cNvSpPr/>
          <p:nvPr/>
        </p:nvSpPr>
        <p:spPr bwMode="auto">
          <a:xfrm>
            <a:off x="5738447" y="1006079"/>
            <a:ext cx="2189376" cy="2592288"/>
          </a:xfrm>
          <a:prstGeom prst="rect">
            <a:avLst/>
          </a:prstGeom>
          <a:solidFill>
            <a:schemeClr val="bg1">
              <a:alpha val="4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>
              <a:spcBef>
                <a:spcPct val="0"/>
              </a:spcBef>
            </a:pPr>
            <a:endParaRPr lang="en-US" sz="1800">
              <a:latin typeface="Times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3000" y="4995862"/>
            <a:ext cx="3645024" cy="14763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788" kern="1000" spc="23" dirty="0">
                <a:latin typeface="+mn-lt"/>
                <a:cs typeface="Franklin Gothic Book"/>
              </a:rPr>
              <a:t>[1] C. Weiss, </a:t>
            </a:r>
            <a:r>
              <a:rPr lang="en-US" sz="788" u="sng" kern="1000" spc="23" dirty="0">
                <a:latin typeface="+mn-lt"/>
                <a:cs typeface="Franklin Gothic Book"/>
              </a:rPr>
              <a:t>J. Wilson</a:t>
            </a:r>
            <a:r>
              <a:rPr lang="en-US" sz="788" kern="1000" spc="23" dirty="0">
                <a:latin typeface="+mn-lt"/>
                <a:cs typeface="Franklin Gothic Book"/>
              </a:rPr>
              <a:t>, et. al.,</a:t>
            </a:r>
            <a:r>
              <a:rPr lang="en-US" sz="788" dirty="0">
                <a:latin typeface="+mn-lt"/>
              </a:rPr>
              <a:t> </a:t>
            </a:r>
            <a:r>
              <a:rPr lang="en-US" sz="788" i="1" dirty="0" err="1">
                <a:latin typeface="+mn-lt"/>
              </a:rPr>
              <a:t>Nucl</a:t>
            </a:r>
            <a:r>
              <a:rPr lang="en-US" sz="788" i="1" dirty="0">
                <a:latin typeface="+mn-lt"/>
              </a:rPr>
              <a:t>. Inst. Meth. A</a:t>
            </a:r>
            <a:r>
              <a:rPr lang="en-US" sz="788" dirty="0">
                <a:latin typeface="+mn-lt"/>
              </a:rPr>
              <a:t>, </a:t>
            </a:r>
            <a:r>
              <a:rPr lang="en-US" sz="788" b="1" dirty="0">
                <a:latin typeface="+mn-lt"/>
              </a:rPr>
              <a:t>2022</a:t>
            </a:r>
            <a:r>
              <a:rPr lang="en-US" sz="788" dirty="0">
                <a:latin typeface="+mn-lt"/>
              </a:rPr>
              <a:t>, 1040.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788" kern="1000" spc="23" dirty="0">
                <a:latin typeface="+mn-lt"/>
                <a:cs typeface="Franklin Gothic Book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r="26375"/>
          <a:stretch/>
        </p:blipFill>
        <p:spPr>
          <a:xfrm>
            <a:off x="6138174" y="3602762"/>
            <a:ext cx="1252385" cy="11989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/>
          <a:stretch/>
        </p:blipFill>
        <p:spPr>
          <a:xfrm rot="5400000">
            <a:off x="4149423" y="3661898"/>
            <a:ext cx="1194008" cy="10578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593843"/>
            <a:ext cx="1592011" cy="11940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8" name="Group 17"/>
          <p:cNvGrpSpPr/>
          <p:nvPr/>
        </p:nvGrpSpPr>
        <p:grpSpPr>
          <a:xfrm>
            <a:off x="4870506" y="4461960"/>
            <a:ext cx="670019" cy="469577"/>
            <a:chOff x="4970007" y="6012582"/>
            <a:chExt cx="893359" cy="626102"/>
          </a:xfrm>
        </p:grpSpPr>
        <p:sp>
          <p:nvSpPr>
            <p:cNvPr id="15" name="Rectangle 14"/>
            <p:cNvSpPr/>
            <p:nvPr/>
          </p:nvSpPr>
          <p:spPr bwMode="auto">
            <a:xfrm>
              <a:off x="4970007" y="6038793"/>
              <a:ext cx="893359" cy="585191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>
                <a:spcBef>
                  <a:spcPct val="0"/>
                </a:spcBef>
              </a:pPr>
              <a:endParaRPr lang="en-US" sz="1800">
                <a:latin typeface="Times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0007" y="6012582"/>
              <a:ext cx="893359" cy="626102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6953301" y="4594300"/>
            <a:ext cx="874516" cy="337237"/>
            <a:chOff x="7747067" y="6177442"/>
            <a:chExt cx="1166021" cy="449649"/>
          </a:xfrm>
        </p:grpSpPr>
        <p:sp>
          <p:nvSpPr>
            <p:cNvPr id="16" name="Rectangle 15"/>
            <p:cNvSpPr/>
            <p:nvPr/>
          </p:nvSpPr>
          <p:spPr bwMode="auto">
            <a:xfrm>
              <a:off x="7819038" y="6214483"/>
              <a:ext cx="1022078" cy="375566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>
                <a:spcBef>
                  <a:spcPct val="0"/>
                </a:spcBef>
              </a:pPr>
              <a:endParaRPr lang="en-US" sz="1800">
                <a:latin typeface="Times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7067" y="6177442"/>
              <a:ext cx="1166021" cy="4496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50213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Programs</a:t>
            </a:r>
            <a:r>
              <a:rPr lang="de-CH" dirty="0"/>
              <a:t> 1+2: </a:t>
            </a:r>
            <a:r>
              <a:rPr lang="en-US" dirty="0" smtClean="0"/>
              <a:t>Setup (</a:t>
            </a:r>
            <a:r>
              <a:rPr lang="en-US" i="1" dirty="0" smtClean="0"/>
              <a:t>in </a:t>
            </a:r>
            <a:r>
              <a:rPr lang="en-US" i="1" dirty="0" err="1" smtClean="0"/>
              <a:t>vacuo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24</a:t>
            </a:fld>
            <a:endParaRPr lang="de-DE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2" t="25850"/>
          <a:stretch/>
        </p:blipFill>
        <p:spPr>
          <a:xfrm>
            <a:off x="3167845" y="1472668"/>
            <a:ext cx="3865997" cy="3034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857" y="1546354"/>
            <a:ext cx="6237684" cy="2340209"/>
          </a:xfrm>
          <a:prstGeom prst="rect">
            <a:avLst/>
          </a:prstGeom>
        </p:spPr>
      </p:pic>
      <p:pic>
        <p:nvPicPr>
          <p:cNvPr id="21" name="Picture 20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857" y="1704718"/>
            <a:ext cx="6240062" cy="183379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251" y="4625944"/>
            <a:ext cx="670019" cy="4695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857" y="1472668"/>
            <a:ext cx="6210300" cy="226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6820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1"/>
          <p:cNvSpPr/>
          <p:nvPr/>
        </p:nvSpPr>
        <p:spPr bwMode="auto">
          <a:xfrm>
            <a:off x="4277980" y="2529068"/>
            <a:ext cx="1036979" cy="1042777"/>
          </a:xfrm>
          <a:custGeom>
            <a:avLst/>
            <a:gdLst>
              <a:gd name="connsiteX0" fmla="*/ 0 w 792088"/>
              <a:gd name="connsiteY0" fmla="*/ 0 h 1282204"/>
              <a:gd name="connsiteX1" fmla="*/ 792088 w 792088"/>
              <a:gd name="connsiteY1" fmla="*/ 0 h 1282204"/>
              <a:gd name="connsiteX2" fmla="*/ 792088 w 792088"/>
              <a:gd name="connsiteY2" fmla="*/ 1282204 h 1282204"/>
              <a:gd name="connsiteX3" fmla="*/ 0 w 792088"/>
              <a:gd name="connsiteY3" fmla="*/ 1282204 h 1282204"/>
              <a:gd name="connsiteX4" fmla="*/ 0 w 792088"/>
              <a:gd name="connsiteY4" fmla="*/ 0 h 1282204"/>
              <a:gd name="connsiteX0" fmla="*/ 0 w 792088"/>
              <a:gd name="connsiteY0" fmla="*/ 0 h 1288554"/>
              <a:gd name="connsiteX1" fmla="*/ 792088 w 792088"/>
              <a:gd name="connsiteY1" fmla="*/ 0 h 1288554"/>
              <a:gd name="connsiteX2" fmla="*/ 792088 w 792088"/>
              <a:gd name="connsiteY2" fmla="*/ 1282204 h 1288554"/>
              <a:gd name="connsiteX3" fmla="*/ 69850 w 792088"/>
              <a:gd name="connsiteY3" fmla="*/ 1288554 h 1288554"/>
              <a:gd name="connsiteX4" fmla="*/ 0 w 792088"/>
              <a:gd name="connsiteY4" fmla="*/ 0 h 1288554"/>
              <a:gd name="connsiteX0" fmla="*/ 0 w 792088"/>
              <a:gd name="connsiteY0" fmla="*/ 0 h 1288554"/>
              <a:gd name="connsiteX1" fmla="*/ 792088 w 792088"/>
              <a:gd name="connsiteY1" fmla="*/ 0 h 1288554"/>
              <a:gd name="connsiteX2" fmla="*/ 763513 w 792088"/>
              <a:gd name="connsiteY2" fmla="*/ 1288554 h 1288554"/>
              <a:gd name="connsiteX3" fmla="*/ 69850 w 792088"/>
              <a:gd name="connsiteY3" fmla="*/ 1288554 h 1288554"/>
              <a:gd name="connsiteX4" fmla="*/ 0 w 792088"/>
              <a:gd name="connsiteY4" fmla="*/ 0 h 1288554"/>
              <a:gd name="connsiteX0" fmla="*/ 0 w 1160388"/>
              <a:gd name="connsiteY0" fmla="*/ 0 h 1288554"/>
              <a:gd name="connsiteX1" fmla="*/ 1160388 w 1160388"/>
              <a:gd name="connsiteY1" fmla="*/ 22225 h 1288554"/>
              <a:gd name="connsiteX2" fmla="*/ 763513 w 1160388"/>
              <a:gd name="connsiteY2" fmla="*/ 1288554 h 1288554"/>
              <a:gd name="connsiteX3" fmla="*/ 69850 w 1160388"/>
              <a:gd name="connsiteY3" fmla="*/ 1288554 h 1288554"/>
              <a:gd name="connsiteX4" fmla="*/ 0 w 1160388"/>
              <a:gd name="connsiteY4" fmla="*/ 0 h 1288554"/>
              <a:gd name="connsiteX0" fmla="*/ 250825 w 1090538"/>
              <a:gd name="connsiteY0" fmla="*/ 28575 h 1266329"/>
              <a:gd name="connsiteX1" fmla="*/ 1090538 w 1090538"/>
              <a:gd name="connsiteY1" fmla="*/ 0 h 1266329"/>
              <a:gd name="connsiteX2" fmla="*/ 693663 w 1090538"/>
              <a:gd name="connsiteY2" fmla="*/ 1266329 h 1266329"/>
              <a:gd name="connsiteX3" fmla="*/ 0 w 1090538"/>
              <a:gd name="connsiteY3" fmla="*/ 1266329 h 1266329"/>
              <a:gd name="connsiteX4" fmla="*/ 250825 w 1090538"/>
              <a:gd name="connsiteY4" fmla="*/ 28575 h 1266329"/>
              <a:gd name="connsiteX0" fmla="*/ 225425 w 1090538"/>
              <a:gd name="connsiteY0" fmla="*/ 0 h 1266329"/>
              <a:gd name="connsiteX1" fmla="*/ 1090538 w 1090538"/>
              <a:gd name="connsiteY1" fmla="*/ 0 h 1266329"/>
              <a:gd name="connsiteX2" fmla="*/ 693663 w 1090538"/>
              <a:gd name="connsiteY2" fmla="*/ 1266329 h 1266329"/>
              <a:gd name="connsiteX3" fmla="*/ 0 w 1090538"/>
              <a:gd name="connsiteY3" fmla="*/ 1266329 h 1266329"/>
              <a:gd name="connsiteX4" fmla="*/ 225425 w 1090538"/>
              <a:gd name="connsiteY4" fmla="*/ 0 h 1266329"/>
              <a:gd name="connsiteX0" fmla="*/ 194468 w 1090538"/>
              <a:gd name="connsiteY0" fmla="*/ 38100 h 1266329"/>
              <a:gd name="connsiteX1" fmla="*/ 1090538 w 1090538"/>
              <a:gd name="connsiteY1" fmla="*/ 0 h 1266329"/>
              <a:gd name="connsiteX2" fmla="*/ 693663 w 1090538"/>
              <a:gd name="connsiteY2" fmla="*/ 1266329 h 1266329"/>
              <a:gd name="connsiteX3" fmla="*/ 0 w 1090538"/>
              <a:gd name="connsiteY3" fmla="*/ 1266329 h 1266329"/>
              <a:gd name="connsiteX4" fmla="*/ 194468 w 1090538"/>
              <a:gd name="connsiteY4" fmla="*/ 38100 h 1266329"/>
              <a:gd name="connsiteX0" fmla="*/ 194468 w 1119113"/>
              <a:gd name="connsiteY0" fmla="*/ 4763 h 1232992"/>
              <a:gd name="connsiteX1" fmla="*/ 1119113 w 1119113"/>
              <a:gd name="connsiteY1" fmla="*/ 0 h 1232992"/>
              <a:gd name="connsiteX2" fmla="*/ 693663 w 1119113"/>
              <a:gd name="connsiteY2" fmla="*/ 1232992 h 1232992"/>
              <a:gd name="connsiteX3" fmla="*/ 0 w 1119113"/>
              <a:gd name="connsiteY3" fmla="*/ 1232992 h 1232992"/>
              <a:gd name="connsiteX4" fmla="*/ 194468 w 1119113"/>
              <a:gd name="connsiteY4" fmla="*/ 4763 h 1232992"/>
              <a:gd name="connsiteX0" fmla="*/ 187324 w 1111969"/>
              <a:gd name="connsiteY0" fmla="*/ 4763 h 1232992"/>
              <a:gd name="connsiteX1" fmla="*/ 1111969 w 1111969"/>
              <a:gd name="connsiteY1" fmla="*/ 0 h 1232992"/>
              <a:gd name="connsiteX2" fmla="*/ 686519 w 1111969"/>
              <a:gd name="connsiteY2" fmla="*/ 1232992 h 1232992"/>
              <a:gd name="connsiteX3" fmla="*/ 0 w 1111969"/>
              <a:gd name="connsiteY3" fmla="*/ 1228230 h 1232992"/>
              <a:gd name="connsiteX4" fmla="*/ 187324 w 1111969"/>
              <a:gd name="connsiteY4" fmla="*/ 4763 h 1232992"/>
              <a:gd name="connsiteX0" fmla="*/ 187324 w 1111969"/>
              <a:gd name="connsiteY0" fmla="*/ 4763 h 1230611"/>
              <a:gd name="connsiteX1" fmla="*/ 1111969 w 1111969"/>
              <a:gd name="connsiteY1" fmla="*/ 0 h 1230611"/>
              <a:gd name="connsiteX2" fmla="*/ 693662 w 1111969"/>
              <a:gd name="connsiteY2" fmla="*/ 1230611 h 1230611"/>
              <a:gd name="connsiteX3" fmla="*/ 0 w 1111969"/>
              <a:gd name="connsiteY3" fmla="*/ 1228230 h 1230611"/>
              <a:gd name="connsiteX4" fmla="*/ 187324 w 1111969"/>
              <a:gd name="connsiteY4" fmla="*/ 4763 h 1230611"/>
              <a:gd name="connsiteX0" fmla="*/ 187324 w 1111969"/>
              <a:gd name="connsiteY0" fmla="*/ 4763 h 1228230"/>
              <a:gd name="connsiteX1" fmla="*/ 1111969 w 1111969"/>
              <a:gd name="connsiteY1" fmla="*/ 0 h 1228230"/>
              <a:gd name="connsiteX2" fmla="*/ 686518 w 1111969"/>
              <a:gd name="connsiteY2" fmla="*/ 1225848 h 1228230"/>
              <a:gd name="connsiteX3" fmla="*/ 0 w 1111969"/>
              <a:gd name="connsiteY3" fmla="*/ 1228230 h 1228230"/>
              <a:gd name="connsiteX4" fmla="*/ 187324 w 1111969"/>
              <a:gd name="connsiteY4" fmla="*/ 4763 h 1228230"/>
              <a:gd name="connsiteX0" fmla="*/ 161131 w 1111969"/>
              <a:gd name="connsiteY0" fmla="*/ 2382 h 1228230"/>
              <a:gd name="connsiteX1" fmla="*/ 1111969 w 1111969"/>
              <a:gd name="connsiteY1" fmla="*/ 0 h 1228230"/>
              <a:gd name="connsiteX2" fmla="*/ 686518 w 1111969"/>
              <a:gd name="connsiteY2" fmla="*/ 1225848 h 1228230"/>
              <a:gd name="connsiteX3" fmla="*/ 0 w 1111969"/>
              <a:gd name="connsiteY3" fmla="*/ 1228230 h 1228230"/>
              <a:gd name="connsiteX4" fmla="*/ 161131 w 1111969"/>
              <a:gd name="connsiteY4" fmla="*/ 2382 h 1228230"/>
              <a:gd name="connsiteX0" fmla="*/ 161131 w 1052438"/>
              <a:gd name="connsiteY0" fmla="*/ 0 h 1225848"/>
              <a:gd name="connsiteX1" fmla="*/ 1052438 w 1052438"/>
              <a:gd name="connsiteY1" fmla="*/ 0 h 1225848"/>
              <a:gd name="connsiteX2" fmla="*/ 686518 w 1052438"/>
              <a:gd name="connsiteY2" fmla="*/ 1223466 h 1225848"/>
              <a:gd name="connsiteX3" fmla="*/ 0 w 1052438"/>
              <a:gd name="connsiteY3" fmla="*/ 1225848 h 1225848"/>
              <a:gd name="connsiteX4" fmla="*/ 161131 w 1052438"/>
              <a:gd name="connsiteY4" fmla="*/ 0 h 1225848"/>
              <a:gd name="connsiteX0" fmla="*/ 161131 w 1052438"/>
              <a:gd name="connsiteY0" fmla="*/ 0 h 1228228"/>
              <a:gd name="connsiteX1" fmla="*/ 1052438 w 1052438"/>
              <a:gd name="connsiteY1" fmla="*/ 0 h 1228228"/>
              <a:gd name="connsiteX2" fmla="*/ 700805 w 1052438"/>
              <a:gd name="connsiteY2" fmla="*/ 1228228 h 1228228"/>
              <a:gd name="connsiteX3" fmla="*/ 0 w 1052438"/>
              <a:gd name="connsiteY3" fmla="*/ 1225848 h 1228228"/>
              <a:gd name="connsiteX4" fmla="*/ 161131 w 1052438"/>
              <a:gd name="connsiteY4" fmla="*/ 0 h 1228228"/>
              <a:gd name="connsiteX0" fmla="*/ 149225 w 1040532"/>
              <a:gd name="connsiteY0" fmla="*/ 0 h 1228229"/>
              <a:gd name="connsiteX1" fmla="*/ 1040532 w 1040532"/>
              <a:gd name="connsiteY1" fmla="*/ 0 h 1228229"/>
              <a:gd name="connsiteX2" fmla="*/ 688899 w 1040532"/>
              <a:gd name="connsiteY2" fmla="*/ 1228228 h 1228229"/>
              <a:gd name="connsiteX3" fmla="*/ 0 w 1040532"/>
              <a:gd name="connsiteY3" fmla="*/ 1228229 h 1228229"/>
              <a:gd name="connsiteX4" fmla="*/ 149225 w 1040532"/>
              <a:gd name="connsiteY4" fmla="*/ 0 h 1228229"/>
              <a:gd name="connsiteX0" fmla="*/ 144463 w 1035770"/>
              <a:gd name="connsiteY0" fmla="*/ 0 h 1228228"/>
              <a:gd name="connsiteX1" fmla="*/ 1035770 w 1035770"/>
              <a:gd name="connsiteY1" fmla="*/ 0 h 1228228"/>
              <a:gd name="connsiteX2" fmla="*/ 684137 w 1035770"/>
              <a:gd name="connsiteY2" fmla="*/ 1228228 h 1228228"/>
              <a:gd name="connsiteX3" fmla="*/ 0 w 1035770"/>
              <a:gd name="connsiteY3" fmla="*/ 1194891 h 1228228"/>
              <a:gd name="connsiteX4" fmla="*/ 144463 w 1035770"/>
              <a:gd name="connsiteY4" fmla="*/ 0 h 1228228"/>
              <a:gd name="connsiteX0" fmla="*/ 144463 w 1035770"/>
              <a:gd name="connsiteY0" fmla="*/ 0 h 1194891"/>
              <a:gd name="connsiteX1" fmla="*/ 1035770 w 1035770"/>
              <a:gd name="connsiteY1" fmla="*/ 0 h 1194891"/>
              <a:gd name="connsiteX2" fmla="*/ 686519 w 1035770"/>
              <a:gd name="connsiteY2" fmla="*/ 1185365 h 1194891"/>
              <a:gd name="connsiteX3" fmla="*/ 0 w 1035770"/>
              <a:gd name="connsiteY3" fmla="*/ 1194891 h 1194891"/>
              <a:gd name="connsiteX4" fmla="*/ 144463 w 1035770"/>
              <a:gd name="connsiteY4" fmla="*/ 0 h 1194891"/>
              <a:gd name="connsiteX0" fmla="*/ 144463 w 1035770"/>
              <a:gd name="connsiteY0" fmla="*/ 0 h 1228228"/>
              <a:gd name="connsiteX1" fmla="*/ 1035770 w 1035770"/>
              <a:gd name="connsiteY1" fmla="*/ 0 h 1228228"/>
              <a:gd name="connsiteX2" fmla="*/ 686519 w 1035770"/>
              <a:gd name="connsiteY2" fmla="*/ 1228228 h 1228228"/>
              <a:gd name="connsiteX3" fmla="*/ 0 w 1035770"/>
              <a:gd name="connsiteY3" fmla="*/ 1194891 h 1228228"/>
              <a:gd name="connsiteX4" fmla="*/ 144463 w 1035770"/>
              <a:gd name="connsiteY4" fmla="*/ 0 h 1228228"/>
              <a:gd name="connsiteX0" fmla="*/ 153988 w 1045295"/>
              <a:gd name="connsiteY0" fmla="*/ 0 h 1228228"/>
              <a:gd name="connsiteX1" fmla="*/ 1045295 w 1045295"/>
              <a:gd name="connsiteY1" fmla="*/ 0 h 1228228"/>
              <a:gd name="connsiteX2" fmla="*/ 696044 w 1045295"/>
              <a:gd name="connsiteY2" fmla="*/ 1228228 h 1228228"/>
              <a:gd name="connsiteX3" fmla="*/ 0 w 1045295"/>
              <a:gd name="connsiteY3" fmla="*/ 1225847 h 1228228"/>
              <a:gd name="connsiteX4" fmla="*/ 153988 w 1045295"/>
              <a:gd name="connsiteY4" fmla="*/ 0 h 1228228"/>
              <a:gd name="connsiteX0" fmla="*/ 0 w 1091332"/>
              <a:gd name="connsiteY0" fmla="*/ 0 h 1230609"/>
              <a:gd name="connsiteX1" fmla="*/ 1091332 w 1091332"/>
              <a:gd name="connsiteY1" fmla="*/ 2381 h 1230609"/>
              <a:gd name="connsiteX2" fmla="*/ 742081 w 1091332"/>
              <a:gd name="connsiteY2" fmla="*/ 1230609 h 1230609"/>
              <a:gd name="connsiteX3" fmla="*/ 46037 w 1091332"/>
              <a:gd name="connsiteY3" fmla="*/ 1228228 h 1230609"/>
              <a:gd name="connsiteX4" fmla="*/ 0 w 1091332"/>
              <a:gd name="connsiteY4" fmla="*/ 0 h 1230609"/>
              <a:gd name="connsiteX0" fmla="*/ 0 w 927026"/>
              <a:gd name="connsiteY0" fmla="*/ 0 h 1230609"/>
              <a:gd name="connsiteX1" fmla="*/ 927026 w 927026"/>
              <a:gd name="connsiteY1" fmla="*/ 47625 h 1230609"/>
              <a:gd name="connsiteX2" fmla="*/ 742081 w 927026"/>
              <a:gd name="connsiteY2" fmla="*/ 1230609 h 1230609"/>
              <a:gd name="connsiteX3" fmla="*/ 46037 w 927026"/>
              <a:gd name="connsiteY3" fmla="*/ 1228228 h 1230609"/>
              <a:gd name="connsiteX4" fmla="*/ 0 w 927026"/>
              <a:gd name="connsiteY4" fmla="*/ 0 h 1230609"/>
              <a:gd name="connsiteX0" fmla="*/ 0 w 917501"/>
              <a:gd name="connsiteY0" fmla="*/ 0 h 1230609"/>
              <a:gd name="connsiteX1" fmla="*/ 917501 w 917501"/>
              <a:gd name="connsiteY1" fmla="*/ 0 h 1230609"/>
              <a:gd name="connsiteX2" fmla="*/ 742081 w 917501"/>
              <a:gd name="connsiteY2" fmla="*/ 1230609 h 1230609"/>
              <a:gd name="connsiteX3" fmla="*/ 46037 w 917501"/>
              <a:gd name="connsiteY3" fmla="*/ 1228228 h 1230609"/>
              <a:gd name="connsiteX4" fmla="*/ 0 w 917501"/>
              <a:gd name="connsiteY4" fmla="*/ 0 h 1230609"/>
              <a:gd name="connsiteX0" fmla="*/ 0 w 1084189"/>
              <a:gd name="connsiteY0" fmla="*/ 2381 h 1230609"/>
              <a:gd name="connsiteX1" fmla="*/ 1084189 w 1084189"/>
              <a:gd name="connsiteY1" fmla="*/ 0 h 1230609"/>
              <a:gd name="connsiteX2" fmla="*/ 908769 w 1084189"/>
              <a:gd name="connsiteY2" fmla="*/ 1230609 h 1230609"/>
              <a:gd name="connsiteX3" fmla="*/ 212725 w 1084189"/>
              <a:gd name="connsiteY3" fmla="*/ 1228228 h 1230609"/>
              <a:gd name="connsiteX4" fmla="*/ 0 w 1084189"/>
              <a:gd name="connsiteY4" fmla="*/ 2381 h 1230609"/>
              <a:gd name="connsiteX0" fmla="*/ 0 w 941314"/>
              <a:gd name="connsiteY0" fmla="*/ 0 h 1228228"/>
              <a:gd name="connsiteX1" fmla="*/ 941314 w 941314"/>
              <a:gd name="connsiteY1" fmla="*/ 0 h 1228228"/>
              <a:gd name="connsiteX2" fmla="*/ 908769 w 941314"/>
              <a:gd name="connsiteY2" fmla="*/ 1228228 h 1228228"/>
              <a:gd name="connsiteX3" fmla="*/ 212725 w 941314"/>
              <a:gd name="connsiteY3" fmla="*/ 1225847 h 1228228"/>
              <a:gd name="connsiteX4" fmla="*/ 0 w 941314"/>
              <a:gd name="connsiteY4" fmla="*/ 0 h 1228228"/>
              <a:gd name="connsiteX0" fmla="*/ 0 w 941314"/>
              <a:gd name="connsiteY0" fmla="*/ 0 h 1228228"/>
              <a:gd name="connsiteX1" fmla="*/ 941314 w 941314"/>
              <a:gd name="connsiteY1" fmla="*/ 0 h 1228228"/>
              <a:gd name="connsiteX2" fmla="*/ 908769 w 941314"/>
              <a:gd name="connsiteY2" fmla="*/ 1228228 h 1228228"/>
              <a:gd name="connsiteX3" fmla="*/ 227012 w 941314"/>
              <a:gd name="connsiteY3" fmla="*/ 1187747 h 1228228"/>
              <a:gd name="connsiteX4" fmla="*/ 0 w 941314"/>
              <a:gd name="connsiteY4" fmla="*/ 0 h 1228228"/>
              <a:gd name="connsiteX0" fmla="*/ 0 w 941314"/>
              <a:gd name="connsiteY0" fmla="*/ 0 h 1228228"/>
              <a:gd name="connsiteX1" fmla="*/ 941314 w 941314"/>
              <a:gd name="connsiteY1" fmla="*/ 0 h 1228228"/>
              <a:gd name="connsiteX2" fmla="*/ 908769 w 941314"/>
              <a:gd name="connsiteY2" fmla="*/ 1228228 h 1228228"/>
              <a:gd name="connsiteX3" fmla="*/ 224631 w 941314"/>
              <a:gd name="connsiteY3" fmla="*/ 1228228 h 1228228"/>
              <a:gd name="connsiteX4" fmla="*/ 0 w 941314"/>
              <a:gd name="connsiteY4" fmla="*/ 0 h 1228228"/>
              <a:gd name="connsiteX0" fmla="*/ 0 w 941314"/>
              <a:gd name="connsiteY0" fmla="*/ 0 h 1228228"/>
              <a:gd name="connsiteX1" fmla="*/ 941314 w 941314"/>
              <a:gd name="connsiteY1" fmla="*/ 0 h 1228228"/>
              <a:gd name="connsiteX2" fmla="*/ 915913 w 941314"/>
              <a:gd name="connsiteY2" fmla="*/ 1216322 h 1228228"/>
              <a:gd name="connsiteX3" fmla="*/ 224631 w 941314"/>
              <a:gd name="connsiteY3" fmla="*/ 1228228 h 1228228"/>
              <a:gd name="connsiteX4" fmla="*/ 0 w 941314"/>
              <a:gd name="connsiteY4" fmla="*/ 0 h 1228228"/>
              <a:gd name="connsiteX0" fmla="*/ 0 w 941314"/>
              <a:gd name="connsiteY0" fmla="*/ 0 h 1228228"/>
              <a:gd name="connsiteX1" fmla="*/ 941314 w 941314"/>
              <a:gd name="connsiteY1" fmla="*/ 0 h 1228228"/>
              <a:gd name="connsiteX2" fmla="*/ 908770 w 941314"/>
              <a:gd name="connsiteY2" fmla="*/ 1228228 h 1228228"/>
              <a:gd name="connsiteX3" fmla="*/ 224631 w 941314"/>
              <a:gd name="connsiteY3" fmla="*/ 1228228 h 1228228"/>
              <a:gd name="connsiteX4" fmla="*/ 0 w 941314"/>
              <a:gd name="connsiteY4" fmla="*/ 0 h 1228228"/>
              <a:gd name="connsiteX0" fmla="*/ 0 w 941314"/>
              <a:gd name="connsiteY0" fmla="*/ 0 h 1228228"/>
              <a:gd name="connsiteX1" fmla="*/ 941314 w 941314"/>
              <a:gd name="connsiteY1" fmla="*/ 0 h 1228228"/>
              <a:gd name="connsiteX2" fmla="*/ 908770 w 941314"/>
              <a:gd name="connsiteY2" fmla="*/ 1228228 h 1228228"/>
              <a:gd name="connsiteX3" fmla="*/ 231774 w 941314"/>
              <a:gd name="connsiteY3" fmla="*/ 1225847 h 1228228"/>
              <a:gd name="connsiteX4" fmla="*/ 0 w 941314"/>
              <a:gd name="connsiteY4" fmla="*/ 0 h 1228228"/>
              <a:gd name="connsiteX0" fmla="*/ 0 w 941314"/>
              <a:gd name="connsiteY0" fmla="*/ 0 h 1228228"/>
              <a:gd name="connsiteX1" fmla="*/ 941314 w 941314"/>
              <a:gd name="connsiteY1" fmla="*/ 0 h 1228228"/>
              <a:gd name="connsiteX2" fmla="*/ 873052 w 941314"/>
              <a:gd name="connsiteY2" fmla="*/ 1228228 h 1228228"/>
              <a:gd name="connsiteX3" fmla="*/ 231774 w 941314"/>
              <a:gd name="connsiteY3" fmla="*/ 1225847 h 1228228"/>
              <a:gd name="connsiteX4" fmla="*/ 0 w 941314"/>
              <a:gd name="connsiteY4" fmla="*/ 0 h 1228228"/>
              <a:gd name="connsiteX0" fmla="*/ 0 w 1620764"/>
              <a:gd name="connsiteY0" fmla="*/ 0 h 1380991"/>
              <a:gd name="connsiteX1" fmla="*/ 941314 w 1620764"/>
              <a:gd name="connsiteY1" fmla="*/ 0 h 1380991"/>
              <a:gd name="connsiteX2" fmla="*/ 1620764 w 1620764"/>
              <a:gd name="connsiteY2" fmla="*/ 1380991 h 1380991"/>
              <a:gd name="connsiteX3" fmla="*/ 231774 w 1620764"/>
              <a:gd name="connsiteY3" fmla="*/ 1225847 h 1380991"/>
              <a:gd name="connsiteX4" fmla="*/ 0 w 1620764"/>
              <a:gd name="connsiteY4" fmla="*/ 0 h 1380991"/>
              <a:gd name="connsiteX0" fmla="*/ 0 w 1620764"/>
              <a:gd name="connsiteY0" fmla="*/ 0 h 1380991"/>
              <a:gd name="connsiteX1" fmla="*/ 941314 w 1620764"/>
              <a:gd name="connsiteY1" fmla="*/ 0 h 1380991"/>
              <a:gd name="connsiteX2" fmla="*/ 1620764 w 1620764"/>
              <a:gd name="connsiteY2" fmla="*/ 1380991 h 1380991"/>
              <a:gd name="connsiteX3" fmla="*/ 850899 w 1620764"/>
              <a:gd name="connsiteY3" fmla="*/ 1360983 h 1380991"/>
              <a:gd name="connsiteX4" fmla="*/ 0 w 1620764"/>
              <a:gd name="connsiteY4" fmla="*/ 0 h 1380991"/>
              <a:gd name="connsiteX0" fmla="*/ 0 w 1368351"/>
              <a:gd name="connsiteY0" fmla="*/ 41129 h 1380991"/>
              <a:gd name="connsiteX1" fmla="*/ 688901 w 1368351"/>
              <a:gd name="connsiteY1" fmla="*/ 0 h 1380991"/>
              <a:gd name="connsiteX2" fmla="*/ 1368351 w 1368351"/>
              <a:gd name="connsiteY2" fmla="*/ 1380991 h 1380991"/>
              <a:gd name="connsiteX3" fmla="*/ 598486 w 1368351"/>
              <a:gd name="connsiteY3" fmla="*/ 1360983 h 1380991"/>
              <a:gd name="connsiteX4" fmla="*/ 0 w 1368351"/>
              <a:gd name="connsiteY4" fmla="*/ 41129 h 1380991"/>
              <a:gd name="connsiteX0" fmla="*/ 0 w 1368351"/>
              <a:gd name="connsiteY0" fmla="*/ 23503 h 1363365"/>
              <a:gd name="connsiteX1" fmla="*/ 1007989 w 1368351"/>
              <a:gd name="connsiteY1" fmla="*/ 0 h 1363365"/>
              <a:gd name="connsiteX2" fmla="*/ 1368351 w 1368351"/>
              <a:gd name="connsiteY2" fmla="*/ 1363365 h 1363365"/>
              <a:gd name="connsiteX3" fmla="*/ 598486 w 1368351"/>
              <a:gd name="connsiteY3" fmla="*/ 1343357 h 1363365"/>
              <a:gd name="connsiteX4" fmla="*/ 0 w 1368351"/>
              <a:gd name="connsiteY4" fmla="*/ 23503 h 1363365"/>
              <a:gd name="connsiteX0" fmla="*/ 0 w 1373113"/>
              <a:gd name="connsiteY0" fmla="*/ 9458 h 1363365"/>
              <a:gd name="connsiteX1" fmla="*/ 1012751 w 1373113"/>
              <a:gd name="connsiteY1" fmla="*/ 0 h 1363365"/>
              <a:gd name="connsiteX2" fmla="*/ 1373113 w 1373113"/>
              <a:gd name="connsiteY2" fmla="*/ 1363365 h 1363365"/>
              <a:gd name="connsiteX3" fmla="*/ 603248 w 1373113"/>
              <a:gd name="connsiteY3" fmla="*/ 1343357 h 1363365"/>
              <a:gd name="connsiteX4" fmla="*/ 0 w 1373113"/>
              <a:gd name="connsiteY4" fmla="*/ 9458 h 1363365"/>
              <a:gd name="connsiteX0" fmla="*/ 0 w 1373113"/>
              <a:gd name="connsiteY0" fmla="*/ 9458 h 1366765"/>
              <a:gd name="connsiteX1" fmla="*/ 1012751 w 1373113"/>
              <a:gd name="connsiteY1" fmla="*/ 0 h 1366765"/>
              <a:gd name="connsiteX2" fmla="*/ 1373113 w 1373113"/>
              <a:gd name="connsiteY2" fmla="*/ 1363365 h 1366765"/>
              <a:gd name="connsiteX3" fmla="*/ 603248 w 1373113"/>
              <a:gd name="connsiteY3" fmla="*/ 1366765 h 1366765"/>
              <a:gd name="connsiteX4" fmla="*/ 0 w 1373113"/>
              <a:gd name="connsiteY4" fmla="*/ 9458 h 1366765"/>
              <a:gd name="connsiteX0" fmla="*/ 0 w 1382638"/>
              <a:gd name="connsiteY0" fmla="*/ 9458 h 1366765"/>
              <a:gd name="connsiteX1" fmla="*/ 1012751 w 1382638"/>
              <a:gd name="connsiteY1" fmla="*/ 0 h 1366765"/>
              <a:gd name="connsiteX2" fmla="*/ 1382638 w 1382638"/>
              <a:gd name="connsiteY2" fmla="*/ 1361024 h 1366765"/>
              <a:gd name="connsiteX3" fmla="*/ 603248 w 1382638"/>
              <a:gd name="connsiteY3" fmla="*/ 1366765 h 1366765"/>
              <a:gd name="connsiteX4" fmla="*/ 0 w 1382638"/>
              <a:gd name="connsiteY4" fmla="*/ 9458 h 1366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2638" h="1366765">
                <a:moveTo>
                  <a:pt x="0" y="9458"/>
                </a:moveTo>
                <a:lnTo>
                  <a:pt x="1012751" y="0"/>
                </a:lnTo>
                <a:lnTo>
                  <a:pt x="1382638" y="1361024"/>
                </a:lnTo>
                <a:lnTo>
                  <a:pt x="603248" y="1366765"/>
                </a:lnTo>
                <a:lnTo>
                  <a:pt x="0" y="9458"/>
                </a:lnTo>
                <a:close/>
              </a:path>
            </a:pathLst>
          </a:custGeom>
          <a:solidFill>
            <a:srgbClr val="3BC371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>
              <a:spcBef>
                <a:spcPct val="0"/>
              </a:spcBef>
            </a:pPr>
            <a:endParaRPr lang="en-US" sz="1800">
              <a:latin typeface="Times" charset="0"/>
            </a:endParaRPr>
          </a:p>
        </p:txBody>
      </p:sp>
      <p:sp>
        <p:nvSpPr>
          <p:cNvPr id="18" name="Rectangle 31"/>
          <p:cNvSpPr/>
          <p:nvPr/>
        </p:nvSpPr>
        <p:spPr bwMode="auto">
          <a:xfrm>
            <a:off x="6693499" y="2529069"/>
            <a:ext cx="1103058" cy="1037292"/>
          </a:xfrm>
          <a:custGeom>
            <a:avLst/>
            <a:gdLst>
              <a:gd name="connsiteX0" fmla="*/ 0 w 792088"/>
              <a:gd name="connsiteY0" fmla="*/ 0 h 1282204"/>
              <a:gd name="connsiteX1" fmla="*/ 792088 w 792088"/>
              <a:gd name="connsiteY1" fmla="*/ 0 h 1282204"/>
              <a:gd name="connsiteX2" fmla="*/ 792088 w 792088"/>
              <a:gd name="connsiteY2" fmla="*/ 1282204 h 1282204"/>
              <a:gd name="connsiteX3" fmla="*/ 0 w 792088"/>
              <a:gd name="connsiteY3" fmla="*/ 1282204 h 1282204"/>
              <a:gd name="connsiteX4" fmla="*/ 0 w 792088"/>
              <a:gd name="connsiteY4" fmla="*/ 0 h 1282204"/>
              <a:gd name="connsiteX0" fmla="*/ 0 w 792088"/>
              <a:gd name="connsiteY0" fmla="*/ 0 h 1288554"/>
              <a:gd name="connsiteX1" fmla="*/ 792088 w 792088"/>
              <a:gd name="connsiteY1" fmla="*/ 0 h 1288554"/>
              <a:gd name="connsiteX2" fmla="*/ 792088 w 792088"/>
              <a:gd name="connsiteY2" fmla="*/ 1282204 h 1288554"/>
              <a:gd name="connsiteX3" fmla="*/ 69850 w 792088"/>
              <a:gd name="connsiteY3" fmla="*/ 1288554 h 1288554"/>
              <a:gd name="connsiteX4" fmla="*/ 0 w 792088"/>
              <a:gd name="connsiteY4" fmla="*/ 0 h 1288554"/>
              <a:gd name="connsiteX0" fmla="*/ 0 w 792088"/>
              <a:gd name="connsiteY0" fmla="*/ 0 h 1288554"/>
              <a:gd name="connsiteX1" fmla="*/ 792088 w 792088"/>
              <a:gd name="connsiteY1" fmla="*/ 0 h 1288554"/>
              <a:gd name="connsiteX2" fmla="*/ 763513 w 792088"/>
              <a:gd name="connsiteY2" fmla="*/ 1288554 h 1288554"/>
              <a:gd name="connsiteX3" fmla="*/ 69850 w 792088"/>
              <a:gd name="connsiteY3" fmla="*/ 1288554 h 1288554"/>
              <a:gd name="connsiteX4" fmla="*/ 0 w 792088"/>
              <a:gd name="connsiteY4" fmla="*/ 0 h 1288554"/>
              <a:gd name="connsiteX0" fmla="*/ 0 w 1160388"/>
              <a:gd name="connsiteY0" fmla="*/ 0 h 1288554"/>
              <a:gd name="connsiteX1" fmla="*/ 1160388 w 1160388"/>
              <a:gd name="connsiteY1" fmla="*/ 22225 h 1288554"/>
              <a:gd name="connsiteX2" fmla="*/ 763513 w 1160388"/>
              <a:gd name="connsiteY2" fmla="*/ 1288554 h 1288554"/>
              <a:gd name="connsiteX3" fmla="*/ 69850 w 1160388"/>
              <a:gd name="connsiteY3" fmla="*/ 1288554 h 1288554"/>
              <a:gd name="connsiteX4" fmla="*/ 0 w 1160388"/>
              <a:gd name="connsiteY4" fmla="*/ 0 h 1288554"/>
              <a:gd name="connsiteX0" fmla="*/ 250825 w 1090538"/>
              <a:gd name="connsiteY0" fmla="*/ 28575 h 1266329"/>
              <a:gd name="connsiteX1" fmla="*/ 1090538 w 1090538"/>
              <a:gd name="connsiteY1" fmla="*/ 0 h 1266329"/>
              <a:gd name="connsiteX2" fmla="*/ 693663 w 1090538"/>
              <a:gd name="connsiteY2" fmla="*/ 1266329 h 1266329"/>
              <a:gd name="connsiteX3" fmla="*/ 0 w 1090538"/>
              <a:gd name="connsiteY3" fmla="*/ 1266329 h 1266329"/>
              <a:gd name="connsiteX4" fmla="*/ 250825 w 1090538"/>
              <a:gd name="connsiteY4" fmla="*/ 28575 h 1266329"/>
              <a:gd name="connsiteX0" fmla="*/ 225425 w 1090538"/>
              <a:gd name="connsiteY0" fmla="*/ 0 h 1266329"/>
              <a:gd name="connsiteX1" fmla="*/ 1090538 w 1090538"/>
              <a:gd name="connsiteY1" fmla="*/ 0 h 1266329"/>
              <a:gd name="connsiteX2" fmla="*/ 693663 w 1090538"/>
              <a:gd name="connsiteY2" fmla="*/ 1266329 h 1266329"/>
              <a:gd name="connsiteX3" fmla="*/ 0 w 1090538"/>
              <a:gd name="connsiteY3" fmla="*/ 1266329 h 1266329"/>
              <a:gd name="connsiteX4" fmla="*/ 225425 w 1090538"/>
              <a:gd name="connsiteY4" fmla="*/ 0 h 1266329"/>
              <a:gd name="connsiteX0" fmla="*/ 194468 w 1090538"/>
              <a:gd name="connsiteY0" fmla="*/ 38100 h 1266329"/>
              <a:gd name="connsiteX1" fmla="*/ 1090538 w 1090538"/>
              <a:gd name="connsiteY1" fmla="*/ 0 h 1266329"/>
              <a:gd name="connsiteX2" fmla="*/ 693663 w 1090538"/>
              <a:gd name="connsiteY2" fmla="*/ 1266329 h 1266329"/>
              <a:gd name="connsiteX3" fmla="*/ 0 w 1090538"/>
              <a:gd name="connsiteY3" fmla="*/ 1266329 h 1266329"/>
              <a:gd name="connsiteX4" fmla="*/ 194468 w 1090538"/>
              <a:gd name="connsiteY4" fmla="*/ 38100 h 1266329"/>
              <a:gd name="connsiteX0" fmla="*/ 194468 w 1119113"/>
              <a:gd name="connsiteY0" fmla="*/ 4763 h 1232992"/>
              <a:gd name="connsiteX1" fmla="*/ 1119113 w 1119113"/>
              <a:gd name="connsiteY1" fmla="*/ 0 h 1232992"/>
              <a:gd name="connsiteX2" fmla="*/ 693663 w 1119113"/>
              <a:gd name="connsiteY2" fmla="*/ 1232992 h 1232992"/>
              <a:gd name="connsiteX3" fmla="*/ 0 w 1119113"/>
              <a:gd name="connsiteY3" fmla="*/ 1232992 h 1232992"/>
              <a:gd name="connsiteX4" fmla="*/ 194468 w 1119113"/>
              <a:gd name="connsiteY4" fmla="*/ 4763 h 1232992"/>
              <a:gd name="connsiteX0" fmla="*/ 187324 w 1111969"/>
              <a:gd name="connsiteY0" fmla="*/ 4763 h 1232992"/>
              <a:gd name="connsiteX1" fmla="*/ 1111969 w 1111969"/>
              <a:gd name="connsiteY1" fmla="*/ 0 h 1232992"/>
              <a:gd name="connsiteX2" fmla="*/ 686519 w 1111969"/>
              <a:gd name="connsiteY2" fmla="*/ 1232992 h 1232992"/>
              <a:gd name="connsiteX3" fmla="*/ 0 w 1111969"/>
              <a:gd name="connsiteY3" fmla="*/ 1228230 h 1232992"/>
              <a:gd name="connsiteX4" fmla="*/ 187324 w 1111969"/>
              <a:gd name="connsiteY4" fmla="*/ 4763 h 1232992"/>
              <a:gd name="connsiteX0" fmla="*/ 187324 w 1111969"/>
              <a:gd name="connsiteY0" fmla="*/ 4763 h 1230611"/>
              <a:gd name="connsiteX1" fmla="*/ 1111969 w 1111969"/>
              <a:gd name="connsiteY1" fmla="*/ 0 h 1230611"/>
              <a:gd name="connsiteX2" fmla="*/ 693662 w 1111969"/>
              <a:gd name="connsiteY2" fmla="*/ 1230611 h 1230611"/>
              <a:gd name="connsiteX3" fmla="*/ 0 w 1111969"/>
              <a:gd name="connsiteY3" fmla="*/ 1228230 h 1230611"/>
              <a:gd name="connsiteX4" fmla="*/ 187324 w 1111969"/>
              <a:gd name="connsiteY4" fmla="*/ 4763 h 1230611"/>
              <a:gd name="connsiteX0" fmla="*/ 187324 w 1111969"/>
              <a:gd name="connsiteY0" fmla="*/ 4763 h 1228230"/>
              <a:gd name="connsiteX1" fmla="*/ 1111969 w 1111969"/>
              <a:gd name="connsiteY1" fmla="*/ 0 h 1228230"/>
              <a:gd name="connsiteX2" fmla="*/ 686518 w 1111969"/>
              <a:gd name="connsiteY2" fmla="*/ 1225848 h 1228230"/>
              <a:gd name="connsiteX3" fmla="*/ 0 w 1111969"/>
              <a:gd name="connsiteY3" fmla="*/ 1228230 h 1228230"/>
              <a:gd name="connsiteX4" fmla="*/ 187324 w 1111969"/>
              <a:gd name="connsiteY4" fmla="*/ 4763 h 1228230"/>
              <a:gd name="connsiteX0" fmla="*/ 161131 w 1111969"/>
              <a:gd name="connsiteY0" fmla="*/ 2382 h 1228230"/>
              <a:gd name="connsiteX1" fmla="*/ 1111969 w 1111969"/>
              <a:gd name="connsiteY1" fmla="*/ 0 h 1228230"/>
              <a:gd name="connsiteX2" fmla="*/ 686518 w 1111969"/>
              <a:gd name="connsiteY2" fmla="*/ 1225848 h 1228230"/>
              <a:gd name="connsiteX3" fmla="*/ 0 w 1111969"/>
              <a:gd name="connsiteY3" fmla="*/ 1228230 h 1228230"/>
              <a:gd name="connsiteX4" fmla="*/ 161131 w 1111969"/>
              <a:gd name="connsiteY4" fmla="*/ 2382 h 1228230"/>
              <a:gd name="connsiteX0" fmla="*/ 161131 w 1052438"/>
              <a:gd name="connsiteY0" fmla="*/ 0 h 1225848"/>
              <a:gd name="connsiteX1" fmla="*/ 1052438 w 1052438"/>
              <a:gd name="connsiteY1" fmla="*/ 0 h 1225848"/>
              <a:gd name="connsiteX2" fmla="*/ 686518 w 1052438"/>
              <a:gd name="connsiteY2" fmla="*/ 1223466 h 1225848"/>
              <a:gd name="connsiteX3" fmla="*/ 0 w 1052438"/>
              <a:gd name="connsiteY3" fmla="*/ 1225848 h 1225848"/>
              <a:gd name="connsiteX4" fmla="*/ 161131 w 1052438"/>
              <a:gd name="connsiteY4" fmla="*/ 0 h 1225848"/>
              <a:gd name="connsiteX0" fmla="*/ 161131 w 1052438"/>
              <a:gd name="connsiteY0" fmla="*/ 0 h 1228228"/>
              <a:gd name="connsiteX1" fmla="*/ 1052438 w 1052438"/>
              <a:gd name="connsiteY1" fmla="*/ 0 h 1228228"/>
              <a:gd name="connsiteX2" fmla="*/ 700805 w 1052438"/>
              <a:gd name="connsiteY2" fmla="*/ 1228228 h 1228228"/>
              <a:gd name="connsiteX3" fmla="*/ 0 w 1052438"/>
              <a:gd name="connsiteY3" fmla="*/ 1225848 h 1228228"/>
              <a:gd name="connsiteX4" fmla="*/ 161131 w 1052438"/>
              <a:gd name="connsiteY4" fmla="*/ 0 h 1228228"/>
              <a:gd name="connsiteX0" fmla="*/ 149225 w 1040532"/>
              <a:gd name="connsiteY0" fmla="*/ 0 h 1228229"/>
              <a:gd name="connsiteX1" fmla="*/ 1040532 w 1040532"/>
              <a:gd name="connsiteY1" fmla="*/ 0 h 1228229"/>
              <a:gd name="connsiteX2" fmla="*/ 688899 w 1040532"/>
              <a:gd name="connsiteY2" fmla="*/ 1228228 h 1228229"/>
              <a:gd name="connsiteX3" fmla="*/ 0 w 1040532"/>
              <a:gd name="connsiteY3" fmla="*/ 1228229 h 1228229"/>
              <a:gd name="connsiteX4" fmla="*/ 149225 w 1040532"/>
              <a:gd name="connsiteY4" fmla="*/ 0 h 1228229"/>
              <a:gd name="connsiteX0" fmla="*/ 144463 w 1035770"/>
              <a:gd name="connsiteY0" fmla="*/ 0 h 1228228"/>
              <a:gd name="connsiteX1" fmla="*/ 1035770 w 1035770"/>
              <a:gd name="connsiteY1" fmla="*/ 0 h 1228228"/>
              <a:gd name="connsiteX2" fmla="*/ 684137 w 1035770"/>
              <a:gd name="connsiteY2" fmla="*/ 1228228 h 1228228"/>
              <a:gd name="connsiteX3" fmla="*/ 0 w 1035770"/>
              <a:gd name="connsiteY3" fmla="*/ 1194891 h 1228228"/>
              <a:gd name="connsiteX4" fmla="*/ 144463 w 1035770"/>
              <a:gd name="connsiteY4" fmla="*/ 0 h 1228228"/>
              <a:gd name="connsiteX0" fmla="*/ 144463 w 1035770"/>
              <a:gd name="connsiteY0" fmla="*/ 0 h 1194891"/>
              <a:gd name="connsiteX1" fmla="*/ 1035770 w 1035770"/>
              <a:gd name="connsiteY1" fmla="*/ 0 h 1194891"/>
              <a:gd name="connsiteX2" fmla="*/ 686519 w 1035770"/>
              <a:gd name="connsiteY2" fmla="*/ 1185365 h 1194891"/>
              <a:gd name="connsiteX3" fmla="*/ 0 w 1035770"/>
              <a:gd name="connsiteY3" fmla="*/ 1194891 h 1194891"/>
              <a:gd name="connsiteX4" fmla="*/ 144463 w 1035770"/>
              <a:gd name="connsiteY4" fmla="*/ 0 h 1194891"/>
              <a:gd name="connsiteX0" fmla="*/ 144463 w 1035770"/>
              <a:gd name="connsiteY0" fmla="*/ 0 h 1228228"/>
              <a:gd name="connsiteX1" fmla="*/ 1035770 w 1035770"/>
              <a:gd name="connsiteY1" fmla="*/ 0 h 1228228"/>
              <a:gd name="connsiteX2" fmla="*/ 686519 w 1035770"/>
              <a:gd name="connsiteY2" fmla="*/ 1228228 h 1228228"/>
              <a:gd name="connsiteX3" fmla="*/ 0 w 1035770"/>
              <a:gd name="connsiteY3" fmla="*/ 1194891 h 1228228"/>
              <a:gd name="connsiteX4" fmla="*/ 144463 w 1035770"/>
              <a:gd name="connsiteY4" fmla="*/ 0 h 1228228"/>
              <a:gd name="connsiteX0" fmla="*/ 153988 w 1045295"/>
              <a:gd name="connsiteY0" fmla="*/ 0 h 1228228"/>
              <a:gd name="connsiteX1" fmla="*/ 1045295 w 1045295"/>
              <a:gd name="connsiteY1" fmla="*/ 0 h 1228228"/>
              <a:gd name="connsiteX2" fmla="*/ 696044 w 1045295"/>
              <a:gd name="connsiteY2" fmla="*/ 1228228 h 1228228"/>
              <a:gd name="connsiteX3" fmla="*/ 0 w 1045295"/>
              <a:gd name="connsiteY3" fmla="*/ 1225847 h 1228228"/>
              <a:gd name="connsiteX4" fmla="*/ 153988 w 1045295"/>
              <a:gd name="connsiteY4" fmla="*/ 0 h 1228228"/>
              <a:gd name="connsiteX0" fmla="*/ 0 w 1091332"/>
              <a:gd name="connsiteY0" fmla="*/ 0 h 1230609"/>
              <a:gd name="connsiteX1" fmla="*/ 1091332 w 1091332"/>
              <a:gd name="connsiteY1" fmla="*/ 2381 h 1230609"/>
              <a:gd name="connsiteX2" fmla="*/ 742081 w 1091332"/>
              <a:gd name="connsiteY2" fmla="*/ 1230609 h 1230609"/>
              <a:gd name="connsiteX3" fmla="*/ 46037 w 1091332"/>
              <a:gd name="connsiteY3" fmla="*/ 1228228 h 1230609"/>
              <a:gd name="connsiteX4" fmla="*/ 0 w 1091332"/>
              <a:gd name="connsiteY4" fmla="*/ 0 h 1230609"/>
              <a:gd name="connsiteX0" fmla="*/ 0 w 927026"/>
              <a:gd name="connsiteY0" fmla="*/ 0 h 1230609"/>
              <a:gd name="connsiteX1" fmla="*/ 927026 w 927026"/>
              <a:gd name="connsiteY1" fmla="*/ 47625 h 1230609"/>
              <a:gd name="connsiteX2" fmla="*/ 742081 w 927026"/>
              <a:gd name="connsiteY2" fmla="*/ 1230609 h 1230609"/>
              <a:gd name="connsiteX3" fmla="*/ 46037 w 927026"/>
              <a:gd name="connsiteY3" fmla="*/ 1228228 h 1230609"/>
              <a:gd name="connsiteX4" fmla="*/ 0 w 927026"/>
              <a:gd name="connsiteY4" fmla="*/ 0 h 1230609"/>
              <a:gd name="connsiteX0" fmla="*/ 0 w 917501"/>
              <a:gd name="connsiteY0" fmla="*/ 0 h 1230609"/>
              <a:gd name="connsiteX1" fmla="*/ 917501 w 917501"/>
              <a:gd name="connsiteY1" fmla="*/ 0 h 1230609"/>
              <a:gd name="connsiteX2" fmla="*/ 742081 w 917501"/>
              <a:gd name="connsiteY2" fmla="*/ 1230609 h 1230609"/>
              <a:gd name="connsiteX3" fmla="*/ 46037 w 917501"/>
              <a:gd name="connsiteY3" fmla="*/ 1228228 h 1230609"/>
              <a:gd name="connsiteX4" fmla="*/ 0 w 917501"/>
              <a:gd name="connsiteY4" fmla="*/ 0 h 1230609"/>
              <a:gd name="connsiteX0" fmla="*/ 0 w 1438994"/>
              <a:gd name="connsiteY0" fmla="*/ 0 h 1242515"/>
              <a:gd name="connsiteX1" fmla="*/ 1438994 w 1438994"/>
              <a:gd name="connsiteY1" fmla="*/ 11906 h 1242515"/>
              <a:gd name="connsiteX2" fmla="*/ 1263574 w 1438994"/>
              <a:gd name="connsiteY2" fmla="*/ 1242515 h 1242515"/>
              <a:gd name="connsiteX3" fmla="*/ 567530 w 1438994"/>
              <a:gd name="connsiteY3" fmla="*/ 1240134 h 1242515"/>
              <a:gd name="connsiteX4" fmla="*/ 0 w 1438994"/>
              <a:gd name="connsiteY4" fmla="*/ 0 h 1242515"/>
              <a:gd name="connsiteX0" fmla="*/ 0 w 1263574"/>
              <a:gd name="connsiteY0" fmla="*/ 0 h 1242515"/>
              <a:gd name="connsiteX1" fmla="*/ 750813 w 1263574"/>
              <a:gd name="connsiteY1" fmla="*/ 2381 h 1242515"/>
              <a:gd name="connsiteX2" fmla="*/ 1263574 w 1263574"/>
              <a:gd name="connsiteY2" fmla="*/ 1242515 h 1242515"/>
              <a:gd name="connsiteX3" fmla="*/ 567530 w 1263574"/>
              <a:gd name="connsiteY3" fmla="*/ 1240134 h 1242515"/>
              <a:gd name="connsiteX4" fmla="*/ 0 w 1263574"/>
              <a:gd name="connsiteY4" fmla="*/ 0 h 1242515"/>
              <a:gd name="connsiteX0" fmla="*/ 0 w 1287386"/>
              <a:gd name="connsiteY0" fmla="*/ 0 h 1240134"/>
              <a:gd name="connsiteX1" fmla="*/ 750813 w 1287386"/>
              <a:gd name="connsiteY1" fmla="*/ 2381 h 1240134"/>
              <a:gd name="connsiteX2" fmla="*/ 1287386 w 1287386"/>
              <a:gd name="connsiteY2" fmla="*/ 1225847 h 1240134"/>
              <a:gd name="connsiteX3" fmla="*/ 567530 w 1287386"/>
              <a:gd name="connsiteY3" fmla="*/ 1240134 h 1240134"/>
              <a:gd name="connsiteX4" fmla="*/ 0 w 1287386"/>
              <a:gd name="connsiteY4" fmla="*/ 0 h 1240134"/>
              <a:gd name="connsiteX0" fmla="*/ 0 w 1287386"/>
              <a:gd name="connsiteY0" fmla="*/ 0 h 1230609"/>
              <a:gd name="connsiteX1" fmla="*/ 750813 w 1287386"/>
              <a:gd name="connsiteY1" fmla="*/ 2381 h 1230609"/>
              <a:gd name="connsiteX2" fmla="*/ 1287386 w 1287386"/>
              <a:gd name="connsiteY2" fmla="*/ 1225847 h 1230609"/>
              <a:gd name="connsiteX3" fmla="*/ 596105 w 1287386"/>
              <a:gd name="connsiteY3" fmla="*/ 1230609 h 1230609"/>
              <a:gd name="connsiteX4" fmla="*/ 0 w 1287386"/>
              <a:gd name="connsiteY4" fmla="*/ 0 h 1230609"/>
              <a:gd name="connsiteX0" fmla="*/ 0 w 1244524"/>
              <a:gd name="connsiteY0" fmla="*/ 0 h 1230610"/>
              <a:gd name="connsiteX1" fmla="*/ 750813 w 1244524"/>
              <a:gd name="connsiteY1" fmla="*/ 2381 h 1230610"/>
              <a:gd name="connsiteX2" fmla="*/ 1244524 w 1244524"/>
              <a:gd name="connsiteY2" fmla="*/ 1230610 h 1230610"/>
              <a:gd name="connsiteX3" fmla="*/ 596105 w 1244524"/>
              <a:gd name="connsiteY3" fmla="*/ 1230609 h 1230610"/>
              <a:gd name="connsiteX4" fmla="*/ 0 w 1244524"/>
              <a:gd name="connsiteY4" fmla="*/ 0 h 1230610"/>
              <a:gd name="connsiteX0" fmla="*/ 0 w 1227856"/>
              <a:gd name="connsiteY0" fmla="*/ 0 h 1230610"/>
              <a:gd name="connsiteX1" fmla="*/ 750813 w 1227856"/>
              <a:gd name="connsiteY1" fmla="*/ 2381 h 1230610"/>
              <a:gd name="connsiteX2" fmla="*/ 1227856 w 1227856"/>
              <a:gd name="connsiteY2" fmla="*/ 1230610 h 1230610"/>
              <a:gd name="connsiteX3" fmla="*/ 596105 w 1227856"/>
              <a:gd name="connsiteY3" fmla="*/ 1230609 h 1230610"/>
              <a:gd name="connsiteX4" fmla="*/ 0 w 1227856"/>
              <a:gd name="connsiteY4" fmla="*/ 0 h 1230610"/>
              <a:gd name="connsiteX0" fmla="*/ 0 w 1227856"/>
              <a:gd name="connsiteY0" fmla="*/ 0 h 1230610"/>
              <a:gd name="connsiteX1" fmla="*/ 750813 w 1227856"/>
              <a:gd name="connsiteY1" fmla="*/ 2381 h 1230610"/>
              <a:gd name="connsiteX2" fmla="*/ 1227856 w 1227856"/>
              <a:gd name="connsiteY2" fmla="*/ 1230610 h 1230610"/>
              <a:gd name="connsiteX3" fmla="*/ 596105 w 1227856"/>
              <a:gd name="connsiteY3" fmla="*/ 1225847 h 1230610"/>
              <a:gd name="connsiteX4" fmla="*/ 0 w 1227856"/>
              <a:gd name="connsiteY4" fmla="*/ 0 h 1230610"/>
              <a:gd name="connsiteX0" fmla="*/ 0 w 1213569"/>
              <a:gd name="connsiteY0" fmla="*/ 21167 h 1228229"/>
              <a:gd name="connsiteX1" fmla="*/ 736526 w 1213569"/>
              <a:gd name="connsiteY1" fmla="*/ 0 h 1228229"/>
              <a:gd name="connsiteX2" fmla="*/ 1213569 w 1213569"/>
              <a:gd name="connsiteY2" fmla="*/ 1228229 h 1228229"/>
              <a:gd name="connsiteX3" fmla="*/ 581818 w 1213569"/>
              <a:gd name="connsiteY3" fmla="*/ 1223466 h 1228229"/>
              <a:gd name="connsiteX4" fmla="*/ 0 w 1213569"/>
              <a:gd name="connsiteY4" fmla="*/ 21167 h 1228229"/>
              <a:gd name="connsiteX0" fmla="*/ 0 w 1213569"/>
              <a:gd name="connsiteY0" fmla="*/ 0 h 1207062"/>
              <a:gd name="connsiteX1" fmla="*/ 850826 w 1213569"/>
              <a:gd name="connsiteY1" fmla="*/ 8268 h 1207062"/>
              <a:gd name="connsiteX2" fmla="*/ 1213569 w 1213569"/>
              <a:gd name="connsiteY2" fmla="*/ 1207062 h 1207062"/>
              <a:gd name="connsiteX3" fmla="*/ 581818 w 1213569"/>
              <a:gd name="connsiteY3" fmla="*/ 1202299 h 1207062"/>
              <a:gd name="connsiteX4" fmla="*/ 0 w 1213569"/>
              <a:gd name="connsiteY4" fmla="*/ 0 h 1207062"/>
              <a:gd name="connsiteX0" fmla="*/ 0 w 1213569"/>
              <a:gd name="connsiteY0" fmla="*/ 0 h 1355359"/>
              <a:gd name="connsiteX1" fmla="*/ 850826 w 1213569"/>
              <a:gd name="connsiteY1" fmla="*/ 8268 h 1355359"/>
              <a:gd name="connsiteX2" fmla="*/ 1213569 w 1213569"/>
              <a:gd name="connsiteY2" fmla="*/ 1207062 h 1355359"/>
              <a:gd name="connsiteX3" fmla="*/ 686593 w 1213569"/>
              <a:gd name="connsiteY3" fmla="*/ 1355359 h 1355359"/>
              <a:gd name="connsiteX4" fmla="*/ 0 w 1213569"/>
              <a:gd name="connsiteY4" fmla="*/ 0 h 1355359"/>
              <a:gd name="connsiteX0" fmla="*/ 0 w 1470744"/>
              <a:gd name="connsiteY0" fmla="*/ 0 h 1355359"/>
              <a:gd name="connsiteX1" fmla="*/ 850826 w 1470744"/>
              <a:gd name="connsiteY1" fmla="*/ 8268 h 1355359"/>
              <a:gd name="connsiteX2" fmla="*/ 1470744 w 1470744"/>
              <a:gd name="connsiteY2" fmla="*/ 1354234 h 1355359"/>
              <a:gd name="connsiteX3" fmla="*/ 686593 w 1470744"/>
              <a:gd name="connsiteY3" fmla="*/ 1355359 h 1355359"/>
              <a:gd name="connsiteX4" fmla="*/ 0 w 1470744"/>
              <a:gd name="connsiteY4" fmla="*/ 0 h 135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0744" h="1355359">
                <a:moveTo>
                  <a:pt x="0" y="0"/>
                </a:moveTo>
                <a:lnTo>
                  <a:pt x="850826" y="8268"/>
                </a:lnTo>
                <a:lnTo>
                  <a:pt x="1470744" y="1354234"/>
                </a:lnTo>
                <a:lnTo>
                  <a:pt x="686593" y="1355359"/>
                </a:lnTo>
                <a:lnTo>
                  <a:pt x="0" y="0"/>
                </a:lnTo>
                <a:close/>
              </a:path>
            </a:pathLst>
          </a:custGeom>
          <a:solidFill>
            <a:srgbClr val="FF6666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>
              <a:spcBef>
                <a:spcPct val="0"/>
              </a:spcBef>
            </a:pPr>
            <a:endParaRPr lang="en-US" sz="1800">
              <a:latin typeface="Times" charset="0"/>
            </a:endParaRPr>
          </a:p>
        </p:txBody>
      </p:sp>
      <p:sp>
        <p:nvSpPr>
          <p:cNvPr id="19" name="Rectangle 31"/>
          <p:cNvSpPr/>
          <p:nvPr/>
        </p:nvSpPr>
        <p:spPr bwMode="auto">
          <a:xfrm>
            <a:off x="6027507" y="2529069"/>
            <a:ext cx="938753" cy="1036301"/>
          </a:xfrm>
          <a:custGeom>
            <a:avLst/>
            <a:gdLst>
              <a:gd name="connsiteX0" fmla="*/ 0 w 792088"/>
              <a:gd name="connsiteY0" fmla="*/ 0 h 1282204"/>
              <a:gd name="connsiteX1" fmla="*/ 792088 w 792088"/>
              <a:gd name="connsiteY1" fmla="*/ 0 h 1282204"/>
              <a:gd name="connsiteX2" fmla="*/ 792088 w 792088"/>
              <a:gd name="connsiteY2" fmla="*/ 1282204 h 1282204"/>
              <a:gd name="connsiteX3" fmla="*/ 0 w 792088"/>
              <a:gd name="connsiteY3" fmla="*/ 1282204 h 1282204"/>
              <a:gd name="connsiteX4" fmla="*/ 0 w 792088"/>
              <a:gd name="connsiteY4" fmla="*/ 0 h 1282204"/>
              <a:gd name="connsiteX0" fmla="*/ 0 w 792088"/>
              <a:gd name="connsiteY0" fmla="*/ 0 h 1288554"/>
              <a:gd name="connsiteX1" fmla="*/ 792088 w 792088"/>
              <a:gd name="connsiteY1" fmla="*/ 0 h 1288554"/>
              <a:gd name="connsiteX2" fmla="*/ 792088 w 792088"/>
              <a:gd name="connsiteY2" fmla="*/ 1282204 h 1288554"/>
              <a:gd name="connsiteX3" fmla="*/ 69850 w 792088"/>
              <a:gd name="connsiteY3" fmla="*/ 1288554 h 1288554"/>
              <a:gd name="connsiteX4" fmla="*/ 0 w 792088"/>
              <a:gd name="connsiteY4" fmla="*/ 0 h 1288554"/>
              <a:gd name="connsiteX0" fmla="*/ 0 w 792088"/>
              <a:gd name="connsiteY0" fmla="*/ 0 h 1288554"/>
              <a:gd name="connsiteX1" fmla="*/ 792088 w 792088"/>
              <a:gd name="connsiteY1" fmla="*/ 0 h 1288554"/>
              <a:gd name="connsiteX2" fmla="*/ 763513 w 792088"/>
              <a:gd name="connsiteY2" fmla="*/ 1288554 h 1288554"/>
              <a:gd name="connsiteX3" fmla="*/ 69850 w 792088"/>
              <a:gd name="connsiteY3" fmla="*/ 1288554 h 1288554"/>
              <a:gd name="connsiteX4" fmla="*/ 0 w 792088"/>
              <a:gd name="connsiteY4" fmla="*/ 0 h 1288554"/>
              <a:gd name="connsiteX0" fmla="*/ 0 w 1160388"/>
              <a:gd name="connsiteY0" fmla="*/ 0 h 1288554"/>
              <a:gd name="connsiteX1" fmla="*/ 1160388 w 1160388"/>
              <a:gd name="connsiteY1" fmla="*/ 22225 h 1288554"/>
              <a:gd name="connsiteX2" fmla="*/ 763513 w 1160388"/>
              <a:gd name="connsiteY2" fmla="*/ 1288554 h 1288554"/>
              <a:gd name="connsiteX3" fmla="*/ 69850 w 1160388"/>
              <a:gd name="connsiteY3" fmla="*/ 1288554 h 1288554"/>
              <a:gd name="connsiteX4" fmla="*/ 0 w 1160388"/>
              <a:gd name="connsiteY4" fmla="*/ 0 h 1288554"/>
              <a:gd name="connsiteX0" fmla="*/ 250825 w 1090538"/>
              <a:gd name="connsiteY0" fmla="*/ 28575 h 1266329"/>
              <a:gd name="connsiteX1" fmla="*/ 1090538 w 1090538"/>
              <a:gd name="connsiteY1" fmla="*/ 0 h 1266329"/>
              <a:gd name="connsiteX2" fmla="*/ 693663 w 1090538"/>
              <a:gd name="connsiteY2" fmla="*/ 1266329 h 1266329"/>
              <a:gd name="connsiteX3" fmla="*/ 0 w 1090538"/>
              <a:gd name="connsiteY3" fmla="*/ 1266329 h 1266329"/>
              <a:gd name="connsiteX4" fmla="*/ 250825 w 1090538"/>
              <a:gd name="connsiteY4" fmla="*/ 28575 h 1266329"/>
              <a:gd name="connsiteX0" fmla="*/ 225425 w 1090538"/>
              <a:gd name="connsiteY0" fmla="*/ 0 h 1266329"/>
              <a:gd name="connsiteX1" fmla="*/ 1090538 w 1090538"/>
              <a:gd name="connsiteY1" fmla="*/ 0 h 1266329"/>
              <a:gd name="connsiteX2" fmla="*/ 693663 w 1090538"/>
              <a:gd name="connsiteY2" fmla="*/ 1266329 h 1266329"/>
              <a:gd name="connsiteX3" fmla="*/ 0 w 1090538"/>
              <a:gd name="connsiteY3" fmla="*/ 1266329 h 1266329"/>
              <a:gd name="connsiteX4" fmla="*/ 225425 w 1090538"/>
              <a:gd name="connsiteY4" fmla="*/ 0 h 1266329"/>
              <a:gd name="connsiteX0" fmla="*/ 194468 w 1090538"/>
              <a:gd name="connsiteY0" fmla="*/ 38100 h 1266329"/>
              <a:gd name="connsiteX1" fmla="*/ 1090538 w 1090538"/>
              <a:gd name="connsiteY1" fmla="*/ 0 h 1266329"/>
              <a:gd name="connsiteX2" fmla="*/ 693663 w 1090538"/>
              <a:gd name="connsiteY2" fmla="*/ 1266329 h 1266329"/>
              <a:gd name="connsiteX3" fmla="*/ 0 w 1090538"/>
              <a:gd name="connsiteY3" fmla="*/ 1266329 h 1266329"/>
              <a:gd name="connsiteX4" fmla="*/ 194468 w 1090538"/>
              <a:gd name="connsiteY4" fmla="*/ 38100 h 1266329"/>
              <a:gd name="connsiteX0" fmla="*/ 194468 w 1119113"/>
              <a:gd name="connsiteY0" fmla="*/ 4763 h 1232992"/>
              <a:gd name="connsiteX1" fmla="*/ 1119113 w 1119113"/>
              <a:gd name="connsiteY1" fmla="*/ 0 h 1232992"/>
              <a:gd name="connsiteX2" fmla="*/ 693663 w 1119113"/>
              <a:gd name="connsiteY2" fmla="*/ 1232992 h 1232992"/>
              <a:gd name="connsiteX3" fmla="*/ 0 w 1119113"/>
              <a:gd name="connsiteY3" fmla="*/ 1232992 h 1232992"/>
              <a:gd name="connsiteX4" fmla="*/ 194468 w 1119113"/>
              <a:gd name="connsiteY4" fmla="*/ 4763 h 1232992"/>
              <a:gd name="connsiteX0" fmla="*/ 187324 w 1111969"/>
              <a:gd name="connsiteY0" fmla="*/ 4763 h 1232992"/>
              <a:gd name="connsiteX1" fmla="*/ 1111969 w 1111969"/>
              <a:gd name="connsiteY1" fmla="*/ 0 h 1232992"/>
              <a:gd name="connsiteX2" fmla="*/ 686519 w 1111969"/>
              <a:gd name="connsiteY2" fmla="*/ 1232992 h 1232992"/>
              <a:gd name="connsiteX3" fmla="*/ 0 w 1111969"/>
              <a:gd name="connsiteY3" fmla="*/ 1228230 h 1232992"/>
              <a:gd name="connsiteX4" fmla="*/ 187324 w 1111969"/>
              <a:gd name="connsiteY4" fmla="*/ 4763 h 1232992"/>
              <a:gd name="connsiteX0" fmla="*/ 187324 w 1111969"/>
              <a:gd name="connsiteY0" fmla="*/ 4763 h 1230611"/>
              <a:gd name="connsiteX1" fmla="*/ 1111969 w 1111969"/>
              <a:gd name="connsiteY1" fmla="*/ 0 h 1230611"/>
              <a:gd name="connsiteX2" fmla="*/ 693662 w 1111969"/>
              <a:gd name="connsiteY2" fmla="*/ 1230611 h 1230611"/>
              <a:gd name="connsiteX3" fmla="*/ 0 w 1111969"/>
              <a:gd name="connsiteY3" fmla="*/ 1228230 h 1230611"/>
              <a:gd name="connsiteX4" fmla="*/ 187324 w 1111969"/>
              <a:gd name="connsiteY4" fmla="*/ 4763 h 1230611"/>
              <a:gd name="connsiteX0" fmla="*/ 187324 w 1111969"/>
              <a:gd name="connsiteY0" fmla="*/ 4763 h 1228230"/>
              <a:gd name="connsiteX1" fmla="*/ 1111969 w 1111969"/>
              <a:gd name="connsiteY1" fmla="*/ 0 h 1228230"/>
              <a:gd name="connsiteX2" fmla="*/ 686518 w 1111969"/>
              <a:gd name="connsiteY2" fmla="*/ 1225848 h 1228230"/>
              <a:gd name="connsiteX3" fmla="*/ 0 w 1111969"/>
              <a:gd name="connsiteY3" fmla="*/ 1228230 h 1228230"/>
              <a:gd name="connsiteX4" fmla="*/ 187324 w 1111969"/>
              <a:gd name="connsiteY4" fmla="*/ 4763 h 1228230"/>
              <a:gd name="connsiteX0" fmla="*/ 161131 w 1111969"/>
              <a:gd name="connsiteY0" fmla="*/ 2382 h 1228230"/>
              <a:gd name="connsiteX1" fmla="*/ 1111969 w 1111969"/>
              <a:gd name="connsiteY1" fmla="*/ 0 h 1228230"/>
              <a:gd name="connsiteX2" fmla="*/ 686518 w 1111969"/>
              <a:gd name="connsiteY2" fmla="*/ 1225848 h 1228230"/>
              <a:gd name="connsiteX3" fmla="*/ 0 w 1111969"/>
              <a:gd name="connsiteY3" fmla="*/ 1228230 h 1228230"/>
              <a:gd name="connsiteX4" fmla="*/ 161131 w 1111969"/>
              <a:gd name="connsiteY4" fmla="*/ 2382 h 1228230"/>
              <a:gd name="connsiteX0" fmla="*/ 161131 w 1052438"/>
              <a:gd name="connsiteY0" fmla="*/ 0 h 1225848"/>
              <a:gd name="connsiteX1" fmla="*/ 1052438 w 1052438"/>
              <a:gd name="connsiteY1" fmla="*/ 0 h 1225848"/>
              <a:gd name="connsiteX2" fmla="*/ 686518 w 1052438"/>
              <a:gd name="connsiteY2" fmla="*/ 1223466 h 1225848"/>
              <a:gd name="connsiteX3" fmla="*/ 0 w 1052438"/>
              <a:gd name="connsiteY3" fmla="*/ 1225848 h 1225848"/>
              <a:gd name="connsiteX4" fmla="*/ 161131 w 1052438"/>
              <a:gd name="connsiteY4" fmla="*/ 0 h 1225848"/>
              <a:gd name="connsiteX0" fmla="*/ 161131 w 1052438"/>
              <a:gd name="connsiteY0" fmla="*/ 0 h 1228228"/>
              <a:gd name="connsiteX1" fmla="*/ 1052438 w 1052438"/>
              <a:gd name="connsiteY1" fmla="*/ 0 h 1228228"/>
              <a:gd name="connsiteX2" fmla="*/ 700805 w 1052438"/>
              <a:gd name="connsiteY2" fmla="*/ 1228228 h 1228228"/>
              <a:gd name="connsiteX3" fmla="*/ 0 w 1052438"/>
              <a:gd name="connsiteY3" fmla="*/ 1225848 h 1228228"/>
              <a:gd name="connsiteX4" fmla="*/ 161131 w 1052438"/>
              <a:gd name="connsiteY4" fmla="*/ 0 h 1228228"/>
              <a:gd name="connsiteX0" fmla="*/ 149225 w 1040532"/>
              <a:gd name="connsiteY0" fmla="*/ 0 h 1228229"/>
              <a:gd name="connsiteX1" fmla="*/ 1040532 w 1040532"/>
              <a:gd name="connsiteY1" fmla="*/ 0 h 1228229"/>
              <a:gd name="connsiteX2" fmla="*/ 688899 w 1040532"/>
              <a:gd name="connsiteY2" fmla="*/ 1228228 h 1228229"/>
              <a:gd name="connsiteX3" fmla="*/ 0 w 1040532"/>
              <a:gd name="connsiteY3" fmla="*/ 1228229 h 1228229"/>
              <a:gd name="connsiteX4" fmla="*/ 149225 w 1040532"/>
              <a:gd name="connsiteY4" fmla="*/ 0 h 1228229"/>
              <a:gd name="connsiteX0" fmla="*/ 144463 w 1035770"/>
              <a:gd name="connsiteY0" fmla="*/ 0 h 1228228"/>
              <a:gd name="connsiteX1" fmla="*/ 1035770 w 1035770"/>
              <a:gd name="connsiteY1" fmla="*/ 0 h 1228228"/>
              <a:gd name="connsiteX2" fmla="*/ 684137 w 1035770"/>
              <a:gd name="connsiteY2" fmla="*/ 1228228 h 1228228"/>
              <a:gd name="connsiteX3" fmla="*/ 0 w 1035770"/>
              <a:gd name="connsiteY3" fmla="*/ 1194891 h 1228228"/>
              <a:gd name="connsiteX4" fmla="*/ 144463 w 1035770"/>
              <a:gd name="connsiteY4" fmla="*/ 0 h 1228228"/>
              <a:gd name="connsiteX0" fmla="*/ 144463 w 1035770"/>
              <a:gd name="connsiteY0" fmla="*/ 0 h 1194891"/>
              <a:gd name="connsiteX1" fmla="*/ 1035770 w 1035770"/>
              <a:gd name="connsiteY1" fmla="*/ 0 h 1194891"/>
              <a:gd name="connsiteX2" fmla="*/ 686519 w 1035770"/>
              <a:gd name="connsiteY2" fmla="*/ 1185365 h 1194891"/>
              <a:gd name="connsiteX3" fmla="*/ 0 w 1035770"/>
              <a:gd name="connsiteY3" fmla="*/ 1194891 h 1194891"/>
              <a:gd name="connsiteX4" fmla="*/ 144463 w 1035770"/>
              <a:gd name="connsiteY4" fmla="*/ 0 h 1194891"/>
              <a:gd name="connsiteX0" fmla="*/ 144463 w 1035770"/>
              <a:gd name="connsiteY0" fmla="*/ 0 h 1228228"/>
              <a:gd name="connsiteX1" fmla="*/ 1035770 w 1035770"/>
              <a:gd name="connsiteY1" fmla="*/ 0 h 1228228"/>
              <a:gd name="connsiteX2" fmla="*/ 686519 w 1035770"/>
              <a:gd name="connsiteY2" fmla="*/ 1228228 h 1228228"/>
              <a:gd name="connsiteX3" fmla="*/ 0 w 1035770"/>
              <a:gd name="connsiteY3" fmla="*/ 1194891 h 1228228"/>
              <a:gd name="connsiteX4" fmla="*/ 144463 w 1035770"/>
              <a:gd name="connsiteY4" fmla="*/ 0 h 1228228"/>
              <a:gd name="connsiteX0" fmla="*/ 153988 w 1045295"/>
              <a:gd name="connsiteY0" fmla="*/ 0 h 1228228"/>
              <a:gd name="connsiteX1" fmla="*/ 1045295 w 1045295"/>
              <a:gd name="connsiteY1" fmla="*/ 0 h 1228228"/>
              <a:gd name="connsiteX2" fmla="*/ 696044 w 1045295"/>
              <a:gd name="connsiteY2" fmla="*/ 1228228 h 1228228"/>
              <a:gd name="connsiteX3" fmla="*/ 0 w 1045295"/>
              <a:gd name="connsiteY3" fmla="*/ 1225847 h 1228228"/>
              <a:gd name="connsiteX4" fmla="*/ 153988 w 1045295"/>
              <a:gd name="connsiteY4" fmla="*/ 0 h 1228228"/>
              <a:gd name="connsiteX0" fmla="*/ 0 w 1091332"/>
              <a:gd name="connsiteY0" fmla="*/ 0 h 1230609"/>
              <a:gd name="connsiteX1" fmla="*/ 1091332 w 1091332"/>
              <a:gd name="connsiteY1" fmla="*/ 2381 h 1230609"/>
              <a:gd name="connsiteX2" fmla="*/ 742081 w 1091332"/>
              <a:gd name="connsiteY2" fmla="*/ 1230609 h 1230609"/>
              <a:gd name="connsiteX3" fmla="*/ 46037 w 1091332"/>
              <a:gd name="connsiteY3" fmla="*/ 1228228 h 1230609"/>
              <a:gd name="connsiteX4" fmla="*/ 0 w 1091332"/>
              <a:gd name="connsiteY4" fmla="*/ 0 h 1230609"/>
              <a:gd name="connsiteX0" fmla="*/ 0 w 927026"/>
              <a:gd name="connsiteY0" fmla="*/ 0 h 1230609"/>
              <a:gd name="connsiteX1" fmla="*/ 927026 w 927026"/>
              <a:gd name="connsiteY1" fmla="*/ 47625 h 1230609"/>
              <a:gd name="connsiteX2" fmla="*/ 742081 w 927026"/>
              <a:gd name="connsiteY2" fmla="*/ 1230609 h 1230609"/>
              <a:gd name="connsiteX3" fmla="*/ 46037 w 927026"/>
              <a:gd name="connsiteY3" fmla="*/ 1228228 h 1230609"/>
              <a:gd name="connsiteX4" fmla="*/ 0 w 927026"/>
              <a:gd name="connsiteY4" fmla="*/ 0 h 1230609"/>
              <a:gd name="connsiteX0" fmla="*/ 0 w 917501"/>
              <a:gd name="connsiteY0" fmla="*/ 0 h 1230609"/>
              <a:gd name="connsiteX1" fmla="*/ 917501 w 917501"/>
              <a:gd name="connsiteY1" fmla="*/ 0 h 1230609"/>
              <a:gd name="connsiteX2" fmla="*/ 742081 w 917501"/>
              <a:gd name="connsiteY2" fmla="*/ 1230609 h 1230609"/>
              <a:gd name="connsiteX3" fmla="*/ 46037 w 917501"/>
              <a:gd name="connsiteY3" fmla="*/ 1228228 h 1230609"/>
              <a:gd name="connsiteX4" fmla="*/ 0 w 917501"/>
              <a:gd name="connsiteY4" fmla="*/ 0 h 1230609"/>
              <a:gd name="connsiteX0" fmla="*/ 0 w 1277070"/>
              <a:gd name="connsiteY0" fmla="*/ 0 h 1240134"/>
              <a:gd name="connsiteX1" fmla="*/ 1277070 w 1277070"/>
              <a:gd name="connsiteY1" fmla="*/ 9525 h 1240134"/>
              <a:gd name="connsiteX2" fmla="*/ 1101650 w 1277070"/>
              <a:gd name="connsiteY2" fmla="*/ 1240134 h 1240134"/>
              <a:gd name="connsiteX3" fmla="*/ 405606 w 1277070"/>
              <a:gd name="connsiteY3" fmla="*/ 1237753 h 1240134"/>
              <a:gd name="connsiteX4" fmla="*/ 0 w 1277070"/>
              <a:gd name="connsiteY4" fmla="*/ 0 h 1240134"/>
              <a:gd name="connsiteX0" fmla="*/ 0 w 1101650"/>
              <a:gd name="connsiteY0" fmla="*/ 0 h 1240134"/>
              <a:gd name="connsiteX1" fmla="*/ 881782 w 1101650"/>
              <a:gd name="connsiteY1" fmla="*/ 2382 h 1240134"/>
              <a:gd name="connsiteX2" fmla="*/ 1101650 w 1101650"/>
              <a:gd name="connsiteY2" fmla="*/ 1240134 h 1240134"/>
              <a:gd name="connsiteX3" fmla="*/ 405606 w 1101650"/>
              <a:gd name="connsiteY3" fmla="*/ 1237753 h 1240134"/>
              <a:gd name="connsiteX4" fmla="*/ 0 w 1101650"/>
              <a:gd name="connsiteY4" fmla="*/ 0 h 1240134"/>
              <a:gd name="connsiteX0" fmla="*/ 0 w 1108794"/>
              <a:gd name="connsiteY0" fmla="*/ 0 h 1237753"/>
              <a:gd name="connsiteX1" fmla="*/ 881782 w 1108794"/>
              <a:gd name="connsiteY1" fmla="*/ 2382 h 1237753"/>
              <a:gd name="connsiteX2" fmla="*/ 1108794 w 1108794"/>
              <a:gd name="connsiteY2" fmla="*/ 1180602 h 1237753"/>
              <a:gd name="connsiteX3" fmla="*/ 405606 w 1108794"/>
              <a:gd name="connsiteY3" fmla="*/ 1237753 h 1237753"/>
              <a:gd name="connsiteX4" fmla="*/ 0 w 1108794"/>
              <a:gd name="connsiteY4" fmla="*/ 0 h 1237753"/>
              <a:gd name="connsiteX0" fmla="*/ 0 w 1108794"/>
              <a:gd name="connsiteY0" fmla="*/ 0 h 1187747"/>
              <a:gd name="connsiteX1" fmla="*/ 881782 w 1108794"/>
              <a:gd name="connsiteY1" fmla="*/ 2382 h 1187747"/>
              <a:gd name="connsiteX2" fmla="*/ 1108794 w 1108794"/>
              <a:gd name="connsiteY2" fmla="*/ 1180602 h 1187747"/>
              <a:gd name="connsiteX3" fmla="*/ 441325 w 1108794"/>
              <a:gd name="connsiteY3" fmla="*/ 1187747 h 1187747"/>
              <a:gd name="connsiteX4" fmla="*/ 0 w 1108794"/>
              <a:gd name="connsiteY4" fmla="*/ 0 h 1187747"/>
              <a:gd name="connsiteX0" fmla="*/ 0 w 1108794"/>
              <a:gd name="connsiteY0" fmla="*/ 0 h 1228228"/>
              <a:gd name="connsiteX1" fmla="*/ 881782 w 1108794"/>
              <a:gd name="connsiteY1" fmla="*/ 2382 h 1228228"/>
              <a:gd name="connsiteX2" fmla="*/ 1108794 w 1108794"/>
              <a:gd name="connsiteY2" fmla="*/ 1180602 h 1228228"/>
              <a:gd name="connsiteX3" fmla="*/ 431800 w 1108794"/>
              <a:gd name="connsiteY3" fmla="*/ 1228228 h 1228228"/>
              <a:gd name="connsiteX4" fmla="*/ 0 w 1108794"/>
              <a:gd name="connsiteY4" fmla="*/ 0 h 1228228"/>
              <a:gd name="connsiteX0" fmla="*/ 0 w 1108794"/>
              <a:gd name="connsiteY0" fmla="*/ 0 h 1230610"/>
              <a:gd name="connsiteX1" fmla="*/ 881782 w 1108794"/>
              <a:gd name="connsiteY1" fmla="*/ 2382 h 1230610"/>
              <a:gd name="connsiteX2" fmla="*/ 1108794 w 1108794"/>
              <a:gd name="connsiteY2" fmla="*/ 1180602 h 1230610"/>
              <a:gd name="connsiteX3" fmla="*/ 427038 w 1108794"/>
              <a:gd name="connsiteY3" fmla="*/ 1230610 h 1230610"/>
              <a:gd name="connsiteX4" fmla="*/ 0 w 1108794"/>
              <a:gd name="connsiteY4" fmla="*/ 0 h 1230610"/>
              <a:gd name="connsiteX0" fmla="*/ 0 w 1111176"/>
              <a:gd name="connsiteY0" fmla="*/ 0 h 1230610"/>
              <a:gd name="connsiteX1" fmla="*/ 881782 w 1111176"/>
              <a:gd name="connsiteY1" fmla="*/ 2382 h 1230610"/>
              <a:gd name="connsiteX2" fmla="*/ 1111176 w 1111176"/>
              <a:gd name="connsiteY2" fmla="*/ 1230609 h 1230610"/>
              <a:gd name="connsiteX3" fmla="*/ 427038 w 1111176"/>
              <a:gd name="connsiteY3" fmla="*/ 1230610 h 1230610"/>
              <a:gd name="connsiteX4" fmla="*/ 0 w 1111176"/>
              <a:gd name="connsiteY4" fmla="*/ 0 h 1230610"/>
              <a:gd name="connsiteX0" fmla="*/ 0 w 1063551"/>
              <a:gd name="connsiteY0" fmla="*/ 0 h 1232990"/>
              <a:gd name="connsiteX1" fmla="*/ 881782 w 1063551"/>
              <a:gd name="connsiteY1" fmla="*/ 2382 h 1232990"/>
              <a:gd name="connsiteX2" fmla="*/ 1063551 w 1063551"/>
              <a:gd name="connsiteY2" fmla="*/ 1232990 h 1232990"/>
              <a:gd name="connsiteX3" fmla="*/ 427038 w 1063551"/>
              <a:gd name="connsiteY3" fmla="*/ 1230610 h 1232990"/>
              <a:gd name="connsiteX4" fmla="*/ 0 w 1063551"/>
              <a:gd name="connsiteY4" fmla="*/ 0 h 1232990"/>
              <a:gd name="connsiteX0" fmla="*/ 0 w 1063551"/>
              <a:gd name="connsiteY0" fmla="*/ 0 h 1372635"/>
              <a:gd name="connsiteX1" fmla="*/ 881782 w 1063551"/>
              <a:gd name="connsiteY1" fmla="*/ 2382 h 1372635"/>
              <a:gd name="connsiteX2" fmla="*/ 1063551 w 1063551"/>
              <a:gd name="connsiteY2" fmla="*/ 1232990 h 1372635"/>
              <a:gd name="connsiteX3" fmla="*/ 403226 w 1063551"/>
              <a:gd name="connsiteY3" fmla="*/ 1372635 h 1372635"/>
              <a:gd name="connsiteX4" fmla="*/ 0 w 1063551"/>
              <a:gd name="connsiteY4" fmla="*/ 0 h 1372635"/>
              <a:gd name="connsiteX0" fmla="*/ 0 w 1063551"/>
              <a:gd name="connsiteY0" fmla="*/ 0 h 1384470"/>
              <a:gd name="connsiteX1" fmla="*/ 881782 w 1063551"/>
              <a:gd name="connsiteY1" fmla="*/ 2382 h 1384470"/>
              <a:gd name="connsiteX2" fmla="*/ 1063551 w 1063551"/>
              <a:gd name="connsiteY2" fmla="*/ 1232990 h 1384470"/>
              <a:gd name="connsiteX3" fmla="*/ 393701 w 1063551"/>
              <a:gd name="connsiteY3" fmla="*/ 1384470 h 1384470"/>
              <a:gd name="connsiteX4" fmla="*/ 0 w 1063551"/>
              <a:gd name="connsiteY4" fmla="*/ 0 h 1384470"/>
              <a:gd name="connsiteX0" fmla="*/ 0 w 1168326"/>
              <a:gd name="connsiteY0" fmla="*/ 0 h 1384470"/>
              <a:gd name="connsiteX1" fmla="*/ 881782 w 1168326"/>
              <a:gd name="connsiteY1" fmla="*/ 2382 h 1384470"/>
              <a:gd name="connsiteX2" fmla="*/ 1168326 w 1168326"/>
              <a:gd name="connsiteY2" fmla="*/ 1380932 h 1384470"/>
              <a:gd name="connsiteX3" fmla="*/ 393701 w 1168326"/>
              <a:gd name="connsiteY3" fmla="*/ 1384470 h 1384470"/>
              <a:gd name="connsiteX4" fmla="*/ 0 w 1168326"/>
              <a:gd name="connsiteY4" fmla="*/ 0 h 1384470"/>
              <a:gd name="connsiteX0" fmla="*/ 0 w 1254051"/>
              <a:gd name="connsiteY0" fmla="*/ 33124 h 1382088"/>
              <a:gd name="connsiteX1" fmla="*/ 967507 w 1254051"/>
              <a:gd name="connsiteY1" fmla="*/ 0 h 1382088"/>
              <a:gd name="connsiteX2" fmla="*/ 1254051 w 1254051"/>
              <a:gd name="connsiteY2" fmla="*/ 1378550 h 1382088"/>
              <a:gd name="connsiteX3" fmla="*/ 479426 w 1254051"/>
              <a:gd name="connsiteY3" fmla="*/ 1382088 h 1382088"/>
              <a:gd name="connsiteX4" fmla="*/ 0 w 1254051"/>
              <a:gd name="connsiteY4" fmla="*/ 33124 h 1382088"/>
              <a:gd name="connsiteX0" fmla="*/ 0 w 1254051"/>
              <a:gd name="connsiteY0" fmla="*/ 27207 h 1376171"/>
              <a:gd name="connsiteX1" fmla="*/ 886544 w 1254051"/>
              <a:gd name="connsiteY1" fmla="*/ 0 h 1376171"/>
              <a:gd name="connsiteX2" fmla="*/ 1254051 w 1254051"/>
              <a:gd name="connsiteY2" fmla="*/ 1372633 h 1376171"/>
              <a:gd name="connsiteX3" fmla="*/ 479426 w 1254051"/>
              <a:gd name="connsiteY3" fmla="*/ 1376171 h 1376171"/>
              <a:gd name="connsiteX4" fmla="*/ 0 w 1254051"/>
              <a:gd name="connsiteY4" fmla="*/ 27207 h 1376171"/>
              <a:gd name="connsiteX0" fmla="*/ 0 w 1251670"/>
              <a:gd name="connsiteY0" fmla="*/ 15348 h 1376171"/>
              <a:gd name="connsiteX1" fmla="*/ 884163 w 1251670"/>
              <a:gd name="connsiteY1" fmla="*/ 0 h 1376171"/>
              <a:gd name="connsiteX2" fmla="*/ 1251670 w 1251670"/>
              <a:gd name="connsiteY2" fmla="*/ 1372633 h 1376171"/>
              <a:gd name="connsiteX3" fmla="*/ 477045 w 1251670"/>
              <a:gd name="connsiteY3" fmla="*/ 1376171 h 1376171"/>
              <a:gd name="connsiteX4" fmla="*/ 0 w 1251670"/>
              <a:gd name="connsiteY4" fmla="*/ 15348 h 1376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1670" h="1376171">
                <a:moveTo>
                  <a:pt x="0" y="15348"/>
                </a:moveTo>
                <a:lnTo>
                  <a:pt x="884163" y="0"/>
                </a:lnTo>
                <a:lnTo>
                  <a:pt x="1251670" y="1372633"/>
                </a:lnTo>
                <a:lnTo>
                  <a:pt x="477045" y="1376171"/>
                </a:lnTo>
                <a:lnTo>
                  <a:pt x="0" y="15348"/>
                </a:lnTo>
                <a:close/>
              </a:path>
            </a:pathLst>
          </a:custGeom>
          <a:solidFill>
            <a:srgbClr val="CC66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>
              <a:spcBef>
                <a:spcPct val="0"/>
              </a:spcBef>
            </a:pPr>
            <a:endParaRPr lang="en-US" sz="1800">
              <a:latin typeface="Times" charset="0"/>
            </a:endParaRPr>
          </a:p>
        </p:txBody>
      </p:sp>
      <p:sp>
        <p:nvSpPr>
          <p:cNvPr id="21" name="Rectangle 31"/>
          <p:cNvSpPr/>
          <p:nvPr/>
        </p:nvSpPr>
        <p:spPr bwMode="auto">
          <a:xfrm>
            <a:off x="5041618" y="2529068"/>
            <a:ext cx="1094129" cy="1037801"/>
          </a:xfrm>
          <a:custGeom>
            <a:avLst/>
            <a:gdLst>
              <a:gd name="connsiteX0" fmla="*/ 0 w 792088"/>
              <a:gd name="connsiteY0" fmla="*/ 0 h 1282204"/>
              <a:gd name="connsiteX1" fmla="*/ 792088 w 792088"/>
              <a:gd name="connsiteY1" fmla="*/ 0 h 1282204"/>
              <a:gd name="connsiteX2" fmla="*/ 792088 w 792088"/>
              <a:gd name="connsiteY2" fmla="*/ 1282204 h 1282204"/>
              <a:gd name="connsiteX3" fmla="*/ 0 w 792088"/>
              <a:gd name="connsiteY3" fmla="*/ 1282204 h 1282204"/>
              <a:gd name="connsiteX4" fmla="*/ 0 w 792088"/>
              <a:gd name="connsiteY4" fmla="*/ 0 h 1282204"/>
              <a:gd name="connsiteX0" fmla="*/ 0 w 792088"/>
              <a:gd name="connsiteY0" fmla="*/ 0 h 1288554"/>
              <a:gd name="connsiteX1" fmla="*/ 792088 w 792088"/>
              <a:gd name="connsiteY1" fmla="*/ 0 h 1288554"/>
              <a:gd name="connsiteX2" fmla="*/ 792088 w 792088"/>
              <a:gd name="connsiteY2" fmla="*/ 1282204 h 1288554"/>
              <a:gd name="connsiteX3" fmla="*/ 69850 w 792088"/>
              <a:gd name="connsiteY3" fmla="*/ 1288554 h 1288554"/>
              <a:gd name="connsiteX4" fmla="*/ 0 w 792088"/>
              <a:gd name="connsiteY4" fmla="*/ 0 h 1288554"/>
              <a:gd name="connsiteX0" fmla="*/ 0 w 792088"/>
              <a:gd name="connsiteY0" fmla="*/ 0 h 1288554"/>
              <a:gd name="connsiteX1" fmla="*/ 792088 w 792088"/>
              <a:gd name="connsiteY1" fmla="*/ 0 h 1288554"/>
              <a:gd name="connsiteX2" fmla="*/ 763513 w 792088"/>
              <a:gd name="connsiteY2" fmla="*/ 1288554 h 1288554"/>
              <a:gd name="connsiteX3" fmla="*/ 69850 w 792088"/>
              <a:gd name="connsiteY3" fmla="*/ 1288554 h 1288554"/>
              <a:gd name="connsiteX4" fmla="*/ 0 w 792088"/>
              <a:gd name="connsiteY4" fmla="*/ 0 h 1288554"/>
              <a:gd name="connsiteX0" fmla="*/ 0 w 1160388"/>
              <a:gd name="connsiteY0" fmla="*/ 0 h 1288554"/>
              <a:gd name="connsiteX1" fmla="*/ 1160388 w 1160388"/>
              <a:gd name="connsiteY1" fmla="*/ 22225 h 1288554"/>
              <a:gd name="connsiteX2" fmla="*/ 763513 w 1160388"/>
              <a:gd name="connsiteY2" fmla="*/ 1288554 h 1288554"/>
              <a:gd name="connsiteX3" fmla="*/ 69850 w 1160388"/>
              <a:gd name="connsiteY3" fmla="*/ 1288554 h 1288554"/>
              <a:gd name="connsiteX4" fmla="*/ 0 w 1160388"/>
              <a:gd name="connsiteY4" fmla="*/ 0 h 1288554"/>
              <a:gd name="connsiteX0" fmla="*/ 250825 w 1090538"/>
              <a:gd name="connsiteY0" fmla="*/ 28575 h 1266329"/>
              <a:gd name="connsiteX1" fmla="*/ 1090538 w 1090538"/>
              <a:gd name="connsiteY1" fmla="*/ 0 h 1266329"/>
              <a:gd name="connsiteX2" fmla="*/ 693663 w 1090538"/>
              <a:gd name="connsiteY2" fmla="*/ 1266329 h 1266329"/>
              <a:gd name="connsiteX3" fmla="*/ 0 w 1090538"/>
              <a:gd name="connsiteY3" fmla="*/ 1266329 h 1266329"/>
              <a:gd name="connsiteX4" fmla="*/ 250825 w 1090538"/>
              <a:gd name="connsiteY4" fmla="*/ 28575 h 1266329"/>
              <a:gd name="connsiteX0" fmla="*/ 225425 w 1090538"/>
              <a:gd name="connsiteY0" fmla="*/ 0 h 1266329"/>
              <a:gd name="connsiteX1" fmla="*/ 1090538 w 1090538"/>
              <a:gd name="connsiteY1" fmla="*/ 0 h 1266329"/>
              <a:gd name="connsiteX2" fmla="*/ 693663 w 1090538"/>
              <a:gd name="connsiteY2" fmla="*/ 1266329 h 1266329"/>
              <a:gd name="connsiteX3" fmla="*/ 0 w 1090538"/>
              <a:gd name="connsiteY3" fmla="*/ 1266329 h 1266329"/>
              <a:gd name="connsiteX4" fmla="*/ 225425 w 1090538"/>
              <a:gd name="connsiteY4" fmla="*/ 0 h 1266329"/>
              <a:gd name="connsiteX0" fmla="*/ 194468 w 1090538"/>
              <a:gd name="connsiteY0" fmla="*/ 38100 h 1266329"/>
              <a:gd name="connsiteX1" fmla="*/ 1090538 w 1090538"/>
              <a:gd name="connsiteY1" fmla="*/ 0 h 1266329"/>
              <a:gd name="connsiteX2" fmla="*/ 693663 w 1090538"/>
              <a:gd name="connsiteY2" fmla="*/ 1266329 h 1266329"/>
              <a:gd name="connsiteX3" fmla="*/ 0 w 1090538"/>
              <a:gd name="connsiteY3" fmla="*/ 1266329 h 1266329"/>
              <a:gd name="connsiteX4" fmla="*/ 194468 w 1090538"/>
              <a:gd name="connsiteY4" fmla="*/ 38100 h 1266329"/>
              <a:gd name="connsiteX0" fmla="*/ 194468 w 1119113"/>
              <a:gd name="connsiteY0" fmla="*/ 4763 h 1232992"/>
              <a:gd name="connsiteX1" fmla="*/ 1119113 w 1119113"/>
              <a:gd name="connsiteY1" fmla="*/ 0 h 1232992"/>
              <a:gd name="connsiteX2" fmla="*/ 693663 w 1119113"/>
              <a:gd name="connsiteY2" fmla="*/ 1232992 h 1232992"/>
              <a:gd name="connsiteX3" fmla="*/ 0 w 1119113"/>
              <a:gd name="connsiteY3" fmla="*/ 1232992 h 1232992"/>
              <a:gd name="connsiteX4" fmla="*/ 194468 w 1119113"/>
              <a:gd name="connsiteY4" fmla="*/ 4763 h 1232992"/>
              <a:gd name="connsiteX0" fmla="*/ 187324 w 1111969"/>
              <a:gd name="connsiteY0" fmla="*/ 4763 h 1232992"/>
              <a:gd name="connsiteX1" fmla="*/ 1111969 w 1111969"/>
              <a:gd name="connsiteY1" fmla="*/ 0 h 1232992"/>
              <a:gd name="connsiteX2" fmla="*/ 686519 w 1111969"/>
              <a:gd name="connsiteY2" fmla="*/ 1232992 h 1232992"/>
              <a:gd name="connsiteX3" fmla="*/ 0 w 1111969"/>
              <a:gd name="connsiteY3" fmla="*/ 1228230 h 1232992"/>
              <a:gd name="connsiteX4" fmla="*/ 187324 w 1111969"/>
              <a:gd name="connsiteY4" fmla="*/ 4763 h 1232992"/>
              <a:gd name="connsiteX0" fmla="*/ 187324 w 1111969"/>
              <a:gd name="connsiteY0" fmla="*/ 4763 h 1230611"/>
              <a:gd name="connsiteX1" fmla="*/ 1111969 w 1111969"/>
              <a:gd name="connsiteY1" fmla="*/ 0 h 1230611"/>
              <a:gd name="connsiteX2" fmla="*/ 693662 w 1111969"/>
              <a:gd name="connsiteY2" fmla="*/ 1230611 h 1230611"/>
              <a:gd name="connsiteX3" fmla="*/ 0 w 1111969"/>
              <a:gd name="connsiteY3" fmla="*/ 1228230 h 1230611"/>
              <a:gd name="connsiteX4" fmla="*/ 187324 w 1111969"/>
              <a:gd name="connsiteY4" fmla="*/ 4763 h 1230611"/>
              <a:gd name="connsiteX0" fmla="*/ 187324 w 1111969"/>
              <a:gd name="connsiteY0" fmla="*/ 4763 h 1228230"/>
              <a:gd name="connsiteX1" fmla="*/ 1111969 w 1111969"/>
              <a:gd name="connsiteY1" fmla="*/ 0 h 1228230"/>
              <a:gd name="connsiteX2" fmla="*/ 686518 w 1111969"/>
              <a:gd name="connsiteY2" fmla="*/ 1225848 h 1228230"/>
              <a:gd name="connsiteX3" fmla="*/ 0 w 1111969"/>
              <a:gd name="connsiteY3" fmla="*/ 1228230 h 1228230"/>
              <a:gd name="connsiteX4" fmla="*/ 187324 w 1111969"/>
              <a:gd name="connsiteY4" fmla="*/ 4763 h 1228230"/>
              <a:gd name="connsiteX0" fmla="*/ 161131 w 1111969"/>
              <a:gd name="connsiteY0" fmla="*/ 2382 h 1228230"/>
              <a:gd name="connsiteX1" fmla="*/ 1111969 w 1111969"/>
              <a:gd name="connsiteY1" fmla="*/ 0 h 1228230"/>
              <a:gd name="connsiteX2" fmla="*/ 686518 w 1111969"/>
              <a:gd name="connsiteY2" fmla="*/ 1225848 h 1228230"/>
              <a:gd name="connsiteX3" fmla="*/ 0 w 1111969"/>
              <a:gd name="connsiteY3" fmla="*/ 1228230 h 1228230"/>
              <a:gd name="connsiteX4" fmla="*/ 161131 w 1111969"/>
              <a:gd name="connsiteY4" fmla="*/ 2382 h 1228230"/>
              <a:gd name="connsiteX0" fmla="*/ 161131 w 1052438"/>
              <a:gd name="connsiteY0" fmla="*/ 0 h 1225848"/>
              <a:gd name="connsiteX1" fmla="*/ 1052438 w 1052438"/>
              <a:gd name="connsiteY1" fmla="*/ 0 h 1225848"/>
              <a:gd name="connsiteX2" fmla="*/ 686518 w 1052438"/>
              <a:gd name="connsiteY2" fmla="*/ 1223466 h 1225848"/>
              <a:gd name="connsiteX3" fmla="*/ 0 w 1052438"/>
              <a:gd name="connsiteY3" fmla="*/ 1225848 h 1225848"/>
              <a:gd name="connsiteX4" fmla="*/ 161131 w 1052438"/>
              <a:gd name="connsiteY4" fmla="*/ 0 h 1225848"/>
              <a:gd name="connsiteX0" fmla="*/ 161131 w 1052438"/>
              <a:gd name="connsiteY0" fmla="*/ 0 h 1228228"/>
              <a:gd name="connsiteX1" fmla="*/ 1052438 w 1052438"/>
              <a:gd name="connsiteY1" fmla="*/ 0 h 1228228"/>
              <a:gd name="connsiteX2" fmla="*/ 700805 w 1052438"/>
              <a:gd name="connsiteY2" fmla="*/ 1228228 h 1228228"/>
              <a:gd name="connsiteX3" fmla="*/ 0 w 1052438"/>
              <a:gd name="connsiteY3" fmla="*/ 1225848 h 1228228"/>
              <a:gd name="connsiteX4" fmla="*/ 161131 w 1052438"/>
              <a:gd name="connsiteY4" fmla="*/ 0 h 1228228"/>
              <a:gd name="connsiteX0" fmla="*/ 149225 w 1040532"/>
              <a:gd name="connsiteY0" fmla="*/ 0 h 1228229"/>
              <a:gd name="connsiteX1" fmla="*/ 1040532 w 1040532"/>
              <a:gd name="connsiteY1" fmla="*/ 0 h 1228229"/>
              <a:gd name="connsiteX2" fmla="*/ 688899 w 1040532"/>
              <a:gd name="connsiteY2" fmla="*/ 1228228 h 1228229"/>
              <a:gd name="connsiteX3" fmla="*/ 0 w 1040532"/>
              <a:gd name="connsiteY3" fmla="*/ 1228229 h 1228229"/>
              <a:gd name="connsiteX4" fmla="*/ 149225 w 1040532"/>
              <a:gd name="connsiteY4" fmla="*/ 0 h 1228229"/>
              <a:gd name="connsiteX0" fmla="*/ 144463 w 1035770"/>
              <a:gd name="connsiteY0" fmla="*/ 0 h 1228228"/>
              <a:gd name="connsiteX1" fmla="*/ 1035770 w 1035770"/>
              <a:gd name="connsiteY1" fmla="*/ 0 h 1228228"/>
              <a:gd name="connsiteX2" fmla="*/ 684137 w 1035770"/>
              <a:gd name="connsiteY2" fmla="*/ 1228228 h 1228228"/>
              <a:gd name="connsiteX3" fmla="*/ 0 w 1035770"/>
              <a:gd name="connsiteY3" fmla="*/ 1194891 h 1228228"/>
              <a:gd name="connsiteX4" fmla="*/ 144463 w 1035770"/>
              <a:gd name="connsiteY4" fmla="*/ 0 h 1228228"/>
              <a:gd name="connsiteX0" fmla="*/ 144463 w 1035770"/>
              <a:gd name="connsiteY0" fmla="*/ 0 h 1194891"/>
              <a:gd name="connsiteX1" fmla="*/ 1035770 w 1035770"/>
              <a:gd name="connsiteY1" fmla="*/ 0 h 1194891"/>
              <a:gd name="connsiteX2" fmla="*/ 686519 w 1035770"/>
              <a:gd name="connsiteY2" fmla="*/ 1185365 h 1194891"/>
              <a:gd name="connsiteX3" fmla="*/ 0 w 1035770"/>
              <a:gd name="connsiteY3" fmla="*/ 1194891 h 1194891"/>
              <a:gd name="connsiteX4" fmla="*/ 144463 w 1035770"/>
              <a:gd name="connsiteY4" fmla="*/ 0 h 1194891"/>
              <a:gd name="connsiteX0" fmla="*/ 144463 w 1035770"/>
              <a:gd name="connsiteY0" fmla="*/ 0 h 1228228"/>
              <a:gd name="connsiteX1" fmla="*/ 1035770 w 1035770"/>
              <a:gd name="connsiteY1" fmla="*/ 0 h 1228228"/>
              <a:gd name="connsiteX2" fmla="*/ 686519 w 1035770"/>
              <a:gd name="connsiteY2" fmla="*/ 1228228 h 1228228"/>
              <a:gd name="connsiteX3" fmla="*/ 0 w 1035770"/>
              <a:gd name="connsiteY3" fmla="*/ 1194891 h 1228228"/>
              <a:gd name="connsiteX4" fmla="*/ 144463 w 1035770"/>
              <a:gd name="connsiteY4" fmla="*/ 0 h 1228228"/>
              <a:gd name="connsiteX0" fmla="*/ 153988 w 1045295"/>
              <a:gd name="connsiteY0" fmla="*/ 0 h 1228228"/>
              <a:gd name="connsiteX1" fmla="*/ 1045295 w 1045295"/>
              <a:gd name="connsiteY1" fmla="*/ 0 h 1228228"/>
              <a:gd name="connsiteX2" fmla="*/ 696044 w 1045295"/>
              <a:gd name="connsiteY2" fmla="*/ 1228228 h 1228228"/>
              <a:gd name="connsiteX3" fmla="*/ 0 w 1045295"/>
              <a:gd name="connsiteY3" fmla="*/ 1225847 h 1228228"/>
              <a:gd name="connsiteX4" fmla="*/ 153988 w 1045295"/>
              <a:gd name="connsiteY4" fmla="*/ 0 h 1228228"/>
              <a:gd name="connsiteX0" fmla="*/ 0 w 1091332"/>
              <a:gd name="connsiteY0" fmla="*/ 0 h 1230609"/>
              <a:gd name="connsiteX1" fmla="*/ 1091332 w 1091332"/>
              <a:gd name="connsiteY1" fmla="*/ 2381 h 1230609"/>
              <a:gd name="connsiteX2" fmla="*/ 742081 w 1091332"/>
              <a:gd name="connsiteY2" fmla="*/ 1230609 h 1230609"/>
              <a:gd name="connsiteX3" fmla="*/ 46037 w 1091332"/>
              <a:gd name="connsiteY3" fmla="*/ 1228228 h 1230609"/>
              <a:gd name="connsiteX4" fmla="*/ 0 w 1091332"/>
              <a:gd name="connsiteY4" fmla="*/ 0 h 1230609"/>
              <a:gd name="connsiteX0" fmla="*/ 0 w 927026"/>
              <a:gd name="connsiteY0" fmla="*/ 0 h 1230609"/>
              <a:gd name="connsiteX1" fmla="*/ 927026 w 927026"/>
              <a:gd name="connsiteY1" fmla="*/ 47625 h 1230609"/>
              <a:gd name="connsiteX2" fmla="*/ 742081 w 927026"/>
              <a:gd name="connsiteY2" fmla="*/ 1230609 h 1230609"/>
              <a:gd name="connsiteX3" fmla="*/ 46037 w 927026"/>
              <a:gd name="connsiteY3" fmla="*/ 1228228 h 1230609"/>
              <a:gd name="connsiteX4" fmla="*/ 0 w 927026"/>
              <a:gd name="connsiteY4" fmla="*/ 0 h 1230609"/>
              <a:gd name="connsiteX0" fmla="*/ 0 w 917501"/>
              <a:gd name="connsiteY0" fmla="*/ 0 h 1230609"/>
              <a:gd name="connsiteX1" fmla="*/ 917501 w 917501"/>
              <a:gd name="connsiteY1" fmla="*/ 0 h 1230609"/>
              <a:gd name="connsiteX2" fmla="*/ 742081 w 917501"/>
              <a:gd name="connsiteY2" fmla="*/ 1230609 h 1230609"/>
              <a:gd name="connsiteX3" fmla="*/ 46037 w 917501"/>
              <a:gd name="connsiteY3" fmla="*/ 1228228 h 1230609"/>
              <a:gd name="connsiteX4" fmla="*/ 0 w 917501"/>
              <a:gd name="connsiteY4" fmla="*/ 0 h 1230609"/>
              <a:gd name="connsiteX0" fmla="*/ 0 w 1084189"/>
              <a:gd name="connsiteY0" fmla="*/ 2381 h 1230609"/>
              <a:gd name="connsiteX1" fmla="*/ 1084189 w 1084189"/>
              <a:gd name="connsiteY1" fmla="*/ 0 h 1230609"/>
              <a:gd name="connsiteX2" fmla="*/ 908769 w 1084189"/>
              <a:gd name="connsiteY2" fmla="*/ 1230609 h 1230609"/>
              <a:gd name="connsiteX3" fmla="*/ 212725 w 1084189"/>
              <a:gd name="connsiteY3" fmla="*/ 1228228 h 1230609"/>
              <a:gd name="connsiteX4" fmla="*/ 0 w 1084189"/>
              <a:gd name="connsiteY4" fmla="*/ 2381 h 1230609"/>
              <a:gd name="connsiteX0" fmla="*/ 0 w 941314"/>
              <a:gd name="connsiteY0" fmla="*/ 0 h 1228228"/>
              <a:gd name="connsiteX1" fmla="*/ 941314 w 941314"/>
              <a:gd name="connsiteY1" fmla="*/ 0 h 1228228"/>
              <a:gd name="connsiteX2" fmla="*/ 908769 w 941314"/>
              <a:gd name="connsiteY2" fmla="*/ 1228228 h 1228228"/>
              <a:gd name="connsiteX3" fmla="*/ 212725 w 941314"/>
              <a:gd name="connsiteY3" fmla="*/ 1225847 h 1228228"/>
              <a:gd name="connsiteX4" fmla="*/ 0 w 941314"/>
              <a:gd name="connsiteY4" fmla="*/ 0 h 1228228"/>
              <a:gd name="connsiteX0" fmla="*/ 0 w 941314"/>
              <a:gd name="connsiteY0" fmla="*/ 0 h 1228228"/>
              <a:gd name="connsiteX1" fmla="*/ 941314 w 941314"/>
              <a:gd name="connsiteY1" fmla="*/ 0 h 1228228"/>
              <a:gd name="connsiteX2" fmla="*/ 908769 w 941314"/>
              <a:gd name="connsiteY2" fmla="*/ 1228228 h 1228228"/>
              <a:gd name="connsiteX3" fmla="*/ 227012 w 941314"/>
              <a:gd name="connsiteY3" fmla="*/ 1187747 h 1228228"/>
              <a:gd name="connsiteX4" fmla="*/ 0 w 941314"/>
              <a:gd name="connsiteY4" fmla="*/ 0 h 1228228"/>
              <a:gd name="connsiteX0" fmla="*/ 0 w 941314"/>
              <a:gd name="connsiteY0" fmla="*/ 0 h 1228228"/>
              <a:gd name="connsiteX1" fmla="*/ 941314 w 941314"/>
              <a:gd name="connsiteY1" fmla="*/ 0 h 1228228"/>
              <a:gd name="connsiteX2" fmla="*/ 908769 w 941314"/>
              <a:gd name="connsiteY2" fmla="*/ 1228228 h 1228228"/>
              <a:gd name="connsiteX3" fmla="*/ 224631 w 941314"/>
              <a:gd name="connsiteY3" fmla="*/ 1228228 h 1228228"/>
              <a:gd name="connsiteX4" fmla="*/ 0 w 941314"/>
              <a:gd name="connsiteY4" fmla="*/ 0 h 1228228"/>
              <a:gd name="connsiteX0" fmla="*/ 0 w 941314"/>
              <a:gd name="connsiteY0" fmla="*/ 0 h 1228228"/>
              <a:gd name="connsiteX1" fmla="*/ 941314 w 941314"/>
              <a:gd name="connsiteY1" fmla="*/ 0 h 1228228"/>
              <a:gd name="connsiteX2" fmla="*/ 915913 w 941314"/>
              <a:gd name="connsiteY2" fmla="*/ 1216322 h 1228228"/>
              <a:gd name="connsiteX3" fmla="*/ 224631 w 941314"/>
              <a:gd name="connsiteY3" fmla="*/ 1228228 h 1228228"/>
              <a:gd name="connsiteX4" fmla="*/ 0 w 941314"/>
              <a:gd name="connsiteY4" fmla="*/ 0 h 1228228"/>
              <a:gd name="connsiteX0" fmla="*/ 0 w 941314"/>
              <a:gd name="connsiteY0" fmla="*/ 0 h 1228228"/>
              <a:gd name="connsiteX1" fmla="*/ 941314 w 941314"/>
              <a:gd name="connsiteY1" fmla="*/ 0 h 1228228"/>
              <a:gd name="connsiteX2" fmla="*/ 908770 w 941314"/>
              <a:gd name="connsiteY2" fmla="*/ 1228228 h 1228228"/>
              <a:gd name="connsiteX3" fmla="*/ 224631 w 941314"/>
              <a:gd name="connsiteY3" fmla="*/ 1228228 h 1228228"/>
              <a:gd name="connsiteX4" fmla="*/ 0 w 941314"/>
              <a:gd name="connsiteY4" fmla="*/ 0 h 1228228"/>
              <a:gd name="connsiteX0" fmla="*/ 0 w 941314"/>
              <a:gd name="connsiteY0" fmla="*/ 0 h 1232990"/>
              <a:gd name="connsiteX1" fmla="*/ 941314 w 941314"/>
              <a:gd name="connsiteY1" fmla="*/ 0 h 1232990"/>
              <a:gd name="connsiteX2" fmla="*/ 868288 w 941314"/>
              <a:gd name="connsiteY2" fmla="*/ 1232990 h 1232990"/>
              <a:gd name="connsiteX3" fmla="*/ 224631 w 941314"/>
              <a:gd name="connsiteY3" fmla="*/ 1228228 h 1232990"/>
              <a:gd name="connsiteX4" fmla="*/ 0 w 941314"/>
              <a:gd name="connsiteY4" fmla="*/ 0 h 1232990"/>
              <a:gd name="connsiteX0" fmla="*/ 0 w 1768401"/>
              <a:gd name="connsiteY0" fmla="*/ 0 h 1362665"/>
              <a:gd name="connsiteX1" fmla="*/ 941314 w 1768401"/>
              <a:gd name="connsiteY1" fmla="*/ 0 h 1362665"/>
              <a:gd name="connsiteX2" fmla="*/ 1768401 w 1768401"/>
              <a:gd name="connsiteY2" fmla="*/ 1362665 h 1362665"/>
              <a:gd name="connsiteX3" fmla="*/ 224631 w 1768401"/>
              <a:gd name="connsiteY3" fmla="*/ 1228228 h 1362665"/>
              <a:gd name="connsiteX4" fmla="*/ 0 w 1768401"/>
              <a:gd name="connsiteY4" fmla="*/ 0 h 1362665"/>
              <a:gd name="connsiteX0" fmla="*/ 0 w 1768401"/>
              <a:gd name="connsiteY0" fmla="*/ 0 h 1381480"/>
              <a:gd name="connsiteX1" fmla="*/ 941314 w 1768401"/>
              <a:gd name="connsiteY1" fmla="*/ 0 h 1381480"/>
              <a:gd name="connsiteX2" fmla="*/ 1768401 w 1768401"/>
              <a:gd name="connsiteY2" fmla="*/ 1362665 h 1381480"/>
              <a:gd name="connsiteX3" fmla="*/ 991393 w 1768401"/>
              <a:gd name="connsiteY3" fmla="*/ 1381480 h 1381480"/>
              <a:gd name="connsiteX4" fmla="*/ 0 w 1768401"/>
              <a:gd name="connsiteY4" fmla="*/ 0 h 1381480"/>
              <a:gd name="connsiteX0" fmla="*/ 0 w 1768401"/>
              <a:gd name="connsiteY0" fmla="*/ 0 h 1381480"/>
              <a:gd name="connsiteX1" fmla="*/ 1641401 w 1768401"/>
              <a:gd name="connsiteY1" fmla="*/ 29471 h 1381480"/>
              <a:gd name="connsiteX2" fmla="*/ 1768401 w 1768401"/>
              <a:gd name="connsiteY2" fmla="*/ 1362665 h 1381480"/>
              <a:gd name="connsiteX3" fmla="*/ 991393 w 1768401"/>
              <a:gd name="connsiteY3" fmla="*/ 1381480 h 1381480"/>
              <a:gd name="connsiteX4" fmla="*/ 0 w 1768401"/>
              <a:gd name="connsiteY4" fmla="*/ 0 h 1381480"/>
              <a:gd name="connsiteX0" fmla="*/ 0 w 1458839"/>
              <a:gd name="connsiteY0" fmla="*/ 0 h 1357903"/>
              <a:gd name="connsiteX1" fmla="*/ 1331839 w 1458839"/>
              <a:gd name="connsiteY1" fmla="*/ 5894 h 1357903"/>
              <a:gd name="connsiteX2" fmla="*/ 1458839 w 1458839"/>
              <a:gd name="connsiteY2" fmla="*/ 1339088 h 1357903"/>
              <a:gd name="connsiteX3" fmla="*/ 681831 w 1458839"/>
              <a:gd name="connsiteY3" fmla="*/ 1357903 h 1357903"/>
              <a:gd name="connsiteX4" fmla="*/ 0 w 1458839"/>
              <a:gd name="connsiteY4" fmla="*/ 0 h 1357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8839" h="1357903">
                <a:moveTo>
                  <a:pt x="0" y="0"/>
                </a:moveTo>
                <a:lnTo>
                  <a:pt x="1331839" y="5894"/>
                </a:lnTo>
                <a:lnTo>
                  <a:pt x="1458839" y="1339088"/>
                </a:lnTo>
                <a:lnTo>
                  <a:pt x="681831" y="1357903"/>
                </a:lnTo>
                <a:lnTo>
                  <a:pt x="0" y="0"/>
                </a:lnTo>
                <a:close/>
              </a:path>
            </a:pathLst>
          </a:custGeom>
          <a:solidFill>
            <a:srgbClr val="FEC411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>
              <a:spcBef>
                <a:spcPct val="0"/>
              </a:spcBef>
            </a:pPr>
            <a:endParaRPr lang="en-US" sz="1800">
              <a:latin typeface="Times" charset="0"/>
            </a:endParaRPr>
          </a:p>
        </p:txBody>
      </p:sp>
      <p:sp>
        <p:nvSpPr>
          <p:cNvPr id="22" name="Rectangle 31"/>
          <p:cNvSpPr/>
          <p:nvPr/>
        </p:nvSpPr>
        <p:spPr bwMode="auto">
          <a:xfrm>
            <a:off x="3624564" y="2529067"/>
            <a:ext cx="865528" cy="1040890"/>
          </a:xfrm>
          <a:custGeom>
            <a:avLst/>
            <a:gdLst>
              <a:gd name="connsiteX0" fmla="*/ 0 w 792088"/>
              <a:gd name="connsiteY0" fmla="*/ 0 h 1282204"/>
              <a:gd name="connsiteX1" fmla="*/ 792088 w 792088"/>
              <a:gd name="connsiteY1" fmla="*/ 0 h 1282204"/>
              <a:gd name="connsiteX2" fmla="*/ 792088 w 792088"/>
              <a:gd name="connsiteY2" fmla="*/ 1282204 h 1282204"/>
              <a:gd name="connsiteX3" fmla="*/ 0 w 792088"/>
              <a:gd name="connsiteY3" fmla="*/ 1282204 h 1282204"/>
              <a:gd name="connsiteX4" fmla="*/ 0 w 792088"/>
              <a:gd name="connsiteY4" fmla="*/ 0 h 1282204"/>
              <a:gd name="connsiteX0" fmla="*/ 0 w 792088"/>
              <a:gd name="connsiteY0" fmla="*/ 0 h 1288554"/>
              <a:gd name="connsiteX1" fmla="*/ 792088 w 792088"/>
              <a:gd name="connsiteY1" fmla="*/ 0 h 1288554"/>
              <a:gd name="connsiteX2" fmla="*/ 792088 w 792088"/>
              <a:gd name="connsiteY2" fmla="*/ 1282204 h 1288554"/>
              <a:gd name="connsiteX3" fmla="*/ 69850 w 792088"/>
              <a:gd name="connsiteY3" fmla="*/ 1288554 h 1288554"/>
              <a:gd name="connsiteX4" fmla="*/ 0 w 792088"/>
              <a:gd name="connsiteY4" fmla="*/ 0 h 1288554"/>
              <a:gd name="connsiteX0" fmla="*/ 0 w 792088"/>
              <a:gd name="connsiteY0" fmla="*/ 0 h 1288554"/>
              <a:gd name="connsiteX1" fmla="*/ 792088 w 792088"/>
              <a:gd name="connsiteY1" fmla="*/ 0 h 1288554"/>
              <a:gd name="connsiteX2" fmla="*/ 763513 w 792088"/>
              <a:gd name="connsiteY2" fmla="*/ 1288554 h 1288554"/>
              <a:gd name="connsiteX3" fmla="*/ 69850 w 792088"/>
              <a:gd name="connsiteY3" fmla="*/ 1288554 h 1288554"/>
              <a:gd name="connsiteX4" fmla="*/ 0 w 792088"/>
              <a:gd name="connsiteY4" fmla="*/ 0 h 1288554"/>
              <a:gd name="connsiteX0" fmla="*/ 0 w 1160388"/>
              <a:gd name="connsiteY0" fmla="*/ 0 h 1288554"/>
              <a:gd name="connsiteX1" fmla="*/ 1160388 w 1160388"/>
              <a:gd name="connsiteY1" fmla="*/ 22225 h 1288554"/>
              <a:gd name="connsiteX2" fmla="*/ 763513 w 1160388"/>
              <a:gd name="connsiteY2" fmla="*/ 1288554 h 1288554"/>
              <a:gd name="connsiteX3" fmla="*/ 69850 w 1160388"/>
              <a:gd name="connsiteY3" fmla="*/ 1288554 h 1288554"/>
              <a:gd name="connsiteX4" fmla="*/ 0 w 1160388"/>
              <a:gd name="connsiteY4" fmla="*/ 0 h 1288554"/>
              <a:gd name="connsiteX0" fmla="*/ 250825 w 1090538"/>
              <a:gd name="connsiteY0" fmla="*/ 28575 h 1266329"/>
              <a:gd name="connsiteX1" fmla="*/ 1090538 w 1090538"/>
              <a:gd name="connsiteY1" fmla="*/ 0 h 1266329"/>
              <a:gd name="connsiteX2" fmla="*/ 693663 w 1090538"/>
              <a:gd name="connsiteY2" fmla="*/ 1266329 h 1266329"/>
              <a:gd name="connsiteX3" fmla="*/ 0 w 1090538"/>
              <a:gd name="connsiteY3" fmla="*/ 1266329 h 1266329"/>
              <a:gd name="connsiteX4" fmla="*/ 250825 w 1090538"/>
              <a:gd name="connsiteY4" fmla="*/ 28575 h 1266329"/>
              <a:gd name="connsiteX0" fmla="*/ 225425 w 1090538"/>
              <a:gd name="connsiteY0" fmla="*/ 0 h 1266329"/>
              <a:gd name="connsiteX1" fmla="*/ 1090538 w 1090538"/>
              <a:gd name="connsiteY1" fmla="*/ 0 h 1266329"/>
              <a:gd name="connsiteX2" fmla="*/ 693663 w 1090538"/>
              <a:gd name="connsiteY2" fmla="*/ 1266329 h 1266329"/>
              <a:gd name="connsiteX3" fmla="*/ 0 w 1090538"/>
              <a:gd name="connsiteY3" fmla="*/ 1266329 h 1266329"/>
              <a:gd name="connsiteX4" fmla="*/ 225425 w 1090538"/>
              <a:gd name="connsiteY4" fmla="*/ 0 h 1266329"/>
              <a:gd name="connsiteX0" fmla="*/ 194468 w 1090538"/>
              <a:gd name="connsiteY0" fmla="*/ 38100 h 1266329"/>
              <a:gd name="connsiteX1" fmla="*/ 1090538 w 1090538"/>
              <a:gd name="connsiteY1" fmla="*/ 0 h 1266329"/>
              <a:gd name="connsiteX2" fmla="*/ 693663 w 1090538"/>
              <a:gd name="connsiteY2" fmla="*/ 1266329 h 1266329"/>
              <a:gd name="connsiteX3" fmla="*/ 0 w 1090538"/>
              <a:gd name="connsiteY3" fmla="*/ 1266329 h 1266329"/>
              <a:gd name="connsiteX4" fmla="*/ 194468 w 1090538"/>
              <a:gd name="connsiteY4" fmla="*/ 38100 h 1266329"/>
              <a:gd name="connsiteX0" fmla="*/ 194468 w 1119113"/>
              <a:gd name="connsiteY0" fmla="*/ 4763 h 1232992"/>
              <a:gd name="connsiteX1" fmla="*/ 1119113 w 1119113"/>
              <a:gd name="connsiteY1" fmla="*/ 0 h 1232992"/>
              <a:gd name="connsiteX2" fmla="*/ 693663 w 1119113"/>
              <a:gd name="connsiteY2" fmla="*/ 1232992 h 1232992"/>
              <a:gd name="connsiteX3" fmla="*/ 0 w 1119113"/>
              <a:gd name="connsiteY3" fmla="*/ 1232992 h 1232992"/>
              <a:gd name="connsiteX4" fmla="*/ 194468 w 1119113"/>
              <a:gd name="connsiteY4" fmla="*/ 4763 h 1232992"/>
              <a:gd name="connsiteX0" fmla="*/ 187324 w 1111969"/>
              <a:gd name="connsiteY0" fmla="*/ 4763 h 1232992"/>
              <a:gd name="connsiteX1" fmla="*/ 1111969 w 1111969"/>
              <a:gd name="connsiteY1" fmla="*/ 0 h 1232992"/>
              <a:gd name="connsiteX2" fmla="*/ 686519 w 1111969"/>
              <a:gd name="connsiteY2" fmla="*/ 1232992 h 1232992"/>
              <a:gd name="connsiteX3" fmla="*/ 0 w 1111969"/>
              <a:gd name="connsiteY3" fmla="*/ 1228230 h 1232992"/>
              <a:gd name="connsiteX4" fmla="*/ 187324 w 1111969"/>
              <a:gd name="connsiteY4" fmla="*/ 4763 h 1232992"/>
              <a:gd name="connsiteX0" fmla="*/ 187324 w 1111969"/>
              <a:gd name="connsiteY0" fmla="*/ 4763 h 1230611"/>
              <a:gd name="connsiteX1" fmla="*/ 1111969 w 1111969"/>
              <a:gd name="connsiteY1" fmla="*/ 0 h 1230611"/>
              <a:gd name="connsiteX2" fmla="*/ 693662 w 1111969"/>
              <a:gd name="connsiteY2" fmla="*/ 1230611 h 1230611"/>
              <a:gd name="connsiteX3" fmla="*/ 0 w 1111969"/>
              <a:gd name="connsiteY3" fmla="*/ 1228230 h 1230611"/>
              <a:gd name="connsiteX4" fmla="*/ 187324 w 1111969"/>
              <a:gd name="connsiteY4" fmla="*/ 4763 h 1230611"/>
              <a:gd name="connsiteX0" fmla="*/ 187324 w 1111969"/>
              <a:gd name="connsiteY0" fmla="*/ 4763 h 1228230"/>
              <a:gd name="connsiteX1" fmla="*/ 1111969 w 1111969"/>
              <a:gd name="connsiteY1" fmla="*/ 0 h 1228230"/>
              <a:gd name="connsiteX2" fmla="*/ 686518 w 1111969"/>
              <a:gd name="connsiteY2" fmla="*/ 1225848 h 1228230"/>
              <a:gd name="connsiteX3" fmla="*/ 0 w 1111969"/>
              <a:gd name="connsiteY3" fmla="*/ 1228230 h 1228230"/>
              <a:gd name="connsiteX4" fmla="*/ 187324 w 1111969"/>
              <a:gd name="connsiteY4" fmla="*/ 4763 h 1228230"/>
              <a:gd name="connsiteX0" fmla="*/ 161131 w 1111969"/>
              <a:gd name="connsiteY0" fmla="*/ 2382 h 1228230"/>
              <a:gd name="connsiteX1" fmla="*/ 1111969 w 1111969"/>
              <a:gd name="connsiteY1" fmla="*/ 0 h 1228230"/>
              <a:gd name="connsiteX2" fmla="*/ 686518 w 1111969"/>
              <a:gd name="connsiteY2" fmla="*/ 1225848 h 1228230"/>
              <a:gd name="connsiteX3" fmla="*/ 0 w 1111969"/>
              <a:gd name="connsiteY3" fmla="*/ 1228230 h 1228230"/>
              <a:gd name="connsiteX4" fmla="*/ 161131 w 1111969"/>
              <a:gd name="connsiteY4" fmla="*/ 2382 h 1228230"/>
              <a:gd name="connsiteX0" fmla="*/ 161131 w 1052438"/>
              <a:gd name="connsiteY0" fmla="*/ 0 h 1225848"/>
              <a:gd name="connsiteX1" fmla="*/ 1052438 w 1052438"/>
              <a:gd name="connsiteY1" fmla="*/ 0 h 1225848"/>
              <a:gd name="connsiteX2" fmla="*/ 686518 w 1052438"/>
              <a:gd name="connsiteY2" fmla="*/ 1223466 h 1225848"/>
              <a:gd name="connsiteX3" fmla="*/ 0 w 1052438"/>
              <a:gd name="connsiteY3" fmla="*/ 1225848 h 1225848"/>
              <a:gd name="connsiteX4" fmla="*/ 161131 w 1052438"/>
              <a:gd name="connsiteY4" fmla="*/ 0 h 1225848"/>
              <a:gd name="connsiteX0" fmla="*/ 161131 w 1052438"/>
              <a:gd name="connsiteY0" fmla="*/ 0 h 1228228"/>
              <a:gd name="connsiteX1" fmla="*/ 1052438 w 1052438"/>
              <a:gd name="connsiteY1" fmla="*/ 0 h 1228228"/>
              <a:gd name="connsiteX2" fmla="*/ 700805 w 1052438"/>
              <a:gd name="connsiteY2" fmla="*/ 1228228 h 1228228"/>
              <a:gd name="connsiteX3" fmla="*/ 0 w 1052438"/>
              <a:gd name="connsiteY3" fmla="*/ 1225848 h 1228228"/>
              <a:gd name="connsiteX4" fmla="*/ 161131 w 1052438"/>
              <a:gd name="connsiteY4" fmla="*/ 0 h 1228228"/>
              <a:gd name="connsiteX0" fmla="*/ 149225 w 1040532"/>
              <a:gd name="connsiteY0" fmla="*/ 0 h 1228229"/>
              <a:gd name="connsiteX1" fmla="*/ 1040532 w 1040532"/>
              <a:gd name="connsiteY1" fmla="*/ 0 h 1228229"/>
              <a:gd name="connsiteX2" fmla="*/ 688899 w 1040532"/>
              <a:gd name="connsiteY2" fmla="*/ 1228228 h 1228229"/>
              <a:gd name="connsiteX3" fmla="*/ 0 w 1040532"/>
              <a:gd name="connsiteY3" fmla="*/ 1228229 h 1228229"/>
              <a:gd name="connsiteX4" fmla="*/ 149225 w 1040532"/>
              <a:gd name="connsiteY4" fmla="*/ 0 h 1228229"/>
              <a:gd name="connsiteX0" fmla="*/ 144463 w 1035770"/>
              <a:gd name="connsiteY0" fmla="*/ 0 h 1228228"/>
              <a:gd name="connsiteX1" fmla="*/ 1035770 w 1035770"/>
              <a:gd name="connsiteY1" fmla="*/ 0 h 1228228"/>
              <a:gd name="connsiteX2" fmla="*/ 684137 w 1035770"/>
              <a:gd name="connsiteY2" fmla="*/ 1228228 h 1228228"/>
              <a:gd name="connsiteX3" fmla="*/ 0 w 1035770"/>
              <a:gd name="connsiteY3" fmla="*/ 1194891 h 1228228"/>
              <a:gd name="connsiteX4" fmla="*/ 144463 w 1035770"/>
              <a:gd name="connsiteY4" fmla="*/ 0 h 1228228"/>
              <a:gd name="connsiteX0" fmla="*/ 144463 w 1035770"/>
              <a:gd name="connsiteY0" fmla="*/ 0 h 1194891"/>
              <a:gd name="connsiteX1" fmla="*/ 1035770 w 1035770"/>
              <a:gd name="connsiteY1" fmla="*/ 0 h 1194891"/>
              <a:gd name="connsiteX2" fmla="*/ 686519 w 1035770"/>
              <a:gd name="connsiteY2" fmla="*/ 1185365 h 1194891"/>
              <a:gd name="connsiteX3" fmla="*/ 0 w 1035770"/>
              <a:gd name="connsiteY3" fmla="*/ 1194891 h 1194891"/>
              <a:gd name="connsiteX4" fmla="*/ 144463 w 1035770"/>
              <a:gd name="connsiteY4" fmla="*/ 0 h 1194891"/>
              <a:gd name="connsiteX0" fmla="*/ 144463 w 1035770"/>
              <a:gd name="connsiteY0" fmla="*/ 0 h 1228228"/>
              <a:gd name="connsiteX1" fmla="*/ 1035770 w 1035770"/>
              <a:gd name="connsiteY1" fmla="*/ 0 h 1228228"/>
              <a:gd name="connsiteX2" fmla="*/ 686519 w 1035770"/>
              <a:gd name="connsiteY2" fmla="*/ 1228228 h 1228228"/>
              <a:gd name="connsiteX3" fmla="*/ 0 w 1035770"/>
              <a:gd name="connsiteY3" fmla="*/ 1194891 h 1228228"/>
              <a:gd name="connsiteX4" fmla="*/ 144463 w 1035770"/>
              <a:gd name="connsiteY4" fmla="*/ 0 h 1228228"/>
              <a:gd name="connsiteX0" fmla="*/ 153988 w 1045295"/>
              <a:gd name="connsiteY0" fmla="*/ 0 h 1228228"/>
              <a:gd name="connsiteX1" fmla="*/ 1045295 w 1045295"/>
              <a:gd name="connsiteY1" fmla="*/ 0 h 1228228"/>
              <a:gd name="connsiteX2" fmla="*/ 696044 w 1045295"/>
              <a:gd name="connsiteY2" fmla="*/ 1228228 h 1228228"/>
              <a:gd name="connsiteX3" fmla="*/ 0 w 1045295"/>
              <a:gd name="connsiteY3" fmla="*/ 1225847 h 1228228"/>
              <a:gd name="connsiteX4" fmla="*/ 153988 w 1045295"/>
              <a:gd name="connsiteY4" fmla="*/ 0 h 1228228"/>
              <a:gd name="connsiteX0" fmla="*/ 0 w 1091332"/>
              <a:gd name="connsiteY0" fmla="*/ 0 h 1230609"/>
              <a:gd name="connsiteX1" fmla="*/ 1091332 w 1091332"/>
              <a:gd name="connsiteY1" fmla="*/ 2381 h 1230609"/>
              <a:gd name="connsiteX2" fmla="*/ 742081 w 1091332"/>
              <a:gd name="connsiteY2" fmla="*/ 1230609 h 1230609"/>
              <a:gd name="connsiteX3" fmla="*/ 46037 w 1091332"/>
              <a:gd name="connsiteY3" fmla="*/ 1228228 h 1230609"/>
              <a:gd name="connsiteX4" fmla="*/ 0 w 1091332"/>
              <a:gd name="connsiteY4" fmla="*/ 0 h 1230609"/>
              <a:gd name="connsiteX0" fmla="*/ 0 w 927026"/>
              <a:gd name="connsiteY0" fmla="*/ 0 h 1230609"/>
              <a:gd name="connsiteX1" fmla="*/ 927026 w 927026"/>
              <a:gd name="connsiteY1" fmla="*/ 47625 h 1230609"/>
              <a:gd name="connsiteX2" fmla="*/ 742081 w 927026"/>
              <a:gd name="connsiteY2" fmla="*/ 1230609 h 1230609"/>
              <a:gd name="connsiteX3" fmla="*/ 46037 w 927026"/>
              <a:gd name="connsiteY3" fmla="*/ 1228228 h 1230609"/>
              <a:gd name="connsiteX4" fmla="*/ 0 w 927026"/>
              <a:gd name="connsiteY4" fmla="*/ 0 h 1230609"/>
              <a:gd name="connsiteX0" fmla="*/ 0 w 917501"/>
              <a:gd name="connsiteY0" fmla="*/ 0 h 1230609"/>
              <a:gd name="connsiteX1" fmla="*/ 917501 w 917501"/>
              <a:gd name="connsiteY1" fmla="*/ 0 h 1230609"/>
              <a:gd name="connsiteX2" fmla="*/ 742081 w 917501"/>
              <a:gd name="connsiteY2" fmla="*/ 1230609 h 1230609"/>
              <a:gd name="connsiteX3" fmla="*/ 46037 w 917501"/>
              <a:gd name="connsiteY3" fmla="*/ 1228228 h 1230609"/>
              <a:gd name="connsiteX4" fmla="*/ 0 w 917501"/>
              <a:gd name="connsiteY4" fmla="*/ 0 h 1230609"/>
              <a:gd name="connsiteX0" fmla="*/ 194469 w 1111970"/>
              <a:gd name="connsiteY0" fmla="*/ 0 h 1230609"/>
              <a:gd name="connsiteX1" fmla="*/ 1111970 w 1111970"/>
              <a:gd name="connsiteY1" fmla="*/ 0 h 1230609"/>
              <a:gd name="connsiteX2" fmla="*/ 936550 w 1111970"/>
              <a:gd name="connsiteY2" fmla="*/ 1230609 h 1230609"/>
              <a:gd name="connsiteX3" fmla="*/ 0 w 1111970"/>
              <a:gd name="connsiteY3" fmla="*/ 1173459 h 1230609"/>
              <a:gd name="connsiteX4" fmla="*/ 194469 w 1111970"/>
              <a:gd name="connsiteY4" fmla="*/ 0 h 1230609"/>
              <a:gd name="connsiteX0" fmla="*/ 194469 w 1111970"/>
              <a:gd name="connsiteY0" fmla="*/ 0 h 1173459"/>
              <a:gd name="connsiteX1" fmla="*/ 1111970 w 1111970"/>
              <a:gd name="connsiteY1" fmla="*/ 0 h 1173459"/>
              <a:gd name="connsiteX2" fmla="*/ 636512 w 1111970"/>
              <a:gd name="connsiteY2" fmla="*/ 1168696 h 1173459"/>
              <a:gd name="connsiteX3" fmla="*/ 0 w 1111970"/>
              <a:gd name="connsiteY3" fmla="*/ 1173459 h 1173459"/>
              <a:gd name="connsiteX4" fmla="*/ 194469 w 1111970"/>
              <a:gd name="connsiteY4" fmla="*/ 0 h 1173459"/>
              <a:gd name="connsiteX0" fmla="*/ 194469 w 1246112"/>
              <a:gd name="connsiteY0" fmla="*/ 0 h 1309034"/>
              <a:gd name="connsiteX1" fmla="*/ 1111970 w 1246112"/>
              <a:gd name="connsiteY1" fmla="*/ 0 h 1309034"/>
              <a:gd name="connsiteX2" fmla="*/ 1246112 w 1246112"/>
              <a:gd name="connsiteY2" fmla="*/ 1309034 h 1309034"/>
              <a:gd name="connsiteX3" fmla="*/ 0 w 1246112"/>
              <a:gd name="connsiteY3" fmla="*/ 1173459 h 1309034"/>
              <a:gd name="connsiteX4" fmla="*/ 194469 w 1246112"/>
              <a:gd name="connsiteY4" fmla="*/ 0 h 1309034"/>
              <a:gd name="connsiteX0" fmla="*/ 0 w 1051643"/>
              <a:gd name="connsiteY0" fmla="*/ 0 h 1309034"/>
              <a:gd name="connsiteX1" fmla="*/ 917501 w 1051643"/>
              <a:gd name="connsiteY1" fmla="*/ 0 h 1309034"/>
              <a:gd name="connsiteX2" fmla="*/ 1051643 w 1051643"/>
              <a:gd name="connsiteY2" fmla="*/ 1309034 h 1309034"/>
              <a:gd name="connsiteX3" fmla="*/ 272256 w 1051643"/>
              <a:gd name="connsiteY3" fmla="*/ 1302570 h 1309034"/>
              <a:gd name="connsiteX4" fmla="*/ 0 w 1051643"/>
              <a:gd name="connsiteY4" fmla="*/ 0 h 1309034"/>
              <a:gd name="connsiteX0" fmla="*/ 0 w 1151656"/>
              <a:gd name="connsiteY0" fmla="*/ 28068 h 1309034"/>
              <a:gd name="connsiteX1" fmla="*/ 1017514 w 1151656"/>
              <a:gd name="connsiteY1" fmla="*/ 0 h 1309034"/>
              <a:gd name="connsiteX2" fmla="*/ 1151656 w 1151656"/>
              <a:gd name="connsiteY2" fmla="*/ 1309034 h 1309034"/>
              <a:gd name="connsiteX3" fmla="*/ 372269 w 1151656"/>
              <a:gd name="connsiteY3" fmla="*/ 1302570 h 1309034"/>
              <a:gd name="connsiteX4" fmla="*/ 0 w 1151656"/>
              <a:gd name="connsiteY4" fmla="*/ 28068 h 1309034"/>
              <a:gd name="connsiteX0" fmla="*/ 0 w 1151656"/>
              <a:gd name="connsiteY0" fmla="*/ 11227 h 1292193"/>
              <a:gd name="connsiteX1" fmla="*/ 803201 w 1151656"/>
              <a:gd name="connsiteY1" fmla="*/ 0 h 1292193"/>
              <a:gd name="connsiteX2" fmla="*/ 1151656 w 1151656"/>
              <a:gd name="connsiteY2" fmla="*/ 1292193 h 1292193"/>
              <a:gd name="connsiteX3" fmla="*/ 372269 w 1151656"/>
              <a:gd name="connsiteY3" fmla="*/ 1285729 h 1292193"/>
              <a:gd name="connsiteX4" fmla="*/ 0 w 1151656"/>
              <a:gd name="connsiteY4" fmla="*/ 11227 h 1292193"/>
              <a:gd name="connsiteX0" fmla="*/ 0 w 1151656"/>
              <a:gd name="connsiteY0" fmla="*/ 5613 h 1286579"/>
              <a:gd name="connsiteX1" fmla="*/ 860351 w 1151656"/>
              <a:gd name="connsiteY1" fmla="*/ 0 h 1286579"/>
              <a:gd name="connsiteX2" fmla="*/ 1151656 w 1151656"/>
              <a:gd name="connsiteY2" fmla="*/ 1286579 h 1286579"/>
              <a:gd name="connsiteX3" fmla="*/ 372269 w 1151656"/>
              <a:gd name="connsiteY3" fmla="*/ 1280115 h 1286579"/>
              <a:gd name="connsiteX4" fmla="*/ 0 w 1151656"/>
              <a:gd name="connsiteY4" fmla="*/ 5613 h 1286579"/>
              <a:gd name="connsiteX0" fmla="*/ 0 w 1151656"/>
              <a:gd name="connsiteY0" fmla="*/ 5613 h 1289007"/>
              <a:gd name="connsiteX1" fmla="*/ 860351 w 1151656"/>
              <a:gd name="connsiteY1" fmla="*/ 0 h 1289007"/>
              <a:gd name="connsiteX2" fmla="*/ 1151656 w 1151656"/>
              <a:gd name="connsiteY2" fmla="*/ 1286579 h 1289007"/>
              <a:gd name="connsiteX3" fmla="*/ 372269 w 1151656"/>
              <a:gd name="connsiteY3" fmla="*/ 1289007 h 1289007"/>
              <a:gd name="connsiteX4" fmla="*/ 0 w 1151656"/>
              <a:gd name="connsiteY4" fmla="*/ 5613 h 1289007"/>
              <a:gd name="connsiteX0" fmla="*/ 0 w 1151656"/>
              <a:gd name="connsiteY0" fmla="*/ 5613 h 1295471"/>
              <a:gd name="connsiteX1" fmla="*/ 860351 w 1151656"/>
              <a:gd name="connsiteY1" fmla="*/ 0 h 1295471"/>
              <a:gd name="connsiteX2" fmla="*/ 1151656 w 1151656"/>
              <a:gd name="connsiteY2" fmla="*/ 1295471 h 1295471"/>
              <a:gd name="connsiteX3" fmla="*/ 372269 w 1151656"/>
              <a:gd name="connsiteY3" fmla="*/ 1289007 h 1295471"/>
              <a:gd name="connsiteX4" fmla="*/ 0 w 1151656"/>
              <a:gd name="connsiteY4" fmla="*/ 5613 h 1295471"/>
              <a:gd name="connsiteX0" fmla="*/ 0 w 1151656"/>
              <a:gd name="connsiteY0" fmla="*/ 5613 h 1295471"/>
              <a:gd name="connsiteX1" fmla="*/ 860351 w 1151656"/>
              <a:gd name="connsiteY1" fmla="*/ 0 h 1295471"/>
              <a:gd name="connsiteX2" fmla="*/ 1151656 w 1151656"/>
              <a:gd name="connsiteY2" fmla="*/ 1295471 h 1295471"/>
              <a:gd name="connsiteX3" fmla="*/ 374650 w 1151656"/>
              <a:gd name="connsiteY3" fmla="*/ 1237875 h 1295471"/>
              <a:gd name="connsiteX4" fmla="*/ 0 w 1151656"/>
              <a:gd name="connsiteY4" fmla="*/ 5613 h 1295471"/>
              <a:gd name="connsiteX0" fmla="*/ 0 w 1118319"/>
              <a:gd name="connsiteY0" fmla="*/ 5613 h 1237875"/>
              <a:gd name="connsiteX1" fmla="*/ 860351 w 1118319"/>
              <a:gd name="connsiteY1" fmla="*/ 0 h 1237875"/>
              <a:gd name="connsiteX2" fmla="*/ 1118319 w 1118319"/>
              <a:gd name="connsiteY2" fmla="*/ 1215440 h 1237875"/>
              <a:gd name="connsiteX3" fmla="*/ 374650 w 1118319"/>
              <a:gd name="connsiteY3" fmla="*/ 1237875 h 1237875"/>
              <a:gd name="connsiteX4" fmla="*/ 0 w 1118319"/>
              <a:gd name="connsiteY4" fmla="*/ 5613 h 1237875"/>
              <a:gd name="connsiteX0" fmla="*/ 0 w 1118319"/>
              <a:gd name="connsiteY0" fmla="*/ 5613 h 1295676"/>
              <a:gd name="connsiteX1" fmla="*/ 860351 w 1118319"/>
              <a:gd name="connsiteY1" fmla="*/ 0 h 1295676"/>
              <a:gd name="connsiteX2" fmla="*/ 1118319 w 1118319"/>
              <a:gd name="connsiteY2" fmla="*/ 1215440 h 1295676"/>
              <a:gd name="connsiteX3" fmla="*/ 357982 w 1118319"/>
              <a:gd name="connsiteY3" fmla="*/ 1295676 h 1295676"/>
              <a:gd name="connsiteX4" fmla="*/ 0 w 1118319"/>
              <a:gd name="connsiteY4" fmla="*/ 5613 h 1295676"/>
              <a:gd name="connsiteX0" fmla="*/ 0 w 1154037"/>
              <a:gd name="connsiteY0" fmla="*/ 5613 h 1295676"/>
              <a:gd name="connsiteX1" fmla="*/ 860351 w 1154037"/>
              <a:gd name="connsiteY1" fmla="*/ 0 h 1295676"/>
              <a:gd name="connsiteX2" fmla="*/ 1154037 w 1154037"/>
              <a:gd name="connsiteY2" fmla="*/ 1293249 h 1295676"/>
              <a:gd name="connsiteX3" fmla="*/ 357982 w 1154037"/>
              <a:gd name="connsiteY3" fmla="*/ 1295676 h 1295676"/>
              <a:gd name="connsiteX4" fmla="*/ 0 w 1154037"/>
              <a:gd name="connsiteY4" fmla="*/ 5613 h 1295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4037" h="1295676">
                <a:moveTo>
                  <a:pt x="0" y="5613"/>
                </a:moveTo>
                <a:lnTo>
                  <a:pt x="860351" y="0"/>
                </a:lnTo>
                <a:lnTo>
                  <a:pt x="1154037" y="1293249"/>
                </a:lnTo>
                <a:lnTo>
                  <a:pt x="357982" y="1295676"/>
                </a:lnTo>
                <a:lnTo>
                  <a:pt x="0" y="5613"/>
                </a:lnTo>
                <a:close/>
              </a:path>
            </a:pathLst>
          </a:custGeom>
          <a:solidFill>
            <a:srgbClr val="456767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>
              <a:spcBef>
                <a:spcPct val="0"/>
              </a:spcBef>
            </a:pPr>
            <a:endParaRPr lang="en-US" sz="1800">
              <a:latin typeface="Times" charset="0"/>
            </a:endParaRPr>
          </a:p>
        </p:txBody>
      </p:sp>
      <p:sp>
        <p:nvSpPr>
          <p:cNvPr id="23" name="Rectangle 31"/>
          <p:cNvSpPr/>
          <p:nvPr/>
        </p:nvSpPr>
        <p:spPr bwMode="auto">
          <a:xfrm>
            <a:off x="2952160" y="2531566"/>
            <a:ext cx="710152" cy="1039469"/>
          </a:xfrm>
          <a:custGeom>
            <a:avLst/>
            <a:gdLst>
              <a:gd name="connsiteX0" fmla="*/ 0 w 792088"/>
              <a:gd name="connsiteY0" fmla="*/ 0 h 1282204"/>
              <a:gd name="connsiteX1" fmla="*/ 792088 w 792088"/>
              <a:gd name="connsiteY1" fmla="*/ 0 h 1282204"/>
              <a:gd name="connsiteX2" fmla="*/ 792088 w 792088"/>
              <a:gd name="connsiteY2" fmla="*/ 1282204 h 1282204"/>
              <a:gd name="connsiteX3" fmla="*/ 0 w 792088"/>
              <a:gd name="connsiteY3" fmla="*/ 1282204 h 1282204"/>
              <a:gd name="connsiteX4" fmla="*/ 0 w 792088"/>
              <a:gd name="connsiteY4" fmla="*/ 0 h 1282204"/>
              <a:gd name="connsiteX0" fmla="*/ 0 w 792088"/>
              <a:gd name="connsiteY0" fmla="*/ 0 h 1288554"/>
              <a:gd name="connsiteX1" fmla="*/ 792088 w 792088"/>
              <a:gd name="connsiteY1" fmla="*/ 0 h 1288554"/>
              <a:gd name="connsiteX2" fmla="*/ 792088 w 792088"/>
              <a:gd name="connsiteY2" fmla="*/ 1282204 h 1288554"/>
              <a:gd name="connsiteX3" fmla="*/ 69850 w 792088"/>
              <a:gd name="connsiteY3" fmla="*/ 1288554 h 1288554"/>
              <a:gd name="connsiteX4" fmla="*/ 0 w 792088"/>
              <a:gd name="connsiteY4" fmla="*/ 0 h 1288554"/>
              <a:gd name="connsiteX0" fmla="*/ 0 w 792088"/>
              <a:gd name="connsiteY0" fmla="*/ 0 h 1288554"/>
              <a:gd name="connsiteX1" fmla="*/ 792088 w 792088"/>
              <a:gd name="connsiteY1" fmla="*/ 0 h 1288554"/>
              <a:gd name="connsiteX2" fmla="*/ 763513 w 792088"/>
              <a:gd name="connsiteY2" fmla="*/ 1288554 h 1288554"/>
              <a:gd name="connsiteX3" fmla="*/ 69850 w 792088"/>
              <a:gd name="connsiteY3" fmla="*/ 1288554 h 1288554"/>
              <a:gd name="connsiteX4" fmla="*/ 0 w 792088"/>
              <a:gd name="connsiteY4" fmla="*/ 0 h 1288554"/>
              <a:gd name="connsiteX0" fmla="*/ 0 w 1160388"/>
              <a:gd name="connsiteY0" fmla="*/ 0 h 1288554"/>
              <a:gd name="connsiteX1" fmla="*/ 1160388 w 1160388"/>
              <a:gd name="connsiteY1" fmla="*/ 22225 h 1288554"/>
              <a:gd name="connsiteX2" fmla="*/ 763513 w 1160388"/>
              <a:gd name="connsiteY2" fmla="*/ 1288554 h 1288554"/>
              <a:gd name="connsiteX3" fmla="*/ 69850 w 1160388"/>
              <a:gd name="connsiteY3" fmla="*/ 1288554 h 1288554"/>
              <a:gd name="connsiteX4" fmla="*/ 0 w 1160388"/>
              <a:gd name="connsiteY4" fmla="*/ 0 h 1288554"/>
              <a:gd name="connsiteX0" fmla="*/ 250825 w 1090538"/>
              <a:gd name="connsiteY0" fmla="*/ 28575 h 1266329"/>
              <a:gd name="connsiteX1" fmla="*/ 1090538 w 1090538"/>
              <a:gd name="connsiteY1" fmla="*/ 0 h 1266329"/>
              <a:gd name="connsiteX2" fmla="*/ 693663 w 1090538"/>
              <a:gd name="connsiteY2" fmla="*/ 1266329 h 1266329"/>
              <a:gd name="connsiteX3" fmla="*/ 0 w 1090538"/>
              <a:gd name="connsiteY3" fmla="*/ 1266329 h 1266329"/>
              <a:gd name="connsiteX4" fmla="*/ 250825 w 1090538"/>
              <a:gd name="connsiteY4" fmla="*/ 28575 h 1266329"/>
              <a:gd name="connsiteX0" fmla="*/ 225425 w 1090538"/>
              <a:gd name="connsiteY0" fmla="*/ 0 h 1266329"/>
              <a:gd name="connsiteX1" fmla="*/ 1090538 w 1090538"/>
              <a:gd name="connsiteY1" fmla="*/ 0 h 1266329"/>
              <a:gd name="connsiteX2" fmla="*/ 693663 w 1090538"/>
              <a:gd name="connsiteY2" fmla="*/ 1266329 h 1266329"/>
              <a:gd name="connsiteX3" fmla="*/ 0 w 1090538"/>
              <a:gd name="connsiteY3" fmla="*/ 1266329 h 1266329"/>
              <a:gd name="connsiteX4" fmla="*/ 225425 w 1090538"/>
              <a:gd name="connsiteY4" fmla="*/ 0 h 1266329"/>
              <a:gd name="connsiteX0" fmla="*/ 194468 w 1090538"/>
              <a:gd name="connsiteY0" fmla="*/ 38100 h 1266329"/>
              <a:gd name="connsiteX1" fmla="*/ 1090538 w 1090538"/>
              <a:gd name="connsiteY1" fmla="*/ 0 h 1266329"/>
              <a:gd name="connsiteX2" fmla="*/ 693663 w 1090538"/>
              <a:gd name="connsiteY2" fmla="*/ 1266329 h 1266329"/>
              <a:gd name="connsiteX3" fmla="*/ 0 w 1090538"/>
              <a:gd name="connsiteY3" fmla="*/ 1266329 h 1266329"/>
              <a:gd name="connsiteX4" fmla="*/ 194468 w 1090538"/>
              <a:gd name="connsiteY4" fmla="*/ 38100 h 1266329"/>
              <a:gd name="connsiteX0" fmla="*/ 194468 w 1119113"/>
              <a:gd name="connsiteY0" fmla="*/ 4763 h 1232992"/>
              <a:gd name="connsiteX1" fmla="*/ 1119113 w 1119113"/>
              <a:gd name="connsiteY1" fmla="*/ 0 h 1232992"/>
              <a:gd name="connsiteX2" fmla="*/ 693663 w 1119113"/>
              <a:gd name="connsiteY2" fmla="*/ 1232992 h 1232992"/>
              <a:gd name="connsiteX3" fmla="*/ 0 w 1119113"/>
              <a:gd name="connsiteY3" fmla="*/ 1232992 h 1232992"/>
              <a:gd name="connsiteX4" fmla="*/ 194468 w 1119113"/>
              <a:gd name="connsiteY4" fmla="*/ 4763 h 1232992"/>
              <a:gd name="connsiteX0" fmla="*/ 187324 w 1111969"/>
              <a:gd name="connsiteY0" fmla="*/ 4763 h 1232992"/>
              <a:gd name="connsiteX1" fmla="*/ 1111969 w 1111969"/>
              <a:gd name="connsiteY1" fmla="*/ 0 h 1232992"/>
              <a:gd name="connsiteX2" fmla="*/ 686519 w 1111969"/>
              <a:gd name="connsiteY2" fmla="*/ 1232992 h 1232992"/>
              <a:gd name="connsiteX3" fmla="*/ 0 w 1111969"/>
              <a:gd name="connsiteY3" fmla="*/ 1228230 h 1232992"/>
              <a:gd name="connsiteX4" fmla="*/ 187324 w 1111969"/>
              <a:gd name="connsiteY4" fmla="*/ 4763 h 1232992"/>
              <a:gd name="connsiteX0" fmla="*/ 187324 w 1111969"/>
              <a:gd name="connsiteY0" fmla="*/ 4763 h 1230611"/>
              <a:gd name="connsiteX1" fmla="*/ 1111969 w 1111969"/>
              <a:gd name="connsiteY1" fmla="*/ 0 h 1230611"/>
              <a:gd name="connsiteX2" fmla="*/ 693662 w 1111969"/>
              <a:gd name="connsiteY2" fmla="*/ 1230611 h 1230611"/>
              <a:gd name="connsiteX3" fmla="*/ 0 w 1111969"/>
              <a:gd name="connsiteY3" fmla="*/ 1228230 h 1230611"/>
              <a:gd name="connsiteX4" fmla="*/ 187324 w 1111969"/>
              <a:gd name="connsiteY4" fmla="*/ 4763 h 1230611"/>
              <a:gd name="connsiteX0" fmla="*/ 187324 w 1111969"/>
              <a:gd name="connsiteY0" fmla="*/ 4763 h 1228230"/>
              <a:gd name="connsiteX1" fmla="*/ 1111969 w 1111969"/>
              <a:gd name="connsiteY1" fmla="*/ 0 h 1228230"/>
              <a:gd name="connsiteX2" fmla="*/ 686518 w 1111969"/>
              <a:gd name="connsiteY2" fmla="*/ 1225848 h 1228230"/>
              <a:gd name="connsiteX3" fmla="*/ 0 w 1111969"/>
              <a:gd name="connsiteY3" fmla="*/ 1228230 h 1228230"/>
              <a:gd name="connsiteX4" fmla="*/ 187324 w 1111969"/>
              <a:gd name="connsiteY4" fmla="*/ 4763 h 1228230"/>
              <a:gd name="connsiteX0" fmla="*/ 161131 w 1111969"/>
              <a:gd name="connsiteY0" fmla="*/ 2382 h 1228230"/>
              <a:gd name="connsiteX1" fmla="*/ 1111969 w 1111969"/>
              <a:gd name="connsiteY1" fmla="*/ 0 h 1228230"/>
              <a:gd name="connsiteX2" fmla="*/ 686518 w 1111969"/>
              <a:gd name="connsiteY2" fmla="*/ 1225848 h 1228230"/>
              <a:gd name="connsiteX3" fmla="*/ 0 w 1111969"/>
              <a:gd name="connsiteY3" fmla="*/ 1228230 h 1228230"/>
              <a:gd name="connsiteX4" fmla="*/ 161131 w 1111969"/>
              <a:gd name="connsiteY4" fmla="*/ 2382 h 1228230"/>
              <a:gd name="connsiteX0" fmla="*/ 161131 w 1052438"/>
              <a:gd name="connsiteY0" fmla="*/ 0 h 1225848"/>
              <a:gd name="connsiteX1" fmla="*/ 1052438 w 1052438"/>
              <a:gd name="connsiteY1" fmla="*/ 0 h 1225848"/>
              <a:gd name="connsiteX2" fmla="*/ 686518 w 1052438"/>
              <a:gd name="connsiteY2" fmla="*/ 1223466 h 1225848"/>
              <a:gd name="connsiteX3" fmla="*/ 0 w 1052438"/>
              <a:gd name="connsiteY3" fmla="*/ 1225848 h 1225848"/>
              <a:gd name="connsiteX4" fmla="*/ 161131 w 1052438"/>
              <a:gd name="connsiteY4" fmla="*/ 0 h 1225848"/>
              <a:gd name="connsiteX0" fmla="*/ 161131 w 1052438"/>
              <a:gd name="connsiteY0" fmla="*/ 0 h 1228228"/>
              <a:gd name="connsiteX1" fmla="*/ 1052438 w 1052438"/>
              <a:gd name="connsiteY1" fmla="*/ 0 h 1228228"/>
              <a:gd name="connsiteX2" fmla="*/ 700805 w 1052438"/>
              <a:gd name="connsiteY2" fmla="*/ 1228228 h 1228228"/>
              <a:gd name="connsiteX3" fmla="*/ 0 w 1052438"/>
              <a:gd name="connsiteY3" fmla="*/ 1225848 h 1228228"/>
              <a:gd name="connsiteX4" fmla="*/ 161131 w 1052438"/>
              <a:gd name="connsiteY4" fmla="*/ 0 h 1228228"/>
              <a:gd name="connsiteX0" fmla="*/ 149225 w 1040532"/>
              <a:gd name="connsiteY0" fmla="*/ 0 h 1228229"/>
              <a:gd name="connsiteX1" fmla="*/ 1040532 w 1040532"/>
              <a:gd name="connsiteY1" fmla="*/ 0 h 1228229"/>
              <a:gd name="connsiteX2" fmla="*/ 688899 w 1040532"/>
              <a:gd name="connsiteY2" fmla="*/ 1228228 h 1228229"/>
              <a:gd name="connsiteX3" fmla="*/ 0 w 1040532"/>
              <a:gd name="connsiteY3" fmla="*/ 1228229 h 1228229"/>
              <a:gd name="connsiteX4" fmla="*/ 149225 w 1040532"/>
              <a:gd name="connsiteY4" fmla="*/ 0 h 1228229"/>
              <a:gd name="connsiteX0" fmla="*/ 261143 w 1152450"/>
              <a:gd name="connsiteY0" fmla="*/ 0 h 1228228"/>
              <a:gd name="connsiteX1" fmla="*/ 1152450 w 1152450"/>
              <a:gd name="connsiteY1" fmla="*/ 0 h 1228228"/>
              <a:gd name="connsiteX2" fmla="*/ 800817 w 1152450"/>
              <a:gd name="connsiteY2" fmla="*/ 1228228 h 1228228"/>
              <a:gd name="connsiteX3" fmla="*/ 0 w 1152450"/>
              <a:gd name="connsiteY3" fmla="*/ 1166317 h 1228228"/>
              <a:gd name="connsiteX4" fmla="*/ 261143 w 1152450"/>
              <a:gd name="connsiteY4" fmla="*/ 0 h 1228228"/>
              <a:gd name="connsiteX0" fmla="*/ 261143 w 1152450"/>
              <a:gd name="connsiteY0" fmla="*/ 0 h 1166317"/>
              <a:gd name="connsiteX1" fmla="*/ 1152450 w 1152450"/>
              <a:gd name="connsiteY1" fmla="*/ 0 h 1166317"/>
              <a:gd name="connsiteX2" fmla="*/ 638892 w 1152450"/>
              <a:gd name="connsiteY2" fmla="*/ 1166316 h 1166317"/>
              <a:gd name="connsiteX3" fmla="*/ 0 w 1152450"/>
              <a:gd name="connsiteY3" fmla="*/ 1166317 h 1166317"/>
              <a:gd name="connsiteX4" fmla="*/ 261143 w 1152450"/>
              <a:gd name="connsiteY4" fmla="*/ 0 h 1166317"/>
              <a:gd name="connsiteX0" fmla="*/ 0 w 891307"/>
              <a:gd name="connsiteY0" fmla="*/ 0 h 1300865"/>
              <a:gd name="connsiteX1" fmla="*/ 891307 w 891307"/>
              <a:gd name="connsiteY1" fmla="*/ 0 h 1300865"/>
              <a:gd name="connsiteX2" fmla="*/ 377749 w 891307"/>
              <a:gd name="connsiteY2" fmla="*/ 1166316 h 1300865"/>
              <a:gd name="connsiteX3" fmla="*/ 53182 w 891307"/>
              <a:gd name="connsiteY3" fmla="*/ 1300865 h 1300865"/>
              <a:gd name="connsiteX4" fmla="*/ 0 w 891307"/>
              <a:gd name="connsiteY4" fmla="*/ 0 h 1300865"/>
              <a:gd name="connsiteX0" fmla="*/ 0 w 891307"/>
              <a:gd name="connsiteY0" fmla="*/ 0 h 1300865"/>
              <a:gd name="connsiteX1" fmla="*/ 891307 w 891307"/>
              <a:gd name="connsiteY1" fmla="*/ 0 h 1300865"/>
              <a:gd name="connsiteX2" fmla="*/ 839712 w 891307"/>
              <a:gd name="connsiteY2" fmla="*/ 1300864 h 1300865"/>
              <a:gd name="connsiteX3" fmla="*/ 53182 w 891307"/>
              <a:gd name="connsiteY3" fmla="*/ 1300865 h 1300865"/>
              <a:gd name="connsiteX4" fmla="*/ 0 w 891307"/>
              <a:gd name="connsiteY4" fmla="*/ 0 h 1300865"/>
              <a:gd name="connsiteX0" fmla="*/ 0 w 1000845"/>
              <a:gd name="connsiteY0" fmla="*/ 28031 h 1300865"/>
              <a:gd name="connsiteX1" fmla="*/ 1000845 w 1000845"/>
              <a:gd name="connsiteY1" fmla="*/ 0 h 1300865"/>
              <a:gd name="connsiteX2" fmla="*/ 949250 w 1000845"/>
              <a:gd name="connsiteY2" fmla="*/ 1300864 h 1300865"/>
              <a:gd name="connsiteX3" fmla="*/ 162720 w 1000845"/>
              <a:gd name="connsiteY3" fmla="*/ 1300865 h 1300865"/>
              <a:gd name="connsiteX4" fmla="*/ 0 w 1000845"/>
              <a:gd name="connsiteY4" fmla="*/ 28031 h 1300865"/>
              <a:gd name="connsiteX0" fmla="*/ 0 w 949250"/>
              <a:gd name="connsiteY0" fmla="*/ 11212 h 1284046"/>
              <a:gd name="connsiteX1" fmla="*/ 900832 w 949250"/>
              <a:gd name="connsiteY1" fmla="*/ 0 h 1284046"/>
              <a:gd name="connsiteX2" fmla="*/ 949250 w 949250"/>
              <a:gd name="connsiteY2" fmla="*/ 1284045 h 1284046"/>
              <a:gd name="connsiteX3" fmla="*/ 162720 w 949250"/>
              <a:gd name="connsiteY3" fmla="*/ 1284046 h 1284046"/>
              <a:gd name="connsiteX4" fmla="*/ 0 w 949250"/>
              <a:gd name="connsiteY4" fmla="*/ 11212 h 1284046"/>
              <a:gd name="connsiteX0" fmla="*/ 0 w 949250"/>
              <a:gd name="connsiteY0" fmla="*/ 0 h 1272834"/>
              <a:gd name="connsiteX1" fmla="*/ 898451 w 949250"/>
              <a:gd name="connsiteY1" fmla="*/ 2069 h 1272834"/>
              <a:gd name="connsiteX2" fmla="*/ 949250 w 949250"/>
              <a:gd name="connsiteY2" fmla="*/ 1272833 h 1272834"/>
              <a:gd name="connsiteX3" fmla="*/ 162720 w 949250"/>
              <a:gd name="connsiteY3" fmla="*/ 1272834 h 1272834"/>
              <a:gd name="connsiteX4" fmla="*/ 0 w 949250"/>
              <a:gd name="connsiteY4" fmla="*/ 0 h 1272834"/>
              <a:gd name="connsiteX0" fmla="*/ 0 w 949250"/>
              <a:gd name="connsiteY0" fmla="*/ 0 h 1283901"/>
              <a:gd name="connsiteX1" fmla="*/ 898451 w 949250"/>
              <a:gd name="connsiteY1" fmla="*/ 2069 h 1283901"/>
              <a:gd name="connsiteX2" fmla="*/ 949250 w 949250"/>
              <a:gd name="connsiteY2" fmla="*/ 1272833 h 1283901"/>
              <a:gd name="connsiteX3" fmla="*/ 160339 w 949250"/>
              <a:gd name="connsiteY3" fmla="*/ 1283901 h 1283901"/>
              <a:gd name="connsiteX4" fmla="*/ 0 w 949250"/>
              <a:gd name="connsiteY4" fmla="*/ 0 h 1283901"/>
              <a:gd name="connsiteX0" fmla="*/ 0 w 946869"/>
              <a:gd name="connsiteY0" fmla="*/ 0 h 1288327"/>
              <a:gd name="connsiteX1" fmla="*/ 898451 w 946869"/>
              <a:gd name="connsiteY1" fmla="*/ 2069 h 1288327"/>
              <a:gd name="connsiteX2" fmla="*/ 946869 w 946869"/>
              <a:gd name="connsiteY2" fmla="*/ 1288327 h 1288327"/>
              <a:gd name="connsiteX3" fmla="*/ 160339 w 946869"/>
              <a:gd name="connsiteY3" fmla="*/ 1283901 h 1288327"/>
              <a:gd name="connsiteX4" fmla="*/ 0 w 946869"/>
              <a:gd name="connsiteY4" fmla="*/ 0 h 1288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6869" h="1288327">
                <a:moveTo>
                  <a:pt x="0" y="0"/>
                </a:moveTo>
                <a:lnTo>
                  <a:pt x="898451" y="2069"/>
                </a:lnTo>
                <a:lnTo>
                  <a:pt x="946869" y="1288327"/>
                </a:lnTo>
                <a:lnTo>
                  <a:pt x="160339" y="1283901"/>
                </a:lnTo>
                <a:lnTo>
                  <a:pt x="0" y="0"/>
                </a:lnTo>
                <a:close/>
              </a:path>
            </a:pathLst>
          </a:custGeom>
          <a:solidFill>
            <a:srgbClr val="6699CC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>
              <a:spcBef>
                <a:spcPct val="0"/>
              </a:spcBef>
            </a:pPr>
            <a:endParaRPr lang="en-US" sz="1800">
              <a:latin typeface="Times" charset="0"/>
            </a:endParaRPr>
          </a:p>
        </p:txBody>
      </p:sp>
      <p:sp>
        <p:nvSpPr>
          <p:cNvPr id="24" name="Rectangle 31"/>
          <p:cNvSpPr/>
          <p:nvPr/>
        </p:nvSpPr>
        <p:spPr bwMode="auto">
          <a:xfrm>
            <a:off x="2246420" y="2529068"/>
            <a:ext cx="712533" cy="1040184"/>
          </a:xfrm>
          <a:custGeom>
            <a:avLst/>
            <a:gdLst>
              <a:gd name="connsiteX0" fmla="*/ 0 w 792088"/>
              <a:gd name="connsiteY0" fmla="*/ 0 h 1282204"/>
              <a:gd name="connsiteX1" fmla="*/ 792088 w 792088"/>
              <a:gd name="connsiteY1" fmla="*/ 0 h 1282204"/>
              <a:gd name="connsiteX2" fmla="*/ 792088 w 792088"/>
              <a:gd name="connsiteY2" fmla="*/ 1282204 h 1282204"/>
              <a:gd name="connsiteX3" fmla="*/ 0 w 792088"/>
              <a:gd name="connsiteY3" fmla="*/ 1282204 h 1282204"/>
              <a:gd name="connsiteX4" fmla="*/ 0 w 792088"/>
              <a:gd name="connsiteY4" fmla="*/ 0 h 1282204"/>
              <a:gd name="connsiteX0" fmla="*/ 0 w 792088"/>
              <a:gd name="connsiteY0" fmla="*/ 0 h 1288554"/>
              <a:gd name="connsiteX1" fmla="*/ 792088 w 792088"/>
              <a:gd name="connsiteY1" fmla="*/ 0 h 1288554"/>
              <a:gd name="connsiteX2" fmla="*/ 792088 w 792088"/>
              <a:gd name="connsiteY2" fmla="*/ 1282204 h 1288554"/>
              <a:gd name="connsiteX3" fmla="*/ 69850 w 792088"/>
              <a:gd name="connsiteY3" fmla="*/ 1288554 h 1288554"/>
              <a:gd name="connsiteX4" fmla="*/ 0 w 792088"/>
              <a:gd name="connsiteY4" fmla="*/ 0 h 1288554"/>
              <a:gd name="connsiteX0" fmla="*/ 0 w 792088"/>
              <a:gd name="connsiteY0" fmla="*/ 0 h 1288554"/>
              <a:gd name="connsiteX1" fmla="*/ 792088 w 792088"/>
              <a:gd name="connsiteY1" fmla="*/ 0 h 1288554"/>
              <a:gd name="connsiteX2" fmla="*/ 763513 w 792088"/>
              <a:gd name="connsiteY2" fmla="*/ 1288554 h 1288554"/>
              <a:gd name="connsiteX3" fmla="*/ 69850 w 792088"/>
              <a:gd name="connsiteY3" fmla="*/ 1288554 h 1288554"/>
              <a:gd name="connsiteX4" fmla="*/ 0 w 792088"/>
              <a:gd name="connsiteY4" fmla="*/ 0 h 1288554"/>
              <a:gd name="connsiteX0" fmla="*/ 0 w 1160388"/>
              <a:gd name="connsiteY0" fmla="*/ 0 h 1288554"/>
              <a:gd name="connsiteX1" fmla="*/ 1160388 w 1160388"/>
              <a:gd name="connsiteY1" fmla="*/ 22225 h 1288554"/>
              <a:gd name="connsiteX2" fmla="*/ 763513 w 1160388"/>
              <a:gd name="connsiteY2" fmla="*/ 1288554 h 1288554"/>
              <a:gd name="connsiteX3" fmla="*/ 69850 w 1160388"/>
              <a:gd name="connsiteY3" fmla="*/ 1288554 h 1288554"/>
              <a:gd name="connsiteX4" fmla="*/ 0 w 1160388"/>
              <a:gd name="connsiteY4" fmla="*/ 0 h 1288554"/>
              <a:gd name="connsiteX0" fmla="*/ 250825 w 1090538"/>
              <a:gd name="connsiteY0" fmla="*/ 28575 h 1266329"/>
              <a:gd name="connsiteX1" fmla="*/ 1090538 w 1090538"/>
              <a:gd name="connsiteY1" fmla="*/ 0 h 1266329"/>
              <a:gd name="connsiteX2" fmla="*/ 693663 w 1090538"/>
              <a:gd name="connsiteY2" fmla="*/ 1266329 h 1266329"/>
              <a:gd name="connsiteX3" fmla="*/ 0 w 1090538"/>
              <a:gd name="connsiteY3" fmla="*/ 1266329 h 1266329"/>
              <a:gd name="connsiteX4" fmla="*/ 250825 w 1090538"/>
              <a:gd name="connsiteY4" fmla="*/ 28575 h 1266329"/>
              <a:gd name="connsiteX0" fmla="*/ 225425 w 1090538"/>
              <a:gd name="connsiteY0" fmla="*/ 0 h 1266329"/>
              <a:gd name="connsiteX1" fmla="*/ 1090538 w 1090538"/>
              <a:gd name="connsiteY1" fmla="*/ 0 h 1266329"/>
              <a:gd name="connsiteX2" fmla="*/ 693663 w 1090538"/>
              <a:gd name="connsiteY2" fmla="*/ 1266329 h 1266329"/>
              <a:gd name="connsiteX3" fmla="*/ 0 w 1090538"/>
              <a:gd name="connsiteY3" fmla="*/ 1266329 h 1266329"/>
              <a:gd name="connsiteX4" fmla="*/ 225425 w 1090538"/>
              <a:gd name="connsiteY4" fmla="*/ 0 h 1266329"/>
              <a:gd name="connsiteX0" fmla="*/ 194468 w 1090538"/>
              <a:gd name="connsiteY0" fmla="*/ 38100 h 1266329"/>
              <a:gd name="connsiteX1" fmla="*/ 1090538 w 1090538"/>
              <a:gd name="connsiteY1" fmla="*/ 0 h 1266329"/>
              <a:gd name="connsiteX2" fmla="*/ 693663 w 1090538"/>
              <a:gd name="connsiteY2" fmla="*/ 1266329 h 1266329"/>
              <a:gd name="connsiteX3" fmla="*/ 0 w 1090538"/>
              <a:gd name="connsiteY3" fmla="*/ 1266329 h 1266329"/>
              <a:gd name="connsiteX4" fmla="*/ 194468 w 1090538"/>
              <a:gd name="connsiteY4" fmla="*/ 38100 h 1266329"/>
              <a:gd name="connsiteX0" fmla="*/ 194468 w 1119113"/>
              <a:gd name="connsiteY0" fmla="*/ 4763 h 1232992"/>
              <a:gd name="connsiteX1" fmla="*/ 1119113 w 1119113"/>
              <a:gd name="connsiteY1" fmla="*/ 0 h 1232992"/>
              <a:gd name="connsiteX2" fmla="*/ 693663 w 1119113"/>
              <a:gd name="connsiteY2" fmla="*/ 1232992 h 1232992"/>
              <a:gd name="connsiteX3" fmla="*/ 0 w 1119113"/>
              <a:gd name="connsiteY3" fmla="*/ 1232992 h 1232992"/>
              <a:gd name="connsiteX4" fmla="*/ 194468 w 1119113"/>
              <a:gd name="connsiteY4" fmla="*/ 4763 h 1232992"/>
              <a:gd name="connsiteX0" fmla="*/ 187324 w 1111969"/>
              <a:gd name="connsiteY0" fmla="*/ 4763 h 1232992"/>
              <a:gd name="connsiteX1" fmla="*/ 1111969 w 1111969"/>
              <a:gd name="connsiteY1" fmla="*/ 0 h 1232992"/>
              <a:gd name="connsiteX2" fmla="*/ 686519 w 1111969"/>
              <a:gd name="connsiteY2" fmla="*/ 1232992 h 1232992"/>
              <a:gd name="connsiteX3" fmla="*/ 0 w 1111969"/>
              <a:gd name="connsiteY3" fmla="*/ 1228230 h 1232992"/>
              <a:gd name="connsiteX4" fmla="*/ 187324 w 1111969"/>
              <a:gd name="connsiteY4" fmla="*/ 4763 h 1232992"/>
              <a:gd name="connsiteX0" fmla="*/ 187324 w 1111969"/>
              <a:gd name="connsiteY0" fmla="*/ 4763 h 1230611"/>
              <a:gd name="connsiteX1" fmla="*/ 1111969 w 1111969"/>
              <a:gd name="connsiteY1" fmla="*/ 0 h 1230611"/>
              <a:gd name="connsiteX2" fmla="*/ 693662 w 1111969"/>
              <a:gd name="connsiteY2" fmla="*/ 1230611 h 1230611"/>
              <a:gd name="connsiteX3" fmla="*/ 0 w 1111969"/>
              <a:gd name="connsiteY3" fmla="*/ 1228230 h 1230611"/>
              <a:gd name="connsiteX4" fmla="*/ 187324 w 1111969"/>
              <a:gd name="connsiteY4" fmla="*/ 4763 h 1230611"/>
              <a:gd name="connsiteX0" fmla="*/ 187324 w 1111969"/>
              <a:gd name="connsiteY0" fmla="*/ 4763 h 1228230"/>
              <a:gd name="connsiteX1" fmla="*/ 1111969 w 1111969"/>
              <a:gd name="connsiteY1" fmla="*/ 0 h 1228230"/>
              <a:gd name="connsiteX2" fmla="*/ 686518 w 1111969"/>
              <a:gd name="connsiteY2" fmla="*/ 1225848 h 1228230"/>
              <a:gd name="connsiteX3" fmla="*/ 0 w 1111969"/>
              <a:gd name="connsiteY3" fmla="*/ 1228230 h 1228230"/>
              <a:gd name="connsiteX4" fmla="*/ 187324 w 1111969"/>
              <a:gd name="connsiteY4" fmla="*/ 4763 h 1228230"/>
              <a:gd name="connsiteX0" fmla="*/ 168274 w 1092919"/>
              <a:gd name="connsiteY0" fmla="*/ 4763 h 1225848"/>
              <a:gd name="connsiteX1" fmla="*/ 1092919 w 1092919"/>
              <a:gd name="connsiteY1" fmla="*/ 0 h 1225848"/>
              <a:gd name="connsiteX2" fmla="*/ 667468 w 1092919"/>
              <a:gd name="connsiteY2" fmla="*/ 1225848 h 1225848"/>
              <a:gd name="connsiteX3" fmla="*/ 0 w 1092919"/>
              <a:gd name="connsiteY3" fmla="*/ 1166317 h 1225848"/>
              <a:gd name="connsiteX4" fmla="*/ 168274 w 1092919"/>
              <a:gd name="connsiteY4" fmla="*/ 4763 h 1225848"/>
              <a:gd name="connsiteX0" fmla="*/ 168274 w 1092919"/>
              <a:gd name="connsiteY0" fmla="*/ 4763 h 1171079"/>
              <a:gd name="connsiteX1" fmla="*/ 1092919 w 1092919"/>
              <a:gd name="connsiteY1" fmla="*/ 0 h 1171079"/>
              <a:gd name="connsiteX2" fmla="*/ 636511 w 1092919"/>
              <a:gd name="connsiteY2" fmla="*/ 1171079 h 1171079"/>
              <a:gd name="connsiteX3" fmla="*/ 0 w 1092919"/>
              <a:gd name="connsiteY3" fmla="*/ 1166317 h 1171079"/>
              <a:gd name="connsiteX4" fmla="*/ 168274 w 1092919"/>
              <a:gd name="connsiteY4" fmla="*/ 4763 h 1171079"/>
              <a:gd name="connsiteX0" fmla="*/ 168274 w 1092919"/>
              <a:gd name="connsiteY0" fmla="*/ 4763 h 1171080"/>
              <a:gd name="connsiteX1" fmla="*/ 1092919 w 1092919"/>
              <a:gd name="connsiteY1" fmla="*/ 0 h 1171080"/>
              <a:gd name="connsiteX2" fmla="*/ 636511 w 1092919"/>
              <a:gd name="connsiteY2" fmla="*/ 1171079 h 1171080"/>
              <a:gd name="connsiteX3" fmla="*/ 0 w 1092919"/>
              <a:gd name="connsiteY3" fmla="*/ 1171080 h 1171080"/>
              <a:gd name="connsiteX4" fmla="*/ 168274 w 1092919"/>
              <a:gd name="connsiteY4" fmla="*/ 4763 h 1171080"/>
              <a:gd name="connsiteX0" fmla="*/ 268287 w 1092919"/>
              <a:gd name="connsiteY0" fmla="*/ 10379 h 1171080"/>
              <a:gd name="connsiteX1" fmla="*/ 1092919 w 1092919"/>
              <a:gd name="connsiteY1" fmla="*/ 0 h 1171080"/>
              <a:gd name="connsiteX2" fmla="*/ 636511 w 1092919"/>
              <a:gd name="connsiteY2" fmla="*/ 1171079 h 1171080"/>
              <a:gd name="connsiteX3" fmla="*/ 0 w 1092919"/>
              <a:gd name="connsiteY3" fmla="*/ 1171080 h 1171080"/>
              <a:gd name="connsiteX4" fmla="*/ 268287 w 1092919"/>
              <a:gd name="connsiteY4" fmla="*/ 10379 h 1171080"/>
              <a:gd name="connsiteX0" fmla="*/ 268287 w 1116732"/>
              <a:gd name="connsiteY0" fmla="*/ 0 h 1160701"/>
              <a:gd name="connsiteX1" fmla="*/ 1116732 w 1116732"/>
              <a:gd name="connsiteY1" fmla="*/ 852 h 1160701"/>
              <a:gd name="connsiteX2" fmla="*/ 636511 w 1116732"/>
              <a:gd name="connsiteY2" fmla="*/ 1160700 h 1160701"/>
              <a:gd name="connsiteX3" fmla="*/ 0 w 1116732"/>
              <a:gd name="connsiteY3" fmla="*/ 1160701 h 1160701"/>
              <a:gd name="connsiteX4" fmla="*/ 268287 w 1116732"/>
              <a:gd name="connsiteY4" fmla="*/ 0 h 1160701"/>
              <a:gd name="connsiteX0" fmla="*/ 268287 w 1116732"/>
              <a:gd name="connsiteY0" fmla="*/ 0 h 1295473"/>
              <a:gd name="connsiteX1" fmla="*/ 1116732 w 1116732"/>
              <a:gd name="connsiteY1" fmla="*/ 852 h 1295473"/>
              <a:gd name="connsiteX2" fmla="*/ 936548 w 1116732"/>
              <a:gd name="connsiteY2" fmla="*/ 1295473 h 1295473"/>
              <a:gd name="connsiteX3" fmla="*/ 0 w 1116732"/>
              <a:gd name="connsiteY3" fmla="*/ 1160701 h 1295473"/>
              <a:gd name="connsiteX4" fmla="*/ 268287 w 1116732"/>
              <a:gd name="connsiteY4" fmla="*/ 0 h 1295473"/>
              <a:gd name="connsiteX0" fmla="*/ 101599 w 950044"/>
              <a:gd name="connsiteY0" fmla="*/ 0 h 1295473"/>
              <a:gd name="connsiteX1" fmla="*/ 950044 w 950044"/>
              <a:gd name="connsiteY1" fmla="*/ 852 h 1295473"/>
              <a:gd name="connsiteX2" fmla="*/ 769860 w 950044"/>
              <a:gd name="connsiteY2" fmla="*/ 1295473 h 1295473"/>
              <a:gd name="connsiteX3" fmla="*/ 0 w 950044"/>
              <a:gd name="connsiteY3" fmla="*/ 1289859 h 1295473"/>
              <a:gd name="connsiteX4" fmla="*/ 101599 w 950044"/>
              <a:gd name="connsiteY4" fmla="*/ 0 h 1295473"/>
              <a:gd name="connsiteX0" fmla="*/ 101599 w 950044"/>
              <a:gd name="connsiteY0" fmla="*/ 0 h 1303320"/>
              <a:gd name="connsiteX1" fmla="*/ 950044 w 950044"/>
              <a:gd name="connsiteY1" fmla="*/ 852 h 1303320"/>
              <a:gd name="connsiteX2" fmla="*/ 769860 w 950044"/>
              <a:gd name="connsiteY2" fmla="*/ 1295473 h 1303320"/>
              <a:gd name="connsiteX3" fmla="*/ 0 w 950044"/>
              <a:gd name="connsiteY3" fmla="*/ 1303320 h 1303320"/>
              <a:gd name="connsiteX4" fmla="*/ 101599 w 950044"/>
              <a:gd name="connsiteY4" fmla="*/ 0 h 1303320"/>
              <a:gd name="connsiteX0" fmla="*/ 101599 w 950044"/>
              <a:gd name="connsiteY0" fmla="*/ 0 h 1306691"/>
              <a:gd name="connsiteX1" fmla="*/ 950044 w 950044"/>
              <a:gd name="connsiteY1" fmla="*/ 852 h 1306691"/>
              <a:gd name="connsiteX2" fmla="*/ 784148 w 950044"/>
              <a:gd name="connsiteY2" fmla="*/ 1306691 h 1306691"/>
              <a:gd name="connsiteX3" fmla="*/ 0 w 950044"/>
              <a:gd name="connsiteY3" fmla="*/ 1303320 h 1306691"/>
              <a:gd name="connsiteX4" fmla="*/ 101599 w 950044"/>
              <a:gd name="connsiteY4" fmla="*/ 0 h 1306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0044" h="1306691">
                <a:moveTo>
                  <a:pt x="101599" y="0"/>
                </a:moveTo>
                <a:lnTo>
                  <a:pt x="950044" y="852"/>
                </a:lnTo>
                <a:lnTo>
                  <a:pt x="784148" y="1306691"/>
                </a:lnTo>
                <a:lnTo>
                  <a:pt x="0" y="1303320"/>
                </a:lnTo>
                <a:lnTo>
                  <a:pt x="101599" y="0"/>
                </a:lnTo>
                <a:close/>
              </a:path>
            </a:pathLst>
          </a:custGeom>
          <a:solidFill>
            <a:srgbClr val="224568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>
              <a:spcBef>
                <a:spcPct val="0"/>
              </a:spcBef>
            </a:pPr>
            <a:endParaRPr lang="en-US" sz="1800" dirty="0">
              <a:latin typeface="Times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Programs</a:t>
            </a:r>
            <a:r>
              <a:rPr lang="de-CH" dirty="0"/>
              <a:t> 1+2: </a:t>
            </a:r>
            <a:r>
              <a:rPr lang="en-US" dirty="0" smtClean="0"/>
              <a:t>Results</a:t>
            </a:r>
            <a:br>
              <a:rPr lang="en-US" dirty="0" smtClean="0"/>
            </a:br>
            <a:r>
              <a:rPr lang="en-US" sz="900" dirty="0" smtClean="0"/>
              <a:t> </a:t>
            </a:r>
            <a:br>
              <a:rPr lang="en-US" sz="900" dirty="0" smtClean="0"/>
            </a:br>
            <a:r>
              <a:rPr lang="en-US" sz="1600" dirty="0" smtClean="0"/>
              <a:t>During Sea-Saw-Step Heat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25</a:t>
            </a:fld>
            <a:endParaRPr lang="de-DE" dirty="0"/>
          </a:p>
        </p:txBody>
      </p:sp>
      <p:sp>
        <p:nvSpPr>
          <p:cNvPr id="10" name="TextBox 9"/>
          <p:cNvSpPr txBox="1"/>
          <p:nvPr/>
        </p:nvSpPr>
        <p:spPr>
          <a:xfrm>
            <a:off x="2243137" y="4916868"/>
            <a:ext cx="5564981" cy="321939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275" kern="1000" spc="23" dirty="0">
                <a:latin typeface="Arial" panose="020B0604020202020204" pitchFamily="34" charset="0"/>
                <a:cs typeface="Arial" panose="020B0604020202020204" pitchFamily="34" charset="0"/>
              </a:rPr>
              <a:t>Energy (mV)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2123618" y="2603362"/>
            <a:ext cx="5429238" cy="130041"/>
          </a:xfrm>
          <a:prstGeom prst="rect">
            <a:avLst/>
          </a:prstGeom>
          <a:solidFill>
            <a:schemeClr val="bg1">
              <a:alpha val="77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25400"/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>
              <a:spcBef>
                <a:spcPct val="0"/>
              </a:spcBef>
            </a:pPr>
            <a:endParaRPr lang="en-US" sz="1800">
              <a:latin typeface="Times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4367015" y="2759782"/>
            <a:ext cx="807450" cy="185307"/>
          </a:xfrm>
          <a:prstGeom prst="rect">
            <a:avLst/>
          </a:prstGeom>
          <a:solidFill>
            <a:schemeClr val="bg1">
              <a:alpha val="77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25400"/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>
              <a:spcBef>
                <a:spcPct val="0"/>
              </a:spcBef>
            </a:pPr>
            <a:endParaRPr lang="en-US" sz="1800">
              <a:latin typeface="Times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53724" y="2996009"/>
            <a:ext cx="458670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350" b="1" kern="1000" spc="23" dirty="0">
                <a:latin typeface="+mn-lt"/>
                <a:cs typeface="Franklin Gothic Book"/>
              </a:rPr>
              <a:t>100</a:t>
            </a:r>
            <a:r>
              <a:rPr lang="en-US" sz="1200" b="1" kern="1000" spc="23" baseline="30000" dirty="0">
                <a:latin typeface="+mn-lt"/>
                <a:cs typeface="Franklin Gothic Book"/>
              </a:rPr>
              <a:t>O</a:t>
            </a:r>
            <a:r>
              <a:rPr lang="en-US" sz="1350" b="1" kern="1000" spc="23" dirty="0">
                <a:latin typeface="+mn-lt"/>
                <a:cs typeface="Franklin Gothic Book"/>
              </a:rPr>
              <a:t>C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113763" y="2996009"/>
            <a:ext cx="458670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350" b="1" kern="1000" spc="23" dirty="0">
                <a:latin typeface="+mn-lt"/>
                <a:cs typeface="Franklin Gothic Book"/>
              </a:rPr>
              <a:t>200</a:t>
            </a:r>
            <a:r>
              <a:rPr lang="en-US" sz="1200" b="1" kern="1000" spc="23" baseline="30000" dirty="0">
                <a:latin typeface="+mn-lt"/>
                <a:cs typeface="Franklin Gothic Book"/>
              </a:rPr>
              <a:t>O</a:t>
            </a:r>
            <a:r>
              <a:rPr lang="en-US" sz="1350" b="1" kern="1000" spc="23" dirty="0">
                <a:latin typeface="+mn-lt"/>
                <a:cs typeface="Franklin Gothic Book"/>
              </a:rPr>
              <a:t>C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858251" y="2996009"/>
            <a:ext cx="458670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350" b="1" kern="1000" spc="23" dirty="0">
                <a:latin typeface="+mn-lt"/>
                <a:cs typeface="Franklin Gothic Book"/>
              </a:rPr>
              <a:t>300</a:t>
            </a:r>
            <a:r>
              <a:rPr lang="en-US" sz="1200" b="1" kern="1000" spc="23" baseline="30000" dirty="0">
                <a:latin typeface="+mn-lt"/>
                <a:cs typeface="Franklin Gothic Book"/>
              </a:rPr>
              <a:t>O</a:t>
            </a:r>
            <a:r>
              <a:rPr lang="en-US" sz="1350" b="1" kern="1000" spc="23" dirty="0">
                <a:latin typeface="+mn-lt"/>
                <a:cs typeface="Franklin Gothic Book"/>
              </a:rPr>
              <a:t>C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35042" y="2996009"/>
            <a:ext cx="458670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350" b="1" kern="1000" spc="23" dirty="0">
                <a:latin typeface="+mn-lt"/>
                <a:cs typeface="Franklin Gothic Book"/>
              </a:rPr>
              <a:t>300</a:t>
            </a:r>
            <a:r>
              <a:rPr lang="en-US" sz="1200" b="1" kern="1000" spc="23" baseline="30000" dirty="0">
                <a:latin typeface="+mn-lt"/>
                <a:cs typeface="Franklin Gothic Book"/>
              </a:rPr>
              <a:t>O</a:t>
            </a:r>
            <a:r>
              <a:rPr lang="en-US" sz="1350" b="1" kern="1000" spc="23" dirty="0">
                <a:latin typeface="+mn-lt"/>
                <a:cs typeface="Franklin Gothic Book"/>
              </a:rPr>
              <a:t>C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495878" y="2996009"/>
            <a:ext cx="458670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350" b="1" kern="1000" spc="23" dirty="0">
                <a:latin typeface="+mn-lt"/>
                <a:cs typeface="Franklin Gothic Book"/>
              </a:rPr>
              <a:t>400</a:t>
            </a:r>
            <a:r>
              <a:rPr lang="en-US" sz="1200" b="1" kern="1000" spc="23" baseline="30000" dirty="0">
                <a:latin typeface="+mn-lt"/>
                <a:cs typeface="Franklin Gothic Book"/>
              </a:rPr>
              <a:t>O</a:t>
            </a:r>
            <a:r>
              <a:rPr lang="en-US" sz="1350" b="1" kern="1000" spc="23" dirty="0">
                <a:latin typeface="+mn-lt"/>
                <a:cs typeface="Franklin Gothic Book"/>
              </a:rPr>
              <a:t>C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310224" y="2996009"/>
            <a:ext cx="458670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350" b="1" kern="1000" spc="23" dirty="0">
                <a:latin typeface="+mn-lt"/>
                <a:cs typeface="Franklin Gothic Book"/>
              </a:rPr>
              <a:t>400</a:t>
            </a:r>
            <a:r>
              <a:rPr lang="en-US" sz="1200" b="1" kern="1000" spc="23" baseline="30000" dirty="0">
                <a:latin typeface="+mn-lt"/>
                <a:cs typeface="Franklin Gothic Book"/>
              </a:rPr>
              <a:t>O</a:t>
            </a:r>
            <a:r>
              <a:rPr lang="en-US" sz="1350" b="1" kern="1000" spc="23" dirty="0">
                <a:latin typeface="+mn-lt"/>
                <a:cs typeface="Franklin Gothic Book"/>
              </a:rPr>
              <a:t>C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059931" y="2996009"/>
            <a:ext cx="458670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350" b="1" kern="1000" spc="23" dirty="0">
                <a:latin typeface="+mn-lt"/>
                <a:cs typeface="Franklin Gothic Book"/>
              </a:rPr>
              <a:t>500</a:t>
            </a:r>
            <a:r>
              <a:rPr lang="en-US" sz="1200" b="1" kern="1000" spc="23" baseline="30000" dirty="0">
                <a:latin typeface="+mn-lt"/>
                <a:cs typeface="Franklin Gothic Book"/>
              </a:rPr>
              <a:t>O</a:t>
            </a:r>
            <a:r>
              <a:rPr lang="en-US" sz="1350" b="1" kern="1000" spc="23" dirty="0">
                <a:latin typeface="+mn-lt"/>
                <a:cs typeface="Franklin Gothic Book"/>
              </a:rPr>
              <a:t>C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251" y="4625944"/>
            <a:ext cx="670019" cy="4695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7760" y="1014486"/>
            <a:ext cx="6048607" cy="19335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802" y="3566868"/>
            <a:ext cx="5981317" cy="135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17759" y="3265967"/>
            <a:ext cx="5978798" cy="246967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de-CH" sz="1350" kern="1000" spc="23" dirty="0">
                <a:latin typeface="+mn-lt"/>
                <a:cs typeface="Franklin Gothic Book"/>
              </a:rPr>
              <a:t> </a:t>
            </a:r>
            <a:r>
              <a:rPr lang="de-CH" sz="1350" kern="1000" spc="23" dirty="0" err="1">
                <a:latin typeface="+mn-lt"/>
                <a:cs typeface="Franklin Gothic Book"/>
              </a:rPr>
              <a:t>Spectroscopic</a:t>
            </a:r>
            <a:r>
              <a:rPr lang="de-CH" sz="1350" kern="1000" spc="23" dirty="0">
                <a:latin typeface="+mn-lt"/>
                <a:cs typeface="Franklin Gothic Book"/>
              </a:rPr>
              <a:t> </a:t>
            </a:r>
            <a:r>
              <a:rPr lang="de-CH" sz="1350" kern="1000" spc="23" dirty="0" err="1">
                <a:latin typeface="+mn-lt"/>
                <a:cs typeface="Franklin Gothic Book"/>
              </a:rPr>
              <a:t>resolution</a:t>
            </a:r>
            <a:r>
              <a:rPr lang="de-CH" sz="1350" kern="1000" spc="23" dirty="0">
                <a:latin typeface="+mn-lt"/>
                <a:cs typeface="Franklin Gothic Book"/>
              </a:rPr>
              <a:t>: </a:t>
            </a:r>
            <a:r>
              <a:rPr lang="de-CH" sz="1350" kern="1000" spc="23" dirty="0">
                <a:latin typeface="Calibri" panose="020F0502020204030204" pitchFamily="34" charset="0"/>
                <a:cs typeface="Calibri" panose="020F0502020204030204" pitchFamily="34" charset="0"/>
              </a:rPr>
              <a:t>≈1% </a:t>
            </a:r>
            <a:endParaRPr lang="en-US" sz="1350" kern="1000" spc="23" dirty="0">
              <a:latin typeface="+mn-lt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4148787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Programs 1+2: Outlook</a:t>
            </a:r>
            <a:endParaRPr lang="en-GB" noProof="0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26</a:t>
            </a:fld>
            <a:endParaRPr lang="de-D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251" y="4625944"/>
            <a:ext cx="670019" cy="469577"/>
          </a:xfrm>
          <a:prstGeom prst="rect">
            <a:avLst/>
          </a:prstGeom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2203230"/>
              </p:ext>
            </p:extLst>
          </p:nvPr>
        </p:nvGraphicFramePr>
        <p:xfrm>
          <a:off x="1547664" y="843772"/>
          <a:ext cx="6048607" cy="1677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6" name="Graph" r:id="rId5" imgW="8459640" imgH="2418480" progId="Origin95.Graph">
                  <p:embed/>
                </p:oleObj>
              </mc:Choice>
              <mc:Fallback>
                <p:oleObj name="Graph" r:id="rId5" imgW="8459640" imgH="2418480" progId="Origin95.Graph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47664" y="843772"/>
                        <a:ext cx="6048607" cy="1677786"/>
                      </a:xfrm>
                      <a:prstGeom prst="rect">
                        <a:avLst/>
                      </a:prstGeom>
                      <a:ln>
                        <a:solidFill>
                          <a:schemeClr val="bg2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l="28512" t="5622" r="33255" b="43058"/>
          <a:stretch/>
        </p:blipFill>
        <p:spPr>
          <a:xfrm>
            <a:off x="2843808" y="1001164"/>
            <a:ext cx="2322259" cy="9145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189" y="2859782"/>
            <a:ext cx="6048607" cy="1933534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7189946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27</a:t>
            </a:fld>
            <a:endParaRPr lang="de-CH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632" y="195485"/>
            <a:ext cx="6729605" cy="475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77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28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Wir schaffen Wissen – heute für morgen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 tIns="432000"/>
          <a:lstStyle/>
          <a:p>
            <a:pPr marL="0" indent="0">
              <a:buNone/>
            </a:pPr>
            <a:r>
              <a:rPr lang="de-CH" sz="1700" b="1" dirty="0" smtClean="0"/>
              <a:t>Take </a:t>
            </a:r>
            <a:r>
              <a:rPr lang="de-CH" sz="1700" b="1" dirty="0" err="1" smtClean="0"/>
              <a:t>home</a:t>
            </a:r>
            <a:r>
              <a:rPr lang="de-CH" b="1" dirty="0" smtClean="0"/>
              <a:t>…</a:t>
            </a:r>
            <a:endParaRPr lang="de-CH" sz="1700" b="1" dirty="0" smtClean="0"/>
          </a:p>
          <a:p>
            <a:pPr marL="0" indent="0">
              <a:buNone/>
            </a:pPr>
            <a:endParaRPr lang="de-CH" sz="1700" dirty="0" smtClean="0"/>
          </a:p>
          <a:p>
            <a:r>
              <a:rPr lang="de-CH" sz="1700" dirty="0" smtClean="0"/>
              <a:t>PSI </a:t>
            </a:r>
            <a:r>
              <a:rPr lang="de-CH" sz="1700" dirty="0" err="1" smtClean="0"/>
              <a:t>keeps</a:t>
            </a:r>
            <a:r>
              <a:rPr lang="de-CH" sz="1700" dirty="0" smtClean="0"/>
              <a:t> </a:t>
            </a:r>
            <a:r>
              <a:rPr lang="de-CH" dirty="0" smtClean="0"/>
              <a:t>on </a:t>
            </a:r>
            <a:r>
              <a:rPr lang="de-CH" dirty="0" err="1" smtClean="0"/>
              <a:t>Nh</a:t>
            </a:r>
            <a:endParaRPr lang="de-CH" sz="1700" dirty="0" smtClean="0"/>
          </a:p>
          <a:p>
            <a:r>
              <a:rPr lang="de-CH" sz="1700" dirty="0" smtClean="0"/>
              <a:t>Topic still </a:t>
            </a:r>
            <a:r>
              <a:rPr lang="de-CH" sz="1700" dirty="0" err="1" smtClean="0"/>
              <a:t>attractive</a:t>
            </a:r>
            <a:endParaRPr lang="de-CH" sz="1700" dirty="0" smtClean="0"/>
          </a:p>
          <a:p>
            <a:r>
              <a:rPr lang="de-CH" sz="1700" dirty="0" err="1" smtClean="0"/>
              <a:t>With</a:t>
            </a:r>
            <a:r>
              <a:rPr lang="de-CH" sz="1700" dirty="0" smtClean="0"/>
              <a:t> Swiss </a:t>
            </a:r>
            <a:r>
              <a:rPr lang="de-CH" sz="1700" dirty="0" err="1" smtClean="0"/>
              <a:t>universities</a:t>
            </a:r>
            <a:r>
              <a:rPr lang="de-CH" sz="1700" dirty="0" smtClean="0"/>
              <a:t>  </a:t>
            </a:r>
            <a:r>
              <a:rPr lang="de-CH" sz="1700" dirty="0" err="1" smtClean="0"/>
              <a:t>academic</a:t>
            </a:r>
            <a:r>
              <a:rPr lang="de-CH" sz="1700" dirty="0" smtClean="0"/>
              <a:t> </a:t>
            </a:r>
            <a:r>
              <a:rPr lang="de-CH" sz="1700" dirty="0" err="1" smtClean="0"/>
              <a:t>connection</a:t>
            </a:r>
            <a:r>
              <a:rPr lang="de-CH" sz="1700" dirty="0" smtClean="0"/>
              <a:t> </a:t>
            </a:r>
            <a:r>
              <a:rPr lang="de-CH" sz="1700" dirty="0" err="1" smtClean="0"/>
              <a:t>is</a:t>
            </a:r>
            <a:r>
              <a:rPr lang="de-CH" sz="1700" dirty="0" smtClean="0"/>
              <a:t> </a:t>
            </a:r>
            <a:r>
              <a:rPr lang="de-CH" sz="1700" dirty="0" err="1" smtClean="0"/>
              <a:t>secured</a:t>
            </a:r>
            <a:endParaRPr lang="de-CH" sz="1700" dirty="0"/>
          </a:p>
        </p:txBody>
      </p:sp>
      <p:pic>
        <p:nvPicPr>
          <p:cNvPr id="7" name="Picture 2" descr="Datei:Logo Universität Bern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05" y="3723878"/>
            <a:ext cx="699575" cy="69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925" y="3291830"/>
            <a:ext cx="1086286" cy="30778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5696" y="4271127"/>
            <a:ext cx="1152128" cy="576065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 bwMode="auto">
          <a:xfrm rot="2106847">
            <a:off x="7868158" y="2911849"/>
            <a:ext cx="477236" cy="595374"/>
          </a:xfrm>
          <a:prstGeom prst="down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295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TATTOOS Facility Design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29</a:t>
            </a:fld>
            <a:endParaRPr lang="de-D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335" t="-1" b="1031"/>
          <a:stretch/>
        </p:blipFill>
        <p:spPr>
          <a:xfrm>
            <a:off x="1290320" y="746506"/>
            <a:ext cx="5928360" cy="4078957"/>
          </a:xfrm>
          <a:prstGeom prst="rect">
            <a:avLst/>
          </a:prstGeom>
        </p:spPr>
      </p:pic>
      <p:pic>
        <p:nvPicPr>
          <p:cNvPr id="7" name="Picture 2" descr="Ringzyklotron20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352" y="1434295"/>
            <a:ext cx="1157718" cy="115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84422" y="2477960"/>
            <a:ext cx="1587578" cy="266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1816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390834" y="1059582"/>
            <a:ext cx="7742237" cy="3865080"/>
          </a:xfrm>
        </p:spPr>
        <p:txBody>
          <a:bodyPr/>
          <a:lstStyle/>
          <a:p>
            <a:r>
              <a:rPr lang="en-US" dirty="0" smtClean="0"/>
              <a:t> Lead by Patrick Steinegger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Program 1: Investigation </a:t>
            </a:r>
            <a:r>
              <a:rPr lang="en-US" dirty="0"/>
              <a:t>of element </a:t>
            </a:r>
            <a:r>
              <a:rPr lang="en-US" dirty="0" err="1"/>
              <a:t>Nh</a:t>
            </a:r>
            <a:r>
              <a:rPr lang="en-US" dirty="0"/>
              <a:t> in vacuum </a:t>
            </a:r>
            <a:r>
              <a:rPr lang="en-US" dirty="0" smtClean="0"/>
              <a:t>chromatography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- Georg Alexander Tiebel 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Program 2: Investigation of element </a:t>
            </a:r>
            <a:r>
              <a:rPr lang="en-US" dirty="0" err="1" smtClean="0"/>
              <a:t>Nh</a:t>
            </a:r>
            <a:r>
              <a:rPr lang="en-US" dirty="0" smtClean="0"/>
              <a:t> in gas phase chromatography</a:t>
            </a:r>
          </a:p>
          <a:p>
            <a:pPr marL="0" indent="0">
              <a:buNone/>
            </a:pPr>
            <a:r>
              <a:rPr lang="en-US" dirty="0" smtClean="0"/>
              <a:t>   - Jennifer Marie Wilson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	With intense support of :</a:t>
            </a:r>
          </a:p>
          <a:p>
            <a:pPr marL="0" indent="0">
              <a:buNone/>
            </a:pPr>
            <a:endParaRPr lang="en-US" sz="1000" dirty="0" smtClean="0"/>
          </a:p>
          <a:p>
            <a:pPr marL="0" indent="0">
              <a:buNone/>
            </a:pPr>
            <a:r>
              <a:rPr lang="en-US" dirty="0" smtClean="0"/>
              <a:t>			</a:t>
            </a:r>
            <a:r>
              <a:rPr lang="en-US" dirty="0"/>
              <a:t>       </a:t>
            </a:r>
            <a:r>
              <a:rPr lang="en-US" dirty="0" smtClean="0"/>
              <a:t> </a:t>
            </a:r>
            <a:r>
              <a:rPr lang="en-US" dirty="0"/>
              <a:t>R. </a:t>
            </a:r>
            <a:r>
              <a:rPr lang="en-US" dirty="0" smtClean="0"/>
              <a:t>Dressler </a:t>
            </a:r>
            <a:r>
              <a:rPr lang="en-US" dirty="0" err="1" smtClean="0"/>
              <a:t>D.Herrmann</a:t>
            </a:r>
            <a:r>
              <a:rPr lang="en-US" dirty="0" smtClean="0"/>
              <a:t> A. Vögele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99792" y="195486"/>
            <a:ext cx="6708025" cy="381375"/>
          </a:xfrm>
        </p:spPr>
        <p:txBody>
          <a:bodyPr/>
          <a:lstStyle/>
          <a:p>
            <a:r>
              <a:rPr lang="en-US" dirty="0" smtClean="0"/>
              <a:t>SNSF funded Project: 2 Student programs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</a:t>
            </a:fld>
            <a:endParaRPr lang="de-DE" dirty="0"/>
          </a:p>
        </p:txBody>
      </p:sp>
      <p:pic>
        <p:nvPicPr>
          <p:cNvPr id="6" name="Picture 2" descr="Jennifer Wils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93" y="2975477"/>
            <a:ext cx="911268" cy="121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icture Georg Tieb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1" y="1707654"/>
            <a:ext cx="923670" cy="123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rof. Dr.  Patrick Steinegg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771550"/>
            <a:ext cx="952500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voegelealexand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693765"/>
            <a:ext cx="741970" cy="99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www.psi.ch/sites/default/files/styles/psi_content_half_xs/public/import/lrc/ImageBoard/RugardDressler.jpg?itok=VY6GKwD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93765"/>
            <a:ext cx="742500" cy="99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s://www.psi.ch/sites/default/files/styles/psi_content_half_xs/public/import/lrc/ImageBoard/Herrmann_Dominik_Philipp.jpg?itok=y2iOB_ez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693765"/>
            <a:ext cx="741970" cy="99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6644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77211" y="216000"/>
            <a:ext cx="6887277" cy="381375"/>
          </a:xfrm>
        </p:spPr>
        <p:txBody>
          <a:bodyPr/>
          <a:lstStyle/>
          <a:p>
            <a:r>
              <a:rPr lang="en-US" dirty="0" smtClean="0"/>
              <a:t>Production in Spallation of Ta &amp; U/</a:t>
            </a:r>
            <a:r>
              <a:rPr lang="en-US" dirty="0" err="1" smtClean="0"/>
              <a:t>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30</a:t>
            </a:fld>
            <a:endParaRPr lang="de-DE" dirty="0"/>
          </a:p>
        </p:txBody>
      </p:sp>
      <p:grpSp>
        <p:nvGrpSpPr>
          <p:cNvPr id="14" name="Group 13"/>
          <p:cNvGrpSpPr/>
          <p:nvPr/>
        </p:nvGrpSpPr>
        <p:grpSpPr>
          <a:xfrm>
            <a:off x="3946176" y="684514"/>
            <a:ext cx="4753891" cy="2120984"/>
            <a:chOff x="2507029" y="981011"/>
            <a:chExt cx="6338521" cy="2827979"/>
          </a:xfrm>
        </p:grpSpPr>
        <p:pic>
          <p:nvPicPr>
            <p:cNvPr id="6" name="Grafik 690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369"/>
            <a:stretch/>
          </p:blipFill>
          <p:spPr>
            <a:xfrm>
              <a:off x="2507029" y="981011"/>
              <a:ext cx="4153611" cy="282797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225222" y="1758823"/>
              <a:ext cx="1620328" cy="9144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200" kern="1000" spc="23" dirty="0">
                  <a:cs typeface="Franklin Gothic Book"/>
                </a:rPr>
                <a:t>Activity [</a:t>
              </a:r>
              <a:r>
                <a:rPr lang="en-US" sz="1200" kern="1000" spc="23" dirty="0" err="1">
                  <a:cs typeface="Franklin Gothic Book"/>
                </a:rPr>
                <a:t>Bq</a:t>
              </a:r>
              <a:r>
                <a:rPr lang="en-US" sz="1200" kern="1000" spc="23" dirty="0">
                  <a:cs typeface="Franklin Gothic Book"/>
                </a:rPr>
                <a:t>]</a:t>
              </a:r>
            </a:p>
            <a:p>
              <a:pPr>
                <a:lnSpc>
                  <a:spcPct val="110000"/>
                </a:lnSpc>
              </a:pPr>
              <a:r>
                <a:rPr lang="en-US" sz="1200" kern="1000" spc="23" dirty="0">
                  <a:cs typeface="Franklin Gothic Book"/>
                </a:rPr>
                <a:t> 6 d </a:t>
              </a:r>
              <a:r>
                <a:rPr lang="en-US" sz="1200" kern="1000" spc="23" dirty="0" err="1">
                  <a:cs typeface="Franklin Gothic Book"/>
                </a:rPr>
                <a:t>irr</a:t>
              </a:r>
              <a:r>
                <a:rPr lang="en-US" sz="1200" kern="1000" spc="23" dirty="0">
                  <a:cs typeface="Franklin Gothic Book"/>
                </a:rPr>
                <a:t>. </a:t>
              </a:r>
              <a:r>
                <a:rPr lang="en-US" sz="1200" b="1" kern="1000" spc="23" dirty="0">
                  <a:solidFill>
                    <a:schemeClr val="accent6">
                      <a:lumMod val="75000"/>
                    </a:schemeClr>
                  </a:solidFill>
                  <a:cs typeface="Franklin Gothic Book"/>
                </a:rPr>
                <a:t>Uranium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521913" y="1168737"/>
              <a:ext cx="442061" cy="244441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1200" kern="1000" spc="23" dirty="0">
                  <a:cs typeface="Franklin Gothic Book"/>
                </a:rPr>
                <a:t>10</a:t>
              </a:r>
              <a:r>
                <a:rPr lang="en-US" sz="1200" kern="1000" spc="23" baseline="30000" dirty="0">
                  <a:cs typeface="Franklin Gothic Book"/>
                </a:rPr>
                <a:t>13</a:t>
              </a:r>
            </a:p>
            <a:p>
              <a:r>
                <a:rPr lang="en-US" sz="1200" kern="1000" spc="23" dirty="0" smtClean="0">
                  <a:cs typeface="Franklin Gothic Book"/>
                </a:rPr>
                <a:t>10</a:t>
              </a:r>
              <a:r>
                <a:rPr lang="en-US" sz="1200" kern="1000" spc="23" baseline="30000" dirty="0" smtClean="0">
                  <a:cs typeface="Franklin Gothic Book"/>
                </a:rPr>
                <a:t>12</a:t>
              </a:r>
              <a:endParaRPr lang="en-US" sz="1200" kern="1000" spc="23" baseline="30000" dirty="0">
                <a:cs typeface="Franklin Gothic Book"/>
              </a:endParaRPr>
            </a:p>
            <a:p>
              <a:r>
                <a:rPr lang="en-US" sz="1200" kern="1000" spc="23" dirty="0" smtClean="0">
                  <a:cs typeface="Franklin Gothic Book"/>
                </a:rPr>
                <a:t>10</a:t>
              </a:r>
              <a:r>
                <a:rPr lang="en-US" sz="1200" kern="1000" spc="23" baseline="30000" dirty="0" smtClean="0">
                  <a:cs typeface="Franklin Gothic Book"/>
                </a:rPr>
                <a:t>11</a:t>
              </a:r>
              <a:endParaRPr lang="en-US" sz="1200" kern="1000" spc="23" baseline="30000" dirty="0">
                <a:cs typeface="Franklin Gothic Book"/>
              </a:endParaRPr>
            </a:p>
            <a:p>
              <a:r>
                <a:rPr lang="en-US" sz="1200" kern="1000" spc="23" dirty="0" smtClean="0">
                  <a:cs typeface="Franklin Gothic Book"/>
                </a:rPr>
                <a:t>10</a:t>
              </a:r>
              <a:r>
                <a:rPr lang="en-US" sz="1200" kern="1000" spc="23" baseline="30000" dirty="0" smtClean="0">
                  <a:cs typeface="Franklin Gothic Book"/>
                </a:rPr>
                <a:t>10</a:t>
              </a:r>
              <a:endParaRPr lang="en-US" sz="1200" kern="1000" spc="23" baseline="30000" dirty="0">
                <a:cs typeface="Franklin Gothic Book"/>
              </a:endParaRPr>
            </a:p>
            <a:p>
              <a:r>
                <a:rPr lang="en-US" sz="1200" kern="1000" spc="23" dirty="0" smtClean="0">
                  <a:cs typeface="Franklin Gothic Book"/>
                </a:rPr>
                <a:t>10</a:t>
              </a:r>
              <a:r>
                <a:rPr lang="en-US" sz="1200" kern="1000" spc="23" baseline="30000" dirty="0" smtClean="0">
                  <a:cs typeface="Franklin Gothic Book"/>
                </a:rPr>
                <a:t>9</a:t>
              </a:r>
              <a:endParaRPr lang="en-US" sz="1200" kern="1000" spc="23" baseline="30000" dirty="0">
                <a:cs typeface="Franklin Gothic Book"/>
              </a:endParaRPr>
            </a:p>
            <a:p>
              <a:r>
                <a:rPr lang="en-US" sz="1200" kern="1000" spc="23" dirty="0" smtClean="0">
                  <a:cs typeface="Franklin Gothic Book"/>
                </a:rPr>
                <a:t>10</a:t>
              </a:r>
              <a:r>
                <a:rPr lang="en-US" sz="1200" kern="1000" spc="23" baseline="30000" dirty="0" smtClean="0">
                  <a:cs typeface="Franklin Gothic Book"/>
                </a:rPr>
                <a:t>8</a:t>
              </a:r>
              <a:endParaRPr lang="en-US" sz="1200" kern="1000" spc="23" baseline="30000" dirty="0">
                <a:cs typeface="Franklin Gothic Book"/>
              </a:endParaRPr>
            </a:p>
            <a:p>
              <a:r>
                <a:rPr lang="en-US" sz="1200" kern="1000" spc="23" dirty="0" smtClean="0">
                  <a:cs typeface="Franklin Gothic Book"/>
                </a:rPr>
                <a:t>10</a:t>
              </a:r>
              <a:r>
                <a:rPr lang="en-US" sz="1200" kern="1000" spc="23" baseline="30000" dirty="0" smtClean="0">
                  <a:cs typeface="Franklin Gothic Book"/>
                </a:rPr>
                <a:t>7</a:t>
              </a:r>
              <a:endParaRPr lang="en-US" sz="1200" kern="1000" spc="23" baseline="30000" dirty="0">
                <a:cs typeface="Franklin Gothic Book"/>
              </a:endParaRPr>
            </a:p>
            <a:p>
              <a:endParaRPr lang="en-US" sz="1200" kern="1000" spc="23" baseline="30000" dirty="0">
                <a:cs typeface="Franklin Gothic Book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796977" y="2865827"/>
            <a:ext cx="4745641" cy="2102817"/>
            <a:chOff x="2479929" y="3821102"/>
            <a:chExt cx="6327521" cy="280375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9929" y="3821102"/>
              <a:ext cx="4222462" cy="280375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183842" y="4684701"/>
              <a:ext cx="1623608" cy="9144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200" kern="1000" spc="23" dirty="0">
                  <a:cs typeface="Franklin Gothic Book"/>
                </a:rPr>
                <a:t>Activity [</a:t>
              </a:r>
              <a:r>
                <a:rPr lang="en-US" sz="1200" kern="1000" spc="23" dirty="0" err="1">
                  <a:cs typeface="Franklin Gothic Book"/>
                </a:rPr>
                <a:t>Bq</a:t>
              </a:r>
              <a:r>
                <a:rPr lang="en-US" sz="1200" kern="1000" spc="23" dirty="0">
                  <a:cs typeface="Franklin Gothic Book"/>
                </a:rPr>
                <a:t>]</a:t>
              </a:r>
            </a:p>
            <a:p>
              <a:pPr>
                <a:lnSpc>
                  <a:spcPct val="110000"/>
                </a:lnSpc>
              </a:pPr>
              <a:r>
                <a:rPr lang="en-US" sz="1200" kern="1000" spc="23" dirty="0">
                  <a:cs typeface="Franklin Gothic Book"/>
                </a:rPr>
                <a:t> 6 d </a:t>
              </a:r>
              <a:r>
                <a:rPr lang="en-US" sz="1200" kern="1000" spc="23" dirty="0" err="1">
                  <a:cs typeface="Franklin Gothic Book"/>
                </a:rPr>
                <a:t>irr</a:t>
              </a:r>
              <a:r>
                <a:rPr lang="en-US" sz="1200" kern="1000" spc="23" dirty="0">
                  <a:cs typeface="Franklin Gothic Book"/>
                </a:rPr>
                <a:t>. </a:t>
              </a:r>
              <a:r>
                <a:rPr lang="en-US" sz="1200" b="1" kern="1000" spc="23" dirty="0">
                  <a:solidFill>
                    <a:schemeClr val="accent5">
                      <a:lumMod val="75000"/>
                    </a:schemeClr>
                  </a:solidFill>
                  <a:cs typeface="Franklin Gothic Book"/>
                </a:rPr>
                <a:t>Thorium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510811" y="3987637"/>
              <a:ext cx="442061" cy="255286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1200" kern="1000" spc="23" dirty="0">
                  <a:cs typeface="Franklin Gothic Book"/>
                </a:rPr>
                <a:t>10</a:t>
              </a:r>
              <a:r>
                <a:rPr lang="en-US" sz="1200" kern="1000" spc="23" baseline="30000" dirty="0">
                  <a:cs typeface="Franklin Gothic Book"/>
                </a:rPr>
                <a:t>13</a:t>
              </a:r>
            </a:p>
            <a:p>
              <a:r>
                <a:rPr lang="en-US" sz="375" kern="1000" spc="23" dirty="0">
                  <a:cs typeface="Franklin Gothic Book"/>
                </a:rPr>
                <a:t> </a:t>
              </a:r>
              <a:r>
                <a:rPr lang="en-US" sz="1200" kern="1000" spc="23" dirty="0" smtClean="0">
                  <a:cs typeface="Franklin Gothic Book"/>
                </a:rPr>
                <a:t>10</a:t>
              </a:r>
              <a:r>
                <a:rPr lang="en-US" sz="1200" kern="1000" spc="23" baseline="30000" dirty="0" smtClean="0">
                  <a:cs typeface="Franklin Gothic Book"/>
                </a:rPr>
                <a:t>12</a:t>
              </a:r>
              <a:endParaRPr lang="en-US" sz="1200" kern="1000" spc="23" baseline="30000" dirty="0">
                <a:cs typeface="Franklin Gothic Book"/>
              </a:endParaRPr>
            </a:p>
            <a:p>
              <a:r>
                <a:rPr lang="en-US" sz="600" kern="1000" spc="23" dirty="0">
                  <a:cs typeface="Franklin Gothic Book"/>
                </a:rPr>
                <a:t> </a:t>
              </a:r>
              <a:r>
                <a:rPr lang="en-US" sz="1200" kern="1000" spc="23" dirty="0" smtClean="0">
                  <a:cs typeface="Franklin Gothic Book"/>
                </a:rPr>
                <a:t>10</a:t>
              </a:r>
              <a:r>
                <a:rPr lang="en-US" sz="1200" kern="1000" spc="23" baseline="30000" dirty="0" smtClean="0">
                  <a:cs typeface="Franklin Gothic Book"/>
                </a:rPr>
                <a:t>11</a:t>
              </a:r>
              <a:endParaRPr lang="en-US" sz="1200" kern="1000" spc="23" baseline="30000" dirty="0">
                <a:cs typeface="Franklin Gothic Book"/>
              </a:endParaRPr>
            </a:p>
            <a:p>
              <a:r>
                <a:rPr lang="en-US" sz="600" kern="1000" spc="23" dirty="0">
                  <a:cs typeface="Franklin Gothic Book"/>
                </a:rPr>
                <a:t> </a:t>
              </a:r>
              <a:r>
                <a:rPr lang="en-US" sz="1200" kern="1000" spc="23" dirty="0" smtClean="0">
                  <a:cs typeface="Franklin Gothic Book"/>
                </a:rPr>
                <a:t>10</a:t>
              </a:r>
              <a:r>
                <a:rPr lang="en-US" sz="1200" kern="1000" spc="23" baseline="30000" dirty="0" smtClean="0">
                  <a:cs typeface="Franklin Gothic Book"/>
                </a:rPr>
                <a:t>10</a:t>
              </a:r>
              <a:endParaRPr lang="en-US" sz="1200" kern="1000" spc="23" baseline="30000" dirty="0">
                <a:cs typeface="Franklin Gothic Book"/>
              </a:endParaRPr>
            </a:p>
            <a:p>
              <a:r>
                <a:rPr lang="en-US" sz="600" kern="1000" spc="23" dirty="0">
                  <a:cs typeface="Franklin Gothic Book"/>
                </a:rPr>
                <a:t> </a:t>
              </a:r>
              <a:r>
                <a:rPr lang="en-US" sz="1200" kern="1000" spc="23" dirty="0" smtClean="0">
                  <a:cs typeface="Franklin Gothic Book"/>
                </a:rPr>
                <a:t>10</a:t>
              </a:r>
              <a:r>
                <a:rPr lang="en-US" sz="1200" kern="1000" spc="23" baseline="30000" dirty="0" smtClean="0">
                  <a:cs typeface="Franklin Gothic Book"/>
                </a:rPr>
                <a:t>9</a:t>
              </a:r>
              <a:endParaRPr lang="en-US" sz="1200" kern="1000" spc="23" baseline="30000" dirty="0">
                <a:cs typeface="Franklin Gothic Book"/>
              </a:endParaRPr>
            </a:p>
            <a:p>
              <a:r>
                <a:rPr lang="en-US" sz="600" kern="1000" spc="23" dirty="0">
                  <a:cs typeface="Franklin Gothic Book"/>
                </a:rPr>
                <a:t> </a:t>
              </a:r>
              <a:r>
                <a:rPr lang="en-US" sz="1200" kern="1000" spc="23" dirty="0" smtClean="0">
                  <a:cs typeface="Franklin Gothic Book"/>
                </a:rPr>
                <a:t>10</a:t>
              </a:r>
              <a:r>
                <a:rPr lang="en-US" sz="1200" kern="1000" spc="23" baseline="30000" dirty="0" smtClean="0">
                  <a:cs typeface="Franklin Gothic Book"/>
                </a:rPr>
                <a:t>8</a:t>
              </a:r>
              <a:endParaRPr lang="en-US" sz="1200" kern="1000" spc="23" baseline="30000" dirty="0">
                <a:cs typeface="Franklin Gothic Book"/>
              </a:endParaRPr>
            </a:p>
            <a:p>
              <a:r>
                <a:rPr lang="en-US" sz="600" kern="1000" spc="23" dirty="0">
                  <a:cs typeface="Franklin Gothic Book"/>
                </a:rPr>
                <a:t> </a:t>
              </a:r>
              <a:r>
                <a:rPr lang="en-US" sz="1200" kern="1000" spc="23" dirty="0" smtClean="0">
                  <a:cs typeface="Franklin Gothic Book"/>
                </a:rPr>
                <a:t>10</a:t>
              </a:r>
              <a:r>
                <a:rPr lang="en-US" sz="1200" kern="1000" spc="23" baseline="30000" dirty="0" smtClean="0">
                  <a:cs typeface="Franklin Gothic Book"/>
                </a:rPr>
                <a:t>7</a:t>
              </a:r>
              <a:endParaRPr lang="en-US" sz="1200" kern="1000" spc="23" baseline="30000" dirty="0">
                <a:cs typeface="Franklin Gothic Book"/>
              </a:endParaRPr>
            </a:p>
            <a:p>
              <a:endParaRPr lang="en-US" sz="1200" kern="1000" spc="23" baseline="30000" dirty="0">
                <a:cs typeface="Franklin Gothic Book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-26985" y="1368041"/>
            <a:ext cx="3969986" cy="2995572"/>
            <a:chOff x="57150" y="2800350"/>
            <a:chExt cx="2473960" cy="175454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150" y="2973832"/>
              <a:ext cx="2473960" cy="1581059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819150" y="2800350"/>
              <a:ext cx="914400" cy="9144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200" kern="1000" spc="23" dirty="0">
                  <a:cs typeface="Franklin Gothic Book"/>
                </a:rPr>
                <a:t>Tantalum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043608" y="4448176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&gt;</a:t>
            </a: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50% of known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radionuclides assessable! </a:t>
            </a:r>
          </a:p>
        </p:txBody>
      </p:sp>
    </p:spTree>
    <p:extLst>
      <p:ext uri="{BB962C8B-B14F-4D97-AF65-F5344CB8AC3E}">
        <p14:creationId xmlns:p14="http://schemas.microsoft.com/office/powerpoint/2010/main" val="2298373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RILIS &amp; Mass separation under design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31</a:t>
            </a:fld>
            <a:endParaRPr lang="de-DE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84" y="445516"/>
            <a:ext cx="7144512" cy="426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0483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82" b="8009"/>
          <a:stretch/>
        </p:blipFill>
        <p:spPr>
          <a:xfrm>
            <a:off x="0" y="1349423"/>
            <a:ext cx="9144000" cy="3794077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CH" dirty="0" smtClean="0">
                <a:solidFill>
                  <a:prstClr val="black"/>
                </a:solidFill>
                <a:latin typeface="Arial" panose="020B0604020202020204"/>
                <a:ea typeface="+mn-ea"/>
                <a:cs typeface="+mn-cs"/>
              </a:rPr>
              <a:t> </a:t>
            </a:r>
            <a:endParaRPr lang="de-CH" dirty="0">
              <a:solidFill>
                <a:prstClr val="black"/>
              </a:solidFill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D7700BB9-5DEF-4361-BC7D-D54A6F6648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8287" y="4891833"/>
            <a:ext cx="479513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defTabSz="685800" eaLnBrk="1" fontAlgn="auto" hangingPunct="1">
              <a:spcAft>
                <a:spcPts val="0"/>
              </a:spcAft>
            </a:pPr>
            <a:r>
              <a:rPr lang="de-CH" altLang="en-US" sz="600" dirty="0">
                <a:solidFill>
                  <a:prstClr val="white"/>
                </a:solidFill>
                <a:latin typeface="Arial" panose="020B0604020202020204"/>
              </a:rPr>
              <a:t>© PSI</a:t>
            </a:r>
            <a:endParaRPr lang="en-US" altLang="en-US" sz="600" i="1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720" y="195486"/>
            <a:ext cx="7348381" cy="381375"/>
          </a:xfrm>
        </p:spPr>
        <p:txBody>
          <a:bodyPr/>
          <a:lstStyle/>
          <a:p>
            <a:r>
              <a:rPr lang="de-CH" dirty="0" smtClean="0"/>
              <a:t>TATTOOS </a:t>
            </a:r>
            <a:r>
              <a:rPr lang="de-CH" dirty="0" err="1" smtClean="0"/>
              <a:t>part</a:t>
            </a:r>
            <a:r>
              <a:rPr lang="de-CH" dirty="0" smtClean="0"/>
              <a:t> </a:t>
            </a:r>
            <a:r>
              <a:rPr lang="de-CH" dirty="0" err="1" smtClean="0"/>
              <a:t>of</a:t>
            </a:r>
            <a:r>
              <a:rPr lang="de-CH" dirty="0" smtClean="0"/>
              <a:t> 70 </a:t>
            </a:r>
            <a:r>
              <a:rPr lang="de-CH" dirty="0"/>
              <a:t>MCHF-IMPACT </a:t>
            </a:r>
            <a:r>
              <a:rPr lang="de-CH" dirty="0" err="1"/>
              <a:t>Proposal</a:t>
            </a:r>
            <a:r>
              <a:rPr lang="de-CH" dirty="0"/>
              <a:t> </a:t>
            </a:r>
            <a:r>
              <a:rPr lang="de-CH" dirty="0" smtClean="0"/>
              <a:t/>
            </a:r>
            <a:br>
              <a:rPr lang="de-CH" dirty="0" smtClean="0"/>
            </a:b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the</a:t>
            </a:r>
            <a:r>
              <a:rPr lang="de-CH" dirty="0" smtClean="0"/>
              <a:t> Roadmap </a:t>
            </a:r>
            <a:r>
              <a:rPr lang="de-CH" dirty="0" err="1" smtClean="0"/>
              <a:t>of</a:t>
            </a:r>
            <a:r>
              <a:rPr lang="de-CH" dirty="0" smtClean="0"/>
              <a:t> Swiss Research </a:t>
            </a:r>
            <a:r>
              <a:rPr lang="de-CH" dirty="0" err="1" smtClean="0"/>
              <a:t>Infrastructures</a:t>
            </a:r>
            <a:r>
              <a:rPr lang="de-CH" dirty="0" smtClean="0"/>
              <a:t> (2025-28) (</a:t>
            </a:r>
            <a:r>
              <a:rPr lang="de-CH" dirty="0" err="1" smtClean="0"/>
              <a:t>accepted</a:t>
            </a:r>
            <a:r>
              <a:rPr lang="de-CH" dirty="0" smtClean="0"/>
              <a:t> </a:t>
            </a:r>
            <a:r>
              <a:rPr lang="de-CH" dirty="0" err="1"/>
              <a:t>by</a:t>
            </a:r>
            <a:r>
              <a:rPr lang="de-CH" dirty="0"/>
              <a:t> SNF &amp; </a:t>
            </a:r>
            <a:r>
              <a:rPr lang="de-CH" dirty="0" smtClean="0"/>
              <a:t>ETH-Council 2023)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5822" y="1591595"/>
            <a:ext cx="1489039" cy="210188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925" y="1395251"/>
            <a:ext cx="1476800" cy="20495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grpSp>
        <p:nvGrpSpPr>
          <p:cNvPr id="25" name="Group 24"/>
          <p:cNvGrpSpPr/>
          <p:nvPr/>
        </p:nvGrpSpPr>
        <p:grpSpPr>
          <a:xfrm>
            <a:off x="11825" y="3570445"/>
            <a:ext cx="3804287" cy="1470656"/>
            <a:chOff x="4293687" y="4590148"/>
            <a:chExt cx="5072382" cy="1960875"/>
          </a:xfrm>
        </p:grpSpPr>
        <p:grpSp>
          <p:nvGrpSpPr>
            <p:cNvPr id="26" name="Group 25"/>
            <p:cNvGrpSpPr/>
            <p:nvPr/>
          </p:nvGrpSpPr>
          <p:grpSpPr>
            <a:xfrm>
              <a:off x="4293687" y="4590148"/>
              <a:ext cx="5072382" cy="1960875"/>
              <a:chOff x="374829" y="2545811"/>
              <a:chExt cx="8654765" cy="2857090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4829" y="2562551"/>
                <a:ext cx="1992194" cy="283720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11185" y="2564949"/>
                <a:ext cx="2021783" cy="283480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68465" y="2564949"/>
                <a:ext cx="2016369" cy="283795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20331" y="2545811"/>
                <a:ext cx="2044389" cy="285394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983606" y="2954357"/>
                <a:ext cx="45988" cy="45719"/>
              </a:xfrm>
              <a:prstGeom prst="rect">
                <a:avLst/>
              </a:prstGeom>
            </p:spPr>
          </p:pic>
        </p:grpSp>
        <p:sp>
          <p:nvSpPr>
            <p:cNvPr id="27" name="Rectangle 26"/>
            <p:cNvSpPr/>
            <p:nvPr/>
          </p:nvSpPr>
          <p:spPr>
            <a:xfrm>
              <a:off x="4665046" y="5353985"/>
              <a:ext cx="421953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/>
                <a:t>Nuclear Medical Practitioners      Say…YES</a:t>
              </a:r>
            </a:p>
          </p:txBody>
        </p:sp>
        <p:pic>
          <p:nvPicPr>
            <p:cNvPr id="28" name="Picture 4" descr="Datei:Redcross.png - Alemannische Wikipedia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3241" y="5435403"/>
              <a:ext cx="211946" cy="2119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6530337" y="5816268"/>
              <a:ext cx="914400" cy="493092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…in         and abroad</a:t>
              </a:r>
              <a:endParaRPr lang="de-CH" sz="1200" dirty="0" err="1">
                <a:solidFill>
                  <a:srgbClr val="000000"/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36580" y="5832367"/>
              <a:ext cx="288032" cy="286348"/>
            </a:xfrm>
            <a:prstGeom prst="rect">
              <a:avLst/>
            </a:prstGeom>
          </p:spPr>
        </p:pic>
      </p:grpSp>
      <p:sp>
        <p:nvSpPr>
          <p:cNvPr id="36" name="Rectangle 35"/>
          <p:cNvSpPr/>
          <p:nvPr/>
        </p:nvSpPr>
        <p:spPr>
          <a:xfrm>
            <a:off x="5603048" y="4743642"/>
            <a:ext cx="2123851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3333FF"/>
                </a:solidFill>
                <a:hlinkClick r:id="rId12"/>
              </a:rPr>
              <a:t>https://</a:t>
            </a:r>
            <a:r>
              <a:rPr lang="en-US" sz="1200" dirty="0" smtClean="0">
                <a:solidFill>
                  <a:srgbClr val="3333FF"/>
                </a:solidFill>
                <a:hlinkClick r:id="rId12"/>
              </a:rPr>
              <a:t>www.psi.ch/en/impact</a:t>
            </a:r>
            <a:endParaRPr lang="en-US" sz="1200" dirty="0">
              <a:solidFill>
                <a:srgbClr val="3333FF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1825" y="4488835"/>
            <a:ext cx="1566174" cy="509613"/>
            <a:chOff x="3132564" y="4077072"/>
            <a:chExt cx="2088232" cy="679483"/>
          </a:xfrm>
        </p:grpSpPr>
        <p:sp>
          <p:nvSpPr>
            <p:cNvPr id="16" name="TextBox 15"/>
            <p:cNvSpPr txBox="1"/>
            <p:nvPr/>
          </p:nvSpPr>
          <p:spPr>
            <a:xfrm>
              <a:off x="3132564" y="4079449"/>
              <a:ext cx="2088232" cy="677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CH" sz="2700" dirty="0">
                  <a:solidFill>
                    <a:srgbClr val="FF0000"/>
                  </a:solidFill>
                  <a:latin typeface="Chiller" panose="04020404031007020602" pitchFamily="82" charset="0"/>
                  <a:cs typeface="Arial" panose="020B0604020202020204" pitchFamily="34" charset="0"/>
                </a:rPr>
                <a:t>TATTOOS</a:t>
              </a:r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3312584" y="4077072"/>
              <a:ext cx="1728192" cy="576064"/>
            </a:xfrm>
            <a:prstGeom prst="ellipse">
              <a:avLst/>
            </a:prstGeom>
            <a:noFill/>
            <a:ln>
              <a:solidFill>
                <a:schemeClr val="accent3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800" kern="0">
                <a:solidFill>
                  <a:srgbClr val="000000"/>
                </a:solidFill>
                <a:latin typeface="Times" charset="0"/>
                <a:ea typeface="ヒラギノ角ゴ Pro W3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972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5675902" y="3054375"/>
            <a:ext cx="336098" cy="38137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T</a:t>
            </a:r>
            <a:r>
              <a:rPr lang="de-CH" sz="1800" baseline="-25000" dirty="0" err="1" smtClean="0">
                <a:solidFill>
                  <a:srgbClr val="000000"/>
                </a:solidFill>
                <a:latin typeface="Calibri"/>
              </a:rPr>
              <a:t>iso</a:t>
            </a:r>
            <a:endParaRPr lang="en-US" sz="1800" baseline="-25000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31336" y="1185695"/>
            <a:ext cx="336098" cy="38137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T</a:t>
            </a:r>
            <a:r>
              <a:rPr lang="de-CH" sz="1800" baseline="-25000" dirty="0" err="1" smtClean="0">
                <a:solidFill>
                  <a:srgbClr val="000000"/>
                </a:solidFill>
                <a:latin typeface="Calibri"/>
              </a:rPr>
              <a:t>iso</a:t>
            </a:r>
            <a:endParaRPr lang="en-US" sz="1800" baseline="-25000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424630-78D7-56CC-11F8-1334C0D20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 1: Vacuum - Experiment design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496E88-202B-0106-53C7-15F7DC7A17D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4</a:t>
            </a:fld>
            <a:endParaRPr lang="de-DE" dirty="0"/>
          </a:p>
        </p:txBody>
      </p:sp>
      <p:pic>
        <p:nvPicPr>
          <p:cNvPr id="55" name="0" descr="Shape&#10;&#10;Description automatically generated with medium confidence">
            <a:extLst>
              <a:ext uri="{FF2B5EF4-FFF2-40B4-BE49-F238E27FC236}">
                <a16:creationId xmlns:a16="http://schemas.microsoft.com/office/drawing/2014/main" id="{F486C141-D0D1-2805-E2D1-EBAD95A9A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50" y="1306380"/>
            <a:ext cx="8173670" cy="2952000"/>
          </a:xfrm>
          <a:prstGeom prst="rect">
            <a:avLst/>
          </a:prstGeom>
        </p:spPr>
      </p:pic>
      <p:pic>
        <p:nvPicPr>
          <p:cNvPr id="5" name="1">
            <a:extLst>
              <a:ext uri="{FF2B5EF4-FFF2-40B4-BE49-F238E27FC236}">
                <a16:creationId xmlns:a16="http://schemas.microsoft.com/office/drawing/2014/main" id="{7301C2EF-1064-B254-DB2C-E34FDCBE888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rcRect/>
          <a:stretch/>
        </p:blipFill>
        <p:spPr>
          <a:xfrm>
            <a:off x="614106" y="1306906"/>
            <a:ext cx="8170758" cy="2950948"/>
          </a:xfrm>
          <a:prstGeom prst="rect">
            <a:avLst/>
          </a:prstGeom>
        </p:spPr>
      </p:pic>
      <p:pic>
        <p:nvPicPr>
          <p:cNvPr id="28" name="2">
            <a:extLst>
              <a:ext uri="{FF2B5EF4-FFF2-40B4-BE49-F238E27FC236}">
                <a16:creationId xmlns:a16="http://schemas.microsoft.com/office/drawing/2014/main" id="{35E6E42A-8946-1786-ED8F-A2E3D69F87B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12888" y="1306467"/>
            <a:ext cx="8173195" cy="2951827"/>
          </a:xfrm>
          <a:prstGeom prst="rect">
            <a:avLst/>
          </a:prstGeom>
        </p:spPr>
      </p:pic>
      <p:pic>
        <p:nvPicPr>
          <p:cNvPr id="40" name="Full">
            <a:extLst>
              <a:ext uri="{FF2B5EF4-FFF2-40B4-BE49-F238E27FC236}">
                <a16:creationId xmlns:a16="http://schemas.microsoft.com/office/drawing/2014/main" id="{8A299679-7E5F-1557-9C2B-8826BF7D99B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12041" y="1306773"/>
            <a:ext cx="8173195" cy="2951827"/>
          </a:xfrm>
          <a:prstGeom prst="rect">
            <a:avLst/>
          </a:prstGeom>
        </p:spPr>
      </p:pic>
      <p:grpSp>
        <p:nvGrpSpPr>
          <p:cNvPr id="52" name="5">
            <a:extLst>
              <a:ext uri="{FF2B5EF4-FFF2-40B4-BE49-F238E27FC236}">
                <a16:creationId xmlns:a16="http://schemas.microsoft.com/office/drawing/2014/main" id="{71096D4B-9570-37BE-AF7C-01D125BDD5AF}"/>
              </a:ext>
            </a:extLst>
          </p:cNvPr>
          <p:cNvGrpSpPr/>
          <p:nvPr/>
        </p:nvGrpSpPr>
        <p:grpSpPr>
          <a:xfrm>
            <a:off x="3252000" y="1251749"/>
            <a:ext cx="2760000" cy="1581885"/>
            <a:chOff x="3252000" y="1251749"/>
            <a:chExt cx="2760000" cy="1581885"/>
          </a:xfrm>
          <a:solidFill>
            <a:schemeClr val="bg1"/>
          </a:solidFill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782AA1F-95EA-FA0B-B6D9-6E77E504027B}"/>
                </a:ext>
              </a:extLst>
            </p:cNvPr>
            <p:cNvSpPr/>
            <p:nvPr/>
          </p:nvSpPr>
          <p:spPr bwMode="auto">
            <a:xfrm>
              <a:off x="4572000" y="1251749"/>
              <a:ext cx="1440000" cy="1581885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E730194-D541-A067-C7F1-2DFCD4A8CA56}"/>
                </a:ext>
              </a:extLst>
            </p:cNvPr>
            <p:cNvSpPr/>
            <p:nvPr/>
          </p:nvSpPr>
          <p:spPr bwMode="auto">
            <a:xfrm>
              <a:off x="3252000" y="1371750"/>
              <a:ext cx="1680000" cy="488864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49" name="6">
            <a:extLst>
              <a:ext uri="{FF2B5EF4-FFF2-40B4-BE49-F238E27FC236}">
                <a16:creationId xmlns:a16="http://schemas.microsoft.com/office/drawing/2014/main" id="{564A3555-966F-588D-B7F3-F6FA7EBBE7F3}"/>
              </a:ext>
            </a:extLst>
          </p:cNvPr>
          <p:cNvGrpSpPr/>
          <p:nvPr/>
        </p:nvGrpSpPr>
        <p:grpSpPr>
          <a:xfrm>
            <a:off x="5052000" y="1202268"/>
            <a:ext cx="3839999" cy="1631366"/>
            <a:chOff x="5052000" y="1202268"/>
            <a:chExt cx="3839999" cy="1631366"/>
          </a:xfrm>
          <a:solidFill>
            <a:schemeClr val="bg1"/>
          </a:solidFill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F079043-6FB3-E8D6-C96F-D3CE9E3C0BFE}"/>
                </a:ext>
              </a:extLst>
            </p:cNvPr>
            <p:cNvSpPr/>
            <p:nvPr/>
          </p:nvSpPr>
          <p:spPr bwMode="auto">
            <a:xfrm>
              <a:off x="5908431" y="1251749"/>
              <a:ext cx="2983568" cy="1581885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ACDFE14-54B1-A2C6-11D9-063691A3914D}"/>
                </a:ext>
              </a:extLst>
            </p:cNvPr>
            <p:cNvSpPr/>
            <p:nvPr/>
          </p:nvSpPr>
          <p:spPr bwMode="auto">
            <a:xfrm>
              <a:off x="5052000" y="1202268"/>
              <a:ext cx="1440000" cy="649482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46" name="7">
            <a:extLst>
              <a:ext uri="{FF2B5EF4-FFF2-40B4-BE49-F238E27FC236}">
                <a16:creationId xmlns:a16="http://schemas.microsoft.com/office/drawing/2014/main" id="{CE15131B-D86B-5F4E-E7F8-FB048B5345BE}"/>
              </a:ext>
            </a:extLst>
          </p:cNvPr>
          <p:cNvGrpSpPr/>
          <p:nvPr/>
        </p:nvGrpSpPr>
        <p:grpSpPr>
          <a:xfrm>
            <a:off x="4739473" y="2448448"/>
            <a:ext cx="4152527" cy="1923302"/>
            <a:chOff x="4739473" y="2448448"/>
            <a:chExt cx="4152527" cy="1923302"/>
          </a:xfrm>
          <a:solidFill>
            <a:schemeClr val="bg1"/>
          </a:solidFill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8B8CA81-FBD4-3496-C6A9-BC660DEF82E5}"/>
                </a:ext>
              </a:extLst>
            </p:cNvPr>
            <p:cNvSpPr/>
            <p:nvPr/>
          </p:nvSpPr>
          <p:spPr bwMode="auto">
            <a:xfrm>
              <a:off x="4739473" y="3114989"/>
              <a:ext cx="4152527" cy="1256761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F466C1E8-A94F-9173-EAEF-56704DF21A61}"/>
                </a:ext>
              </a:extLst>
            </p:cNvPr>
            <p:cNvSpPr/>
            <p:nvPr/>
          </p:nvSpPr>
          <p:spPr bwMode="auto">
            <a:xfrm>
              <a:off x="5888334" y="2448448"/>
              <a:ext cx="911051" cy="79382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43" name="Full">
            <a:extLst>
              <a:ext uri="{FF2B5EF4-FFF2-40B4-BE49-F238E27FC236}">
                <a16:creationId xmlns:a16="http://schemas.microsoft.com/office/drawing/2014/main" id="{BE1AF6D4-8DFF-7F98-6731-8C602031D4D4}"/>
              </a:ext>
            </a:extLst>
          </p:cNvPr>
          <p:cNvGrpSpPr/>
          <p:nvPr/>
        </p:nvGrpSpPr>
        <p:grpSpPr>
          <a:xfrm>
            <a:off x="6372000" y="2130250"/>
            <a:ext cx="2520000" cy="1161499"/>
            <a:chOff x="6372000" y="2130250"/>
            <a:chExt cx="2520000" cy="1161499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8882E6D-99FA-A9EB-044D-33CB6EBCF0CE}"/>
                </a:ext>
              </a:extLst>
            </p:cNvPr>
            <p:cNvSpPr/>
            <p:nvPr/>
          </p:nvSpPr>
          <p:spPr bwMode="auto">
            <a:xfrm>
              <a:off x="6612000" y="2130250"/>
              <a:ext cx="2280000" cy="116149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B52EC8C-30F8-5812-7F09-81FD8A299347}"/>
                </a:ext>
              </a:extLst>
            </p:cNvPr>
            <p:cNvSpPr/>
            <p:nvPr/>
          </p:nvSpPr>
          <p:spPr bwMode="auto">
            <a:xfrm>
              <a:off x="6372000" y="2130250"/>
              <a:ext cx="571411" cy="58950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96854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8DE2997-42CE-470C-993A-D83E5D5027F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42988" y="1006475"/>
            <a:ext cx="7742237" cy="257250"/>
          </a:xfrm>
        </p:spPr>
        <p:txBody>
          <a:bodyPr vert="horz" lIns="0" tIns="0" rIns="0" bIns="0" rtlCol="0">
            <a:spAutoFit/>
          </a:bodyPr>
          <a:lstStyle/>
          <a:p>
            <a:pPr marL="0" indent="0">
              <a:spcBef>
                <a:spcPct val="0"/>
              </a:spcBef>
              <a:buClr>
                <a:srgbClr val="000000"/>
              </a:buClr>
              <a:buNone/>
            </a:pPr>
            <a:r>
              <a:rPr lang="de-CH" sz="1600" b="1" dirty="0">
                <a:solidFill>
                  <a:srgbClr val="000000"/>
                </a:solidFill>
                <a:latin typeface="Calibri"/>
              </a:rPr>
              <a:t>Detector on one-side open column (Design A)</a:t>
            </a:r>
            <a:endParaRPr lang="en-US" sz="1600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2077211" y="216002"/>
            <a:ext cx="6708025" cy="381375"/>
          </a:xfrm>
        </p:spPr>
        <p:txBody>
          <a:bodyPr/>
          <a:lstStyle/>
          <a:p>
            <a:r>
              <a:rPr lang="en-US" dirty="0"/>
              <a:t>Program 1: Vacuum - </a:t>
            </a:r>
            <a:r>
              <a:rPr lang="en-US" cap="small" noProof="0" dirty="0" smtClean="0"/>
              <a:t>Monte </a:t>
            </a:r>
            <a:r>
              <a:rPr lang="en-US" cap="small" noProof="0" dirty="0"/>
              <a:t>Carlo</a:t>
            </a:r>
            <a:r>
              <a:rPr lang="en-US" noProof="0" dirty="0"/>
              <a:t> simulations</a:t>
            </a:r>
          </a:p>
        </p:txBody>
      </p:sp>
      <p:sp>
        <p:nvSpPr>
          <p:cNvPr id="46" name="Slide Number Placeholder 3">
            <a:extLst>
              <a:ext uri="{FF2B5EF4-FFF2-40B4-BE49-F238E27FC236}">
                <a16:creationId xmlns:a16="http://schemas.microsoft.com/office/drawing/2014/main" id="{9329C911-61C6-4FB2-9E56-F3B005F62C6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206313" y="4968000"/>
            <a:ext cx="575743" cy="147638"/>
          </a:xfrm>
        </p:spPr>
        <p:txBody>
          <a:bodyPr/>
          <a:lstStyle/>
          <a:p>
            <a:pPr algn="r"/>
            <a:r>
              <a:rPr lang="de-DE" dirty="0"/>
              <a:t>Page </a:t>
            </a:r>
            <a:fld id="{EBC07571-3134-BB4B-B83F-1A9FE18D34F3}" type="slidenum">
              <a:rPr lang="de-DE" smtClean="0"/>
              <a:pPr algn="r"/>
              <a:t>5</a:t>
            </a:fld>
            <a:endParaRPr lang="de-D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196" y="2829803"/>
            <a:ext cx="2123276" cy="21231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696472" y="1060734"/>
            <a:ext cx="2124000" cy="1957720"/>
          </a:xfrm>
          <a:prstGeom prst="rect">
            <a:avLst/>
          </a:prstGeom>
        </p:spPr>
      </p:pic>
      <p:sp>
        <p:nvSpPr>
          <p:cNvPr id="41" name="Oval 18"/>
          <p:cNvSpPr>
            <a:spLocks noChangeArrowheads="1"/>
          </p:cNvSpPr>
          <p:nvPr/>
        </p:nvSpPr>
        <p:spPr bwMode="auto">
          <a:xfrm>
            <a:off x="-324544" y="2003876"/>
            <a:ext cx="71439" cy="714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lnSpc>
                <a:spcPct val="110000"/>
              </a:lnSpc>
              <a:buClr>
                <a:schemeClr val="accent2"/>
              </a:buClr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1pPr>
            <a:lvl2pPr marL="742950" indent="-285750" eaLnBrk="0" hangingPunct="0">
              <a:lnSpc>
                <a:spcPct val="110000"/>
              </a:lnSpc>
              <a:buClr>
                <a:schemeClr val="tx1"/>
              </a:buClr>
              <a:buSzPct val="80000"/>
              <a:buFont typeface="Lucida Grande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2pPr>
            <a:lvl3pPr marL="1143000" indent="-228600" eaLnBrk="0" hangingPunct="0">
              <a:lnSpc>
                <a:spcPct val="110000"/>
              </a:lnSpc>
              <a:buFont typeface="Times" pitchFamily="18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ＭＳ Ｐゴシック" pitchFamily="-107" charset="-128"/>
              </a:defRPr>
            </a:lvl3pPr>
            <a:lvl4pPr marL="1600200" indent="-228600" eaLnBrk="0" hangingPunct="0">
              <a:lnSpc>
                <a:spcPct val="110000"/>
              </a:lnSpc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4pPr>
            <a:lvl5pPr marL="2057400" indent="-228600" eaLnBrk="0" hangingPunct="0">
              <a:lnSpc>
                <a:spcPct val="110000"/>
              </a:lnSpc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9pPr>
          </a:lstStyle>
          <a:p>
            <a:pPr>
              <a:lnSpc>
                <a:spcPct val="100000"/>
              </a:lnSpc>
              <a:buClrTx/>
            </a:pPr>
            <a:endParaRPr lang="de-DE" altLang="en-US" sz="2400">
              <a:latin typeface="Times" pitchFamily="18" charset="0"/>
              <a:cs typeface="Arial" charset="0"/>
            </a:endParaRPr>
          </a:p>
        </p:txBody>
      </p:sp>
      <p:sp>
        <p:nvSpPr>
          <p:cNvPr id="25" name="Rectangle 15" descr="Light upward diagonal">
            <a:extLst>
              <a:ext uri="{FF2B5EF4-FFF2-40B4-BE49-F238E27FC236}">
                <a16:creationId xmlns:a16="http://schemas.microsoft.com/office/drawing/2014/main" id="{E22E28E6-56AC-4F26-94B1-A56488BBCD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018" y="1530446"/>
            <a:ext cx="71437" cy="396000"/>
          </a:xfrm>
          <a:prstGeom prst="rect">
            <a:avLst/>
          </a:prstGeom>
          <a:pattFill prst="ltUpDiag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lnSpc>
                <a:spcPct val="110000"/>
              </a:lnSpc>
              <a:buClr>
                <a:schemeClr val="accent2"/>
              </a:buClr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1pPr>
            <a:lvl2pPr marL="742950" indent="-285750" eaLnBrk="0" hangingPunct="0">
              <a:lnSpc>
                <a:spcPct val="110000"/>
              </a:lnSpc>
              <a:buClr>
                <a:schemeClr val="tx1"/>
              </a:buClr>
              <a:buSzPct val="80000"/>
              <a:buFont typeface="Lucida Grande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2pPr>
            <a:lvl3pPr marL="1143000" indent="-228600" eaLnBrk="0" hangingPunct="0">
              <a:lnSpc>
                <a:spcPct val="110000"/>
              </a:lnSpc>
              <a:buFont typeface="Times" pitchFamily="18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ＭＳ Ｐゴシック" pitchFamily="-107" charset="-128"/>
              </a:defRPr>
            </a:lvl3pPr>
            <a:lvl4pPr marL="1600200" indent="-228600" eaLnBrk="0" hangingPunct="0">
              <a:lnSpc>
                <a:spcPct val="110000"/>
              </a:lnSpc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4pPr>
            <a:lvl5pPr marL="2057400" indent="-228600" eaLnBrk="0" hangingPunct="0">
              <a:lnSpc>
                <a:spcPct val="110000"/>
              </a:lnSpc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9pPr>
          </a:lstStyle>
          <a:p>
            <a:pPr>
              <a:lnSpc>
                <a:spcPct val="100000"/>
              </a:lnSpc>
              <a:buClrTx/>
            </a:pPr>
            <a:endParaRPr lang="de-DE" altLang="en-US" sz="2400">
              <a:latin typeface="Times" pitchFamily="18" charset="0"/>
              <a:cs typeface="Arial" charset="0"/>
            </a:endParaRPr>
          </a:p>
        </p:txBody>
      </p:sp>
      <p:sp>
        <p:nvSpPr>
          <p:cNvPr id="47" name="Rectangle 15" descr="Light upward diagonal">
            <a:extLst>
              <a:ext uri="{FF2B5EF4-FFF2-40B4-BE49-F238E27FC236}">
                <a16:creationId xmlns:a16="http://schemas.microsoft.com/office/drawing/2014/main" id="{E22E28E6-56AC-4F26-94B1-A56488BBCD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1409" y="2080495"/>
            <a:ext cx="71437" cy="396000"/>
          </a:xfrm>
          <a:prstGeom prst="rect">
            <a:avLst/>
          </a:prstGeom>
          <a:pattFill prst="ltUpDiag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lnSpc>
                <a:spcPct val="110000"/>
              </a:lnSpc>
              <a:buClr>
                <a:schemeClr val="accent2"/>
              </a:buClr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1pPr>
            <a:lvl2pPr marL="742950" indent="-285750" eaLnBrk="0" hangingPunct="0">
              <a:lnSpc>
                <a:spcPct val="110000"/>
              </a:lnSpc>
              <a:buClr>
                <a:schemeClr val="tx1"/>
              </a:buClr>
              <a:buSzPct val="80000"/>
              <a:buFont typeface="Lucida Grande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2pPr>
            <a:lvl3pPr marL="1143000" indent="-228600" eaLnBrk="0" hangingPunct="0">
              <a:lnSpc>
                <a:spcPct val="110000"/>
              </a:lnSpc>
              <a:buFont typeface="Times" pitchFamily="18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ＭＳ Ｐゴシック" pitchFamily="-107" charset="-128"/>
              </a:defRPr>
            </a:lvl3pPr>
            <a:lvl4pPr marL="1600200" indent="-228600" eaLnBrk="0" hangingPunct="0">
              <a:lnSpc>
                <a:spcPct val="110000"/>
              </a:lnSpc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4pPr>
            <a:lvl5pPr marL="2057400" indent="-228600" eaLnBrk="0" hangingPunct="0">
              <a:lnSpc>
                <a:spcPct val="110000"/>
              </a:lnSpc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9pPr>
          </a:lstStyle>
          <a:p>
            <a:pPr>
              <a:lnSpc>
                <a:spcPct val="100000"/>
              </a:lnSpc>
              <a:buClrTx/>
            </a:pPr>
            <a:endParaRPr lang="de-DE" altLang="en-US" sz="2400" dirty="0">
              <a:latin typeface="Times" pitchFamily="18" charset="0"/>
              <a:cs typeface="Arial" charset="0"/>
            </a:endParaRPr>
          </a:p>
        </p:txBody>
      </p:sp>
      <p:sp>
        <p:nvSpPr>
          <p:cNvPr id="29" name="AutoShape 17">
            <a:extLst>
              <a:ext uri="{FF2B5EF4-FFF2-40B4-BE49-F238E27FC236}">
                <a16:creationId xmlns:a16="http://schemas.microsoft.com/office/drawing/2014/main" id="{E0A4E123-BEA6-48F2-8FC3-7FA8E65725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541" y="1552103"/>
            <a:ext cx="434975" cy="400051"/>
          </a:xfrm>
          <a:prstGeom prst="star32">
            <a:avLst>
              <a:gd name="adj" fmla="val 37500"/>
            </a:avLst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lnSpc>
                <a:spcPct val="110000"/>
              </a:lnSpc>
              <a:buClr>
                <a:schemeClr val="accent2"/>
              </a:buClr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1pPr>
            <a:lvl2pPr marL="742950" indent="-285750" eaLnBrk="0" hangingPunct="0">
              <a:lnSpc>
                <a:spcPct val="110000"/>
              </a:lnSpc>
              <a:buClr>
                <a:schemeClr val="tx1"/>
              </a:buClr>
              <a:buSzPct val="80000"/>
              <a:buFont typeface="Lucida Grande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2pPr>
            <a:lvl3pPr marL="1143000" indent="-228600" eaLnBrk="0" hangingPunct="0">
              <a:lnSpc>
                <a:spcPct val="110000"/>
              </a:lnSpc>
              <a:buFont typeface="Times" pitchFamily="18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ＭＳ Ｐゴシック" pitchFamily="-107" charset="-128"/>
              </a:defRPr>
            </a:lvl3pPr>
            <a:lvl4pPr marL="1600200" indent="-228600" eaLnBrk="0" hangingPunct="0">
              <a:lnSpc>
                <a:spcPct val="110000"/>
              </a:lnSpc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4pPr>
            <a:lvl5pPr marL="2057400" indent="-228600" eaLnBrk="0" hangingPunct="0">
              <a:lnSpc>
                <a:spcPct val="110000"/>
              </a:lnSpc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9pPr>
          </a:lstStyle>
          <a:p>
            <a:pPr>
              <a:lnSpc>
                <a:spcPct val="100000"/>
              </a:lnSpc>
              <a:buClrTx/>
            </a:pPr>
            <a:endParaRPr lang="de-DE" altLang="en-US" sz="2400">
              <a:latin typeface="Times" pitchFamily="18" charset="0"/>
              <a:cs typeface="Arial" charset="0"/>
            </a:endParaRPr>
          </a:p>
        </p:txBody>
      </p:sp>
      <p:sp>
        <p:nvSpPr>
          <p:cNvPr id="49" name="Oval 18"/>
          <p:cNvSpPr>
            <a:spLocks noChangeArrowheads="1"/>
          </p:cNvSpPr>
          <p:nvPr/>
        </p:nvSpPr>
        <p:spPr bwMode="auto">
          <a:xfrm>
            <a:off x="-324544" y="2003876"/>
            <a:ext cx="71439" cy="714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lnSpc>
                <a:spcPct val="110000"/>
              </a:lnSpc>
              <a:buClr>
                <a:schemeClr val="accent2"/>
              </a:buClr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1pPr>
            <a:lvl2pPr marL="742950" indent="-285750" eaLnBrk="0" hangingPunct="0">
              <a:lnSpc>
                <a:spcPct val="110000"/>
              </a:lnSpc>
              <a:buClr>
                <a:schemeClr val="tx1"/>
              </a:buClr>
              <a:buSzPct val="80000"/>
              <a:buFont typeface="Lucida Grande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2pPr>
            <a:lvl3pPr marL="1143000" indent="-228600" eaLnBrk="0" hangingPunct="0">
              <a:lnSpc>
                <a:spcPct val="110000"/>
              </a:lnSpc>
              <a:buFont typeface="Times" pitchFamily="18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ＭＳ Ｐゴシック" pitchFamily="-107" charset="-128"/>
              </a:defRPr>
            </a:lvl3pPr>
            <a:lvl4pPr marL="1600200" indent="-228600" eaLnBrk="0" hangingPunct="0">
              <a:lnSpc>
                <a:spcPct val="110000"/>
              </a:lnSpc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4pPr>
            <a:lvl5pPr marL="2057400" indent="-228600" eaLnBrk="0" hangingPunct="0">
              <a:lnSpc>
                <a:spcPct val="110000"/>
              </a:lnSpc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9pPr>
          </a:lstStyle>
          <a:p>
            <a:pPr>
              <a:lnSpc>
                <a:spcPct val="100000"/>
              </a:lnSpc>
              <a:buClrTx/>
            </a:pPr>
            <a:endParaRPr lang="de-DE" altLang="en-US" sz="2400">
              <a:latin typeface="Times" pitchFamily="18" charset="0"/>
              <a:cs typeface="Arial" charset="0"/>
            </a:endParaRPr>
          </a:p>
        </p:txBody>
      </p:sp>
      <p:sp>
        <p:nvSpPr>
          <p:cNvPr id="52" name="AutoShape 17">
            <a:extLst>
              <a:ext uri="{FF2B5EF4-FFF2-40B4-BE49-F238E27FC236}">
                <a16:creationId xmlns:a16="http://schemas.microsoft.com/office/drawing/2014/main" id="{E0A4E123-BEA6-48F2-8FC3-7FA8E65725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044" y="1534011"/>
            <a:ext cx="434975" cy="400051"/>
          </a:xfrm>
          <a:prstGeom prst="star32">
            <a:avLst>
              <a:gd name="adj" fmla="val 37500"/>
            </a:avLst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lnSpc>
                <a:spcPct val="110000"/>
              </a:lnSpc>
              <a:buClr>
                <a:schemeClr val="accent2"/>
              </a:buClr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1pPr>
            <a:lvl2pPr marL="742950" indent="-285750" eaLnBrk="0" hangingPunct="0">
              <a:lnSpc>
                <a:spcPct val="110000"/>
              </a:lnSpc>
              <a:buClr>
                <a:schemeClr val="tx1"/>
              </a:buClr>
              <a:buSzPct val="80000"/>
              <a:buFont typeface="Lucida Grande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2pPr>
            <a:lvl3pPr marL="1143000" indent="-228600" eaLnBrk="0" hangingPunct="0">
              <a:lnSpc>
                <a:spcPct val="110000"/>
              </a:lnSpc>
              <a:buFont typeface="Times" pitchFamily="18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ＭＳ Ｐゴシック" pitchFamily="-107" charset="-128"/>
              </a:defRPr>
            </a:lvl3pPr>
            <a:lvl4pPr marL="1600200" indent="-228600" eaLnBrk="0" hangingPunct="0">
              <a:lnSpc>
                <a:spcPct val="110000"/>
              </a:lnSpc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4pPr>
            <a:lvl5pPr marL="2057400" indent="-228600" eaLnBrk="0" hangingPunct="0">
              <a:lnSpc>
                <a:spcPct val="110000"/>
              </a:lnSpc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9pPr>
          </a:lstStyle>
          <a:p>
            <a:pPr>
              <a:lnSpc>
                <a:spcPct val="100000"/>
              </a:lnSpc>
              <a:buClrTx/>
            </a:pPr>
            <a:endParaRPr lang="de-DE" altLang="en-US" sz="2400">
              <a:latin typeface="Times" pitchFamily="18" charset="0"/>
              <a:cs typeface="Arial" charset="0"/>
            </a:endParaRPr>
          </a:p>
        </p:txBody>
      </p:sp>
      <p:sp>
        <p:nvSpPr>
          <p:cNvPr id="57" name="Oval 18"/>
          <p:cNvSpPr>
            <a:spLocks noChangeArrowheads="1"/>
          </p:cNvSpPr>
          <p:nvPr/>
        </p:nvSpPr>
        <p:spPr bwMode="auto">
          <a:xfrm>
            <a:off x="3686288" y="5554255"/>
            <a:ext cx="71439" cy="714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lnSpc>
                <a:spcPct val="110000"/>
              </a:lnSpc>
              <a:buClr>
                <a:schemeClr val="accent2"/>
              </a:buClr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1pPr>
            <a:lvl2pPr marL="742950" indent="-285750" eaLnBrk="0" hangingPunct="0">
              <a:lnSpc>
                <a:spcPct val="110000"/>
              </a:lnSpc>
              <a:buClr>
                <a:schemeClr val="tx1"/>
              </a:buClr>
              <a:buSzPct val="80000"/>
              <a:buFont typeface="Lucida Grande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2pPr>
            <a:lvl3pPr marL="1143000" indent="-228600" eaLnBrk="0" hangingPunct="0">
              <a:lnSpc>
                <a:spcPct val="110000"/>
              </a:lnSpc>
              <a:buFont typeface="Times" pitchFamily="18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ＭＳ Ｐゴシック" pitchFamily="-107" charset="-128"/>
              </a:defRPr>
            </a:lvl3pPr>
            <a:lvl4pPr marL="1600200" indent="-228600" eaLnBrk="0" hangingPunct="0">
              <a:lnSpc>
                <a:spcPct val="110000"/>
              </a:lnSpc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4pPr>
            <a:lvl5pPr marL="2057400" indent="-228600" eaLnBrk="0" hangingPunct="0">
              <a:lnSpc>
                <a:spcPct val="110000"/>
              </a:lnSpc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9pPr>
          </a:lstStyle>
          <a:p>
            <a:pPr>
              <a:lnSpc>
                <a:spcPct val="100000"/>
              </a:lnSpc>
              <a:buClrTx/>
            </a:pPr>
            <a:endParaRPr lang="de-DE" altLang="en-US" sz="2400">
              <a:latin typeface="Times" pitchFamily="18" charset="0"/>
              <a:cs typeface="Arial" charset="0"/>
            </a:endParaRPr>
          </a:p>
        </p:txBody>
      </p:sp>
      <p:sp>
        <p:nvSpPr>
          <p:cNvPr id="74" name="Oval 18"/>
          <p:cNvSpPr>
            <a:spLocks noChangeArrowheads="1"/>
          </p:cNvSpPr>
          <p:nvPr/>
        </p:nvSpPr>
        <p:spPr bwMode="auto">
          <a:xfrm>
            <a:off x="3686288" y="5554255"/>
            <a:ext cx="71439" cy="714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lnSpc>
                <a:spcPct val="110000"/>
              </a:lnSpc>
              <a:buClr>
                <a:schemeClr val="accent2"/>
              </a:buClr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1pPr>
            <a:lvl2pPr marL="742950" indent="-285750" eaLnBrk="0" hangingPunct="0">
              <a:lnSpc>
                <a:spcPct val="110000"/>
              </a:lnSpc>
              <a:buClr>
                <a:schemeClr val="tx1"/>
              </a:buClr>
              <a:buSzPct val="80000"/>
              <a:buFont typeface="Lucida Grande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2pPr>
            <a:lvl3pPr marL="1143000" indent="-228600" eaLnBrk="0" hangingPunct="0">
              <a:lnSpc>
                <a:spcPct val="110000"/>
              </a:lnSpc>
              <a:buFont typeface="Times" pitchFamily="18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ＭＳ Ｐゴシック" pitchFamily="-107" charset="-128"/>
              </a:defRPr>
            </a:lvl3pPr>
            <a:lvl4pPr marL="1600200" indent="-228600" eaLnBrk="0" hangingPunct="0">
              <a:lnSpc>
                <a:spcPct val="110000"/>
              </a:lnSpc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4pPr>
            <a:lvl5pPr marL="2057400" indent="-228600" eaLnBrk="0" hangingPunct="0">
              <a:lnSpc>
                <a:spcPct val="110000"/>
              </a:lnSpc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9pPr>
          </a:lstStyle>
          <a:p>
            <a:pPr>
              <a:lnSpc>
                <a:spcPct val="100000"/>
              </a:lnSpc>
              <a:buClrTx/>
            </a:pPr>
            <a:endParaRPr lang="de-DE" altLang="en-US" sz="2400">
              <a:latin typeface="Times" pitchFamily="18" charset="0"/>
              <a:cs typeface="Arial" charset="0"/>
            </a:endParaRPr>
          </a:p>
        </p:txBody>
      </p:sp>
      <p:sp>
        <p:nvSpPr>
          <p:cNvPr id="62" name="AutoShape 17">
            <a:extLst>
              <a:ext uri="{FF2B5EF4-FFF2-40B4-BE49-F238E27FC236}">
                <a16:creationId xmlns:a16="http://schemas.microsoft.com/office/drawing/2014/main" id="{E0A4E123-BEA6-48F2-8FC3-7FA8E65725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617" y="3691356"/>
            <a:ext cx="434975" cy="400051"/>
          </a:xfrm>
          <a:prstGeom prst="star32">
            <a:avLst>
              <a:gd name="adj" fmla="val 37500"/>
            </a:avLst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lnSpc>
                <a:spcPct val="110000"/>
              </a:lnSpc>
              <a:buClr>
                <a:schemeClr val="accent2"/>
              </a:buClr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1pPr>
            <a:lvl2pPr marL="742950" indent="-285750" eaLnBrk="0" hangingPunct="0">
              <a:lnSpc>
                <a:spcPct val="110000"/>
              </a:lnSpc>
              <a:buClr>
                <a:schemeClr val="tx1"/>
              </a:buClr>
              <a:buSzPct val="80000"/>
              <a:buFont typeface="Lucida Grande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2pPr>
            <a:lvl3pPr marL="1143000" indent="-228600" eaLnBrk="0" hangingPunct="0">
              <a:lnSpc>
                <a:spcPct val="110000"/>
              </a:lnSpc>
              <a:buFont typeface="Times" pitchFamily="18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ＭＳ Ｐゴシック" pitchFamily="-107" charset="-128"/>
              </a:defRPr>
            </a:lvl3pPr>
            <a:lvl4pPr marL="1600200" indent="-228600" eaLnBrk="0" hangingPunct="0">
              <a:lnSpc>
                <a:spcPct val="110000"/>
              </a:lnSpc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4pPr>
            <a:lvl5pPr marL="2057400" indent="-228600" eaLnBrk="0" hangingPunct="0">
              <a:lnSpc>
                <a:spcPct val="110000"/>
              </a:lnSpc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9pPr>
          </a:lstStyle>
          <a:p>
            <a:pPr>
              <a:lnSpc>
                <a:spcPct val="100000"/>
              </a:lnSpc>
              <a:buClrTx/>
            </a:pPr>
            <a:endParaRPr lang="de-DE" altLang="en-US" sz="2400">
              <a:latin typeface="Times" pitchFamily="18" charset="0"/>
              <a:cs typeface="Arial" charset="0"/>
            </a:endParaRPr>
          </a:p>
        </p:txBody>
      </p:sp>
      <p:sp>
        <p:nvSpPr>
          <p:cNvPr id="75" name="Oval 18"/>
          <p:cNvSpPr>
            <a:spLocks noChangeArrowheads="1"/>
          </p:cNvSpPr>
          <p:nvPr/>
        </p:nvSpPr>
        <p:spPr bwMode="auto">
          <a:xfrm>
            <a:off x="3684432" y="5554255"/>
            <a:ext cx="71439" cy="714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lnSpc>
                <a:spcPct val="110000"/>
              </a:lnSpc>
              <a:buClr>
                <a:schemeClr val="accent2"/>
              </a:buClr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1pPr>
            <a:lvl2pPr marL="742950" indent="-285750" eaLnBrk="0" hangingPunct="0">
              <a:lnSpc>
                <a:spcPct val="110000"/>
              </a:lnSpc>
              <a:buClr>
                <a:schemeClr val="tx1"/>
              </a:buClr>
              <a:buSzPct val="80000"/>
              <a:buFont typeface="Lucida Grande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2pPr>
            <a:lvl3pPr marL="1143000" indent="-228600" eaLnBrk="0" hangingPunct="0">
              <a:lnSpc>
                <a:spcPct val="110000"/>
              </a:lnSpc>
              <a:buFont typeface="Times" pitchFamily="18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ＭＳ Ｐゴシック" pitchFamily="-107" charset="-128"/>
              </a:defRPr>
            </a:lvl3pPr>
            <a:lvl4pPr marL="1600200" indent="-228600" eaLnBrk="0" hangingPunct="0">
              <a:lnSpc>
                <a:spcPct val="110000"/>
              </a:lnSpc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4pPr>
            <a:lvl5pPr marL="2057400" indent="-228600" eaLnBrk="0" hangingPunct="0">
              <a:lnSpc>
                <a:spcPct val="110000"/>
              </a:lnSpc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9pPr>
          </a:lstStyle>
          <a:p>
            <a:pPr>
              <a:lnSpc>
                <a:spcPct val="100000"/>
              </a:lnSpc>
              <a:buClrTx/>
            </a:pPr>
            <a:endParaRPr lang="de-DE" altLang="en-US" sz="2400">
              <a:latin typeface="Times" pitchFamily="18" charset="0"/>
              <a:cs typeface="Arial" charset="0"/>
            </a:endParaRPr>
          </a:p>
        </p:txBody>
      </p:sp>
      <p:sp>
        <p:nvSpPr>
          <p:cNvPr id="76" name="AutoShape 17">
            <a:extLst>
              <a:ext uri="{FF2B5EF4-FFF2-40B4-BE49-F238E27FC236}">
                <a16:creationId xmlns:a16="http://schemas.microsoft.com/office/drawing/2014/main" id="{E0A4E123-BEA6-48F2-8FC3-7FA8E65725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9850" y="4694155"/>
            <a:ext cx="434975" cy="400051"/>
          </a:xfrm>
          <a:prstGeom prst="star32">
            <a:avLst>
              <a:gd name="adj" fmla="val 37500"/>
            </a:avLst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lnSpc>
                <a:spcPct val="110000"/>
              </a:lnSpc>
              <a:buClr>
                <a:schemeClr val="accent2"/>
              </a:buClr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1pPr>
            <a:lvl2pPr marL="742950" indent="-285750" eaLnBrk="0" hangingPunct="0">
              <a:lnSpc>
                <a:spcPct val="110000"/>
              </a:lnSpc>
              <a:buClr>
                <a:schemeClr val="tx1"/>
              </a:buClr>
              <a:buSzPct val="80000"/>
              <a:buFont typeface="Lucida Grande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2pPr>
            <a:lvl3pPr marL="1143000" indent="-228600" eaLnBrk="0" hangingPunct="0">
              <a:lnSpc>
                <a:spcPct val="110000"/>
              </a:lnSpc>
              <a:buFont typeface="Times" pitchFamily="18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ＭＳ Ｐゴシック" pitchFamily="-107" charset="-128"/>
              </a:defRPr>
            </a:lvl3pPr>
            <a:lvl4pPr marL="1600200" indent="-228600" eaLnBrk="0" hangingPunct="0">
              <a:lnSpc>
                <a:spcPct val="110000"/>
              </a:lnSpc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4pPr>
            <a:lvl5pPr marL="2057400" indent="-228600" eaLnBrk="0" hangingPunct="0">
              <a:lnSpc>
                <a:spcPct val="110000"/>
              </a:lnSpc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9pPr>
          </a:lstStyle>
          <a:p>
            <a:pPr>
              <a:lnSpc>
                <a:spcPct val="100000"/>
              </a:lnSpc>
              <a:buClrTx/>
            </a:pPr>
            <a:endParaRPr lang="de-DE" altLang="en-US" sz="2400">
              <a:latin typeface="Times" pitchFamily="18" charset="0"/>
              <a:cs typeface="Arial" charset="0"/>
            </a:endParaRPr>
          </a:p>
        </p:txBody>
      </p:sp>
      <p:sp>
        <p:nvSpPr>
          <p:cNvPr id="42" name="Content Placeholder 11">
            <a:extLst>
              <a:ext uri="{FF2B5EF4-FFF2-40B4-BE49-F238E27FC236}">
                <a16:creationId xmlns:a16="http://schemas.microsoft.com/office/drawing/2014/main" id="{36F82C62-39BF-4A21-A709-1F4D3415A328}"/>
              </a:ext>
            </a:extLst>
          </p:cNvPr>
          <p:cNvSpPr txBox="1">
            <a:spLocks/>
          </p:cNvSpPr>
          <p:nvPr/>
        </p:nvSpPr>
        <p:spPr>
          <a:xfrm>
            <a:off x="1041409" y="2888414"/>
            <a:ext cx="7742237" cy="257250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177788" marR="0" indent="-177788" algn="l" defTabSz="914332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74" marR="0" indent="-177788" algn="l" defTabSz="914332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11" marR="0" indent="-184138" algn="l" defTabSz="914332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497" marR="0" indent="-177788" algn="l" defTabSz="914332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284" marR="0" indent="-177788" algn="l" defTabSz="914332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58" indent="-179376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07" indent="-18255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580" indent="-179376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368" indent="-1777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None/>
            </a:pPr>
            <a:r>
              <a:rPr lang="de-CH" sz="1600" b="1" dirty="0">
                <a:solidFill>
                  <a:srgbClr val="000000"/>
                </a:solidFill>
                <a:latin typeface="Calibri"/>
              </a:rPr>
              <a:t>Detectors on two-side open column (Design B)</a:t>
            </a:r>
          </a:p>
        </p:txBody>
      </p:sp>
      <p:sp>
        <p:nvSpPr>
          <p:cNvPr id="65" name="Rectangle 15" descr="Light upward diagonal">
            <a:extLst>
              <a:ext uri="{FF2B5EF4-FFF2-40B4-BE49-F238E27FC236}">
                <a16:creationId xmlns:a16="http://schemas.microsoft.com/office/drawing/2014/main" id="{E22E28E6-56AC-4F26-94B1-A56488BBCD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1408" y="3595264"/>
            <a:ext cx="71437" cy="576263"/>
          </a:xfrm>
          <a:prstGeom prst="rect">
            <a:avLst/>
          </a:prstGeom>
          <a:pattFill prst="ltUpDiag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lnSpc>
                <a:spcPct val="110000"/>
              </a:lnSpc>
              <a:buClr>
                <a:schemeClr val="accent2"/>
              </a:buClr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1pPr>
            <a:lvl2pPr marL="742950" indent="-285750" eaLnBrk="0" hangingPunct="0">
              <a:lnSpc>
                <a:spcPct val="110000"/>
              </a:lnSpc>
              <a:buClr>
                <a:schemeClr val="tx1"/>
              </a:buClr>
              <a:buSzPct val="80000"/>
              <a:buFont typeface="Lucida Grande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2pPr>
            <a:lvl3pPr marL="1143000" indent="-228600" eaLnBrk="0" hangingPunct="0">
              <a:lnSpc>
                <a:spcPct val="110000"/>
              </a:lnSpc>
              <a:buFont typeface="Times" pitchFamily="18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ＭＳ Ｐゴシック" pitchFamily="-107" charset="-128"/>
              </a:defRPr>
            </a:lvl3pPr>
            <a:lvl4pPr marL="1600200" indent="-228600" eaLnBrk="0" hangingPunct="0">
              <a:lnSpc>
                <a:spcPct val="110000"/>
              </a:lnSpc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4pPr>
            <a:lvl5pPr marL="2057400" indent="-228600" eaLnBrk="0" hangingPunct="0">
              <a:lnSpc>
                <a:spcPct val="110000"/>
              </a:lnSpc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9pPr>
          </a:lstStyle>
          <a:p>
            <a:pPr>
              <a:lnSpc>
                <a:spcPct val="100000"/>
              </a:lnSpc>
              <a:buClrTx/>
            </a:pPr>
            <a:endParaRPr lang="de-DE" altLang="en-US" sz="2400" dirty="0">
              <a:latin typeface="Times" pitchFamily="18" charset="0"/>
              <a:cs typeface="Arial" charset="0"/>
            </a:endParaRPr>
          </a:p>
        </p:txBody>
      </p:sp>
      <p:sp>
        <p:nvSpPr>
          <p:cNvPr id="66" name="Rectangle 15" descr="Light upward diagonal">
            <a:extLst>
              <a:ext uri="{FF2B5EF4-FFF2-40B4-BE49-F238E27FC236}">
                <a16:creationId xmlns:a16="http://schemas.microsoft.com/office/drawing/2014/main" id="{E22E28E6-56AC-4F26-94B1-A56488BBCD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2878" y="3603249"/>
            <a:ext cx="71437" cy="576263"/>
          </a:xfrm>
          <a:prstGeom prst="rect">
            <a:avLst/>
          </a:prstGeom>
          <a:pattFill prst="ltUpDiag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lnSpc>
                <a:spcPct val="110000"/>
              </a:lnSpc>
              <a:buClr>
                <a:schemeClr val="accent2"/>
              </a:buClr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1pPr>
            <a:lvl2pPr marL="742950" indent="-285750" eaLnBrk="0" hangingPunct="0">
              <a:lnSpc>
                <a:spcPct val="110000"/>
              </a:lnSpc>
              <a:buClr>
                <a:schemeClr val="tx1"/>
              </a:buClr>
              <a:buSzPct val="80000"/>
              <a:buFont typeface="Lucida Grande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2pPr>
            <a:lvl3pPr marL="1143000" indent="-228600" eaLnBrk="0" hangingPunct="0">
              <a:lnSpc>
                <a:spcPct val="110000"/>
              </a:lnSpc>
              <a:buFont typeface="Times" pitchFamily="18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ＭＳ Ｐゴシック" pitchFamily="-107" charset="-128"/>
              </a:defRPr>
            </a:lvl3pPr>
            <a:lvl4pPr marL="1600200" indent="-228600" eaLnBrk="0" hangingPunct="0">
              <a:lnSpc>
                <a:spcPct val="110000"/>
              </a:lnSpc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4pPr>
            <a:lvl5pPr marL="2057400" indent="-228600" eaLnBrk="0" hangingPunct="0">
              <a:lnSpc>
                <a:spcPct val="110000"/>
              </a:lnSpc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9pPr>
          </a:lstStyle>
          <a:p>
            <a:pPr>
              <a:lnSpc>
                <a:spcPct val="100000"/>
              </a:lnSpc>
              <a:buClrTx/>
            </a:pPr>
            <a:endParaRPr lang="de-DE" altLang="en-US" sz="2400" dirty="0">
              <a:latin typeface="Times" pitchFamily="18" charset="0"/>
              <a:cs typeface="Arial" charset="0"/>
            </a:endParaRPr>
          </a:p>
        </p:txBody>
      </p:sp>
      <p:sp>
        <p:nvSpPr>
          <p:cNvPr id="64" name="AutoShape 17">
            <a:extLst>
              <a:ext uri="{FF2B5EF4-FFF2-40B4-BE49-F238E27FC236}">
                <a16:creationId xmlns:a16="http://schemas.microsoft.com/office/drawing/2014/main" id="{E0A4E123-BEA6-48F2-8FC3-7FA8E65725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9452" y="3681873"/>
            <a:ext cx="434975" cy="400051"/>
          </a:xfrm>
          <a:prstGeom prst="star32">
            <a:avLst>
              <a:gd name="adj" fmla="val 37500"/>
            </a:avLst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lnSpc>
                <a:spcPct val="110000"/>
              </a:lnSpc>
              <a:buClr>
                <a:schemeClr val="accent2"/>
              </a:buClr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1pPr>
            <a:lvl2pPr marL="742950" indent="-285750" eaLnBrk="0" hangingPunct="0">
              <a:lnSpc>
                <a:spcPct val="110000"/>
              </a:lnSpc>
              <a:buClr>
                <a:schemeClr val="tx1"/>
              </a:buClr>
              <a:buSzPct val="80000"/>
              <a:buFont typeface="Lucida Grande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2pPr>
            <a:lvl3pPr marL="1143000" indent="-228600" eaLnBrk="0" hangingPunct="0">
              <a:lnSpc>
                <a:spcPct val="110000"/>
              </a:lnSpc>
              <a:buFont typeface="Times" pitchFamily="18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ＭＳ Ｐゴシック" pitchFamily="-107" charset="-128"/>
              </a:defRPr>
            </a:lvl3pPr>
            <a:lvl4pPr marL="1600200" indent="-228600" eaLnBrk="0" hangingPunct="0">
              <a:lnSpc>
                <a:spcPct val="110000"/>
              </a:lnSpc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4pPr>
            <a:lvl5pPr marL="2057400" indent="-228600" eaLnBrk="0" hangingPunct="0">
              <a:lnSpc>
                <a:spcPct val="110000"/>
              </a:lnSpc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9pPr>
          </a:lstStyle>
          <a:p>
            <a:pPr>
              <a:lnSpc>
                <a:spcPct val="100000"/>
              </a:lnSpc>
              <a:buClrTx/>
            </a:pPr>
            <a:r>
              <a:rPr lang="de-DE" altLang="en-US" sz="2400" dirty="0">
                <a:latin typeface="Times" pitchFamily="18" charset="0"/>
                <a:cs typeface="Arial" charset="0"/>
              </a:rPr>
              <a:t>        </a:t>
            </a:r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08D65DB-D53D-1258-56C5-7D9141079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9543" y="1668920"/>
            <a:ext cx="5070703" cy="668338"/>
          </a:xfrm>
          <a:prstGeom prst="rect">
            <a:avLst/>
          </a:prstGeom>
        </p:spPr>
      </p:pic>
      <p:pic>
        <p:nvPicPr>
          <p:cNvPr id="14" name="Picture 13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CF2A537C-B5B1-86D5-FAE7-756BA10BC0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1229542" y="3557957"/>
            <a:ext cx="5070701" cy="66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6074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0.00432 L 0.70468 -0.0067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26" y="-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711 -0.05432 C 0.16718 -0.0179 0.17743 0.01913 0.18767 0.05586 C 0.19982 0.01358 0.21354 -0.0284 0.22656 -0.06945 C 0.24461 -0.0284 0.26319 0.01358 0.28038 0.05586 C 0.29218 0.01358 0.30503 -0.0284 0.31614 -0.06945 L 0.23159 0.05586 C 0.21875 0.01358 0.20659 -0.0284 0.19375 -0.06945 L 0.38073 0.05586 L 0.46927 -0.06945 C 0.47517 -0.0284 0.48107 0.01358 0.48784 0.05586 L 0.40364 -0.06945 L 0.36163 -0.06945 C 0.35399 -0.0284 0.34687 0.01358 0.34062 0.05586 C 0.35677 0.01358 0.37274 -0.0284 0.38941 -0.06945 C 0.4026 -0.0284 0.41458 0.01358 0.42847 0.05586 L 0.521 -0.06945 L 0.59253 0.05586 C 0.59948 0.01358 0.60538 -0.0284 0.61215 -0.06945 L 0.50798 0.05586 C 0.50208 0.01358 0.49514 -0.0284 0.48975 -0.06945 C 0.4809 -0.0284 0.47118 0.01358 0.46198 0.05586 C 0.54184 0.03395 0.62343 0.01358 0.70399 -0.00772 " pathEditMode="relative" rAng="0" ptsTypes="AAAAAAAAAAAAAAAAAAAAAA">
                                      <p:cBhvr>
                                        <p:cTn id="13" dur="20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44" y="47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0.00432 L 0.70468 -0.00679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26" y="-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0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527 -0.05865 L 0.19583 0.05648 C 0.20816 0.01389 0.21614 -0.0284 0.22968 -0.06945 C 0.24739 -0.0284 0.2651 0.01327 0.28246 0.05586 C 0.29444 0.01327 0.30659 -0.0284 0.31805 -0.06945 L 0.23385 0.05586 C 0.22118 0.01327 0.2085 -0.0284 0.19687 -0.06945 L 0.38125 0.05586 L 0.47031 -0.06945 C 0.47604 -0.0284 0.48194 0.01327 0.48854 0.05586 L 0.40503 -0.06945 L 0.36284 -0.06945 C 0.35555 -0.0284 0.34895 0.01327 0.34201 0.05586 C 0.3585 0.01327 0.37448 -0.0284 0.3908 -0.06945 C 0.40399 -0.0284 0.41666 0.01327 0.43003 0.05586 L 0.52222 -0.06945 L 0.5927 0.05586 C 0.59965 0.01327 0.6052 -0.0284 0.61163 -0.06945 L 0.50833 0.05586 C 0.50225 0.01327 0.49583 -0.0284 0.49045 -0.06945 C 0.48125 -0.0284 0.47239 0.01327 0.46336 0.05586 C 0.54323 0.03395 0.62291 0.01327 0.70364 -0.00772 " pathEditMode="relative" rAng="0" ptsTypes="AAAAAAAAAAAAAAAAAAAAAA">
                                      <p:cBhvr>
                                        <p:cTn id="32" dur="2000" spd="-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10" y="52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60494E-6 L -4.44444E-6 -0.3858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2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0.3858 C 0.01007 -0.34722 0.01997 -0.30895 0.03125 -0.26914 L 0.07049 -0.39229 L 0.01754 -0.26914 L -0.0526 -0.39229 C -0.05659 -0.35185 -0.0625 -0.30988 -0.06666 -0.26914 L -0.12708 -0.39229 C -0.13316 -0.35093 -0.13958 -0.30988 -0.14531 -0.26729 C -0.12517 -0.30895 -0.10381 -0.35185 -0.08177 -0.39229 C -0.08975 -0.35185 -0.09756 -0.30988 -0.10607 -0.26914 L -0.16458 -0.39229 L -0.2059 -0.26914 C -0.21232 -0.30988 -0.21961 -0.35185 -0.22517 -0.39229 C -0.24479 -0.37192 -0.26354 -0.35062 -0.28229 -0.32963 " pathEditMode="relative" rAng="0" ptsTypes="AAAAAAAAAAAAAA">
                                      <p:cBhvr>
                                        <p:cTn id="5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0" y="5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500"/>
                            </p:stCondLst>
                            <p:childTnLst>
                              <p:par>
                                <p:cTn id="74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60494E-6 L -4.44444E-6 -0.3858 " pathEditMode="relative" rAng="0" ptsTypes="AA">
                                      <p:cBhvr>
                                        <p:cTn id="7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2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0.3858 C -0.01215 -0.3463 -0.02413 -0.30679 -0.03628 -0.26729 L -0.09948 -0.39136 C -0.11406 -0.35062 -0.12795 -0.30864 -0.14201 -0.26729 L -0.03108 -0.39136 C -0.02483 -0.35062 -0.01875 -0.30864 -0.01267 -0.26729 L 0.12188 -0.39136 L 0.21701 -0.26729 C 0.25156 -0.2963 0.27118 -0.31173 0.29531 -0.33148 " pathEditMode="relative" rAng="0" ptsTypes="AAAAAAAAA">
                                      <p:cBhvr>
                                        <p:cTn id="78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" y="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500"/>
                            </p:stCondLst>
                            <p:childTnLst>
                              <p:par>
                                <p:cTn id="8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000"/>
                            </p:stCondLst>
                            <p:childTnLst>
                              <p:par>
                                <p:cTn id="8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60494E-6 L -8.33333E-7 -0.3858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2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9000"/>
                            </p:stCondLst>
                            <p:childTnLst>
                              <p:par>
                                <p:cTn id="96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0.3858 L -0.07135 -0.26852 L -0.0467 -0.38951 L -0.02552 -0.26852 L 0.03247 -0.38951 L 0.05434 -0.26852 L 0.09913 -0.38951 L -0.04062 -0.26852 L -0.08993 -0.38951 L 0.06771 -0.26852 L 0.01163 -0.38951 L -0.01979 -0.26852 L -0.02552 -0.38951 C -0.01024 -0.30586 0.00764 -0.22161 0.02309 -0.13426 " pathEditMode="relative" rAng="0" ptsTypes="AAAAAAAAAAAAAA">
                                      <p:cBhvr>
                                        <p:cTn id="97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" y="123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1" grpId="2" animBg="1"/>
      <p:bldP spid="29" grpId="0" animBg="1"/>
      <p:bldP spid="29" grpId="1" animBg="1"/>
      <p:bldP spid="49" grpId="0" animBg="1"/>
      <p:bldP spid="49" grpId="1" animBg="1"/>
      <p:bldP spid="49" grpId="2" animBg="1"/>
      <p:bldP spid="52" grpId="0" animBg="1"/>
      <p:bldP spid="52" grpId="1" animBg="1"/>
      <p:bldP spid="57" grpId="0" animBg="1"/>
      <p:bldP spid="57" grpId="1" animBg="1"/>
      <p:bldP spid="57" grpId="2" animBg="1"/>
      <p:bldP spid="74" grpId="0" animBg="1"/>
      <p:bldP spid="74" grpId="1" animBg="1"/>
      <p:bldP spid="74" grpId="2" animBg="1"/>
      <p:bldP spid="62" grpId="0" animBg="1"/>
      <p:bldP spid="62" grpId="1" animBg="1"/>
      <p:bldP spid="75" grpId="0" animBg="1"/>
      <p:bldP spid="75" grpId="1" animBg="1"/>
      <p:bldP spid="75" grpId="2" animBg="1"/>
      <p:bldP spid="76" grpId="0" animBg="1"/>
      <p:bldP spid="76" grpId="1" animBg="1"/>
      <p:bldP spid="42" grpId="0"/>
      <p:bldP spid="64" grpId="0" animBg="1"/>
      <p:bldP spid="6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5BCF35F-FADA-B00C-BA40-EC20F471D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1: Vacuum - </a:t>
            </a:r>
            <a:r>
              <a:rPr lang="en-US" cap="small" noProof="0" dirty="0" smtClean="0"/>
              <a:t>Monte </a:t>
            </a:r>
            <a:r>
              <a:rPr lang="en-US" cap="small" noProof="0" dirty="0"/>
              <a:t>Carlo</a:t>
            </a:r>
            <a:r>
              <a:rPr lang="en-US" noProof="0" dirty="0"/>
              <a:t> simulations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223907-0A2C-438F-BCD8-9094DB33496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6</a:t>
            </a:fld>
            <a:endParaRPr lang="de-DE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78EB4B3-BD69-CB41-90DA-B29E9E956A41}"/>
              </a:ext>
            </a:extLst>
          </p:cNvPr>
          <p:cNvGrpSpPr>
            <a:grpSpLocks noChangeAspect="1"/>
          </p:cNvGrpSpPr>
          <p:nvPr/>
        </p:nvGrpSpPr>
        <p:grpSpPr>
          <a:xfrm>
            <a:off x="826599" y="1011365"/>
            <a:ext cx="7968209" cy="3800156"/>
            <a:chOff x="2020917" y="20820313"/>
            <a:chExt cx="26209762" cy="1249982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FEB0348-E3B2-4452-25D6-F82D3CE23B79}"/>
                </a:ext>
              </a:extLst>
            </p:cNvPr>
            <p:cNvSpPr/>
            <p:nvPr/>
          </p:nvSpPr>
          <p:spPr bwMode="auto">
            <a:xfrm>
              <a:off x="2027185" y="27257412"/>
              <a:ext cx="26203494" cy="5400000"/>
            </a:xfrm>
            <a:prstGeom prst="rect">
              <a:avLst/>
            </a:prstGeom>
            <a:solidFill>
              <a:srgbClr val="FFEAA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vert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66F1BD6-66FD-BE86-156C-436AA243D706}"/>
                </a:ext>
              </a:extLst>
            </p:cNvPr>
            <p:cNvSpPr/>
            <p:nvPr/>
          </p:nvSpPr>
          <p:spPr bwMode="auto">
            <a:xfrm>
              <a:off x="2023460" y="21836688"/>
              <a:ext cx="26197967" cy="5400000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vert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A005412-CB0B-1523-C15E-C902DB5177F4}"/>
                </a:ext>
              </a:extLst>
            </p:cNvPr>
            <p:cNvCxnSpPr>
              <a:cxnSpLocks/>
              <a:stCxn id="7" idx="0"/>
              <a:endCxn id="6" idx="2"/>
            </p:cNvCxnSpPr>
            <p:nvPr/>
          </p:nvCxnSpPr>
          <p:spPr bwMode="auto">
            <a:xfrm>
              <a:off x="15122444" y="21836688"/>
              <a:ext cx="6488" cy="1082072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gradFill>
                <a:gsLst>
                  <a:gs pos="0">
                    <a:srgbClr val="404040"/>
                  </a:gs>
                  <a:gs pos="100000">
                    <a:srgbClr val="7F6500"/>
                  </a:gs>
                </a:gsLst>
                <a:lin ang="5400000" scaled="1"/>
              </a:gradFill>
              <a:prstDash val="lgDash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FB810AD-AEFD-01B8-8397-13DC88B8ADD3}"/>
                </a:ext>
              </a:extLst>
            </p:cNvPr>
            <p:cNvGrpSpPr/>
            <p:nvPr/>
          </p:nvGrpSpPr>
          <p:grpSpPr>
            <a:xfrm>
              <a:off x="2020917" y="20878629"/>
              <a:ext cx="10561699" cy="12429691"/>
              <a:chOff x="2220494" y="21783378"/>
              <a:chExt cx="10561699" cy="12429691"/>
            </a:xfrm>
          </p:grpSpPr>
          <p:pic>
            <p:nvPicPr>
              <p:cNvPr id="15" name="Content Placeholder 8">
                <a:extLst>
                  <a:ext uri="{FF2B5EF4-FFF2-40B4-BE49-F238E27FC236}">
                    <a16:creationId xmlns:a16="http://schemas.microsoft.com/office/drawing/2014/main" id="{5EC04E89-E85E-151D-8D43-2CD79A4462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rcRect/>
              <a:stretch/>
            </p:blipFill>
            <p:spPr>
              <a:xfrm>
                <a:off x="2220494" y="22693069"/>
                <a:ext cx="10561699" cy="11520000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ECFB8D1-2AE6-96C0-B7AE-BDCA66C5D932}"/>
                  </a:ext>
                </a:extLst>
              </p:cNvPr>
              <p:cNvSpPr txBox="1"/>
              <p:nvPr/>
            </p:nvSpPr>
            <p:spPr>
              <a:xfrm>
                <a:off x="6063781" y="21783378"/>
                <a:ext cx="2890730" cy="968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1800" b="1" kern="1000" spc="30" dirty="0">
                    <a:solidFill>
                      <a:srgbClr val="7F7F7F"/>
                    </a:solidFill>
                    <a:latin typeface="+mn-lt"/>
                    <a:cs typeface="Franklin Gothic Book"/>
                  </a:rPr>
                  <a:t>Design A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0412D59-41EE-AD88-498C-82A3AE2BB62C}"/>
                </a:ext>
              </a:extLst>
            </p:cNvPr>
            <p:cNvGrpSpPr/>
            <p:nvPr/>
          </p:nvGrpSpPr>
          <p:grpSpPr>
            <a:xfrm>
              <a:off x="17641363" y="20820313"/>
              <a:ext cx="10561699" cy="12499822"/>
              <a:chOff x="16503921" y="21738164"/>
              <a:chExt cx="10561699" cy="12499822"/>
            </a:xfrm>
          </p:grpSpPr>
          <p:pic>
            <p:nvPicPr>
              <p:cNvPr id="13" name="Content Placeholder 7">
                <a:extLst>
                  <a:ext uri="{FF2B5EF4-FFF2-40B4-BE49-F238E27FC236}">
                    <a16:creationId xmlns:a16="http://schemas.microsoft.com/office/drawing/2014/main" id="{66A57673-B15A-365B-37A6-EEE1F1C69C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rcRect/>
              <a:stretch/>
            </p:blipFill>
            <p:spPr>
              <a:xfrm>
                <a:off x="16503921" y="22717986"/>
                <a:ext cx="10561699" cy="11520000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25217E9-872F-4102-0029-CFD128B1A935}"/>
                  </a:ext>
                </a:extLst>
              </p:cNvPr>
              <p:cNvSpPr txBox="1"/>
              <p:nvPr/>
            </p:nvSpPr>
            <p:spPr>
              <a:xfrm>
                <a:off x="20355485" y="21738164"/>
                <a:ext cx="2858563" cy="968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sz="1800" b="1" kern="1000" spc="30" dirty="0">
                    <a:solidFill>
                      <a:srgbClr val="7F7F7F"/>
                    </a:solidFill>
                    <a:latin typeface="+mn-lt"/>
                    <a:cs typeface="Franklin Gothic Book"/>
                  </a:rPr>
                  <a:t>Design B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C0737AC-79B8-6987-1CFC-B9CBD5A4ACD3}"/>
                </a:ext>
              </a:extLst>
            </p:cNvPr>
            <p:cNvSpPr txBox="1"/>
            <p:nvPr/>
          </p:nvSpPr>
          <p:spPr>
            <a:xfrm rot="2700000">
              <a:off x="13313668" y="23914568"/>
              <a:ext cx="3596643" cy="1248453"/>
            </a:xfrm>
            <a:prstGeom prst="rect">
              <a:avLst/>
            </a:prstGeom>
            <a:solidFill>
              <a:srgbClr val="C3C3C3"/>
            </a:solidFill>
          </p:spPr>
          <p:txBody>
            <a:bodyPr wrap="square"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latin typeface="+mn-lt"/>
                </a:rPr>
                <a:t>Statistics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1AD25C3-02AA-7EC3-7145-BBC4F062B289}"/>
                </a:ext>
              </a:extLst>
            </p:cNvPr>
            <p:cNvSpPr txBox="1"/>
            <p:nvPr/>
          </p:nvSpPr>
          <p:spPr>
            <a:xfrm rot="2700000">
              <a:off x="12990917" y="29333186"/>
              <a:ext cx="4242145" cy="1248453"/>
            </a:xfrm>
            <a:prstGeom prst="rect">
              <a:avLst/>
            </a:prstGeom>
            <a:solidFill>
              <a:srgbClr val="FFEAA8"/>
            </a:solidFill>
          </p:spPr>
          <p:txBody>
            <a:bodyPr wrap="square"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+mn-lt"/>
                </a:rPr>
                <a:t>Chemistry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B27E7CFF-9578-133B-55B8-2B05ABC72B9F}"/>
              </a:ext>
            </a:extLst>
          </p:cNvPr>
          <p:cNvSpPr/>
          <p:nvPr/>
        </p:nvSpPr>
        <p:spPr>
          <a:xfrm>
            <a:off x="0" y="4900194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0"/>
              </a:spcBef>
            </a:pPr>
            <a:r>
              <a:rPr lang="de-DE" sz="800" dirty="0">
                <a:latin typeface="+mn-lt"/>
              </a:rPr>
              <a:t>V. </a:t>
            </a:r>
            <a:r>
              <a:rPr lang="de-DE" sz="800" dirty="0" err="1">
                <a:latin typeface="+mn-lt"/>
              </a:rPr>
              <a:t>Pershina</a:t>
            </a:r>
            <a:r>
              <a:rPr lang="de-DE" sz="800" dirty="0">
                <a:latin typeface="+mn-lt"/>
              </a:rPr>
              <a:t>, M. </a:t>
            </a:r>
            <a:r>
              <a:rPr lang="de-DE" sz="800" dirty="0" err="1">
                <a:latin typeface="+mn-lt"/>
              </a:rPr>
              <a:t>Iliaš</a:t>
            </a:r>
            <a:r>
              <a:rPr lang="de-DE" sz="800" dirty="0">
                <a:latin typeface="+mn-lt"/>
              </a:rPr>
              <a:t>, A. </a:t>
            </a:r>
            <a:r>
              <a:rPr lang="de-DE" sz="800" dirty="0" err="1">
                <a:latin typeface="+mn-lt"/>
              </a:rPr>
              <a:t>Yakushev</a:t>
            </a:r>
            <a:r>
              <a:rPr lang="de-DE" sz="800" dirty="0">
                <a:latin typeface="+mn-lt"/>
              </a:rPr>
              <a:t>, </a:t>
            </a:r>
            <a:r>
              <a:rPr lang="de-DE" sz="800" i="1" dirty="0" err="1">
                <a:latin typeface="+mn-lt"/>
              </a:rPr>
              <a:t>Inorg</a:t>
            </a:r>
            <a:r>
              <a:rPr lang="de-DE" sz="800" i="1" dirty="0">
                <a:latin typeface="+mn-lt"/>
              </a:rPr>
              <a:t>. Chem.</a:t>
            </a:r>
            <a:r>
              <a:rPr lang="de-DE" sz="800" dirty="0">
                <a:latin typeface="+mn-lt"/>
              </a:rPr>
              <a:t> </a:t>
            </a:r>
            <a:r>
              <a:rPr lang="de-DE" sz="800" b="1" dirty="0">
                <a:latin typeface="+mn-lt"/>
              </a:rPr>
              <a:t>2021</a:t>
            </a:r>
            <a:r>
              <a:rPr lang="de-DE" sz="800" dirty="0">
                <a:latin typeface="+mn-lt"/>
              </a:rPr>
              <a:t>, 60, 9796–9804.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47183FC-F103-0FD6-3ADD-E99E007C0E72}"/>
                  </a:ext>
                </a:extLst>
              </p:cNvPr>
              <p:cNvSpPr txBox="1"/>
              <p:nvPr/>
            </p:nvSpPr>
            <p:spPr>
              <a:xfrm>
                <a:off x="830141" y="679752"/>
                <a:ext cx="7940602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solidFill>
                      <a:srgbClr val="FFFFFF">
                        <a:lumMod val="50000"/>
                      </a:srgbClr>
                    </a:solidFill>
                    <a:latin typeface="Calibri"/>
                    <a:cs typeface="Arial"/>
                  </a:rPr>
                  <a:t>Minimized surface retention, limited nuclear lifetime: </a:t>
                </a:r>
                <a:r>
                  <a:rPr lang="en-US" sz="1600" baseline="30000" dirty="0">
                    <a:solidFill>
                      <a:srgbClr val="FFFFFF">
                        <a:lumMod val="50000"/>
                      </a:srgbClr>
                    </a:solidFill>
                    <a:latin typeface="Calibri"/>
                    <a:cs typeface="Arial"/>
                  </a:rPr>
                  <a:t>284</a:t>
                </a:r>
                <a:r>
                  <a:rPr lang="en-US" sz="1600" dirty="0">
                    <a:solidFill>
                      <a:srgbClr val="FFFFFF">
                        <a:lumMod val="50000"/>
                      </a:srgbClr>
                    </a:solidFill>
                    <a:latin typeface="Calibri"/>
                    <a:cs typeface="Arial"/>
                  </a:rPr>
                  <a:t>Nh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CH" sz="1600" b="0" i="1" smtClean="0">
                            <a:solidFill>
                              <a:srgbClr val="FFFFFF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de-CH" sz="1600" b="0" i="1" smtClean="0">
                            <a:solidFill>
                              <a:srgbClr val="FFFFFF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𝑡</m:t>
                        </m:r>
                      </m:e>
                      <m:sub>
                        <m:r>
                          <a:rPr lang="de-CH" sz="1600" b="0" i="1" smtClean="0">
                            <a:solidFill>
                              <a:srgbClr val="FFFFFF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0.5</m:t>
                        </m:r>
                      </m:sub>
                    </m:sSub>
                    <m:r>
                      <a:rPr lang="de-CH" sz="1600" b="0" i="1" smtClean="0">
                        <a:solidFill>
                          <a:srgbClr val="FFFFFF">
                            <a:lumMod val="50000"/>
                          </a:srgbClr>
                        </a:solidFill>
                        <a:latin typeface="Cambria Math" panose="02040503050406030204" pitchFamily="18" charset="0"/>
                        <a:cs typeface="Arial"/>
                      </a:rPr>
                      <m:t>=0.97 </m:t>
                    </m:r>
                    <m:r>
                      <m:rPr>
                        <m:sty m:val="p"/>
                      </m:rPr>
                      <a:rPr lang="de-CH" sz="1600" b="0" i="0" smtClean="0">
                        <a:solidFill>
                          <a:srgbClr val="FFFFFF">
                            <a:lumMod val="50000"/>
                          </a:srgbClr>
                        </a:solidFill>
                        <a:latin typeface="Cambria Math" panose="02040503050406030204" pitchFamily="18" charset="0"/>
                        <a:cs typeface="Arial"/>
                      </a:rPr>
                      <m:t>s</m:t>
                    </m:r>
                  </m:oMath>
                </a14:m>
                <a:r>
                  <a:rPr lang="en-US" sz="1600" dirty="0">
                    <a:solidFill>
                      <a:srgbClr val="FFFFFF">
                        <a:lumMod val="50000"/>
                      </a:srgbClr>
                    </a:solidFill>
                    <a:latin typeface="Calibri"/>
                    <a:cs typeface="Arial"/>
                  </a:rPr>
                  <a:t> on fused silica</a:t>
                </a:r>
                <a:endParaRPr 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47183FC-F103-0FD6-3ADD-E99E007C0E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141" y="679752"/>
                <a:ext cx="7940602" cy="338554"/>
              </a:xfrm>
              <a:prstGeom prst="rect">
                <a:avLst/>
              </a:prstGeom>
              <a:blipFill>
                <a:blip r:embed="rId7"/>
                <a:stretch>
                  <a:fillRect l="-384"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1E742EF-664C-0C82-7A0A-11C14B4603A2}"/>
              </a:ext>
            </a:extLst>
          </p:cNvPr>
          <p:cNvCxnSpPr>
            <a:cxnSpLocks/>
          </p:cNvCxnSpPr>
          <p:nvPr/>
        </p:nvCxnSpPr>
        <p:spPr bwMode="auto">
          <a:xfrm>
            <a:off x="1733275" y="2499750"/>
            <a:ext cx="0" cy="21216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D11AC6C-AB25-D6C6-83A7-C65F095541A0}"/>
              </a:ext>
            </a:extLst>
          </p:cNvPr>
          <p:cNvCxnSpPr>
            <a:cxnSpLocks/>
          </p:cNvCxnSpPr>
          <p:nvPr/>
        </p:nvCxnSpPr>
        <p:spPr bwMode="auto">
          <a:xfrm>
            <a:off x="1251037" y="2441715"/>
            <a:ext cx="420601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7" name="Flowchart: Summing Junction 36">
            <a:extLst>
              <a:ext uri="{FF2B5EF4-FFF2-40B4-BE49-F238E27FC236}">
                <a16:creationId xmlns:a16="http://schemas.microsoft.com/office/drawing/2014/main" id="{487BAB21-3145-7376-110F-E5BF747458B6}"/>
              </a:ext>
            </a:extLst>
          </p:cNvPr>
          <p:cNvSpPr/>
          <p:nvPr/>
        </p:nvSpPr>
        <p:spPr bwMode="auto">
          <a:xfrm>
            <a:off x="1689709" y="2400200"/>
            <a:ext cx="85965" cy="85965"/>
          </a:xfrm>
          <a:prstGeom prst="flowChartSummingJunction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E76EAC1-3718-5FB7-FED7-0EE1C36AF90D}"/>
              </a:ext>
            </a:extLst>
          </p:cNvPr>
          <p:cNvCxnSpPr>
            <a:cxnSpLocks/>
          </p:cNvCxnSpPr>
          <p:nvPr/>
        </p:nvCxnSpPr>
        <p:spPr bwMode="auto">
          <a:xfrm>
            <a:off x="1733275" y="4158854"/>
            <a:ext cx="0" cy="21216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7A06378-57E5-EBF9-09ED-647DEA5F5EF0}"/>
              </a:ext>
            </a:extLst>
          </p:cNvPr>
          <p:cNvCxnSpPr>
            <a:cxnSpLocks/>
          </p:cNvCxnSpPr>
          <p:nvPr/>
        </p:nvCxnSpPr>
        <p:spPr bwMode="auto">
          <a:xfrm>
            <a:off x="1251037" y="4100819"/>
            <a:ext cx="420601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0" name="Flowchart: Summing Junction 39">
            <a:extLst>
              <a:ext uri="{FF2B5EF4-FFF2-40B4-BE49-F238E27FC236}">
                <a16:creationId xmlns:a16="http://schemas.microsoft.com/office/drawing/2014/main" id="{6C89843D-16B1-E0C6-381A-C19CB8EBB326}"/>
              </a:ext>
            </a:extLst>
          </p:cNvPr>
          <p:cNvSpPr/>
          <p:nvPr/>
        </p:nvSpPr>
        <p:spPr bwMode="auto">
          <a:xfrm>
            <a:off x="1689709" y="4059304"/>
            <a:ext cx="85965" cy="85965"/>
          </a:xfrm>
          <a:prstGeom prst="flowChartSummingJunction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4885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E0E42BB-00C1-95A0-3007-DE04930977A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rcRect/>
          <a:stretch/>
        </p:blipFill>
        <p:spPr>
          <a:xfrm>
            <a:off x="828000" y="627750"/>
            <a:ext cx="5674178" cy="4255636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D27C8FB-DD68-13EB-7392-F133A69CB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1: Vacuum - </a:t>
            </a:r>
            <a:r>
              <a:rPr lang="en-US" cap="small" noProof="0" dirty="0" smtClean="0"/>
              <a:t>Monte </a:t>
            </a:r>
            <a:r>
              <a:rPr lang="en-US" cap="small" noProof="0" dirty="0"/>
              <a:t>Carlo</a:t>
            </a:r>
            <a:r>
              <a:rPr lang="en-US" noProof="0" dirty="0"/>
              <a:t> </a:t>
            </a:r>
            <a:r>
              <a:rPr lang="en-US" noProof="0" dirty="0" smtClean="0"/>
              <a:t>simulations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B009F8-3BBE-E6BF-0719-903D6C83B2D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7</a:t>
            </a:fld>
            <a:endParaRPr lang="de-DE" dirty="0"/>
          </a:p>
        </p:txBody>
      </p:sp>
      <p:sp>
        <p:nvSpPr>
          <p:cNvPr id="2" name="TextBox 1"/>
          <p:cNvSpPr txBox="1"/>
          <p:nvPr/>
        </p:nvSpPr>
        <p:spPr>
          <a:xfrm>
            <a:off x="6769497" y="219015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b="1" dirty="0" err="1" smtClean="0">
                <a:solidFill>
                  <a:srgbClr val="FF0000"/>
                </a:solidFill>
                <a:latin typeface="Calibri"/>
              </a:rPr>
              <a:t>T</a:t>
            </a:r>
            <a:r>
              <a:rPr lang="de-CH" sz="1800" b="1" baseline="-25000" dirty="0" err="1" smtClean="0">
                <a:solidFill>
                  <a:srgbClr val="FF0000"/>
                </a:solidFill>
                <a:latin typeface="Calibri"/>
              </a:rPr>
              <a:t>iso</a:t>
            </a:r>
            <a:r>
              <a:rPr lang="de-CH" sz="1800" b="1" dirty="0" smtClean="0">
                <a:solidFill>
                  <a:srgbClr val="FF0000"/>
                </a:solidFill>
                <a:latin typeface="Calibri"/>
              </a:rPr>
              <a:t>=1000°C</a:t>
            </a:r>
            <a:endParaRPr lang="en-US" sz="1800" b="1" dirty="0" err="1" smtClean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44803" y="127575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Optimized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column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: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b="1" dirty="0" smtClean="0">
                <a:solidFill>
                  <a:srgbClr val="FF0000"/>
                </a:solidFill>
                <a:latin typeface="Calibri"/>
              </a:rPr>
              <a:t>25 mm </a:t>
            </a:r>
            <a:r>
              <a:rPr lang="de-CH" sz="1800" b="1" dirty="0" smtClean="0">
                <a:solidFill>
                  <a:srgbClr val="FF0000"/>
                </a:solidFill>
                <a:latin typeface="Calibri"/>
                <a:sym typeface="Symbol" panose="05050102010706020507" pitchFamily="18" charset="2"/>
              </a:rPr>
              <a:t>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b="1" dirty="0" smtClean="0">
                <a:solidFill>
                  <a:srgbClr val="FF0000"/>
                </a:solidFill>
                <a:latin typeface="Calibri"/>
                <a:sym typeface="Symbol" panose="05050102010706020507" pitchFamily="18" charset="2"/>
              </a:rPr>
              <a:t>50 cm L</a:t>
            </a:r>
            <a:endParaRPr lang="en-US" sz="1800" b="1" dirty="0" err="1" smtClean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38986" y="2787750"/>
            <a:ext cx="2040433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 err="1" smtClean="0">
                <a:solidFill>
                  <a:schemeClr val="accent1">
                    <a:lumMod val="50000"/>
                  </a:schemeClr>
                </a:solidFill>
                <a:latin typeface="Calibri"/>
              </a:rPr>
              <a:t>Unknown</a:t>
            </a:r>
            <a:r>
              <a:rPr lang="de-CH" sz="1800" dirty="0" smtClean="0">
                <a:solidFill>
                  <a:schemeClr val="accent1">
                    <a:lumMod val="50000"/>
                  </a:schemeClr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chemeClr val="accent1">
                    <a:lumMod val="50000"/>
                  </a:schemeClr>
                </a:solidFill>
                <a:latin typeface="Calibri"/>
              </a:rPr>
              <a:t>adsorption</a:t>
            </a:r>
            <a:endParaRPr lang="de-CH" sz="1800" dirty="0" smtClean="0">
              <a:solidFill>
                <a:schemeClr val="accent1">
                  <a:lumMod val="50000"/>
                </a:schemeClr>
              </a:solidFill>
              <a:latin typeface="Calibri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 err="1" smtClean="0">
                <a:solidFill>
                  <a:schemeClr val="accent1">
                    <a:lumMod val="50000"/>
                  </a:schemeClr>
                </a:solidFill>
                <a:latin typeface="Calibri"/>
              </a:rPr>
              <a:t>properties</a:t>
            </a:r>
            <a:endParaRPr lang="en-US" sz="1800" dirty="0" err="1" smtClean="0">
              <a:solidFill>
                <a:schemeClr val="accent1">
                  <a:lumMod val="50000"/>
                </a:schemeClr>
              </a:solidFill>
              <a:latin typeface="Calibri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3852000" y="831164"/>
            <a:ext cx="0" cy="3468586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7765019" y="3101021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baseline="30000" dirty="0" smtClean="0">
                <a:solidFill>
                  <a:schemeClr val="accent1">
                    <a:lumMod val="50000"/>
                  </a:schemeClr>
                </a:solidFill>
                <a:latin typeface="Calibri"/>
              </a:rPr>
              <a:t>284</a:t>
            </a:r>
            <a:r>
              <a:rPr lang="de-CH" sz="1800" dirty="0" smtClean="0">
                <a:solidFill>
                  <a:schemeClr val="accent1">
                    <a:lumMod val="50000"/>
                  </a:schemeClr>
                </a:solidFill>
                <a:latin typeface="Calibri"/>
              </a:rPr>
              <a:t>Nh</a:t>
            </a:r>
            <a:endParaRPr lang="en-US" sz="1800" dirty="0" err="1" smtClean="0">
              <a:solidFill>
                <a:schemeClr val="accent1">
                  <a:lumMod val="50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05418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788C8DF-7802-B19D-BFAA-C53D1B4DE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1: Vacuum - Transfer of </a:t>
            </a:r>
            <a:r>
              <a:rPr lang="en-US" dirty="0" smtClean="0"/>
              <a:t>NRPs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A36B08-2EF7-E7DF-A512-DC8C034FDE6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8</a:t>
            </a:fld>
            <a:endParaRPr lang="de-DE" dirty="0"/>
          </a:p>
        </p:txBody>
      </p:sp>
      <p:pic>
        <p:nvPicPr>
          <p:cNvPr id="10" name="Content Placeholder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B1C95AF-9C2F-48F5-0FC1-42F62BBF169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700882" y="1338687"/>
            <a:ext cx="7742237" cy="2845539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AB051B0-C590-2EDC-A7CC-0FDF905C85DE}"/>
              </a:ext>
            </a:extLst>
          </p:cNvPr>
          <p:cNvSpPr/>
          <p:nvPr/>
        </p:nvSpPr>
        <p:spPr bwMode="auto">
          <a:xfrm>
            <a:off x="5202621" y="1307253"/>
            <a:ext cx="3579433" cy="287697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7C6F10-CC2E-21D4-07BA-0F45738F0655}"/>
              </a:ext>
            </a:extLst>
          </p:cNvPr>
          <p:cNvSpPr/>
          <p:nvPr/>
        </p:nvSpPr>
        <p:spPr bwMode="auto">
          <a:xfrm>
            <a:off x="2719388" y="1338687"/>
            <a:ext cx="6062665" cy="287697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3043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D80822B-EB61-969A-200E-DAC3A2C9FAD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87624" y="960784"/>
            <a:ext cx="3781425" cy="3509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On-going </a:t>
            </a:r>
            <a:r>
              <a:rPr lang="en-US" dirty="0" smtClean="0"/>
              <a:t>construction with help from</a:t>
            </a:r>
            <a:br>
              <a:rPr lang="en-US" dirty="0" smtClean="0"/>
            </a:br>
            <a:r>
              <a:rPr lang="en-US" dirty="0" smtClean="0"/>
              <a:t>TU Munich and GSI Darmstadt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simulations </a:t>
            </a:r>
            <a:r>
              <a:rPr lang="en-US" dirty="0"/>
              <a:t>of </a:t>
            </a:r>
            <a:r>
              <a:rPr lang="en-US" b="1" dirty="0" smtClean="0"/>
              <a:t>ion funnel</a:t>
            </a:r>
            <a:r>
              <a:rPr lang="en-US" dirty="0" smtClean="0"/>
              <a:t> </a:t>
            </a:r>
            <a:r>
              <a:rPr lang="en-US" dirty="0"/>
              <a:t>for differential pumping stage with SIMION and COMSOL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C701B9-8A52-7646-E5AD-F3E62FC12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9</a:t>
            </a:fld>
            <a:endParaRPr lang="de-D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06A883-5146-F975-449C-D21185987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1: Vacuum - Ongoing </a:t>
            </a:r>
            <a:r>
              <a:rPr lang="en-US" dirty="0" smtClean="0"/>
              <a:t>&amp; Near Future</a:t>
            </a:r>
            <a:endParaRPr lang="en-US" dirty="0"/>
          </a:p>
        </p:txBody>
      </p:sp>
      <p:pic>
        <p:nvPicPr>
          <p:cNvPr id="10" name="Content Placeholder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3" b="17246"/>
          <a:stretch/>
        </p:blipFill>
        <p:spPr>
          <a:xfrm>
            <a:off x="6516216" y="1995686"/>
            <a:ext cx="1268674" cy="864096"/>
          </a:xfrm>
        </p:spPr>
      </p:pic>
      <p:sp>
        <p:nvSpPr>
          <p:cNvPr id="11" name="TextBox 10"/>
          <p:cNvSpPr txBox="1"/>
          <p:nvPr/>
        </p:nvSpPr>
        <p:spPr>
          <a:xfrm>
            <a:off x="6228184" y="3003798"/>
            <a:ext cx="1879425" cy="28943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b="1" baseline="30000" dirty="0">
                <a:solidFill>
                  <a:srgbClr val="000000"/>
                </a:solidFill>
                <a:latin typeface="Calibri"/>
              </a:rPr>
              <a:t>144</a:t>
            </a:r>
            <a:r>
              <a:rPr lang="en-US" sz="1800" b="1" dirty="0">
                <a:solidFill>
                  <a:srgbClr val="000000"/>
                </a:solidFill>
                <a:latin typeface="Calibri"/>
              </a:rPr>
              <a:t>Sm(</a:t>
            </a:r>
            <a:r>
              <a:rPr lang="en-US" sz="1800" b="1" baseline="30000" dirty="0">
                <a:solidFill>
                  <a:srgbClr val="000000"/>
                </a:solidFill>
                <a:latin typeface="Calibri"/>
              </a:rPr>
              <a:t>40</a:t>
            </a:r>
            <a:r>
              <a:rPr lang="en-US" sz="1800" b="1" dirty="0">
                <a:solidFill>
                  <a:srgbClr val="000000"/>
                </a:solidFill>
                <a:latin typeface="Calibri"/>
              </a:rPr>
              <a:t>Ar, 6n)</a:t>
            </a:r>
            <a:r>
              <a:rPr lang="en-US" sz="1800" b="1" baseline="30000" dirty="0">
                <a:solidFill>
                  <a:srgbClr val="000000"/>
                </a:solidFill>
                <a:latin typeface="Calibri"/>
              </a:rPr>
              <a:t>178</a:t>
            </a:r>
            <a:r>
              <a:rPr lang="en-US" sz="1800" b="1" dirty="0">
                <a:solidFill>
                  <a:srgbClr val="000000"/>
                </a:solidFill>
                <a:latin typeface="Calibri"/>
              </a:rPr>
              <a:t>Hg</a:t>
            </a:r>
            <a:endParaRPr lang="en-US" sz="1800" b="1" i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84168" y="1347614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i="1" dirty="0" smtClean="0">
                <a:solidFill>
                  <a:srgbClr val="000000"/>
                </a:solidFill>
                <a:latin typeface="Calibri"/>
              </a:rPr>
              <a:t>Proof of principle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Experiment in August 2023 @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388613" y="3472477"/>
                <a:ext cx="3431541" cy="674227"/>
              </a:xfrm>
              <a:prstGeom prst="roundRect">
                <a:avLst/>
              </a:prstGeom>
              <a:solidFill>
                <a:srgbClr val="FFEAA8"/>
              </a:solidFill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 algn="ctr"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en-US" sz="1800" b="1" dirty="0">
                    <a:solidFill>
                      <a:srgbClr val="C00000"/>
                    </a:solidFill>
                  </a:rPr>
                  <a:t>Volatile element,</a:t>
                </a:r>
              </a:p>
              <a:p>
                <a:pPr algn="ctr"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en-US" sz="1800" b="1" dirty="0">
                    <a:solidFill>
                      <a:srgbClr val="C00000"/>
                    </a:solidFill>
                  </a:rPr>
                  <a:t>very short half-life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CH" sz="17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CH" sz="17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de-CH" sz="17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de-CH" sz="17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de-CH" sz="17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sub>
                    </m:sSub>
                    <m:r>
                      <a:rPr lang="de-CH" sz="17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CH" sz="17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𝟐𝟔𝟎</m:t>
                    </m:r>
                    <m:r>
                      <a:rPr lang="de-CH" sz="17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de-CH" sz="17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𝐦</m:t>
                    </m:r>
                    <m:r>
                      <a:rPr lang="de-CH" sz="1700" b="1" i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𝐬</m:t>
                    </m:r>
                  </m:oMath>
                </a14:m>
                <a:r>
                  <a:rPr lang="en-US" sz="1800" b="1" dirty="0">
                    <a:solidFill>
                      <a:srgbClr val="C00000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8613" y="3472477"/>
                <a:ext cx="3431541" cy="674227"/>
              </a:xfrm>
              <a:prstGeom prst="roundRect">
                <a:avLst/>
              </a:prstGeom>
              <a:blipFill>
                <a:blip r:embed="rId4"/>
                <a:stretch>
                  <a:fillRect l="-1590" t="-4425" r="-1413" b="-12389"/>
                </a:stretch>
              </a:blipFill>
              <a:ln w="1905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Content Placeholder 5">
            <a:extLst>
              <a:ext uri="{FF2B5EF4-FFF2-40B4-BE49-F238E27FC236}">
                <a16:creationId xmlns:a16="http://schemas.microsoft.com/office/drawing/2014/main" id="{92689FC1-A1CA-2D31-FB38-9A19CF511514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59632" y="1489648"/>
            <a:ext cx="2838450" cy="14909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 descr="Chart, histogram&#10;&#10;Description automatically generated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1111" y="3937713"/>
            <a:ext cx="1295400" cy="1177925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217967"/>
            <a:ext cx="2822575" cy="79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4962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theme/theme1.xml><?xml version="1.0" encoding="utf-8"?>
<a:theme xmlns:a="http://schemas.openxmlformats.org/drawingml/2006/main" name="PSI-Powerpoint-Master Calibri V2">
  <a:themeElements>
    <a:clrScheme name="Farbwelt des PSI">
      <a:dk1>
        <a:srgbClr val="000000"/>
      </a:dk1>
      <a:lt1>
        <a:srgbClr val="FFFFFF"/>
      </a:lt1>
      <a:dk2>
        <a:srgbClr val="000000"/>
      </a:dk2>
      <a:lt2>
        <a:srgbClr val="686868"/>
      </a:lt2>
      <a:accent1>
        <a:srgbClr val="FDCA00"/>
      </a:accent1>
      <a:accent2>
        <a:srgbClr val="EB5B00"/>
      </a:accent2>
      <a:accent3>
        <a:srgbClr val="C50006"/>
      </a:accent3>
      <a:accent4>
        <a:srgbClr val="7C204E"/>
      </a:accent4>
      <a:accent5>
        <a:srgbClr val="003B6E"/>
      </a:accent5>
      <a:accent6>
        <a:srgbClr val="197418"/>
      </a:accent6>
      <a:hlink>
        <a:srgbClr val="000000"/>
      </a:hlink>
      <a:folHlink>
        <a:srgbClr val="686868"/>
      </a:folHlink>
    </a:clrScheme>
    <a:fontScheme name="Georgia/Calibri">
      <a:majorFont>
        <a:latin typeface="Georgia"/>
        <a:ea typeface="ヒラギノ角ゴ Pro W3"/>
        <a:cs typeface="ヒラギノ角ゴ Pro W3"/>
      </a:majorFont>
      <a:minorFont>
        <a:latin typeface="Calibri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  <a:txDef>
      <a:spPr>
        <a:noFill/>
      </a:spPr>
      <a:bodyPr wrap="square" lIns="0" tIns="0" rIns="0" bIns="0" rtlCol="0">
        <a:noAutofit/>
      </a:bodyPr>
      <a:lstStyle>
        <a:defPPr eaLnBrk="1" hangingPunct="1">
          <a:lnSpc>
            <a:spcPct val="110000"/>
          </a:lnSpc>
          <a:spcBef>
            <a:spcPct val="0"/>
          </a:spcBef>
          <a:buClr>
            <a:srgbClr val="000000"/>
          </a:buClr>
          <a:defRPr sz="1800" dirty="0" err="1" smtClean="0">
            <a:solidFill>
              <a:srgbClr val="000000"/>
            </a:solidFill>
            <a:latin typeface="Calibri"/>
          </a:defRPr>
        </a:defPPr>
      </a:lstStyle>
    </a:txDef>
  </a:objectDefaults>
  <a:extraClrSchemeLst>
    <a:extraClrScheme>
      <a:clrScheme name="Farbwelt des PSI">
        <a:dk1>
          <a:srgbClr val="000000"/>
        </a:dk1>
        <a:lt1>
          <a:srgbClr val="FFFFFF"/>
        </a:lt1>
        <a:dk2>
          <a:srgbClr val="000000"/>
        </a:dk2>
        <a:lt2>
          <a:srgbClr val="686868"/>
        </a:lt2>
        <a:accent1>
          <a:srgbClr val="FDCA00"/>
        </a:accent1>
        <a:accent2>
          <a:srgbClr val="EB5B00"/>
        </a:accent2>
        <a:accent3>
          <a:srgbClr val="C50006"/>
        </a:accent3>
        <a:accent4>
          <a:srgbClr val="7C204E"/>
        </a:accent4>
        <a:accent5>
          <a:srgbClr val="003B6E"/>
        </a:accent5>
        <a:accent6>
          <a:srgbClr val="197418"/>
        </a:accent6>
        <a:hlink>
          <a:srgbClr val="000000"/>
        </a:hlink>
        <a:folHlink>
          <a:srgbClr val="68686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Grau 100%">
      <a:srgbClr val="505050"/>
    </a:custClr>
    <a:custClr name="Gelb 100%">
      <a:srgbClr val="FDCA00"/>
    </a:custClr>
    <a:custClr name="Orange 100%">
      <a:srgbClr val="EB5B00"/>
    </a:custClr>
    <a:custClr name="Rot 100%">
      <a:srgbClr val="C50006"/>
    </a:custClr>
    <a:custClr name="Braun 100%">
      <a:srgbClr val="85543A"/>
    </a:custClr>
    <a:custClr name="Olivgrün 100%">
      <a:srgbClr val="8F7111"/>
    </a:custClr>
    <a:custClr name="Hellgrün 100%">
      <a:srgbClr val="82911A"/>
    </a:custClr>
    <a:custClr name="Grün 100%">
      <a:srgbClr val="197418"/>
    </a:custClr>
    <a:custClr name="Violet 100%">
      <a:srgbClr val="7C204E"/>
    </a:custClr>
    <a:custClr name="Blau 100%">
      <a:srgbClr val="003B6E"/>
    </a:custClr>
    <a:custClr name="Grau 80%">
      <a:srgbClr val="686868"/>
    </a:custClr>
    <a:custClr name="Gelb 80%">
      <a:srgbClr val="FED43E"/>
    </a:custClr>
    <a:custClr name="Orange 80%">
      <a:srgbClr val="EE7B34"/>
    </a:custClr>
    <a:custClr name="Rot 80%">
      <a:srgbClr val="D04729"/>
    </a:custClr>
    <a:custClr name="Braun 80%">
      <a:srgbClr val="9A7059"/>
    </a:custClr>
    <a:custClr name="Olivgrün 80%">
      <a:srgbClr val="A48841"/>
    </a:custClr>
    <a:custClr name="Hellgrün 80%">
      <a:srgbClr val="9BA34C"/>
    </a:custClr>
    <a:custClr name="Grün 80%">
      <a:srgbClr val="518A42"/>
    </a:custClr>
    <a:custClr name="Violet 80%">
      <a:srgbClr val="914967"/>
    </a:custClr>
    <a:custClr name="Blau 80%">
      <a:srgbClr val="405583"/>
    </a:custClr>
    <a:custClr name="Grau 60%">
      <a:srgbClr val="969696"/>
    </a:custClr>
    <a:custClr name="Gelb 60%">
      <a:srgbClr val="FEDE74"/>
    </a:custClr>
    <a:custClr name="Orange 60%">
      <a:srgbClr val="F29E62"/>
    </a:custClr>
    <a:custClr name="Rot 60%">
      <a:srgbClr val="DA7252"/>
    </a:custClr>
    <a:custClr name="Braun 60%">
      <a:srgbClr val="B2917D"/>
    </a:custClr>
    <a:custClr name="Olivgrün 60%">
      <a:srgbClr val="BAA46A"/>
    </a:custClr>
    <a:custClr name="Hellgrün 60%">
      <a:srgbClr val="B5B874"/>
    </a:custClr>
    <a:custClr name="Grün 60%">
      <a:srgbClr val="7DA569"/>
    </a:custClr>
    <a:custClr name="Violet 60%">
      <a:srgbClr val="AA7084"/>
    </a:custClr>
    <a:custClr name="Blau 60%">
      <a:srgbClr val="69769E"/>
    </a:custClr>
    <a:custClr name="Grau 40%">
      <a:srgbClr val="B9B9B9"/>
    </a:custClr>
    <a:custClr name="Gelb 40%">
      <a:srgbClr val="FFEAA8"/>
    </a:custClr>
    <a:custClr name="Orange 40%">
      <a:srgbClr val="F6C096"/>
    </a:custClr>
    <a:custClr name="Rot 40%">
      <a:srgbClr val="E7A287"/>
    </a:custClr>
    <a:custClr name="Braun 40%">
      <a:srgbClr val="CAB5A6"/>
    </a:custClr>
    <a:custClr name="Olivgrün 40%">
      <a:srgbClr val="D0C19B"/>
    </a:custClr>
    <a:custClr name="Hellgrün 40%">
      <a:srgbClr val="CED0A4"/>
    </a:custClr>
    <a:custClr name="Grün 40%">
      <a:srgbClr val="A8C39A"/>
    </a:custClr>
    <a:custClr name="Violet 40%">
      <a:srgbClr val="C49FAA"/>
    </a:custClr>
    <a:custClr name="Blau 40%">
      <a:srgbClr val="989FBD"/>
    </a:custClr>
    <a:custClr name="Grau 20%">
      <a:srgbClr val="E5E5E5"/>
    </a:custClr>
    <a:custClr name="Gelb 20%">
      <a:srgbClr val="FFF5D6"/>
    </a:custClr>
    <a:custClr name="Orange 20%">
      <a:srgbClr val="FBE1CC"/>
    </a:custClr>
    <a:custClr name="Rot 20%">
      <a:srgbClr val="F3D2C2"/>
    </a:custClr>
    <a:custClr name="Braun 20%">
      <a:srgbClr val="E4D9D2"/>
    </a:custClr>
    <a:custClr name="Olivgrün 20%">
      <a:srgbClr val="E8E1CE"/>
    </a:custClr>
    <a:custClr name="Hellgrün 20%">
      <a:srgbClr val="E7E8D3"/>
    </a:custClr>
    <a:custClr name="Grün 20%">
      <a:srgbClr val="D4E2CE"/>
    </a:custClr>
    <a:custClr name="Violet 20%">
      <a:srgbClr val="E1D0D5"/>
    </a:custClr>
    <a:custClr name="Blau 20%">
      <a:srgbClr val="CBCFDF"/>
    </a:custClr>
  </a:custClrLst>
  <a:extLst>
    <a:ext uri="{05A4C25C-085E-4340-85A3-A5531E510DB2}">
      <thm15:themeFamily xmlns:thm15="http://schemas.microsoft.com/office/thememl/2012/main" name="PSI-PowerPoint-Master deutsch 16_9.potx" id="{69E67DB9-F552-4782-952E-1A53C375259A}" vid="{C879CAEC-3A53-46BA-BECE-0E35B477266E}"/>
    </a:ext>
  </a:ext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PSI_PowerPoint-Master_16-9_d</Template>
  <TotalTime>0</TotalTime>
  <Words>1128</Words>
  <Application>Microsoft Office PowerPoint</Application>
  <PresentationFormat>On-screen Show (16:9)</PresentationFormat>
  <Paragraphs>255</Paragraphs>
  <Slides>32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7" baseType="lpstr">
      <vt:lpstr>ＭＳ Ｐゴシック</vt:lpstr>
      <vt:lpstr>Arial</vt:lpstr>
      <vt:lpstr>Arial Narrow</vt:lpstr>
      <vt:lpstr>Calibri</vt:lpstr>
      <vt:lpstr>Cambria Math</vt:lpstr>
      <vt:lpstr>Chiller</vt:lpstr>
      <vt:lpstr>Franklin Gothic Book</vt:lpstr>
      <vt:lpstr>Georgia</vt:lpstr>
      <vt:lpstr>NotoSans-Regular</vt:lpstr>
      <vt:lpstr>Rockwell</vt:lpstr>
      <vt:lpstr>Symbol</vt:lpstr>
      <vt:lpstr>Times</vt:lpstr>
      <vt:lpstr>ヒラギノ角ゴ Pro W3</vt:lpstr>
      <vt:lpstr>PSI-Powerpoint-Master Calibri V2</vt:lpstr>
      <vt:lpstr>Graph</vt:lpstr>
      <vt:lpstr>Superheavy Element Chemistry &amp; co in Switzerland</vt:lpstr>
      <vt:lpstr>Sincere congratulations Yuri!</vt:lpstr>
      <vt:lpstr>SNSF funded Project: 2 Student programs</vt:lpstr>
      <vt:lpstr>Program 1: Vacuum - Experiment design</vt:lpstr>
      <vt:lpstr>Program 1: Vacuum - Monte Carlo simulations</vt:lpstr>
      <vt:lpstr>Program 1: Vacuum - Monte Carlo simulations</vt:lpstr>
      <vt:lpstr>Program 1: Vacuum - Monte Carlo simulations </vt:lpstr>
      <vt:lpstr>Program 1: Vacuum - Transfer of NRPs</vt:lpstr>
      <vt:lpstr>Program 1: Vacuum - Ongoing &amp; Near Future</vt:lpstr>
      <vt:lpstr>Program 2: Gas phase - Setup at JINR/FLNR</vt:lpstr>
      <vt:lpstr>Program 2: Gas phase - External Chromatogram</vt:lpstr>
      <vt:lpstr>Program 2: Gas phase - Fused Silica Surface</vt:lpstr>
      <vt:lpstr>Theory says: Yes</vt:lpstr>
      <vt:lpstr>Program 2: Gas phase - Preliminary Results</vt:lpstr>
      <vt:lpstr>Program 2: Gas phase - Near Future</vt:lpstr>
      <vt:lpstr>Program 2: Gas phase - Near Future</vt:lpstr>
      <vt:lpstr>Program 2: Gas phase – Setup for IMP </vt:lpstr>
      <vt:lpstr>Program 2: Gas phase – Setup for IMP </vt:lpstr>
      <vt:lpstr>Program 2: Gas phase – Setup for IMP </vt:lpstr>
      <vt:lpstr>Program 2: Gas phase – Setup for IMP </vt:lpstr>
      <vt:lpstr>Program 2: Gas phase - Near Future</vt:lpstr>
      <vt:lpstr>Programs 1+2: High temperature online thermochromatography</vt:lpstr>
      <vt:lpstr>"Programs 1+2:" α-Spectroscopy for SHEs</vt:lpstr>
      <vt:lpstr>Programs 1+2: Setup (in vacuo)</vt:lpstr>
      <vt:lpstr>Programs 1+2: Results   During Sea-Saw-Step Heat</vt:lpstr>
      <vt:lpstr>Programs 1+2: Outlook</vt:lpstr>
      <vt:lpstr>PowerPoint Presentation</vt:lpstr>
      <vt:lpstr>Wir schaffen Wissen – heute für morgen</vt:lpstr>
      <vt:lpstr>New TATTOOS Facility Design</vt:lpstr>
      <vt:lpstr>Production in Spallation of Ta &amp; U/Th</vt:lpstr>
      <vt:lpstr>RILIS &amp; Mass separation under design</vt:lpstr>
      <vt:lpstr>TATTOOS part of 70 MCHF-IMPACT Proposal  to the Roadmap of Swiss Research Infrastructures (2025-28) (accepted by SNF &amp; ETH-Council 2023)</vt:lpstr>
    </vt:vector>
  </TitlesOfParts>
  <Company>PSI - Paul Scherrer Institut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Superheavy Element Chemistry in Switzerland</dc:title>
  <dc:creator>Eichler Robert</dc:creator>
  <cp:lastModifiedBy>Eichler Robert</cp:lastModifiedBy>
  <cp:revision>26</cp:revision>
  <cp:lastPrinted>2015-09-30T13:23:15Z</cp:lastPrinted>
  <dcterms:created xsi:type="dcterms:W3CDTF">2023-03-21T11:53:47Z</dcterms:created>
  <dcterms:modified xsi:type="dcterms:W3CDTF">2023-04-24T12:06:38Z</dcterms:modified>
</cp:coreProperties>
</file>